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60" r:id="rId2"/>
    <p:sldId id="527" r:id="rId3"/>
    <p:sldId id="344" r:id="rId4"/>
    <p:sldId id="562" r:id="rId5"/>
    <p:sldId id="532" r:id="rId6"/>
    <p:sldId id="530" r:id="rId7"/>
    <p:sldId id="531" r:id="rId8"/>
    <p:sldId id="537" r:id="rId9"/>
    <p:sldId id="539" r:id="rId10"/>
    <p:sldId id="540" r:id="rId11"/>
    <p:sldId id="541" r:id="rId12"/>
    <p:sldId id="542" r:id="rId13"/>
    <p:sldId id="543" r:id="rId14"/>
    <p:sldId id="544" r:id="rId15"/>
    <p:sldId id="528" r:id="rId16"/>
    <p:sldId id="529" r:id="rId17"/>
    <p:sldId id="538" r:id="rId18"/>
    <p:sldId id="533" r:id="rId19"/>
    <p:sldId id="535" r:id="rId20"/>
    <p:sldId id="534" r:id="rId21"/>
    <p:sldId id="536" r:id="rId22"/>
    <p:sldId id="367" r:id="rId23"/>
    <p:sldId id="545" r:id="rId24"/>
    <p:sldId id="563" r:id="rId25"/>
    <p:sldId id="564" r:id="rId26"/>
    <p:sldId id="565" r:id="rId27"/>
    <p:sldId id="566" r:id="rId28"/>
    <p:sldId id="567" r:id="rId29"/>
    <p:sldId id="579" r:id="rId30"/>
    <p:sldId id="368" r:id="rId31"/>
    <p:sldId id="568" r:id="rId32"/>
    <p:sldId id="388" r:id="rId33"/>
    <p:sldId id="580" r:id="rId34"/>
    <p:sldId id="473" r:id="rId35"/>
    <p:sldId id="490" r:id="rId36"/>
    <p:sldId id="492" r:id="rId37"/>
    <p:sldId id="493" r:id="rId38"/>
    <p:sldId id="494" r:id="rId39"/>
    <p:sldId id="322" r:id="rId40"/>
    <p:sldId id="460" r:id="rId41"/>
    <p:sldId id="547" r:id="rId42"/>
    <p:sldId id="569" r:id="rId43"/>
    <p:sldId id="318" r:id="rId44"/>
    <p:sldId id="288" r:id="rId45"/>
    <p:sldId id="581" r:id="rId46"/>
    <p:sldId id="462" r:id="rId47"/>
    <p:sldId id="289" r:id="rId48"/>
    <p:sldId id="525" r:id="rId49"/>
    <p:sldId id="570" r:id="rId50"/>
    <p:sldId id="571" r:id="rId51"/>
    <p:sldId id="267" r:id="rId52"/>
    <p:sldId id="305" r:id="rId53"/>
    <p:sldId id="572" r:id="rId54"/>
    <p:sldId id="284" r:id="rId55"/>
    <p:sldId id="268" r:id="rId56"/>
    <p:sldId id="521" r:id="rId57"/>
    <p:sldId id="290" r:id="rId58"/>
    <p:sldId id="292" r:id="rId59"/>
    <p:sldId id="519" r:id="rId60"/>
    <p:sldId id="432" r:id="rId61"/>
    <p:sldId id="573" r:id="rId62"/>
    <p:sldId id="574" r:id="rId63"/>
    <p:sldId id="583" r:id="rId64"/>
    <p:sldId id="575" r:id="rId65"/>
    <p:sldId id="576" r:id="rId66"/>
    <p:sldId id="577" r:id="rId67"/>
    <p:sldId id="484" r:id="rId68"/>
    <p:sldId id="582" r:id="rId69"/>
    <p:sldId id="451" r:id="rId70"/>
    <p:sldId id="452" r:id="rId71"/>
    <p:sldId id="458" r:id="rId72"/>
    <p:sldId id="578" r:id="rId73"/>
    <p:sldId id="347" r:id="rId7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67"/>
    <p:restoredTop sz="89735" autoAdjust="0"/>
  </p:normalViewPr>
  <p:slideViewPr>
    <p:cSldViewPr snapToGrid="0">
      <p:cViewPr varScale="1">
        <p:scale>
          <a:sx n="86" d="100"/>
          <a:sy n="86" d="100"/>
        </p:scale>
        <p:origin x="14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latin typeface="Arial" panose="020B0604020202020204" pitchFamily="34" charset="0"/>
              <a:cs typeface="Arial" panose="020B0604020202020204" pitchFamily="34" charset="0"/>
            </a:rPr>
            <a:t>và</a:t>
          </a:r>
          <a:r>
            <a:rPr lang="en-US" dirty="0"/>
            <a:t> </a:t>
          </a:r>
          <a:r>
            <a:rPr lang="vi-VN" dirty="0"/>
            <a:t>năng lực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latin typeface="Arial" panose="020B0604020202020204" pitchFamily="34" charset="0"/>
              <a:cs typeface="Arial" panose="020B0604020202020204" pitchFamily="34" charset="0"/>
            </a:rPr>
            <a:t>và</a:t>
          </a:r>
          <a:r>
            <a:rPr lang="en-US" dirty="0"/>
            <a:t> </a:t>
          </a:r>
          <a:r>
            <a:rPr lang="vi-VN" dirty="0"/>
            <a:t>năng lực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90000"/>
            </a:lnSpc>
          </a:pPr>
          <a:r>
            <a:rPr lang="vi-VN" sz="3200" b="1" dirty="0"/>
            <a:t>Đánh giá năng lực giao tiếp toán học</a:t>
          </a:r>
          <a:r>
            <a:rPr lang="en-US" sz="3200" b="1" dirty="0"/>
            <a:t>:</a:t>
          </a:r>
        </a:p>
        <a:p>
          <a:pPr>
            <a:lnSpc>
              <a:spcPct val="70000"/>
            </a:lnSpc>
          </a:pPr>
          <a:r>
            <a:rPr lang="en-US" sz="2000" dirty="0"/>
            <a:t>+ </a:t>
          </a:r>
          <a:r>
            <a:rPr lang="en-US" sz="2200" dirty="0" err="1"/>
            <a:t>Sử</a:t>
          </a:r>
          <a:r>
            <a:rPr lang="en-US" sz="2200" dirty="0"/>
            <a:t> </a:t>
          </a:r>
          <a:r>
            <a:rPr lang="en-US" sz="2200" dirty="0" err="1"/>
            <a:t>dụng</a:t>
          </a:r>
          <a:r>
            <a:rPr lang="en-US" sz="2200" dirty="0"/>
            <a:t>, </a:t>
          </a:r>
          <a:r>
            <a:rPr lang="en-US" sz="2200" dirty="0" err="1"/>
            <a:t>ghi</a:t>
          </a:r>
          <a:r>
            <a:rPr lang="en-US" sz="2200" dirty="0"/>
            <a:t> </a:t>
          </a:r>
          <a:r>
            <a:rPr lang="en-US" sz="2200" dirty="0" err="1"/>
            <a:t>chép</a:t>
          </a:r>
          <a:r>
            <a:rPr lang="en-US" sz="2200" dirty="0"/>
            <a:t>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Trình</a:t>
          </a:r>
          <a:r>
            <a:rPr lang="en-US" sz="2200" dirty="0"/>
            <a:t> </a:t>
          </a:r>
          <a:r>
            <a:rPr lang="en-US" sz="2200" dirty="0" err="1"/>
            <a:t>bày</a:t>
          </a:r>
          <a:r>
            <a:rPr lang="en-US" sz="2200" dirty="0"/>
            <a:t>, </a:t>
          </a:r>
          <a:r>
            <a:rPr lang="en-US" sz="2200" dirty="0" err="1"/>
            <a:t>diễn</a:t>
          </a:r>
          <a:r>
            <a:rPr lang="en-US" sz="2200" dirty="0"/>
            <a:t> </a:t>
          </a:r>
          <a:r>
            <a:rPr lang="en-US" sz="2200" dirty="0" err="1"/>
            <a:t>đạt</a:t>
          </a:r>
          <a:r>
            <a:rPr lang="en-US" sz="2200" dirty="0"/>
            <a:t> </a:t>
          </a:r>
          <a:r>
            <a:rPr lang="en-US" sz="2200" dirty="0" err="1"/>
            <a:t>chính</a:t>
          </a:r>
          <a:r>
            <a:rPr lang="en-US" sz="2200" dirty="0"/>
            <a:t> </a:t>
          </a:r>
          <a:r>
            <a:rPr lang="en-US" sz="2200" dirty="0" err="1"/>
            <a:t>xác</a:t>
          </a:r>
          <a:r>
            <a:rPr lang="en-US" sz="2200" dirty="0"/>
            <a:t> </a:t>
          </a:r>
          <a:r>
            <a:rPr lang="en-US" sz="2200" dirty="0" err="1"/>
            <a:t>nội</a:t>
          </a:r>
          <a:r>
            <a:rPr lang="en-US" sz="2200" dirty="0"/>
            <a:t> dung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vẽ, </a:t>
          </a:r>
          <a:r>
            <a:rPr lang="en-US" sz="2200" dirty="0" err="1"/>
            <a:t>bảng</a:t>
          </a:r>
          <a:r>
            <a:rPr lang="en-US" sz="2200" dirty="0"/>
            <a:t> </a:t>
          </a:r>
          <a:r>
            <a:rPr lang="en-US" sz="2200" dirty="0" err="1"/>
            <a:t>biểu</a:t>
          </a:r>
          <a:r>
            <a:rPr lang="en-US" sz="2200" dirty="0"/>
            <a:t>;</a:t>
          </a:r>
        </a:p>
        <a:p>
          <a:pPr>
            <a:lnSpc>
              <a:spcPct val="70000"/>
            </a:lnSpc>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trong </a:t>
          </a:r>
          <a:r>
            <a:rPr lang="en-US" sz="2200" dirty="0" err="1"/>
            <a:t>lập</a:t>
          </a:r>
          <a:r>
            <a:rPr lang="en-US" sz="2200" dirty="0"/>
            <a:t> </a:t>
          </a:r>
          <a:r>
            <a:rPr lang="en-US" sz="2200" dirty="0" err="1"/>
            <a:t>luận</a:t>
          </a:r>
          <a:r>
            <a:rPr lang="en-US" sz="2200" dirty="0"/>
            <a:t> </a:t>
          </a:r>
          <a:r>
            <a:rPr lang="en-US" sz="2200" dirty="0" err="1"/>
            <a:t>hoặc</a:t>
          </a:r>
          <a:r>
            <a:rPr lang="en-US" sz="2200" dirty="0"/>
            <a:t> trong </a:t>
          </a:r>
          <a:r>
            <a:rPr lang="en-US" sz="2200" dirty="0" err="1"/>
            <a:t>lời</a:t>
          </a:r>
          <a:r>
            <a:rPr lang="en-US" sz="2200" dirty="0"/>
            <a:t> </a:t>
          </a:r>
          <a:r>
            <a:rPr lang="en-US" sz="2200" dirty="0" err="1"/>
            <a:t>giải</a:t>
          </a:r>
          <a:r>
            <a:rPr lang="en-US" sz="2200" dirty="0"/>
            <a:t>;…</a:t>
          </a:r>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ScaleX="99846" custScaleY="132962" custLinFactNeighborX="-2192" custLinFactNeighborY="15727">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custLinFactNeighborY="10214"/>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90000"/>
            </a:lnSpc>
          </a:pPr>
          <a:r>
            <a:rPr lang="vi-VN" sz="3200" b="1" dirty="0"/>
            <a:t>Đánh giá năng lực giao tiếp toán học</a:t>
          </a:r>
          <a:r>
            <a:rPr lang="en-US" sz="3200" b="1" dirty="0"/>
            <a:t>:</a:t>
          </a:r>
        </a:p>
        <a:p>
          <a:pPr>
            <a:lnSpc>
              <a:spcPct val="70000"/>
            </a:lnSpc>
          </a:pPr>
          <a:r>
            <a:rPr lang="en-US" sz="2200" dirty="0"/>
            <a:t>+ </a:t>
          </a:r>
          <a:r>
            <a:rPr lang="en-US" sz="2200" dirty="0" err="1"/>
            <a:t>Sử</a:t>
          </a:r>
          <a:r>
            <a:rPr lang="en-US" sz="2200" dirty="0"/>
            <a:t> </a:t>
          </a:r>
          <a:r>
            <a:rPr lang="en-US" sz="2200" dirty="0" err="1"/>
            <a:t>dụng</a:t>
          </a:r>
          <a:r>
            <a:rPr lang="en-US" sz="2200" dirty="0"/>
            <a:t>, </a:t>
          </a:r>
          <a:r>
            <a:rPr lang="en-US" sz="2200" dirty="0" err="1"/>
            <a:t>ghi</a:t>
          </a:r>
          <a:r>
            <a:rPr lang="en-US" sz="2200" dirty="0"/>
            <a:t> </a:t>
          </a:r>
          <a:r>
            <a:rPr lang="en-US" sz="2200" dirty="0" err="1"/>
            <a:t>chép</a:t>
          </a:r>
          <a:r>
            <a:rPr lang="en-US" sz="2200" dirty="0"/>
            <a:t>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Trình</a:t>
          </a:r>
          <a:r>
            <a:rPr lang="en-US" sz="2200" dirty="0"/>
            <a:t> </a:t>
          </a:r>
          <a:r>
            <a:rPr lang="en-US" sz="2200" dirty="0" err="1"/>
            <a:t>bày</a:t>
          </a:r>
          <a:r>
            <a:rPr lang="en-US" sz="2200" dirty="0"/>
            <a:t>, </a:t>
          </a:r>
          <a:r>
            <a:rPr lang="en-US" sz="2200" dirty="0" err="1"/>
            <a:t>diễn</a:t>
          </a:r>
          <a:r>
            <a:rPr lang="en-US" sz="2200" dirty="0"/>
            <a:t> </a:t>
          </a:r>
          <a:r>
            <a:rPr lang="en-US" sz="2200" dirty="0" err="1"/>
            <a:t>đạt</a:t>
          </a:r>
          <a:r>
            <a:rPr lang="en-US" sz="2200" dirty="0"/>
            <a:t> </a:t>
          </a:r>
          <a:r>
            <a:rPr lang="en-US" sz="2200" dirty="0" err="1"/>
            <a:t>chính</a:t>
          </a:r>
          <a:r>
            <a:rPr lang="en-US" sz="2200" dirty="0"/>
            <a:t> </a:t>
          </a:r>
          <a:r>
            <a:rPr lang="en-US" sz="2200" dirty="0" err="1"/>
            <a:t>xác</a:t>
          </a:r>
          <a:r>
            <a:rPr lang="en-US" sz="2200" dirty="0"/>
            <a:t> </a:t>
          </a:r>
          <a:r>
            <a:rPr lang="en-US" sz="2200" dirty="0" err="1"/>
            <a:t>nội</a:t>
          </a:r>
          <a:r>
            <a:rPr lang="en-US" sz="2200" dirty="0"/>
            <a:t> dung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vẽ, </a:t>
          </a:r>
          <a:r>
            <a:rPr lang="en-US" sz="2200" dirty="0" err="1"/>
            <a:t>bảng</a:t>
          </a:r>
          <a:r>
            <a:rPr lang="en-US" sz="2200" dirty="0"/>
            <a:t> </a:t>
          </a:r>
          <a:r>
            <a:rPr lang="en-US" sz="2200" dirty="0" err="1"/>
            <a:t>biểu</a:t>
          </a:r>
          <a:r>
            <a:rPr lang="en-US" sz="2200" dirty="0"/>
            <a:t>;</a:t>
          </a:r>
        </a:p>
        <a:p>
          <a:pPr>
            <a:lnSpc>
              <a:spcPct val="70000"/>
            </a:lnSpc>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trong </a:t>
          </a:r>
          <a:r>
            <a:rPr lang="en-US" sz="2200" dirty="0" err="1"/>
            <a:t>lập</a:t>
          </a:r>
          <a:r>
            <a:rPr lang="en-US" sz="2200" dirty="0"/>
            <a:t> </a:t>
          </a:r>
          <a:r>
            <a:rPr lang="en-US" sz="2200" dirty="0" err="1"/>
            <a:t>luận</a:t>
          </a:r>
          <a:r>
            <a:rPr lang="en-US" sz="2200" dirty="0"/>
            <a:t> </a:t>
          </a:r>
          <a:r>
            <a:rPr lang="en-US" sz="2200" dirty="0" err="1"/>
            <a:t>hoặc</a:t>
          </a:r>
          <a:r>
            <a:rPr lang="en-US" sz="2200" dirty="0"/>
            <a:t> trong </a:t>
          </a:r>
          <a:r>
            <a:rPr lang="en-US" sz="2200" dirty="0" err="1"/>
            <a:t>lời</a:t>
          </a:r>
          <a:r>
            <a:rPr lang="en-US" sz="2200" dirty="0"/>
            <a:t> </a:t>
          </a:r>
          <a:r>
            <a:rPr lang="en-US" sz="2200" dirty="0" err="1"/>
            <a:t>giải</a:t>
          </a:r>
          <a:r>
            <a:rPr lang="en-US" sz="2200" dirty="0"/>
            <a:t>;…</a:t>
          </a:r>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ScaleX="99499" custScaleY="183441" custLinFactNeighborX="656" custLinFactNeighborY="800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90000"/>
            </a:lnSpc>
          </a:pPr>
          <a:r>
            <a:rPr lang="vi-VN" sz="3200" b="1" dirty="0"/>
            <a:t>Đánh giá năng lực giao tiếp toán học</a:t>
          </a:r>
          <a:r>
            <a:rPr lang="en-US" sz="3200" b="1" dirty="0"/>
            <a:t>:</a:t>
          </a:r>
        </a:p>
        <a:p>
          <a:pPr>
            <a:lnSpc>
              <a:spcPct val="70000"/>
            </a:lnSpc>
          </a:pPr>
          <a:r>
            <a:rPr lang="en-US" sz="2000" dirty="0"/>
            <a:t>+ </a:t>
          </a:r>
          <a:r>
            <a:rPr lang="en-US" sz="2200" dirty="0" err="1"/>
            <a:t>Sử</a:t>
          </a:r>
          <a:r>
            <a:rPr lang="en-US" sz="2200" dirty="0"/>
            <a:t> </a:t>
          </a:r>
          <a:r>
            <a:rPr lang="en-US" sz="2200" dirty="0" err="1"/>
            <a:t>dụng</a:t>
          </a:r>
          <a:r>
            <a:rPr lang="en-US" sz="2200" dirty="0"/>
            <a:t>, </a:t>
          </a:r>
          <a:r>
            <a:rPr lang="en-US" sz="2200" dirty="0" err="1"/>
            <a:t>ghi</a:t>
          </a:r>
          <a:r>
            <a:rPr lang="en-US" sz="2200" dirty="0"/>
            <a:t> </a:t>
          </a:r>
          <a:r>
            <a:rPr lang="en-US" sz="2200" dirty="0" err="1"/>
            <a:t>chép</a:t>
          </a:r>
          <a:r>
            <a:rPr lang="en-US" sz="2200" dirty="0"/>
            <a:t>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Trình</a:t>
          </a:r>
          <a:r>
            <a:rPr lang="en-US" sz="2200" dirty="0"/>
            <a:t> </a:t>
          </a:r>
          <a:r>
            <a:rPr lang="en-US" sz="2200" dirty="0" err="1"/>
            <a:t>bày</a:t>
          </a:r>
          <a:r>
            <a:rPr lang="en-US" sz="2200" dirty="0"/>
            <a:t>, </a:t>
          </a:r>
          <a:r>
            <a:rPr lang="en-US" sz="2200" dirty="0" err="1"/>
            <a:t>diễn</a:t>
          </a:r>
          <a:r>
            <a:rPr lang="en-US" sz="2200" dirty="0"/>
            <a:t> </a:t>
          </a:r>
          <a:r>
            <a:rPr lang="en-US" sz="2200" dirty="0" err="1"/>
            <a:t>đạt</a:t>
          </a:r>
          <a:r>
            <a:rPr lang="en-US" sz="2200" dirty="0"/>
            <a:t> </a:t>
          </a:r>
          <a:r>
            <a:rPr lang="en-US" sz="2200" dirty="0" err="1"/>
            <a:t>chính</a:t>
          </a:r>
          <a:r>
            <a:rPr lang="en-US" sz="2200" dirty="0"/>
            <a:t> </a:t>
          </a:r>
          <a:r>
            <a:rPr lang="en-US" sz="2200" dirty="0" err="1"/>
            <a:t>xác</a:t>
          </a:r>
          <a:r>
            <a:rPr lang="en-US" sz="2200" dirty="0"/>
            <a:t> </a:t>
          </a:r>
          <a:r>
            <a:rPr lang="en-US" sz="2200" dirty="0" err="1"/>
            <a:t>nội</a:t>
          </a:r>
          <a:r>
            <a:rPr lang="en-US" sz="2200" dirty="0"/>
            <a:t> dung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vẽ, </a:t>
          </a:r>
          <a:r>
            <a:rPr lang="en-US" sz="2200" dirty="0" err="1"/>
            <a:t>bảng</a:t>
          </a:r>
          <a:r>
            <a:rPr lang="en-US" sz="2200" dirty="0"/>
            <a:t> </a:t>
          </a:r>
          <a:r>
            <a:rPr lang="en-US" sz="2200" dirty="0" err="1"/>
            <a:t>biểu</a:t>
          </a:r>
          <a:r>
            <a:rPr lang="en-US" sz="2200" dirty="0"/>
            <a:t>;</a:t>
          </a:r>
        </a:p>
        <a:p>
          <a:pPr>
            <a:lnSpc>
              <a:spcPct val="70000"/>
            </a:lnSpc>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trong </a:t>
          </a:r>
          <a:r>
            <a:rPr lang="en-US" sz="2200" dirty="0" err="1"/>
            <a:t>lập</a:t>
          </a:r>
          <a:r>
            <a:rPr lang="en-US" sz="2200" dirty="0"/>
            <a:t> </a:t>
          </a:r>
          <a:r>
            <a:rPr lang="en-US" sz="2200" dirty="0" err="1"/>
            <a:t>luận</a:t>
          </a:r>
          <a:r>
            <a:rPr lang="en-US" sz="2200" dirty="0"/>
            <a:t> </a:t>
          </a:r>
          <a:r>
            <a:rPr lang="en-US" sz="2200" dirty="0" err="1"/>
            <a:t>hoặc</a:t>
          </a:r>
          <a:r>
            <a:rPr lang="en-US" sz="2200" dirty="0"/>
            <a:t> trong </a:t>
          </a:r>
          <a:r>
            <a:rPr lang="en-US" sz="2200" dirty="0" err="1"/>
            <a:t>lời</a:t>
          </a:r>
          <a:r>
            <a:rPr lang="en-US" sz="2200" dirty="0"/>
            <a:t> </a:t>
          </a:r>
          <a:r>
            <a:rPr lang="en-US" sz="2200" dirty="0" err="1"/>
            <a:t>giải</a:t>
          </a:r>
          <a:r>
            <a:rPr lang="en-US" sz="2200" dirty="0"/>
            <a:t>;…</a:t>
          </a:r>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ScaleY="145997" custLinFactNeighborX="-287" custLinFactNeighborY="9159">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custT="1"/>
      <dgm:spPr/>
      <dgm:t>
        <a:bodyPr/>
        <a:lstStyle/>
        <a:p>
          <a:pPr>
            <a:lnSpc>
              <a:spcPct val="90000"/>
            </a:lnSpc>
          </a:pPr>
          <a:r>
            <a:rPr lang="vi-VN" sz="3200" b="1" dirty="0"/>
            <a:t>Đánh giá năng lực giao tiếp toán học</a:t>
          </a:r>
          <a:r>
            <a:rPr lang="en-US" sz="3200" b="1" dirty="0"/>
            <a:t>:</a:t>
          </a:r>
        </a:p>
        <a:p>
          <a:pPr>
            <a:lnSpc>
              <a:spcPct val="70000"/>
            </a:lnSpc>
          </a:pPr>
          <a:r>
            <a:rPr lang="en-US" sz="2200" dirty="0"/>
            <a:t>+ </a:t>
          </a:r>
          <a:r>
            <a:rPr lang="en-US" sz="2200" dirty="0" err="1"/>
            <a:t>Sử</a:t>
          </a:r>
          <a:r>
            <a:rPr lang="en-US" sz="2200" dirty="0"/>
            <a:t> </a:t>
          </a:r>
          <a:r>
            <a:rPr lang="en-US" sz="2200" dirty="0" err="1"/>
            <a:t>dụng</a:t>
          </a:r>
          <a:r>
            <a:rPr lang="en-US" sz="2200" dirty="0"/>
            <a:t>, </a:t>
          </a:r>
          <a:r>
            <a:rPr lang="en-US" sz="2200" dirty="0" err="1"/>
            <a:t>ghi</a:t>
          </a:r>
          <a:r>
            <a:rPr lang="en-US" sz="2200" dirty="0"/>
            <a:t> </a:t>
          </a:r>
          <a:r>
            <a:rPr lang="en-US" sz="2200" dirty="0" err="1"/>
            <a:t>chép</a:t>
          </a:r>
          <a:r>
            <a:rPr lang="en-US" sz="2200" dirty="0"/>
            <a:t> </a:t>
          </a:r>
          <a:r>
            <a:rPr lang="en-US" sz="2200" dirty="0" err="1"/>
            <a:t>đúng</a:t>
          </a:r>
          <a:r>
            <a:rPr lang="en-US" sz="2200" dirty="0"/>
            <a:t> </a:t>
          </a:r>
          <a:r>
            <a:rPr lang="en-US" sz="2200" dirty="0" err="1"/>
            <a:t>thuật</a:t>
          </a:r>
          <a:r>
            <a:rPr lang="en-US" sz="2200" dirty="0"/>
            <a:t> </a:t>
          </a:r>
          <a:r>
            <a:rPr lang="en-US" sz="2200" dirty="0" err="1"/>
            <a:t>ngữ</a:t>
          </a:r>
          <a:r>
            <a:rPr lang="en-US" sz="2200" dirty="0"/>
            <a:t>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Trình</a:t>
          </a:r>
          <a:r>
            <a:rPr lang="en-US" sz="2200" dirty="0"/>
            <a:t> </a:t>
          </a:r>
          <a:r>
            <a:rPr lang="en-US" sz="2200" dirty="0" err="1"/>
            <a:t>bày</a:t>
          </a:r>
          <a:r>
            <a:rPr lang="en-US" sz="2200" dirty="0"/>
            <a:t>, </a:t>
          </a:r>
          <a:r>
            <a:rPr lang="en-US" sz="2200" dirty="0" err="1"/>
            <a:t>diễn</a:t>
          </a:r>
          <a:r>
            <a:rPr lang="en-US" sz="2200" dirty="0"/>
            <a:t> </a:t>
          </a:r>
          <a:r>
            <a:rPr lang="en-US" sz="2200" dirty="0" err="1"/>
            <a:t>đạt</a:t>
          </a:r>
          <a:r>
            <a:rPr lang="en-US" sz="2200" dirty="0"/>
            <a:t> </a:t>
          </a:r>
          <a:r>
            <a:rPr lang="en-US" sz="2200" dirty="0" err="1"/>
            <a:t>chính</a:t>
          </a:r>
          <a:r>
            <a:rPr lang="en-US" sz="2200" dirty="0"/>
            <a:t> </a:t>
          </a:r>
          <a:r>
            <a:rPr lang="en-US" sz="2200" dirty="0" err="1"/>
            <a:t>xác</a:t>
          </a:r>
          <a:r>
            <a:rPr lang="en-US" sz="2200" dirty="0"/>
            <a:t> </a:t>
          </a:r>
          <a:r>
            <a:rPr lang="en-US" sz="2200" dirty="0" err="1"/>
            <a:t>nội</a:t>
          </a:r>
          <a:r>
            <a:rPr lang="en-US" sz="2200" dirty="0"/>
            <a:t> dung </a:t>
          </a:r>
          <a:r>
            <a:rPr lang="en-US" sz="2200" dirty="0" err="1"/>
            <a:t>toán</a:t>
          </a:r>
          <a:r>
            <a:rPr lang="en-US" sz="2200" dirty="0"/>
            <a:t> </a:t>
          </a:r>
          <a:r>
            <a:rPr lang="en-US" sz="2200" dirty="0" err="1"/>
            <a:t>học</a:t>
          </a:r>
          <a:r>
            <a:rPr lang="en-US" sz="2200" dirty="0"/>
            <a:t>;</a:t>
          </a:r>
        </a:p>
        <a:p>
          <a:pPr>
            <a:lnSpc>
              <a:spcPct val="70000"/>
            </a:lnSpc>
          </a:pPr>
          <a:r>
            <a:rPr lang="en-US" sz="2200" dirty="0"/>
            <a:t>+ </a:t>
          </a:r>
          <a:r>
            <a:rPr lang="en-US" sz="2200" dirty="0" err="1"/>
            <a:t>Đọc</a:t>
          </a:r>
          <a:r>
            <a:rPr lang="en-US" sz="2200" dirty="0"/>
            <a:t> </a:t>
          </a:r>
          <a:r>
            <a:rPr lang="en-US" sz="2200" dirty="0" err="1"/>
            <a:t>thông</a:t>
          </a:r>
          <a:r>
            <a:rPr lang="en-US" sz="2200" dirty="0"/>
            <a:t> tin </a:t>
          </a:r>
          <a:r>
            <a:rPr lang="en-US" sz="2200" dirty="0" err="1"/>
            <a:t>từ</a:t>
          </a:r>
          <a:r>
            <a:rPr lang="en-US" sz="2200" dirty="0"/>
            <a:t> </a:t>
          </a:r>
          <a:r>
            <a:rPr lang="en-US" sz="2200" dirty="0" err="1"/>
            <a:t>hình</a:t>
          </a:r>
          <a:r>
            <a:rPr lang="en-US" sz="2200" dirty="0"/>
            <a:t> </a:t>
          </a:r>
          <a:r>
            <a:rPr lang="en-US" sz="2200" dirty="0" err="1"/>
            <a:t>vẽ</a:t>
          </a:r>
          <a:r>
            <a:rPr lang="en-US" sz="2200" dirty="0"/>
            <a:t>, </a:t>
          </a:r>
          <a:r>
            <a:rPr lang="en-US" sz="2200" dirty="0" err="1"/>
            <a:t>bảng</a:t>
          </a:r>
          <a:r>
            <a:rPr lang="en-US" sz="2200" dirty="0"/>
            <a:t> </a:t>
          </a:r>
          <a:r>
            <a:rPr lang="en-US" sz="2200" dirty="0" err="1"/>
            <a:t>biểu</a:t>
          </a:r>
          <a:r>
            <a:rPr lang="en-US" sz="2200" dirty="0"/>
            <a:t>;</a:t>
          </a:r>
        </a:p>
        <a:p>
          <a:pPr>
            <a:lnSpc>
              <a:spcPct val="70000"/>
            </a:lnSpc>
          </a:pPr>
          <a:r>
            <a:rPr lang="en-US" sz="2200" dirty="0"/>
            <a:t>+ </a:t>
          </a:r>
          <a:r>
            <a:rPr lang="en-US" sz="2200" dirty="0" err="1"/>
            <a:t>Phát</a:t>
          </a:r>
          <a:r>
            <a:rPr lang="en-US" sz="2200" dirty="0"/>
            <a:t> </a:t>
          </a:r>
          <a:r>
            <a:rPr lang="en-US" sz="2200" dirty="0" err="1"/>
            <a:t>hiện</a:t>
          </a:r>
          <a:r>
            <a:rPr lang="en-US" sz="2200" dirty="0"/>
            <a:t> </a:t>
          </a:r>
          <a:r>
            <a:rPr lang="en-US" sz="2200" dirty="0" err="1"/>
            <a:t>sai</a:t>
          </a:r>
          <a:r>
            <a:rPr lang="en-US" sz="2200" dirty="0"/>
            <a:t> </a:t>
          </a:r>
          <a:r>
            <a:rPr lang="en-US" sz="2200" dirty="0" err="1"/>
            <a:t>lầm</a:t>
          </a:r>
          <a:r>
            <a:rPr lang="en-US" sz="2200" dirty="0"/>
            <a:t> </a:t>
          </a:r>
          <a:r>
            <a:rPr lang="en-US" sz="2200" dirty="0" err="1"/>
            <a:t>trong</a:t>
          </a:r>
          <a:r>
            <a:rPr lang="en-US" sz="2200" dirty="0"/>
            <a:t> </a:t>
          </a:r>
          <a:r>
            <a:rPr lang="en-US" sz="2200" dirty="0" err="1"/>
            <a:t>lập</a:t>
          </a:r>
          <a:r>
            <a:rPr lang="en-US" sz="2200" dirty="0"/>
            <a:t> </a:t>
          </a:r>
          <a:r>
            <a:rPr lang="en-US" sz="2200" dirty="0" err="1"/>
            <a:t>luận</a:t>
          </a:r>
          <a:r>
            <a:rPr lang="en-US" sz="2200" dirty="0"/>
            <a:t> </a:t>
          </a:r>
          <a:r>
            <a:rPr lang="en-US" sz="2200" dirty="0" err="1"/>
            <a:t>hoặc</a:t>
          </a:r>
          <a:r>
            <a:rPr lang="en-US" sz="2200" dirty="0"/>
            <a:t> </a:t>
          </a:r>
          <a:r>
            <a:rPr lang="en-US" sz="2200" dirty="0" err="1"/>
            <a:t>trong</a:t>
          </a:r>
          <a:r>
            <a:rPr lang="en-US" sz="2200" dirty="0"/>
            <a:t> </a:t>
          </a:r>
          <a:r>
            <a:rPr lang="en-US" sz="2200" dirty="0" err="1"/>
            <a:t>lời</a:t>
          </a:r>
          <a:r>
            <a:rPr lang="en-US" sz="2200" dirty="0"/>
            <a:t> </a:t>
          </a:r>
          <a:r>
            <a:rPr lang="en-US" sz="2200" dirty="0" err="1"/>
            <a:t>giải</a:t>
          </a:r>
          <a:r>
            <a:rPr lang="en-US" sz="2200" dirty="0"/>
            <a:t>;…</a:t>
          </a:r>
        </a:p>
      </dgm:t>
    </dgm:pt>
    <dgm:pt modelId="{52F9B754-9194-4F26-8AFA-DE21E45F69B6}" type="sibTrans" cxnId="{2A74A0F8-C5A0-46B3-9D4E-9C82DC61667E}">
      <dgm:prSet/>
      <dgm:spPr/>
      <dgm:t>
        <a:bodyPr/>
        <a:lstStyle/>
        <a:p>
          <a:endParaRPr lang="en-US"/>
        </a:p>
      </dgm:t>
    </dgm:pt>
    <dgm:pt modelId="{2B80913F-9556-44A4-A620-A2C7D3CEE4D3}" type="par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ScaleY="204957" custLinFactNeighborX="-2292" custLinFactNeighborY="-1625">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custLinFactNeighborX="-505" custLinFactNeighborY="2374"/>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tư duy và lập luận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LinFactNeighborX="834" custLinFactNeighborY="-13177">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custScaleX="102573">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custLinFactNeighborX="-10684" custLinFactNeighborY="-3592"/>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1EED7D-64B1-4307-A945-C6E1AB41D9F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CF23B57-843E-4601-B551-4C6BA6D93E59}">
      <dgm:prSet phldrT="[Text]"/>
      <dgm:spPr/>
      <dgm:t>
        <a:bodyPr/>
        <a:lstStyle/>
        <a:p>
          <a:r>
            <a:rPr lang="vi-VN" dirty="0"/>
            <a:t>Đánh giá năng lực mô hình hoá toán học</a:t>
          </a:r>
          <a:r>
            <a:rPr lang="en-US" dirty="0"/>
            <a:t> </a:t>
          </a:r>
          <a:r>
            <a:rPr lang="en-US" dirty="0" err="1"/>
            <a:t>và</a:t>
          </a:r>
          <a:r>
            <a:rPr lang="en-US" dirty="0"/>
            <a:t> </a:t>
          </a:r>
          <a:r>
            <a:rPr lang="vi-VN" dirty="0"/>
            <a:t>năng lực </a:t>
          </a:r>
          <a:br>
            <a:rPr lang="en-US" dirty="0"/>
          </a:br>
          <a:r>
            <a:rPr lang="vi-VN" dirty="0"/>
            <a:t>giải quyết vấn đề toán học</a:t>
          </a:r>
          <a:endParaRPr lang="en-US" dirty="0"/>
        </a:p>
      </dgm:t>
    </dgm:pt>
    <dgm:pt modelId="{2B80913F-9556-44A4-A620-A2C7D3CEE4D3}" type="parTrans" cxnId="{2A74A0F8-C5A0-46B3-9D4E-9C82DC61667E}">
      <dgm:prSet/>
      <dgm:spPr/>
      <dgm:t>
        <a:bodyPr/>
        <a:lstStyle/>
        <a:p>
          <a:endParaRPr lang="en-US"/>
        </a:p>
      </dgm:t>
    </dgm:pt>
    <dgm:pt modelId="{52F9B754-9194-4F26-8AFA-DE21E45F69B6}" type="sibTrans" cxnId="{2A74A0F8-C5A0-46B3-9D4E-9C82DC61667E}">
      <dgm:prSet/>
      <dgm:spPr/>
      <dgm:t>
        <a:bodyPr/>
        <a:lstStyle/>
        <a:p>
          <a:endParaRPr lang="en-US"/>
        </a:p>
      </dgm:t>
    </dgm:pt>
    <dgm:pt modelId="{D290C759-494D-4B0D-8BB4-46161E51EC70}" type="pres">
      <dgm:prSet presAssocID="{621EED7D-64B1-4307-A945-C6E1AB41D9FC}" presName="Name0" presStyleCnt="0">
        <dgm:presLayoutVars>
          <dgm:chMax val="7"/>
          <dgm:chPref val="7"/>
          <dgm:dir/>
        </dgm:presLayoutVars>
      </dgm:prSet>
      <dgm:spPr/>
    </dgm:pt>
    <dgm:pt modelId="{9D7CA792-2786-4414-A9EE-F3D69361D9C6}" type="pres">
      <dgm:prSet presAssocID="{621EED7D-64B1-4307-A945-C6E1AB41D9FC}" presName="Name1" presStyleCnt="0"/>
      <dgm:spPr/>
    </dgm:pt>
    <dgm:pt modelId="{8CA3CAEA-BE8C-4062-9D71-4F2E798EF51A}" type="pres">
      <dgm:prSet presAssocID="{621EED7D-64B1-4307-A945-C6E1AB41D9FC}" presName="cycle" presStyleCnt="0"/>
      <dgm:spPr/>
    </dgm:pt>
    <dgm:pt modelId="{DF3E740C-C71C-4263-90E5-423E40D68896}" type="pres">
      <dgm:prSet presAssocID="{621EED7D-64B1-4307-A945-C6E1AB41D9FC}" presName="srcNode" presStyleLbl="node1" presStyleIdx="0" presStyleCnt="1"/>
      <dgm:spPr/>
    </dgm:pt>
    <dgm:pt modelId="{4BCD14CA-836C-49E3-ACEF-6F47BCA792CD}" type="pres">
      <dgm:prSet presAssocID="{621EED7D-64B1-4307-A945-C6E1AB41D9FC}" presName="conn" presStyleLbl="parChTrans1D2" presStyleIdx="0" presStyleCnt="1"/>
      <dgm:spPr/>
    </dgm:pt>
    <dgm:pt modelId="{FE2CC0DB-9892-448B-BA3E-FA04326EDCEB}" type="pres">
      <dgm:prSet presAssocID="{621EED7D-64B1-4307-A945-C6E1AB41D9FC}" presName="extraNode" presStyleLbl="node1" presStyleIdx="0" presStyleCnt="1"/>
      <dgm:spPr/>
    </dgm:pt>
    <dgm:pt modelId="{6536EBEA-677E-4E59-BF77-B3E87637F9FE}" type="pres">
      <dgm:prSet presAssocID="{621EED7D-64B1-4307-A945-C6E1AB41D9FC}" presName="dstNode" presStyleLbl="node1" presStyleIdx="0" presStyleCnt="1"/>
      <dgm:spPr/>
    </dgm:pt>
    <dgm:pt modelId="{2680DFC4-B392-4C33-A2FE-44F4B8071900}" type="pres">
      <dgm:prSet presAssocID="{FCF23B57-843E-4601-B551-4C6BA6D93E59}" presName="text_1" presStyleLbl="node1" presStyleIdx="0" presStyleCnt="1">
        <dgm:presLayoutVars>
          <dgm:bulletEnabled val="1"/>
        </dgm:presLayoutVars>
      </dgm:prSet>
      <dgm:spPr/>
    </dgm:pt>
    <dgm:pt modelId="{EDB82EA2-407C-4D7E-BE42-5012D6B371C7}" type="pres">
      <dgm:prSet presAssocID="{FCF23B57-843E-4601-B551-4C6BA6D93E59}" presName="accent_1" presStyleCnt="0"/>
      <dgm:spPr/>
    </dgm:pt>
    <dgm:pt modelId="{19A88248-7F90-4EBA-A145-E6725903E2F8}" type="pres">
      <dgm:prSet presAssocID="{FCF23B57-843E-4601-B551-4C6BA6D93E59}" presName="accentRepeatNode" presStyleLbl="solidFgAcc1" presStyleIdx="0" presStyleCnt="1"/>
      <dgm:spPr/>
    </dgm:pt>
  </dgm:ptLst>
  <dgm:cxnLst>
    <dgm:cxn modelId="{9AA36E39-45DE-4F0B-B80C-D7E535E7D562}" type="presOf" srcId="{52F9B754-9194-4F26-8AFA-DE21E45F69B6}" destId="{4BCD14CA-836C-49E3-ACEF-6F47BCA792CD}" srcOrd="0" destOrd="0" presId="urn:microsoft.com/office/officeart/2008/layout/VerticalCurvedList"/>
    <dgm:cxn modelId="{0EBAA84C-62D5-4A32-8F2D-1B47FDCA5929}" type="presOf" srcId="{FCF23B57-843E-4601-B551-4C6BA6D93E59}" destId="{2680DFC4-B392-4C33-A2FE-44F4B8071900}" srcOrd="0" destOrd="0" presId="urn:microsoft.com/office/officeart/2008/layout/VerticalCurvedList"/>
    <dgm:cxn modelId="{3C5BA6B5-0CEC-4707-A02F-A131E44A9772}" type="presOf" srcId="{621EED7D-64B1-4307-A945-C6E1AB41D9FC}" destId="{D290C759-494D-4B0D-8BB4-46161E51EC70}" srcOrd="0" destOrd="0" presId="urn:microsoft.com/office/officeart/2008/layout/VerticalCurvedList"/>
    <dgm:cxn modelId="{2A74A0F8-C5A0-46B3-9D4E-9C82DC61667E}" srcId="{621EED7D-64B1-4307-A945-C6E1AB41D9FC}" destId="{FCF23B57-843E-4601-B551-4C6BA6D93E59}" srcOrd="0" destOrd="0" parTransId="{2B80913F-9556-44A4-A620-A2C7D3CEE4D3}" sibTransId="{52F9B754-9194-4F26-8AFA-DE21E45F69B6}"/>
    <dgm:cxn modelId="{58106760-F861-47F3-9C82-762C058E4684}" type="presParOf" srcId="{D290C759-494D-4B0D-8BB4-46161E51EC70}" destId="{9D7CA792-2786-4414-A9EE-F3D69361D9C6}" srcOrd="0" destOrd="0" presId="urn:microsoft.com/office/officeart/2008/layout/VerticalCurvedList"/>
    <dgm:cxn modelId="{18156334-B7A2-4638-A40A-060DFA7336C0}" type="presParOf" srcId="{9D7CA792-2786-4414-A9EE-F3D69361D9C6}" destId="{8CA3CAEA-BE8C-4062-9D71-4F2E798EF51A}" srcOrd="0" destOrd="0" presId="urn:microsoft.com/office/officeart/2008/layout/VerticalCurvedList"/>
    <dgm:cxn modelId="{7255115D-448F-42EF-8965-4B0F5D7FE45B}" type="presParOf" srcId="{8CA3CAEA-BE8C-4062-9D71-4F2E798EF51A}" destId="{DF3E740C-C71C-4263-90E5-423E40D68896}" srcOrd="0" destOrd="0" presId="urn:microsoft.com/office/officeart/2008/layout/VerticalCurvedList"/>
    <dgm:cxn modelId="{03B11D4F-4282-4130-9765-2E33FA3D2B35}" type="presParOf" srcId="{8CA3CAEA-BE8C-4062-9D71-4F2E798EF51A}" destId="{4BCD14CA-836C-49E3-ACEF-6F47BCA792CD}" srcOrd="1" destOrd="0" presId="urn:microsoft.com/office/officeart/2008/layout/VerticalCurvedList"/>
    <dgm:cxn modelId="{BFBC939C-B252-48D7-B56F-FF6F74C78ED9}" type="presParOf" srcId="{8CA3CAEA-BE8C-4062-9D71-4F2E798EF51A}" destId="{FE2CC0DB-9892-448B-BA3E-FA04326EDCEB}" srcOrd="2" destOrd="0" presId="urn:microsoft.com/office/officeart/2008/layout/VerticalCurvedList"/>
    <dgm:cxn modelId="{62CA3EC0-3E4E-4CD5-A2D1-97B23D3A67AA}" type="presParOf" srcId="{8CA3CAEA-BE8C-4062-9D71-4F2E798EF51A}" destId="{6536EBEA-677E-4E59-BF77-B3E87637F9FE}" srcOrd="3" destOrd="0" presId="urn:microsoft.com/office/officeart/2008/layout/VerticalCurvedList"/>
    <dgm:cxn modelId="{6C337B1F-3651-4D31-A405-55CAFE392D96}" type="presParOf" srcId="{9D7CA792-2786-4414-A9EE-F3D69361D9C6}" destId="{2680DFC4-B392-4C33-A2FE-44F4B8071900}" srcOrd="1" destOrd="0" presId="urn:microsoft.com/office/officeart/2008/layout/VerticalCurvedList"/>
    <dgm:cxn modelId="{E03F453B-475D-4F9A-9160-2DDBCEE19B6E}" type="presParOf" srcId="{9D7CA792-2786-4414-A9EE-F3D69361D9C6}" destId="{EDB82EA2-407C-4D7E-BE42-5012D6B371C7}" srcOrd="2" destOrd="0" presId="urn:microsoft.com/office/officeart/2008/layout/VerticalCurvedList"/>
    <dgm:cxn modelId="{B0CAAA97-174C-4AF4-B98C-412BC036740C}" type="presParOf" srcId="{EDB82EA2-407C-4D7E-BE42-5012D6B371C7}" destId="{19A88248-7F90-4EBA-A145-E6725903E2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marL="0" lvl="0" indent="0" algn="l" defTabSz="1822450">
            <a:lnSpc>
              <a:spcPct val="90000"/>
            </a:lnSpc>
            <a:spcBef>
              <a:spcPct val="0"/>
            </a:spcBef>
            <a:spcAft>
              <a:spcPct val="35000"/>
            </a:spcAft>
            <a:buNone/>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marL="0" lvl="0" indent="0" algn="l" defTabSz="1377950">
            <a:lnSpc>
              <a:spcPct val="90000"/>
            </a:lnSpc>
            <a:spcBef>
              <a:spcPct val="0"/>
            </a:spcBef>
            <a:spcAft>
              <a:spcPct val="35000"/>
            </a:spcAft>
            <a:buNone/>
          </a:pPr>
          <a:r>
            <a:rPr lang="vi-VN" sz="3100" kern="1200" dirty="0"/>
            <a:t>Đánh giá năng lực mô hình hoá toán học</a:t>
          </a:r>
          <a:r>
            <a:rPr lang="en-US" sz="3100" kern="1200" dirty="0"/>
            <a:t> </a:t>
          </a:r>
          <a:r>
            <a:rPr lang="en-US" sz="3100" kern="1200" dirty="0" err="1">
              <a:latin typeface="Arial" panose="020B0604020202020204" pitchFamily="34" charset="0"/>
              <a:cs typeface="Arial" panose="020B0604020202020204" pitchFamily="34" charset="0"/>
            </a:rPr>
            <a:t>và</a:t>
          </a:r>
          <a:r>
            <a:rPr lang="en-US" sz="3100" kern="1200" dirty="0"/>
            <a:t> </a:t>
          </a:r>
          <a:r>
            <a:rPr lang="vi-VN" sz="3100" kern="1200" dirty="0"/>
            <a:t>năng lực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marL="0" lvl="0" indent="0" algn="l" defTabSz="1377950">
            <a:lnSpc>
              <a:spcPct val="90000"/>
            </a:lnSpc>
            <a:spcBef>
              <a:spcPct val="0"/>
            </a:spcBef>
            <a:spcAft>
              <a:spcPct val="35000"/>
            </a:spcAft>
            <a:buNone/>
          </a:pPr>
          <a:r>
            <a:rPr lang="vi-VN" sz="3100" kern="1200" dirty="0"/>
            <a:t>Đánh giá năng lực mô hình hoá toán học</a:t>
          </a:r>
          <a:r>
            <a:rPr lang="en-US" sz="3100" kern="1200" dirty="0"/>
            <a:t> </a:t>
          </a:r>
          <a:r>
            <a:rPr lang="en-US" sz="3100" kern="1200" dirty="0" err="1">
              <a:latin typeface="Arial" panose="020B0604020202020204" pitchFamily="34" charset="0"/>
              <a:cs typeface="Arial" panose="020B0604020202020204" pitchFamily="34" charset="0"/>
            </a:rPr>
            <a:t>và</a:t>
          </a:r>
          <a:r>
            <a:rPr lang="en-US" sz="3100" kern="1200" dirty="0"/>
            <a:t> </a:t>
          </a:r>
          <a:r>
            <a:rPr lang="vi-VN" sz="3100" kern="1200" dirty="0"/>
            <a:t>năng lực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marL="0" lvl="0" indent="0" algn="l" defTabSz="1377950">
            <a:lnSpc>
              <a:spcPct val="90000"/>
            </a:lnSpc>
            <a:spcBef>
              <a:spcPct val="0"/>
            </a:spcBef>
            <a:spcAft>
              <a:spcPct val="35000"/>
            </a:spcAft>
            <a:buNone/>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3132871" y="-526880"/>
          <a:ext cx="4085622" cy="4085622"/>
        </a:xfrm>
        <a:prstGeom prst="blockArc">
          <a:avLst>
            <a:gd name="adj1" fmla="val 18900000"/>
            <a:gd name="adj2" fmla="val 2700000"/>
            <a:gd name="adj3" fmla="val 529"/>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92185" y="762779"/>
          <a:ext cx="11312562" cy="197305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3270" tIns="81280" rIns="81280" bIns="81280" numCol="1" spcCol="1270" anchor="ctr" anchorCtr="0">
          <a:noAutofit/>
        </a:bodyPr>
        <a:lstStyle/>
        <a:p>
          <a:pPr marL="0" lvl="0" indent="0" algn="l" defTabSz="1422400">
            <a:lnSpc>
              <a:spcPct val="90000"/>
            </a:lnSpc>
            <a:spcBef>
              <a:spcPct val="0"/>
            </a:spcBef>
            <a:spcAft>
              <a:spcPct val="35000"/>
            </a:spcAft>
            <a:buNone/>
          </a:pPr>
          <a:r>
            <a:rPr lang="vi-VN" sz="3200" b="1" kern="1200" dirty="0"/>
            <a:t>Đánh giá năng lực giao tiếp toán học</a:t>
          </a:r>
          <a:r>
            <a:rPr lang="en-US" sz="3200" b="1" kern="1200" dirty="0"/>
            <a:t>:</a:t>
          </a:r>
        </a:p>
        <a:p>
          <a:pPr marL="0" lvl="0" indent="0" algn="l" defTabSz="1422400">
            <a:lnSpc>
              <a:spcPct val="70000"/>
            </a:lnSpc>
            <a:spcBef>
              <a:spcPct val="0"/>
            </a:spcBef>
            <a:spcAft>
              <a:spcPct val="35000"/>
            </a:spcAft>
            <a:buNone/>
          </a:pPr>
          <a:r>
            <a:rPr lang="en-US" sz="2000" kern="1200" dirty="0"/>
            <a:t>+ </a:t>
          </a:r>
          <a:r>
            <a:rPr lang="en-US" sz="2200" kern="1200" dirty="0" err="1"/>
            <a:t>Sử</a:t>
          </a:r>
          <a:r>
            <a:rPr lang="en-US" sz="2200" kern="1200" dirty="0"/>
            <a:t> </a:t>
          </a:r>
          <a:r>
            <a:rPr lang="en-US" sz="2200" kern="1200" dirty="0" err="1"/>
            <a:t>dụng</a:t>
          </a:r>
          <a:r>
            <a:rPr lang="en-US" sz="2200" kern="1200" dirty="0"/>
            <a:t>, </a:t>
          </a:r>
          <a:r>
            <a:rPr lang="en-US" sz="2200" kern="1200" dirty="0" err="1"/>
            <a:t>ghi</a:t>
          </a:r>
          <a:r>
            <a:rPr lang="en-US" sz="2200" kern="1200" dirty="0"/>
            <a:t> </a:t>
          </a:r>
          <a:r>
            <a:rPr lang="en-US" sz="2200" kern="1200" dirty="0" err="1"/>
            <a:t>chép</a:t>
          </a:r>
          <a:r>
            <a:rPr lang="en-US" sz="2200" kern="1200" dirty="0"/>
            <a:t>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Trình</a:t>
          </a:r>
          <a:r>
            <a:rPr lang="en-US" sz="2200" kern="1200" dirty="0"/>
            <a:t> </a:t>
          </a:r>
          <a:r>
            <a:rPr lang="en-US" sz="2200" kern="1200" dirty="0" err="1"/>
            <a:t>bày</a:t>
          </a:r>
          <a:r>
            <a:rPr lang="en-US" sz="2200" kern="1200" dirty="0"/>
            <a:t>, </a:t>
          </a:r>
          <a:r>
            <a:rPr lang="en-US" sz="2200" kern="1200" dirty="0" err="1"/>
            <a:t>diễn</a:t>
          </a:r>
          <a:r>
            <a:rPr lang="en-US" sz="2200" kern="1200" dirty="0"/>
            <a:t> </a:t>
          </a:r>
          <a:r>
            <a:rPr lang="en-US" sz="2200" kern="1200" dirty="0" err="1"/>
            <a:t>đạt</a:t>
          </a:r>
          <a:r>
            <a:rPr lang="en-US" sz="2200" kern="1200" dirty="0"/>
            <a:t> </a:t>
          </a:r>
          <a:r>
            <a:rPr lang="en-US" sz="2200" kern="1200" dirty="0" err="1"/>
            <a:t>chính</a:t>
          </a:r>
          <a:r>
            <a:rPr lang="en-US" sz="2200" kern="1200" dirty="0"/>
            <a:t> </a:t>
          </a:r>
          <a:r>
            <a:rPr lang="en-US" sz="2200" kern="1200" dirty="0" err="1"/>
            <a:t>xác</a:t>
          </a:r>
          <a:r>
            <a:rPr lang="en-US" sz="2200" kern="1200" dirty="0"/>
            <a:t> </a:t>
          </a:r>
          <a:r>
            <a:rPr lang="en-US" sz="2200" kern="1200" dirty="0" err="1"/>
            <a:t>nội</a:t>
          </a:r>
          <a:r>
            <a:rPr lang="en-US" sz="2200" kern="1200" dirty="0"/>
            <a:t> dung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vẽ, </a:t>
          </a:r>
          <a:r>
            <a:rPr lang="en-US" sz="2200" kern="1200" dirty="0" err="1"/>
            <a:t>bảng</a:t>
          </a:r>
          <a:r>
            <a:rPr lang="en-US" sz="2200" kern="1200" dirty="0"/>
            <a:t> </a:t>
          </a:r>
          <a:r>
            <a:rPr lang="en-US" sz="2200" kern="1200" dirty="0" err="1"/>
            <a:t>biểu</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trong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trong </a:t>
          </a:r>
          <a:r>
            <a:rPr lang="en-US" sz="2200" kern="1200" dirty="0" err="1"/>
            <a:t>lời</a:t>
          </a:r>
          <a:r>
            <a:rPr lang="en-US" sz="2200" kern="1200" dirty="0"/>
            <a:t> </a:t>
          </a:r>
          <a:r>
            <a:rPr lang="en-US" sz="2200" kern="1200" dirty="0" err="1"/>
            <a:t>giải</a:t>
          </a:r>
          <a:r>
            <a:rPr lang="en-US" sz="2200" kern="1200" dirty="0"/>
            <a:t>;…</a:t>
          </a:r>
        </a:p>
      </dsp:txBody>
      <dsp:txXfrm>
        <a:off x="692185" y="762779"/>
        <a:ext cx="11312562" cy="1973055"/>
      </dsp:txXfrm>
    </dsp:sp>
    <dsp:sp modelId="{19A88248-7F90-4EBA-A145-E6725903E2F8}">
      <dsp:nvSpPr>
        <dsp:cNvPr id="0" name=""/>
        <dsp:cNvSpPr/>
      </dsp:nvSpPr>
      <dsp:spPr>
        <a:xfrm>
          <a:off x="4362" y="777938"/>
          <a:ext cx="1854905" cy="1854905"/>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756961" y="-466179"/>
          <a:ext cx="3611312" cy="3611312"/>
        </a:xfrm>
        <a:prstGeom prst="blockArc">
          <a:avLst>
            <a:gd name="adj1" fmla="val 18900000"/>
            <a:gd name="adj2" fmla="val 2700000"/>
            <a:gd name="adj3" fmla="val 598"/>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878810" y="239045"/>
          <a:ext cx="11378653" cy="24111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3209" tIns="81280" rIns="81280" bIns="81280" numCol="1" spcCol="1270" anchor="ctr" anchorCtr="0">
          <a:noAutofit/>
        </a:bodyPr>
        <a:lstStyle/>
        <a:p>
          <a:pPr marL="0" lvl="0" indent="0" algn="l" defTabSz="1422400">
            <a:lnSpc>
              <a:spcPct val="90000"/>
            </a:lnSpc>
            <a:spcBef>
              <a:spcPct val="0"/>
            </a:spcBef>
            <a:spcAft>
              <a:spcPct val="35000"/>
            </a:spcAft>
            <a:buNone/>
          </a:pPr>
          <a:r>
            <a:rPr lang="vi-VN" sz="3200" b="1" kern="1200" dirty="0"/>
            <a:t>Đánh giá năng lực giao tiếp toán học</a:t>
          </a:r>
          <a:r>
            <a:rPr lang="en-US" sz="3200" b="1" kern="1200" dirty="0"/>
            <a:t>:</a:t>
          </a:r>
        </a:p>
        <a:p>
          <a:pPr marL="0" lvl="0" indent="0" algn="l" defTabSz="1422400">
            <a:lnSpc>
              <a:spcPct val="70000"/>
            </a:lnSpc>
            <a:spcBef>
              <a:spcPct val="0"/>
            </a:spcBef>
            <a:spcAft>
              <a:spcPct val="35000"/>
            </a:spcAft>
            <a:buNone/>
          </a:pPr>
          <a:r>
            <a:rPr lang="en-US" sz="2200" kern="1200" dirty="0"/>
            <a:t>+ </a:t>
          </a:r>
          <a:r>
            <a:rPr lang="en-US" sz="2200" kern="1200" dirty="0" err="1"/>
            <a:t>Sử</a:t>
          </a:r>
          <a:r>
            <a:rPr lang="en-US" sz="2200" kern="1200" dirty="0"/>
            <a:t> </a:t>
          </a:r>
          <a:r>
            <a:rPr lang="en-US" sz="2200" kern="1200" dirty="0" err="1"/>
            <a:t>dụng</a:t>
          </a:r>
          <a:r>
            <a:rPr lang="en-US" sz="2200" kern="1200" dirty="0"/>
            <a:t>, </a:t>
          </a:r>
          <a:r>
            <a:rPr lang="en-US" sz="2200" kern="1200" dirty="0" err="1"/>
            <a:t>ghi</a:t>
          </a:r>
          <a:r>
            <a:rPr lang="en-US" sz="2200" kern="1200" dirty="0"/>
            <a:t> </a:t>
          </a:r>
          <a:r>
            <a:rPr lang="en-US" sz="2200" kern="1200" dirty="0" err="1"/>
            <a:t>chép</a:t>
          </a:r>
          <a:r>
            <a:rPr lang="en-US" sz="2200" kern="1200" dirty="0"/>
            <a:t>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Trình</a:t>
          </a:r>
          <a:r>
            <a:rPr lang="en-US" sz="2200" kern="1200" dirty="0"/>
            <a:t> </a:t>
          </a:r>
          <a:r>
            <a:rPr lang="en-US" sz="2200" kern="1200" dirty="0" err="1"/>
            <a:t>bày</a:t>
          </a:r>
          <a:r>
            <a:rPr lang="en-US" sz="2200" kern="1200" dirty="0"/>
            <a:t>, </a:t>
          </a:r>
          <a:r>
            <a:rPr lang="en-US" sz="2200" kern="1200" dirty="0" err="1"/>
            <a:t>diễn</a:t>
          </a:r>
          <a:r>
            <a:rPr lang="en-US" sz="2200" kern="1200" dirty="0"/>
            <a:t> </a:t>
          </a:r>
          <a:r>
            <a:rPr lang="en-US" sz="2200" kern="1200" dirty="0" err="1"/>
            <a:t>đạt</a:t>
          </a:r>
          <a:r>
            <a:rPr lang="en-US" sz="2200" kern="1200" dirty="0"/>
            <a:t> </a:t>
          </a:r>
          <a:r>
            <a:rPr lang="en-US" sz="2200" kern="1200" dirty="0" err="1"/>
            <a:t>chính</a:t>
          </a:r>
          <a:r>
            <a:rPr lang="en-US" sz="2200" kern="1200" dirty="0"/>
            <a:t> </a:t>
          </a:r>
          <a:r>
            <a:rPr lang="en-US" sz="2200" kern="1200" dirty="0" err="1"/>
            <a:t>xác</a:t>
          </a:r>
          <a:r>
            <a:rPr lang="en-US" sz="2200" kern="1200" dirty="0"/>
            <a:t> </a:t>
          </a:r>
          <a:r>
            <a:rPr lang="en-US" sz="2200" kern="1200" dirty="0" err="1"/>
            <a:t>nội</a:t>
          </a:r>
          <a:r>
            <a:rPr lang="en-US" sz="2200" kern="1200" dirty="0"/>
            <a:t> dung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vẽ, </a:t>
          </a:r>
          <a:r>
            <a:rPr lang="en-US" sz="2200" kern="1200" dirty="0" err="1"/>
            <a:t>bảng</a:t>
          </a:r>
          <a:r>
            <a:rPr lang="en-US" sz="2200" kern="1200" dirty="0"/>
            <a:t> </a:t>
          </a:r>
          <a:r>
            <a:rPr lang="en-US" sz="2200" kern="1200" dirty="0" err="1"/>
            <a:t>biểu</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trong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trong </a:t>
          </a:r>
          <a:r>
            <a:rPr lang="en-US" sz="2200" kern="1200" dirty="0" err="1"/>
            <a:t>lời</a:t>
          </a:r>
          <a:r>
            <a:rPr lang="en-US" sz="2200" kern="1200" dirty="0"/>
            <a:t> </a:t>
          </a:r>
          <a:r>
            <a:rPr lang="en-US" sz="2200" kern="1200" dirty="0" err="1"/>
            <a:t>giải</a:t>
          </a:r>
          <a:r>
            <a:rPr lang="en-US" sz="2200" kern="1200" dirty="0"/>
            <a:t>;…</a:t>
          </a:r>
        </a:p>
      </dsp:txBody>
      <dsp:txXfrm>
        <a:off x="878810" y="239045"/>
        <a:ext cx="11378653" cy="2411196"/>
      </dsp:txXfrm>
    </dsp:sp>
    <dsp:sp modelId="{19A88248-7F90-4EBA-A145-E6725903E2F8}">
      <dsp:nvSpPr>
        <dsp:cNvPr id="0" name=""/>
        <dsp:cNvSpPr/>
      </dsp:nvSpPr>
      <dsp:spPr>
        <a:xfrm>
          <a:off x="14323" y="517960"/>
          <a:ext cx="1643032" cy="1643032"/>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902486" y="-487949"/>
          <a:ext cx="3781418" cy="3781418"/>
        </a:xfrm>
        <a:prstGeom prst="blockArc">
          <a:avLst>
            <a:gd name="adj1" fmla="val 18900000"/>
            <a:gd name="adj2" fmla="val 2700000"/>
            <a:gd name="adj3" fmla="val 571"/>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826857" y="524768"/>
          <a:ext cx="11397894" cy="20079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441" tIns="81280" rIns="81280" bIns="81280" numCol="1" spcCol="1270" anchor="ctr" anchorCtr="0">
          <a:noAutofit/>
        </a:bodyPr>
        <a:lstStyle/>
        <a:p>
          <a:pPr marL="0" lvl="0" indent="0" algn="l" defTabSz="1422400">
            <a:lnSpc>
              <a:spcPct val="90000"/>
            </a:lnSpc>
            <a:spcBef>
              <a:spcPct val="0"/>
            </a:spcBef>
            <a:spcAft>
              <a:spcPct val="35000"/>
            </a:spcAft>
            <a:buNone/>
          </a:pPr>
          <a:r>
            <a:rPr lang="vi-VN" sz="3200" b="1" kern="1200" dirty="0"/>
            <a:t>Đánh giá năng lực giao tiếp toán học</a:t>
          </a:r>
          <a:r>
            <a:rPr lang="en-US" sz="3200" b="1" kern="1200" dirty="0"/>
            <a:t>:</a:t>
          </a:r>
        </a:p>
        <a:p>
          <a:pPr marL="0" lvl="0" indent="0" algn="l" defTabSz="1422400">
            <a:lnSpc>
              <a:spcPct val="70000"/>
            </a:lnSpc>
            <a:spcBef>
              <a:spcPct val="0"/>
            </a:spcBef>
            <a:spcAft>
              <a:spcPct val="35000"/>
            </a:spcAft>
            <a:buNone/>
          </a:pPr>
          <a:r>
            <a:rPr lang="en-US" sz="2000" kern="1200" dirty="0"/>
            <a:t>+ </a:t>
          </a:r>
          <a:r>
            <a:rPr lang="en-US" sz="2200" kern="1200" dirty="0" err="1"/>
            <a:t>Sử</a:t>
          </a:r>
          <a:r>
            <a:rPr lang="en-US" sz="2200" kern="1200" dirty="0"/>
            <a:t> </a:t>
          </a:r>
          <a:r>
            <a:rPr lang="en-US" sz="2200" kern="1200" dirty="0" err="1"/>
            <a:t>dụng</a:t>
          </a:r>
          <a:r>
            <a:rPr lang="en-US" sz="2200" kern="1200" dirty="0"/>
            <a:t>, </a:t>
          </a:r>
          <a:r>
            <a:rPr lang="en-US" sz="2200" kern="1200" dirty="0" err="1"/>
            <a:t>ghi</a:t>
          </a:r>
          <a:r>
            <a:rPr lang="en-US" sz="2200" kern="1200" dirty="0"/>
            <a:t> </a:t>
          </a:r>
          <a:r>
            <a:rPr lang="en-US" sz="2200" kern="1200" dirty="0" err="1"/>
            <a:t>chép</a:t>
          </a:r>
          <a:r>
            <a:rPr lang="en-US" sz="2200" kern="1200" dirty="0"/>
            <a:t>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Trình</a:t>
          </a:r>
          <a:r>
            <a:rPr lang="en-US" sz="2200" kern="1200" dirty="0"/>
            <a:t> </a:t>
          </a:r>
          <a:r>
            <a:rPr lang="en-US" sz="2200" kern="1200" dirty="0" err="1"/>
            <a:t>bày</a:t>
          </a:r>
          <a:r>
            <a:rPr lang="en-US" sz="2200" kern="1200" dirty="0"/>
            <a:t>, </a:t>
          </a:r>
          <a:r>
            <a:rPr lang="en-US" sz="2200" kern="1200" dirty="0" err="1"/>
            <a:t>diễn</a:t>
          </a:r>
          <a:r>
            <a:rPr lang="en-US" sz="2200" kern="1200" dirty="0"/>
            <a:t> </a:t>
          </a:r>
          <a:r>
            <a:rPr lang="en-US" sz="2200" kern="1200" dirty="0" err="1"/>
            <a:t>đạt</a:t>
          </a:r>
          <a:r>
            <a:rPr lang="en-US" sz="2200" kern="1200" dirty="0"/>
            <a:t> </a:t>
          </a:r>
          <a:r>
            <a:rPr lang="en-US" sz="2200" kern="1200" dirty="0" err="1"/>
            <a:t>chính</a:t>
          </a:r>
          <a:r>
            <a:rPr lang="en-US" sz="2200" kern="1200" dirty="0"/>
            <a:t> </a:t>
          </a:r>
          <a:r>
            <a:rPr lang="en-US" sz="2200" kern="1200" dirty="0" err="1"/>
            <a:t>xác</a:t>
          </a:r>
          <a:r>
            <a:rPr lang="en-US" sz="2200" kern="1200" dirty="0"/>
            <a:t> </a:t>
          </a:r>
          <a:r>
            <a:rPr lang="en-US" sz="2200" kern="1200" dirty="0" err="1"/>
            <a:t>nội</a:t>
          </a:r>
          <a:r>
            <a:rPr lang="en-US" sz="2200" kern="1200" dirty="0"/>
            <a:t> dung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vẽ, </a:t>
          </a:r>
          <a:r>
            <a:rPr lang="en-US" sz="2200" kern="1200" dirty="0" err="1"/>
            <a:t>bảng</a:t>
          </a:r>
          <a:r>
            <a:rPr lang="en-US" sz="2200" kern="1200" dirty="0"/>
            <a:t> </a:t>
          </a:r>
          <a:r>
            <a:rPr lang="en-US" sz="2200" kern="1200" dirty="0" err="1"/>
            <a:t>biểu</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trong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trong </a:t>
          </a:r>
          <a:r>
            <a:rPr lang="en-US" sz="2200" kern="1200" dirty="0" err="1"/>
            <a:t>lời</a:t>
          </a:r>
          <a:r>
            <a:rPr lang="en-US" sz="2200" kern="1200" dirty="0"/>
            <a:t> </a:t>
          </a:r>
          <a:r>
            <a:rPr lang="en-US" sz="2200" kern="1200" dirty="0" err="1"/>
            <a:t>giải</a:t>
          </a:r>
          <a:r>
            <a:rPr lang="en-US" sz="2200" kern="1200" dirty="0"/>
            <a:t>;…</a:t>
          </a:r>
        </a:p>
      </dsp:txBody>
      <dsp:txXfrm>
        <a:off x="826857" y="524768"/>
        <a:ext cx="11397894" cy="2007912"/>
      </dsp:txXfrm>
    </dsp:sp>
    <dsp:sp modelId="{19A88248-7F90-4EBA-A145-E6725903E2F8}">
      <dsp:nvSpPr>
        <dsp:cNvPr id="0" name=""/>
        <dsp:cNvSpPr/>
      </dsp:nvSpPr>
      <dsp:spPr>
        <a:xfrm>
          <a:off x="0" y="543190"/>
          <a:ext cx="1719138" cy="171913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482636" y="-418251"/>
          <a:ext cx="3236804" cy="3236804"/>
        </a:xfrm>
        <a:prstGeom prst="blockArc">
          <a:avLst>
            <a:gd name="adj1" fmla="val 18900000"/>
            <a:gd name="adj2" fmla="val 2700000"/>
            <a:gd name="adj3" fmla="val 667"/>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474785" y="-8996"/>
          <a:ext cx="11459605" cy="241829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619" tIns="81280" rIns="81280" bIns="81280" numCol="1" spcCol="1270" anchor="ctr" anchorCtr="0">
          <a:noAutofit/>
        </a:bodyPr>
        <a:lstStyle/>
        <a:p>
          <a:pPr marL="0" lvl="0" indent="0" algn="l" defTabSz="1422400">
            <a:lnSpc>
              <a:spcPct val="90000"/>
            </a:lnSpc>
            <a:spcBef>
              <a:spcPct val="0"/>
            </a:spcBef>
            <a:spcAft>
              <a:spcPct val="35000"/>
            </a:spcAft>
            <a:buNone/>
          </a:pPr>
          <a:r>
            <a:rPr lang="vi-VN" sz="3200" b="1" kern="1200" dirty="0"/>
            <a:t>Đánh giá năng lực giao tiếp toán học</a:t>
          </a:r>
          <a:r>
            <a:rPr lang="en-US" sz="3200" b="1" kern="1200" dirty="0"/>
            <a:t>:</a:t>
          </a:r>
        </a:p>
        <a:p>
          <a:pPr marL="0" lvl="0" indent="0" algn="l" defTabSz="1422400">
            <a:lnSpc>
              <a:spcPct val="70000"/>
            </a:lnSpc>
            <a:spcBef>
              <a:spcPct val="0"/>
            </a:spcBef>
            <a:spcAft>
              <a:spcPct val="35000"/>
            </a:spcAft>
            <a:buNone/>
          </a:pPr>
          <a:r>
            <a:rPr lang="en-US" sz="2200" kern="1200" dirty="0"/>
            <a:t>+ </a:t>
          </a:r>
          <a:r>
            <a:rPr lang="en-US" sz="2200" kern="1200" dirty="0" err="1"/>
            <a:t>Sử</a:t>
          </a:r>
          <a:r>
            <a:rPr lang="en-US" sz="2200" kern="1200" dirty="0"/>
            <a:t> </a:t>
          </a:r>
          <a:r>
            <a:rPr lang="en-US" sz="2200" kern="1200" dirty="0" err="1"/>
            <a:t>dụng</a:t>
          </a:r>
          <a:r>
            <a:rPr lang="en-US" sz="2200" kern="1200" dirty="0"/>
            <a:t>, </a:t>
          </a:r>
          <a:r>
            <a:rPr lang="en-US" sz="2200" kern="1200" dirty="0" err="1"/>
            <a:t>ghi</a:t>
          </a:r>
          <a:r>
            <a:rPr lang="en-US" sz="2200" kern="1200" dirty="0"/>
            <a:t> </a:t>
          </a:r>
          <a:r>
            <a:rPr lang="en-US" sz="2200" kern="1200" dirty="0" err="1"/>
            <a:t>chép</a:t>
          </a:r>
          <a:r>
            <a:rPr lang="en-US" sz="2200" kern="1200" dirty="0"/>
            <a:t> </a:t>
          </a:r>
          <a:r>
            <a:rPr lang="en-US" sz="2200" kern="1200" dirty="0" err="1"/>
            <a:t>đúng</a:t>
          </a:r>
          <a:r>
            <a:rPr lang="en-US" sz="2200" kern="1200" dirty="0"/>
            <a:t> </a:t>
          </a:r>
          <a:r>
            <a:rPr lang="en-US" sz="2200" kern="1200" dirty="0" err="1"/>
            <a:t>thuật</a:t>
          </a:r>
          <a:r>
            <a:rPr lang="en-US" sz="2200" kern="1200" dirty="0"/>
            <a:t> </a:t>
          </a:r>
          <a:r>
            <a:rPr lang="en-US" sz="2200" kern="1200" dirty="0" err="1"/>
            <a:t>ngữ</a:t>
          </a:r>
          <a:r>
            <a:rPr lang="en-US" sz="2200" kern="1200" dirty="0"/>
            <a:t>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Trình</a:t>
          </a:r>
          <a:r>
            <a:rPr lang="en-US" sz="2200" kern="1200" dirty="0"/>
            <a:t> </a:t>
          </a:r>
          <a:r>
            <a:rPr lang="en-US" sz="2200" kern="1200" dirty="0" err="1"/>
            <a:t>bày</a:t>
          </a:r>
          <a:r>
            <a:rPr lang="en-US" sz="2200" kern="1200" dirty="0"/>
            <a:t>, </a:t>
          </a:r>
          <a:r>
            <a:rPr lang="en-US" sz="2200" kern="1200" dirty="0" err="1"/>
            <a:t>diễn</a:t>
          </a:r>
          <a:r>
            <a:rPr lang="en-US" sz="2200" kern="1200" dirty="0"/>
            <a:t> </a:t>
          </a:r>
          <a:r>
            <a:rPr lang="en-US" sz="2200" kern="1200" dirty="0" err="1"/>
            <a:t>đạt</a:t>
          </a:r>
          <a:r>
            <a:rPr lang="en-US" sz="2200" kern="1200" dirty="0"/>
            <a:t> </a:t>
          </a:r>
          <a:r>
            <a:rPr lang="en-US" sz="2200" kern="1200" dirty="0" err="1"/>
            <a:t>chính</a:t>
          </a:r>
          <a:r>
            <a:rPr lang="en-US" sz="2200" kern="1200" dirty="0"/>
            <a:t> </a:t>
          </a:r>
          <a:r>
            <a:rPr lang="en-US" sz="2200" kern="1200" dirty="0" err="1"/>
            <a:t>xác</a:t>
          </a:r>
          <a:r>
            <a:rPr lang="en-US" sz="2200" kern="1200" dirty="0"/>
            <a:t> </a:t>
          </a:r>
          <a:r>
            <a:rPr lang="en-US" sz="2200" kern="1200" dirty="0" err="1"/>
            <a:t>nội</a:t>
          </a:r>
          <a:r>
            <a:rPr lang="en-US" sz="2200" kern="1200" dirty="0"/>
            <a:t> dung </a:t>
          </a:r>
          <a:r>
            <a:rPr lang="en-US" sz="2200" kern="1200" dirty="0" err="1"/>
            <a:t>toán</a:t>
          </a:r>
          <a:r>
            <a:rPr lang="en-US" sz="2200" kern="1200" dirty="0"/>
            <a:t> </a:t>
          </a:r>
          <a:r>
            <a:rPr lang="en-US" sz="2200" kern="1200" dirty="0" err="1"/>
            <a:t>học</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Đọc</a:t>
          </a:r>
          <a:r>
            <a:rPr lang="en-US" sz="2200" kern="1200" dirty="0"/>
            <a:t> </a:t>
          </a:r>
          <a:r>
            <a:rPr lang="en-US" sz="2200" kern="1200" dirty="0" err="1"/>
            <a:t>thông</a:t>
          </a:r>
          <a:r>
            <a:rPr lang="en-US" sz="2200" kern="1200" dirty="0"/>
            <a:t> tin </a:t>
          </a:r>
          <a:r>
            <a:rPr lang="en-US" sz="2200" kern="1200" dirty="0" err="1"/>
            <a:t>từ</a:t>
          </a:r>
          <a:r>
            <a:rPr lang="en-US" sz="2200" kern="1200" dirty="0"/>
            <a:t> </a:t>
          </a:r>
          <a:r>
            <a:rPr lang="en-US" sz="2200" kern="1200" dirty="0" err="1"/>
            <a:t>hình</a:t>
          </a:r>
          <a:r>
            <a:rPr lang="en-US" sz="2200" kern="1200" dirty="0"/>
            <a:t> </a:t>
          </a:r>
          <a:r>
            <a:rPr lang="en-US" sz="2200" kern="1200" dirty="0" err="1"/>
            <a:t>vẽ</a:t>
          </a:r>
          <a:r>
            <a:rPr lang="en-US" sz="2200" kern="1200" dirty="0"/>
            <a:t>, </a:t>
          </a:r>
          <a:r>
            <a:rPr lang="en-US" sz="2200" kern="1200" dirty="0" err="1"/>
            <a:t>bảng</a:t>
          </a:r>
          <a:r>
            <a:rPr lang="en-US" sz="2200" kern="1200" dirty="0"/>
            <a:t> </a:t>
          </a:r>
          <a:r>
            <a:rPr lang="en-US" sz="2200" kern="1200" dirty="0" err="1"/>
            <a:t>biểu</a:t>
          </a:r>
          <a:r>
            <a:rPr lang="en-US" sz="2200" kern="1200" dirty="0"/>
            <a:t>;</a:t>
          </a:r>
        </a:p>
        <a:p>
          <a:pPr marL="0" lvl="0" indent="0" algn="l" defTabSz="1422400">
            <a:lnSpc>
              <a:spcPct val="70000"/>
            </a:lnSpc>
            <a:spcBef>
              <a:spcPct val="0"/>
            </a:spcBef>
            <a:spcAft>
              <a:spcPct val="35000"/>
            </a:spcAft>
            <a:buNone/>
          </a:pPr>
          <a:r>
            <a:rPr lang="en-US" sz="2200" kern="1200" dirty="0"/>
            <a:t>+ </a:t>
          </a:r>
          <a:r>
            <a:rPr lang="en-US" sz="2200" kern="1200" dirty="0" err="1"/>
            <a:t>Phát</a:t>
          </a:r>
          <a:r>
            <a:rPr lang="en-US" sz="2200" kern="1200" dirty="0"/>
            <a:t> </a:t>
          </a:r>
          <a:r>
            <a:rPr lang="en-US" sz="2200" kern="1200" dirty="0" err="1"/>
            <a:t>hiện</a:t>
          </a:r>
          <a:r>
            <a:rPr lang="en-US" sz="2200" kern="1200" dirty="0"/>
            <a:t> </a:t>
          </a:r>
          <a:r>
            <a:rPr lang="en-US" sz="2200" kern="1200" dirty="0" err="1"/>
            <a:t>sai</a:t>
          </a:r>
          <a:r>
            <a:rPr lang="en-US" sz="2200" kern="1200" dirty="0"/>
            <a:t> </a:t>
          </a:r>
          <a:r>
            <a:rPr lang="en-US" sz="2200" kern="1200" dirty="0" err="1"/>
            <a:t>lầm</a:t>
          </a:r>
          <a:r>
            <a:rPr lang="en-US" sz="2200" kern="1200" dirty="0"/>
            <a:t> </a:t>
          </a:r>
          <a:r>
            <a:rPr lang="en-US" sz="2200" kern="1200" dirty="0" err="1"/>
            <a:t>trong</a:t>
          </a:r>
          <a:r>
            <a:rPr lang="en-US" sz="2200" kern="1200" dirty="0"/>
            <a:t> </a:t>
          </a:r>
          <a:r>
            <a:rPr lang="en-US" sz="2200" kern="1200" dirty="0" err="1"/>
            <a:t>lập</a:t>
          </a:r>
          <a:r>
            <a:rPr lang="en-US" sz="2200" kern="1200" dirty="0"/>
            <a:t> </a:t>
          </a:r>
          <a:r>
            <a:rPr lang="en-US" sz="2200" kern="1200" dirty="0" err="1"/>
            <a:t>luận</a:t>
          </a:r>
          <a:r>
            <a:rPr lang="en-US" sz="2200" kern="1200" dirty="0"/>
            <a:t> </a:t>
          </a:r>
          <a:r>
            <a:rPr lang="en-US" sz="2200" kern="1200" dirty="0" err="1"/>
            <a:t>hoặc</a:t>
          </a:r>
          <a:r>
            <a:rPr lang="en-US" sz="2200" kern="1200" dirty="0"/>
            <a:t> </a:t>
          </a:r>
          <a:r>
            <a:rPr lang="en-US" sz="2200" kern="1200" dirty="0" err="1"/>
            <a:t>trong</a:t>
          </a:r>
          <a:r>
            <a:rPr lang="en-US" sz="2200" kern="1200" dirty="0"/>
            <a:t> </a:t>
          </a:r>
          <a:r>
            <a:rPr lang="en-US" sz="2200" kern="1200" dirty="0" err="1"/>
            <a:t>lời</a:t>
          </a:r>
          <a:r>
            <a:rPr lang="en-US" sz="2200" kern="1200" dirty="0"/>
            <a:t> </a:t>
          </a:r>
          <a:r>
            <a:rPr lang="en-US" sz="2200" kern="1200" dirty="0" err="1"/>
            <a:t>giải</a:t>
          </a:r>
          <a:r>
            <a:rPr lang="en-US" sz="2200" kern="1200" dirty="0"/>
            <a:t>;…</a:t>
          </a:r>
        </a:p>
      </dsp:txBody>
      <dsp:txXfrm>
        <a:off x="474785" y="-8996"/>
        <a:ext cx="11459605" cy="2418293"/>
      </dsp:txXfrm>
    </dsp:sp>
    <dsp:sp modelId="{19A88248-7F90-4EBA-A145-E6725903E2F8}">
      <dsp:nvSpPr>
        <dsp:cNvPr id="0" name=""/>
        <dsp:cNvSpPr/>
      </dsp:nvSpPr>
      <dsp:spPr>
        <a:xfrm>
          <a:off x="0" y="497724"/>
          <a:ext cx="1474878" cy="1474878"/>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marL="0" lvl="0" indent="0" algn="l" defTabSz="1822450">
            <a:lnSpc>
              <a:spcPct val="90000"/>
            </a:lnSpc>
            <a:spcBef>
              <a:spcPct val="0"/>
            </a:spcBef>
            <a:spcAft>
              <a:spcPct val="35000"/>
            </a:spcAft>
            <a:buNone/>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marL="0" lvl="0" indent="0" algn="l" defTabSz="1822450">
            <a:lnSpc>
              <a:spcPct val="90000"/>
            </a:lnSpc>
            <a:spcBef>
              <a:spcPct val="0"/>
            </a:spcBef>
            <a:spcAft>
              <a:spcPct val="35000"/>
            </a:spcAft>
            <a:buNone/>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marL="0" lvl="0" indent="0" algn="l" defTabSz="1822450">
            <a:lnSpc>
              <a:spcPct val="90000"/>
            </a:lnSpc>
            <a:spcBef>
              <a:spcPct val="0"/>
            </a:spcBef>
            <a:spcAft>
              <a:spcPct val="35000"/>
            </a:spcAft>
            <a:buNone/>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1846789" y="-312562"/>
          <a:ext cx="2410952" cy="2410952"/>
        </a:xfrm>
        <a:prstGeom prst="blockArc">
          <a:avLst>
            <a:gd name="adj1" fmla="val 18900000"/>
            <a:gd name="adj2" fmla="val 2700000"/>
            <a:gd name="adj3" fmla="val 896"/>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551070" y="452057"/>
          <a:ext cx="11706393" cy="8817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750" tIns="104140" rIns="104140" bIns="104140" numCol="1" spcCol="1270" anchor="ctr" anchorCtr="0">
          <a:noAutofit/>
        </a:bodyPr>
        <a:lstStyle/>
        <a:p>
          <a:pPr marL="0" lvl="0" indent="0" algn="l" defTabSz="1822450">
            <a:lnSpc>
              <a:spcPct val="90000"/>
            </a:lnSpc>
            <a:spcBef>
              <a:spcPct val="0"/>
            </a:spcBef>
            <a:spcAft>
              <a:spcPct val="35000"/>
            </a:spcAft>
            <a:buNone/>
          </a:pPr>
          <a:r>
            <a:rPr lang="vi-VN" sz="4100" kern="1200" dirty="0"/>
            <a:t>Đánh giá năng lực tư duy và lập luận toán học</a:t>
          </a:r>
          <a:endParaRPr lang="en-US" sz="4100" kern="1200" dirty="0"/>
        </a:p>
      </dsp:txBody>
      <dsp:txXfrm>
        <a:off x="551070" y="452057"/>
        <a:ext cx="11706393" cy="881712"/>
      </dsp:txXfrm>
    </dsp:sp>
    <dsp:sp modelId="{19A88248-7F90-4EBA-A145-E6725903E2F8}">
      <dsp:nvSpPr>
        <dsp:cNvPr id="0" name=""/>
        <dsp:cNvSpPr/>
      </dsp:nvSpPr>
      <dsp:spPr>
        <a:xfrm>
          <a:off x="0" y="341843"/>
          <a:ext cx="1102140" cy="1102140"/>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396720"/>
          <a:ext cx="11610380" cy="10353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marL="0" lvl="0" indent="0" algn="l" defTabSz="1377950">
            <a:lnSpc>
              <a:spcPct val="90000"/>
            </a:lnSpc>
            <a:spcBef>
              <a:spcPct val="0"/>
            </a:spcBef>
            <a:spcAft>
              <a:spcPct val="35000"/>
            </a:spcAft>
            <a:buNone/>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br>
            <a:rPr lang="en-US" sz="3100" kern="1200" dirty="0"/>
          </a:br>
          <a:r>
            <a:rPr lang="vi-VN" sz="3100" kern="1200" dirty="0"/>
            <a:t>giải quyết vấn đề toán học</a:t>
          </a:r>
          <a:endParaRPr lang="en-US" sz="3100" kern="1200" dirty="0"/>
        </a:p>
      </dsp:txBody>
      <dsp:txXfrm>
        <a:off x="647083" y="396720"/>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marL="0" lvl="0" indent="0" algn="l" defTabSz="1377950">
            <a:lnSpc>
              <a:spcPct val="90000"/>
            </a:lnSpc>
            <a:spcBef>
              <a:spcPct val="0"/>
            </a:spcBef>
            <a:spcAft>
              <a:spcPct val="35000"/>
            </a:spcAft>
            <a:buNone/>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246126" y="-366879"/>
          <a:ext cx="2835384" cy="2835384"/>
        </a:xfrm>
        <a:prstGeom prst="blockArc">
          <a:avLst>
            <a:gd name="adj1" fmla="val 18900000"/>
            <a:gd name="adj2" fmla="val 2700000"/>
            <a:gd name="adj3" fmla="val 76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429223" y="533360"/>
          <a:ext cx="11565795" cy="103490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marL="0" lvl="0" indent="0" algn="l" defTabSz="1377950">
            <a:lnSpc>
              <a:spcPct val="90000"/>
            </a:lnSpc>
            <a:spcBef>
              <a:spcPct val="0"/>
            </a:spcBef>
            <a:spcAft>
              <a:spcPct val="35000"/>
            </a:spcAft>
            <a:buNone/>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br>
            <a:rPr lang="en-US" sz="3100" kern="1200" dirty="0"/>
          </a:br>
          <a:r>
            <a:rPr lang="vi-VN" sz="3100" kern="1200" dirty="0"/>
            <a:t>giải quyết vấn đề toán học</a:t>
          </a:r>
          <a:endParaRPr lang="en-US" sz="3100" kern="1200" dirty="0"/>
        </a:p>
      </dsp:txBody>
      <dsp:txXfrm>
        <a:off x="429223" y="533360"/>
        <a:ext cx="11565795" cy="1034904"/>
      </dsp:txXfrm>
    </dsp:sp>
    <dsp:sp modelId="{19A88248-7F90-4EBA-A145-E6725903E2F8}">
      <dsp:nvSpPr>
        <dsp:cNvPr id="0" name=""/>
        <dsp:cNvSpPr/>
      </dsp:nvSpPr>
      <dsp:spPr>
        <a:xfrm>
          <a:off x="-72530" y="357529"/>
          <a:ext cx="1293631" cy="1293631"/>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D14CA-836C-49E3-ACEF-6F47BCA792CD}">
      <dsp:nvSpPr>
        <dsp:cNvPr id="0" name=""/>
        <dsp:cNvSpPr/>
      </dsp:nvSpPr>
      <dsp:spPr>
        <a:xfrm>
          <a:off x="-2173409" y="-366879"/>
          <a:ext cx="2835384" cy="2835384"/>
        </a:xfrm>
        <a:prstGeom prst="blockArc">
          <a:avLst>
            <a:gd name="adj1" fmla="val 18900000"/>
            <a:gd name="adj2" fmla="val 2700000"/>
            <a:gd name="adj3" fmla="val 762"/>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80DFC4-B392-4C33-A2FE-44F4B8071900}">
      <dsp:nvSpPr>
        <dsp:cNvPr id="0" name=""/>
        <dsp:cNvSpPr/>
      </dsp:nvSpPr>
      <dsp:spPr>
        <a:xfrm>
          <a:off x="647083" y="533145"/>
          <a:ext cx="11610380" cy="10353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082" tIns="78740" rIns="78740" bIns="78740" numCol="1" spcCol="1270" anchor="ctr" anchorCtr="0">
          <a:noAutofit/>
        </a:bodyPr>
        <a:lstStyle/>
        <a:p>
          <a:pPr marL="0" lvl="0" indent="0" algn="l" defTabSz="1377950">
            <a:lnSpc>
              <a:spcPct val="90000"/>
            </a:lnSpc>
            <a:spcBef>
              <a:spcPct val="0"/>
            </a:spcBef>
            <a:spcAft>
              <a:spcPct val="35000"/>
            </a:spcAft>
            <a:buNone/>
          </a:pPr>
          <a:r>
            <a:rPr lang="vi-VN" sz="3100" kern="1200" dirty="0"/>
            <a:t>Đánh giá năng lực mô hình hoá toán học</a:t>
          </a:r>
          <a:r>
            <a:rPr lang="en-US" sz="3100" kern="1200" dirty="0"/>
            <a:t> </a:t>
          </a:r>
          <a:r>
            <a:rPr lang="en-US" sz="3100" kern="1200" dirty="0" err="1"/>
            <a:t>và</a:t>
          </a:r>
          <a:r>
            <a:rPr lang="en-US" sz="3100" kern="1200" dirty="0"/>
            <a:t> </a:t>
          </a:r>
          <a:r>
            <a:rPr lang="vi-VN" sz="3100" kern="1200" dirty="0"/>
            <a:t>năng lực </a:t>
          </a:r>
          <a:br>
            <a:rPr lang="en-US" sz="3100" kern="1200" dirty="0"/>
          </a:br>
          <a:r>
            <a:rPr lang="vi-VN" sz="3100" kern="1200" dirty="0"/>
            <a:t>giải quyết vấn đề toán học</a:t>
          </a:r>
          <a:endParaRPr lang="en-US" sz="3100" kern="1200" dirty="0"/>
        </a:p>
      </dsp:txBody>
      <dsp:txXfrm>
        <a:off x="647083" y="533145"/>
        <a:ext cx="11610380" cy="1035333"/>
      </dsp:txXfrm>
    </dsp:sp>
    <dsp:sp modelId="{19A88248-7F90-4EBA-A145-E6725903E2F8}">
      <dsp:nvSpPr>
        <dsp:cNvPr id="0" name=""/>
        <dsp:cNvSpPr/>
      </dsp:nvSpPr>
      <dsp:spPr>
        <a:xfrm>
          <a:off x="0" y="403729"/>
          <a:ext cx="1294166" cy="129416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CD9A0B-F32F-A940-8E88-F91EADC0341D}" type="datetimeFigureOut">
              <a:rPr lang="vi-VN" smtClean="0"/>
              <a:t>2/6/24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60C28-C43C-4A45-9152-0C8602B923CF}" type="slidenum">
              <a:rPr lang="vi-VN" smtClean="0"/>
              <a:t>‹#›</a:t>
            </a:fld>
            <a:endParaRPr lang="vi-VN"/>
          </a:p>
        </p:txBody>
      </p:sp>
    </p:spTree>
    <p:extLst>
      <p:ext uri="{BB962C8B-B14F-4D97-AF65-F5344CB8AC3E}">
        <p14:creationId xmlns:p14="http://schemas.microsoft.com/office/powerpoint/2010/main" val="156982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8C60C28-C43C-4A45-9152-0C8602B923CF}" type="slidenum">
              <a:rPr lang="vi-VN" smtClean="0"/>
              <a:t>1</a:t>
            </a:fld>
            <a:endParaRPr lang="vi-VN"/>
          </a:p>
        </p:txBody>
      </p:sp>
    </p:spTree>
    <p:extLst>
      <p:ext uri="{BB962C8B-B14F-4D97-AF65-F5344CB8AC3E}">
        <p14:creationId xmlns:p14="http://schemas.microsoft.com/office/powerpoint/2010/main" val="3177344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A0F0F7B-0E89-49AD-983E-C643D1DB5E07}" type="slidenum">
              <a:rPr lang="en-GB" smtClean="0"/>
              <a:t>65</a:t>
            </a:fld>
            <a:endParaRPr lang="en-GB"/>
          </a:p>
        </p:txBody>
      </p:sp>
    </p:spTree>
    <p:extLst>
      <p:ext uri="{BB962C8B-B14F-4D97-AF65-F5344CB8AC3E}">
        <p14:creationId xmlns:p14="http://schemas.microsoft.com/office/powerpoint/2010/main" val="950821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A0F0F7B-0E89-49AD-983E-C643D1DB5E07}" type="slidenum">
              <a:rPr lang="en-GB" smtClean="0"/>
              <a:t>67</a:t>
            </a:fld>
            <a:endParaRPr lang="en-GB"/>
          </a:p>
        </p:txBody>
      </p:sp>
    </p:spTree>
    <p:extLst>
      <p:ext uri="{BB962C8B-B14F-4D97-AF65-F5344CB8AC3E}">
        <p14:creationId xmlns:p14="http://schemas.microsoft.com/office/powerpoint/2010/main" val="121505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 ý: Trong trang này, chữ đỏ là các nội dung khác so với SGK hiện hành.</a:t>
            </a:r>
          </a:p>
        </p:txBody>
      </p:sp>
      <p:sp>
        <p:nvSpPr>
          <p:cNvPr id="4" name="Slide Number Placeholder 3"/>
          <p:cNvSpPr>
            <a:spLocks noGrp="1"/>
          </p:cNvSpPr>
          <p:nvPr>
            <p:ph type="sldNum" sz="quarter" idx="5"/>
          </p:nvPr>
        </p:nvSpPr>
        <p:spPr/>
        <p:txBody>
          <a:bodyPr/>
          <a:lstStyle/>
          <a:p>
            <a:fld id="{AA0F0F7B-0E89-49AD-983E-C643D1DB5E07}" type="slidenum">
              <a:rPr lang="en-GB" smtClean="0"/>
              <a:t>6</a:t>
            </a:fld>
            <a:endParaRPr lang="en-GB"/>
          </a:p>
        </p:txBody>
      </p:sp>
    </p:spTree>
    <p:extLst>
      <p:ext uri="{BB962C8B-B14F-4D97-AF65-F5344CB8AC3E}">
        <p14:creationId xmlns:p14="http://schemas.microsoft.com/office/powerpoint/2010/main" val="250386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 ý: Trong trang này, chữ đỏ là các nội dung khác so với SGK hiện hành.</a:t>
            </a:r>
          </a:p>
        </p:txBody>
      </p:sp>
      <p:sp>
        <p:nvSpPr>
          <p:cNvPr id="4" name="Slide Number Placeholder 3"/>
          <p:cNvSpPr>
            <a:spLocks noGrp="1"/>
          </p:cNvSpPr>
          <p:nvPr>
            <p:ph type="sldNum" sz="quarter" idx="5"/>
          </p:nvPr>
        </p:nvSpPr>
        <p:spPr/>
        <p:txBody>
          <a:bodyPr/>
          <a:lstStyle/>
          <a:p>
            <a:fld id="{AA0F0F7B-0E89-49AD-983E-C643D1DB5E07}" type="slidenum">
              <a:rPr lang="en-GB" smtClean="0"/>
              <a:t>15</a:t>
            </a:fld>
            <a:endParaRPr lang="en-GB"/>
          </a:p>
        </p:txBody>
      </p:sp>
    </p:spTree>
    <p:extLst>
      <p:ext uri="{BB962C8B-B14F-4D97-AF65-F5344CB8AC3E}">
        <p14:creationId xmlns:p14="http://schemas.microsoft.com/office/powerpoint/2010/main" val="263555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 ý: Trong trang này, chữ đỏ là các nội dung khác so với SGK hiện hành.</a:t>
            </a:r>
          </a:p>
        </p:txBody>
      </p:sp>
      <p:sp>
        <p:nvSpPr>
          <p:cNvPr id="4" name="Slide Number Placeholder 3"/>
          <p:cNvSpPr>
            <a:spLocks noGrp="1"/>
          </p:cNvSpPr>
          <p:nvPr>
            <p:ph type="sldNum" sz="quarter" idx="5"/>
          </p:nvPr>
        </p:nvSpPr>
        <p:spPr/>
        <p:txBody>
          <a:bodyPr/>
          <a:lstStyle/>
          <a:p>
            <a:fld id="{AA0F0F7B-0E89-49AD-983E-C643D1DB5E07}" type="slidenum">
              <a:rPr lang="en-GB" smtClean="0"/>
              <a:t>16</a:t>
            </a:fld>
            <a:endParaRPr lang="en-GB"/>
          </a:p>
        </p:txBody>
      </p:sp>
    </p:spTree>
    <p:extLst>
      <p:ext uri="{BB962C8B-B14F-4D97-AF65-F5344CB8AC3E}">
        <p14:creationId xmlns:p14="http://schemas.microsoft.com/office/powerpoint/2010/main" val="342689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Chú ý: Trong trang này,  </a:t>
            </a:r>
            <a:r>
              <a:rPr lang="vi-VN" dirty="0">
                <a:solidFill>
                  <a:srgbClr val="FF0000"/>
                </a:solidFill>
              </a:rPr>
              <a:t>Chữ đỏ </a:t>
            </a:r>
            <a:r>
              <a:rPr lang="vi-VN" dirty="0"/>
              <a:t>là các nội dung chưa được  đề cập ở lớp dưới. </a:t>
            </a:r>
          </a:p>
        </p:txBody>
      </p:sp>
      <p:sp>
        <p:nvSpPr>
          <p:cNvPr id="4" name="Slide Number Placeholder 3"/>
          <p:cNvSpPr>
            <a:spLocks noGrp="1"/>
          </p:cNvSpPr>
          <p:nvPr>
            <p:ph type="sldNum" sz="quarter" idx="5"/>
          </p:nvPr>
        </p:nvSpPr>
        <p:spPr/>
        <p:txBody>
          <a:bodyPr/>
          <a:lstStyle/>
          <a:p>
            <a:fld id="{AA0F0F7B-0E89-49AD-983E-C643D1DB5E07}" type="slidenum">
              <a:rPr lang="en-GB" smtClean="0"/>
              <a:t>22</a:t>
            </a:fld>
            <a:endParaRPr lang="en-GB"/>
          </a:p>
        </p:txBody>
      </p:sp>
    </p:spTree>
    <p:extLst>
      <p:ext uri="{BB962C8B-B14F-4D97-AF65-F5344CB8AC3E}">
        <p14:creationId xmlns:p14="http://schemas.microsoft.com/office/powerpoint/2010/main" val="675697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A0F0F7B-0E89-49AD-983E-C643D1DB5E07}" type="slidenum">
              <a:rPr lang="en-GB" smtClean="0"/>
              <a:t>28</a:t>
            </a:fld>
            <a:endParaRPr lang="en-GB"/>
          </a:p>
        </p:txBody>
      </p:sp>
    </p:spTree>
    <p:extLst>
      <p:ext uri="{BB962C8B-B14F-4D97-AF65-F5344CB8AC3E}">
        <p14:creationId xmlns:p14="http://schemas.microsoft.com/office/powerpoint/2010/main" val="4069025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A0F0F7B-0E89-49AD-983E-C643D1DB5E07}" type="slidenum">
              <a:rPr lang="en-GB" smtClean="0"/>
              <a:t>35</a:t>
            </a:fld>
            <a:endParaRPr lang="en-GB"/>
          </a:p>
        </p:txBody>
      </p:sp>
    </p:spTree>
    <p:extLst>
      <p:ext uri="{BB962C8B-B14F-4D97-AF65-F5344CB8AC3E}">
        <p14:creationId xmlns:p14="http://schemas.microsoft.com/office/powerpoint/2010/main" val="3935251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0F0F7B-0E89-49AD-983E-C643D1DB5E07}" type="slidenum">
              <a:rPr lang="en-GB" smtClean="0"/>
              <a:t>36</a:t>
            </a:fld>
            <a:endParaRPr lang="en-GB"/>
          </a:p>
        </p:txBody>
      </p:sp>
    </p:spTree>
    <p:extLst>
      <p:ext uri="{BB962C8B-B14F-4D97-AF65-F5344CB8AC3E}">
        <p14:creationId xmlns:p14="http://schemas.microsoft.com/office/powerpoint/2010/main" val="376297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A0F0F7B-0E89-49AD-983E-C643D1DB5E07}" type="slidenum">
              <a:rPr lang="en-GB" smtClean="0"/>
              <a:t>64</a:t>
            </a:fld>
            <a:endParaRPr lang="en-GB"/>
          </a:p>
        </p:txBody>
      </p:sp>
    </p:spTree>
    <p:extLst>
      <p:ext uri="{BB962C8B-B14F-4D97-AF65-F5344CB8AC3E}">
        <p14:creationId xmlns:p14="http://schemas.microsoft.com/office/powerpoint/2010/main" val="121505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CF3CE-1665-9B98-C93D-08E6902E9A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C6E9BFD-6FE9-3602-E469-F2174790E6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9447B38-AF66-DF1C-C462-DDFFE531FADF}"/>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5" name="Footer Placeholder 4">
            <a:extLst>
              <a:ext uri="{FF2B5EF4-FFF2-40B4-BE49-F238E27FC236}">
                <a16:creationId xmlns:a16="http://schemas.microsoft.com/office/drawing/2014/main" id="{892F9479-80A9-D8B9-6D58-93BDEACF1F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6C50DE8-77C5-3B59-3BAA-8F6045EAA251}"/>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1724836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768D-7C69-9702-6E97-E2FF17231E9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7532C6D-C442-4689-7CF2-536B1D0D3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AC146D-C498-A427-0A7E-84AE2C34411B}"/>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5" name="Footer Placeholder 4">
            <a:extLst>
              <a:ext uri="{FF2B5EF4-FFF2-40B4-BE49-F238E27FC236}">
                <a16:creationId xmlns:a16="http://schemas.microsoft.com/office/drawing/2014/main" id="{127C1CB9-541D-1FAF-1E7A-B2CF26F2727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F79A60-9F24-F85B-6250-D4D23EBF8A55}"/>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20253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DC1DE-4453-1713-66EA-9D82B9A96B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1477031-46A9-385A-31A1-6F33A2DFC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36458B6-987C-9387-3CE1-0CD42F7B4741}"/>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5" name="Footer Placeholder 4">
            <a:extLst>
              <a:ext uri="{FF2B5EF4-FFF2-40B4-BE49-F238E27FC236}">
                <a16:creationId xmlns:a16="http://schemas.microsoft.com/office/drawing/2014/main" id="{EBE545C9-7E11-175D-3CB4-F0FDCD25447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FE9083-E11E-862A-F40C-27BD87174648}"/>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2344637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5"/>
          <p:cNvSpPr txBox="1"/>
          <p:nvPr/>
        </p:nvSpPr>
        <p:spPr>
          <a:xfrm>
            <a:off x="11671301" y="6201407"/>
            <a:ext cx="5206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t>‹#›</a:t>
            </a:fld>
            <a:endParaRPr sz="18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6310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9B1A-AA82-23C8-C851-C206369006F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A503DDA-F9DA-556E-4213-C3D57DD2F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B54155-D72D-7AEC-53DA-9F06DEBEA08F}"/>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5" name="Footer Placeholder 4">
            <a:extLst>
              <a:ext uri="{FF2B5EF4-FFF2-40B4-BE49-F238E27FC236}">
                <a16:creationId xmlns:a16="http://schemas.microsoft.com/office/drawing/2014/main" id="{17C47029-C277-D06D-E6F0-47168E2B02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52109B7-F10B-A733-3A88-B7FBB4EE57FB}"/>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117766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B639C-6184-6D1E-7F82-9CC50B73A4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1D7DD84-71DE-D113-4DB9-7DF1EE1F40C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B81E04-6276-10BB-530B-2FF05CB5CBD6}"/>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5" name="Footer Placeholder 4">
            <a:extLst>
              <a:ext uri="{FF2B5EF4-FFF2-40B4-BE49-F238E27FC236}">
                <a16:creationId xmlns:a16="http://schemas.microsoft.com/office/drawing/2014/main" id="{E4D10D87-B1AF-C6F9-D91A-5B0440F84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1FB642-9CDA-4135-ABF2-06AD36BCFEC4}"/>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1659492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2CAF-3A74-C791-ECE2-B53D5623C2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C31DA1-CC32-89CD-9915-8FF87BE6D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8CBAC65-E3E0-8B40-4045-F3D772562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8BA5E20-1E07-58F7-8083-811200E740C9}"/>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6" name="Footer Placeholder 5">
            <a:extLst>
              <a:ext uri="{FF2B5EF4-FFF2-40B4-BE49-F238E27FC236}">
                <a16:creationId xmlns:a16="http://schemas.microsoft.com/office/drawing/2014/main" id="{E42C74B4-DF24-326E-F74E-1BC0FE78856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50E2B0D-60F7-EF0C-BF0C-C0AC5ED61D8E}"/>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345448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0AEC-F837-70F8-7447-8DAB0B99616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E47573-3F75-48AB-E586-A0F08D396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C64332-0989-05F7-46E9-EBB1D43719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0177FAE-761B-2BF2-AB8E-CF511A1A38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5FB66-2C3C-9604-D461-D92E4BF960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BF1633C-6053-2EB4-FB2B-0AB7A74F769E}"/>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8" name="Footer Placeholder 7">
            <a:extLst>
              <a:ext uri="{FF2B5EF4-FFF2-40B4-BE49-F238E27FC236}">
                <a16:creationId xmlns:a16="http://schemas.microsoft.com/office/drawing/2014/main" id="{E275A9BF-9CA9-6191-F8AE-01D63D6306E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1B05E09-FBA3-819B-8D34-FDB39268A9BC}"/>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3922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AFF7-2393-8605-1535-7A8341CDA66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8454E0D-C419-153E-0367-866005E75F49}"/>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4" name="Footer Placeholder 3">
            <a:extLst>
              <a:ext uri="{FF2B5EF4-FFF2-40B4-BE49-F238E27FC236}">
                <a16:creationId xmlns:a16="http://schemas.microsoft.com/office/drawing/2014/main" id="{39D48379-9D35-3FAB-DD5D-EACBF9B028F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A6D7E4E-3FAB-B9D2-FFF1-0CE39ABC2195}"/>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2534055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55C393-0DAA-96F5-A5E6-CA6736B99B45}"/>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3" name="Footer Placeholder 2">
            <a:extLst>
              <a:ext uri="{FF2B5EF4-FFF2-40B4-BE49-F238E27FC236}">
                <a16:creationId xmlns:a16="http://schemas.microsoft.com/office/drawing/2014/main" id="{6D71F74C-CCD0-243F-CCF7-D627D6E2AD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348F7250-FE0A-61DE-E7A0-D9960AD497BF}"/>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2067886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19C86-AA96-8DCB-E830-EBF16D85D2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E8140E4-3E43-76F0-05E8-4C9AD0B67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68D2646-1D4D-947E-A7F9-8F9EB36C9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8F645-CD8C-25B3-D346-616921E37CBF}"/>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6" name="Footer Placeholder 5">
            <a:extLst>
              <a:ext uri="{FF2B5EF4-FFF2-40B4-BE49-F238E27FC236}">
                <a16:creationId xmlns:a16="http://schemas.microsoft.com/office/drawing/2014/main" id="{8C5952AE-84F8-572E-93D8-10EF130D7AB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BB26142-3BFF-8C9C-DEA9-236185743F5F}"/>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214727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9BDD3-6A92-A678-D26B-47710661AE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C23EFFE-B254-47C7-B438-E35B6247E2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F1697DF-AB5D-BA73-0FE8-068257142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47D61-D718-5C7C-EA1C-4193814821A3}"/>
              </a:ext>
            </a:extLst>
          </p:cNvPr>
          <p:cNvSpPr>
            <a:spLocks noGrp="1"/>
          </p:cNvSpPr>
          <p:nvPr>
            <p:ph type="dt" sz="half" idx="10"/>
          </p:nvPr>
        </p:nvSpPr>
        <p:spPr/>
        <p:txBody>
          <a:bodyPr/>
          <a:lstStyle/>
          <a:p>
            <a:fld id="{7981955B-ED3B-3347-891F-E7539693C1D5}" type="datetimeFigureOut">
              <a:rPr lang="vi-VN" smtClean="0"/>
              <a:t>2/6/24</a:t>
            </a:fld>
            <a:endParaRPr lang="vi-VN"/>
          </a:p>
        </p:txBody>
      </p:sp>
      <p:sp>
        <p:nvSpPr>
          <p:cNvPr id="6" name="Footer Placeholder 5">
            <a:extLst>
              <a:ext uri="{FF2B5EF4-FFF2-40B4-BE49-F238E27FC236}">
                <a16:creationId xmlns:a16="http://schemas.microsoft.com/office/drawing/2014/main" id="{DACD6CB0-E642-2E91-0AF8-63E6AA361C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FFCDA7B-6144-D559-955E-5308DF2920D6}"/>
              </a:ext>
            </a:extLst>
          </p:cNvPr>
          <p:cNvSpPr>
            <a:spLocks noGrp="1"/>
          </p:cNvSpPr>
          <p:nvPr>
            <p:ph type="sldNum" sz="quarter" idx="12"/>
          </p:nvPr>
        </p:nvSpPr>
        <p:spPr/>
        <p:txBody>
          <a:bodyPr/>
          <a:lstStyle/>
          <a:p>
            <a:fld id="{4E5E4655-F9F2-A241-AFF7-97E91FD98E59}" type="slidenum">
              <a:rPr lang="vi-VN" smtClean="0"/>
              <a:t>‹#›</a:t>
            </a:fld>
            <a:endParaRPr lang="vi-VN"/>
          </a:p>
        </p:txBody>
      </p:sp>
    </p:spTree>
    <p:extLst>
      <p:ext uri="{BB962C8B-B14F-4D97-AF65-F5344CB8AC3E}">
        <p14:creationId xmlns:p14="http://schemas.microsoft.com/office/powerpoint/2010/main" val="107327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DD7A9A-FBBF-6770-2385-BA151B8E2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CA0475A-1C3D-B5AD-1114-D1D937813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A55B973-A440-89CC-A7D8-86F9FECAE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81955B-ED3B-3347-891F-E7539693C1D5}" type="datetimeFigureOut">
              <a:rPr lang="vi-VN" smtClean="0"/>
              <a:t>2/6/24</a:t>
            </a:fld>
            <a:endParaRPr lang="vi-VN"/>
          </a:p>
        </p:txBody>
      </p:sp>
      <p:sp>
        <p:nvSpPr>
          <p:cNvPr id="5" name="Footer Placeholder 4">
            <a:extLst>
              <a:ext uri="{FF2B5EF4-FFF2-40B4-BE49-F238E27FC236}">
                <a16:creationId xmlns:a16="http://schemas.microsoft.com/office/drawing/2014/main" id="{B8C76753-1287-20FE-74EC-9F35175039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099A4FAF-9EA2-DA0B-0ED1-CF51E02096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5E4655-F9F2-A241-AFF7-97E91FD98E59}" type="slidenum">
              <a:rPr lang="vi-VN" smtClean="0"/>
              <a:t>‹#›</a:t>
            </a:fld>
            <a:endParaRPr lang="vi-VN"/>
          </a:p>
        </p:txBody>
      </p:sp>
    </p:spTree>
    <p:extLst>
      <p:ext uri="{BB962C8B-B14F-4D97-AF65-F5344CB8AC3E}">
        <p14:creationId xmlns:p14="http://schemas.microsoft.com/office/powerpoint/2010/main" val="540076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hyperlink" Target="https://taphuan.nxbgd.vn/" TargetMode="External"/><Relationship Id="rId7" Type="http://schemas.openxmlformats.org/officeDocument/2006/relationships/image" Target="../media/image22.png"/><Relationship Id="rId2" Type="http://schemas.openxmlformats.org/officeDocument/2006/relationships/hyperlink" Target="https://hanhtrangso.nxbgd.vn/"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hyperlink" Target="https://www.facebook.com/groups/331093641498708" TargetMode="External"/><Relationship Id="rId4" Type="http://schemas.openxmlformats.org/officeDocument/2006/relationships/hyperlink" Target="https://www.facebook.com/DVXBGDHN/"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xml"/><Relationship Id="rId7" Type="http://schemas.openxmlformats.org/officeDocument/2006/relationships/image" Target="../media/image2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6.pn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3.xml"/><Relationship Id="rId7" Type="http://schemas.openxmlformats.org/officeDocument/2006/relationships/image" Target="../media/image2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5.xml"/><Relationship Id="rId7" Type="http://schemas.openxmlformats.org/officeDocument/2006/relationships/image" Target="../media/image2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7.xml"/><Relationship Id="rId7" Type="http://schemas.openxmlformats.org/officeDocument/2006/relationships/image" Target="../media/image3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Layout" Target="../diagrams/layout8.xml"/><Relationship Id="rId7" Type="http://schemas.openxmlformats.org/officeDocument/2006/relationships/image" Target="../media/image3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35.png"/><Relationship Id="rId4" Type="http://schemas.openxmlformats.org/officeDocument/2006/relationships/diagramQuickStyle" Target="../diagrams/quickStyle8.xml"/><Relationship Id="rId9" Type="http://schemas.openxmlformats.org/officeDocument/2006/relationships/image" Target="../media/image33.emf"/></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Layout" Target="../diagrams/layout9.xml"/><Relationship Id="rId7" Type="http://schemas.openxmlformats.org/officeDocument/2006/relationships/image" Target="../media/image31.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37.png"/><Relationship Id="rId4" Type="http://schemas.openxmlformats.org/officeDocument/2006/relationships/diagramQuickStyle" Target="../diagrams/quickStyle9.xml"/><Relationship Id="rId9" Type="http://schemas.openxmlformats.org/officeDocument/2006/relationships/image" Target="../media/image33.e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Layout" Target="../diagrams/layout10.xml"/><Relationship Id="rId7" Type="http://schemas.openxmlformats.org/officeDocument/2006/relationships/image" Target="../media/image31.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41.png"/><Relationship Id="rId5" Type="http://schemas.openxmlformats.org/officeDocument/2006/relationships/diagramColors" Target="../diagrams/colors10.xml"/><Relationship Id="rId10" Type="http://schemas.openxmlformats.org/officeDocument/2006/relationships/image" Target="../media/image39.png"/><Relationship Id="rId4" Type="http://schemas.openxmlformats.org/officeDocument/2006/relationships/diagramQuickStyle" Target="../diagrams/quickStyle10.xml"/><Relationship Id="rId9" Type="http://schemas.openxmlformats.org/officeDocument/2006/relationships/image" Target="../media/image33.e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Layout" Target="../diagrams/layout11.xml"/><Relationship Id="rId7" Type="http://schemas.openxmlformats.org/officeDocument/2006/relationships/image" Target="../media/image31.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51.png"/><Relationship Id="rId5" Type="http://schemas.openxmlformats.org/officeDocument/2006/relationships/diagramColors" Target="../diagrams/colors11.xml"/><Relationship Id="rId10" Type="http://schemas.openxmlformats.org/officeDocument/2006/relationships/image" Target="../media/image42.png"/><Relationship Id="rId4" Type="http://schemas.openxmlformats.org/officeDocument/2006/relationships/diagramQuickStyle" Target="../diagrams/quickStyle11.xml"/><Relationship Id="rId9" Type="http://schemas.openxmlformats.org/officeDocument/2006/relationships/image" Target="../media/image3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diagramLayout" Target="../diagrams/layout12.xml"/><Relationship Id="rId7" Type="http://schemas.openxmlformats.org/officeDocument/2006/relationships/image" Target="../media/image31.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52.png"/><Relationship Id="rId4" Type="http://schemas.openxmlformats.org/officeDocument/2006/relationships/diagramQuickStyle" Target="../diagrams/quickStyle12.xml"/><Relationship Id="rId9" Type="http://schemas.openxmlformats.org/officeDocument/2006/relationships/image" Target="../media/image33.emf"/></Relationships>
</file>

<file path=ppt/slides/_rels/slide5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13.xml"/><Relationship Id="rId7" Type="http://schemas.openxmlformats.org/officeDocument/2006/relationships/image" Target="../media/image53.jp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Layout" Target="../diagrams/layout14.xml"/><Relationship Id="rId7" Type="http://schemas.openxmlformats.org/officeDocument/2006/relationships/image" Target="../media/image53.jp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Layout" Target="../diagrams/layout15.xml"/><Relationship Id="rId7" Type="http://schemas.openxmlformats.org/officeDocument/2006/relationships/image" Target="../media/image53.jp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16.xml"/><Relationship Id="rId7" Type="http://schemas.openxmlformats.org/officeDocument/2006/relationships/image" Target="../media/image53.jp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342056" y="1983119"/>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9</a:t>
            </a:r>
          </a:p>
        </p:txBody>
      </p:sp>
      <p:pic>
        <p:nvPicPr>
          <p:cNvPr id="3" name="Picture 2" descr="A collection of books with cartoon characters&#10;&#10;Description automatically generated">
            <a:extLst>
              <a:ext uri="{FF2B5EF4-FFF2-40B4-BE49-F238E27FC236}">
                <a16:creationId xmlns:a16="http://schemas.microsoft.com/office/drawing/2014/main" id="{38DDDFC0-688A-8B61-1963-1DB6CCBD3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332" y="1868664"/>
            <a:ext cx="10692406" cy="4669546"/>
          </a:xfrm>
          <a:prstGeom prst="rect">
            <a:avLst/>
          </a:prstGeom>
        </p:spPr>
      </p:pic>
    </p:spTree>
    <p:extLst>
      <p:ext uri="{BB962C8B-B14F-4D97-AF65-F5344CB8AC3E}">
        <p14:creationId xmlns:p14="http://schemas.microsoft.com/office/powerpoint/2010/main" val="2457436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C0DC2A1-FD1F-B367-2EFA-64A9AC250A53}"/>
              </a:ext>
            </a:extLst>
          </p:cNvPr>
          <p:cNvSpPr>
            <a:spLocks noChangeArrowheads="1"/>
          </p:cNvSpPr>
          <p:nvPr/>
        </p:nvSpPr>
        <p:spPr bwMode="auto">
          <a:xfrm>
            <a:off x="984691" y="545047"/>
            <a:ext cx="9550466" cy="128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1" i="0" u="none" strike="noStrike" cap="none" normalizeH="0" baseline="0" dirty="0">
                <a:ln>
                  <a:noFill/>
                </a:ln>
                <a:solidFill>
                  <a:srgbClr val="0070C0"/>
                </a:solidFill>
                <a:effectLst/>
                <a:latin typeface="Cambria" panose="02040503050406030204" pitchFamily="18" charset="0"/>
                <a:ea typeface="Times New Roman" panose="02020603050405020304" pitchFamily="18" charset="0"/>
                <a:cs typeface="Times New Roman (Body CS)"/>
              </a:rPr>
              <a:t>Ví dụ 2</a:t>
            </a:r>
            <a:r>
              <a:rPr kumimoji="0" lang="vi-VN" altLang="en-VN" sz="2400" b="1" i="0" u="none" strike="noStrike" cap="none" normalizeH="0" baseline="0" dirty="0">
                <a:ln>
                  <a:noFill/>
                </a:ln>
                <a:solidFill>
                  <a:schemeClr val="tx1"/>
                </a:solidFill>
                <a:effectLst/>
                <a:latin typeface="Cambria" panose="02040503050406030204" pitchFamily="18" charset="0"/>
                <a:ea typeface="Times New Roman" panose="02020603050405020304" pitchFamily="18" charset="0"/>
                <a:cs typeface="Times New Roman (Body CS)"/>
              </a:rPr>
              <a:t> </a:t>
            </a:r>
            <a:r>
              <a:rPr kumimoji="0" lang="vi-VN" altLang="en-VN" sz="2400" b="0" i="0" u="none" strike="noStrike" cap="none" normalizeH="0" baseline="0" dirty="0">
                <a:ln>
                  <a:noFill/>
                </a:ln>
                <a:solidFill>
                  <a:srgbClr val="C00000"/>
                </a:solidFill>
                <a:effectLst/>
                <a:latin typeface="Cambria" panose="02040503050406030204" pitchFamily="18" charset="0"/>
                <a:ea typeface="Times New Roman" panose="02020603050405020304" pitchFamily="18" charset="0"/>
                <a:cs typeface="Times New Roman (Body CS)"/>
              </a:rPr>
              <a:t>(dựa theo </a:t>
            </a:r>
            <a:r>
              <a:rPr kumimoji="0" lang="vi-VN" altLang="en-VN" sz="2400" b="0" i="0" u="none" strike="noStrike" cap="none" normalizeH="0" baseline="0" dirty="0">
                <a:ln>
                  <a:noFill/>
                </a:ln>
                <a:solidFill>
                  <a:srgbClr val="C00000"/>
                </a:solidFill>
                <a:effectLst/>
                <a:latin typeface="Cambria" panose="02040503050406030204" pitchFamily="18" charset="0"/>
                <a:ea typeface="Aptos" panose="020B0004020202020204" pitchFamily="34" charset="0"/>
                <a:cs typeface="Times New Roman (Body CS)"/>
              </a:rPr>
              <a:t>BT 7a, tr.69, Toán 9 T1 cũ)</a:t>
            </a:r>
            <a:r>
              <a:rPr kumimoji="0" lang="en-US" altLang="en-VN" sz="2400" b="0" i="0" u="none" strike="noStrike" cap="none" normalizeH="0" baseline="0" dirty="0">
                <a:ln>
                  <a:noFill/>
                </a:ln>
                <a:solidFill>
                  <a:srgbClr val="C00000"/>
                </a:solidFill>
                <a:effectLst/>
                <a:latin typeface="Cambria" panose="02040503050406030204" pitchFamily="18" charset="0"/>
                <a:ea typeface="Aptos" panose="020B0004020202020204" pitchFamily="34" charset="0"/>
                <a:cs typeface="Times New Roman (Body CS)"/>
              </a:rPr>
              <a:t>.</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Cho hai đoạn thẳng có độ dài a và b. Ta vẽ đoạn thẳng AH như sau:  </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pPr>
            <a:endParaRPr kumimoji="0" lang="vi-VN" altLang="en-VN" sz="1800" b="0" i="0" u="none" strike="noStrike" cap="none" normalizeH="0" baseline="0" dirty="0">
              <a:ln>
                <a:noFill/>
              </a:ln>
              <a:solidFill>
                <a:schemeClr val="tx1"/>
              </a:solidFill>
              <a:effectLst/>
              <a:latin typeface="Arial" panose="020B0604020202020204" pitchFamily="34" charset="0"/>
            </a:endParaRPr>
          </a:p>
        </p:txBody>
      </p:sp>
      <p:pic>
        <p:nvPicPr>
          <p:cNvPr id="1025" name="Picture 1" descr="A drawing of a triangle with a square and a square&#10;&#10;Description automatically generated">
            <a:extLst>
              <a:ext uri="{FF2B5EF4-FFF2-40B4-BE49-F238E27FC236}">
                <a16:creationId xmlns:a16="http://schemas.microsoft.com/office/drawing/2014/main" id="{623E664E-5C66-D413-0C35-9172DA5445DD}"/>
              </a:ext>
            </a:extLst>
          </p:cNvPr>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878766" y="1385608"/>
            <a:ext cx="2798571" cy="17287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5085FE32-6707-A8C9-98B0-F55B228AE1B6}"/>
                  </a:ext>
                </a:extLst>
              </p:cNvPr>
              <p:cNvSpPr>
                <a:spLocks noChangeArrowheads="1"/>
              </p:cNvSpPr>
              <p:nvPr/>
            </p:nvSpPr>
            <p:spPr bwMode="auto">
              <a:xfrm>
                <a:off x="984691" y="1292411"/>
                <a:ext cx="9991164" cy="502054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Vẽ đoạn BH = a</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Char char="•"/>
                  <a:tabLst/>
                </a:pP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 Trên tia BH, lấy điểm C sao cho HC = b;</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Char char="•"/>
                  <a:tabLst/>
                </a:pP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 Vẽ nửa đường tròn đường kính BC;</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Char char="•"/>
                  <a:tabLst/>
                </a:pP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 Vẽ đường vuông góc với BC, cắt nửa đường tròn tại A.</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Chứng minh rằng đoạn AH là </a:t>
                </a:r>
                <a:r>
                  <a:rPr kumimoji="0" lang="vi-VN" altLang="en-VN" sz="2400" b="0" i="1"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trung bình nhân</a:t>
                </a: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 của hai đoạn thẳng BH và CH, (nghĩa là chứng minh AH</a:t>
                </a:r>
                <a:r>
                  <a:rPr kumimoji="0" lang="vi-VN" altLang="en-VN" sz="2400" b="0" i="0" u="none" strike="noStrike" cap="none" normalizeH="0" baseline="30000" dirty="0">
                    <a:ln>
                      <a:noFill/>
                    </a:ln>
                    <a:solidFill>
                      <a:srgbClr val="000000"/>
                    </a:solidFill>
                    <a:effectLst/>
                    <a:latin typeface="Cambria" panose="02040503050406030204" pitchFamily="18" charset="0"/>
                    <a:ea typeface="Aptos" panose="020B0004020202020204" pitchFamily="34" charset="0"/>
                    <a:cs typeface="Times New Roman (Body CS)"/>
                  </a:rPr>
                  <a:t>2</a:t>
                </a:r>
                <a:r>
                  <a:rPr kumimoji="0" lang="vi-VN" altLang="en-VN" sz="24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 = ab).</a:t>
                </a: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1" u="none" strike="noStrike" cap="none" normalizeH="0" baseline="0" dirty="0">
                    <a:ln>
                      <a:noFill/>
                    </a:ln>
                    <a:solidFill>
                      <a:srgbClr val="FF0000"/>
                    </a:solidFill>
                    <a:effectLst/>
                    <a:latin typeface="Cambria" panose="02040503050406030204" pitchFamily="18" charset="0"/>
                    <a:ea typeface="Times New Roman" panose="02020603050405020304" pitchFamily="18" charset="0"/>
                    <a:cs typeface="Times New Roman (Body CS)"/>
                  </a:rPr>
                  <a:t>Phân tích bài toán </a:t>
                </a:r>
                <a:r>
                  <a:rPr lang="vi-VN" altLang="en-VN" sz="2400" i="1" dirty="0">
                    <a:solidFill>
                      <a:srgbClr val="FF0000"/>
                    </a:solidFill>
                    <a:latin typeface="Cambria" panose="02040503050406030204" pitchFamily="18" charset="0"/>
                  </a:rPr>
                  <a:t>:</a:t>
                </a: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000000"/>
                    </a:solidFill>
                    <a:effectLst/>
                    <a:latin typeface="Cambria" panose="02040503050406030204" pitchFamily="18" charset="0"/>
                  </a:rPr>
                  <a:t>- Thuật ngữ “Trung bình nhân”, “nửa đường tròn”.</a:t>
                </a:r>
              </a:p>
              <a:p>
                <a:pPr marL="342900" marR="0" lvl="0" indent="-342900" algn="l" defTabSz="914400" rtl="0" eaLnBrk="0" fontAlgn="base" latinLnBrk="0" hangingPunct="0">
                  <a:lnSpc>
                    <a:spcPct val="120000"/>
                  </a:lnSpc>
                  <a:spcBef>
                    <a:spcPct val="0"/>
                  </a:spcBef>
                  <a:spcAft>
                    <a:spcPct val="0"/>
                  </a:spcAft>
                  <a:buClrTx/>
                  <a:buSzTx/>
                  <a:buFontTx/>
                  <a:buChar char="-"/>
                  <a:tabLst/>
                </a:pPr>
                <a:r>
                  <a:rPr lang="vi-VN" altLang="en-VN" sz="2400" dirty="0">
                    <a:solidFill>
                      <a:srgbClr val="000000"/>
                    </a:solidFill>
                    <a:latin typeface="Cambria" panose="02040503050406030204" pitchFamily="18" charset="0"/>
                  </a:rPr>
                  <a:t>Xem xét cách chứng minh sau (không dùng </a:t>
                </a:r>
                <a14:m>
                  <m:oMath xmlns:m="http://schemas.openxmlformats.org/officeDocument/2006/math">
                    <m:r>
                      <a:rPr lang="vi-VN" altLang="en-VN" sz="2400" i="1" smtClean="0">
                        <a:solidFill>
                          <a:srgbClr val="000000"/>
                        </a:solidFill>
                        <a:latin typeface="Cambria Math" panose="02040503050406030204" pitchFamily="18" charset="0"/>
                        <a:ea typeface="Cambria Math" panose="02040503050406030204" pitchFamily="18" charset="0"/>
                      </a:rPr>
                      <m:t>∆</m:t>
                    </m:r>
                    <m:r>
                      <m:rPr>
                        <m:sty m:val="p"/>
                      </m:rPr>
                      <a:rPr lang="vi-VN" altLang="en-VN" sz="2400" i="1">
                        <a:solidFill>
                          <a:srgbClr val="000000"/>
                        </a:solidFill>
                        <a:latin typeface="Cambria Math" panose="02040503050406030204" pitchFamily="18" charset="0"/>
                        <a:ea typeface="Cambria Math" panose="02040503050406030204" pitchFamily="18" charset="0"/>
                      </a:rPr>
                      <m:t>ABH</m:t>
                    </m:r>
                    <m:r>
                      <a:rPr lang="vi-VN" altLang="en-VN" sz="2400" i="1" smtClean="0">
                        <a:solidFill>
                          <a:srgbClr val="000000"/>
                        </a:solidFill>
                        <a:latin typeface="Cambria Math" panose="02040503050406030204" pitchFamily="18" charset="0"/>
                        <a:ea typeface="Cambria Math" panose="02040503050406030204" pitchFamily="18" charset="0"/>
                      </a:rPr>
                      <m:t>∽∆</m:t>
                    </m:r>
                    <m:r>
                      <m:rPr>
                        <m:sty m:val="p"/>
                      </m:rPr>
                      <a:rPr lang="vi-VN" altLang="en-VN" sz="2400" i="1">
                        <a:solidFill>
                          <a:srgbClr val="000000"/>
                        </a:solidFill>
                        <a:latin typeface="Cambria Math" panose="02040503050406030204" pitchFamily="18" charset="0"/>
                        <a:ea typeface="Cambria Math" panose="02040503050406030204" pitchFamily="18" charset="0"/>
                      </a:rPr>
                      <m:t>CAH</m:t>
                    </m:r>
                    <m:r>
                      <a:rPr lang="vi-VN" altLang="en-VN" sz="2400" b="0" i="1" smtClean="0">
                        <a:solidFill>
                          <a:srgbClr val="000000"/>
                        </a:solidFill>
                        <a:latin typeface="Cambria Math" panose="02040503050406030204" pitchFamily="18" charset="0"/>
                        <a:ea typeface="Cambria Math" panose="02040503050406030204" pitchFamily="18" charset="0"/>
                      </a:rPr>
                      <m:t>):</m:t>
                    </m:r>
                  </m:oMath>
                </a14:m>
                <a:endParaRPr lang="vi-VN" altLang="en-VN" sz="2400" b="0" i="1" dirty="0">
                  <a:solidFill>
                    <a:srgbClr val="000000"/>
                  </a:solidFill>
                  <a:latin typeface="Cambria Math" panose="02040503050406030204" pitchFamily="18" charset="0"/>
                  <a:ea typeface="Cambria Math" panose="02040503050406030204" pitchFamily="18" charset="0"/>
                </a:endParaRPr>
              </a:p>
              <a:p>
                <a:pPr marR="0" lvl="0" algn="l" defTabSz="914400" rtl="0" eaLnBrk="0" fontAlgn="base" latinLnBrk="0" hangingPunct="0">
                  <a:lnSpc>
                    <a:spcPct val="120000"/>
                  </a:lnSpc>
                  <a:spcBef>
                    <a:spcPct val="0"/>
                  </a:spcBef>
                  <a:spcAft>
                    <a:spcPct val="0"/>
                  </a:spcAft>
                  <a:buClrTx/>
                  <a:buSzTx/>
                  <a:tabLst/>
                </a:pPr>
                <a14:m>
                  <m:oMath xmlns:m="http://schemas.openxmlformats.org/officeDocument/2006/math">
                    <m:r>
                      <a:rPr lang="vi-VN" altLang="en-VN" sz="2400" b="0" i="1" smtClean="0">
                        <a:solidFill>
                          <a:srgbClr val="000000"/>
                        </a:solidFill>
                        <a:latin typeface="Cambria Math" panose="02040503050406030204" pitchFamily="18" charset="0"/>
                        <a:ea typeface="Cambria Math" panose="02040503050406030204" pitchFamily="18" charset="0"/>
                      </a:rPr>
                      <m:t> </m:t>
                    </m:r>
                    <m:acc>
                      <m:accPr>
                        <m:chr m:val="̂"/>
                        <m:ctrlPr>
                          <a:rPr lang="vi-VN" altLang="en-VN" sz="2400" b="0" i="1" smtClean="0">
                            <a:solidFill>
                              <a:srgbClr val="000000"/>
                            </a:solidFill>
                            <a:latin typeface="Cambria Math" panose="02040503050406030204" pitchFamily="18" charset="0"/>
                            <a:ea typeface="Cambria Math" panose="02040503050406030204" pitchFamily="18" charset="0"/>
                          </a:rPr>
                        </m:ctrlPr>
                      </m:accPr>
                      <m:e>
                        <m:r>
                          <m:rPr>
                            <m:sty m:val="p"/>
                          </m:rPr>
                          <a:rPr lang="vi-VN" altLang="en-VN" sz="2400" i="1">
                            <a:solidFill>
                              <a:srgbClr val="000000"/>
                            </a:solidFill>
                            <a:latin typeface="Cambria Math" panose="02040503050406030204" pitchFamily="18" charset="0"/>
                            <a:ea typeface="Cambria Math" panose="02040503050406030204" pitchFamily="18" charset="0"/>
                          </a:rPr>
                          <m:t>B</m:t>
                        </m:r>
                      </m:e>
                    </m:acc>
                  </m:oMath>
                </a14:m>
                <a:r>
                  <a:rPr kumimoji="0" lang="vi-VN" altLang="en-VN" sz="2400" b="0" i="0" u="none" strike="noStrike" cap="none" normalizeH="0" baseline="0" dirty="0">
                    <a:ln>
                      <a:noFill/>
                    </a:ln>
                    <a:solidFill>
                      <a:srgbClr val="000000"/>
                    </a:solidFill>
                    <a:effectLst/>
                    <a:latin typeface="Cambria" panose="02040503050406030204" pitchFamily="18" charset="0"/>
                  </a:rPr>
                  <a:t> và </a:t>
                </a:r>
                <a14:m>
                  <m:oMath xmlns:m="http://schemas.openxmlformats.org/officeDocument/2006/math">
                    <m:acc>
                      <m:accPr>
                        <m:chr m:val="̂"/>
                        <m:ctrlPr>
                          <a:rPr kumimoji="0" lang="vi-VN" altLang="en-VN" sz="2400" b="0" i="1" u="none" strike="noStrike" cap="none" normalizeH="0" baseline="0" smtClean="0">
                            <a:ln>
                              <a:noFill/>
                            </a:ln>
                            <a:solidFill>
                              <a:srgbClr val="000000"/>
                            </a:solidFill>
                            <a:effectLst/>
                            <a:latin typeface="Cambria Math" panose="02040503050406030204" pitchFamily="18" charset="0"/>
                          </a:rPr>
                        </m:ctrlPr>
                      </m:accPr>
                      <m:e>
                        <m:r>
                          <m:rPr>
                            <m:sty m:val="p"/>
                          </m:rPr>
                          <a:rPr lang="vi-VN" altLang="en-VN" sz="2400" i="1">
                            <a:solidFill>
                              <a:srgbClr val="000000"/>
                            </a:solidFill>
                            <a:latin typeface="Cambria Math" panose="02040503050406030204" pitchFamily="18" charset="0"/>
                          </a:rPr>
                          <m:t>C</m:t>
                        </m:r>
                      </m:e>
                    </m:acc>
                  </m:oMath>
                </a14:m>
                <a:r>
                  <a:rPr kumimoji="0" lang="vi-VN" altLang="en-VN" sz="2400" b="0" i="0" u="none" strike="noStrike" cap="none" normalizeH="0" baseline="0" dirty="0">
                    <a:ln>
                      <a:noFill/>
                    </a:ln>
                    <a:solidFill>
                      <a:srgbClr val="000000"/>
                    </a:solidFill>
                    <a:effectLst/>
                    <a:latin typeface="Cambria" panose="02040503050406030204" pitchFamily="18" charset="0"/>
                  </a:rPr>
                  <a:t> là hai góc phụ nhau nên  </a:t>
                </a:r>
                <a14:m>
                  <m:oMath xmlns:m="http://schemas.openxmlformats.org/officeDocument/2006/math">
                    <m:func>
                      <m:funcPr>
                        <m:ctrlPr>
                          <a:rPr kumimoji="0" lang="vi-VN" altLang="en-VN" sz="2400" b="0" i="1" u="none" strike="noStrike" cap="none" normalizeH="0" baseline="0" smtClean="0">
                            <a:ln>
                              <a:noFill/>
                            </a:ln>
                            <a:solidFill>
                              <a:srgbClr val="000000"/>
                            </a:solidFill>
                            <a:effectLst/>
                            <a:latin typeface="Cambria Math" panose="02040503050406030204" pitchFamily="18" charset="0"/>
                          </a:rPr>
                        </m:ctrlPr>
                      </m:funcPr>
                      <m:fName>
                        <m:func>
                          <m:funcPr>
                            <m:ctrlPr>
                              <a:rPr kumimoji="0" lang="vi-VN" altLang="en-VN" sz="2400" b="0" i="1" u="none" strike="noStrike" cap="none" normalizeH="0" baseline="0" smtClean="0">
                                <a:ln>
                                  <a:noFill/>
                                </a:ln>
                                <a:solidFill>
                                  <a:srgbClr val="000000"/>
                                </a:solidFill>
                                <a:effectLst/>
                                <a:latin typeface="Cambria Math" panose="02040503050406030204" pitchFamily="18" charset="0"/>
                              </a:rPr>
                            </m:ctrlPr>
                          </m:funcPr>
                          <m:fName>
                            <m:r>
                              <m:rPr>
                                <m:sty m:val="p"/>
                              </m:rPr>
                              <a:rPr kumimoji="0" lang="vi-VN" altLang="en-VN" sz="2400" b="0" i="0" u="none" strike="noStrike" cap="none" normalizeH="0" baseline="0" smtClean="0">
                                <a:ln>
                                  <a:noFill/>
                                </a:ln>
                                <a:solidFill>
                                  <a:srgbClr val="000000"/>
                                </a:solidFill>
                                <a:effectLst/>
                                <a:latin typeface="Cambria Math" panose="02040503050406030204" pitchFamily="18" charset="0"/>
                              </a:rPr>
                              <m:t>tan</m:t>
                            </m:r>
                          </m:fName>
                          <m:e>
                            <m:r>
                              <m:rPr>
                                <m:sty m:val="p"/>
                              </m:rPr>
                              <a:rPr lang="vi-VN" altLang="en-VN" sz="2400" i="1">
                                <a:solidFill>
                                  <a:srgbClr val="000000"/>
                                </a:solidFill>
                                <a:latin typeface="Cambria Math" panose="02040503050406030204" pitchFamily="18" charset="0"/>
                              </a:rPr>
                              <m:t>B</m:t>
                            </m:r>
                            <m:r>
                              <a:rPr lang="vi-VN" altLang="en-VN" sz="2400" i="1" smtClean="0">
                                <a:solidFill>
                                  <a:srgbClr val="000000"/>
                                </a:solidFill>
                                <a:latin typeface="Cambria Math" panose="02040503050406030204" pitchFamily="18" charset="0"/>
                                <a:ea typeface="Cambria Math" panose="02040503050406030204" pitchFamily="18" charset="0"/>
                              </a:rPr>
                              <m:t>∙</m:t>
                            </m:r>
                          </m:e>
                        </m:func>
                        <m:r>
                          <m:rPr>
                            <m:sty m:val="p"/>
                          </m:rPr>
                          <a:rPr kumimoji="0" lang="vi-VN" altLang="en-VN" sz="2400" b="0" i="0" u="none" strike="noStrike" cap="none" normalizeH="0" baseline="0" smtClean="0">
                            <a:ln>
                              <a:noFill/>
                            </a:ln>
                            <a:solidFill>
                              <a:srgbClr val="000000"/>
                            </a:solidFill>
                            <a:effectLst/>
                            <a:latin typeface="Cambria Math" panose="02040503050406030204" pitchFamily="18" charset="0"/>
                          </a:rPr>
                          <m:t>tan</m:t>
                        </m:r>
                      </m:fName>
                      <m:e>
                        <m:r>
                          <m:rPr>
                            <m:sty m:val="p"/>
                          </m:rPr>
                          <a:rPr lang="vi-VN" altLang="en-VN" sz="2400" i="1">
                            <a:solidFill>
                              <a:srgbClr val="000000"/>
                            </a:solidFill>
                            <a:latin typeface="Cambria Math" panose="02040503050406030204" pitchFamily="18" charset="0"/>
                          </a:rPr>
                          <m:t>C</m:t>
                        </m:r>
                        <m:r>
                          <a:rPr lang="vi-VN" altLang="en-VN" sz="2400" b="0" i="1" smtClean="0">
                            <a:solidFill>
                              <a:srgbClr val="000000"/>
                            </a:solidFill>
                            <a:latin typeface="Cambria Math" panose="02040503050406030204" pitchFamily="18" charset="0"/>
                          </a:rPr>
                          <m:t>=</m:t>
                        </m:r>
                        <m:func>
                          <m:funcPr>
                            <m:ctrlPr>
                              <a:rPr lang="vi-VN" altLang="en-VN" sz="2400" b="0" i="1" smtClean="0">
                                <a:solidFill>
                                  <a:srgbClr val="000000"/>
                                </a:solidFill>
                                <a:latin typeface="Cambria Math" panose="02040503050406030204" pitchFamily="18" charset="0"/>
                              </a:rPr>
                            </m:ctrlPr>
                          </m:funcPr>
                          <m:fName>
                            <m:func>
                              <m:funcPr>
                                <m:ctrlPr>
                                  <a:rPr lang="vi-VN" altLang="en-VN" sz="2400" b="0" i="1" smtClean="0">
                                    <a:solidFill>
                                      <a:srgbClr val="000000"/>
                                    </a:solidFill>
                                    <a:latin typeface="Cambria Math" panose="02040503050406030204" pitchFamily="18" charset="0"/>
                                  </a:rPr>
                                </m:ctrlPr>
                              </m:funcPr>
                              <m:fName>
                                <m:r>
                                  <m:rPr>
                                    <m:sty m:val="p"/>
                                  </m:rPr>
                                  <a:rPr lang="vi-VN" altLang="en-VN" sz="2400" b="0" i="0" smtClean="0">
                                    <a:solidFill>
                                      <a:srgbClr val="000000"/>
                                    </a:solidFill>
                                    <a:latin typeface="Cambria Math" panose="02040503050406030204" pitchFamily="18" charset="0"/>
                                  </a:rPr>
                                  <m:t>tan</m:t>
                                </m:r>
                              </m:fName>
                              <m:e>
                                <m:r>
                                  <m:rPr>
                                    <m:sty m:val="p"/>
                                  </m:rPr>
                                  <a:rPr lang="vi-VN" altLang="en-VN" sz="2400" i="1">
                                    <a:solidFill>
                                      <a:srgbClr val="000000"/>
                                    </a:solidFill>
                                    <a:latin typeface="Cambria Math" panose="02040503050406030204" pitchFamily="18" charset="0"/>
                                  </a:rPr>
                                  <m:t>B</m:t>
                                </m:r>
                                <m:r>
                                  <a:rPr lang="vi-VN" altLang="en-VN" sz="2400" i="1" smtClean="0">
                                    <a:solidFill>
                                      <a:srgbClr val="000000"/>
                                    </a:solidFill>
                                    <a:latin typeface="Cambria Math" panose="02040503050406030204" pitchFamily="18" charset="0"/>
                                    <a:ea typeface="Cambria Math" panose="02040503050406030204" pitchFamily="18" charset="0"/>
                                  </a:rPr>
                                  <m:t>∙</m:t>
                                </m:r>
                              </m:e>
                            </m:func>
                            <m:r>
                              <m:rPr>
                                <m:sty m:val="p"/>
                              </m:rPr>
                              <a:rPr lang="vi-VN" altLang="en-VN" sz="2400" b="0" i="0" smtClean="0">
                                <a:solidFill>
                                  <a:srgbClr val="000000"/>
                                </a:solidFill>
                                <a:latin typeface="Cambria Math" panose="02040503050406030204" pitchFamily="18" charset="0"/>
                              </a:rPr>
                              <m:t>cot</m:t>
                            </m:r>
                          </m:fName>
                          <m:e>
                            <m:r>
                              <m:rPr>
                                <m:sty m:val="p"/>
                              </m:rPr>
                              <a:rPr lang="vi-VN" altLang="en-VN" sz="2400" i="1">
                                <a:solidFill>
                                  <a:srgbClr val="000000"/>
                                </a:solidFill>
                                <a:latin typeface="Cambria Math" panose="02040503050406030204" pitchFamily="18" charset="0"/>
                              </a:rPr>
                              <m:t>B</m:t>
                            </m:r>
                          </m:e>
                        </m:func>
                      </m:e>
                    </m:func>
                    <m:r>
                      <a:rPr kumimoji="0" lang="vi-VN" altLang="en-VN" sz="2400" b="0" i="0" u="none" strike="noStrike" cap="none" normalizeH="0" baseline="0" smtClean="0">
                        <a:ln>
                          <a:noFill/>
                        </a:ln>
                        <a:solidFill>
                          <a:srgbClr val="000000"/>
                        </a:solidFill>
                        <a:effectLst/>
                        <a:latin typeface="Cambria Math" panose="02040503050406030204" pitchFamily="18" charset="0"/>
                      </a:rPr>
                      <m:t>=1.</m:t>
                    </m:r>
                  </m:oMath>
                </a14:m>
                <a:r>
                  <a:rPr kumimoji="0" lang="vi-VN" altLang="en-VN" sz="2400" b="0" i="0" u="none" strike="noStrike" cap="none" normalizeH="0" baseline="0" dirty="0">
                    <a:ln>
                      <a:noFill/>
                    </a:ln>
                    <a:solidFill>
                      <a:srgbClr val="000000"/>
                    </a:solidFill>
                    <a:effectLst/>
                    <a:latin typeface="Cambria" panose="02040503050406030204" pitchFamily="18" charset="0"/>
                  </a:rPr>
                  <a:t> Do đó: </a:t>
                </a:r>
                <a:r>
                  <a:rPr kumimoji="0" lang="vi-VN" altLang="en-VN" sz="2400" b="0" i="0" u="none" strike="noStrike" cap="none" normalizeH="0" dirty="0">
                    <a:ln>
                      <a:noFill/>
                    </a:ln>
                    <a:solidFill>
                      <a:srgbClr val="000000"/>
                    </a:solidFill>
                    <a:effectLst/>
                    <a:latin typeface="Cambria" panose="02040503050406030204" pitchFamily="18" charset="0"/>
                  </a:rPr>
                  <a:t> </a:t>
                </a:r>
                <a:br>
                  <a:rPr kumimoji="0" lang="vi-VN" altLang="en-VN" sz="2400" b="0" i="0" u="none" strike="noStrike" cap="none" normalizeH="0" baseline="0" dirty="0">
                    <a:ln>
                      <a:noFill/>
                    </a:ln>
                    <a:solidFill>
                      <a:srgbClr val="000000"/>
                    </a:solidFill>
                    <a:effectLst/>
                    <a:latin typeface="Cambria" panose="02040503050406030204" pitchFamily="18" charset="0"/>
                  </a:rPr>
                </a:br>
                <a14:m>
                  <m:oMathPara xmlns:m="http://schemas.openxmlformats.org/officeDocument/2006/math">
                    <m:oMathParaPr>
                      <m:jc m:val="centerGroup"/>
                    </m:oMathParaPr>
                    <m:oMath xmlns:m="http://schemas.openxmlformats.org/officeDocument/2006/math">
                      <m:r>
                        <m:rPr>
                          <m:sty m:val="p"/>
                        </m:rPr>
                        <a:rPr lang="vi-VN" altLang="en-VN" sz="2400" dirty="0">
                          <a:solidFill>
                            <a:srgbClr val="000000"/>
                          </a:solidFill>
                          <a:latin typeface="Cambria Math" panose="02040503050406030204" pitchFamily="18" charset="0"/>
                        </a:rPr>
                        <m:t>AH</m:t>
                      </m:r>
                      <m:r>
                        <a:rPr lang="vi-VN" altLang="en-VN" sz="2400" b="0" i="0" dirty="0" smtClean="0">
                          <a:solidFill>
                            <a:srgbClr val="000000"/>
                          </a:solidFill>
                          <a:latin typeface="Cambria Math" panose="02040503050406030204" pitchFamily="18" charset="0"/>
                        </a:rPr>
                        <m:t>=</m:t>
                      </m:r>
                      <m:r>
                        <m:rPr>
                          <m:sty m:val="p"/>
                        </m:rPr>
                        <a:rPr lang="vi-VN" altLang="en-VN" sz="2400" i="1" dirty="0">
                          <a:solidFill>
                            <a:srgbClr val="000000"/>
                          </a:solidFill>
                          <a:latin typeface="Cambria Math" panose="02040503050406030204" pitchFamily="18" charset="0"/>
                        </a:rPr>
                        <m:t>a</m:t>
                      </m:r>
                      <m:func>
                        <m:funcPr>
                          <m:ctrlPr>
                            <a:rPr lang="vi-VN" altLang="en-VN" sz="2400" i="1" dirty="0" smtClean="0">
                              <a:solidFill>
                                <a:srgbClr val="000000"/>
                              </a:solidFill>
                              <a:latin typeface="Cambria Math" panose="02040503050406030204" pitchFamily="18" charset="0"/>
                            </a:rPr>
                          </m:ctrlPr>
                        </m:funcPr>
                        <m:fName>
                          <m:r>
                            <m:rPr>
                              <m:sty m:val="p"/>
                            </m:rPr>
                            <a:rPr lang="vi-VN" altLang="en-VN" sz="2400" i="0" dirty="0" smtClean="0">
                              <a:solidFill>
                                <a:srgbClr val="000000"/>
                              </a:solidFill>
                              <a:latin typeface="Cambria Math" panose="02040503050406030204" pitchFamily="18" charset="0"/>
                            </a:rPr>
                            <m:t>tan</m:t>
                          </m:r>
                        </m:fName>
                        <m:e>
                          <m:r>
                            <m:rPr>
                              <m:sty m:val="p"/>
                            </m:rPr>
                            <a:rPr lang="vi-VN" altLang="en-VN" sz="2400" i="1" dirty="0">
                              <a:solidFill>
                                <a:srgbClr val="000000"/>
                              </a:solidFill>
                              <a:latin typeface="Cambria Math" panose="02040503050406030204" pitchFamily="18" charset="0"/>
                            </a:rPr>
                            <m:t>B</m:t>
                          </m:r>
                          <m:r>
                            <a:rPr lang="vi-VN" altLang="en-VN" sz="2400" b="0" i="1" dirty="0" smtClean="0">
                              <a:solidFill>
                                <a:srgbClr val="000000"/>
                              </a:solidFill>
                              <a:latin typeface="Cambria Math" panose="02040503050406030204" pitchFamily="18" charset="0"/>
                            </a:rPr>
                            <m:t>=</m:t>
                          </m:r>
                          <m:r>
                            <m:rPr>
                              <m:sty m:val="p"/>
                            </m:rPr>
                            <a:rPr lang="vi-VN" altLang="en-VN" sz="2400" i="1" dirty="0">
                              <a:solidFill>
                                <a:srgbClr val="000000"/>
                              </a:solidFill>
                              <a:latin typeface="Cambria Math" panose="02040503050406030204" pitchFamily="18" charset="0"/>
                            </a:rPr>
                            <m:t>b</m:t>
                          </m:r>
                          <m:func>
                            <m:funcPr>
                              <m:ctrlPr>
                                <a:rPr lang="vi-VN" altLang="en-VN" sz="2400" i="1" dirty="0" smtClean="0">
                                  <a:solidFill>
                                    <a:srgbClr val="000000"/>
                                  </a:solidFill>
                                  <a:latin typeface="Cambria Math" panose="02040503050406030204" pitchFamily="18" charset="0"/>
                                </a:rPr>
                              </m:ctrlPr>
                            </m:funcPr>
                            <m:fName>
                              <m:r>
                                <m:rPr>
                                  <m:sty m:val="p"/>
                                </m:rPr>
                                <a:rPr lang="vi-VN" altLang="en-VN" sz="2400" i="0" dirty="0" smtClean="0">
                                  <a:solidFill>
                                    <a:srgbClr val="000000"/>
                                  </a:solidFill>
                                  <a:latin typeface="Cambria Math" panose="02040503050406030204" pitchFamily="18" charset="0"/>
                                </a:rPr>
                                <m:t>tan</m:t>
                              </m:r>
                            </m:fName>
                            <m:e>
                              <m:r>
                                <m:rPr>
                                  <m:sty m:val="p"/>
                                </m:rPr>
                                <a:rPr lang="vi-VN" altLang="en-VN" sz="2400" i="1" dirty="0">
                                  <a:solidFill>
                                    <a:srgbClr val="000000"/>
                                  </a:solidFill>
                                  <a:latin typeface="Cambria Math" panose="02040503050406030204" pitchFamily="18" charset="0"/>
                                </a:rPr>
                                <m:t>C</m:t>
                              </m:r>
                              <m:r>
                                <a:rPr lang="vi-VN" altLang="en-VN" sz="2400" i="1" dirty="0" smtClean="0">
                                  <a:solidFill>
                                    <a:srgbClr val="000000"/>
                                  </a:solidFill>
                                  <a:latin typeface="Cambria Math" panose="02040503050406030204" pitchFamily="18" charset="0"/>
                                  <a:ea typeface="Cambria Math" panose="02040503050406030204" pitchFamily="18" charset="0"/>
                                </a:rPr>
                                <m:t>⟹</m:t>
                              </m:r>
                              <m:sSup>
                                <m:sSupPr>
                                  <m:ctrlPr>
                                    <a:rPr lang="vi-VN" altLang="en-VN" sz="2400" i="1" dirty="0" smtClean="0">
                                      <a:solidFill>
                                        <a:srgbClr val="000000"/>
                                      </a:solidFill>
                                      <a:latin typeface="Cambria Math" panose="02040503050406030204" pitchFamily="18" charset="0"/>
                                      <a:ea typeface="Cambria Math" panose="02040503050406030204" pitchFamily="18" charset="0"/>
                                    </a:rPr>
                                  </m:ctrlPr>
                                </m:sSupPr>
                                <m:e>
                                  <m:r>
                                    <m:rPr>
                                      <m:sty m:val="p"/>
                                    </m:rPr>
                                    <a:rPr lang="vi-VN" altLang="en-VN" sz="2400" i="1" dirty="0">
                                      <a:solidFill>
                                        <a:srgbClr val="000000"/>
                                      </a:solidFill>
                                      <a:latin typeface="Cambria Math" panose="02040503050406030204" pitchFamily="18" charset="0"/>
                                      <a:ea typeface="Cambria Math" panose="02040503050406030204" pitchFamily="18" charset="0"/>
                                    </a:rPr>
                                    <m:t>AH</m:t>
                                  </m:r>
                                </m:e>
                                <m:sup>
                                  <m:r>
                                    <a:rPr lang="vi-VN" altLang="en-VN" sz="2400" b="0" i="1" dirty="0" smtClean="0">
                                      <a:solidFill>
                                        <a:srgbClr val="000000"/>
                                      </a:solidFill>
                                      <a:latin typeface="Cambria Math" panose="02040503050406030204" pitchFamily="18" charset="0"/>
                                      <a:ea typeface="Cambria Math" panose="02040503050406030204" pitchFamily="18" charset="0"/>
                                    </a:rPr>
                                    <m:t>2</m:t>
                                  </m:r>
                                </m:sup>
                              </m:sSup>
                              <m:r>
                                <a:rPr lang="vi-VN" altLang="en-VN" sz="2400" b="0" i="1" dirty="0" smtClean="0">
                                  <a:solidFill>
                                    <a:srgbClr val="000000"/>
                                  </a:solidFill>
                                  <a:latin typeface="Cambria Math" panose="02040503050406030204" pitchFamily="18" charset="0"/>
                                  <a:ea typeface="Cambria Math" panose="02040503050406030204" pitchFamily="18" charset="0"/>
                                </a:rPr>
                                <m:t>=</m:t>
                              </m:r>
                              <m:r>
                                <m:rPr>
                                  <m:sty m:val="p"/>
                                </m:rPr>
                                <a:rPr lang="vi-VN" altLang="en-VN" sz="2400" i="1" dirty="0">
                                  <a:solidFill>
                                    <a:srgbClr val="000000"/>
                                  </a:solidFill>
                                  <a:latin typeface="Cambria Math" panose="02040503050406030204" pitchFamily="18" charset="0"/>
                                  <a:ea typeface="Cambria Math" panose="02040503050406030204" pitchFamily="18" charset="0"/>
                                </a:rPr>
                                <m:t>ab</m:t>
                              </m:r>
                              <m:r>
                                <a:rPr lang="vi-VN" altLang="en-VN" sz="2400" i="1" dirty="0" smtClean="0">
                                  <a:solidFill>
                                    <a:srgbClr val="000000"/>
                                  </a:solidFill>
                                  <a:latin typeface="Cambria Math" panose="02040503050406030204" pitchFamily="18" charset="0"/>
                                  <a:ea typeface="Cambria Math" panose="02040503050406030204" pitchFamily="18" charset="0"/>
                                </a:rPr>
                                <m:t>∙</m:t>
                              </m:r>
                              <m:func>
                                <m:funcPr>
                                  <m:ctrlPr>
                                    <a:rPr lang="vi-VN" altLang="en-VN" sz="2400" i="1" dirty="0" smtClean="0">
                                      <a:solidFill>
                                        <a:srgbClr val="000000"/>
                                      </a:solidFill>
                                      <a:latin typeface="Cambria Math" panose="02040503050406030204" pitchFamily="18" charset="0"/>
                                      <a:ea typeface="Cambria Math" panose="02040503050406030204" pitchFamily="18" charset="0"/>
                                    </a:rPr>
                                  </m:ctrlPr>
                                </m:funcPr>
                                <m:fName>
                                  <m:r>
                                    <m:rPr>
                                      <m:sty m:val="p"/>
                                    </m:rPr>
                                    <a:rPr lang="vi-VN" altLang="en-VN" sz="2400" i="0" dirty="0" smtClean="0">
                                      <a:solidFill>
                                        <a:srgbClr val="000000"/>
                                      </a:solidFill>
                                      <a:latin typeface="Cambria Math" panose="02040503050406030204" pitchFamily="18" charset="0"/>
                                      <a:ea typeface="Cambria Math" panose="02040503050406030204" pitchFamily="18" charset="0"/>
                                    </a:rPr>
                                    <m:t>tan</m:t>
                                  </m:r>
                                </m:fName>
                                <m:e>
                                  <m:r>
                                    <m:rPr>
                                      <m:sty m:val="p"/>
                                    </m:rPr>
                                    <a:rPr lang="vi-VN" altLang="en-VN" sz="2400" i="1" dirty="0">
                                      <a:solidFill>
                                        <a:srgbClr val="000000"/>
                                      </a:solidFill>
                                      <a:latin typeface="Cambria Math" panose="02040503050406030204" pitchFamily="18" charset="0"/>
                                      <a:ea typeface="Cambria Math" panose="02040503050406030204" pitchFamily="18" charset="0"/>
                                    </a:rPr>
                                    <m:t>B</m:t>
                                  </m:r>
                                  <m:r>
                                    <a:rPr lang="vi-VN" altLang="en-VN" sz="2400" i="1" dirty="0" smtClean="0">
                                      <a:solidFill>
                                        <a:srgbClr val="000000"/>
                                      </a:solidFill>
                                      <a:latin typeface="Cambria Math" panose="02040503050406030204" pitchFamily="18" charset="0"/>
                                      <a:ea typeface="Cambria Math" panose="02040503050406030204" pitchFamily="18" charset="0"/>
                                    </a:rPr>
                                    <m:t>∙</m:t>
                                  </m:r>
                                  <m:func>
                                    <m:funcPr>
                                      <m:ctrlPr>
                                        <a:rPr lang="vi-VN" altLang="en-VN" sz="2400" i="1" dirty="0" smtClean="0">
                                          <a:solidFill>
                                            <a:srgbClr val="000000"/>
                                          </a:solidFill>
                                          <a:latin typeface="Cambria Math" panose="02040503050406030204" pitchFamily="18" charset="0"/>
                                          <a:ea typeface="Cambria Math" panose="02040503050406030204" pitchFamily="18" charset="0"/>
                                        </a:rPr>
                                      </m:ctrlPr>
                                    </m:funcPr>
                                    <m:fName>
                                      <m:r>
                                        <m:rPr>
                                          <m:sty m:val="p"/>
                                        </m:rPr>
                                        <a:rPr lang="vi-VN" altLang="en-VN" sz="2400" i="0" dirty="0" smtClean="0">
                                          <a:solidFill>
                                            <a:srgbClr val="000000"/>
                                          </a:solidFill>
                                          <a:latin typeface="Cambria Math" panose="02040503050406030204" pitchFamily="18" charset="0"/>
                                          <a:ea typeface="Cambria Math" panose="02040503050406030204" pitchFamily="18" charset="0"/>
                                        </a:rPr>
                                        <m:t>tan</m:t>
                                      </m:r>
                                    </m:fName>
                                    <m:e>
                                      <m:r>
                                        <m:rPr>
                                          <m:sty m:val="p"/>
                                        </m:rPr>
                                        <a:rPr lang="vi-VN" altLang="en-VN" sz="2400" i="1" dirty="0">
                                          <a:solidFill>
                                            <a:srgbClr val="000000"/>
                                          </a:solidFill>
                                          <a:latin typeface="Cambria Math" panose="02040503050406030204" pitchFamily="18" charset="0"/>
                                          <a:ea typeface="Cambria Math" panose="02040503050406030204" pitchFamily="18" charset="0"/>
                                        </a:rPr>
                                        <m:t>C</m:t>
                                      </m:r>
                                      <m:r>
                                        <a:rPr lang="vi-VN" altLang="en-VN" sz="2400" b="0" i="1" dirty="0" smtClean="0">
                                          <a:solidFill>
                                            <a:srgbClr val="000000"/>
                                          </a:solidFill>
                                          <a:latin typeface="Cambria Math" panose="02040503050406030204" pitchFamily="18" charset="0"/>
                                          <a:ea typeface="Cambria Math" panose="02040503050406030204" pitchFamily="18" charset="0"/>
                                        </a:rPr>
                                        <m:t>=</m:t>
                                      </m:r>
                                      <m:r>
                                        <m:rPr>
                                          <m:sty m:val="p"/>
                                        </m:rPr>
                                        <a:rPr lang="vi-VN" altLang="en-VN" sz="2400" i="1" dirty="0">
                                          <a:solidFill>
                                            <a:srgbClr val="000000"/>
                                          </a:solidFill>
                                          <a:latin typeface="Cambria Math" panose="02040503050406030204" pitchFamily="18" charset="0"/>
                                          <a:ea typeface="Cambria Math" panose="02040503050406030204" pitchFamily="18" charset="0"/>
                                        </a:rPr>
                                        <m:t>ab</m:t>
                                      </m:r>
                                      <m:r>
                                        <a:rPr lang="vi-VN" altLang="en-VN" sz="2400" b="0" i="1" dirty="0" smtClean="0">
                                          <a:solidFill>
                                            <a:srgbClr val="000000"/>
                                          </a:solidFill>
                                          <a:latin typeface="Cambria Math" panose="02040503050406030204" pitchFamily="18" charset="0"/>
                                          <a:ea typeface="Cambria Math" panose="02040503050406030204" pitchFamily="18" charset="0"/>
                                        </a:rPr>
                                        <m:t>.</m:t>
                                      </m:r>
                                    </m:e>
                                  </m:func>
                                </m:e>
                              </m:func>
                            </m:e>
                          </m:func>
                        </m:e>
                      </m:func>
                    </m:oMath>
                  </m:oMathPara>
                </a14:m>
                <a:endParaRPr kumimoji="0" lang="vi-VN" altLang="en-VN" sz="3200" b="0" i="0" u="none" strike="noStrike" cap="none" normalizeH="0" baseline="0" dirty="0">
                  <a:ln>
                    <a:noFill/>
                  </a:ln>
                  <a:solidFill>
                    <a:schemeClr val="tx1"/>
                  </a:solidFill>
                  <a:effectLst/>
                  <a:latin typeface="Arial" panose="020B0604020202020204" pitchFamily="34" charset="0"/>
                </a:endParaRPr>
              </a:p>
            </p:txBody>
          </p:sp>
        </mc:Choice>
        <mc:Fallback xmlns="">
          <p:sp>
            <p:nvSpPr>
              <p:cNvPr id="3" name="Rectangle 3">
                <a:extLst>
                  <a:ext uri="{FF2B5EF4-FFF2-40B4-BE49-F238E27FC236}">
                    <a16:creationId xmlns:a16="http://schemas.microsoft.com/office/drawing/2014/main" id="{5085FE32-6707-A8C9-98B0-F55B228AE1B6}"/>
                  </a:ext>
                </a:extLst>
              </p:cNvPr>
              <p:cNvSpPr>
                <a:spLocks noRot="1" noChangeAspect="1" noMove="1" noResize="1" noEditPoints="1" noAdjustHandles="1" noChangeArrowheads="1" noChangeShapeType="1" noTextEdit="1"/>
              </p:cNvSpPr>
              <p:nvPr/>
            </p:nvSpPr>
            <p:spPr bwMode="auto">
              <a:xfrm>
                <a:off x="984691" y="1292411"/>
                <a:ext cx="9991164" cy="5020542"/>
              </a:xfrm>
              <a:prstGeom prst="rect">
                <a:avLst/>
              </a:prstGeom>
              <a:blipFill>
                <a:blip r:embed="rId3"/>
                <a:stretch>
                  <a:fillRect l="-888" r="-63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Tree>
    <p:extLst>
      <p:ext uri="{BB962C8B-B14F-4D97-AF65-F5344CB8AC3E}">
        <p14:creationId xmlns:p14="http://schemas.microsoft.com/office/powerpoint/2010/main" val="3683246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C0EAE2B-9AF0-5E4C-D41A-660C2BFF0D28}"/>
              </a:ext>
            </a:extLst>
          </p:cNvPr>
          <p:cNvSpPr>
            <a:spLocks noChangeArrowheads="1"/>
          </p:cNvSpPr>
          <p:nvPr/>
        </p:nvSpPr>
        <p:spPr bwMode="auto">
          <a:xfrm>
            <a:off x="690041" y="432801"/>
            <a:ext cx="102917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VN" sz="2400" b="1"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Chương V. ĐƯỜNG TRÒN</a:t>
            </a:r>
            <a:endParaRPr kumimoji="0" lang="vi-VN" altLang="en-VN" sz="2000" b="0" i="0" u="none" strike="noStrike" cap="none" normalizeH="0" baseline="0" dirty="0">
              <a:ln>
                <a:noFill/>
              </a:ln>
              <a:solidFill>
                <a:schemeClr val="tx1"/>
              </a:solidFill>
              <a:effectLst/>
            </a:endParaRPr>
          </a:p>
        </p:txBody>
      </p:sp>
      <p:pic>
        <p:nvPicPr>
          <p:cNvPr id="2049" name="Picture 1" descr="A diagram of a circle with circles and lines&#10;&#10;Description automatically generated">
            <a:extLst>
              <a:ext uri="{FF2B5EF4-FFF2-40B4-BE49-F238E27FC236}">
                <a16:creationId xmlns:a16="http://schemas.microsoft.com/office/drawing/2014/main" id="{747A2812-F830-777B-7509-884364919291}"/>
              </a:ext>
            </a:extLst>
          </p:cNvPr>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804093" y="1711196"/>
            <a:ext cx="1788645" cy="14684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0AA75C89-5925-F9E5-5B77-1903AAEAE06D}"/>
                  </a:ext>
                </a:extLst>
              </p:cNvPr>
              <p:cNvSpPr>
                <a:spLocks noChangeArrowheads="1"/>
              </p:cNvSpPr>
              <p:nvPr/>
            </p:nvSpPr>
            <p:spPr bwMode="auto">
              <a:xfrm>
                <a:off x="437213" y="894466"/>
                <a:ext cx="11317574" cy="533633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20000"/>
                  </a:lnSpc>
                  <a:spcBef>
                    <a:spcPct val="0"/>
                  </a:spcBef>
                  <a:spcAft>
                    <a:spcPct val="0"/>
                  </a:spcAft>
                </a:pPr>
                <a:r>
                  <a:rPr kumimoji="0" lang="vi-VN" altLang="en-VN" sz="2200" b="1" i="0" u="none" strike="noStrike" cap="none" normalizeH="0" baseline="0" dirty="0">
                    <a:ln>
                      <a:noFill/>
                    </a:ln>
                    <a:solidFill>
                      <a:srgbClr val="0070C0"/>
                    </a:solidFill>
                    <a:effectLst/>
                    <a:latin typeface="Cambria" panose="02040503050406030204" pitchFamily="18" charset="0"/>
                    <a:ea typeface="Aptos" panose="020B0004020202020204" pitchFamily="34" charset="0"/>
                    <a:cs typeface="Times New Roman (Body CS)"/>
                  </a:rPr>
                  <a:t>Ví dụ 3</a:t>
                </a:r>
                <a:r>
                  <a:rPr lang="en-US" altLang="en-VN" sz="2200" b="1" dirty="0">
                    <a:solidFill>
                      <a:srgbClr val="0070C0"/>
                    </a:solidFill>
                    <a:latin typeface="Cambria" panose="02040503050406030204" pitchFamily="18" charset="0"/>
                    <a:ea typeface="Aptos" panose="020B0004020202020204" pitchFamily="34" charset="0"/>
                    <a:cs typeface="Times New Roman (Body CS)"/>
                  </a:rPr>
                  <a:t> </a:t>
                </a:r>
                <a:r>
                  <a:rPr lang="en-US" altLang="en-VN" sz="2200" b="1" dirty="0">
                    <a:solidFill>
                      <a:schemeClr val="accent2"/>
                    </a:solidFill>
                    <a:latin typeface="Cambria" panose="02040503050406030204" pitchFamily="18" charset="0"/>
                    <a:ea typeface="Aptos" panose="020B0004020202020204" pitchFamily="34" charset="0"/>
                    <a:cs typeface="Times New Roman (Body CS)"/>
                  </a:rPr>
                  <a:t>(</a:t>
                </a:r>
                <a:r>
                  <a:rPr kumimoji="0" lang="vi-VN" altLang="en-VN" sz="2200" b="0" i="0" u="none" strike="noStrike" cap="none" normalizeH="0" baseline="0" dirty="0">
                    <a:ln>
                      <a:noFill/>
                    </a:ln>
                    <a:solidFill>
                      <a:srgbClr val="C00000"/>
                    </a:solidFill>
                    <a:effectLst/>
                    <a:latin typeface="Cambria" panose="02040503050406030204" pitchFamily="18" charset="0"/>
                    <a:ea typeface="Aptos" panose="020B0004020202020204" pitchFamily="34" charset="0"/>
                    <a:cs typeface="Times New Roman (Body CS)"/>
                  </a:rPr>
                  <a:t>BT 11, Tr. 104, Toán 9 T1 cũ</a:t>
                </a:r>
                <a:r>
                  <a:rPr kumimoji="0" lang="en-US" altLang="en-VN" sz="2200" b="0" i="0" u="none" strike="noStrike" cap="none" normalizeH="0" baseline="0" dirty="0">
                    <a:ln>
                      <a:noFill/>
                    </a:ln>
                    <a:solidFill>
                      <a:srgbClr val="C00000"/>
                    </a:solidFill>
                    <a:effectLst/>
                    <a:latin typeface="Cambria" panose="02040503050406030204" pitchFamily="18" charset="0"/>
                    <a:ea typeface="Aptos" panose="020B0004020202020204" pitchFamily="34" charset="0"/>
                    <a:cs typeface="Times New Roman (Body CS)"/>
                  </a:rPr>
                  <a:t>)</a:t>
                </a:r>
                <a:r>
                  <a:rPr kumimoji="0" lang="vi-VN" altLang="en-VN" sz="2200" b="0" i="0" u="none" strike="noStrike" cap="none" normalizeH="0" baseline="0" dirty="0">
                    <a:ln>
                      <a:noFill/>
                    </a:ln>
                    <a:solidFill>
                      <a:srgbClr val="C00000"/>
                    </a:solidFill>
                    <a:effectLst/>
                    <a:latin typeface="Cambria" panose="02040503050406030204" pitchFamily="18" charset="0"/>
                    <a:ea typeface="Aptos" panose="020B0004020202020204" pitchFamily="34" charset="0"/>
                    <a:cs typeface="Times New Roman (Body CS)"/>
                  </a:rPr>
                  <a:t>.</a:t>
                </a:r>
                <a:endParaRPr kumimoji="0" lang="vi-VN" altLang="en-VN" sz="22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200" b="0"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Cho đường tròn (O) đường kính AB, dây CD không cắt đường kính AB. Gọi H và K thứ tự là chân các đường vuông góc kẻ từ A và B đến CD. Chứng minh rằng CH = DK. </a:t>
                </a: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200" b="0" i="1" u="none" strike="noStrike" cap="none" normalizeH="0" baseline="0" dirty="0">
                    <a:ln>
                      <a:noFill/>
                    </a:ln>
                    <a:solidFill>
                      <a:srgbClr val="0070C0"/>
                    </a:solidFill>
                    <a:effectLst/>
                    <a:latin typeface="Cambria" panose="02040503050406030204" pitchFamily="18" charset="0"/>
                    <a:ea typeface="Aptos" panose="020B0004020202020204" pitchFamily="34" charset="0"/>
                    <a:cs typeface="Times New Roman (Body CS)"/>
                  </a:rPr>
                  <a:t>Gợi ý:</a:t>
                </a:r>
                <a:r>
                  <a:rPr kumimoji="0" lang="vi-VN" altLang="en-VN" sz="2200" b="0" i="0" u="none" strike="noStrike" cap="none" normalizeH="0" baseline="0" dirty="0">
                    <a:ln>
                      <a:noFill/>
                    </a:ln>
                    <a:solidFill>
                      <a:srgbClr val="0070C0"/>
                    </a:solidFill>
                    <a:effectLst/>
                    <a:latin typeface="Cambria" panose="02040503050406030204" pitchFamily="18" charset="0"/>
                    <a:ea typeface="Aptos" panose="020B0004020202020204" pitchFamily="34" charset="0"/>
                    <a:cs typeface="Times New Roman (Body CS)"/>
                  </a:rPr>
                  <a:t> Kẻ OM vuông góc với CD tại M.</a:t>
                </a:r>
              </a:p>
              <a:p>
                <a:pPr marL="0" marR="0" lvl="0" indent="0" algn="l" defTabSz="914400" rtl="0" eaLnBrk="0" fontAlgn="base" latinLnBrk="0" hangingPunct="0">
                  <a:lnSpc>
                    <a:spcPct val="120000"/>
                  </a:lnSpc>
                  <a:spcBef>
                    <a:spcPct val="0"/>
                  </a:spcBef>
                  <a:spcAft>
                    <a:spcPct val="0"/>
                  </a:spcAft>
                  <a:buClrTx/>
                  <a:buSzTx/>
                  <a:buFontTx/>
                  <a:buNone/>
                  <a:tabLst/>
                </a:pPr>
                <a:r>
                  <a:rPr lang="vi-VN" altLang="en-VN" sz="2200" dirty="0">
                    <a:solidFill>
                      <a:srgbClr val="FF0000"/>
                    </a:solidFill>
                    <a:latin typeface="Cambria" panose="02040503050406030204" pitchFamily="18" charset="0"/>
                  </a:rPr>
                  <a:t>• Lập luận không phù hợp:</a:t>
                </a:r>
              </a:p>
              <a:p>
                <a:pPr marL="285750" indent="-285750" eaLnBrk="0" fontAlgn="base" hangingPunct="0">
                  <a:lnSpc>
                    <a:spcPct val="120000"/>
                  </a:lnSpc>
                  <a:spcBef>
                    <a:spcPct val="0"/>
                  </a:spcBef>
                  <a:spcAft>
                    <a:spcPct val="0"/>
                  </a:spcAft>
                  <a:buFont typeface="Courier New" panose="02070309020205020404" pitchFamily="49" charset="0"/>
                  <a:buChar char="o"/>
                </a:pPr>
                <a:r>
                  <a:rPr lang="vi-VN" sz="2200" dirty="0">
                    <a:solidFill>
                      <a:srgbClr val="000000"/>
                    </a:solidFill>
                    <a:effectLst/>
                    <a:latin typeface="Cambria" panose="02040503050406030204" pitchFamily="18" charset="0"/>
                    <a:ea typeface="Aptos" panose="020B0004020202020204" pitchFamily="34" charset="0"/>
                    <a:cs typeface="Times New Roman (Body CS)"/>
                  </a:rPr>
                  <a:t>Chứng minh MC = MD:  do OM </a:t>
                </a:r>
                <a:r>
                  <a:rPr lang="vi-VN" sz="2200" dirty="0">
                    <a:solidFill>
                      <a:srgbClr val="000000"/>
                    </a:solidFill>
                    <a:effectLst/>
                    <a:latin typeface="Cambria Math" panose="02040503050406030204" pitchFamily="18" charset="0"/>
                    <a:ea typeface="Aptos" panose="020B0004020202020204" pitchFamily="34" charset="0"/>
                    <a:cs typeface="Cambria Math" panose="02040503050406030204" pitchFamily="18" charset="0"/>
                  </a:rPr>
                  <a:t>⊥</a:t>
                </a:r>
                <a:r>
                  <a:rPr lang="vi-VN" sz="2200" dirty="0">
                    <a:solidFill>
                      <a:srgbClr val="000000"/>
                    </a:solidFill>
                    <a:effectLst/>
                    <a:latin typeface="Cambria" panose="02040503050406030204" pitchFamily="18" charset="0"/>
                    <a:ea typeface="Times New Roman" panose="02020603050405020304" pitchFamily="18" charset="0"/>
                    <a:cs typeface="Times New Roman (Body CS)"/>
                  </a:rPr>
                  <a:t> CD nên M là trung điểm của CD;</a:t>
                </a:r>
                <a:endParaRPr lang="en-VN" sz="2200" dirty="0">
                  <a:effectLst/>
                  <a:latin typeface="Cambria" panose="02040503050406030204" pitchFamily="18" charset="0"/>
                  <a:ea typeface="Aptos" panose="020B0004020202020204" pitchFamily="34" charset="0"/>
                  <a:cs typeface="Times New Roman (Body CS)"/>
                </a:endParaRPr>
              </a:p>
              <a:p>
                <a:pPr marL="285750" marR="0" lvl="0" indent="-285750" algn="l" defTabSz="914400" rtl="0" eaLnBrk="0" fontAlgn="base" latinLnBrk="0" hangingPunct="0">
                  <a:lnSpc>
                    <a:spcPct val="120000"/>
                  </a:lnSpc>
                  <a:spcBef>
                    <a:spcPct val="0"/>
                  </a:spcBef>
                  <a:spcAft>
                    <a:spcPct val="0"/>
                  </a:spcAft>
                  <a:buClrTx/>
                  <a:buSzTx/>
                  <a:buFont typeface="Courier New" panose="02070309020205020404" pitchFamily="49" charset="0"/>
                  <a:buChar char="o"/>
                  <a:tabLst/>
                </a:pPr>
                <a:r>
                  <a:rPr lang="vi-VN" sz="2200" dirty="0">
                    <a:solidFill>
                      <a:srgbClr val="000000"/>
                    </a:solidFill>
                    <a:effectLst/>
                    <a:latin typeface="Cambria" panose="02040503050406030204" pitchFamily="18" charset="0"/>
                    <a:ea typeface="Times New Roman" panose="02020603050405020304" pitchFamily="18" charset="0"/>
                    <a:cs typeface="Times New Roman (Body CS)"/>
                  </a:rPr>
                  <a:t>Chứng minh MH = MK:  Ta có AH // OM//BK (cùng vuông góc với CD) và O là trung điểm của AB nên OM là đường trung bình của hình thang ABKH…</a:t>
                </a:r>
                <a:r>
                  <a:rPr lang="en-VN" sz="2200" dirty="0">
                    <a:effectLst/>
                  </a:rPr>
                  <a:t> </a:t>
                </a:r>
              </a:p>
              <a:p>
                <a:pPr marR="0" lvl="0" algn="l" defTabSz="914400" rtl="0" eaLnBrk="0" fontAlgn="base" latinLnBrk="0" hangingPunct="0">
                  <a:lnSpc>
                    <a:spcPct val="120000"/>
                  </a:lnSpc>
                  <a:spcBef>
                    <a:spcPct val="0"/>
                  </a:spcBef>
                  <a:spcAft>
                    <a:spcPct val="0"/>
                  </a:spcAft>
                  <a:buClrTx/>
                  <a:buSzTx/>
                  <a:tabLst/>
                </a:pPr>
                <a:r>
                  <a:rPr kumimoji="0" lang="en-VN" altLang="en-VN" sz="2200" b="0" i="0" u="none" strike="noStrike" cap="none" normalizeH="0" baseline="0" dirty="0">
                    <a:ln>
                      <a:noFill/>
                    </a:ln>
                    <a:solidFill>
                      <a:srgbClr val="FF0000"/>
                    </a:solidFill>
                    <a:latin typeface="Cambria" panose="02040503050406030204" pitchFamily="18" charset="0"/>
                  </a:rPr>
                  <a:t>• Cân nhắc giải pháp sau:</a:t>
                </a:r>
              </a:p>
              <a:p>
                <a:pPr marR="0" lvl="0" algn="l" defTabSz="914400" rtl="0" eaLnBrk="0" fontAlgn="base" latinLnBrk="0" hangingPunct="0">
                  <a:lnSpc>
                    <a:spcPct val="120000"/>
                  </a:lnSpc>
                  <a:spcBef>
                    <a:spcPct val="0"/>
                  </a:spcBef>
                  <a:spcAft>
                    <a:spcPct val="0"/>
                  </a:spcAft>
                  <a:buClrTx/>
                  <a:buSzTx/>
                  <a:tabLst/>
                </a:pPr>
                <a:r>
                  <a:rPr lang="en-VN" altLang="en-VN" sz="2200" dirty="0">
                    <a:effectLst/>
                    <a:latin typeface="Cambria" panose="02040503050406030204" pitchFamily="18" charset="0"/>
                  </a:rPr>
                  <a:t>Bổ sung câu hỏi phụ (thay cho gợi ý): Kẻ OM </a:t>
                </a:r>
                <a14:m>
                  <m:oMath xmlns:m="http://schemas.openxmlformats.org/officeDocument/2006/math">
                    <m:r>
                      <a:rPr lang="en-VN" altLang="en-VN" sz="2200" i="1" smtClean="0">
                        <a:effectLst/>
                        <a:latin typeface="Cambria Math" panose="02040503050406030204" pitchFamily="18" charset="0"/>
                        <a:ea typeface="Cambria Math" panose="02040503050406030204" pitchFamily="18" charset="0"/>
                      </a:rPr>
                      <m:t>⊥</m:t>
                    </m:r>
                    <m:r>
                      <m:rPr>
                        <m:sty m:val="p"/>
                      </m:rPr>
                      <a:rPr lang="en-VN" altLang="en-VN" sz="2200" i="1">
                        <a:latin typeface="Cambria Math" panose="02040503050406030204" pitchFamily="18" charset="0"/>
                        <a:ea typeface="Cambria Math" panose="02040503050406030204" pitchFamily="18" charset="0"/>
                      </a:rPr>
                      <m:t>CD</m:t>
                    </m:r>
                  </m:oMath>
                </a14:m>
                <a:r>
                  <a:rPr kumimoji="0" lang="vi-VN" altLang="en-VN" sz="2200" b="0" i="0" u="none" strike="noStrike" cap="none" normalizeH="0" baseline="0" dirty="0">
                    <a:ln>
                      <a:noFill/>
                    </a:ln>
                    <a:effectLst/>
                    <a:latin typeface="Cambria" panose="02040503050406030204" pitchFamily="18" charset="0"/>
                  </a:rPr>
                  <a:t> (tại M). Chứng minh MC = MD và MH = MK.</a:t>
                </a:r>
              </a:p>
              <a:p>
                <a:pPr marL="342900" marR="0" lvl="0" indent="-342900" algn="l" defTabSz="914400" rtl="0" eaLnBrk="0" fontAlgn="base" latinLnBrk="0" hangingPunct="0">
                  <a:lnSpc>
                    <a:spcPct val="120000"/>
                  </a:lnSpc>
                  <a:spcBef>
                    <a:spcPct val="0"/>
                  </a:spcBef>
                  <a:spcAft>
                    <a:spcPct val="0"/>
                  </a:spcAft>
                  <a:buClrTx/>
                  <a:buSzTx/>
                  <a:buFontTx/>
                  <a:buChar char="-"/>
                  <a:tabLst/>
                </a:pPr>
                <a:r>
                  <a:rPr lang="vi-VN" altLang="en-VN" sz="2200" dirty="0">
                    <a:latin typeface="Cambria" panose="02040503050406030204" pitchFamily="18" charset="0"/>
                  </a:rPr>
                  <a:t>Để chứng minh MC = MD, xét tam giác cân COD: đường cao OM cũng là đường trung tuyến.</a:t>
                </a:r>
              </a:p>
              <a:p>
                <a:pPr marL="342900" marR="0" lvl="0" indent="-342900" algn="l" defTabSz="914400" rtl="0" eaLnBrk="0" fontAlgn="base" latinLnBrk="0" hangingPunct="0">
                  <a:lnSpc>
                    <a:spcPct val="120000"/>
                  </a:lnSpc>
                  <a:spcBef>
                    <a:spcPct val="0"/>
                  </a:spcBef>
                  <a:spcAft>
                    <a:spcPct val="0"/>
                  </a:spcAft>
                  <a:buClrTx/>
                  <a:buSzTx/>
                  <a:buFontTx/>
                  <a:buChar char="-"/>
                  <a:tabLst/>
                </a:pPr>
                <a:r>
                  <a:rPr kumimoji="0" lang="vi-VN" altLang="en-VN" sz="2200" b="0" i="0" u="none" strike="noStrike" cap="none" normalizeH="0" baseline="0" dirty="0">
                    <a:ln>
                      <a:noFill/>
                    </a:ln>
                    <a:effectLst/>
                    <a:latin typeface="Cambria" panose="02040503050406030204" pitchFamily="18" charset="0"/>
                  </a:rPr>
                  <a:t>Để chứng minh MH = MK, nối AK cắt OM tại F. Xét lần lượt </a:t>
                </a:r>
                <a14:m>
                  <m:oMath xmlns:m="http://schemas.openxmlformats.org/officeDocument/2006/math">
                    <m:r>
                      <a:rPr kumimoji="0" lang="vi-VN" altLang="en-VN" sz="2200" b="0" i="1" u="none" strike="noStrike" cap="none" normalizeH="0" baseline="0" smtClean="0">
                        <a:ln>
                          <a:noFill/>
                        </a:ln>
                        <a:effectLst/>
                        <a:latin typeface="Cambria Math" panose="02040503050406030204" pitchFamily="18" charset="0"/>
                        <a:ea typeface="Cambria Math" panose="02040503050406030204" pitchFamily="18" charset="0"/>
                      </a:rPr>
                      <m:t>∆</m:t>
                    </m:r>
                    <m:r>
                      <m:rPr>
                        <m:sty m:val="p"/>
                      </m:rPr>
                      <a:rPr lang="vi-VN" altLang="en-VN" sz="2200" i="1">
                        <a:latin typeface="Cambria Math" panose="02040503050406030204" pitchFamily="18" charset="0"/>
                        <a:ea typeface="Cambria Math" panose="02040503050406030204" pitchFamily="18" charset="0"/>
                      </a:rPr>
                      <m:t>ABK</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v</m:t>
                    </m:r>
                    <m:r>
                      <a:rPr lang="vi-VN" altLang="en-VN" sz="2200" i="1">
                        <a:latin typeface="Cambria Math" panose="02040503050406030204" pitchFamily="18" charset="0"/>
                        <a:ea typeface="Cambria Math" panose="02040503050406030204" pitchFamily="18" charset="0"/>
                      </a:rPr>
                      <m:t>à ∆</m:t>
                    </m:r>
                    <m:r>
                      <m:rPr>
                        <m:sty m:val="p"/>
                      </m:rPr>
                      <a:rPr lang="vi-VN" altLang="en-VN" sz="2200" i="1">
                        <a:latin typeface="Cambria Math" panose="02040503050406030204" pitchFamily="18" charset="0"/>
                        <a:ea typeface="Cambria Math" panose="02040503050406030204" pitchFamily="18" charset="0"/>
                      </a:rPr>
                      <m:t>AKH</m:t>
                    </m:r>
                    <m:r>
                      <a:rPr lang="vi-VN" altLang="en-VN" sz="2200" b="0" i="1" smtClean="0">
                        <a:latin typeface="Cambria Math" panose="02040503050406030204" pitchFamily="18" charset="0"/>
                        <a:ea typeface="Cambria Math" panose="02040503050406030204" pitchFamily="18" charset="0"/>
                      </a:rPr>
                      <m:t> </m:t>
                    </m:r>
                    <m:r>
                      <a:rPr lang="vi-VN" altLang="en-VN" sz="2200" i="1">
                        <a:latin typeface="Cambria Math" panose="02040503050406030204" pitchFamily="18" charset="0"/>
                        <a:ea typeface="Cambria Math" panose="02040503050406030204" pitchFamily="18" charset="0"/>
                      </a:rPr>
                      <m:t>để</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suy</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ra</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F</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l</m:t>
                    </m:r>
                    <m:r>
                      <a:rPr lang="vi-VN" altLang="en-VN" sz="2200" i="1">
                        <a:latin typeface="Cambria Math" panose="02040503050406030204" pitchFamily="18" charset="0"/>
                        <a:ea typeface="Cambria Math" panose="02040503050406030204" pitchFamily="18" charset="0"/>
                      </a:rPr>
                      <m:t>à </m:t>
                    </m:r>
                    <m:r>
                      <m:rPr>
                        <m:sty m:val="p"/>
                      </m:rPr>
                      <a:rPr lang="vi-VN" altLang="en-VN" sz="2200" i="1">
                        <a:latin typeface="Cambria Math" panose="02040503050406030204" pitchFamily="18" charset="0"/>
                        <a:ea typeface="Cambria Math" panose="02040503050406030204" pitchFamily="18" charset="0"/>
                      </a:rPr>
                      <m:t>trung</m:t>
                    </m:r>
                    <m:r>
                      <a:rPr lang="vi-VN" altLang="en-VN" sz="2200" b="0" i="1" smtClean="0">
                        <a:latin typeface="Cambria Math" panose="02040503050406030204" pitchFamily="18" charset="0"/>
                        <a:ea typeface="Cambria Math" panose="02040503050406030204" pitchFamily="18" charset="0"/>
                      </a:rPr>
                      <m:t> </m:t>
                    </m:r>
                    <m:r>
                      <a:rPr lang="vi-VN" altLang="en-VN" sz="2200" i="1">
                        <a:latin typeface="Cambria Math" panose="02040503050406030204" pitchFamily="18" charset="0"/>
                        <a:ea typeface="Cambria Math" panose="02040503050406030204" pitchFamily="18" charset="0"/>
                      </a:rPr>
                      <m:t>đ</m:t>
                    </m:r>
                    <m:r>
                      <m:rPr>
                        <m:sty m:val="p"/>
                      </m:rPr>
                      <a:rPr lang="vi-VN" altLang="en-VN" sz="2200" i="1">
                        <a:latin typeface="Cambria Math" panose="02040503050406030204" pitchFamily="18" charset="0"/>
                        <a:ea typeface="Cambria Math" panose="02040503050406030204" pitchFamily="18" charset="0"/>
                      </a:rPr>
                      <m:t>i</m:t>
                    </m:r>
                    <m:r>
                      <a:rPr lang="vi-VN" altLang="en-VN" sz="2200" i="1">
                        <a:latin typeface="Cambria Math" panose="02040503050406030204" pitchFamily="18" charset="0"/>
                        <a:ea typeface="Cambria Math" panose="02040503050406030204" pitchFamily="18" charset="0"/>
                      </a:rPr>
                      <m:t>ể</m:t>
                    </m:r>
                    <m:r>
                      <m:rPr>
                        <m:sty m:val="p"/>
                      </m:rPr>
                      <a:rPr lang="vi-VN" altLang="en-VN" sz="2200" i="1">
                        <a:latin typeface="Cambria Math" panose="02040503050406030204" pitchFamily="18" charset="0"/>
                        <a:ea typeface="Cambria Math" panose="02040503050406030204" pitchFamily="18" charset="0"/>
                      </a:rPr>
                      <m:t>m</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c</m:t>
                    </m:r>
                    <m:r>
                      <a:rPr lang="vi-VN" altLang="en-VN" sz="2200" i="1">
                        <a:latin typeface="Cambria Math" panose="02040503050406030204" pitchFamily="18" charset="0"/>
                        <a:ea typeface="Cambria Math" panose="02040503050406030204" pitchFamily="18" charset="0"/>
                      </a:rPr>
                      <m:t>ủ</m:t>
                    </m:r>
                    <m:r>
                      <m:rPr>
                        <m:sty m:val="p"/>
                      </m:rPr>
                      <a:rPr lang="vi-VN" altLang="en-VN" sz="2200" i="1">
                        <a:latin typeface="Cambria Math" panose="02040503050406030204" pitchFamily="18" charset="0"/>
                        <a:ea typeface="Cambria Math" panose="02040503050406030204" pitchFamily="18" charset="0"/>
                      </a:rPr>
                      <m:t>a</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AK</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v</m:t>
                    </m:r>
                    <m:r>
                      <a:rPr lang="vi-VN" altLang="en-VN" sz="2200" i="1">
                        <a:latin typeface="Cambria Math" panose="02040503050406030204" pitchFamily="18" charset="0"/>
                        <a:ea typeface="Cambria Math" panose="02040503050406030204" pitchFamily="18" charset="0"/>
                      </a:rPr>
                      <m:t>à </m:t>
                    </m:r>
                    <m:r>
                      <m:rPr>
                        <m:sty m:val="p"/>
                      </m:rPr>
                      <a:rPr lang="vi-VN" altLang="en-VN" sz="2200" i="1">
                        <a:latin typeface="Cambria Math" panose="02040503050406030204" pitchFamily="18" charset="0"/>
                        <a:ea typeface="Cambria Math" panose="02040503050406030204" pitchFamily="18" charset="0"/>
                      </a:rPr>
                      <m:t>M</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l</m:t>
                    </m:r>
                    <m:r>
                      <a:rPr lang="vi-VN" altLang="en-VN" sz="2200" i="1">
                        <a:latin typeface="Cambria Math" panose="02040503050406030204" pitchFamily="18" charset="0"/>
                        <a:ea typeface="Cambria Math" panose="02040503050406030204" pitchFamily="18" charset="0"/>
                      </a:rPr>
                      <m:t>à </m:t>
                    </m:r>
                    <m:r>
                      <m:rPr>
                        <m:sty m:val="p"/>
                      </m:rPr>
                      <a:rPr lang="vi-VN" altLang="en-VN" sz="2200" i="1">
                        <a:latin typeface="Cambria Math" panose="02040503050406030204" pitchFamily="18" charset="0"/>
                        <a:ea typeface="Cambria Math" panose="02040503050406030204" pitchFamily="18" charset="0"/>
                      </a:rPr>
                      <m:t>trung</m:t>
                    </m:r>
                    <m:r>
                      <a:rPr lang="vi-VN" altLang="en-VN" sz="2200" b="0" i="1" smtClean="0">
                        <a:latin typeface="Cambria Math" panose="02040503050406030204" pitchFamily="18" charset="0"/>
                        <a:ea typeface="Cambria Math" panose="02040503050406030204" pitchFamily="18" charset="0"/>
                      </a:rPr>
                      <m:t> </m:t>
                    </m:r>
                    <m:r>
                      <a:rPr lang="vi-VN" altLang="en-VN" sz="2200" i="1">
                        <a:latin typeface="Cambria Math" panose="02040503050406030204" pitchFamily="18" charset="0"/>
                        <a:ea typeface="Cambria Math" panose="02040503050406030204" pitchFamily="18" charset="0"/>
                      </a:rPr>
                      <m:t>đ</m:t>
                    </m:r>
                    <m:r>
                      <m:rPr>
                        <m:sty m:val="p"/>
                      </m:rPr>
                      <a:rPr lang="vi-VN" altLang="en-VN" sz="2200" i="1">
                        <a:latin typeface="Cambria Math" panose="02040503050406030204" pitchFamily="18" charset="0"/>
                        <a:ea typeface="Cambria Math" panose="02040503050406030204" pitchFamily="18" charset="0"/>
                      </a:rPr>
                      <m:t>i</m:t>
                    </m:r>
                    <m:r>
                      <a:rPr lang="vi-VN" altLang="en-VN" sz="2200" i="1">
                        <a:latin typeface="Cambria Math" panose="02040503050406030204" pitchFamily="18" charset="0"/>
                        <a:ea typeface="Cambria Math" panose="02040503050406030204" pitchFamily="18" charset="0"/>
                      </a:rPr>
                      <m:t>ể</m:t>
                    </m:r>
                    <m:r>
                      <m:rPr>
                        <m:sty m:val="p"/>
                      </m:rPr>
                      <a:rPr lang="vi-VN" altLang="en-VN" sz="2200" i="1">
                        <a:latin typeface="Cambria Math" panose="02040503050406030204" pitchFamily="18" charset="0"/>
                        <a:ea typeface="Cambria Math" panose="02040503050406030204" pitchFamily="18" charset="0"/>
                      </a:rPr>
                      <m:t>m</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c</m:t>
                    </m:r>
                    <m:r>
                      <a:rPr lang="vi-VN" altLang="en-VN" sz="2200" i="1">
                        <a:latin typeface="Cambria Math" panose="02040503050406030204" pitchFamily="18" charset="0"/>
                        <a:ea typeface="Cambria Math" panose="02040503050406030204" pitchFamily="18" charset="0"/>
                      </a:rPr>
                      <m:t>ủ</m:t>
                    </m:r>
                    <m:r>
                      <m:rPr>
                        <m:sty m:val="p"/>
                      </m:rPr>
                      <a:rPr lang="vi-VN" altLang="en-VN" sz="2200" i="1">
                        <a:latin typeface="Cambria Math" panose="02040503050406030204" pitchFamily="18" charset="0"/>
                        <a:ea typeface="Cambria Math" panose="02040503050406030204" pitchFamily="18" charset="0"/>
                      </a:rPr>
                      <m:t>a</m:t>
                    </m:r>
                    <m:r>
                      <a:rPr lang="vi-VN" altLang="en-VN" sz="2200" b="0" i="1" smtClean="0">
                        <a:latin typeface="Cambria Math" panose="02040503050406030204" pitchFamily="18" charset="0"/>
                        <a:ea typeface="Cambria Math" panose="02040503050406030204" pitchFamily="18" charset="0"/>
                      </a:rPr>
                      <m:t> </m:t>
                    </m:r>
                    <m:r>
                      <m:rPr>
                        <m:sty m:val="p"/>
                      </m:rPr>
                      <a:rPr lang="vi-VN" altLang="en-VN" sz="2200" i="1">
                        <a:latin typeface="Cambria Math" panose="02040503050406030204" pitchFamily="18" charset="0"/>
                        <a:ea typeface="Cambria Math" panose="02040503050406030204" pitchFamily="18" charset="0"/>
                      </a:rPr>
                      <m:t>KH</m:t>
                    </m:r>
                    <m:r>
                      <a:rPr lang="vi-VN" altLang="en-VN" sz="2200" b="0" i="1" smtClean="0">
                        <a:latin typeface="Cambria Math" panose="02040503050406030204" pitchFamily="18" charset="0"/>
                        <a:ea typeface="Cambria Math" panose="02040503050406030204" pitchFamily="18" charset="0"/>
                      </a:rPr>
                      <m:t>.</m:t>
                    </m:r>
                  </m:oMath>
                </a14:m>
                <a:endParaRPr kumimoji="0" lang="vi-VN" altLang="en-VN" sz="2200" b="0" i="0" u="none" strike="noStrike" cap="none" normalizeH="0" baseline="0" dirty="0">
                  <a:ln>
                    <a:noFill/>
                  </a:ln>
                  <a:effectLst/>
                  <a:latin typeface="Cambria" panose="02040503050406030204" pitchFamily="18" charset="0"/>
                </a:endParaRPr>
              </a:p>
            </p:txBody>
          </p:sp>
        </mc:Choice>
        <mc:Fallback xmlns="">
          <p:sp>
            <p:nvSpPr>
              <p:cNvPr id="3" name="Rectangle 3">
                <a:extLst>
                  <a:ext uri="{FF2B5EF4-FFF2-40B4-BE49-F238E27FC236}">
                    <a16:creationId xmlns:a16="http://schemas.microsoft.com/office/drawing/2014/main" id="{0AA75C89-5925-F9E5-5B77-1903AAEAE06D}"/>
                  </a:ext>
                </a:extLst>
              </p:cNvPr>
              <p:cNvSpPr>
                <a:spLocks noRot="1" noChangeAspect="1" noMove="1" noResize="1" noEditPoints="1" noAdjustHandles="1" noChangeArrowheads="1" noChangeShapeType="1" noTextEdit="1"/>
              </p:cNvSpPr>
              <p:nvPr/>
            </p:nvSpPr>
            <p:spPr bwMode="auto">
              <a:xfrm>
                <a:off x="437213" y="894466"/>
                <a:ext cx="11317574" cy="5336333"/>
              </a:xfrm>
              <a:prstGeom prst="rect">
                <a:avLst/>
              </a:prstGeom>
              <a:blipFill>
                <a:blip r:embed="rId3"/>
                <a:stretch>
                  <a:fillRect l="-673" b="-142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Tree>
    <p:extLst>
      <p:ext uri="{BB962C8B-B14F-4D97-AF65-F5344CB8AC3E}">
        <p14:creationId xmlns:p14="http://schemas.microsoft.com/office/powerpoint/2010/main" val="205635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2">
                <a:extLst>
                  <a:ext uri="{FF2B5EF4-FFF2-40B4-BE49-F238E27FC236}">
                    <a16:creationId xmlns:a16="http://schemas.microsoft.com/office/drawing/2014/main" id="{0A458E77-D878-CEA5-B8C6-72AA92570F35}"/>
                  </a:ext>
                </a:extLst>
              </p:cNvPr>
              <p:cNvSpPr>
                <a:spLocks noChangeArrowheads="1"/>
              </p:cNvSpPr>
              <p:nvPr/>
            </p:nvSpPr>
            <p:spPr bwMode="auto">
              <a:xfrm>
                <a:off x="979394" y="639855"/>
                <a:ext cx="10233212" cy="536986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1" i="0" u="none" strike="noStrike" cap="none" normalizeH="0" baseline="0" dirty="0">
                    <a:ln>
                      <a:noFill/>
                    </a:ln>
                    <a:solidFill>
                      <a:srgbClr val="0070C0"/>
                    </a:solidFill>
                    <a:effectLst/>
                    <a:latin typeface="Cambria" panose="02040503050406030204" pitchFamily="18" charset="0"/>
                    <a:ea typeface="Times New Roman" panose="02020603050405020304" pitchFamily="18" charset="0"/>
                    <a:cs typeface="Times New Roman (Body CS)"/>
                  </a:rPr>
                  <a:t>Ví dụ 4 </a:t>
                </a:r>
                <a:r>
                  <a:rPr kumimoji="0" lang="vi-VN" altLang="en-VN" sz="2400" b="0" i="0" u="none" strike="noStrike" cap="none" normalizeH="0" baseline="0" dirty="0">
                    <a:ln>
                      <a:noFill/>
                    </a:ln>
                    <a:solidFill>
                      <a:srgbClr val="C00000"/>
                    </a:solidFill>
                    <a:effectLst/>
                    <a:latin typeface="Cambria" panose="02040503050406030204" pitchFamily="18" charset="0"/>
                    <a:ea typeface="Times New Roman" panose="02020603050405020304" pitchFamily="18" charset="0"/>
                    <a:cs typeface="Times New Roman (Body CS)"/>
                  </a:rPr>
                  <a:t>(BT 13, tr. 106, Toán 9 cũ)</a:t>
                </a:r>
                <a:r>
                  <a:rPr lang="en-US" altLang="en-VN" sz="2400" dirty="0">
                    <a:solidFill>
                      <a:srgbClr val="000000"/>
                    </a:solidFill>
                    <a:latin typeface="Cambria" panose="02040503050406030204" pitchFamily="18" charset="0"/>
                    <a:ea typeface="Times New Roman" panose="02020603050405020304" pitchFamily="18" charset="0"/>
                    <a:cs typeface="Times New Roman (Body CS)"/>
                  </a:rPr>
                  <a:t>.</a:t>
                </a:r>
                <a:endPar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rPr>
                  <a:t>Cho đường tròn (O) có hai dây AB và CD bằng nhau, các tia AB và CD cắt nhau tại điểm E nằm ngoài đường tròn. Gọi H và K theo thứ tự là trung điểm của AB và CD. Chứng minh</a:t>
                </a:r>
                <a:r>
                  <a:rPr lang="vi-VN" altLang="en-VN" sz="2400" dirty="0">
                    <a:latin typeface="Cambria" panose="02040503050406030204" pitchFamily="18" charset="0"/>
                  </a:rPr>
                  <a:t> </a:t>
                </a:r>
                <a:r>
                  <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rPr>
                  <a:t>EH = EK  và </a:t>
                </a:r>
                <a:r>
                  <a:rPr lang="vi-VN" altLang="en-VN" sz="2400" dirty="0">
                    <a:latin typeface="Cambria" panose="02040503050406030204" pitchFamily="18" charset="0"/>
                  </a:rPr>
                  <a:t> </a:t>
                </a:r>
                <a:r>
                  <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rPr>
                  <a:t>EA = EC.</a:t>
                </a:r>
                <a:endParaRPr kumimoji="0" lang="vi-VN" altLang="en-VN" sz="24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FF0000"/>
                    </a:solidFill>
                    <a:effectLst/>
                    <a:latin typeface="Cambria" panose="02040503050406030204" pitchFamily="18" charset="0"/>
                  </a:rPr>
                  <a:t>• </a:t>
                </a:r>
                <a:r>
                  <a:rPr kumimoji="0" lang="vi-VN" altLang="en-VN" sz="2400" b="0" i="1" u="none" strike="noStrike" cap="none" normalizeH="0" baseline="0" dirty="0">
                    <a:ln>
                      <a:noFill/>
                    </a:ln>
                    <a:solidFill>
                      <a:srgbClr val="FF0000"/>
                    </a:solidFill>
                    <a:effectLst/>
                    <a:latin typeface="Cambria" panose="02040503050406030204" pitchFamily="18" charset="0"/>
                  </a:rPr>
                  <a:t>Suy luận không phù hợp:</a:t>
                </a:r>
              </a:p>
              <a:p>
                <a:pPr marL="342900" lvl="0" indent="-342900" eaLnBrk="0" fontAlgn="base" hangingPunct="0">
                  <a:lnSpc>
                    <a:spcPct val="120000"/>
                  </a:lnSpc>
                  <a:spcBef>
                    <a:spcPct val="0"/>
                  </a:spcBef>
                  <a:spcAft>
                    <a:spcPct val="0"/>
                  </a:spcAft>
                  <a:buFontTx/>
                  <a:buChar char="-"/>
                </a:pPr>
                <a:r>
                  <a:rPr lang="vi-VN" altLang="en-VN" sz="2400" dirty="0">
                    <a:solidFill>
                      <a:srgbClr val="000000"/>
                    </a:solidFill>
                    <a:latin typeface="Cambria" panose="02040503050406030204" pitchFamily="18" charset="0"/>
                    <a:ea typeface="Times New Roman" panose="02020603050405020304" pitchFamily="18" charset="0"/>
                    <a:cs typeface="Times New Roman (Body CS)"/>
                  </a:rPr>
                  <a:t>Do AB = CD nên OH = OK;</a:t>
                </a:r>
                <a:endPar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endParaRPr>
              </a:p>
              <a:p>
                <a:pPr marL="342900" lvl="0" indent="-342900" eaLnBrk="0" fontAlgn="base" hangingPunct="0">
                  <a:lnSpc>
                    <a:spcPct val="120000"/>
                  </a:lnSpc>
                  <a:spcBef>
                    <a:spcPct val="0"/>
                  </a:spcBef>
                  <a:spcAft>
                    <a:spcPct val="0"/>
                  </a:spcAft>
                  <a:buFontTx/>
                  <a:buChar char="-"/>
                </a:pPr>
                <a:r>
                  <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rPr>
                  <a:t>H và K là trung điểm của AB và CD nên </a:t>
                </a:r>
                <a14:m>
                  <m:oMath xmlns:m="http://schemas.openxmlformats.org/officeDocument/2006/math">
                    <m:r>
                      <m:rPr>
                        <m:sty m:val="p"/>
                      </m:rPr>
                      <a:rPr lang="vi-VN" altLang="en-VN" sz="2400" dirty="0">
                        <a:solidFill>
                          <a:srgbClr val="000000"/>
                        </a:solidFill>
                        <a:latin typeface="Cambria Math" panose="02040503050406030204" pitchFamily="18" charset="0"/>
                        <a:ea typeface="Times New Roman" panose="02020603050405020304" pitchFamily="18" charset="0"/>
                        <a:cs typeface="Times New Roman (Body CS)"/>
                      </a:rPr>
                      <m:t>OH</m:t>
                    </m:r>
                    <m:r>
                      <a:rPr lang="vi-VN" altLang="en-VN" sz="2400" i="1" dirty="0" smtClean="0">
                        <a:solidFill>
                          <a:srgbClr val="000000"/>
                        </a:solidFill>
                        <a:latin typeface="Cambria Math" panose="02040503050406030204" pitchFamily="18" charset="0"/>
                        <a:ea typeface="Cambria Math" panose="02040503050406030204" pitchFamily="18" charset="0"/>
                        <a:cs typeface="Times New Roman (Body CS)"/>
                      </a:rPr>
                      <m:t>⊥</m:t>
                    </m:r>
                    <m:r>
                      <m:rPr>
                        <m:sty m:val="p"/>
                      </m:rPr>
                      <a:rPr lang="vi-VN" altLang="en-VN" sz="2400" i="1" dirty="0">
                        <a:solidFill>
                          <a:srgbClr val="000000"/>
                        </a:solidFill>
                        <a:latin typeface="Cambria Math" panose="02040503050406030204" pitchFamily="18" charset="0"/>
                        <a:ea typeface="Cambria Math" panose="02040503050406030204" pitchFamily="18" charset="0"/>
                        <a:cs typeface="Times New Roman (Body CS)"/>
                      </a:rPr>
                      <m:t>AB</m:t>
                    </m:r>
                  </m:oMath>
                </a14:m>
                <a:r>
                  <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rPr>
                  <a:t> và </a:t>
                </a:r>
                <a14:m>
                  <m:oMath xmlns:m="http://schemas.openxmlformats.org/officeDocument/2006/math">
                    <m:r>
                      <m:rPr>
                        <m:sty m:val="p"/>
                      </m:rPr>
                      <a:rPr lang="vi-VN" altLang="en-VN" sz="2400" dirty="0">
                        <a:solidFill>
                          <a:srgbClr val="000000"/>
                        </a:solidFill>
                        <a:latin typeface="Cambria Math" panose="02040503050406030204" pitchFamily="18" charset="0"/>
                        <a:ea typeface="Times New Roman" panose="02020603050405020304" pitchFamily="18" charset="0"/>
                        <a:cs typeface="Times New Roman (Body CS)"/>
                      </a:rPr>
                      <m:t>O</m:t>
                    </m:r>
                    <m:r>
                      <m:rPr>
                        <m:sty m:val="p"/>
                      </m:rPr>
                      <a:rPr lang="vi-VN" altLang="en-VN" sz="2400" i="1" dirty="0" smtClean="0">
                        <a:solidFill>
                          <a:srgbClr val="000000"/>
                        </a:solidFill>
                        <a:latin typeface="Cambria Math" panose="02040503050406030204" pitchFamily="18" charset="0"/>
                        <a:ea typeface="Times New Roman" panose="02020603050405020304" pitchFamily="18" charset="0"/>
                        <a:cs typeface="Times New Roman (Body CS)"/>
                      </a:rPr>
                      <m:t>K</m:t>
                    </m:r>
                    <m:r>
                      <a:rPr lang="vi-VN" altLang="en-VN" sz="2400" i="1" dirty="0">
                        <a:solidFill>
                          <a:srgbClr val="000000"/>
                        </a:solidFill>
                        <a:latin typeface="Cambria Math" panose="02040503050406030204" pitchFamily="18" charset="0"/>
                        <a:ea typeface="Cambria Math" panose="02040503050406030204" pitchFamily="18" charset="0"/>
                        <a:cs typeface="Times New Roman (Body CS)"/>
                      </a:rPr>
                      <m:t>⊥</m:t>
                    </m:r>
                    <m:r>
                      <m:rPr>
                        <m:sty m:val="p"/>
                      </m:rPr>
                      <a:rPr lang="vi-VN" altLang="en-VN" sz="2400" i="1" dirty="0" smtClean="0">
                        <a:solidFill>
                          <a:srgbClr val="000000"/>
                        </a:solidFill>
                        <a:latin typeface="Cambria Math" panose="02040503050406030204" pitchFamily="18" charset="0"/>
                        <a:ea typeface="Cambria Math" panose="02040503050406030204" pitchFamily="18" charset="0"/>
                        <a:cs typeface="Times New Roman (Body CS)"/>
                      </a:rPr>
                      <m:t>CD</m:t>
                    </m:r>
                  </m:oMath>
                </a14:m>
                <a:r>
                  <a:rPr lang="vi-VN" altLang="en-VN" sz="2400" dirty="0">
                    <a:solidFill>
                      <a:srgbClr val="000000"/>
                    </a:solidFill>
                    <a:latin typeface="Cambria" panose="02040503050406030204" pitchFamily="18" charset="0"/>
                    <a:ea typeface="Times New Roman" panose="02020603050405020304" pitchFamily="18" charset="0"/>
                    <a:cs typeface="Times New Roman (Body CS)"/>
                  </a:rPr>
                  <a:t>.</a:t>
                </a:r>
                <a:endParaRPr kumimoji="0" lang="vi-VN" altLang="en-VN" sz="2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Times New Roman (Body CS)"/>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chemeClr val="tx1"/>
                    </a:solidFill>
                    <a:effectLst/>
                    <a:latin typeface="Cambria" panose="02040503050406030204" pitchFamily="18" charset="0"/>
                  </a:rPr>
                  <a:t>Từ đó dẫn đến hai tam giác vuông OEH và OEK bằng nhau.</a:t>
                </a: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FF0000"/>
                    </a:solidFill>
                    <a:effectLst/>
                    <a:latin typeface="Cambria" panose="02040503050406030204" pitchFamily="18" charset="0"/>
                  </a:rPr>
                  <a:t>• </a:t>
                </a:r>
                <a:r>
                  <a:rPr kumimoji="0" lang="vi-VN" altLang="en-VN" sz="2400" b="0" i="1" u="none" strike="noStrike" cap="none" normalizeH="0" baseline="0" dirty="0">
                    <a:ln>
                      <a:noFill/>
                    </a:ln>
                    <a:solidFill>
                      <a:srgbClr val="FF0000"/>
                    </a:solidFill>
                    <a:effectLst/>
                    <a:latin typeface="Cambria" panose="02040503050406030204" pitchFamily="18" charset="0"/>
                  </a:rPr>
                  <a:t>Suy luận phù hợp</a:t>
                </a:r>
                <a:r>
                  <a:rPr kumimoji="0" lang="vi-VN" altLang="en-VN" sz="2400" b="0" i="0" u="none" strike="noStrike" cap="none" normalizeH="0" baseline="0" dirty="0">
                    <a:ln>
                      <a:noFill/>
                    </a:ln>
                    <a:solidFill>
                      <a:srgbClr val="FF0000"/>
                    </a:solidFill>
                    <a:effectLst/>
                    <a:latin typeface="Cambria" panose="02040503050406030204" pitchFamily="18" charset="0"/>
                  </a:rPr>
                  <a:t>:</a:t>
                </a:r>
              </a:p>
              <a:p>
                <a:pPr marL="342900" lvl="0" indent="-342900" eaLnBrk="0" fontAlgn="base" hangingPunct="0">
                  <a:lnSpc>
                    <a:spcPct val="120000"/>
                  </a:lnSpc>
                  <a:spcBef>
                    <a:spcPct val="0"/>
                  </a:spcBef>
                  <a:spcAft>
                    <a:spcPct val="0"/>
                  </a:spcAft>
                  <a:buFontTx/>
                  <a:buChar char="-"/>
                </a:pPr>
                <a14:m>
                  <m:oMath xmlns:m="http://schemas.openxmlformats.org/officeDocument/2006/math">
                    <m:r>
                      <a:rPr lang="vi-VN" altLang="en-VN" sz="2400" i="1" smtClean="0">
                        <a:latin typeface="Cambria Math" panose="02040503050406030204" pitchFamily="18" charset="0"/>
                        <a:ea typeface="Cambria Math" panose="02040503050406030204" pitchFamily="18" charset="0"/>
                      </a:rPr>
                      <m:t>∆</m:t>
                    </m:r>
                    <m:r>
                      <m:rPr>
                        <m:sty m:val="p"/>
                      </m:rPr>
                      <a:rPr lang="vi-VN" altLang="en-VN" sz="2400" i="1">
                        <a:latin typeface="Cambria Math" panose="02040503050406030204" pitchFamily="18" charset="0"/>
                        <a:ea typeface="Cambria Math" panose="02040503050406030204" pitchFamily="18" charset="0"/>
                      </a:rPr>
                      <m:t>OAB</m:t>
                    </m:r>
                    <m:r>
                      <a:rPr lang="vi-VN" altLang="en-VN" sz="2400" b="0" i="1" smtClean="0">
                        <a:latin typeface="Cambria Math" panose="02040503050406030204" pitchFamily="18" charset="0"/>
                        <a:ea typeface="Cambria Math" panose="02040503050406030204" pitchFamily="18" charset="0"/>
                      </a:rPr>
                      <m:t> </m:t>
                    </m:r>
                    <m:r>
                      <m:rPr>
                        <m:sty m:val="p"/>
                      </m:rPr>
                      <a:rPr lang="vi-VN" altLang="en-VN" sz="2400" i="1" smtClean="0">
                        <a:latin typeface="Cambria Math" panose="02040503050406030204" pitchFamily="18" charset="0"/>
                        <a:ea typeface="Cambria Math" panose="02040503050406030204" pitchFamily="18" charset="0"/>
                      </a:rPr>
                      <m:t>v</m:t>
                    </m:r>
                    <m:r>
                      <a:rPr lang="vi-VN" altLang="en-VN" sz="2400" i="1" smtClean="0">
                        <a:latin typeface="Cambria Math" panose="02040503050406030204" pitchFamily="18" charset="0"/>
                        <a:ea typeface="Cambria Math" panose="02040503050406030204" pitchFamily="18" charset="0"/>
                      </a:rPr>
                      <m:t>à ∆</m:t>
                    </m:r>
                    <m:r>
                      <m:rPr>
                        <m:sty m:val="p"/>
                      </m:rPr>
                      <a:rPr lang="vi-VN" altLang="en-VN" sz="2400" i="1">
                        <a:latin typeface="Cambria Math" panose="02040503050406030204" pitchFamily="18" charset="0"/>
                        <a:ea typeface="Cambria Math" panose="02040503050406030204" pitchFamily="18" charset="0"/>
                      </a:rPr>
                      <m:t>OCD</m:t>
                    </m:r>
                    <m:r>
                      <a:rPr lang="vi-VN" altLang="en-VN" sz="2400" b="0" i="1" smtClean="0">
                        <a:latin typeface="Cambria Math" panose="02040503050406030204" pitchFamily="18" charset="0"/>
                        <a:ea typeface="Cambria Math" panose="02040503050406030204" pitchFamily="18" charset="0"/>
                      </a:rPr>
                      <m:t> </m:t>
                    </m:r>
                  </m:oMath>
                </a14:m>
                <a:r>
                  <a:rPr kumimoji="0" lang="vi-VN" altLang="en-VN" sz="2400" b="0" i="0" u="none" strike="noStrike" cap="none" normalizeH="0" baseline="0" dirty="0">
                    <a:ln>
                      <a:noFill/>
                    </a:ln>
                    <a:solidFill>
                      <a:schemeClr val="tx1"/>
                    </a:solidFill>
                    <a:effectLst/>
                    <a:latin typeface="Cambria" panose="02040503050406030204" pitchFamily="18" charset="0"/>
                  </a:rPr>
                  <a:t>cân nên các trung tuyến OH và OK cũng là đường cao,  suy ra </a:t>
                </a:r>
                <a14:m>
                  <m:oMath xmlns:m="http://schemas.openxmlformats.org/officeDocument/2006/math">
                    <m:r>
                      <m:rPr>
                        <m:sty m:val="p"/>
                      </m:rPr>
                      <a:rPr lang="vi-VN" altLang="en-VN" sz="2400" dirty="0">
                        <a:solidFill>
                          <a:srgbClr val="000000"/>
                        </a:solidFill>
                        <a:latin typeface="Cambria Math" panose="02040503050406030204" pitchFamily="18" charset="0"/>
                        <a:ea typeface="Times New Roman" panose="02020603050405020304" pitchFamily="18" charset="0"/>
                        <a:cs typeface="Times New Roman (Body CS)"/>
                      </a:rPr>
                      <m:t>OH</m:t>
                    </m:r>
                    <m:r>
                      <a:rPr lang="vi-VN" altLang="en-VN" sz="2400" i="1" dirty="0">
                        <a:solidFill>
                          <a:srgbClr val="000000"/>
                        </a:solidFill>
                        <a:latin typeface="Cambria Math" panose="02040503050406030204" pitchFamily="18" charset="0"/>
                        <a:ea typeface="Cambria Math" panose="02040503050406030204" pitchFamily="18" charset="0"/>
                        <a:cs typeface="Times New Roman (Body CS)"/>
                      </a:rPr>
                      <m:t>⊥</m:t>
                    </m:r>
                    <m:r>
                      <m:rPr>
                        <m:sty m:val="p"/>
                      </m:rPr>
                      <a:rPr lang="vi-VN" altLang="en-VN" sz="2400" i="1" dirty="0">
                        <a:solidFill>
                          <a:srgbClr val="000000"/>
                        </a:solidFill>
                        <a:latin typeface="Cambria Math" panose="02040503050406030204" pitchFamily="18" charset="0"/>
                        <a:ea typeface="Cambria Math" panose="02040503050406030204" pitchFamily="18" charset="0"/>
                        <a:cs typeface="Times New Roman (Body CS)"/>
                      </a:rPr>
                      <m:t>AB</m:t>
                    </m:r>
                  </m:oMath>
                </a14:m>
                <a:r>
                  <a:rPr lang="vi-VN" altLang="en-VN" sz="2400" dirty="0">
                    <a:solidFill>
                      <a:srgbClr val="000000"/>
                    </a:solidFill>
                    <a:latin typeface="Cambria" panose="02040503050406030204" pitchFamily="18" charset="0"/>
                    <a:ea typeface="Times New Roman" panose="02020603050405020304" pitchFamily="18" charset="0"/>
                    <a:cs typeface="Times New Roman (Body CS)"/>
                  </a:rPr>
                  <a:t> và </a:t>
                </a:r>
                <a14:m>
                  <m:oMath xmlns:m="http://schemas.openxmlformats.org/officeDocument/2006/math">
                    <m:r>
                      <m:rPr>
                        <m:sty m:val="p"/>
                      </m:rPr>
                      <a:rPr lang="vi-VN" altLang="en-VN" sz="2400" dirty="0">
                        <a:solidFill>
                          <a:srgbClr val="000000"/>
                        </a:solidFill>
                        <a:latin typeface="Cambria Math" panose="02040503050406030204" pitchFamily="18" charset="0"/>
                        <a:ea typeface="Times New Roman" panose="02020603050405020304" pitchFamily="18" charset="0"/>
                        <a:cs typeface="Times New Roman (Body CS)"/>
                      </a:rPr>
                      <m:t>O</m:t>
                    </m:r>
                    <m:r>
                      <m:rPr>
                        <m:sty m:val="p"/>
                      </m:rPr>
                      <a:rPr lang="vi-VN" altLang="en-VN" sz="2400" i="1" dirty="0">
                        <a:solidFill>
                          <a:srgbClr val="000000"/>
                        </a:solidFill>
                        <a:latin typeface="Cambria Math" panose="02040503050406030204" pitchFamily="18" charset="0"/>
                        <a:ea typeface="Times New Roman" panose="02020603050405020304" pitchFamily="18" charset="0"/>
                        <a:cs typeface="Times New Roman (Body CS)"/>
                      </a:rPr>
                      <m:t>K</m:t>
                    </m:r>
                    <m:r>
                      <a:rPr lang="vi-VN" altLang="en-VN" sz="2400" i="1" dirty="0">
                        <a:solidFill>
                          <a:srgbClr val="000000"/>
                        </a:solidFill>
                        <a:latin typeface="Cambria Math" panose="02040503050406030204" pitchFamily="18" charset="0"/>
                        <a:ea typeface="Cambria Math" panose="02040503050406030204" pitchFamily="18" charset="0"/>
                        <a:cs typeface="Times New Roman (Body CS)"/>
                      </a:rPr>
                      <m:t>⊥</m:t>
                    </m:r>
                    <m:r>
                      <m:rPr>
                        <m:sty m:val="p"/>
                      </m:rPr>
                      <a:rPr lang="vi-VN" altLang="en-VN" sz="2400" i="1" dirty="0">
                        <a:solidFill>
                          <a:srgbClr val="000000"/>
                        </a:solidFill>
                        <a:latin typeface="Cambria Math" panose="02040503050406030204" pitchFamily="18" charset="0"/>
                        <a:ea typeface="Cambria Math" panose="02040503050406030204" pitchFamily="18" charset="0"/>
                        <a:cs typeface="Times New Roman (Body CS)"/>
                      </a:rPr>
                      <m:t>CD</m:t>
                    </m:r>
                  </m:oMath>
                </a14:m>
                <a:r>
                  <a:rPr kumimoji="0" lang="vi-VN" altLang="en-VN" sz="2400" b="0" i="0" u="none" strike="noStrike" cap="none" normalizeH="0" baseline="0" dirty="0">
                    <a:ln>
                      <a:noFill/>
                    </a:ln>
                    <a:solidFill>
                      <a:schemeClr val="tx1"/>
                    </a:solidFill>
                    <a:effectLst/>
                    <a:latin typeface="Cambria" panose="02040503050406030204" pitchFamily="18" charset="0"/>
                  </a:rPr>
                  <a:t>. </a:t>
                </a:r>
              </a:p>
              <a:p>
                <a:pPr marL="342900" lvl="0" indent="-342900" eaLnBrk="0" fontAlgn="base" hangingPunct="0">
                  <a:lnSpc>
                    <a:spcPct val="120000"/>
                  </a:lnSpc>
                  <a:spcBef>
                    <a:spcPct val="0"/>
                  </a:spcBef>
                  <a:spcAft>
                    <a:spcPct val="0"/>
                  </a:spcAft>
                  <a:buFontTx/>
                  <a:buChar char="-"/>
                </a:pPr>
                <a14:m>
                  <m:oMath xmlns:m="http://schemas.openxmlformats.org/officeDocument/2006/math">
                    <m:r>
                      <a:rPr lang="vi-VN" altLang="en-VN" sz="2400" i="1" smtClean="0">
                        <a:latin typeface="Cambria Math" panose="02040503050406030204" pitchFamily="18" charset="0"/>
                        <a:ea typeface="Cambria Math" panose="02040503050406030204" pitchFamily="18" charset="0"/>
                      </a:rPr>
                      <m:t>∆</m:t>
                    </m:r>
                    <m:r>
                      <m:rPr>
                        <m:sty m:val="p"/>
                      </m:rPr>
                      <a:rPr lang="vi-VN" altLang="en-VN" sz="2400" i="1">
                        <a:latin typeface="Cambria Math" panose="02040503050406030204" pitchFamily="18" charset="0"/>
                        <a:ea typeface="Cambria Math" panose="02040503050406030204" pitchFamily="18" charset="0"/>
                      </a:rPr>
                      <m:t>OHB</m:t>
                    </m:r>
                    <m:r>
                      <a:rPr lang="vi-VN" altLang="en-VN" sz="2400" b="0" i="1" smtClean="0">
                        <a:latin typeface="Cambria Math" panose="02040503050406030204" pitchFamily="18" charset="0"/>
                        <a:ea typeface="Cambria Math" panose="02040503050406030204" pitchFamily="18" charset="0"/>
                      </a:rPr>
                      <m:t>=</m:t>
                    </m:r>
                    <m:r>
                      <a:rPr lang="vi-VN" altLang="en-VN" sz="2400" i="1" smtClean="0">
                        <a:latin typeface="Cambria Math" panose="02040503050406030204" pitchFamily="18" charset="0"/>
                        <a:ea typeface="Cambria Math" panose="02040503050406030204" pitchFamily="18" charset="0"/>
                      </a:rPr>
                      <m:t> ∆</m:t>
                    </m:r>
                    <m:r>
                      <m:rPr>
                        <m:sty m:val="p"/>
                      </m:rPr>
                      <a:rPr lang="vi-VN" altLang="en-VN" sz="2400" i="1">
                        <a:latin typeface="Cambria Math" panose="02040503050406030204" pitchFamily="18" charset="0"/>
                        <a:ea typeface="Cambria Math" panose="02040503050406030204" pitchFamily="18" charset="0"/>
                      </a:rPr>
                      <m:t>OKD</m:t>
                    </m:r>
                  </m:oMath>
                </a14:m>
                <a:r>
                  <a:rPr kumimoji="0" lang="vi-VN" altLang="en-VN" sz="2400" b="0" i="0" u="none" strike="noStrike" cap="none" normalizeH="0" baseline="0" dirty="0">
                    <a:ln>
                      <a:noFill/>
                    </a:ln>
                    <a:solidFill>
                      <a:schemeClr val="tx1"/>
                    </a:solidFill>
                    <a:effectLst/>
                    <a:latin typeface="Cambria" panose="02040503050406030204" pitchFamily="18" charset="0"/>
                  </a:rPr>
                  <a:t> (tg vuông, HB = KD và OB = OD)</a:t>
                </a:r>
                <a:r>
                  <a:rPr kumimoji="0" lang="vi-VN" altLang="en-VN" sz="2400" b="0" i="0" u="none" strike="noStrike" cap="none" normalizeH="0" dirty="0">
                    <a:ln>
                      <a:noFill/>
                    </a:ln>
                    <a:solidFill>
                      <a:schemeClr val="tx1"/>
                    </a:solidFill>
                    <a:effectLst/>
                    <a:latin typeface="Cambria" panose="02040503050406030204" pitchFamily="18" charset="0"/>
                  </a:rPr>
                  <a:t> suy ra OH = OK.</a:t>
                </a:r>
                <a:endParaRPr kumimoji="0" lang="vi-VN" altLang="en-VN" sz="2400" b="0" i="0" u="none" strike="noStrike" cap="none" normalizeH="0" baseline="0" dirty="0">
                  <a:ln>
                    <a:noFill/>
                  </a:ln>
                  <a:solidFill>
                    <a:schemeClr val="tx1"/>
                  </a:solidFill>
                  <a:effectLst/>
                  <a:latin typeface="Cambria" panose="02040503050406030204" pitchFamily="18" charset="0"/>
                </a:endParaRPr>
              </a:p>
            </p:txBody>
          </p:sp>
        </mc:Choice>
        <mc:Fallback xmlns="">
          <p:sp>
            <p:nvSpPr>
              <p:cNvPr id="2" name="Rectangle 2">
                <a:extLst>
                  <a:ext uri="{FF2B5EF4-FFF2-40B4-BE49-F238E27FC236}">
                    <a16:creationId xmlns:a16="http://schemas.microsoft.com/office/drawing/2014/main" id="{0A458E77-D878-CEA5-B8C6-72AA92570F35}"/>
                  </a:ext>
                </a:extLst>
              </p:cNvPr>
              <p:cNvSpPr>
                <a:spLocks noRot="1" noChangeAspect="1" noMove="1" noResize="1" noEditPoints="1" noAdjustHandles="1" noChangeArrowheads="1" noChangeShapeType="1" noTextEdit="1"/>
              </p:cNvSpPr>
              <p:nvPr/>
            </p:nvSpPr>
            <p:spPr bwMode="auto">
              <a:xfrm>
                <a:off x="979394" y="639855"/>
                <a:ext cx="10233212" cy="5369868"/>
              </a:xfrm>
              <a:prstGeom prst="rect">
                <a:avLst/>
              </a:prstGeom>
              <a:blipFill>
                <a:blip r:embed="rId2"/>
                <a:stretch>
                  <a:fillRect l="-954" r="-1490" b="-20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073" name="Picture 1" descr="A diagram of a triangle&#10;&#10;Description automatically generated">
            <a:extLst>
              <a:ext uri="{FF2B5EF4-FFF2-40B4-BE49-F238E27FC236}">
                <a16:creationId xmlns:a16="http://schemas.microsoft.com/office/drawing/2014/main" id="{5AFE79AC-BE4B-5B6D-3228-648E63978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9125" y="2715936"/>
            <a:ext cx="2135187" cy="170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729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B8F655-14A6-89BD-2E39-2F7B3324C363}"/>
              </a:ext>
            </a:extLst>
          </p:cNvPr>
          <p:cNvSpPr txBox="1"/>
          <p:nvPr/>
        </p:nvSpPr>
        <p:spPr>
          <a:xfrm>
            <a:off x="996203" y="544794"/>
            <a:ext cx="10461811" cy="461665"/>
          </a:xfrm>
          <a:prstGeom prst="rect">
            <a:avLst/>
          </a:prstGeom>
          <a:noFill/>
        </p:spPr>
        <p:txBody>
          <a:bodyPr wrap="square">
            <a:spAutoFit/>
          </a:bodyPr>
          <a:lstStyle/>
          <a:p>
            <a:pPr algn="ctr"/>
            <a:r>
              <a:rPr lang="vi-VN" sz="2400" b="1" dirty="0">
                <a:solidFill>
                  <a:srgbClr val="000000"/>
                </a:solidFill>
                <a:effectLst/>
                <a:latin typeface="Cambria" panose="02040503050406030204" pitchFamily="18" charset="0"/>
                <a:ea typeface="Aptos" panose="020B0004020202020204" pitchFamily="34" charset="0"/>
                <a:cs typeface="Times New Roman (Body CS)"/>
              </a:rPr>
              <a:t>Chương IX. ĐƯỜNG TRÒN NỘI TIẾP VÀ ĐƯỜNG TRÒN NGOẠI TIẾP</a:t>
            </a:r>
            <a:r>
              <a:rPr lang="en-VN" sz="2400" dirty="0">
                <a:effectLst/>
              </a:rPr>
              <a:t> </a:t>
            </a:r>
            <a:endParaRPr lang="vi-VN" sz="24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81D9827-868D-3C13-42E6-33581E9BC8EC}"/>
                  </a:ext>
                </a:extLst>
              </p:cNvPr>
              <p:cNvSpPr txBox="1"/>
              <p:nvPr/>
            </p:nvSpPr>
            <p:spPr>
              <a:xfrm>
                <a:off x="782171" y="1139380"/>
                <a:ext cx="10627658" cy="5106591"/>
              </a:xfrm>
              <a:prstGeom prst="rect">
                <a:avLst/>
              </a:prstGeom>
              <a:noFill/>
            </p:spPr>
            <p:txBody>
              <a:bodyPr wrap="square">
                <a:spAutoFit/>
              </a:bodyPr>
              <a:lstStyle/>
              <a:p>
                <a:pPr>
                  <a:lnSpc>
                    <a:spcPct val="115000"/>
                  </a:lnSpc>
                </a:pPr>
                <a:r>
                  <a:rPr lang="vi-VN" sz="2400" b="1" dirty="0">
                    <a:solidFill>
                      <a:srgbClr val="0070C0"/>
                    </a:solidFill>
                    <a:effectLst/>
                    <a:latin typeface="Cambria" panose="02040503050406030204" pitchFamily="18" charset="0"/>
                    <a:ea typeface="Aptos" panose="020B0004020202020204" pitchFamily="34" charset="0"/>
                    <a:cs typeface="Times New Roman (Body CS)"/>
                  </a:rPr>
                  <a:t>Ví dụ 5</a:t>
                </a:r>
                <a:r>
                  <a:rPr lang="en-US" sz="2400" b="1" dirty="0">
                    <a:solidFill>
                      <a:srgbClr val="0070C0"/>
                    </a:solidFill>
                    <a:latin typeface="Cambria" panose="02040503050406030204" pitchFamily="18" charset="0"/>
                    <a:ea typeface="Aptos" panose="020B0004020202020204" pitchFamily="34" charset="0"/>
                    <a:cs typeface="Times New Roman (Body CS)"/>
                  </a:rPr>
                  <a:t> </a:t>
                </a:r>
                <a:r>
                  <a:rPr lang="vi-VN" sz="2400" dirty="0">
                    <a:solidFill>
                      <a:srgbClr val="C00000"/>
                    </a:solidFill>
                    <a:effectLst/>
                    <a:latin typeface="Cambria" panose="02040503050406030204" pitchFamily="18" charset="0"/>
                    <a:ea typeface="Aptos" panose="020B0004020202020204" pitchFamily="34" charset="0"/>
                    <a:cs typeface="Times New Roman (Body CS)"/>
                  </a:rPr>
                  <a:t>(BT 58, Tr.90, Toán 9 t2 cũ)</a:t>
                </a:r>
                <a:r>
                  <a:rPr lang="en-US" sz="2400" dirty="0">
                    <a:solidFill>
                      <a:srgbClr val="C00000"/>
                    </a:solidFill>
                    <a:effectLst/>
                    <a:latin typeface="Cambria" panose="02040503050406030204" pitchFamily="18" charset="0"/>
                    <a:ea typeface="Aptos" panose="020B0004020202020204" pitchFamily="34" charset="0"/>
                    <a:cs typeface="Times New Roman (Body CS)"/>
                  </a:rPr>
                  <a:t>.</a:t>
                </a:r>
                <a:endParaRPr lang="vi-VN" sz="2400" dirty="0">
                  <a:solidFill>
                    <a:srgbClr val="C00000"/>
                  </a:solidFill>
                  <a:effectLst/>
                  <a:latin typeface="Cambria" panose="02040503050406030204" pitchFamily="18" charset="0"/>
                  <a:ea typeface="Aptos" panose="020B0004020202020204" pitchFamily="34" charset="0"/>
                  <a:cs typeface="Times New Roman (Body CS)"/>
                </a:endParaRPr>
              </a:p>
              <a:p>
                <a:pPr>
                  <a:lnSpc>
                    <a:spcPct val="115000"/>
                  </a:lnSpc>
                </a:pPr>
                <a:r>
                  <a:rPr lang="vi-VN" sz="2400" dirty="0">
                    <a:solidFill>
                      <a:srgbClr val="000000"/>
                    </a:solidFill>
                    <a:effectLst/>
                    <a:latin typeface="Cambria" panose="02040503050406030204" pitchFamily="18" charset="0"/>
                    <a:ea typeface="Aptos" panose="020B0004020202020204" pitchFamily="34" charset="0"/>
                    <a:cs typeface="Times New Roman (Body CS)"/>
                  </a:rPr>
                  <a:t>Cho tam giác đều ABC. Trên </a:t>
                </a:r>
                <a:r>
                  <a:rPr lang="vi-VN" sz="2400" i="1" dirty="0">
                    <a:solidFill>
                      <a:srgbClr val="000000"/>
                    </a:solidFill>
                    <a:effectLst/>
                    <a:latin typeface="Cambria" panose="02040503050406030204" pitchFamily="18" charset="0"/>
                    <a:ea typeface="Aptos" panose="020B0004020202020204" pitchFamily="34" charset="0"/>
                    <a:cs typeface="Times New Roman (Body CS)"/>
                  </a:rPr>
                  <a:t>nửa mặt phẳng bờ </a:t>
                </a:r>
                <a:r>
                  <a:rPr lang="vi-VN" sz="2400" dirty="0">
                    <a:solidFill>
                      <a:srgbClr val="000000"/>
                    </a:solidFill>
                    <a:effectLst/>
                    <a:latin typeface="Cambria" panose="02040503050406030204" pitchFamily="18" charset="0"/>
                    <a:ea typeface="Aptos" panose="020B0004020202020204" pitchFamily="34" charset="0"/>
                    <a:cs typeface="Times New Roman (Body CS)"/>
                  </a:rPr>
                  <a:t>BC không chứa điểm A, lấy điểm D sao cho DB = DC và  </a:t>
                </a:r>
                <a14:m>
                  <m:oMath xmlns:m="http://schemas.openxmlformats.org/officeDocument/2006/math">
                    <m:acc>
                      <m:accPr>
                        <m:chr m:val="̂"/>
                        <m:ctrlPr>
                          <a:rPr lang="en-VN" sz="2400" i="1">
                            <a:solidFill>
                              <a:srgbClr val="000000"/>
                            </a:solidFill>
                            <a:effectLst/>
                            <a:latin typeface="Cambria Math" panose="02040503050406030204" pitchFamily="18" charset="0"/>
                          </a:rPr>
                        </m:ctrlPr>
                      </m:accPr>
                      <m:e>
                        <m:r>
                          <a:rPr lang="vi-VN" sz="2400" i="1">
                            <a:solidFill>
                              <a:srgbClr val="000000"/>
                            </a:solidFill>
                            <a:effectLst/>
                            <a:latin typeface="Cambria Math" panose="02040503050406030204" pitchFamily="18" charset="0"/>
                            <a:ea typeface="Aptos" panose="020B0004020202020204" pitchFamily="34" charset="0"/>
                            <a:cs typeface="Times New Roman (Body CS)"/>
                          </a:rPr>
                          <m:t>𝐷𝐶𝐵</m:t>
                        </m:r>
                      </m:e>
                    </m:acc>
                    <m:r>
                      <a:rPr lang="vi-VN" sz="2400" i="1">
                        <a:solidFill>
                          <a:srgbClr val="000000"/>
                        </a:solidFill>
                        <a:effectLst/>
                        <a:latin typeface="Cambria Math" panose="02040503050406030204" pitchFamily="18" charset="0"/>
                        <a:ea typeface="Aptos" panose="020B0004020202020204" pitchFamily="34" charset="0"/>
                        <a:cs typeface="Times New Roman (Body CS)"/>
                      </a:rPr>
                      <m:t>=</m:t>
                    </m:r>
                    <m:f>
                      <m:fPr>
                        <m:ctrlPr>
                          <a:rPr lang="en-VN" sz="2400" i="1">
                            <a:solidFill>
                              <a:srgbClr val="000000"/>
                            </a:solidFill>
                            <a:effectLst/>
                            <a:latin typeface="Cambria Math" panose="02040503050406030204" pitchFamily="18" charset="0"/>
                          </a:rPr>
                        </m:ctrlPr>
                      </m:fPr>
                      <m:num>
                        <m:r>
                          <a:rPr lang="vi-VN" sz="2400" i="1">
                            <a:solidFill>
                              <a:srgbClr val="000000"/>
                            </a:solidFill>
                            <a:effectLst/>
                            <a:latin typeface="Cambria Math" panose="02040503050406030204" pitchFamily="18" charset="0"/>
                            <a:ea typeface="Aptos" panose="020B0004020202020204" pitchFamily="34" charset="0"/>
                            <a:cs typeface="Times New Roman (Body CS)"/>
                          </a:rPr>
                          <m:t>1</m:t>
                        </m:r>
                      </m:num>
                      <m:den>
                        <m:r>
                          <a:rPr lang="vi-VN" sz="2400" i="1">
                            <a:solidFill>
                              <a:srgbClr val="000000"/>
                            </a:solidFill>
                            <a:effectLst/>
                            <a:latin typeface="Cambria Math" panose="02040503050406030204" pitchFamily="18" charset="0"/>
                            <a:ea typeface="Aptos" panose="020B0004020202020204" pitchFamily="34" charset="0"/>
                            <a:cs typeface="Times New Roman (Body CS)"/>
                          </a:rPr>
                          <m:t>2</m:t>
                        </m:r>
                      </m:den>
                    </m:f>
                    <m:r>
                      <a:rPr lang="vi-VN" sz="2400" i="1">
                        <a:solidFill>
                          <a:srgbClr val="000000"/>
                        </a:solidFill>
                        <a:effectLst/>
                        <a:latin typeface="Cambria Math" panose="02040503050406030204" pitchFamily="18" charset="0"/>
                        <a:ea typeface="Aptos" panose="020B0004020202020204" pitchFamily="34" charset="0"/>
                        <a:cs typeface="Times New Roman (Body CS)"/>
                      </a:rPr>
                      <m:t> </m:t>
                    </m:r>
                    <m:acc>
                      <m:accPr>
                        <m:chr m:val="̂"/>
                        <m:ctrlPr>
                          <a:rPr lang="en-VN" sz="2400" i="1">
                            <a:solidFill>
                              <a:srgbClr val="000000"/>
                            </a:solidFill>
                            <a:effectLst/>
                            <a:latin typeface="Cambria Math" panose="02040503050406030204" pitchFamily="18" charset="0"/>
                          </a:rPr>
                        </m:ctrlPr>
                      </m:accPr>
                      <m:e>
                        <m:r>
                          <a:rPr lang="vi-VN" sz="2400" i="1">
                            <a:solidFill>
                              <a:srgbClr val="000000"/>
                            </a:solidFill>
                            <a:effectLst/>
                            <a:latin typeface="Cambria Math" panose="02040503050406030204" pitchFamily="18" charset="0"/>
                            <a:ea typeface="Aptos" panose="020B0004020202020204" pitchFamily="34" charset="0"/>
                            <a:cs typeface="Times New Roman (Body CS)"/>
                          </a:rPr>
                          <m:t>𝐴𝐶𝐵</m:t>
                        </m:r>
                        <m:r>
                          <a:rPr lang="vi-VN" sz="2400" i="1">
                            <a:solidFill>
                              <a:srgbClr val="000000"/>
                            </a:solidFill>
                            <a:effectLst/>
                            <a:latin typeface="Cambria Math" panose="02040503050406030204" pitchFamily="18" charset="0"/>
                            <a:ea typeface="Aptos" panose="020B0004020202020204" pitchFamily="34" charset="0"/>
                            <a:cs typeface="Times New Roman (Body CS)"/>
                          </a:rPr>
                          <m:t> </m:t>
                        </m:r>
                      </m:e>
                    </m:acc>
                  </m:oMath>
                </a14:m>
                <a:r>
                  <a:rPr lang="vi-VN" sz="2400" dirty="0">
                    <a:solidFill>
                      <a:srgbClr val="000000"/>
                    </a:solidFill>
                    <a:effectLst/>
                    <a:latin typeface="Cambria" panose="02040503050406030204" pitchFamily="18" charset="0"/>
                    <a:ea typeface="Times New Roman" panose="02020603050405020304" pitchFamily="18" charset="0"/>
                    <a:cs typeface="Times New Roman (Body CS)"/>
                  </a:rPr>
                  <a:t>.</a:t>
                </a:r>
                <a:r>
                  <a:rPr lang="vi-VN" sz="2400" dirty="0">
                    <a:solidFill>
                      <a:srgbClr val="C00000"/>
                    </a:solidFill>
                    <a:latin typeface="Cambria" panose="02040503050406030204" pitchFamily="18" charset="0"/>
                    <a:ea typeface="Times New Roman" panose="02020603050405020304" pitchFamily="18" charset="0"/>
                    <a:cs typeface="Times New Roman (Body CS)"/>
                  </a:rPr>
                  <a:t> </a:t>
                </a:r>
                <a:r>
                  <a:rPr lang="vi-VN" sz="2400" dirty="0">
                    <a:latin typeface="Cambria" panose="02040503050406030204" pitchFamily="18" charset="0"/>
                    <a:ea typeface="Times New Roman" panose="02020603050405020304" pitchFamily="18" charset="0"/>
                    <a:cs typeface="Times New Roman (Body CS)"/>
                  </a:rPr>
                  <a:t>a)</a:t>
                </a:r>
                <a:r>
                  <a:rPr lang="vi-VN" sz="2400" dirty="0">
                    <a:solidFill>
                      <a:srgbClr val="C00000"/>
                    </a:solidFill>
                    <a:latin typeface="Cambria" panose="02040503050406030204" pitchFamily="18" charset="0"/>
                    <a:ea typeface="Times New Roman" panose="02020603050405020304" pitchFamily="18" charset="0"/>
                    <a:cs typeface="Times New Roman (Body CS)"/>
                  </a:rPr>
                  <a:t> </a:t>
                </a:r>
                <a:r>
                  <a:rPr lang="vi-VN" sz="2400" dirty="0">
                    <a:latin typeface="Cambria" panose="02040503050406030204" pitchFamily="18" charset="0"/>
                    <a:ea typeface="Times New Roman" panose="02020603050405020304" pitchFamily="18" charset="0"/>
                    <a:cs typeface="Times New Roman (Body CS)"/>
                  </a:rPr>
                  <a:t>Chứng minh ABDC là tứ giác nội tiếp. </a:t>
                </a:r>
              </a:p>
              <a:p>
                <a:pPr>
                  <a:lnSpc>
                    <a:spcPct val="115000"/>
                  </a:lnSpc>
                </a:pPr>
                <a:r>
                  <a:rPr lang="vi-VN" sz="2400" i="1" dirty="0">
                    <a:solidFill>
                      <a:srgbClr val="FF0000"/>
                    </a:solidFill>
                    <a:effectLst/>
                    <a:latin typeface="Cambria" panose="02040503050406030204" pitchFamily="18" charset="0"/>
                    <a:ea typeface="Aptos" panose="020B0004020202020204" pitchFamily="34" charset="0"/>
                    <a:cs typeface="Times New Roman (Body CS)"/>
                  </a:rPr>
                  <a:t>• Lập luận không phù hợp:</a:t>
                </a:r>
              </a:p>
              <a:p>
                <a:pPr>
                  <a:lnSpc>
                    <a:spcPct val="115000"/>
                  </a:lnSpc>
                </a:pPr>
                <a:r>
                  <a:rPr lang="vi-VN" sz="2400" dirty="0">
                    <a:latin typeface="Cambria" panose="02040503050406030204" pitchFamily="18" charset="0"/>
                    <a:ea typeface="Aptos" panose="020B0004020202020204" pitchFamily="34" charset="0"/>
                    <a:cs typeface="Times New Roman (Body CS)"/>
                  </a:rPr>
                  <a:t>Chứng minh </a:t>
                </a:r>
                <a14:m>
                  <m:oMath xmlns:m="http://schemas.openxmlformats.org/officeDocument/2006/math">
                    <m:acc>
                      <m:accPr>
                        <m:chr m:val="̂"/>
                        <m:ctrlPr>
                          <a:rPr lang="vi-VN" sz="2400" i="1" smtClean="0">
                            <a:latin typeface="Cambria Math" panose="02040503050406030204" pitchFamily="18" charset="0"/>
                          </a:rPr>
                        </m:ctrlPr>
                      </m:accPr>
                      <m:e>
                        <m:r>
                          <m:rPr>
                            <m:sty m:val="p"/>
                          </m:rPr>
                          <a:rPr lang="vi-VN" sz="2400" i="1">
                            <a:latin typeface="Cambria Math" panose="02040503050406030204" pitchFamily="18" charset="0"/>
                          </a:rPr>
                          <m:t>ABD</m:t>
                        </m:r>
                      </m:e>
                    </m:acc>
                    <m:r>
                      <a:rPr lang="vi-VN" sz="2400" b="0" i="0" smtClean="0">
                        <a:latin typeface="Cambria Math" panose="02040503050406030204" pitchFamily="18" charset="0"/>
                      </a:rPr>
                      <m:t>=</m:t>
                    </m:r>
                    <m:acc>
                      <m:accPr>
                        <m:chr m:val="̂"/>
                        <m:ctrlPr>
                          <a:rPr lang="vi-VN" sz="2400" b="0" i="1" smtClean="0">
                            <a:latin typeface="Cambria Math" panose="02040503050406030204" pitchFamily="18" charset="0"/>
                          </a:rPr>
                        </m:ctrlPr>
                      </m:accPr>
                      <m:e>
                        <m:r>
                          <m:rPr>
                            <m:sty m:val="p"/>
                          </m:rPr>
                          <a:rPr lang="vi-VN" sz="2400" i="1">
                            <a:latin typeface="Cambria Math" panose="02040503050406030204" pitchFamily="18" charset="0"/>
                          </a:rPr>
                          <m:t>ACD</m:t>
                        </m:r>
                      </m:e>
                    </m:acc>
                    <m:r>
                      <a:rPr lang="vi-VN" sz="2400" b="0" i="1" smtClean="0">
                        <a:latin typeface="Cambria Math" panose="02040503050406030204" pitchFamily="18" charset="0"/>
                      </a:rPr>
                      <m:t>=90</m:t>
                    </m:r>
                    <m:r>
                      <a:rPr lang="vi-VN" sz="2400" b="0" i="1" smtClean="0">
                        <a:latin typeface="Cambria Math" panose="02040503050406030204" pitchFamily="18" charset="0"/>
                        <a:ea typeface="Cambria Math" panose="02040503050406030204" pitchFamily="18" charset="0"/>
                      </a:rPr>
                      <m:t>° ⟹</m:t>
                    </m:r>
                  </m:oMath>
                </a14:m>
                <a:r>
                  <a:rPr lang="en-VN" sz="2400" dirty="0">
                    <a:effectLst/>
                    <a:latin typeface="Cambria" panose="02040503050406030204" pitchFamily="18" charset="0"/>
                    <a:ea typeface="Aptos" panose="020B0004020202020204" pitchFamily="34" charset="0"/>
                    <a:cs typeface="Times New Roman (Body CS)"/>
                  </a:rPr>
                  <a:t> </a:t>
                </a:r>
                <a14:m>
                  <m:oMath xmlns:m="http://schemas.openxmlformats.org/officeDocument/2006/math">
                    <m:acc>
                      <m:accPr>
                        <m:chr m:val="̂"/>
                        <m:ctrlPr>
                          <a:rPr lang="vi-VN" sz="2400" i="1">
                            <a:latin typeface="Cambria Math" panose="02040503050406030204" pitchFamily="18" charset="0"/>
                          </a:rPr>
                        </m:ctrlPr>
                      </m:accPr>
                      <m:e>
                        <m:r>
                          <m:rPr>
                            <m:sty m:val="p"/>
                          </m:rPr>
                          <a:rPr lang="vi-VN" sz="2400" i="1">
                            <a:latin typeface="Cambria Math" panose="02040503050406030204" pitchFamily="18" charset="0"/>
                          </a:rPr>
                          <m:t>ABD</m:t>
                        </m:r>
                      </m:e>
                    </m:acc>
                    <m:r>
                      <a:rPr lang="vi-VN" sz="2400" b="0" i="0" smtClean="0">
                        <a:latin typeface="Cambria Math" panose="02040503050406030204" pitchFamily="18" charset="0"/>
                      </a:rPr>
                      <m:t>+</m:t>
                    </m:r>
                    <m:acc>
                      <m:accPr>
                        <m:chr m:val="̂"/>
                        <m:ctrlPr>
                          <a:rPr lang="vi-VN" sz="2400" i="1">
                            <a:latin typeface="Cambria Math" panose="02040503050406030204" pitchFamily="18" charset="0"/>
                          </a:rPr>
                        </m:ctrlPr>
                      </m:accPr>
                      <m:e>
                        <m:r>
                          <m:rPr>
                            <m:sty m:val="p"/>
                          </m:rPr>
                          <a:rPr lang="vi-VN" sz="2400" i="1">
                            <a:latin typeface="Cambria Math" panose="02040503050406030204" pitchFamily="18" charset="0"/>
                          </a:rPr>
                          <m:t>ACD</m:t>
                        </m:r>
                      </m:e>
                    </m:acc>
                    <m:r>
                      <a:rPr lang="vi-VN" sz="2400" b="0" i="1" smtClean="0">
                        <a:latin typeface="Cambria Math" panose="02040503050406030204" pitchFamily="18" charset="0"/>
                      </a:rPr>
                      <m:t>=180</m:t>
                    </m:r>
                    <m:r>
                      <a:rPr lang="vi-VN" sz="2400" b="0" i="1" smtClean="0">
                        <a:latin typeface="Cambria Math" panose="02040503050406030204" pitchFamily="18" charset="0"/>
                        <a:ea typeface="Cambria Math" panose="02040503050406030204" pitchFamily="18" charset="0"/>
                      </a:rPr>
                      <m:t>°,</m:t>
                    </m:r>
                  </m:oMath>
                </a14:m>
                <a:endParaRPr lang="en-VN" sz="2400" dirty="0">
                  <a:effectLst/>
                  <a:latin typeface="Cambria" panose="02040503050406030204" pitchFamily="18" charset="0"/>
                  <a:ea typeface="Aptos" panose="020B0004020202020204" pitchFamily="34" charset="0"/>
                  <a:cs typeface="Times New Roman (Body CS)"/>
                </a:endParaRPr>
              </a:p>
              <a:p>
                <a:pPr>
                  <a:lnSpc>
                    <a:spcPct val="115000"/>
                  </a:lnSpc>
                </a:pPr>
                <a:r>
                  <a:rPr lang="en-US" sz="2400" dirty="0">
                    <a:latin typeface="Cambria" panose="02040503050406030204" pitchFamily="18" charset="0"/>
                    <a:ea typeface="Aptos" panose="020B0004020202020204" pitchFamily="34" charset="0"/>
                    <a:cs typeface="Times New Roman (Body CS)"/>
                  </a:rPr>
                  <a:t>H</a:t>
                </a:r>
                <a:r>
                  <a:rPr lang="en-VN" sz="2400" dirty="0">
                    <a:latin typeface="Cambria" panose="02040503050406030204" pitchFamily="18" charset="0"/>
                    <a:ea typeface="Aptos" panose="020B0004020202020204" pitchFamily="34" charset="0"/>
                    <a:cs typeface="Times New Roman (Body CS)"/>
                  </a:rPr>
                  <a:t>oặc chứng minh </a:t>
                </a:r>
                <a14:m>
                  <m:oMath xmlns:m="http://schemas.openxmlformats.org/officeDocument/2006/math">
                    <m:acc>
                      <m:accPr>
                        <m:chr m:val="̂"/>
                        <m:ctrlPr>
                          <a:rPr lang="vi-VN" sz="2400" i="1" smtClean="0">
                            <a:latin typeface="Cambria Math" panose="02040503050406030204" pitchFamily="18" charset="0"/>
                          </a:rPr>
                        </m:ctrlPr>
                      </m:accPr>
                      <m:e>
                        <m:r>
                          <m:rPr>
                            <m:sty m:val="p"/>
                          </m:rPr>
                          <a:rPr lang="vi-VN" sz="2400" i="1">
                            <a:latin typeface="Cambria Math" panose="02040503050406030204" pitchFamily="18" charset="0"/>
                          </a:rPr>
                          <m:t>BDC</m:t>
                        </m:r>
                      </m:e>
                    </m:acc>
                    <m:r>
                      <a:rPr lang="vi-VN" sz="2400" b="0" i="0" smtClean="0">
                        <a:latin typeface="Cambria Math" panose="02040503050406030204" pitchFamily="18" charset="0"/>
                      </a:rPr>
                      <m:t>+</m:t>
                    </m:r>
                    <m:acc>
                      <m:accPr>
                        <m:chr m:val="̂"/>
                        <m:ctrlPr>
                          <a:rPr lang="vi-VN" sz="2400" i="1">
                            <a:latin typeface="Cambria Math" panose="02040503050406030204" pitchFamily="18" charset="0"/>
                          </a:rPr>
                        </m:ctrlPr>
                      </m:accPr>
                      <m:e>
                        <m:r>
                          <m:rPr>
                            <m:sty m:val="p"/>
                          </m:rPr>
                          <a:rPr lang="vi-VN" sz="2400" i="1">
                            <a:latin typeface="Cambria Math" panose="02040503050406030204" pitchFamily="18" charset="0"/>
                          </a:rPr>
                          <m:t>BAC</m:t>
                        </m:r>
                      </m:e>
                    </m:acc>
                    <m:r>
                      <a:rPr lang="vi-VN" sz="2400" b="0" i="1" smtClean="0">
                        <a:latin typeface="Cambria Math" panose="02040503050406030204" pitchFamily="18" charset="0"/>
                      </a:rPr>
                      <m:t>=180</m:t>
                    </m:r>
                    <m:r>
                      <a:rPr lang="vi-VN" sz="2400" b="0" i="1" smtClean="0">
                        <a:latin typeface="Cambria Math" panose="02040503050406030204" pitchFamily="18" charset="0"/>
                        <a:ea typeface="Cambria Math" panose="02040503050406030204" pitchFamily="18" charset="0"/>
                      </a:rPr>
                      <m:t>°</m:t>
                    </m:r>
                  </m:oMath>
                </a14:m>
                <a:r>
                  <a:rPr lang="en-VN" sz="2400" dirty="0">
                    <a:effectLst/>
                    <a:latin typeface="Cambria" panose="02040503050406030204" pitchFamily="18" charset="0"/>
                    <a:ea typeface="Aptos" panose="020B0004020202020204" pitchFamily="34" charset="0"/>
                    <a:cs typeface="Times New Roman (Body CS)"/>
                  </a:rPr>
                  <a:t>.</a:t>
                </a:r>
              </a:p>
              <a:p>
                <a:pPr>
                  <a:lnSpc>
                    <a:spcPct val="115000"/>
                  </a:lnSpc>
                </a:pPr>
                <a:r>
                  <a:rPr lang="en-VN" sz="2400" i="1" dirty="0">
                    <a:solidFill>
                      <a:srgbClr val="FF0000"/>
                    </a:solidFill>
                    <a:latin typeface="Cambria" panose="02040503050406030204" pitchFamily="18" charset="0"/>
                    <a:ea typeface="Aptos" panose="020B0004020202020204" pitchFamily="34" charset="0"/>
                    <a:cs typeface="Times New Roman (Body CS)"/>
                  </a:rPr>
                  <a:t>• Lập luận phù hợp</a:t>
                </a:r>
                <a:r>
                  <a:rPr lang="en-VN" sz="2400" dirty="0">
                    <a:latin typeface="Cambria" panose="02040503050406030204" pitchFamily="18" charset="0"/>
                    <a:ea typeface="Aptos" panose="020B0004020202020204" pitchFamily="34" charset="0"/>
                    <a:cs typeface="Times New Roman (Body CS)"/>
                  </a:rPr>
                  <a:t>:  Gọi O là trung điểm của AD.</a:t>
                </a:r>
              </a:p>
              <a:p>
                <a:pPr>
                  <a:lnSpc>
                    <a:spcPct val="115000"/>
                  </a:lnSpc>
                </a:pPr>
                <a:r>
                  <a:rPr lang="en-VN" sz="2400" dirty="0">
                    <a:effectLst/>
                    <a:latin typeface="Cambria" panose="02040503050406030204" pitchFamily="18" charset="0"/>
                    <a:ea typeface="Aptos" panose="020B0004020202020204" pitchFamily="34" charset="0"/>
                    <a:cs typeface="Times New Roman (Body CS)"/>
                  </a:rPr>
                  <a:t>Chứng minh </a:t>
                </a:r>
                <a14:m>
                  <m:oMath xmlns:m="http://schemas.openxmlformats.org/officeDocument/2006/math">
                    <m:r>
                      <a:rPr lang="en-VN" sz="2400" i="1" smtClean="0">
                        <a:effectLst/>
                        <a:latin typeface="Cambria Math" panose="02040503050406030204" pitchFamily="18" charset="0"/>
                        <a:ea typeface="Cambria Math" panose="02040503050406030204" pitchFamily="18" charset="0"/>
                        <a:cs typeface="Times New Roman (Body CS)"/>
                      </a:rPr>
                      <m:t>∆</m:t>
                    </m:r>
                    <m:r>
                      <m:rPr>
                        <m:sty m:val="p"/>
                      </m:rPr>
                      <a:rPr lang="en-VN" sz="2400" i="1">
                        <a:latin typeface="Cambria Math" panose="02040503050406030204" pitchFamily="18" charset="0"/>
                        <a:ea typeface="Cambria Math" panose="02040503050406030204" pitchFamily="18" charset="0"/>
                        <a:cs typeface="Times New Roman (Body CS)"/>
                      </a:rPr>
                      <m:t>ABD</m:t>
                    </m:r>
                  </m:oMath>
                </a14:m>
                <a:r>
                  <a:rPr lang="en-VN" sz="2400" dirty="0">
                    <a:effectLst/>
                    <a:latin typeface="Cambria" panose="02040503050406030204" pitchFamily="18" charset="0"/>
                    <a:ea typeface="Aptos" panose="020B0004020202020204" pitchFamily="34" charset="0"/>
                    <a:cs typeface="Times New Roman (Body CS)"/>
                  </a:rPr>
                  <a:t> vuông tại D và </a:t>
                </a:r>
                <a14:m>
                  <m:oMath xmlns:m="http://schemas.openxmlformats.org/officeDocument/2006/math">
                    <m:r>
                      <a:rPr lang="en-VN" sz="2400" i="1">
                        <a:latin typeface="Cambria Math" panose="02040503050406030204" pitchFamily="18" charset="0"/>
                        <a:ea typeface="Cambria Math" panose="02040503050406030204" pitchFamily="18" charset="0"/>
                        <a:cs typeface="Times New Roman (Body CS)"/>
                      </a:rPr>
                      <m:t>∆</m:t>
                    </m:r>
                    <m:r>
                      <m:rPr>
                        <m:sty m:val="p"/>
                      </m:rPr>
                      <a:rPr lang="en-VN" sz="2400" i="1">
                        <a:latin typeface="Cambria Math" panose="02040503050406030204" pitchFamily="18" charset="0"/>
                        <a:ea typeface="Cambria Math" panose="02040503050406030204" pitchFamily="18" charset="0"/>
                        <a:cs typeface="Times New Roman (Body CS)"/>
                      </a:rPr>
                      <m:t>ACD</m:t>
                    </m:r>
                  </m:oMath>
                </a14:m>
                <a:r>
                  <a:rPr lang="en-VN" sz="2400" dirty="0">
                    <a:latin typeface="Cambria" panose="02040503050406030204" pitchFamily="18" charset="0"/>
                    <a:ea typeface="Aptos" panose="020B0004020202020204" pitchFamily="34" charset="0"/>
                    <a:cs typeface="Times New Roman (Body CS)"/>
                  </a:rPr>
                  <a:t> vuông tại C, </a:t>
                </a:r>
                <a:r>
                  <a:rPr lang="en-VN" sz="2400" dirty="0">
                    <a:effectLst/>
                    <a:latin typeface="Cambria" panose="02040503050406030204" pitchFamily="18" charset="0"/>
                    <a:ea typeface="Aptos" panose="020B0004020202020204" pitchFamily="34" charset="0"/>
                    <a:cs typeface="Times New Roman (Body CS)"/>
                  </a:rPr>
                  <a:t>suy ra: </a:t>
                </a:r>
              </a:p>
              <a:p>
                <a:pPr algn="ctr">
                  <a:lnSpc>
                    <a:spcPct val="115000"/>
                  </a:lnSpc>
                </a:pPr>
                <a:r>
                  <a:rPr lang="en-VN" sz="2400" dirty="0">
                    <a:effectLst/>
                    <a:latin typeface="Cambria" panose="02040503050406030204" pitchFamily="18" charset="0"/>
                    <a:ea typeface="Aptos" panose="020B0004020202020204" pitchFamily="34" charset="0"/>
                    <a:cs typeface="Times New Roman (Body CS)"/>
                  </a:rPr>
                  <a:t>BO = </a:t>
                </a:r>
                <a14:m>
                  <m:oMath xmlns:m="http://schemas.openxmlformats.org/officeDocument/2006/math">
                    <m:f>
                      <m:fPr>
                        <m:ctrlPr>
                          <a:rPr lang="en-VN" sz="2400" i="1" smtClean="0">
                            <a:effectLst/>
                            <a:latin typeface="Cambria Math" panose="02040503050406030204" pitchFamily="18" charset="0"/>
                          </a:rPr>
                        </m:ctrlPr>
                      </m:fPr>
                      <m:num>
                        <m:r>
                          <a:rPr lang="vi-VN" sz="2400" b="0" i="1" smtClean="0">
                            <a:effectLst/>
                            <a:latin typeface="Cambria Math" panose="02040503050406030204" pitchFamily="18" charset="0"/>
                          </a:rPr>
                          <m:t>1</m:t>
                        </m:r>
                      </m:num>
                      <m:den>
                        <m:r>
                          <a:rPr lang="vi-VN" sz="2400" b="0" i="1" smtClean="0">
                            <a:effectLst/>
                            <a:latin typeface="Cambria Math" panose="02040503050406030204" pitchFamily="18" charset="0"/>
                          </a:rPr>
                          <m:t>2</m:t>
                        </m:r>
                      </m:den>
                    </m:f>
                    <m:r>
                      <m:rPr>
                        <m:sty m:val="p"/>
                      </m:rPr>
                      <a:rPr lang="en-VN" sz="2400" i="1">
                        <a:latin typeface="Cambria Math" panose="02040503050406030204" pitchFamily="18" charset="0"/>
                      </a:rPr>
                      <m:t>AD</m:t>
                    </m:r>
                  </m:oMath>
                </a14:m>
                <a:r>
                  <a:rPr lang="en-VN" sz="2400" dirty="0">
                    <a:effectLst/>
                    <a:latin typeface="Cambria" panose="02040503050406030204" pitchFamily="18" charset="0"/>
                    <a:ea typeface="Aptos" panose="020B0004020202020204" pitchFamily="34" charset="0"/>
                    <a:cs typeface="Times New Roman (Body CS)"/>
                  </a:rPr>
                  <a:t>  và  CO </a:t>
                </a:r>
                <a:r>
                  <a:rPr lang="en-VN" sz="2400" dirty="0">
                    <a:latin typeface="Cambria" panose="02040503050406030204" pitchFamily="18" charset="0"/>
                    <a:ea typeface="Aptos" panose="020B0004020202020204" pitchFamily="34" charset="0"/>
                    <a:cs typeface="Times New Roman (Body CS)"/>
                  </a:rPr>
                  <a:t>= </a:t>
                </a:r>
                <a14:m>
                  <m:oMath xmlns:m="http://schemas.openxmlformats.org/officeDocument/2006/math">
                    <m:f>
                      <m:fPr>
                        <m:ctrlPr>
                          <a:rPr lang="en-VN" sz="2400" i="1">
                            <a:latin typeface="Cambria Math" panose="02040503050406030204" pitchFamily="18" charset="0"/>
                          </a:rPr>
                        </m:ctrlPr>
                      </m:fPr>
                      <m:num>
                        <m:r>
                          <a:rPr lang="vi-VN" sz="2400" i="1">
                            <a:latin typeface="Cambria Math" panose="02040503050406030204" pitchFamily="18" charset="0"/>
                          </a:rPr>
                          <m:t>1</m:t>
                        </m:r>
                      </m:num>
                      <m:den>
                        <m:r>
                          <a:rPr lang="vi-VN" sz="2400" i="1">
                            <a:latin typeface="Cambria Math" panose="02040503050406030204" pitchFamily="18" charset="0"/>
                          </a:rPr>
                          <m:t>2</m:t>
                        </m:r>
                      </m:den>
                    </m:f>
                    <m:r>
                      <m:rPr>
                        <m:sty m:val="p"/>
                      </m:rPr>
                      <a:rPr lang="en-VN" sz="2400" i="1">
                        <a:latin typeface="Cambria Math" panose="02040503050406030204" pitchFamily="18" charset="0"/>
                      </a:rPr>
                      <m:t>AD</m:t>
                    </m:r>
                  </m:oMath>
                </a14:m>
                <a:endParaRPr lang="en-VN" sz="2400" dirty="0">
                  <a:latin typeface="Cambria" panose="02040503050406030204" pitchFamily="18" charset="0"/>
                  <a:ea typeface="Aptos" panose="020B0004020202020204" pitchFamily="34" charset="0"/>
                  <a:cs typeface="Times New Roman (Body CS)"/>
                </a:endParaRPr>
              </a:p>
              <a:p>
                <a:pPr>
                  <a:lnSpc>
                    <a:spcPct val="115000"/>
                  </a:lnSpc>
                </a:pPr>
                <a:r>
                  <a:rPr lang="en-VN" sz="2400" dirty="0">
                    <a:effectLst/>
                    <a:latin typeface="Cambria" panose="02040503050406030204" pitchFamily="18" charset="0"/>
                    <a:ea typeface="Aptos" panose="020B0004020202020204" pitchFamily="34" charset="0"/>
                    <a:cs typeface="Times New Roman (Body CS)"/>
                  </a:rPr>
                  <a:t>(trung tuyến thuộc cạnh huyền của tam giác vuông bằng nửa cạnh huyền).</a:t>
                </a:r>
              </a:p>
              <a:p>
                <a:pPr>
                  <a:lnSpc>
                    <a:spcPct val="115000"/>
                  </a:lnSpc>
                </a:pPr>
                <a:r>
                  <a:rPr lang="en-VN" sz="2400" i="1" dirty="0">
                    <a:solidFill>
                      <a:srgbClr val="FF0000"/>
                    </a:solidFill>
                    <a:latin typeface="Cambria" panose="02040503050406030204" pitchFamily="18" charset="0"/>
                    <a:ea typeface="Aptos" panose="020B0004020202020204" pitchFamily="34" charset="0"/>
                    <a:cs typeface="Times New Roman (Body CS)"/>
                  </a:rPr>
                  <a:t>• Chú ý </a:t>
                </a:r>
                <a:r>
                  <a:rPr lang="en-VN" sz="2400" dirty="0">
                    <a:latin typeface="Cambria" panose="02040503050406030204" pitchFamily="18" charset="0"/>
                    <a:ea typeface="Aptos" panose="020B0004020202020204" pitchFamily="34" charset="0"/>
                    <a:cs typeface="Times New Roman (Body CS)"/>
                  </a:rPr>
                  <a:t>sửa lại đề, không dùng thuật ngữ “nửa mặt phẳng”.</a:t>
                </a:r>
                <a:endParaRPr lang="en-VN" sz="2400" dirty="0">
                  <a:effectLst/>
                  <a:latin typeface="Cambria" panose="02040503050406030204" pitchFamily="18" charset="0"/>
                  <a:ea typeface="Aptos" panose="020B0004020202020204" pitchFamily="34" charset="0"/>
                  <a:cs typeface="Times New Roman (Body CS)"/>
                </a:endParaRPr>
              </a:p>
            </p:txBody>
          </p:sp>
        </mc:Choice>
        <mc:Fallback xmlns="">
          <p:sp>
            <p:nvSpPr>
              <p:cNvPr id="5" name="TextBox 4">
                <a:extLst>
                  <a:ext uri="{FF2B5EF4-FFF2-40B4-BE49-F238E27FC236}">
                    <a16:creationId xmlns:a16="http://schemas.microsoft.com/office/drawing/2014/main" id="{981D9827-868D-3C13-42E6-33581E9BC8EC}"/>
                  </a:ext>
                </a:extLst>
              </p:cNvPr>
              <p:cNvSpPr txBox="1">
                <a:spLocks noRot="1" noChangeAspect="1" noMove="1" noResize="1" noEditPoints="1" noAdjustHandles="1" noChangeArrowheads="1" noChangeShapeType="1" noTextEdit="1"/>
              </p:cNvSpPr>
              <p:nvPr/>
            </p:nvSpPr>
            <p:spPr>
              <a:xfrm>
                <a:off x="782171" y="1139380"/>
                <a:ext cx="10627658" cy="5106591"/>
              </a:xfrm>
              <a:prstGeom prst="rect">
                <a:avLst/>
              </a:prstGeom>
              <a:blipFill>
                <a:blip r:embed="rId2"/>
                <a:stretch>
                  <a:fillRect l="-860" t="-597" b="-1671"/>
                </a:stretch>
              </a:blipFill>
            </p:spPr>
            <p:txBody>
              <a:bodyPr/>
              <a:lstStyle/>
              <a:p>
                <a:r>
                  <a:rPr lang="en-US">
                    <a:noFill/>
                  </a:rPr>
                  <a:t> </a:t>
                </a:r>
              </a:p>
            </p:txBody>
          </p:sp>
        </mc:Fallback>
      </mc:AlternateContent>
      <p:pic>
        <p:nvPicPr>
          <p:cNvPr id="6" name="Picture 5" descr="A diagram of a triangle with lines and dots&#10;&#10;Description automatically generated">
            <a:extLst>
              <a:ext uri="{FF2B5EF4-FFF2-40B4-BE49-F238E27FC236}">
                <a16:creationId xmlns:a16="http://schemas.microsoft.com/office/drawing/2014/main" id="{05248FEE-5AC5-FE08-A585-FEC57A3DEBFD}"/>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399494" y="2754518"/>
            <a:ext cx="2177303" cy="2460070"/>
          </a:xfrm>
          <a:prstGeom prst="rect">
            <a:avLst/>
          </a:prstGeom>
        </p:spPr>
      </p:pic>
    </p:spTree>
    <p:extLst>
      <p:ext uri="{BB962C8B-B14F-4D97-AF65-F5344CB8AC3E}">
        <p14:creationId xmlns:p14="http://schemas.microsoft.com/office/powerpoint/2010/main" val="168476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70ACB8-97CD-3FB0-F3CB-A5E8670B4F84}"/>
              </a:ext>
            </a:extLst>
          </p:cNvPr>
          <p:cNvSpPr txBox="1"/>
          <p:nvPr/>
        </p:nvSpPr>
        <p:spPr>
          <a:xfrm>
            <a:off x="887506" y="729734"/>
            <a:ext cx="10244417" cy="2267480"/>
          </a:xfrm>
          <a:prstGeom prst="rect">
            <a:avLst/>
          </a:prstGeom>
          <a:noFill/>
        </p:spPr>
        <p:txBody>
          <a:bodyPr wrap="square">
            <a:spAutoFit/>
          </a:bodyPr>
          <a:lstStyle/>
          <a:p>
            <a:pPr>
              <a:lnSpc>
                <a:spcPct val="120000"/>
              </a:lnSpc>
            </a:pPr>
            <a:r>
              <a:rPr lang="vi-VN" sz="2400" b="1" dirty="0">
                <a:solidFill>
                  <a:srgbClr val="0070C0"/>
                </a:solidFill>
                <a:effectLst/>
                <a:latin typeface="Cambria" panose="02040503050406030204" pitchFamily="18" charset="0"/>
                <a:ea typeface="Times New Roman" panose="02020603050405020304" pitchFamily="18" charset="0"/>
                <a:cs typeface="Times New Roman (Body CS)"/>
              </a:rPr>
              <a:t>Ví dụ 6</a:t>
            </a:r>
            <a:r>
              <a:rPr lang="vi-VN" sz="2400" dirty="0">
                <a:solidFill>
                  <a:srgbClr val="0070C0"/>
                </a:solidFill>
                <a:effectLst/>
                <a:latin typeface="Cambria" panose="02040503050406030204" pitchFamily="18" charset="0"/>
                <a:ea typeface="Times New Roman" panose="02020603050405020304" pitchFamily="18" charset="0"/>
                <a:cs typeface="Times New Roman (Body CS)"/>
              </a:rPr>
              <a:t> </a:t>
            </a:r>
            <a:r>
              <a:rPr lang="vi-VN" sz="2400" dirty="0">
                <a:solidFill>
                  <a:srgbClr val="C00000"/>
                </a:solidFill>
                <a:effectLst/>
                <a:latin typeface="Cambria" panose="02040503050406030204" pitchFamily="18" charset="0"/>
                <a:ea typeface="Times New Roman" panose="02020603050405020304" pitchFamily="18" charset="0"/>
                <a:cs typeface="Times New Roman (Body CS)"/>
              </a:rPr>
              <a:t>(BT 15, tr.136, Toán9 T2 cũ)</a:t>
            </a:r>
            <a:r>
              <a:rPr lang="en-US" sz="2400" dirty="0">
                <a:solidFill>
                  <a:srgbClr val="000000"/>
                </a:solidFill>
                <a:latin typeface="Cambria" panose="02040503050406030204" pitchFamily="18" charset="0"/>
                <a:ea typeface="Times New Roman" panose="02020603050405020304" pitchFamily="18" charset="0"/>
                <a:cs typeface="Times New Roman (Body CS)"/>
              </a:rPr>
              <a:t>.</a:t>
            </a:r>
            <a:endParaRPr lang="vi-VN" sz="2400" dirty="0">
              <a:solidFill>
                <a:srgbClr val="000000"/>
              </a:solidFill>
              <a:effectLst/>
              <a:latin typeface="Cambria" panose="02040503050406030204" pitchFamily="18" charset="0"/>
              <a:ea typeface="Times New Roman" panose="02020603050405020304" pitchFamily="18" charset="0"/>
              <a:cs typeface="Times New Roman (Body CS)"/>
            </a:endParaRPr>
          </a:p>
          <a:p>
            <a:pPr>
              <a:lnSpc>
                <a:spcPct val="120000"/>
              </a:lnSpc>
            </a:pPr>
            <a:r>
              <a:rPr lang="vi-VN" sz="2400" dirty="0">
                <a:solidFill>
                  <a:srgbClr val="000000"/>
                </a:solidFill>
                <a:effectLst/>
                <a:latin typeface="Cambria" panose="02040503050406030204" pitchFamily="18" charset="0"/>
                <a:ea typeface="Times New Roman" panose="02020603050405020304" pitchFamily="18" charset="0"/>
                <a:cs typeface="Times New Roman (Body CS)"/>
              </a:rPr>
              <a:t>Tam giác ABC cân ở A có cạnh đáy nhỏ hơn cạnh bên, nội tiếp đường tròn (O). Tiếp tuyến tại B và C của đường tròn lần lượt cắt các tia AC và tia AB ở D và E. Chứng minh: b) BCDE là tứ giác nội tiếp</a:t>
            </a:r>
            <a:r>
              <a:rPr lang="en-VN" sz="2400" dirty="0">
                <a:effectLst/>
                <a:latin typeface="Cambria" panose="02040503050406030204" pitchFamily="18" charset="0"/>
              </a:rPr>
              <a:t> .</a:t>
            </a:r>
          </a:p>
          <a:p>
            <a:pPr>
              <a:lnSpc>
                <a:spcPct val="120000"/>
              </a:lnSpc>
            </a:pPr>
            <a:endParaRPr lang="vi-VN" sz="2400" dirty="0">
              <a:latin typeface="Cambria" panose="02040503050406030204" pitchFamily="18" charset="0"/>
            </a:endParaRPr>
          </a:p>
        </p:txBody>
      </p:sp>
      <p:pic>
        <p:nvPicPr>
          <p:cNvPr id="4" name="Picture 3">
            <a:extLst>
              <a:ext uri="{FF2B5EF4-FFF2-40B4-BE49-F238E27FC236}">
                <a16:creationId xmlns:a16="http://schemas.microsoft.com/office/drawing/2014/main" id="{1C46949F-521E-53F9-1EE0-C3A934F5CF6A}"/>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187934" y="2510670"/>
            <a:ext cx="2943989" cy="3150541"/>
          </a:xfrm>
          <a:prstGeom prst="rect">
            <a:avLst/>
          </a:prstGeom>
        </p:spPr>
      </p:pic>
      <p:sp>
        <p:nvSpPr>
          <p:cNvPr id="5" name="TextBox 4">
            <a:extLst>
              <a:ext uri="{FF2B5EF4-FFF2-40B4-BE49-F238E27FC236}">
                <a16:creationId xmlns:a16="http://schemas.microsoft.com/office/drawing/2014/main" id="{0B428B6C-6BE1-06B9-4DD1-8A8CA9557A94}"/>
              </a:ext>
            </a:extLst>
          </p:cNvPr>
          <p:cNvSpPr txBox="1"/>
          <p:nvPr/>
        </p:nvSpPr>
        <p:spPr>
          <a:xfrm>
            <a:off x="887506" y="2657592"/>
            <a:ext cx="6871447" cy="3153940"/>
          </a:xfrm>
          <a:prstGeom prst="rect">
            <a:avLst/>
          </a:prstGeom>
          <a:noFill/>
        </p:spPr>
        <p:txBody>
          <a:bodyPr wrap="square" rtlCol="0">
            <a:spAutoFit/>
          </a:bodyPr>
          <a:lstStyle/>
          <a:p>
            <a:pPr>
              <a:lnSpc>
                <a:spcPct val="120000"/>
              </a:lnSpc>
            </a:pPr>
            <a:r>
              <a:rPr lang="vi-VN" sz="2400" i="1" dirty="0">
                <a:solidFill>
                  <a:srgbClr val="FF0000"/>
                </a:solidFill>
                <a:latin typeface="Cambria" panose="02040503050406030204" pitchFamily="18" charset="0"/>
                <a:ea typeface="Times New Roman" panose="02020603050405020304" pitchFamily="18" charset="0"/>
                <a:cs typeface="Times New Roman (Body CS)"/>
              </a:rPr>
              <a:t>Phân tích bài toán</a:t>
            </a:r>
            <a:r>
              <a:rPr lang="vi-VN" sz="2400" dirty="0">
                <a:solidFill>
                  <a:srgbClr val="000000"/>
                </a:solidFill>
                <a:latin typeface="Cambria" panose="02040503050406030204" pitchFamily="18" charset="0"/>
                <a:ea typeface="Times New Roman" panose="02020603050405020304" pitchFamily="18" charset="0"/>
                <a:cs typeface="Times New Roman (Body CS)"/>
              </a:rPr>
              <a:t>:</a:t>
            </a:r>
          </a:p>
          <a:p>
            <a:pPr marL="342900" indent="-342900">
              <a:lnSpc>
                <a:spcPct val="120000"/>
              </a:lnSpc>
              <a:buFontTx/>
              <a:buChar char="-"/>
            </a:pPr>
            <a:r>
              <a:rPr lang="vi-VN" sz="2400" dirty="0">
                <a:solidFill>
                  <a:srgbClr val="000000"/>
                </a:solidFill>
                <a:latin typeface="Cambria" panose="02040503050406030204" pitchFamily="18" charset="0"/>
              </a:rPr>
              <a:t>Có thể thấy tứ giác BCDE là một hình thang cân và không được tạo thành từ hai tam giác  vuông. </a:t>
            </a:r>
          </a:p>
          <a:p>
            <a:pPr marL="342900" indent="-342900">
              <a:lnSpc>
                <a:spcPct val="120000"/>
              </a:lnSpc>
              <a:buFontTx/>
              <a:buChar char="-"/>
            </a:pPr>
            <a:r>
              <a:rPr lang="vi-VN" sz="2400" dirty="0">
                <a:solidFill>
                  <a:srgbClr val="000000"/>
                </a:solidFill>
                <a:latin typeface="Cambria" panose="02040503050406030204" pitchFamily="18" charset="0"/>
              </a:rPr>
              <a:t>Để giải bài toán mà không dùng dấu hiệu nhận biết tứ giác nội tiếp, sẽ phải chứng minh 4 điểm B, C, D, E cùng thuộc một đường tròn (bằng định nghĩa).</a:t>
            </a:r>
            <a:endParaRPr lang="vi-VN" sz="2400" dirty="0"/>
          </a:p>
        </p:txBody>
      </p:sp>
    </p:spTree>
    <p:extLst>
      <p:ext uri="{BB962C8B-B14F-4D97-AF65-F5344CB8AC3E}">
        <p14:creationId xmlns:p14="http://schemas.microsoft.com/office/powerpoint/2010/main" val="353591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08BDDE0A-751A-C1F6-752F-030D80C45D8E}"/>
                  </a:ext>
                </a:extLst>
              </p:cNvPr>
              <p:cNvGraphicFramePr>
                <a:graphicFrameLocks noGrp="1"/>
              </p:cNvGraphicFramePr>
              <p:nvPr>
                <p:extLst>
                  <p:ext uri="{D42A27DB-BD31-4B8C-83A1-F6EECF244321}">
                    <p14:modId xmlns:p14="http://schemas.microsoft.com/office/powerpoint/2010/main" val="3532736035"/>
                  </p:ext>
                </p:extLst>
              </p:nvPr>
            </p:nvGraphicFramePr>
            <p:xfrm>
              <a:off x="872836" y="1371599"/>
              <a:ext cx="10363728" cy="4685064"/>
            </p:xfrm>
            <a:graphic>
              <a:graphicData uri="http://schemas.openxmlformats.org/drawingml/2006/table">
                <a:tbl>
                  <a:tblPr firstRow="1" firstCol="1" bandRow="1">
                    <a:tableStyleId>{5C22544A-7EE6-4342-B048-85BDC9FD1C3A}</a:tableStyleId>
                  </a:tblPr>
                  <a:tblGrid>
                    <a:gridCol w="1589512">
                      <a:extLst>
                        <a:ext uri="{9D8B030D-6E8A-4147-A177-3AD203B41FA5}">
                          <a16:colId xmlns:a16="http://schemas.microsoft.com/office/drawing/2014/main" val="3811514197"/>
                        </a:ext>
                      </a:extLst>
                    </a:gridCol>
                    <a:gridCol w="4179067">
                      <a:extLst>
                        <a:ext uri="{9D8B030D-6E8A-4147-A177-3AD203B41FA5}">
                          <a16:colId xmlns:a16="http://schemas.microsoft.com/office/drawing/2014/main" val="2464136298"/>
                        </a:ext>
                      </a:extLst>
                    </a:gridCol>
                    <a:gridCol w="4595149">
                      <a:extLst>
                        <a:ext uri="{9D8B030D-6E8A-4147-A177-3AD203B41FA5}">
                          <a16:colId xmlns:a16="http://schemas.microsoft.com/office/drawing/2014/main" val="4048121614"/>
                        </a:ext>
                      </a:extLst>
                    </a:gridCol>
                  </a:tblGrid>
                  <a:tr h="504525">
                    <a:tc>
                      <a:txBody>
                        <a:bodyPr/>
                        <a:lstStyle/>
                        <a:p>
                          <a:pPr algn="ctr">
                            <a:spcBef>
                              <a:spcPts val="600"/>
                            </a:spcBef>
                            <a:spcAft>
                              <a:spcPts val="300"/>
                            </a:spcAft>
                          </a:pPr>
                          <a:r>
                            <a:rPr lang="vi-VN" sz="1800" dirty="0">
                              <a:effectLst/>
                            </a:rPr>
                            <a:t>CHỦ ĐỀ</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ctr">
                            <a:spcBef>
                              <a:spcPts val="600"/>
                            </a:spcBef>
                            <a:spcAft>
                              <a:spcPts val="300"/>
                            </a:spcAft>
                          </a:pPr>
                          <a:r>
                            <a:rPr lang="vi-VN" sz="1800" dirty="0">
                              <a:effectLst/>
                            </a:rPr>
                            <a:t>SGK  </a:t>
                          </a:r>
                          <a:r>
                            <a:rPr lang="en-US" sz="1800" dirty="0">
                              <a:effectLst/>
                            </a:rPr>
                            <a:t>HIỆN HÀNH</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ctr">
                            <a:spcBef>
                              <a:spcPts val="600"/>
                            </a:spcBef>
                            <a:spcAft>
                              <a:spcPts val="300"/>
                            </a:spcAft>
                          </a:pPr>
                          <a:r>
                            <a:rPr lang="vi-VN" sz="1800" dirty="0">
                              <a:effectLst/>
                            </a:rPr>
                            <a:t>CHƯƠNG TRÌNH 2018, LỚP 9</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extLst>
                      <a:ext uri="{0D108BD9-81ED-4DB2-BD59-A6C34878D82A}">
                        <a16:rowId xmlns:a16="http://schemas.microsoft.com/office/drawing/2014/main" val="1605878639"/>
                      </a:ext>
                    </a:extLst>
                  </a:tr>
                  <a:tr h="1942367">
                    <a:tc>
                      <a:txBody>
                        <a:bodyPr/>
                        <a:lstStyle/>
                        <a:p>
                          <a:pPr algn="l">
                            <a:spcBef>
                              <a:spcPts val="300"/>
                            </a:spcBef>
                            <a:spcAft>
                              <a:spcPts val="300"/>
                            </a:spcAft>
                          </a:pPr>
                          <a:r>
                            <a:rPr lang="vi-VN" sz="1800" dirty="0">
                              <a:solidFill>
                                <a:schemeClr val="accent4">
                                  <a:lumMod val="60000"/>
                                  <a:lumOff val="40000"/>
                                </a:schemeClr>
                              </a:solidFill>
                              <a:effectLst/>
                            </a:rPr>
                            <a:t>Đưa thừa số vào/ra dấu căn bậc hai</a:t>
                          </a:r>
                          <a:endParaRPr lang="en-VN" sz="1800"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just">
                            <a:spcBef>
                              <a:spcPts val="300"/>
                            </a:spcBef>
                            <a:spcAft>
                              <a:spcPts val="300"/>
                            </a:spcAft>
                          </a:pPr>
                          <a:r>
                            <a:rPr lang="vi-VN" sz="1800" dirty="0">
                              <a:solidFill>
                                <a:schemeClr val="tx1"/>
                              </a:solidFill>
                              <a:effectLst/>
                            </a:rPr>
                            <a:t>Nêu các công thức sau với A và B là hai biểu thức đại số: </a:t>
                          </a:r>
                          <a:endParaRPr lang="en-VN" sz="1800" dirty="0">
                            <a:solidFill>
                              <a:schemeClr val="tx1"/>
                            </a:solidFill>
                            <a:effectLst/>
                          </a:endParaRPr>
                        </a:p>
                        <a:p>
                          <a:pPr algn="just">
                            <a:spcBef>
                              <a:spcPts val="300"/>
                            </a:spcBef>
                            <a:spcAft>
                              <a:spcPts val="300"/>
                            </a:spcAft>
                          </a:pPr>
                          <a14:m>
                            <m:oMath xmlns:m="http://schemas.openxmlformats.org/officeDocument/2006/math">
                              <m:rad>
                                <m:radPr>
                                  <m:degHide m:val="on"/>
                                  <m:ctrlPr>
                                    <a:rPr lang="en-VN" sz="1800" i="1">
                                      <a:solidFill>
                                        <a:schemeClr val="tx1"/>
                                      </a:solidFill>
                                      <a:effectLst/>
                                      <a:latin typeface="Cambria Math" panose="02040503050406030204" pitchFamily="18" charset="0"/>
                                    </a:rPr>
                                  </m:ctrlPr>
                                </m:radPr>
                                <m:deg/>
                                <m:e>
                                  <m:sSup>
                                    <m:sSupPr>
                                      <m:ctrlPr>
                                        <a:rPr lang="en-VN" sz="1800" i="1">
                                          <a:solidFill>
                                            <a:schemeClr val="tx1"/>
                                          </a:solidFill>
                                          <a:effectLst/>
                                          <a:latin typeface="Cambria Math" panose="02040503050406030204" pitchFamily="18" charset="0"/>
                                        </a:rPr>
                                      </m:ctrlPr>
                                    </m:sSupPr>
                                    <m:e>
                                      <m:r>
                                        <a:rPr lang="vi-VN" sz="1800">
                                          <a:solidFill>
                                            <a:schemeClr val="tx1"/>
                                          </a:solidFill>
                                          <a:effectLst/>
                                          <a:latin typeface="Cambria Math" panose="02040503050406030204" pitchFamily="18" charset="0"/>
                                        </a:rPr>
                                        <m:t>𝐴</m:t>
                                      </m:r>
                                    </m:e>
                                    <m:sup>
                                      <m:r>
                                        <a:rPr lang="vi-VN" sz="1800">
                                          <a:solidFill>
                                            <a:schemeClr val="tx1"/>
                                          </a:solidFill>
                                          <a:effectLst/>
                                          <a:latin typeface="Cambria Math" panose="02040503050406030204" pitchFamily="18" charset="0"/>
                                        </a:rPr>
                                        <m:t>2</m:t>
                                      </m:r>
                                    </m:sup>
                                  </m:sSup>
                                  <m:r>
                                    <a:rPr lang="vi-VN" sz="1800">
                                      <a:solidFill>
                                        <a:schemeClr val="tx1"/>
                                      </a:solidFill>
                                      <a:effectLst/>
                                      <a:latin typeface="Cambria Math" panose="02040503050406030204" pitchFamily="18" charset="0"/>
                                    </a:rPr>
                                    <m:t>𝐵</m:t>
                                  </m:r>
                                </m:e>
                              </m:rad>
                            </m:oMath>
                          </a14:m>
                          <a:r>
                            <a:rPr lang="vi-VN" sz="1800" dirty="0">
                              <a:solidFill>
                                <a:schemeClr val="tx1"/>
                              </a:solidFill>
                              <a:effectLst/>
                            </a:rPr>
                            <a:t> = </a:t>
                          </a:r>
                          <a14:m>
                            <m:oMath xmlns:m="http://schemas.openxmlformats.org/officeDocument/2006/math">
                              <m:d>
                                <m:dPr>
                                  <m:begChr m:val="|"/>
                                  <m:endChr m:val="|"/>
                                  <m:ctrlPr>
                                    <a:rPr lang="en-VN" sz="1800" i="1">
                                      <a:solidFill>
                                        <a:schemeClr val="tx1"/>
                                      </a:solidFill>
                                      <a:effectLst/>
                                      <a:latin typeface="Cambria Math" panose="02040503050406030204" pitchFamily="18" charset="0"/>
                                    </a:rPr>
                                  </m:ctrlPr>
                                </m:dPr>
                                <m:e>
                                  <m:r>
                                    <a:rPr lang="vi-VN" sz="1800">
                                      <a:solidFill>
                                        <a:schemeClr val="tx1"/>
                                      </a:solidFill>
                                      <a:effectLst/>
                                      <a:latin typeface="Cambria Math" panose="02040503050406030204" pitchFamily="18" charset="0"/>
                                    </a:rPr>
                                    <m:t>𝐴</m:t>
                                  </m:r>
                                </m:e>
                              </m:d>
                              <m:rad>
                                <m:radPr>
                                  <m:degHide m:val="on"/>
                                  <m:ctrlPr>
                                    <a:rPr lang="en-VN" sz="1800" i="1">
                                      <a:solidFill>
                                        <a:schemeClr val="tx1"/>
                                      </a:solidFill>
                                      <a:effectLst/>
                                      <a:latin typeface="Cambria Math" panose="02040503050406030204" pitchFamily="18" charset="0"/>
                                    </a:rPr>
                                  </m:ctrlPr>
                                </m:radPr>
                                <m:deg/>
                                <m:e>
                                  <m:r>
                                    <a:rPr lang="vi-VN" sz="1800">
                                      <a:solidFill>
                                        <a:schemeClr val="tx1"/>
                                      </a:solidFill>
                                      <a:effectLst/>
                                      <a:latin typeface="Cambria Math" panose="02040503050406030204" pitchFamily="18" charset="0"/>
                                    </a:rPr>
                                    <m:t>𝐵</m:t>
                                  </m:r>
                                </m:e>
                              </m:rad>
                            </m:oMath>
                          </a14:m>
                          <a:r>
                            <a:rPr lang="vi-VN" sz="1800" dirty="0">
                              <a:solidFill>
                                <a:schemeClr val="tx1"/>
                              </a:solidFill>
                              <a:effectLst/>
                            </a:rPr>
                            <a:t>  (B ≥ 0);</a:t>
                          </a:r>
                          <a:endParaRPr lang="en-VN" sz="1800" dirty="0">
                            <a:solidFill>
                              <a:schemeClr val="tx1"/>
                            </a:solidFill>
                            <a:effectLst/>
                          </a:endParaRPr>
                        </a:p>
                        <a:p>
                          <a:pPr algn="just">
                            <a:spcBef>
                              <a:spcPts val="300"/>
                            </a:spcBef>
                            <a:spcAft>
                              <a:spcPts val="300"/>
                            </a:spcAft>
                          </a:pPr>
                          <a14:m>
                            <m:oMath xmlns:m="http://schemas.openxmlformats.org/officeDocument/2006/math">
                              <m:r>
                                <a:rPr lang="vi-VN" sz="1800">
                                  <a:solidFill>
                                    <a:schemeClr val="tx1"/>
                                  </a:solidFill>
                                  <a:effectLst/>
                                  <a:latin typeface="Cambria Math" panose="02040503050406030204" pitchFamily="18" charset="0"/>
                                </a:rPr>
                                <m:t>𝐴</m:t>
                              </m:r>
                              <m:rad>
                                <m:radPr>
                                  <m:degHide m:val="on"/>
                                  <m:ctrlPr>
                                    <a:rPr lang="en-VN" sz="1800" i="1">
                                      <a:solidFill>
                                        <a:schemeClr val="tx1"/>
                                      </a:solidFill>
                                      <a:effectLst/>
                                      <a:latin typeface="Cambria Math" panose="02040503050406030204" pitchFamily="18" charset="0"/>
                                    </a:rPr>
                                  </m:ctrlPr>
                                </m:radPr>
                                <m:deg/>
                                <m:e>
                                  <m:r>
                                    <a:rPr lang="vi-VN" sz="1800">
                                      <a:solidFill>
                                        <a:schemeClr val="tx1"/>
                                      </a:solidFill>
                                      <a:effectLst/>
                                      <a:latin typeface="Cambria Math" panose="02040503050406030204" pitchFamily="18" charset="0"/>
                                    </a:rPr>
                                    <m:t>𝐵</m:t>
                                  </m:r>
                                </m:e>
                              </m:rad>
                              <m:r>
                                <a:rPr lang="vi-VN" sz="1800">
                                  <a:solidFill>
                                    <a:schemeClr val="tx1"/>
                                  </a:solidFill>
                                  <a:effectLst/>
                                  <a:latin typeface="Cambria Math" panose="02040503050406030204" pitchFamily="18" charset="0"/>
                                </a:rPr>
                                <m:t>=</m:t>
                              </m:r>
                              <m:rad>
                                <m:radPr>
                                  <m:degHide m:val="on"/>
                                  <m:ctrlPr>
                                    <a:rPr lang="en-VN" sz="1800" i="1">
                                      <a:solidFill>
                                        <a:schemeClr val="tx1"/>
                                      </a:solidFill>
                                      <a:effectLst/>
                                      <a:latin typeface="Cambria Math" panose="02040503050406030204" pitchFamily="18" charset="0"/>
                                    </a:rPr>
                                  </m:ctrlPr>
                                </m:radPr>
                                <m:deg/>
                                <m:e>
                                  <m:sSup>
                                    <m:sSupPr>
                                      <m:ctrlPr>
                                        <a:rPr lang="en-VN" sz="1800" i="1">
                                          <a:solidFill>
                                            <a:schemeClr val="tx1"/>
                                          </a:solidFill>
                                          <a:effectLst/>
                                          <a:latin typeface="Cambria Math" panose="02040503050406030204" pitchFamily="18" charset="0"/>
                                        </a:rPr>
                                      </m:ctrlPr>
                                    </m:sSupPr>
                                    <m:e>
                                      <m:r>
                                        <a:rPr lang="vi-VN" sz="1800">
                                          <a:solidFill>
                                            <a:schemeClr val="tx1"/>
                                          </a:solidFill>
                                          <a:effectLst/>
                                          <a:latin typeface="Cambria Math" panose="02040503050406030204" pitchFamily="18" charset="0"/>
                                        </a:rPr>
                                        <m:t>𝐴</m:t>
                                      </m:r>
                                    </m:e>
                                    <m:sup>
                                      <m:r>
                                        <a:rPr lang="vi-VN" sz="1800">
                                          <a:solidFill>
                                            <a:schemeClr val="tx1"/>
                                          </a:solidFill>
                                          <a:effectLst/>
                                          <a:latin typeface="Cambria Math" panose="02040503050406030204" pitchFamily="18" charset="0"/>
                                        </a:rPr>
                                        <m:t>2</m:t>
                                      </m:r>
                                    </m:sup>
                                  </m:sSup>
                                  <m:r>
                                    <a:rPr lang="vi-VN" sz="1800">
                                      <a:solidFill>
                                        <a:schemeClr val="tx1"/>
                                      </a:solidFill>
                                      <a:effectLst/>
                                      <a:latin typeface="Cambria Math" panose="02040503050406030204" pitchFamily="18" charset="0"/>
                                    </a:rPr>
                                    <m:t>𝐵</m:t>
                                  </m:r>
                                </m:e>
                              </m:rad>
                            </m:oMath>
                          </a14:m>
                          <a:r>
                            <a:rPr lang="vi-VN" sz="1800" dirty="0">
                              <a:solidFill>
                                <a:schemeClr val="tx1"/>
                              </a:solidFill>
                              <a:effectLst/>
                            </a:rPr>
                            <a:t> nếu A ≥ 0 và B ≥ 0</a:t>
                          </a:r>
                          <a:endParaRPr lang="en-VN" sz="1800" dirty="0">
                            <a:solidFill>
                              <a:schemeClr val="tx1"/>
                            </a:solidFill>
                            <a:effectLst/>
                          </a:endParaRPr>
                        </a:p>
                        <a:p>
                          <a:pPr algn="just">
                            <a:spcBef>
                              <a:spcPts val="300"/>
                            </a:spcBef>
                            <a:spcAft>
                              <a:spcPts val="300"/>
                            </a:spcAft>
                          </a:pPr>
                          <a14:m>
                            <m:oMath xmlns:m="http://schemas.openxmlformats.org/officeDocument/2006/math">
                              <m:r>
                                <a:rPr lang="vi-VN" sz="1800">
                                  <a:solidFill>
                                    <a:schemeClr val="tx1"/>
                                  </a:solidFill>
                                  <a:effectLst/>
                                  <a:latin typeface="Cambria Math" panose="02040503050406030204" pitchFamily="18" charset="0"/>
                                </a:rPr>
                                <m:t>𝐴</m:t>
                              </m:r>
                              <m:rad>
                                <m:radPr>
                                  <m:degHide m:val="on"/>
                                  <m:ctrlPr>
                                    <a:rPr lang="en-VN" sz="1800" i="1">
                                      <a:solidFill>
                                        <a:schemeClr val="tx1"/>
                                      </a:solidFill>
                                      <a:effectLst/>
                                      <a:latin typeface="Cambria Math" panose="02040503050406030204" pitchFamily="18" charset="0"/>
                                    </a:rPr>
                                  </m:ctrlPr>
                                </m:radPr>
                                <m:deg/>
                                <m:e>
                                  <m:r>
                                    <a:rPr lang="vi-VN" sz="1800">
                                      <a:solidFill>
                                        <a:schemeClr val="tx1"/>
                                      </a:solidFill>
                                      <a:effectLst/>
                                      <a:latin typeface="Cambria Math" panose="02040503050406030204" pitchFamily="18" charset="0"/>
                                    </a:rPr>
                                    <m:t>𝐵</m:t>
                                  </m:r>
                                </m:e>
                              </m:rad>
                              <m:r>
                                <a:rPr lang="vi-VN" sz="1800">
                                  <a:solidFill>
                                    <a:schemeClr val="tx1"/>
                                  </a:solidFill>
                                  <a:effectLst/>
                                  <a:latin typeface="Cambria Math" panose="02040503050406030204" pitchFamily="18" charset="0"/>
                                </a:rPr>
                                <m:t>=–</m:t>
                              </m:r>
                              <m:rad>
                                <m:radPr>
                                  <m:degHide m:val="on"/>
                                  <m:ctrlPr>
                                    <a:rPr lang="en-VN" sz="1800" i="1">
                                      <a:solidFill>
                                        <a:schemeClr val="tx1"/>
                                      </a:solidFill>
                                      <a:effectLst/>
                                      <a:latin typeface="Cambria Math" panose="02040503050406030204" pitchFamily="18" charset="0"/>
                                    </a:rPr>
                                  </m:ctrlPr>
                                </m:radPr>
                                <m:deg/>
                                <m:e>
                                  <m:sSup>
                                    <m:sSupPr>
                                      <m:ctrlPr>
                                        <a:rPr lang="en-VN" sz="1800" i="1">
                                          <a:solidFill>
                                            <a:schemeClr val="tx1"/>
                                          </a:solidFill>
                                          <a:effectLst/>
                                          <a:latin typeface="Cambria Math" panose="02040503050406030204" pitchFamily="18" charset="0"/>
                                        </a:rPr>
                                      </m:ctrlPr>
                                    </m:sSupPr>
                                    <m:e>
                                      <m:r>
                                        <a:rPr lang="vi-VN" sz="1800">
                                          <a:solidFill>
                                            <a:schemeClr val="tx1"/>
                                          </a:solidFill>
                                          <a:effectLst/>
                                          <a:latin typeface="Cambria Math" panose="02040503050406030204" pitchFamily="18" charset="0"/>
                                        </a:rPr>
                                        <m:t>𝐴</m:t>
                                      </m:r>
                                    </m:e>
                                    <m:sup>
                                      <m:r>
                                        <a:rPr lang="vi-VN" sz="1800">
                                          <a:solidFill>
                                            <a:schemeClr val="tx1"/>
                                          </a:solidFill>
                                          <a:effectLst/>
                                          <a:latin typeface="Cambria Math" panose="02040503050406030204" pitchFamily="18" charset="0"/>
                                        </a:rPr>
                                        <m:t>2</m:t>
                                      </m:r>
                                    </m:sup>
                                  </m:sSup>
                                  <m:r>
                                    <a:rPr lang="vi-VN" sz="1800">
                                      <a:solidFill>
                                        <a:schemeClr val="tx1"/>
                                      </a:solidFill>
                                      <a:effectLst/>
                                      <a:latin typeface="Cambria Math" panose="02040503050406030204" pitchFamily="18" charset="0"/>
                                    </a:rPr>
                                    <m:t>𝐵</m:t>
                                  </m:r>
                                </m:e>
                              </m:rad>
                            </m:oMath>
                          </a14:m>
                          <a:r>
                            <a:rPr lang="vi-VN" sz="1800" dirty="0">
                              <a:solidFill>
                                <a:schemeClr val="tx1"/>
                              </a:solidFill>
                              <a:effectLst/>
                            </a:rPr>
                            <a:t> nếu A &lt; 0 và B ≥ 0</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tc>
                      <a:txBody>
                        <a:bodyPr/>
                        <a:lstStyle/>
                        <a:p>
                          <a:pPr algn="just">
                            <a:spcBef>
                              <a:spcPts val="300"/>
                            </a:spcBef>
                            <a:spcAft>
                              <a:spcPts val="300"/>
                            </a:spcAft>
                          </a:pPr>
                          <a:r>
                            <a:rPr lang="vi-VN" sz="1800" dirty="0">
                              <a:solidFill>
                                <a:schemeClr val="tx1"/>
                              </a:solidFill>
                              <a:effectLst/>
                            </a:rPr>
                            <a:t>Chỉ nêu các công thức tương tự </a:t>
                          </a:r>
                          <a:r>
                            <a:rPr lang="vi-VN" sz="1800" dirty="0">
                              <a:solidFill>
                                <a:srgbClr val="C00000"/>
                              </a:solidFill>
                              <a:effectLst/>
                            </a:rPr>
                            <a:t>với A = a  là một số không âm; </a:t>
                          </a:r>
                          <a:r>
                            <a:rPr lang="vi-VN" sz="1800" dirty="0">
                              <a:solidFill>
                                <a:schemeClr val="tx1"/>
                              </a:solidFill>
                              <a:effectLst/>
                            </a:rPr>
                            <a:t>không yêu cầu đưa một </a:t>
                          </a:r>
                          <a:r>
                            <a:rPr lang="vi-VN" sz="1800" dirty="0">
                              <a:solidFill>
                                <a:srgbClr val="C00000"/>
                              </a:solidFill>
                              <a:effectLst/>
                            </a:rPr>
                            <a:t>biểu thức chứa biến </a:t>
                          </a:r>
                          <a:r>
                            <a:rPr lang="vi-VN" sz="1800" dirty="0">
                              <a:solidFill>
                                <a:schemeClr val="tx1"/>
                              </a:solidFill>
                              <a:effectLst/>
                            </a:rPr>
                            <a:t>vào/ra dấu căn bậc hai.</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2414794654"/>
                      </a:ext>
                    </a:extLst>
                  </a:tr>
                  <a:tr h="1081067">
                    <a:tc>
                      <a:txBody>
                        <a:bodyPr/>
                        <a:lstStyle/>
                        <a:p>
                          <a:pPr algn="just">
                            <a:spcBef>
                              <a:spcPts val="300"/>
                            </a:spcBef>
                            <a:spcAft>
                              <a:spcPts val="300"/>
                            </a:spcAft>
                          </a:pPr>
                          <a:r>
                            <a:rPr lang="vi-VN" sz="1800" dirty="0">
                              <a:effectLst/>
                            </a:rPr>
                            <a:t>Căn bậc ba</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just">
                            <a:spcBef>
                              <a:spcPts val="300"/>
                            </a:spcBef>
                            <a:spcAft>
                              <a:spcPts val="300"/>
                            </a:spcAft>
                          </a:pPr>
                          <a:r>
                            <a:rPr lang="en-US" sz="1800" dirty="0">
                              <a:solidFill>
                                <a:schemeClr val="tx1"/>
                              </a:solidFill>
                              <a:effectLst/>
                            </a:rPr>
                            <a:t>N</a:t>
                          </a:r>
                          <a:r>
                            <a:rPr lang="vi-VN" sz="1800" dirty="0">
                              <a:solidFill>
                                <a:schemeClr val="tx1"/>
                              </a:solidFill>
                              <a:effectLst/>
                            </a:rPr>
                            <a:t>êu tính chất (so sánh hai căn bậc ba) và các phép toán (nhân, chia) với căn bậc ba.</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tc>
                      <a:txBody>
                        <a:bodyPr/>
                        <a:lstStyle/>
                        <a:p>
                          <a:pPr algn="just">
                            <a:spcBef>
                              <a:spcPts val="300"/>
                            </a:spcBef>
                            <a:spcAft>
                              <a:spcPts val="300"/>
                            </a:spcAft>
                          </a:pPr>
                          <a:r>
                            <a:rPr lang="en-US" sz="1800" dirty="0">
                              <a:solidFill>
                                <a:srgbClr val="0070C0"/>
                              </a:solidFill>
                              <a:effectLst/>
                            </a:rPr>
                            <a:t>- </a:t>
                          </a:r>
                          <a:r>
                            <a:rPr lang="vi-VN" sz="1800" dirty="0">
                              <a:solidFill>
                                <a:srgbClr val="0070C0"/>
                              </a:solidFill>
                              <a:effectLst/>
                            </a:rPr>
                            <a:t>Chỉ nêu khái niệm căn bậc ba và công thức </a:t>
                          </a:r>
                          <a14:m>
                            <m:oMath xmlns:m="http://schemas.openxmlformats.org/officeDocument/2006/math">
                              <m:sSup>
                                <m:sSupPr>
                                  <m:ctrlPr>
                                    <a:rPr lang="en-VN" sz="1800" i="1">
                                      <a:solidFill>
                                        <a:srgbClr val="0070C0"/>
                                      </a:solidFill>
                                      <a:effectLst/>
                                      <a:latin typeface="Cambria Math" panose="02040503050406030204" pitchFamily="18" charset="0"/>
                                    </a:rPr>
                                  </m:ctrlPr>
                                </m:sSupPr>
                                <m:e>
                                  <m:d>
                                    <m:dPr>
                                      <m:ctrlPr>
                                        <a:rPr lang="en-VN" sz="1800" i="1">
                                          <a:solidFill>
                                            <a:srgbClr val="0070C0"/>
                                          </a:solidFill>
                                          <a:effectLst/>
                                          <a:latin typeface="Cambria Math" panose="02040503050406030204" pitchFamily="18" charset="0"/>
                                        </a:rPr>
                                      </m:ctrlPr>
                                    </m:dPr>
                                    <m:e>
                                      <m:rad>
                                        <m:radPr>
                                          <m:ctrlPr>
                                            <a:rPr lang="en-VN" sz="1800" i="1">
                                              <a:solidFill>
                                                <a:srgbClr val="0070C0"/>
                                              </a:solidFill>
                                              <a:effectLst/>
                                              <a:latin typeface="Cambria Math" panose="02040503050406030204" pitchFamily="18" charset="0"/>
                                            </a:rPr>
                                          </m:ctrlPr>
                                        </m:radPr>
                                        <m:deg>
                                          <m:r>
                                            <a:rPr lang="vi-VN" sz="1800">
                                              <a:solidFill>
                                                <a:srgbClr val="0070C0"/>
                                              </a:solidFill>
                                              <a:effectLst/>
                                              <a:latin typeface="Cambria Math" panose="02040503050406030204" pitchFamily="18" charset="0"/>
                                            </a:rPr>
                                            <m:t>3</m:t>
                                          </m:r>
                                        </m:deg>
                                        <m:e>
                                          <m:r>
                                            <a:rPr lang="vi-VN" sz="1800">
                                              <a:solidFill>
                                                <a:srgbClr val="0070C0"/>
                                              </a:solidFill>
                                              <a:effectLst/>
                                              <a:latin typeface="Cambria Math" panose="02040503050406030204" pitchFamily="18" charset="0"/>
                                            </a:rPr>
                                            <m:t>𝐴</m:t>
                                          </m:r>
                                        </m:e>
                                      </m:rad>
                                    </m:e>
                                  </m:d>
                                </m:e>
                                <m:sup>
                                  <m:r>
                                    <a:rPr lang="vi-VN" sz="1800">
                                      <a:solidFill>
                                        <a:srgbClr val="0070C0"/>
                                      </a:solidFill>
                                      <a:effectLst/>
                                      <a:latin typeface="Cambria Math" panose="02040503050406030204" pitchFamily="18" charset="0"/>
                                    </a:rPr>
                                    <m:t>3</m:t>
                                  </m:r>
                                </m:sup>
                              </m:sSup>
                              <m:r>
                                <a:rPr lang="vi-VN" sz="1800">
                                  <a:solidFill>
                                    <a:srgbClr val="0070C0"/>
                                  </a:solidFill>
                                  <a:effectLst/>
                                  <a:latin typeface="Cambria Math" panose="02040503050406030204" pitchFamily="18" charset="0"/>
                                </a:rPr>
                                <m:t>=</m:t>
                              </m:r>
                              <m:rad>
                                <m:radPr>
                                  <m:ctrlPr>
                                    <a:rPr lang="en-VN" sz="1800" i="1">
                                      <a:solidFill>
                                        <a:srgbClr val="0070C0"/>
                                      </a:solidFill>
                                      <a:effectLst/>
                                      <a:latin typeface="Cambria Math" panose="02040503050406030204" pitchFamily="18" charset="0"/>
                                    </a:rPr>
                                  </m:ctrlPr>
                                </m:radPr>
                                <m:deg>
                                  <m:r>
                                    <a:rPr lang="vi-VN" sz="1800">
                                      <a:solidFill>
                                        <a:srgbClr val="0070C0"/>
                                      </a:solidFill>
                                      <a:effectLst/>
                                      <a:latin typeface="Cambria Math" panose="02040503050406030204" pitchFamily="18" charset="0"/>
                                    </a:rPr>
                                    <m:t>3</m:t>
                                  </m:r>
                                </m:deg>
                                <m:e>
                                  <m:sSup>
                                    <m:sSupPr>
                                      <m:ctrlPr>
                                        <a:rPr lang="en-VN" sz="1800" i="1">
                                          <a:solidFill>
                                            <a:srgbClr val="0070C0"/>
                                          </a:solidFill>
                                          <a:effectLst/>
                                          <a:latin typeface="Cambria Math" panose="02040503050406030204" pitchFamily="18" charset="0"/>
                                        </a:rPr>
                                      </m:ctrlPr>
                                    </m:sSupPr>
                                    <m:e>
                                      <m:r>
                                        <a:rPr lang="vi-VN" sz="1800">
                                          <a:solidFill>
                                            <a:srgbClr val="0070C0"/>
                                          </a:solidFill>
                                          <a:effectLst/>
                                          <a:latin typeface="Cambria Math" panose="02040503050406030204" pitchFamily="18" charset="0"/>
                                        </a:rPr>
                                        <m:t>𝐴</m:t>
                                      </m:r>
                                    </m:e>
                                    <m:sup>
                                      <m:r>
                                        <a:rPr lang="vi-VN" sz="1800">
                                          <a:solidFill>
                                            <a:srgbClr val="0070C0"/>
                                          </a:solidFill>
                                          <a:effectLst/>
                                          <a:latin typeface="Cambria Math" panose="02040503050406030204" pitchFamily="18" charset="0"/>
                                        </a:rPr>
                                        <m:t>3</m:t>
                                      </m:r>
                                    </m:sup>
                                  </m:sSup>
                                </m:e>
                              </m:rad>
                            </m:oMath>
                          </a14:m>
                          <a:r>
                            <a:rPr lang="vi-VN" sz="1800" dirty="0">
                              <a:solidFill>
                                <a:srgbClr val="0070C0"/>
                              </a:solidFill>
                              <a:effectLst/>
                            </a:rPr>
                            <a:t> = A. </a:t>
                          </a:r>
                          <a:endParaRPr lang="en-US" sz="1800" dirty="0">
                            <a:solidFill>
                              <a:srgbClr val="0070C0"/>
                            </a:solidFill>
                            <a:effectLst/>
                          </a:endParaRPr>
                        </a:p>
                        <a:p>
                          <a:pPr algn="just">
                            <a:spcBef>
                              <a:spcPts val="300"/>
                            </a:spcBef>
                            <a:spcAft>
                              <a:spcPts val="300"/>
                            </a:spcAft>
                          </a:pPr>
                          <a:r>
                            <a:rPr lang="en-US" sz="1800" dirty="0">
                              <a:solidFill>
                                <a:srgbClr val="FF0000"/>
                              </a:solidFill>
                              <a:effectLst/>
                            </a:rPr>
                            <a:t>- </a:t>
                          </a:r>
                          <a:r>
                            <a:rPr lang="vi-VN" sz="1800" dirty="0">
                              <a:solidFill>
                                <a:srgbClr val="FF0000"/>
                              </a:solidFill>
                              <a:effectLst/>
                            </a:rPr>
                            <a:t>Không nêu tính chất và các phép toán với căn bậc ba</a:t>
                          </a:r>
                          <a:endParaRPr lang="en-VN" sz="1800" dirty="0">
                            <a:solidFill>
                              <a:srgbClr val="FF0000"/>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864845672"/>
                      </a:ext>
                    </a:extLst>
                  </a:tr>
                  <a:tr h="961758">
                    <a:tc>
                      <a:txBody>
                        <a:bodyPr/>
                        <a:lstStyle/>
                        <a:p>
                          <a:pPr algn="l">
                            <a:spcBef>
                              <a:spcPts val="300"/>
                            </a:spcBef>
                            <a:spcAft>
                              <a:spcPts val="300"/>
                            </a:spcAft>
                          </a:pPr>
                          <a:r>
                            <a:rPr lang="vi-VN" sz="1800" dirty="0">
                              <a:solidFill>
                                <a:schemeClr val="accent4">
                                  <a:lumMod val="60000"/>
                                  <a:lumOff val="40000"/>
                                </a:schemeClr>
                              </a:solidFill>
                              <a:effectLst/>
                            </a:rPr>
                            <a:t>Hàm số </a:t>
                          </a:r>
                          <a:br>
                            <a:rPr lang="vi-VN" sz="1800" dirty="0">
                              <a:solidFill>
                                <a:schemeClr val="accent4">
                                  <a:lumMod val="60000"/>
                                  <a:lumOff val="40000"/>
                                </a:schemeClr>
                              </a:solidFill>
                              <a:effectLst/>
                            </a:rPr>
                          </a:br>
                          <a:r>
                            <a:rPr lang="vi-VN" sz="1800" dirty="0">
                              <a:solidFill>
                                <a:schemeClr val="accent4">
                                  <a:lumMod val="60000"/>
                                  <a:lumOff val="40000"/>
                                </a:schemeClr>
                              </a:solidFill>
                              <a:effectLst/>
                            </a:rPr>
                            <a:t>y = ax</a:t>
                          </a:r>
                          <a:r>
                            <a:rPr lang="vi-VN" sz="1800" baseline="30000" dirty="0">
                              <a:solidFill>
                                <a:schemeClr val="accent4">
                                  <a:lumMod val="60000"/>
                                  <a:lumOff val="40000"/>
                                </a:schemeClr>
                              </a:solidFill>
                              <a:effectLst/>
                            </a:rPr>
                            <a:t>2</a:t>
                          </a:r>
                          <a:endParaRPr lang="en-VN" sz="1800"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just">
                            <a:spcBef>
                              <a:spcPts val="300"/>
                            </a:spcBef>
                            <a:spcAft>
                              <a:spcPts val="300"/>
                            </a:spcAft>
                          </a:pPr>
                          <a:r>
                            <a:rPr lang="vi-VN" sz="1800" dirty="0">
                              <a:solidFill>
                                <a:schemeClr val="tx1"/>
                              </a:solidFill>
                              <a:effectLst/>
                            </a:rPr>
                            <a:t>Khảo sát tính đồng biến, nghịch biến và giá trị lớn nhất, nhỏ nhất.</a:t>
                          </a:r>
                          <a:endParaRPr lang="en-VN" sz="1800" dirty="0">
                            <a:solidFill>
                              <a:schemeClr val="tx1"/>
                            </a:solidFill>
                            <a:effectLst/>
                          </a:endParaRPr>
                        </a:p>
                      </a:txBody>
                      <a:tcPr marL="68580" marR="68580" marT="0" marB="0"/>
                    </a:tc>
                    <a:tc>
                      <a:txBody>
                        <a:bodyPr/>
                        <a:lstStyle/>
                        <a:p>
                          <a:pPr algn="just">
                            <a:spcBef>
                              <a:spcPts val="300"/>
                            </a:spcBef>
                            <a:spcAft>
                              <a:spcPts val="300"/>
                            </a:spcAft>
                          </a:pPr>
                          <a:r>
                            <a:rPr lang="vi-VN" sz="1800" dirty="0">
                              <a:solidFill>
                                <a:schemeClr val="tx1"/>
                              </a:solidFill>
                              <a:effectLst/>
                            </a:rPr>
                            <a:t>- </a:t>
                          </a:r>
                          <a:r>
                            <a:rPr lang="vi-VN" sz="1800" dirty="0">
                              <a:solidFill>
                                <a:srgbClr val="C00000"/>
                              </a:solidFill>
                              <a:effectLst/>
                            </a:rPr>
                            <a:t>Không nêu k/n đồng biến, nghịch biến</a:t>
                          </a:r>
                          <a:r>
                            <a:rPr lang="vi-VN" sz="1800" dirty="0">
                              <a:solidFill>
                                <a:schemeClr val="tx1"/>
                              </a:solidFill>
                              <a:effectLst/>
                            </a:rPr>
                            <a:t>; </a:t>
                          </a:r>
                          <a:endParaRPr lang="en-VN" sz="1800" dirty="0">
                            <a:solidFill>
                              <a:schemeClr val="tx1"/>
                            </a:solidFill>
                            <a:effectLst/>
                          </a:endParaRPr>
                        </a:p>
                        <a:p>
                          <a:pPr algn="just">
                            <a:spcBef>
                              <a:spcPts val="300"/>
                            </a:spcBef>
                            <a:spcAft>
                              <a:spcPts val="300"/>
                            </a:spcAft>
                          </a:pPr>
                          <a:r>
                            <a:rPr lang="vi-VN" sz="1800" dirty="0">
                              <a:solidFill>
                                <a:schemeClr val="tx1"/>
                              </a:solidFill>
                              <a:effectLst/>
                            </a:rPr>
                            <a:t>- Nhấn mạnh hơn đến </a:t>
                          </a:r>
                          <a:r>
                            <a:rPr lang="vi-VN" sz="1800" dirty="0">
                              <a:solidFill>
                                <a:srgbClr val="C00000"/>
                              </a:solidFill>
                              <a:effectLst/>
                            </a:rPr>
                            <a:t>tính đối xứng trục</a:t>
                          </a:r>
                          <a:endParaRPr lang="en-VN" sz="1800" dirty="0">
                            <a:solidFill>
                              <a:srgbClr val="C00000"/>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4283850214"/>
                      </a:ext>
                    </a:extLst>
                  </a:tr>
                </a:tbl>
              </a:graphicData>
            </a:graphic>
          </p:graphicFrame>
        </mc:Choice>
        <mc:Fallback xmlns="">
          <p:graphicFrame>
            <p:nvGraphicFramePr>
              <p:cNvPr id="3" name="Table 2">
                <a:extLst>
                  <a:ext uri="{FF2B5EF4-FFF2-40B4-BE49-F238E27FC236}">
                    <a16:creationId xmlns:a16="http://schemas.microsoft.com/office/drawing/2014/main" id="{08BDDE0A-751A-C1F6-752F-030D80C45D8E}"/>
                  </a:ext>
                </a:extLst>
              </p:cNvPr>
              <p:cNvGraphicFramePr>
                <a:graphicFrameLocks noGrp="1"/>
              </p:cNvGraphicFramePr>
              <p:nvPr>
                <p:extLst>
                  <p:ext uri="{D42A27DB-BD31-4B8C-83A1-F6EECF244321}">
                    <p14:modId xmlns:p14="http://schemas.microsoft.com/office/powerpoint/2010/main" val="3532736035"/>
                  </p:ext>
                </p:extLst>
              </p:nvPr>
            </p:nvGraphicFramePr>
            <p:xfrm>
              <a:off x="872836" y="1371599"/>
              <a:ext cx="10363728" cy="4685064"/>
            </p:xfrm>
            <a:graphic>
              <a:graphicData uri="http://schemas.openxmlformats.org/drawingml/2006/table">
                <a:tbl>
                  <a:tblPr firstRow="1" firstCol="1" bandRow="1">
                    <a:tableStyleId>{5C22544A-7EE6-4342-B048-85BDC9FD1C3A}</a:tableStyleId>
                  </a:tblPr>
                  <a:tblGrid>
                    <a:gridCol w="1589512">
                      <a:extLst>
                        <a:ext uri="{9D8B030D-6E8A-4147-A177-3AD203B41FA5}">
                          <a16:colId xmlns:a16="http://schemas.microsoft.com/office/drawing/2014/main" val="3811514197"/>
                        </a:ext>
                      </a:extLst>
                    </a:gridCol>
                    <a:gridCol w="4179067">
                      <a:extLst>
                        <a:ext uri="{9D8B030D-6E8A-4147-A177-3AD203B41FA5}">
                          <a16:colId xmlns:a16="http://schemas.microsoft.com/office/drawing/2014/main" val="2464136298"/>
                        </a:ext>
                      </a:extLst>
                    </a:gridCol>
                    <a:gridCol w="4595149">
                      <a:extLst>
                        <a:ext uri="{9D8B030D-6E8A-4147-A177-3AD203B41FA5}">
                          <a16:colId xmlns:a16="http://schemas.microsoft.com/office/drawing/2014/main" val="4048121614"/>
                        </a:ext>
                      </a:extLst>
                    </a:gridCol>
                  </a:tblGrid>
                  <a:tr h="504525">
                    <a:tc>
                      <a:txBody>
                        <a:bodyPr/>
                        <a:lstStyle/>
                        <a:p>
                          <a:pPr algn="ctr">
                            <a:spcBef>
                              <a:spcPts val="600"/>
                            </a:spcBef>
                            <a:spcAft>
                              <a:spcPts val="300"/>
                            </a:spcAft>
                          </a:pPr>
                          <a:r>
                            <a:rPr lang="vi-VN" sz="1800" dirty="0">
                              <a:effectLst/>
                            </a:rPr>
                            <a:t>CHỦ ĐỀ</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ctr">
                            <a:spcBef>
                              <a:spcPts val="600"/>
                            </a:spcBef>
                            <a:spcAft>
                              <a:spcPts val="300"/>
                            </a:spcAft>
                          </a:pPr>
                          <a:r>
                            <a:rPr lang="vi-VN" sz="1800" dirty="0">
                              <a:effectLst/>
                            </a:rPr>
                            <a:t>SGK  </a:t>
                          </a:r>
                          <a:r>
                            <a:rPr lang="en-US" sz="1800" dirty="0">
                              <a:effectLst/>
                            </a:rPr>
                            <a:t>HIỆN HÀNH</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ctr">
                            <a:spcBef>
                              <a:spcPts val="600"/>
                            </a:spcBef>
                            <a:spcAft>
                              <a:spcPts val="300"/>
                            </a:spcAft>
                          </a:pPr>
                          <a:r>
                            <a:rPr lang="vi-VN" sz="1800" dirty="0">
                              <a:effectLst/>
                            </a:rPr>
                            <a:t>CHƯƠNG TRÌNH 2018, LỚP 9</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extLst>
                      <a:ext uri="{0D108BD9-81ED-4DB2-BD59-A6C34878D82A}">
                        <a16:rowId xmlns:a16="http://schemas.microsoft.com/office/drawing/2014/main" val="1605878639"/>
                      </a:ext>
                    </a:extLst>
                  </a:tr>
                  <a:tr h="1942367">
                    <a:tc>
                      <a:txBody>
                        <a:bodyPr/>
                        <a:lstStyle/>
                        <a:p>
                          <a:pPr algn="l">
                            <a:spcBef>
                              <a:spcPts val="300"/>
                            </a:spcBef>
                            <a:spcAft>
                              <a:spcPts val="300"/>
                            </a:spcAft>
                          </a:pPr>
                          <a:r>
                            <a:rPr lang="vi-VN" sz="1800" dirty="0">
                              <a:solidFill>
                                <a:schemeClr val="accent4">
                                  <a:lumMod val="60000"/>
                                  <a:lumOff val="40000"/>
                                </a:schemeClr>
                              </a:solidFill>
                              <a:effectLst/>
                            </a:rPr>
                            <a:t>Đưa thừa số vào/ra dấu căn bậc hai</a:t>
                          </a:r>
                          <a:endParaRPr lang="en-VN" sz="1800"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endParaRPr lang="en-US"/>
                        </a:p>
                      </a:txBody>
                      <a:tcPr marL="68580" marR="68580" marT="0" marB="0">
                        <a:blipFill>
                          <a:blip r:embed="rId3"/>
                          <a:stretch>
                            <a:fillRect l="-38192" t="-26332" r="-110496" b="-115987"/>
                          </a:stretch>
                        </a:blipFill>
                      </a:tcPr>
                    </a:tc>
                    <a:tc>
                      <a:txBody>
                        <a:bodyPr/>
                        <a:lstStyle/>
                        <a:p>
                          <a:pPr algn="just">
                            <a:spcBef>
                              <a:spcPts val="300"/>
                            </a:spcBef>
                            <a:spcAft>
                              <a:spcPts val="300"/>
                            </a:spcAft>
                          </a:pPr>
                          <a:r>
                            <a:rPr lang="vi-VN" sz="1800" dirty="0">
                              <a:solidFill>
                                <a:schemeClr val="tx1"/>
                              </a:solidFill>
                              <a:effectLst/>
                            </a:rPr>
                            <a:t>Chỉ nêu các công thức tương tự </a:t>
                          </a:r>
                          <a:r>
                            <a:rPr lang="vi-VN" sz="1800" dirty="0">
                              <a:solidFill>
                                <a:srgbClr val="C00000"/>
                              </a:solidFill>
                              <a:effectLst/>
                            </a:rPr>
                            <a:t>với A = a  là một số không âm; </a:t>
                          </a:r>
                          <a:r>
                            <a:rPr lang="vi-VN" sz="1800" dirty="0">
                              <a:solidFill>
                                <a:schemeClr val="tx1"/>
                              </a:solidFill>
                              <a:effectLst/>
                            </a:rPr>
                            <a:t>không yêu cầu đưa một </a:t>
                          </a:r>
                          <a:r>
                            <a:rPr lang="vi-VN" sz="1800" dirty="0">
                              <a:solidFill>
                                <a:srgbClr val="C00000"/>
                              </a:solidFill>
                              <a:effectLst/>
                            </a:rPr>
                            <a:t>biểu thức chứa biến </a:t>
                          </a:r>
                          <a:r>
                            <a:rPr lang="vi-VN" sz="1800" dirty="0">
                              <a:solidFill>
                                <a:schemeClr val="tx1"/>
                              </a:solidFill>
                              <a:effectLst/>
                            </a:rPr>
                            <a:t>vào/ra dấu căn bậc hai.</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2414794654"/>
                      </a:ext>
                    </a:extLst>
                  </a:tr>
                  <a:tr h="1276414">
                    <a:tc>
                      <a:txBody>
                        <a:bodyPr/>
                        <a:lstStyle/>
                        <a:p>
                          <a:pPr algn="just">
                            <a:spcBef>
                              <a:spcPts val="300"/>
                            </a:spcBef>
                            <a:spcAft>
                              <a:spcPts val="300"/>
                            </a:spcAft>
                          </a:pPr>
                          <a:r>
                            <a:rPr lang="vi-VN" sz="1800" dirty="0">
                              <a:effectLst/>
                            </a:rPr>
                            <a:t>Căn bậc ba</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just">
                            <a:spcBef>
                              <a:spcPts val="300"/>
                            </a:spcBef>
                            <a:spcAft>
                              <a:spcPts val="300"/>
                            </a:spcAft>
                          </a:pPr>
                          <a:r>
                            <a:rPr lang="en-US" sz="1800" dirty="0">
                              <a:solidFill>
                                <a:schemeClr val="tx1"/>
                              </a:solidFill>
                              <a:effectLst/>
                            </a:rPr>
                            <a:t>N</a:t>
                          </a:r>
                          <a:r>
                            <a:rPr lang="vi-VN" sz="1800" dirty="0">
                              <a:solidFill>
                                <a:schemeClr val="tx1"/>
                              </a:solidFill>
                              <a:effectLst/>
                            </a:rPr>
                            <a:t>êu tính chất (so sánh hai căn bậc ba) và các phép toán (nhân, chia) với căn bậc ba.</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tc>
                      <a:txBody>
                        <a:bodyPr/>
                        <a:lstStyle/>
                        <a:p>
                          <a:endParaRPr lang="en-US"/>
                        </a:p>
                      </a:txBody>
                      <a:tcPr marL="68580" marR="68580" marT="0" marB="0">
                        <a:blipFill>
                          <a:blip r:embed="rId3"/>
                          <a:stretch>
                            <a:fillRect l="-125729" t="-191905" r="-531" b="-76190"/>
                          </a:stretch>
                        </a:blipFill>
                      </a:tcPr>
                    </a:tc>
                    <a:extLst>
                      <a:ext uri="{0D108BD9-81ED-4DB2-BD59-A6C34878D82A}">
                        <a16:rowId xmlns:a16="http://schemas.microsoft.com/office/drawing/2014/main" val="864845672"/>
                      </a:ext>
                    </a:extLst>
                  </a:tr>
                  <a:tr h="961758">
                    <a:tc>
                      <a:txBody>
                        <a:bodyPr/>
                        <a:lstStyle/>
                        <a:p>
                          <a:pPr algn="l">
                            <a:spcBef>
                              <a:spcPts val="300"/>
                            </a:spcBef>
                            <a:spcAft>
                              <a:spcPts val="300"/>
                            </a:spcAft>
                          </a:pPr>
                          <a:r>
                            <a:rPr lang="vi-VN" sz="1800" dirty="0">
                              <a:solidFill>
                                <a:schemeClr val="accent4">
                                  <a:lumMod val="60000"/>
                                  <a:lumOff val="40000"/>
                                </a:schemeClr>
                              </a:solidFill>
                              <a:effectLst/>
                            </a:rPr>
                            <a:t>Hàm số </a:t>
                          </a:r>
                          <a:br>
                            <a:rPr lang="vi-VN" sz="1800" dirty="0">
                              <a:solidFill>
                                <a:schemeClr val="accent4">
                                  <a:lumMod val="60000"/>
                                  <a:lumOff val="40000"/>
                                </a:schemeClr>
                              </a:solidFill>
                              <a:effectLst/>
                            </a:rPr>
                          </a:br>
                          <a:r>
                            <a:rPr lang="vi-VN" sz="1800" dirty="0">
                              <a:solidFill>
                                <a:schemeClr val="accent4">
                                  <a:lumMod val="60000"/>
                                  <a:lumOff val="40000"/>
                                </a:schemeClr>
                              </a:solidFill>
                              <a:effectLst/>
                            </a:rPr>
                            <a:t>y = ax</a:t>
                          </a:r>
                          <a:r>
                            <a:rPr lang="vi-VN" sz="1800" baseline="30000" dirty="0">
                              <a:solidFill>
                                <a:schemeClr val="accent4">
                                  <a:lumMod val="60000"/>
                                  <a:lumOff val="40000"/>
                                </a:schemeClr>
                              </a:solidFill>
                              <a:effectLst/>
                            </a:rPr>
                            <a:t>2</a:t>
                          </a:r>
                          <a:endParaRPr lang="en-VN" sz="1800"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just">
                            <a:spcBef>
                              <a:spcPts val="300"/>
                            </a:spcBef>
                            <a:spcAft>
                              <a:spcPts val="300"/>
                            </a:spcAft>
                          </a:pPr>
                          <a:r>
                            <a:rPr lang="vi-VN" sz="1800" dirty="0">
                              <a:solidFill>
                                <a:schemeClr val="tx1"/>
                              </a:solidFill>
                              <a:effectLst/>
                            </a:rPr>
                            <a:t>Khảo sát tính đồng biến, nghịch biến và giá trị lớn nhất, nhỏ nhất.</a:t>
                          </a:r>
                          <a:endParaRPr lang="en-VN" sz="1800" dirty="0">
                            <a:solidFill>
                              <a:schemeClr val="tx1"/>
                            </a:solidFill>
                            <a:effectLst/>
                          </a:endParaRPr>
                        </a:p>
                      </a:txBody>
                      <a:tcPr marL="68580" marR="68580" marT="0" marB="0"/>
                    </a:tc>
                    <a:tc>
                      <a:txBody>
                        <a:bodyPr/>
                        <a:lstStyle/>
                        <a:p>
                          <a:pPr algn="just">
                            <a:spcBef>
                              <a:spcPts val="300"/>
                            </a:spcBef>
                            <a:spcAft>
                              <a:spcPts val="300"/>
                            </a:spcAft>
                          </a:pPr>
                          <a:r>
                            <a:rPr lang="vi-VN" sz="1800" dirty="0">
                              <a:solidFill>
                                <a:schemeClr val="tx1"/>
                              </a:solidFill>
                              <a:effectLst/>
                            </a:rPr>
                            <a:t>- </a:t>
                          </a:r>
                          <a:r>
                            <a:rPr lang="vi-VN" sz="1800" dirty="0">
                              <a:solidFill>
                                <a:srgbClr val="C00000"/>
                              </a:solidFill>
                              <a:effectLst/>
                            </a:rPr>
                            <a:t>Không nêu k/n đồng biến, nghịch biến</a:t>
                          </a:r>
                          <a:r>
                            <a:rPr lang="vi-VN" sz="1800" dirty="0">
                              <a:solidFill>
                                <a:schemeClr val="tx1"/>
                              </a:solidFill>
                              <a:effectLst/>
                            </a:rPr>
                            <a:t>; </a:t>
                          </a:r>
                          <a:endParaRPr lang="en-VN" sz="1800" dirty="0">
                            <a:solidFill>
                              <a:schemeClr val="tx1"/>
                            </a:solidFill>
                            <a:effectLst/>
                          </a:endParaRPr>
                        </a:p>
                        <a:p>
                          <a:pPr algn="just">
                            <a:spcBef>
                              <a:spcPts val="300"/>
                            </a:spcBef>
                            <a:spcAft>
                              <a:spcPts val="300"/>
                            </a:spcAft>
                          </a:pPr>
                          <a:r>
                            <a:rPr lang="vi-VN" sz="1800" dirty="0">
                              <a:solidFill>
                                <a:schemeClr val="tx1"/>
                              </a:solidFill>
                              <a:effectLst/>
                            </a:rPr>
                            <a:t>- Nhấn mạnh hơn đến </a:t>
                          </a:r>
                          <a:r>
                            <a:rPr lang="vi-VN" sz="1800" dirty="0">
                              <a:solidFill>
                                <a:srgbClr val="C00000"/>
                              </a:solidFill>
                              <a:effectLst/>
                            </a:rPr>
                            <a:t>tính đối xứng trục</a:t>
                          </a:r>
                          <a:endParaRPr lang="en-VN" sz="1800" dirty="0">
                            <a:solidFill>
                              <a:srgbClr val="C00000"/>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4283850214"/>
                      </a:ext>
                    </a:extLst>
                  </a:tr>
                </a:tbl>
              </a:graphicData>
            </a:graphic>
          </p:graphicFrame>
        </mc:Fallback>
      </mc:AlternateContent>
      <p:sp>
        <p:nvSpPr>
          <p:cNvPr id="5" name="TextBox 4">
            <a:extLst>
              <a:ext uri="{FF2B5EF4-FFF2-40B4-BE49-F238E27FC236}">
                <a16:creationId xmlns:a16="http://schemas.microsoft.com/office/drawing/2014/main" id="{06E4652E-F93D-10D8-43F2-CEF6056DD072}"/>
              </a:ext>
            </a:extLst>
          </p:cNvPr>
          <p:cNvSpPr txBox="1"/>
          <p:nvPr/>
        </p:nvSpPr>
        <p:spPr>
          <a:xfrm>
            <a:off x="736112" y="467435"/>
            <a:ext cx="9595413" cy="751488"/>
          </a:xfrm>
          <a:prstGeom prst="rect">
            <a:avLst/>
          </a:prstGeom>
          <a:noFill/>
        </p:spPr>
        <p:txBody>
          <a:bodyPr wrap="square" anchor="t">
            <a:spAutoFit/>
          </a:bodyPr>
          <a:lstStyle/>
          <a:p>
            <a:pPr algn="ctr">
              <a:lnSpc>
                <a:spcPct val="150000"/>
              </a:lnSpc>
            </a:pPr>
            <a:r>
              <a:rPr lang="en-US" sz="3200" b="1" dirty="0" err="1">
                <a:solidFill>
                  <a:schemeClr val="accent6"/>
                </a:solidFill>
                <a:latin typeface="Arial (Body)"/>
              </a:rPr>
              <a:t>Mạch</a:t>
            </a:r>
            <a:r>
              <a:rPr lang="en-US" sz="3200" b="1" dirty="0">
                <a:solidFill>
                  <a:schemeClr val="accent6"/>
                </a:solidFill>
                <a:latin typeface="Arial (Body)"/>
              </a:rPr>
              <a:t> ĐẠI SỐ</a:t>
            </a:r>
            <a:endParaRPr lang="vi-VN" sz="3200" b="1" dirty="0">
              <a:solidFill>
                <a:schemeClr val="accent6"/>
              </a:solidFill>
              <a:latin typeface="Arial (Body)"/>
            </a:endParaRPr>
          </a:p>
        </p:txBody>
      </p:sp>
    </p:spTree>
    <p:extLst>
      <p:ext uri="{BB962C8B-B14F-4D97-AF65-F5344CB8AC3E}">
        <p14:creationId xmlns:p14="http://schemas.microsoft.com/office/powerpoint/2010/main" val="379472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D196F0-B4A2-6E4B-00F5-6919D3AB8528}"/>
              </a:ext>
            </a:extLst>
          </p:cNvPr>
          <p:cNvGraphicFramePr>
            <a:graphicFrameLocks noGrp="1"/>
          </p:cNvGraphicFramePr>
          <p:nvPr>
            <p:extLst>
              <p:ext uri="{D42A27DB-BD31-4B8C-83A1-F6EECF244321}">
                <p14:modId xmlns:p14="http://schemas.microsoft.com/office/powerpoint/2010/main" val="1571808413"/>
              </p:ext>
            </p:extLst>
          </p:nvPr>
        </p:nvGraphicFramePr>
        <p:xfrm>
          <a:off x="294969" y="1198233"/>
          <a:ext cx="11297264" cy="5394297"/>
        </p:xfrm>
        <a:graphic>
          <a:graphicData uri="http://schemas.openxmlformats.org/drawingml/2006/table">
            <a:tbl>
              <a:tblPr firstRow="1" firstCol="1" bandRow="1">
                <a:tableStyleId>{5C22544A-7EE6-4342-B048-85BDC9FD1C3A}</a:tableStyleId>
              </a:tblPr>
              <a:tblGrid>
                <a:gridCol w="2168324">
                  <a:extLst>
                    <a:ext uri="{9D8B030D-6E8A-4147-A177-3AD203B41FA5}">
                      <a16:colId xmlns:a16="http://schemas.microsoft.com/office/drawing/2014/main" val="1453932276"/>
                    </a:ext>
                  </a:extLst>
                </a:gridCol>
                <a:gridCol w="4766467">
                  <a:extLst>
                    <a:ext uri="{9D8B030D-6E8A-4147-A177-3AD203B41FA5}">
                      <a16:colId xmlns:a16="http://schemas.microsoft.com/office/drawing/2014/main" val="1013368320"/>
                    </a:ext>
                  </a:extLst>
                </a:gridCol>
                <a:gridCol w="4362473">
                  <a:extLst>
                    <a:ext uri="{9D8B030D-6E8A-4147-A177-3AD203B41FA5}">
                      <a16:colId xmlns:a16="http://schemas.microsoft.com/office/drawing/2014/main" val="21693410"/>
                    </a:ext>
                  </a:extLst>
                </a:gridCol>
              </a:tblGrid>
              <a:tr h="322154">
                <a:tc>
                  <a:txBody>
                    <a:bodyPr/>
                    <a:lstStyle/>
                    <a:p>
                      <a:pPr algn="ctr">
                        <a:spcBef>
                          <a:spcPts val="300"/>
                        </a:spcBef>
                        <a:spcAft>
                          <a:spcPts val="300"/>
                        </a:spcAft>
                      </a:pPr>
                      <a:r>
                        <a:rPr lang="vi-VN" sz="1800">
                          <a:effectLst/>
                        </a:rPr>
                        <a:t>Chủ đề</a:t>
                      </a:r>
                      <a:endParaRPr lang="en-VN" sz="180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tc>
                <a:tc>
                  <a:txBody>
                    <a:bodyPr/>
                    <a:lstStyle/>
                    <a:p>
                      <a:pPr algn="ctr">
                        <a:spcBef>
                          <a:spcPts val="300"/>
                        </a:spcBef>
                        <a:spcAft>
                          <a:spcPts val="300"/>
                        </a:spcAft>
                      </a:pPr>
                      <a:r>
                        <a:rPr lang="vi-VN" sz="1800">
                          <a:effectLst/>
                        </a:rPr>
                        <a:t>SGK  </a:t>
                      </a:r>
                      <a:r>
                        <a:rPr lang="en-US" sz="1800">
                          <a:effectLst/>
                        </a:rPr>
                        <a:t>trước đây</a:t>
                      </a:r>
                      <a:endParaRPr lang="en-VN" sz="180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tc>
                <a:tc>
                  <a:txBody>
                    <a:bodyPr/>
                    <a:lstStyle/>
                    <a:p>
                      <a:pPr algn="ctr">
                        <a:spcBef>
                          <a:spcPts val="300"/>
                        </a:spcBef>
                        <a:spcAft>
                          <a:spcPts val="300"/>
                        </a:spcAft>
                      </a:pPr>
                      <a:r>
                        <a:rPr lang="vi-VN" sz="1800" dirty="0">
                          <a:effectLst/>
                        </a:rPr>
                        <a:t>Chương trình 2018, Lớp 9</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2831600947"/>
                  </a:ext>
                </a:extLst>
              </a:tr>
              <a:tr h="966460">
                <a:tc>
                  <a:txBody>
                    <a:bodyPr/>
                    <a:lstStyle/>
                    <a:p>
                      <a:pPr algn="just">
                        <a:spcBef>
                          <a:spcPts val="300"/>
                        </a:spcBef>
                        <a:spcAft>
                          <a:spcPts val="300"/>
                        </a:spcAft>
                      </a:pPr>
                      <a:r>
                        <a:rPr lang="vi-VN" sz="1800" dirty="0">
                          <a:solidFill>
                            <a:schemeClr val="accent4">
                              <a:lumMod val="60000"/>
                              <a:lumOff val="40000"/>
                            </a:schemeClr>
                          </a:solidFill>
                          <a:effectLst/>
                        </a:rPr>
                        <a:t>Phương trình bậc nhất</a:t>
                      </a:r>
                      <a:endParaRPr lang="en-VN" sz="1800"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just">
                        <a:spcBef>
                          <a:spcPts val="300"/>
                        </a:spcBef>
                        <a:spcAft>
                          <a:spcPts val="300"/>
                        </a:spcAft>
                      </a:pPr>
                      <a:r>
                        <a:rPr lang="vi-VN" sz="1800" dirty="0">
                          <a:solidFill>
                            <a:schemeClr val="tx1"/>
                          </a:solidFill>
                          <a:effectLst/>
                        </a:rPr>
                        <a:t>- Toàn bộ nội dung nằm ở lớp 8</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tc>
                  <a:txBody>
                    <a:bodyPr/>
                    <a:lstStyle/>
                    <a:p>
                      <a:pPr algn="just">
                        <a:spcBef>
                          <a:spcPts val="300"/>
                        </a:spcBef>
                        <a:spcAft>
                          <a:spcPts val="300"/>
                        </a:spcAft>
                      </a:pPr>
                      <a:r>
                        <a:rPr lang="vi-VN" sz="1800" dirty="0">
                          <a:solidFill>
                            <a:schemeClr val="tx1"/>
                          </a:solidFill>
                          <a:effectLst/>
                        </a:rPr>
                        <a:t>- (Tiếp theo lớp 8) giải phương trình quy về PT bậc nhất (phương trình tích, phương trình chứa ẩn ở mẫu)</a:t>
                      </a:r>
                      <a:r>
                        <a:rPr lang="en-US" sz="1800" dirty="0">
                          <a:solidFill>
                            <a:schemeClr val="tx1"/>
                          </a:solidFill>
                          <a:effectLst/>
                        </a:rPr>
                        <a:t>.</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2284746650"/>
                  </a:ext>
                </a:extLst>
              </a:tr>
              <a:tr h="1700254">
                <a:tc>
                  <a:txBody>
                    <a:bodyPr/>
                    <a:lstStyle/>
                    <a:p>
                      <a:pPr algn="l">
                        <a:spcBef>
                          <a:spcPts val="300"/>
                        </a:spcBef>
                        <a:spcAft>
                          <a:spcPts val="300"/>
                        </a:spcAft>
                      </a:pPr>
                      <a:r>
                        <a:rPr lang="vi-VN" sz="1800" dirty="0">
                          <a:effectLst/>
                        </a:rPr>
                        <a:t>Hệ hai phương trình bậc nhất hai ẩn</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285750" indent="-285750" algn="just">
                        <a:spcBef>
                          <a:spcPts val="300"/>
                        </a:spcBef>
                        <a:spcAft>
                          <a:spcPts val="300"/>
                        </a:spcAft>
                        <a:buFontTx/>
                        <a:buChar char="-"/>
                      </a:pPr>
                      <a:r>
                        <a:rPr lang="vi-VN" sz="1800" dirty="0">
                          <a:solidFill>
                            <a:schemeClr val="tx1"/>
                          </a:solidFill>
                          <a:effectLst/>
                        </a:rPr>
                        <a:t>Khái niệm và các phương pháp giải phương trình và hệ hai phương trình bậc nhất hai ẩn</a:t>
                      </a:r>
                      <a:r>
                        <a:rPr lang="en-US" sz="1800" dirty="0">
                          <a:solidFill>
                            <a:schemeClr val="tx1"/>
                          </a:solidFill>
                          <a:effectLst/>
                        </a:rPr>
                        <a:t>.</a:t>
                      </a:r>
                    </a:p>
                    <a:p>
                      <a:pPr marL="285750" indent="-285750" algn="just">
                        <a:spcBef>
                          <a:spcPts val="300"/>
                        </a:spcBef>
                        <a:spcAft>
                          <a:spcPts val="300"/>
                        </a:spcAft>
                        <a:buFontTx/>
                        <a:buChar char="-"/>
                      </a:pPr>
                      <a:r>
                        <a:rPr lang="vi-VN" sz="1800" dirty="0">
                          <a:solidFill>
                            <a:schemeClr val="tx1"/>
                          </a:solidFill>
                          <a:effectLst/>
                        </a:rPr>
                        <a:t>Phương pháp thế và phương pháp cộng đại số.</a:t>
                      </a:r>
                      <a:endParaRPr lang="en-US" sz="1800" dirty="0">
                        <a:solidFill>
                          <a:schemeClr val="tx1"/>
                        </a:solidFill>
                        <a:effectLst/>
                      </a:endParaRPr>
                    </a:p>
                  </a:txBody>
                  <a:tcPr marL="68580" marR="68580" marT="0" marB="0"/>
                </a:tc>
                <a:tc>
                  <a:txBody>
                    <a:bodyPr/>
                    <a:lstStyle/>
                    <a:p>
                      <a:pPr algn="just">
                        <a:spcBef>
                          <a:spcPts val="300"/>
                        </a:spcBef>
                        <a:spcAft>
                          <a:spcPts val="300"/>
                        </a:spcAft>
                      </a:pPr>
                      <a:r>
                        <a:rPr lang="vi-VN" sz="1800" dirty="0">
                          <a:effectLst/>
                        </a:rPr>
                        <a:t>- </a:t>
                      </a:r>
                      <a:r>
                        <a:rPr lang="vi-VN" sz="1800" dirty="0">
                          <a:solidFill>
                            <a:srgbClr val="C00000"/>
                          </a:solidFill>
                          <a:effectLst/>
                        </a:rPr>
                        <a:t>Không đề cập tập nghiệm và biểu diễn hình học tập nghiệm </a:t>
                      </a:r>
                      <a:r>
                        <a:rPr lang="vi-VN" sz="1800" dirty="0">
                          <a:solidFill>
                            <a:srgbClr val="0070C0"/>
                          </a:solidFill>
                          <a:effectLst/>
                        </a:rPr>
                        <a:t>của phương trình bậc nhất hai ẩn.</a:t>
                      </a:r>
                      <a:endParaRPr lang="en-VN" sz="1800" dirty="0">
                        <a:solidFill>
                          <a:srgbClr val="0070C0"/>
                        </a:solidFill>
                        <a:effectLst/>
                      </a:endParaRPr>
                    </a:p>
                    <a:p>
                      <a:pPr algn="just">
                        <a:spcBef>
                          <a:spcPts val="300"/>
                        </a:spcBef>
                        <a:spcAft>
                          <a:spcPts val="300"/>
                        </a:spcAft>
                      </a:pPr>
                      <a:r>
                        <a:rPr lang="vi-VN" sz="1800" dirty="0">
                          <a:solidFill>
                            <a:srgbClr val="0070C0"/>
                          </a:solidFill>
                          <a:effectLst/>
                        </a:rPr>
                        <a:t>- </a:t>
                      </a:r>
                      <a:r>
                        <a:rPr lang="vi-VN" sz="1800" i="1" dirty="0">
                          <a:solidFill>
                            <a:srgbClr val="0070C0"/>
                          </a:solidFill>
                          <a:effectLst/>
                        </a:rPr>
                        <a:t>Không quy định các phương pháp </a:t>
                      </a:r>
                      <a:r>
                        <a:rPr lang="vi-VN" sz="1800" dirty="0">
                          <a:solidFill>
                            <a:srgbClr val="0070C0"/>
                          </a:solidFill>
                          <a:effectLst/>
                        </a:rPr>
                        <a:t>giải hệ phương trình bậc nhất hai ẩn.</a:t>
                      </a:r>
                      <a:endParaRPr lang="en-VN" sz="1800" dirty="0">
                        <a:solidFill>
                          <a:srgbClr val="0070C0"/>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3374570542"/>
                  </a:ext>
                </a:extLst>
              </a:tr>
              <a:tr h="1349481">
                <a:tc>
                  <a:txBody>
                    <a:bodyPr/>
                    <a:lstStyle/>
                    <a:p>
                      <a:pPr algn="l">
                        <a:spcBef>
                          <a:spcPts val="300"/>
                        </a:spcBef>
                        <a:spcAft>
                          <a:spcPts val="300"/>
                        </a:spcAft>
                      </a:pPr>
                      <a:r>
                        <a:rPr lang="vi-VN" sz="1800" dirty="0">
                          <a:solidFill>
                            <a:schemeClr val="accent4">
                              <a:lumMod val="60000"/>
                              <a:lumOff val="40000"/>
                            </a:schemeClr>
                          </a:solidFill>
                          <a:effectLst/>
                        </a:rPr>
                        <a:t>Bất đẳng thức. Bất phương trình bậc nhất một ẩn </a:t>
                      </a:r>
                      <a:endParaRPr lang="en-VN" sz="1800"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marL="285750" indent="-285750" algn="just">
                        <a:spcBef>
                          <a:spcPts val="300"/>
                        </a:spcBef>
                        <a:spcAft>
                          <a:spcPts val="300"/>
                        </a:spcAft>
                        <a:buFontTx/>
                        <a:buChar char="-"/>
                      </a:pPr>
                      <a:r>
                        <a:rPr lang="vi-VN" sz="1800" dirty="0">
                          <a:effectLst/>
                        </a:rPr>
                        <a:t>Nội dung ở lớp 8, bao gồm ứng dụng giải phương trình có chứa dấu giá trị tuyệt đối</a:t>
                      </a:r>
                    </a:p>
                    <a:p>
                      <a:pPr marL="285750" indent="-285750" algn="just">
                        <a:spcBef>
                          <a:spcPts val="300"/>
                        </a:spcBef>
                        <a:spcAft>
                          <a:spcPts val="300"/>
                        </a:spcAft>
                        <a:buFontTx/>
                        <a:buChar char="-"/>
                      </a:pPr>
                      <a:r>
                        <a:rPr lang="vi-VN" sz="1800" dirty="0">
                          <a:solidFill>
                            <a:srgbClr val="000000"/>
                          </a:solidFill>
                          <a:effectLst/>
                          <a:latin typeface="Arial (Body)"/>
                          <a:ea typeface="Calibri" panose="020F0502020204030204" pitchFamily="34" charset="0"/>
                          <a:cs typeface="Times New Roman (Body CS)"/>
                        </a:rPr>
                        <a:t>Minh h</a:t>
                      </a:r>
                      <a:r>
                        <a:rPr lang="en-US" sz="1800" dirty="0" err="1">
                          <a:solidFill>
                            <a:srgbClr val="000000"/>
                          </a:solidFill>
                          <a:effectLst/>
                          <a:latin typeface="Arial (Body)"/>
                          <a:ea typeface="Calibri" panose="020F0502020204030204" pitchFamily="34" charset="0"/>
                          <a:cs typeface="Times New Roman (Body CS)"/>
                        </a:rPr>
                        <a:t>ọa</a:t>
                      </a:r>
                      <a:r>
                        <a:rPr lang="vi-VN" sz="1800" dirty="0">
                          <a:solidFill>
                            <a:srgbClr val="000000"/>
                          </a:solidFill>
                          <a:effectLst/>
                          <a:latin typeface="Arial (Body)"/>
                          <a:ea typeface="Calibri" panose="020F0502020204030204" pitchFamily="34" charset="0"/>
                          <a:cs typeface="Times New Roman (Body CS)"/>
                        </a:rPr>
                        <a:t> HH tập nghiệm</a:t>
                      </a:r>
                      <a:endParaRPr lang="en-VN" sz="1800" dirty="0">
                        <a:solidFill>
                          <a:srgbClr val="000000"/>
                        </a:solidFill>
                        <a:effectLst/>
                        <a:latin typeface="Arial (Body)"/>
                        <a:ea typeface="Calibri" panose="020F0502020204030204" pitchFamily="34" charset="0"/>
                        <a:cs typeface="Times New Roman (Body CS)"/>
                      </a:endParaRPr>
                    </a:p>
                  </a:txBody>
                  <a:tcPr marL="68580" marR="68580" marT="0" marB="0"/>
                </a:tc>
                <a:tc>
                  <a:txBody>
                    <a:bodyPr/>
                    <a:lstStyle/>
                    <a:p>
                      <a:pPr marL="285750" indent="-285750" algn="just">
                        <a:spcBef>
                          <a:spcPts val="300"/>
                        </a:spcBef>
                        <a:spcAft>
                          <a:spcPts val="300"/>
                        </a:spcAft>
                        <a:buFontTx/>
                        <a:buChar char="-"/>
                      </a:pPr>
                      <a:r>
                        <a:rPr lang="vi-VN" sz="1800" dirty="0">
                          <a:solidFill>
                            <a:srgbClr val="C00000"/>
                          </a:solidFill>
                          <a:effectLst/>
                        </a:rPr>
                        <a:t>Không y</a:t>
                      </a:r>
                      <a:r>
                        <a:rPr lang="en-US" sz="1800" dirty="0">
                          <a:solidFill>
                            <a:srgbClr val="C00000"/>
                          </a:solidFill>
                          <a:effectLst/>
                        </a:rPr>
                        <a:t>/</a:t>
                      </a:r>
                      <a:r>
                        <a:rPr lang="vi-VN" sz="1800" dirty="0">
                          <a:solidFill>
                            <a:srgbClr val="C00000"/>
                          </a:solidFill>
                          <a:effectLst/>
                        </a:rPr>
                        <a:t>c chứng minh bđt</a:t>
                      </a:r>
                      <a:r>
                        <a:rPr lang="en-US" sz="1800" dirty="0">
                          <a:solidFill>
                            <a:srgbClr val="C00000"/>
                          </a:solidFill>
                          <a:effectLst/>
                        </a:rPr>
                        <a:t>.</a:t>
                      </a:r>
                      <a:endParaRPr lang="vi-VN" sz="1800" dirty="0">
                        <a:effectLst/>
                      </a:endParaRPr>
                    </a:p>
                    <a:p>
                      <a:pPr marL="285750" indent="-285750" algn="just">
                        <a:spcBef>
                          <a:spcPts val="300"/>
                        </a:spcBef>
                        <a:spcAft>
                          <a:spcPts val="300"/>
                        </a:spcAft>
                        <a:buFontTx/>
                        <a:buChar char="-"/>
                      </a:pPr>
                      <a:r>
                        <a:rPr lang="vi-VN" sz="1800" dirty="0">
                          <a:solidFill>
                            <a:srgbClr val="C00000"/>
                          </a:solidFill>
                          <a:effectLst/>
                          <a:latin typeface="Arial (Body)"/>
                        </a:rPr>
                        <a:t>Không xét các phương trình có dấu g</a:t>
                      </a:r>
                      <a:r>
                        <a:rPr lang="en-US" sz="1800" dirty="0" err="1">
                          <a:solidFill>
                            <a:srgbClr val="C00000"/>
                          </a:solidFill>
                          <a:effectLst/>
                          <a:latin typeface="Arial (Body)"/>
                        </a:rPr>
                        <a:t>iá</a:t>
                      </a:r>
                      <a:r>
                        <a:rPr lang="vi-VN" sz="1800" dirty="0">
                          <a:solidFill>
                            <a:srgbClr val="C00000"/>
                          </a:solidFill>
                          <a:effectLst/>
                          <a:latin typeface="Arial (Body)"/>
                        </a:rPr>
                        <a:t> trị tuyệt đối</a:t>
                      </a:r>
                      <a:r>
                        <a:rPr lang="en-US" sz="1800" dirty="0">
                          <a:solidFill>
                            <a:srgbClr val="C00000"/>
                          </a:solidFill>
                          <a:effectLst/>
                          <a:latin typeface="Arial (Body)"/>
                        </a:rPr>
                        <a:t>.</a:t>
                      </a:r>
                      <a:endParaRPr lang="vi-VN" sz="1800" dirty="0">
                        <a:effectLst/>
                        <a:latin typeface="Arial (Body)"/>
                      </a:endParaRPr>
                    </a:p>
                    <a:p>
                      <a:pPr marL="285750" indent="-285750" algn="just">
                        <a:spcBef>
                          <a:spcPts val="300"/>
                        </a:spcBef>
                        <a:spcAft>
                          <a:spcPts val="300"/>
                        </a:spcAft>
                        <a:buFontTx/>
                        <a:buChar char="-"/>
                      </a:pPr>
                      <a:r>
                        <a:rPr lang="vi-VN" sz="1800" dirty="0">
                          <a:solidFill>
                            <a:srgbClr val="C00000"/>
                          </a:solidFill>
                          <a:effectLst/>
                          <a:latin typeface="Arial (Body)"/>
                          <a:ea typeface="Calibri" panose="020F0502020204030204" pitchFamily="34" charset="0"/>
                          <a:cs typeface="Times New Roman (Body CS)"/>
                        </a:rPr>
                        <a:t>Không minh h</a:t>
                      </a:r>
                      <a:r>
                        <a:rPr lang="en-US" sz="1800" dirty="0" err="1">
                          <a:solidFill>
                            <a:srgbClr val="C00000"/>
                          </a:solidFill>
                          <a:effectLst/>
                          <a:latin typeface="Arial (Body)"/>
                          <a:ea typeface="Calibri" panose="020F0502020204030204" pitchFamily="34" charset="0"/>
                          <a:cs typeface="Times New Roman (Body CS)"/>
                        </a:rPr>
                        <a:t>ọa</a:t>
                      </a:r>
                      <a:r>
                        <a:rPr lang="vi-VN" sz="1800" dirty="0">
                          <a:solidFill>
                            <a:srgbClr val="C00000"/>
                          </a:solidFill>
                          <a:effectLst/>
                          <a:latin typeface="Arial (Body)"/>
                          <a:ea typeface="Calibri" panose="020F0502020204030204" pitchFamily="34" charset="0"/>
                          <a:cs typeface="Times New Roman (Body CS)"/>
                        </a:rPr>
                        <a:t> HH tập nghiệm</a:t>
                      </a:r>
                      <a:r>
                        <a:rPr lang="en-US" sz="1800" dirty="0">
                          <a:solidFill>
                            <a:srgbClr val="C00000"/>
                          </a:solidFill>
                          <a:effectLst/>
                          <a:latin typeface="Arial (Body)"/>
                          <a:ea typeface="Calibri" panose="020F0502020204030204" pitchFamily="34" charset="0"/>
                          <a:cs typeface="Times New Roman (Body CS)"/>
                        </a:rPr>
                        <a:t>.</a:t>
                      </a:r>
                      <a:endParaRPr lang="en-VN" sz="1800" dirty="0">
                        <a:solidFill>
                          <a:srgbClr val="C00000"/>
                        </a:solidFill>
                        <a:effectLst/>
                        <a:latin typeface="Arial (Body)"/>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2646234667"/>
                  </a:ext>
                </a:extLst>
              </a:tr>
              <a:tr h="1055948">
                <a:tc>
                  <a:txBody>
                    <a:bodyPr/>
                    <a:lstStyle/>
                    <a:p>
                      <a:pPr algn="just">
                        <a:spcBef>
                          <a:spcPts val="300"/>
                        </a:spcBef>
                        <a:spcAft>
                          <a:spcPts val="300"/>
                        </a:spcAft>
                      </a:pPr>
                      <a:r>
                        <a:rPr lang="vi-VN" sz="1800" dirty="0">
                          <a:effectLst/>
                        </a:rPr>
                        <a:t>Phương trình bậc hai một ẩn và định lí Viète</a:t>
                      </a:r>
                      <a:endParaRPr lang="en-VN" sz="18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68580" marR="68580" marT="0" marB="0" anchor="ctr"/>
                </a:tc>
                <a:tc>
                  <a:txBody>
                    <a:bodyPr/>
                    <a:lstStyle/>
                    <a:p>
                      <a:pPr algn="just">
                        <a:spcBef>
                          <a:spcPts val="300"/>
                        </a:spcBef>
                        <a:spcAft>
                          <a:spcPts val="300"/>
                        </a:spcAft>
                      </a:pPr>
                      <a:r>
                        <a:rPr lang="vi-VN" sz="1800" dirty="0">
                          <a:solidFill>
                            <a:srgbClr val="0070C0"/>
                          </a:solidFill>
                          <a:effectLst/>
                        </a:rPr>
                        <a:t>­- </a:t>
                      </a:r>
                      <a:r>
                        <a:rPr lang="vi-VN" sz="1800" dirty="0">
                          <a:solidFill>
                            <a:schemeClr val="tx1"/>
                          </a:solidFill>
                          <a:effectLst/>
                        </a:rPr>
                        <a:t>Khái niệm và cách giải (công thức nghiệm)</a:t>
                      </a:r>
                      <a:endParaRPr lang="en-VN" sz="1800" dirty="0">
                        <a:solidFill>
                          <a:schemeClr val="tx1"/>
                        </a:solidFill>
                        <a:effectLst/>
                      </a:endParaRPr>
                    </a:p>
                    <a:p>
                      <a:pPr algn="just">
                        <a:spcBef>
                          <a:spcPts val="300"/>
                        </a:spcBef>
                        <a:spcAft>
                          <a:spcPts val="300"/>
                        </a:spcAft>
                      </a:pPr>
                      <a:r>
                        <a:rPr lang="vi-VN" sz="1800" dirty="0">
                          <a:solidFill>
                            <a:schemeClr val="tx1"/>
                          </a:solidFill>
                          <a:effectLst/>
                        </a:rPr>
                        <a:t>- Định lí Viète và ứng dụng</a:t>
                      </a:r>
                      <a:endParaRPr lang="en-VN" sz="1800" dirty="0">
                        <a:solidFill>
                          <a:schemeClr val="tx1"/>
                        </a:solidFill>
                        <a:effectLst/>
                        <a:latin typeface="Times New Roman" panose="02020603050405020304" pitchFamily="18" charset="0"/>
                        <a:ea typeface="Calibri" panose="020F0502020204030204" pitchFamily="34" charset="0"/>
                        <a:cs typeface="Times New Roman (Body CS)"/>
                      </a:endParaRPr>
                    </a:p>
                  </a:txBody>
                  <a:tcPr marL="68580" marR="68580" marT="0" marB="0"/>
                </a:tc>
                <a:tc>
                  <a:txBody>
                    <a:bodyPr/>
                    <a:lstStyle/>
                    <a:p>
                      <a:pPr algn="just">
                        <a:spcBef>
                          <a:spcPts val="300"/>
                        </a:spcBef>
                        <a:spcAft>
                          <a:spcPts val="300"/>
                        </a:spcAft>
                      </a:pPr>
                      <a:r>
                        <a:rPr lang="vi-VN" sz="1800" dirty="0">
                          <a:solidFill>
                            <a:srgbClr val="0070C0"/>
                          </a:solidFill>
                          <a:effectLst/>
                        </a:rPr>
                        <a:t>- Nội dung tương tự</a:t>
                      </a:r>
                      <a:r>
                        <a:rPr lang="en-US" sz="1800" dirty="0">
                          <a:solidFill>
                            <a:srgbClr val="0070C0"/>
                          </a:solidFill>
                          <a:effectLst/>
                        </a:rPr>
                        <a:t>.</a:t>
                      </a:r>
                      <a:endParaRPr lang="en-VN" sz="1800" dirty="0">
                        <a:solidFill>
                          <a:srgbClr val="0070C0"/>
                        </a:solidFill>
                        <a:effectLst/>
                      </a:endParaRPr>
                    </a:p>
                    <a:p>
                      <a:pPr algn="just">
                        <a:spcBef>
                          <a:spcPts val="300"/>
                        </a:spcBef>
                        <a:spcAft>
                          <a:spcPts val="300"/>
                        </a:spcAft>
                      </a:pPr>
                      <a:r>
                        <a:rPr lang="vi-VN" sz="1800" dirty="0">
                          <a:solidFill>
                            <a:srgbClr val="0070C0"/>
                          </a:solidFill>
                          <a:effectLst/>
                        </a:rPr>
                        <a:t>- Tăng cường kết nối với thực tiễn đời sống.</a:t>
                      </a:r>
                      <a:endParaRPr lang="en-VN" sz="1800" dirty="0">
                        <a:solidFill>
                          <a:srgbClr val="0070C0"/>
                        </a:solidFill>
                        <a:effectLst/>
                        <a:latin typeface="Times New Roman" panose="02020603050405020304" pitchFamily="18" charset="0"/>
                        <a:ea typeface="Calibri" panose="020F0502020204030204" pitchFamily="34" charset="0"/>
                        <a:cs typeface="Times New Roman (Body CS)"/>
                      </a:endParaRPr>
                    </a:p>
                  </a:txBody>
                  <a:tcPr marL="68580" marR="68580" marT="0" marB="0"/>
                </a:tc>
                <a:extLst>
                  <a:ext uri="{0D108BD9-81ED-4DB2-BD59-A6C34878D82A}">
                    <a16:rowId xmlns:a16="http://schemas.microsoft.com/office/drawing/2014/main" val="3982872211"/>
                  </a:ext>
                </a:extLst>
              </a:tr>
            </a:tbl>
          </a:graphicData>
        </a:graphic>
      </p:graphicFrame>
      <p:sp>
        <p:nvSpPr>
          <p:cNvPr id="3" name="TextBox 2">
            <a:extLst>
              <a:ext uri="{FF2B5EF4-FFF2-40B4-BE49-F238E27FC236}">
                <a16:creationId xmlns:a16="http://schemas.microsoft.com/office/drawing/2014/main" id="{5427CA5F-4A89-E2A4-3CAA-50EA5E102680}"/>
              </a:ext>
            </a:extLst>
          </p:cNvPr>
          <p:cNvSpPr txBox="1"/>
          <p:nvPr/>
        </p:nvSpPr>
        <p:spPr>
          <a:xfrm>
            <a:off x="4259483" y="613458"/>
            <a:ext cx="4781277" cy="584775"/>
          </a:xfrm>
          <a:prstGeom prst="rect">
            <a:avLst/>
          </a:prstGeom>
          <a:noFill/>
        </p:spPr>
        <p:txBody>
          <a:bodyPr wrap="square" rtlCol="0">
            <a:spAutoFit/>
          </a:bodyPr>
          <a:lstStyle/>
          <a:p>
            <a:r>
              <a:rPr lang="vi-VN" sz="3200" b="1" dirty="0">
                <a:solidFill>
                  <a:schemeClr val="accent6"/>
                </a:solidFill>
              </a:rPr>
              <a:t>Mạch Đại số </a:t>
            </a:r>
            <a:r>
              <a:rPr lang="vi-VN" sz="3200" dirty="0">
                <a:solidFill>
                  <a:schemeClr val="accent6"/>
                </a:solidFill>
              </a:rPr>
              <a:t>(tiếp theo)</a:t>
            </a:r>
          </a:p>
        </p:txBody>
      </p:sp>
    </p:spTree>
    <p:extLst>
      <p:ext uri="{BB962C8B-B14F-4D97-AF65-F5344CB8AC3E}">
        <p14:creationId xmlns:p14="http://schemas.microsoft.com/office/powerpoint/2010/main" val="273866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EB81-8206-B671-425E-C5C4AB2F3851}"/>
              </a:ext>
            </a:extLst>
          </p:cNvPr>
          <p:cNvSpPr>
            <a:spLocks noGrp="1"/>
          </p:cNvSpPr>
          <p:nvPr>
            <p:ph type="title"/>
          </p:nvPr>
        </p:nvSpPr>
        <p:spPr>
          <a:xfrm>
            <a:off x="838200" y="365126"/>
            <a:ext cx="10515600" cy="858764"/>
          </a:xfrm>
        </p:spPr>
        <p:txBody>
          <a:bodyPr/>
          <a:lstStyle/>
          <a:p>
            <a:pPr algn="ctr"/>
            <a:r>
              <a:rPr lang="vi-VN" sz="3600" b="1" dirty="0">
                <a:solidFill>
                  <a:srgbClr val="0070C0"/>
                </a:solidFill>
              </a:rPr>
              <a:t>Thứ tự các chủ đề về PT và BPT trong mạch Đại số</a:t>
            </a:r>
            <a:endParaRPr lang="vi-VN" b="1" dirty="0">
              <a:solidFill>
                <a:srgbClr val="0070C0"/>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60547E0-CEF2-EDA2-354D-6D17C460A735}"/>
                  </a:ext>
                </a:extLst>
              </p:cNvPr>
              <p:cNvSpPr>
                <a:spLocks noGrp="1"/>
              </p:cNvSpPr>
              <p:nvPr>
                <p:ph sz="half" idx="1"/>
              </p:nvPr>
            </p:nvSpPr>
            <p:spPr>
              <a:xfrm>
                <a:off x="838200" y="1223890"/>
                <a:ext cx="5181600" cy="4953073"/>
              </a:xfrm>
            </p:spPr>
            <p:txBody>
              <a:bodyPr>
                <a:normAutofit/>
              </a:bodyPr>
              <a:lstStyle/>
              <a:p>
                <a:pPr marL="0" indent="0" algn="ctr">
                  <a:buNone/>
                </a:pPr>
                <a:r>
                  <a:rPr lang="vi-VN" b="1" dirty="0"/>
                  <a:t>SGK hiện hành</a:t>
                </a:r>
              </a:p>
              <a:p>
                <a:pPr marL="0" indent="0">
                  <a:buNone/>
                </a:pPr>
                <a:r>
                  <a:rPr lang="vi-VN" b="1" i="1" dirty="0">
                    <a:solidFill>
                      <a:srgbClr val="0070C0"/>
                    </a:solidFill>
                  </a:rPr>
                  <a:t>Lớp 8</a:t>
                </a:r>
              </a:p>
              <a:p>
                <a:pPr marL="514350" indent="-514350">
                  <a:buAutoNum type="arabicPeriod"/>
                </a:pPr>
                <a:r>
                  <a:rPr lang="vi-VN" dirty="0"/>
                  <a:t>PTr bậc nhất một ẩn</a:t>
                </a:r>
              </a:p>
              <a:p>
                <a:pPr marL="514350" indent="-514350">
                  <a:buAutoNum type="arabicPeriod"/>
                </a:pPr>
                <a:r>
                  <a:rPr lang="vi-VN" dirty="0"/>
                  <a:t>Bất PTr bậc nhất một ẩn</a:t>
                </a:r>
              </a:p>
              <a:p>
                <a:pPr marL="0" indent="0">
                  <a:buNone/>
                </a:pPr>
                <a:r>
                  <a:rPr lang="vi-VN" b="1" i="1" dirty="0">
                    <a:solidFill>
                      <a:srgbClr val="0070C0"/>
                    </a:solidFill>
                  </a:rPr>
                  <a:t>Lớp 9</a:t>
                </a:r>
              </a:p>
              <a:p>
                <a:pPr marL="0" indent="0">
                  <a:buNone/>
                </a:pPr>
                <a:r>
                  <a:rPr lang="vi-VN" dirty="0"/>
                  <a:t>3. </a:t>
                </a:r>
                <a:r>
                  <a:rPr lang="vi-VN" dirty="0">
                    <a:solidFill>
                      <a:srgbClr val="00B0F0"/>
                    </a:solidFill>
                  </a:rPr>
                  <a:t>Căn bậc hai. Căn bậc ba</a:t>
                </a:r>
              </a:p>
              <a:p>
                <a:pPr marL="0" indent="0">
                  <a:buNone/>
                </a:pPr>
                <a:r>
                  <a:rPr lang="vi-VN" dirty="0"/>
                  <a:t>4. Hàm số bậc nhất</a:t>
                </a:r>
              </a:p>
              <a:p>
                <a:pPr marL="0" indent="0">
                  <a:buNone/>
                </a:pPr>
                <a:r>
                  <a:rPr lang="vi-VN" dirty="0"/>
                  <a:t>5. </a:t>
                </a:r>
                <a:r>
                  <a:rPr lang="vi-VN" dirty="0">
                    <a:solidFill>
                      <a:srgbClr val="FF0000"/>
                    </a:solidFill>
                  </a:rPr>
                  <a:t>Hệ hai PTr bậc nhất hai ẩn</a:t>
                </a:r>
              </a:p>
              <a:p>
                <a:pPr marL="0" indent="0">
                  <a:buNone/>
                </a:pPr>
                <a:r>
                  <a:rPr lang="vi-VN" dirty="0"/>
                  <a:t>6. Hàm số </a:t>
                </a:r>
                <a14:m>
                  <m:oMath xmlns:m="http://schemas.openxmlformats.org/officeDocument/2006/math">
                    <m:r>
                      <a:rPr lang="vi-VN" i="1" dirty="0" smtClean="0">
                        <a:latin typeface="Cambria Math" panose="02040503050406030204" pitchFamily="18" charset="0"/>
                      </a:rPr>
                      <m:t>𝑦</m:t>
                    </m:r>
                    <m:r>
                      <a:rPr lang="vi-VN" i="1" dirty="0" smtClean="0">
                        <a:latin typeface="Cambria Math" panose="02040503050406030204" pitchFamily="18" charset="0"/>
                      </a:rPr>
                      <m:t> = </m:t>
                    </m:r>
                    <m:r>
                      <a:rPr lang="vi-VN" i="1" dirty="0" smtClean="0">
                        <a:latin typeface="Cambria Math" panose="02040503050406030204" pitchFamily="18" charset="0"/>
                      </a:rPr>
                      <m:t>𝑎</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2</m:t>
                        </m:r>
                      </m:sup>
                    </m:sSup>
                  </m:oMath>
                </a14:m>
                <a:r>
                  <a:rPr lang="vi-VN" dirty="0"/>
                  <a:t>. PTr bậc hai một ẩn</a:t>
                </a:r>
              </a:p>
            </p:txBody>
          </p:sp>
        </mc:Choice>
        <mc:Fallback xmlns="">
          <p:sp>
            <p:nvSpPr>
              <p:cNvPr id="3" name="Content Placeholder 2">
                <a:extLst>
                  <a:ext uri="{FF2B5EF4-FFF2-40B4-BE49-F238E27FC236}">
                    <a16:creationId xmlns:a16="http://schemas.microsoft.com/office/drawing/2014/main" id="{B60547E0-CEF2-EDA2-354D-6D17C460A735}"/>
                  </a:ext>
                </a:extLst>
              </p:cNvPr>
              <p:cNvSpPr>
                <a:spLocks noGrp="1" noRot="1" noChangeAspect="1" noMove="1" noResize="1" noEditPoints="1" noAdjustHandles="1" noChangeArrowheads="1" noChangeShapeType="1" noTextEdit="1"/>
              </p:cNvSpPr>
              <p:nvPr>
                <p:ph sz="half" idx="1"/>
              </p:nvPr>
            </p:nvSpPr>
            <p:spPr>
              <a:xfrm>
                <a:off x="838200" y="1223890"/>
                <a:ext cx="5181600" cy="4953073"/>
              </a:xfrm>
              <a:blipFill>
                <a:blip r:embed="rId2"/>
                <a:stretch>
                  <a:fillRect l="-2471" t="-2217" b="-33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82D3567-9E5E-8CFB-7C3B-614C5DEF2A10}"/>
                  </a:ext>
                </a:extLst>
              </p:cNvPr>
              <p:cNvSpPr>
                <a:spLocks noGrp="1"/>
              </p:cNvSpPr>
              <p:nvPr>
                <p:ph sz="half" idx="2"/>
              </p:nvPr>
            </p:nvSpPr>
            <p:spPr>
              <a:xfrm>
                <a:off x="6172200" y="1253331"/>
                <a:ext cx="5181600" cy="4923632"/>
              </a:xfrm>
            </p:spPr>
            <p:txBody>
              <a:bodyPr>
                <a:normAutofit/>
              </a:bodyPr>
              <a:lstStyle/>
              <a:p>
                <a:pPr marL="0" indent="0" algn="ctr">
                  <a:buNone/>
                </a:pPr>
                <a:r>
                  <a:rPr lang="vi-VN" b="1" dirty="0"/>
                  <a:t>SGK Kết nối</a:t>
                </a:r>
              </a:p>
              <a:p>
                <a:pPr marL="0" indent="0">
                  <a:buNone/>
                </a:pPr>
                <a:r>
                  <a:rPr lang="vi-VN" b="1" i="1" dirty="0">
                    <a:solidFill>
                      <a:srgbClr val="0070C0"/>
                    </a:solidFill>
                  </a:rPr>
                  <a:t>Lớp 8</a:t>
                </a:r>
              </a:p>
              <a:p>
                <a:pPr marL="514350" indent="-514350">
                  <a:buAutoNum type="arabicPeriod"/>
                </a:pPr>
                <a:r>
                  <a:rPr lang="vi-VN" dirty="0"/>
                  <a:t>PTr bậc nhất (một ẩn) và hàm số bậc nhất</a:t>
                </a:r>
              </a:p>
              <a:p>
                <a:pPr marL="0" indent="0">
                  <a:buNone/>
                </a:pPr>
                <a:r>
                  <a:rPr lang="vi-VN" b="1" i="1" dirty="0">
                    <a:solidFill>
                      <a:srgbClr val="0070C0"/>
                    </a:solidFill>
                  </a:rPr>
                  <a:t>Lớp 9</a:t>
                </a:r>
              </a:p>
              <a:p>
                <a:pPr marL="0" indent="0">
                  <a:buNone/>
                </a:pPr>
                <a:r>
                  <a:rPr lang="vi-VN" dirty="0"/>
                  <a:t>2. </a:t>
                </a:r>
                <a:r>
                  <a:rPr lang="vi-VN" dirty="0">
                    <a:solidFill>
                      <a:srgbClr val="FF0000"/>
                    </a:solidFill>
                  </a:rPr>
                  <a:t>Hệ hai PTr bậc nhất hai ẩn</a:t>
                </a:r>
              </a:p>
              <a:p>
                <a:pPr marL="0" indent="0">
                  <a:buNone/>
                </a:pPr>
                <a:r>
                  <a:rPr lang="vi-VN" dirty="0"/>
                  <a:t>3. PTr và bất PTr bậc nhất 1 ẩn</a:t>
                </a:r>
              </a:p>
              <a:p>
                <a:pPr marL="0" indent="0">
                  <a:buNone/>
                </a:pPr>
                <a:r>
                  <a:rPr lang="vi-VN" dirty="0"/>
                  <a:t>4. </a:t>
                </a:r>
                <a:r>
                  <a:rPr lang="vi-VN" dirty="0">
                    <a:solidFill>
                      <a:srgbClr val="00B0F0"/>
                    </a:solidFill>
                  </a:rPr>
                  <a:t>Căn bậc hai và căn bậc ba</a:t>
                </a:r>
              </a:p>
              <a:p>
                <a:pPr marL="0" indent="0">
                  <a:buNone/>
                </a:pPr>
                <a:r>
                  <a:rPr lang="vi-VN" dirty="0"/>
                  <a:t>5. Hàm số </a:t>
                </a:r>
                <a14:m>
                  <m:oMath xmlns:m="http://schemas.openxmlformats.org/officeDocument/2006/math">
                    <m:r>
                      <a:rPr lang="vi-VN" i="1" dirty="0" smtClean="0">
                        <a:latin typeface="Cambria Math" panose="02040503050406030204" pitchFamily="18" charset="0"/>
                      </a:rPr>
                      <m:t>𝑦</m:t>
                    </m:r>
                    <m:r>
                      <a:rPr lang="vi-VN" i="1" dirty="0" smtClean="0">
                        <a:latin typeface="Cambria Math" panose="02040503050406030204" pitchFamily="18" charset="0"/>
                      </a:rPr>
                      <m:t> = </m:t>
                    </m:r>
                    <m:r>
                      <a:rPr lang="vi-VN" i="1" dirty="0" smtClean="0">
                        <a:latin typeface="Cambria Math" panose="02040503050406030204" pitchFamily="18" charset="0"/>
                      </a:rPr>
                      <m:t>𝑎</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2</m:t>
                        </m:r>
                      </m:sup>
                    </m:sSup>
                  </m:oMath>
                </a14:m>
                <a:r>
                  <a:rPr lang="vi-VN" dirty="0"/>
                  <a:t>. PTr bậc hai một ẩn</a:t>
                </a:r>
              </a:p>
            </p:txBody>
          </p:sp>
        </mc:Choice>
        <mc:Fallback xmlns="">
          <p:sp>
            <p:nvSpPr>
              <p:cNvPr id="4" name="Content Placeholder 3">
                <a:extLst>
                  <a:ext uri="{FF2B5EF4-FFF2-40B4-BE49-F238E27FC236}">
                    <a16:creationId xmlns:a16="http://schemas.microsoft.com/office/drawing/2014/main" id="{D82D3567-9E5E-8CFB-7C3B-614C5DEF2A10}"/>
                  </a:ext>
                </a:extLst>
              </p:cNvPr>
              <p:cNvSpPr>
                <a:spLocks noGrp="1" noRot="1" noChangeAspect="1" noMove="1" noResize="1" noEditPoints="1" noAdjustHandles="1" noChangeArrowheads="1" noChangeShapeType="1" noTextEdit="1"/>
              </p:cNvSpPr>
              <p:nvPr>
                <p:ph sz="half" idx="2"/>
              </p:nvPr>
            </p:nvSpPr>
            <p:spPr>
              <a:xfrm>
                <a:off x="6172200" y="1253331"/>
                <a:ext cx="5181600" cy="4923632"/>
              </a:xfrm>
              <a:blipFill>
                <a:blip r:embed="rId3"/>
                <a:stretch>
                  <a:fillRect l="-2471" t="-2230" r="-1059" b="-1487"/>
                </a:stretch>
              </a:blipFill>
            </p:spPr>
            <p:txBody>
              <a:bodyPr/>
              <a:lstStyle/>
              <a:p>
                <a:r>
                  <a:rPr lang="en-US">
                    <a:noFill/>
                  </a:rPr>
                  <a:t> </a:t>
                </a:r>
              </a:p>
            </p:txBody>
          </p:sp>
        </mc:Fallback>
      </mc:AlternateContent>
    </p:spTree>
    <p:extLst>
      <p:ext uri="{BB962C8B-B14F-4D97-AF65-F5344CB8AC3E}">
        <p14:creationId xmlns:p14="http://schemas.microsoft.com/office/powerpoint/2010/main" val="38906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 calcmode="lin" valueType="num">
                                      <p:cBhvr additive="base">
                                        <p:cTn id="6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anim calcmode="lin" valueType="num">
                                      <p:cBhvr additive="base">
                                        <p:cTn id="6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2" end="2"/>
                                            </p:txEl>
                                          </p:spTgt>
                                        </p:tgtEl>
                                        <p:attrNameLst>
                                          <p:attrName>style.visibility</p:attrName>
                                        </p:attrNameLst>
                                      </p:cBhvr>
                                      <p:to>
                                        <p:strVal val="visible"/>
                                      </p:to>
                                    </p:set>
                                    <p:anim calcmode="lin" valueType="num">
                                      <p:cBhvr additive="base">
                                        <p:cTn id="7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 calcmode="lin" valueType="num">
                                      <p:cBhvr additive="base">
                                        <p:cTn id="7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
                                            <p:txEl>
                                              <p:pRg st="4" end="4"/>
                                            </p:txEl>
                                          </p:spTgt>
                                        </p:tgtEl>
                                        <p:attrNameLst>
                                          <p:attrName>style.visibility</p:attrName>
                                        </p:attrNameLst>
                                      </p:cBhvr>
                                      <p:to>
                                        <p:strVal val="visible"/>
                                      </p:to>
                                    </p:set>
                                    <p:anim calcmode="lin" valueType="num">
                                      <p:cBhvr additive="base">
                                        <p:cTn id="8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
                                            <p:txEl>
                                              <p:pRg st="5" end="5"/>
                                            </p:txEl>
                                          </p:spTgt>
                                        </p:tgtEl>
                                        <p:attrNameLst>
                                          <p:attrName>style.visibility</p:attrName>
                                        </p:attrNameLst>
                                      </p:cBhvr>
                                      <p:to>
                                        <p:strVal val="visible"/>
                                      </p:to>
                                    </p:set>
                                    <p:anim calcmode="lin" valueType="num">
                                      <p:cBhvr additive="base">
                                        <p:cTn id="9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anim calcmode="lin" valueType="num">
                                      <p:cBhvr additive="base">
                                        <p:cTn id="9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
                                            <p:txEl>
                                              <p:pRg st="7" end="7"/>
                                            </p:txEl>
                                          </p:spTgt>
                                        </p:tgtEl>
                                        <p:attrNameLst>
                                          <p:attrName>style.visibility</p:attrName>
                                        </p:attrNameLst>
                                      </p:cBhvr>
                                      <p:to>
                                        <p:strVal val="visible"/>
                                      </p:to>
                                    </p:set>
                                    <p:anim calcmode="lin" valueType="num">
                                      <p:cBhvr additive="base">
                                        <p:cTn id="10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B318-3907-3E54-18DE-6553AA355182}"/>
              </a:ext>
            </a:extLst>
          </p:cNvPr>
          <p:cNvSpPr>
            <a:spLocks noGrp="1"/>
          </p:cNvSpPr>
          <p:nvPr>
            <p:ph type="title"/>
          </p:nvPr>
        </p:nvSpPr>
        <p:spPr>
          <a:xfrm>
            <a:off x="838200" y="365126"/>
            <a:ext cx="10515600" cy="957238"/>
          </a:xfrm>
        </p:spPr>
        <p:txBody>
          <a:bodyPr>
            <a:normAutofit/>
          </a:bodyPr>
          <a:lstStyle/>
          <a:p>
            <a:pPr algn="ctr"/>
            <a:r>
              <a:rPr lang="vi-VN" sz="3200" dirty="0">
                <a:solidFill>
                  <a:srgbClr val="0070C0"/>
                </a:solidFill>
                <a:latin typeface="Arial (Body)"/>
              </a:rPr>
              <a:t>VÍ DỤ MINH H</a:t>
            </a:r>
            <a:r>
              <a:rPr lang="en-US" sz="3200" dirty="0">
                <a:solidFill>
                  <a:srgbClr val="0070C0"/>
                </a:solidFill>
                <a:latin typeface="Arial (Body)"/>
              </a:rPr>
              <a:t>ỌA</a:t>
            </a:r>
            <a:r>
              <a:rPr lang="vi-VN" sz="3200" dirty="0">
                <a:solidFill>
                  <a:srgbClr val="0070C0"/>
                </a:solidFill>
                <a:latin typeface="Arial (Body)"/>
              </a:rPr>
              <a:t> MẠCH ĐẠI SỐ</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D3BA5C-C5AE-5459-00F0-158A9041791F}"/>
                  </a:ext>
                </a:extLst>
              </p:cNvPr>
              <p:cNvSpPr>
                <a:spLocks noGrp="1"/>
              </p:cNvSpPr>
              <p:nvPr>
                <p:ph idx="1"/>
              </p:nvPr>
            </p:nvSpPr>
            <p:spPr>
              <a:xfrm>
                <a:off x="838200" y="1209822"/>
                <a:ext cx="10680290" cy="5283052"/>
              </a:xfrm>
            </p:spPr>
            <p:txBody>
              <a:bodyPr>
                <a:normAutofit lnSpcReduction="10000"/>
              </a:bodyPr>
              <a:lstStyle/>
              <a:p>
                <a:pPr marL="0" indent="0" algn="ctr">
                  <a:lnSpc>
                    <a:spcPct val="115000"/>
                  </a:lnSpc>
                  <a:spcBef>
                    <a:spcPts val="0"/>
                  </a:spcBef>
                  <a:spcAft>
                    <a:spcPts val="600"/>
                  </a:spcAft>
                  <a:buNone/>
                </a:pPr>
                <a:r>
                  <a:rPr lang="vi-VN" sz="2100" b="1" dirty="0">
                    <a:effectLst/>
                    <a:latin typeface="Cambria" panose="02040503050406030204" pitchFamily="18" charset="0"/>
                    <a:ea typeface="Aptos" panose="020B0004020202020204" pitchFamily="34" charset="0"/>
                    <a:cs typeface="Times New Roman (Body CS)"/>
                  </a:rPr>
                  <a:t>Chương 1. PHƯƠNG TRÌNH VÀ HỆ HAI PHƯƠNG TRÌNH BẬC NHẤT HAI ẨN</a:t>
                </a:r>
                <a:endParaRPr lang="en-VN" sz="2100" dirty="0">
                  <a:effectLst/>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r>
                  <a:rPr lang="vi-VN" sz="2100" b="1" dirty="0">
                    <a:solidFill>
                      <a:srgbClr val="0070C0"/>
                    </a:solidFill>
                    <a:effectLst/>
                    <a:latin typeface="Cambria" panose="02040503050406030204" pitchFamily="18" charset="0"/>
                    <a:ea typeface="Aptos" panose="020B0004020202020204" pitchFamily="34" charset="0"/>
                    <a:cs typeface="Times New Roman (Body CS)"/>
                  </a:rPr>
                  <a:t>Ví dụ 1</a:t>
                </a:r>
                <a:r>
                  <a:rPr lang="vi-VN" sz="2100" dirty="0">
                    <a:solidFill>
                      <a:srgbClr val="0070C0"/>
                    </a:solidFill>
                    <a:effectLst/>
                    <a:latin typeface="Cambria" panose="02040503050406030204" pitchFamily="18" charset="0"/>
                    <a:ea typeface="Aptos" panose="020B0004020202020204" pitchFamily="34" charset="0"/>
                    <a:cs typeface="Times New Roman (Body CS)"/>
                  </a:rPr>
                  <a:t> </a:t>
                </a:r>
                <a:r>
                  <a:rPr lang="vi-VN" sz="2100" dirty="0">
                    <a:solidFill>
                      <a:srgbClr val="C00000"/>
                    </a:solidFill>
                    <a:effectLst/>
                    <a:latin typeface="Cambria" panose="02040503050406030204" pitchFamily="18" charset="0"/>
                    <a:ea typeface="Aptos" panose="020B0004020202020204" pitchFamily="34" charset="0"/>
                    <a:cs typeface="Times New Roman (Body CS)"/>
                  </a:rPr>
                  <a:t>(BT 2, tr.7, Toán9 t2</a:t>
                </a:r>
                <a:r>
                  <a:rPr lang="en-US" sz="2100" dirty="0">
                    <a:solidFill>
                      <a:srgbClr val="C00000"/>
                    </a:solidFill>
                    <a:latin typeface="Cambria" panose="02040503050406030204" pitchFamily="18" charset="0"/>
                    <a:ea typeface="Aptos" panose="020B0004020202020204" pitchFamily="34" charset="0"/>
                    <a:cs typeface="Times New Roman (Body CS)"/>
                  </a:rPr>
                  <a:t> </a:t>
                </a:r>
                <a:r>
                  <a:rPr lang="en-US" sz="2100" dirty="0" err="1">
                    <a:solidFill>
                      <a:srgbClr val="C00000"/>
                    </a:solidFill>
                    <a:latin typeface="Cambria" panose="02040503050406030204" pitchFamily="18" charset="0"/>
                    <a:ea typeface="Aptos" panose="020B0004020202020204" pitchFamily="34" charset="0"/>
                    <a:cs typeface="Times New Roman (Body CS)"/>
                  </a:rPr>
                  <a:t>cũ</a:t>
                </a:r>
                <a:r>
                  <a:rPr lang="vi-VN" sz="2100" dirty="0">
                    <a:solidFill>
                      <a:srgbClr val="C00000"/>
                    </a:solidFill>
                    <a:effectLst/>
                    <a:latin typeface="Cambria" panose="02040503050406030204" pitchFamily="18" charset="0"/>
                    <a:ea typeface="Aptos" panose="020B0004020202020204" pitchFamily="34" charset="0"/>
                    <a:cs typeface="Times New Roman (Body CS)"/>
                  </a:rPr>
                  <a:t>)</a:t>
                </a:r>
                <a:r>
                  <a:rPr lang="en-US" sz="2100" dirty="0">
                    <a:solidFill>
                      <a:srgbClr val="C00000"/>
                    </a:solidFill>
                    <a:effectLst/>
                    <a:latin typeface="Cambria" panose="02040503050406030204" pitchFamily="18" charset="0"/>
                    <a:ea typeface="Aptos" panose="020B0004020202020204" pitchFamily="34" charset="0"/>
                    <a:cs typeface="Times New Roman (Body CS)"/>
                  </a:rPr>
                  <a:t>.</a:t>
                </a:r>
                <a:r>
                  <a:rPr lang="vi-VN" sz="2100" dirty="0">
                    <a:solidFill>
                      <a:srgbClr val="C00000"/>
                    </a:solidFill>
                    <a:effectLst/>
                    <a:latin typeface="Cambria" panose="02040503050406030204" pitchFamily="18" charset="0"/>
                    <a:ea typeface="Aptos" panose="020B0004020202020204" pitchFamily="34" charset="0"/>
                    <a:cs typeface="Times New Roman (Body CS)"/>
                  </a:rPr>
                  <a:t> </a:t>
                </a:r>
                <a:r>
                  <a:rPr lang="vi-VN" sz="2100" dirty="0">
                    <a:latin typeface="Cambria" panose="02040503050406030204" pitchFamily="18" charset="0"/>
                    <a:ea typeface="Aptos" panose="020B0004020202020204" pitchFamily="34" charset="0"/>
                    <a:cs typeface="Times New Roman (Body CS)"/>
                  </a:rPr>
                  <a:t>Với mỗi phương trình sau, tìm </a:t>
                </a:r>
                <a:r>
                  <a:rPr lang="vi-VN" sz="2100" i="1" dirty="0">
                    <a:latin typeface="Cambria" panose="02040503050406030204" pitchFamily="18" charset="0"/>
                    <a:ea typeface="Aptos" panose="020B0004020202020204" pitchFamily="34" charset="0"/>
                    <a:cs typeface="Times New Roman (Body CS)"/>
                  </a:rPr>
                  <a:t>nghiệm tổng quát </a:t>
                </a:r>
                <a:r>
                  <a:rPr lang="vi-VN" sz="2100" dirty="0">
                    <a:latin typeface="Cambria" panose="02040503050406030204" pitchFamily="18" charset="0"/>
                    <a:ea typeface="Aptos" panose="020B0004020202020204" pitchFamily="34" charset="0"/>
                    <a:cs typeface="Times New Roman (Body CS)"/>
                  </a:rPr>
                  <a:t>của phương trình và </a:t>
                </a:r>
                <a:r>
                  <a:rPr lang="vi-VN" sz="2100" i="1" dirty="0">
                    <a:latin typeface="Cambria" panose="02040503050406030204" pitchFamily="18" charset="0"/>
                    <a:ea typeface="Aptos" panose="020B0004020202020204" pitchFamily="34" charset="0"/>
                    <a:cs typeface="Times New Roman (Body CS)"/>
                  </a:rPr>
                  <a:t>vẽ đường thẳng </a:t>
                </a:r>
                <a:r>
                  <a:rPr lang="vi-VN" sz="2100" dirty="0">
                    <a:latin typeface="Cambria" panose="02040503050406030204" pitchFamily="18" charset="0"/>
                    <a:ea typeface="Aptos" panose="020B0004020202020204" pitchFamily="34" charset="0"/>
                    <a:cs typeface="Times New Roman (Body CS)"/>
                  </a:rPr>
                  <a:t>biểu diễn tập nghiệm của nó.  </a:t>
                </a:r>
              </a:p>
              <a:p>
                <a:pPr marL="0" indent="0" algn="ctr">
                  <a:lnSpc>
                    <a:spcPct val="115000"/>
                  </a:lnSpc>
                  <a:spcBef>
                    <a:spcPts val="600"/>
                  </a:spcBef>
                  <a:buNone/>
                </a:pPr>
                <a:r>
                  <a:rPr lang="vi-VN" sz="2100" dirty="0">
                    <a:latin typeface="Cambria" panose="02040503050406030204" pitchFamily="18" charset="0"/>
                    <a:ea typeface="Aptos" panose="020B0004020202020204" pitchFamily="34" charset="0"/>
                    <a:cs typeface="Times New Roman (Body CS)"/>
                  </a:rPr>
                  <a:t>a) 3x – y = 2 ;    ….      e) 4x + 0y = –2 ;       f) 0x + 2y = 5.</a:t>
                </a:r>
                <a:endParaRPr lang="en-VN" sz="2100" dirty="0">
                  <a:effectLst/>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r>
                  <a:rPr lang="vi-VN" sz="2100" dirty="0">
                    <a:solidFill>
                      <a:srgbClr val="FF0000"/>
                    </a:solidFill>
                    <a:effectLst/>
                    <a:latin typeface="Cambria" panose="02040503050406030204" pitchFamily="18" charset="0"/>
                    <a:ea typeface="Aptos" panose="020B0004020202020204" pitchFamily="34" charset="0"/>
                    <a:cs typeface="Times New Roman (Body CS)"/>
                  </a:rPr>
                  <a:t>Nhận xét</a:t>
                </a:r>
                <a:r>
                  <a:rPr lang="vi-VN" sz="2100" dirty="0">
                    <a:effectLst/>
                    <a:latin typeface="Cambria" panose="02040503050406030204" pitchFamily="18" charset="0"/>
                    <a:ea typeface="Aptos" panose="020B0004020202020204" pitchFamily="34" charset="0"/>
                    <a:cs typeface="Times New Roman (Body CS)"/>
                  </a:rPr>
                  <a:t>:  Chương trình không yêu cầu tìm nghiệm tổng </a:t>
                </a:r>
                <a:r>
                  <a:rPr lang="vi-VN" sz="2100" dirty="0">
                    <a:latin typeface="Cambria" panose="02040503050406030204" pitchFamily="18" charset="0"/>
                    <a:ea typeface="Aptos" panose="020B0004020202020204" pitchFamily="34" charset="0"/>
                    <a:cs typeface="Times New Roman (Body CS)"/>
                  </a:rPr>
                  <a:t>quát cũng như minh hoạ hình học tập nghiệm của </a:t>
                </a:r>
                <a:r>
                  <a:rPr lang="vi-VN" sz="2100" dirty="0">
                    <a:effectLst/>
                    <a:latin typeface="Cambria" panose="02040503050406030204" pitchFamily="18" charset="0"/>
                    <a:ea typeface="Aptos" panose="020B0004020202020204" pitchFamily="34" charset="0"/>
                    <a:cs typeface="Times New Roman (Body CS)"/>
                  </a:rPr>
                  <a:t>phương trình bậc nhất một ẩn. Nhưng đây là đòi hỏi nội </a:t>
                </a:r>
                <a:r>
                  <a:rPr lang="en-US" sz="2100" dirty="0" err="1">
                    <a:latin typeface="Cambria" panose="02040503050406030204" pitchFamily="18" charset="0"/>
                    <a:ea typeface="Aptos" panose="020B0004020202020204" pitchFamily="34" charset="0"/>
                    <a:cs typeface="Times New Roman (Body CS)"/>
                  </a:rPr>
                  <a:t>hàm</a:t>
                </a:r>
                <a:r>
                  <a:rPr lang="vi-VN" sz="2100" dirty="0">
                    <a:effectLst/>
                    <a:latin typeface="Cambria" panose="02040503050406030204" pitchFamily="18" charset="0"/>
                    <a:ea typeface="Aptos" panose="020B0004020202020204" pitchFamily="34" charset="0"/>
                    <a:cs typeface="Times New Roman (Body CS)"/>
                  </a:rPr>
                  <a:t> khi nói về tập nghiệm của một hệ phương trình bậc nhất hai ẩn. </a:t>
                </a:r>
                <a:endParaRPr lang="en-US" sz="2100" dirty="0">
                  <a:effectLst/>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r>
                  <a:rPr lang="vi-VN" sz="2100" dirty="0">
                    <a:solidFill>
                      <a:srgbClr val="FF0000"/>
                    </a:solidFill>
                    <a:effectLst/>
                    <a:latin typeface="Cambria" panose="02040503050406030204" pitchFamily="18" charset="0"/>
                    <a:ea typeface="Aptos" panose="020B0004020202020204" pitchFamily="34" charset="0"/>
                    <a:cs typeface="Times New Roman (Body CS)"/>
                  </a:rPr>
                  <a:t>Do đó trong Toán 9 mới: </a:t>
                </a:r>
              </a:p>
              <a:p>
                <a:pPr marL="0" indent="0">
                  <a:lnSpc>
                    <a:spcPct val="115000"/>
                  </a:lnSpc>
                  <a:spcBef>
                    <a:spcPts val="600"/>
                  </a:spcBef>
                  <a:buNone/>
                </a:pPr>
                <a:r>
                  <a:rPr lang="vi-VN" sz="2100" dirty="0">
                    <a:effectLst/>
                    <a:latin typeface="Cambria" panose="02040503050406030204" pitchFamily="18" charset="0"/>
                    <a:ea typeface="Aptos" panose="020B0004020202020204" pitchFamily="34" charset="0"/>
                    <a:cs typeface="Times New Roman (Body CS)"/>
                  </a:rPr>
                  <a:t>- </a:t>
                </a:r>
                <a:r>
                  <a:rPr lang="vi-VN" sz="2100" dirty="0">
                    <a:solidFill>
                      <a:srgbClr val="0070C0"/>
                    </a:solidFill>
                    <a:effectLst/>
                    <a:latin typeface="Cambria" panose="02040503050406030204" pitchFamily="18" charset="0"/>
                    <a:ea typeface="Aptos" panose="020B0004020202020204" pitchFamily="34" charset="0"/>
                    <a:cs typeface="Times New Roman (Body CS)"/>
                  </a:rPr>
                  <a:t>Yêu cầu minh hoạ hình học </a:t>
                </a:r>
                <a:r>
                  <a:rPr lang="en-US" sz="2100" dirty="0" err="1">
                    <a:solidFill>
                      <a:srgbClr val="0070C0"/>
                    </a:solidFill>
                    <a:latin typeface="Cambria" panose="02040503050406030204" pitchFamily="18" charset="0"/>
                    <a:ea typeface="Aptos" panose="020B0004020202020204" pitchFamily="34" charset="0"/>
                    <a:cs typeface="Times New Roman (Body CS)"/>
                  </a:rPr>
                  <a:t>tập</a:t>
                </a:r>
                <a:r>
                  <a:rPr lang="vi-VN" sz="2100" dirty="0">
                    <a:solidFill>
                      <a:srgbClr val="0070C0"/>
                    </a:solidFill>
                    <a:effectLst/>
                    <a:latin typeface="Cambria" panose="02040503050406030204" pitchFamily="18" charset="0"/>
                    <a:ea typeface="Aptos" panose="020B0004020202020204" pitchFamily="34" charset="0"/>
                    <a:cs typeface="Times New Roman (Body CS)"/>
                  </a:rPr>
                  <a:t> nghiệm</a:t>
                </a:r>
                <a:r>
                  <a:rPr lang="vi-VN" sz="2100" dirty="0">
                    <a:solidFill>
                      <a:srgbClr val="FF0000"/>
                    </a:solidFill>
                    <a:effectLst/>
                    <a:latin typeface="Cambria" panose="02040503050406030204" pitchFamily="18" charset="0"/>
                    <a:ea typeface="Aptos" panose="020B0004020202020204" pitchFamily="34" charset="0"/>
                    <a:cs typeface="Times New Roman (Body CS)"/>
                  </a:rPr>
                  <a:t> </a:t>
                </a:r>
                <a:r>
                  <a:rPr lang="vi-VN" sz="2100" dirty="0">
                    <a:effectLst/>
                    <a:latin typeface="Cambria" panose="02040503050406030204" pitchFamily="18" charset="0"/>
                    <a:ea typeface="Aptos" panose="020B0004020202020204" pitchFamily="34" charset="0"/>
                    <a:cs typeface="Times New Roman (Body CS)"/>
                  </a:rPr>
                  <a:t>của phương trình ax + by = c (vẽ được đường thẳng ax + by = c bằng cách xác định 2 điểm của nó);</a:t>
                </a:r>
              </a:p>
              <a:p>
                <a:pPr>
                  <a:lnSpc>
                    <a:spcPct val="115000"/>
                  </a:lnSpc>
                  <a:spcBef>
                    <a:spcPts val="600"/>
                  </a:spcBef>
                  <a:buFontTx/>
                  <a:buChar char="-"/>
                </a:pPr>
                <a:r>
                  <a:rPr lang="vi-VN" sz="2100" dirty="0">
                    <a:solidFill>
                      <a:srgbClr val="0070C0"/>
                    </a:solidFill>
                    <a:latin typeface="Cambria" panose="02040503050406030204" pitchFamily="18" charset="0"/>
                    <a:ea typeface="Aptos" panose="020B0004020202020204" pitchFamily="34" charset="0"/>
                    <a:cs typeface="Times New Roman (Body CS)"/>
                  </a:rPr>
                  <a:t>Trường hợp giải hệ phương trình dẫn đến phương trình dạng 0x + 0y = c </a:t>
                </a:r>
                <a:r>
                  <a:rPr lang="vi-VN" sz="2100" dirty="0">
                    <a:latin typeface="Cambria" panose="02040503050406030204" pitchFamily="18" charset="0"/>
                    <a:ea typeface="Aptos" panose="020B0004020202020204" pitchFamily="34" charset="0"/>
                    <a:cs typeface="Times New Roman (Body CS)"/>
                  </a:rPr>
                  <a:t>thì lập luận rằng hệ phương trình ban đầu vô nghiệm (nếu </a:t>
                </a:r>
                <a14:m>
                  <m:oMath xmlns:m="http://schemas.openxmlformats.org/officeDocument/2006/math">
                    <m:r>
                      <a:rPr lang="vi-VN" sz="2100" i="1" dirty="0" smtClean="0">
                        <a:latin typeface="Cambria Math" panose="02040503050406030204" pitchFamily="18" charset="0"/>
                        <a:ea typeface="Aptos" panose="020B0004020202020204" pitchFamily="34" charset="0"/>
                        <a:cs typeface="Times New Roman (Body CS)"/>
                      </a:rPr>
                      <m:t>𝑐</m:t>
                    </m:r>
                    <m:r>
                      <a:rPr lang="vi-VN" sz="2100" i="1" dirty="0" smtClean="0">
                        <a:latin typeface="Cambria Math" panose="02040503050406030204" pitchFamily="18" charset="0"/>
                        <a:ea typeface="Aptos" panose="020B0004020202020204" pitchFamily="34" charset="0"/>
                        <a:cs typeface="Times New Roman (Body CS)"/>
                      </a:rPr>
                      <m:t> ≠ 0</m:t>
                    </m:r>
                  </m:oMath>
                </a14:m>
                <a:r>
                  <a:rPr lang="vi-VN" sz="2100" dirty="0">
                    <a:latin typeface="Cambria" panose="02040503050406030204" pitchFamily="18" charset="0"/>
                    <a:ea typeface="Aptos" panose="020B0004020202020204" pitchFamily="34" charset="0"/>
                    <a:cs typeface="Times New Roman (Body CS)"/>
                  </a:rPr>
                  <a:t>) hoặc có vô số nghiệm (nếu </a:t>
                </a:r>
                <a14:m>
                  <m:oMath xmlns:m="http://schemas.openxmlformats.org/officeDocument/2006/math">
                    <m:r>
                      <a:rPr lang="vi-VN" sz="2100" i="1" dirty="0" smtClean="0">
                        <a:latin typeface="Cambria Math" panose="02040503050406030204" pitchFamily="18" charset="0"/>
                        <a:ea typeface="Aptos" panose="020B0004020202020204" pitchFamily="34" charset="0"/>
                        <a:cs typeface="Times New Roman (Body CS)"/>
                      </a:rPr>
                      <m:t>𝑐</m:t>
                    </m:r>
                    <m:r>
                      <a:rPr lang="vi-VN" sz="2100" i="1" dirty="0" smtClean="0">
                        <a:latin typeface="Cambria Math" panose="02040503050406030204" pitchFamily="18" charset="0"/>
                        <a:ea typeface="Aptos" panose="020B0004020202020204" pitchFamily="34" charset="0"/>
                        <a:cs typeface="Times New Roman (Body CS)"/>
                      </a:rPr>
                      <m:t> = 0</m:t>
                    </m:r>
                  </m:oMath>
                </a14:m>
                <a:r>
                  <a:rPr lang="vi-VN" sz="2100" dirty="0">
                    <a:latin typeface="Cambria" panose="02040503050406030204" pitchFamily="18" charset="0"/>
                    <a:ea typeface="Aptos" panose="020B0004020202020204" pitchFamily="34" charset="0"/>
                    <a:cs typeface="Times New Roman (Body CS)"/>
                  </a:rPr>
                  <a:t>)</a:t>
                </a:r>
                <a:r>
                  <a:rPr lang="en-US" sz="2100" dirty="0">
                    <a:latin typeface="Cambria" panose="02040503050406030204" pitchFamily="18" charset="0"/>
                    <a:ea typeface="Aptos" panose="020B0004020202020204" pitchFamily="34" charset="0"/>
                    <a:cs typeface="Times New Roman (Body CS)"/>
                  </a:rPr>
                  <a:t>.</a:t>
                </a:r>
                <a:r>
                  <a:rPr lang="vi-VN" sz="2100" dirty="0">
                    <a:latin typeface="Cambria" panose="02040503050406030204" pitchFamily="18" charset="0"/>
                    <a:ea typeface="Aptos" panose="020B0004020202020204" pitchFamily="34" charset="0"/>
                    <a:cs typeface="Times New Roman (Body CS)"/>
                  </a:rPr>
                  <a:t> </a:t>
                </a:r>
                <a:endParaRPr lang="en-US" sz="2100" dirty="0">
                  <a:latin typeface="Cambria" panose="02040503050406030204" pitchFamily="18" charset="0"/>
                  <a:ea typeface="Aptos" panose="020B0004020202020204" pitchFamily="34" charset="0"/>
                  <a:cs typeface="Times New Roman (Body CS)"/>
                </a:endParaRPr>
              </a:p>
              <a:p>
                <a:pPr>
                  <a:lnSpc>
                    <a:spcPct val="115000"/>
                  </a:lnSpc>
                  <a:spcBef>
                    <a:spcPts val="600"/>
                  </a:spcBef>
                  <a:buFontTx/>
                  <a:buChar char="-"/>
                </a:pPr>
                <a:r>
                  <a:rPr lang="en-US" sz="2100" dirty="0">
                    <a:solidFill>
                      <a:srgbClr val="0070C0"/>
                    </a:solidFill>
                    <a:latin typeface="Cambria" panose="02040503050406030204" pitchFamily="18" charset="0"/>
                    <a:ea typeface="Aptos" panose="020B0004020202020204" pitchFamily="34" charset="0"/>
                    <a:cs typeface="Times New Roman (Body CS)"/>
                  </a:rPr>
                  <a:t>V</a:t>
                </a:r>
                <a:r>
                  <a:rPr lang="vi-VN" sz="2100" dirty="0">
                    <a:solidFill>
                      <a:srgbClr val="0070C0"/>
                    </a:solidFill>
                    <a:latin typeface="Cambria" panose="02040503050406030204" pitchFamily="18" charset="0"/>
                    <a:ea typeface="Aptos" panose="020B0004020202020204" pitchFamily="34" charset="0"/>
                    <a:cs typeface="Times New Roman (Body CS)"/>
                  </a:rPr>
                  <a:t>iết nghiệm tổng quát của hệ bằng cách biểu diễn y theo x </a:t>
                </a:r>
                <a:r>
                  <a:rPr lang="vi-VN" sz="2100" dirty="0">
                    <a:latin typeface="Cambria" panose="02040503050406030204" pitchFamily="18" charset="0"/>
                    <a:ea typeface="Aptos" panose="020B0004020202020204" pitchFamily="34" charset="0"/>
                    <a:cs typeface="Times New Roman (Body CS)"/>
                  </a:rPr>
                  <a:t>(hoặc x theo y).</a:t>
                </a:r>
                <a:endParaRPr lang="vi-VN" sz="2100" dirty="0">
                  <a:effectLst/>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endParaRPr lang="vi-VN" sz="2100" dirty="0">
                  <a:effectLst/>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endParaRPr lang="vi-VN" sz="2100" dirty="0">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endParaRPr lang="vi-VN" sz="2100" dirty="0">
                  <a:effectLst/>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endParaRPr lang="vi-VN" sz="2100" dirty="0">
                  <a:latin typeface="Cambria" panose="02040503050406030204" pitchFamily="18" charset="0"/>
                  <a:ea typeface="Aptos" panose="020B0004020202020204" pitchFamily="34" charset="0"/>
                  <a:cs typeface="Times New Roman (Body CS)"/>
                </a:endParaRPr>
              </a:p>
              <a:p>
                <a:pPr marL="0" indent="0">
                  <a:lnSpc>
                    <a:spcPct val="115000"/>
                  </a:lnSpc>
                  <a:spcBef>
                    <a:spcPts val="600"/>
                  </a:spcBef>
                  <a:buNone/>
                </a:pPr>
                <a:endParaRPr lang="vi-VN" sz="2100" dirty="0">
                  <a:effectLst/>
                  <a:latin typeface="Cambria" panose="02040503050406030204" pitchFamily="18" charset="0"/>
                  <a:ea typeface="Aptos" panose="020B0004020202020204" pitchFamily="34" charset="0"/>
                  <a:cs typeface="Times New Roman (Body CS)"/>
                </a:endParaRPr>
              </a:p>
              <a:p>
                <a:pPr marL="0" indent="0">
                  <a:lnSpc>
                    <a:spcPct val="115000"/>
                  </a:lnSpc>
                  <a:buNone/>
                </a:pPr>
                <a:endParaRPr lang="en-VN" sz="1800" dirty="0">
                  <a:effectLst/>
                  <a:latin typeface="Cambria" panose="02040503050406030204" pitchFamily="18" charset="0"/>
                  <a:ea typeface="Aptos" panose="020B0004020202020204" pitchFamily="34" charset="0"/>
                  <a:cs typeface="Times New Roman (Body CS)"/>
                </a:endParaRPr>
              </a:p>
              <a:p>
                <a:endParaRPr lang="vi-VN" dirty="0"/>
              </a:p>
            </p:txBody>
          </p:sp>
        </mc:Choice>
        <mc:Fallback xmlns="">
          <p:sp>
            <p:nvSpPr>
              <p:cNvPr id="3" name="Content Placeholder 2">
                <a:extLst>
                  <a:ext uri="{FF2B5EF4-FFF2-40B4-BE49-F238E27FC236}">
                    <a16:creationId xmlns:a16="http://schemas.microsoft.com/office/drawing/2014/main" id="{7ED3BA5C-C5AE-5459-00F0-158A9041791F}"/>
                  </a:ext>
                </a:extLst>
              </p:cNvPr>
              <p:cNvSpPr>
                <a:spLocks noGrp="1" noRot="1" noChangeAspect="1" noMove="1" noResize="1" noEditPoints="1" noAdjustHandles="1" noChangeArrowheads="1" noChangeShapeType="1" noTextEdit="1"/>
              </p:cNvSpPr>
              <p:nvPr>
                <p:ph idx="1"/>
              </p:nvPr>
            </p:nvSpPr>
            <p:spPr>
              <a:xfrm>
                <a:off x="838200" y="1209822"/>
                <a:ext cx="10680290" cy="5283052"/>
              </a:xfrm>
              <a:blipFill>
                <a:blip r:embed="rId2"/>
                <a:stretch>
                  <a:fillRect l="-685" t="-923" r="-342"/>
                </a:stretch>
              </a:blipFill>
            </p:spPr>
            <p:txBody>
              <a:bodyPr/>
              <a:lstStyle/>
              <a:p>
                <a:r>
                  <a:rPr lang="en-US">
                    <a:noFill/>
                  </a:rPr>
                  <a:t> </a:t>
                </a:r>
              </a:p>
            </p:txBody>
          </p:sp>
        </mc:Fallback>
      </mc:AlternateContent>
    </p:spTree>
    <p:extLst>
      <p:ext uri="{BB962C8B-B14F-4D97-AF65-F5344CB8AC3E}">
        <p14:creationId xmlns:p14="http://schemas.microsoft.com/office/powerpoint/2010/main" val="153849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B86216-0735-F85E-38B2-C57390C82BDE}"/>
                  </a:ext>
                </a:extLst>
              </p:cNvPr>
              <p:cNvSpPr txBox="1"/>
              <p:nvPr/>
            </p:nvSpPr>
            <p:spPr>
              <a:xfrm>
                <a:off x="1125415" y="787791"/>
                <a:ext cx="9959927" cy="4962641"/>
              </a:xfrm>
              <a:prstGeom prst="rect">
                <a:avLst/>
              </a:prstGeom>
              <a:noFill/>
            </p:spPr>
            <p:txBody>
              <a:bodyPr wrap="square" rtlCol="0">
                <a:spAutoFit/>
              </a:bodyPr>
              <a:lstStyle/>
              <a:p>
                <a:pPr marL="0" indent="0">
                  <a:lnSpc>
                    <a:spcPct val="115000"/>
                  </a:lnSpc>
                  <a:spcBef>
                    <a:spcPts val="600"/>
                  </a:spcBef>
                  <a:buNone/>
                </a:pPr>
                <a:r>
                  <a:rPr lang="vi-VN" sz="2400" b="1" dirty="0">
                    <a:solidFill>
                      <a:srgbClr val="0070C0"/>
                    </a:solidFill>
                    <a:latin typeface="Cambria" panose="02040503050406030204" pitchFamily="18" charset="0"/>
                  </a:rPr>
                  <a:t>Ví dụ 2 </a:t>
                </a:r>
                <a:r>
                  <a:rPr lang="vi-VN" sz="2400" dirty="0">
                    <a:solidFill>
                      <a:srgbClr val="C00000"/>
                    </a:solidFill>
                    <a:effectLst/>
                    <a:latin typeface="Cambria" panose="02040503050406030204" pitchFamily="18" charset="0"/>
                    <a:ea typeface="Aptos" panose="020B0004020202020204" pitchFamily="34" charset="0"/>
                    <a:cs typeface="Times New Roman (Body CS)"/>
                  </a:rPr>
                  <a:t>(BT 21, tr.19, Toán9 t2</a:t>
                </a:r>
                <a:r>
                  <a:rPr lang="en-US" sz="2400" dirty="0">
                    <a:solidFill>
                      <a:srgbClr val="C00000"/>
                    </a:solidFill>
                    <a:latin typeface="Cambria" panose="02040503050406030204" pitchFamily="18" charset="0"/>
                    <a:ea typeface="Aptos" panose="020B0004020202020204" pitchFamily="34" charset="0"/>
                    <a:cs typeface="Times New Roman (Body CS)"/>
                  </a:rPr>
                  <a:t> </a:t>
                </a:r>
                <a:r>
                  <a:rPr lang="en-US" sz="2400" dirty="0" err="1">
                    <a:solidFill>
                      <a:srgbClr val="C00000"/>
                    </a:solidFill>
                    <a:latin typeface="Cambria" panose="02040503050406030204" pitchFamily="18" charset="0"/>
                    <a:ea typeface="Aptos" panose="020B0004020202020204" pitchFamily="34" charset="0"/>
                    <a:cs typeface="Times New Roman (Body CS)"/>
                  </a:rPr>
                  <a:t>cũ</a:t>
                </a:r>
                <a:r>
                  <a:rPr lang="vi-VN" sz="2400" dirty="0">
                    <a:solidFill>
                      <a:srgbClr val="C00000"/>
                    </a:solidFill>
                    <a:effectLst/>
                    <a:latin typeface="Cambria" panose="02040503050406030204" pitchFamily="18" charset="0"/>
                    <a:ea typeface="Aptos" panose="020B0004020202020204" pitchFamily="34" charset="0"/>
                    <a:cs typeface="Times New Roman (Body CS)"/>
                  </a:rPr>
                  <a:t>)</a:t>
                </a:r>
                <a:r>
                  <a:rPr lang="en-US" sz="2400" dirty="0">
                    <a:solidFill>
                      <a:srgbClr val="C00000"/>
                    </a:solidFill>
                    <a:effectLst/>
                    <a:latin typeface="Cambria" panose="02040503050406030204" pitchFamily="18" charset="0"/>
                    <a:ea typeface="Aptos" panose="020B0004020202020204" pitchFamily="34" charset="0"/>
                    <a:cs typeface="Times New Roman (Body CS)"/>
                  </a:rPr>
                  <a:t>.</a:t>
                </a:r>
                <a:endParaRPr lang="en-VN" sz="2400" dirty="0">
                  <a:effectLst/>
                  <a:latin typeface="Cambria" panose="02040503050406030204" pitchFamily="18" charset="0"/>
                  <a:ea typeface="Aptos" panose="020B0004020202020204" pitchFamily="34" charset="0"/>
                  <a:cs typeface="Times New Roman (Body CS)"/>
                </a:endParaRPr>
              </a:p>
              <a:p>
                <a:pPr marL="0" indent="0">
                  <a:lnSpc>
                    <a:spcPct val="115000"/>
                  </a:lnSpc>
                  <a:spcBef>
                    <a:spcPts val="0"/>
                  </a:spcBef>
                  <a:buNone/>
                </a:pPr>
                <a:r>
                  <a:rPr lang="vi-VN" sz="2400" dirty="0">
                    <a:effectLst/>
                    <a:latin typeface="Cambria" panose="02040503050406030204" pitchFamily="18" charset="0"/>
                    <a:ea typeface="Aptos" panose="020B0004020202020204" pitchFamily="34" charset="0"/>
                    <a:cs typeface="Times New Roman (Body CS)"/>
                  </a:rPr>
                  <a:t>Giải hệ phương trình </a:t>
                </a:r>
                <a14:m>
                  <m:oMath xmlns:m="http://schemas.openxmlformats.org/officeDocument/2006/math">
                    <m:d>
                      <m:dPr>
                        <m:begChr m:val="{"/>
                        <m:endChr m:val=""/>
                        <m:ctrlPr>
                          <a:rPr lang="en-VN" sz="2400" i="1">
                            <a:effectLst/>
                            <a:latin typeface="Cambria Math" panose="02040503050406030204" pitchFamily="18" charset="0"/>
                            <a:ea typeface="Aptos" panose="020B0004020202020204" pitchFamily="34" charset="0"/>
                            <a:cs typeface="Times New Roman (Body CS)"/>
                          </a:rPr>
                        </m:ctrlPr>
                      </m:dPr>
                      <m:e>
                        <m:eqArr>
                          <m:eqArrPr>
                            <m:ctrlPr>
                              <a:rPr lang="en-VN" sz="2400" i="1">
                                <a:effectLst/>
                                <a:latin typeface="Cambria Math" panose="02040503050406030204" pitchFamily="18" charset="0"/>
                                <a:ea typeface="Aptos" panose="020B0004020202020204" pitchFamily="34" charset="0"/>
                                <a:cs typeface="Times New Roman (Body CS)"/>
                              </a:rPr>
                            </m:ctrlPr>
                          </m:eqArrPr>
                          <m:e>
                            <m:r>
                              <a:rPr lang="vi-VN" sz="2400" i="1">
                                <a:effectLst/>
                                <a:latin typeface="Cambria Math" panose="02040503050406030204" pitchFamily="18" charset="0"/>
                                <a:ea typeface="Aptos" panose="020B0004020202020204" pitchFamily="34" charset="0"/>
                                <a:cs typeface="Times New Roman (Body CS)"/>
                              </a:rPr>
                              <m:t>𝑥</m:t>
                            </m:r>
                            <m:rad>
                              <m:radPr>
                                <m:degHide m:val="on"/>
                                <m:ctrlPr>
                                  <a:rPr lang="en-VN" sz="2400" i="1">
                                    <a:effectLst/>
                                    <a:latin typeface="Cambria Math" panose="02040503050406030204" pitchFamily="18" charset="0"/>
                                    <a:ea typeface="Aptos" panose="020B0004020202020204" pitchFamily="34" charset="0"/>
                                    <a:cs typeface="Times New Roman (Body CS)"/>
                                  </a:rPr>
                                </m:ctrlPr>
                              </m:radPr>
                              <m:deg/>
                              <m:e>
                                <m:r>
                                  <a:rPr lang="vi-VN" sz="2400" i="1">
                                    <a:effectLst/>
                                    <a:latin typeface="Cambria Math" panose="02040503050406030204" pitchFamily="18" charset="0"/>
                                    <a:ea typeface="Aptos" panose="020B0004020202020204" pitchFamily="34" charset="0"/>
                                    <a:cs typeface="Times New Roman (Body CS)"/>
                                  </a:rPr>
                                  <m:t>2</m:t>
                                </m:r>
                              </m:e>
                            </m:rad>
                            <m:r>
                              <a:rPr lang="vi-VN" sz="2400" i="1">
                                <a:effectLst/>
                                <a:latin typeface="Cambria Math" panose="02040503050406030204" pitchFamily="18" charset="0"/>
                                <a:ea typeface="Aptos" panose="020B0004020202020204" pitchFamily="34" charset="0"/>
                                <a:cs typeface="Times New Roman (Body CS)"/>
                              </a:rPr>
                              <m:t>−3</m:t>
                            </m:r>
                            <m:r>
                              <a:rPr lang="vi-VN" sz="2400" i="1">
                                <a:effectLst/>
                                <a:latin typeface="Cambria Math" panose="02040503050406030204" pitchFamily="18" charset="0"/>
                                <a:ea typeface="Aptos" panose="020B0004020202020204" pitchFamily="34" charset="0"/>
                                <a:cs typeface="Times New Roman (Body CS)"/>
                              </a:rPr>
                              <m:t>𝑦</m:t>
                            </m:r>
                            <m:r>
                              <a:rPr lang="vi-VN" sz="2400" i="1">
                                <a:effectLst/>
                                <a:latin typeface="Cambria Math" panose="02040503050406030204" pitchFamily="18" charset="0"/>
                                <a:ea typeface="Aptos" panose="020B0004020202020204" pitchFamily="34" charset="0"/>
                                <a:cs typeface="Times New Roman (Body CS)"/>
                              </a:rPr>
                              <m:t>=1</m:t>
                            </m:r>
                          </m:e>
                          <m:e>
                            <m:r>
                              <a:rPr lang="vi-VN" sz="2400" i="1">
                                <a:effectLst/>
                                <a:latin typeface="Cambria Math" panose="02040503050406030204" pitchFamily="18" charset="0"/>
                                <a:ea typeface="Aptos" panose="020B0004020202020204" pitchFamily="34" charset="0"/>
                                <a:cs typeface="Times New Roman (Body CS)"/>
                              </a:rPr>
                              <m:t>2</m:t>
                            </m:r>
                            <m:r>
                              <a:rPr lang="vi-VN" sz="2400" i="1">
                                <a:effectLst/>
                                <a:latin typeface="Cambria Math" panose="02040503050406030204" pitchFamily="18" charset="0"/>
                                <a:ea typeface="Aptos" panose="020B0004020202020204" pitchFamily="34" charset="0"/>
                                <a:cs typeface="Times New Roman (Body CS)"/>
                              </a:rPr>
                              <m:t>𝑥</m:t>
                            </m:r>
                            <m:r>
                              <a:rPr lang="vi-VN" sz="2400" i="1">
                                <a:effectLst/>
                                <a:latin typeface="Cambria Math" panose="02040503050406030204" pitchFamily="18" charset="0"/>
                                <a:ea typeface="Aptos" panose="020B0004020202020204" pitchFamily="34" charset="0"/>
                                <a:cs typeface="Times New Roman (Body CS)"/>
                              </a:rPr>
                              <m:t>+</m:t>
                            </m:r>
                            <m:r>
                              <a:rPr lang="vi-VN" sz="2400" i="1">
                                <a:effectLst/>
                                <a:latin typeface="Cambria Math" panose="02040503050406030204" pitchFamily="18" charset="0"/>
                                <a:ea typeface="Aptos" panose="020B0004020202020204" pitchFamily="34" charset="0"/>
                                <a:cs typeface="Times New Roman (Body CS)"/>
                              </a:rPr>
                              <m:t>𝑦</m:t>
                            </m:r>
                            <m:rad>
                              <m:radPr>
                                <m:degHide m:val="on"/>
                                <m:ctrlPr>
                                  <a:rPr lang="en-VN" sz="2400" i="1">
                                    <a:effectLst/>
                                    <a:latin typeface="Cambria Math" panose="02040503050406030204" pitchFamily="18" charset="0"/>
                                    <a:ea typeface="Aptos" panose="020B0004020202020204" pitchFamily="34" charset="0"/>
                                    <a:cs typeface="Times New Roman (Body CS)"/>
                                  </a:rPr>
                                </m:ctrlPr>
                              </m:radPr>
                              <m:deg/>
                              <m:e>
                                <m:r>
                                  <a:rPr lang="vi-VN" sz="2400" i="1">
                                    <a:effectLst/>
                                    <a:latin typeface="Cambria Math" panose="02040503050406030204" pitchFamily="18" charset="0"/>
                                    <a:ea typeface="Aptos" panose="020B0004020202020204" pitchFamily="34" charset="0"/>
                                    <a:cs typeface="Times New Roman (Body CS)"/>
                                  </a:rPr>
                                  <m:t>2</m:t>
                                </m:r>
                              </m:e>
                            </m:rad>
                            <m:r>
                              <a:rPr lang="vi-VN" sz="2400" i="1">
                                <a:effectLst/>
                                <a:latin typeface="Cambria Math" panose="02040503050406030204" pitchFamily="18" charset="0"/>
                                <a:ea typeface="Aptos" panose="020B0004020202020204" pitchFamily="34" charset="0"/>
                                <a:cs typeface="Times New Roman (Body CS)"/>
                              </a:rPr>
                              <m:t>=−2</m:t>
                            </m:r>
                          </m:e>
                        </m:eqArr>
                      </m:e>
                    </m:d>
                  </m:oMath>
                </a14:m>
                <a:endParaRPr lang="en-VN" sz="2400" dirty="0">
                  <a:effectLst/>
                  <a:latin typeface="Cambria" panose="02040503050406030204" pitchFamily="18" charset="0"/>
                  <a:ea typeface="Aptos" panose="020B0004020202020204" pitchFamily="34" charset="0"/>
                  <a:cs typeface="Times New Roman (Body CS)"/>
                </a:endParaRPr>
              </a:p>
              <a:p>
                <a:pPr marL="0" indent="0">
                  <a:lnSpc>
                    <a:spcPct val="115000"/>
                  </a:lnSpc>
                  <a:buNone/>
                </a:pPr>
                <a:r>
                  <a:rPr lang="vi-VN" sz="2400" dirty="0">
                    <a:solidFill>
                      <a:srgbClr val="FF0000"/>
                    </a:solidFill>
                    <a:effectLst/>
                    <a:latin typeface="Cambria" panose="02040503050406030204" pitchFamily="18" charset="0"/>
                    <a:ea typeface="Times New Roman" panose="02020603050405020304" pitchFamily="18" charset="0"/>
                    <a:cs typeface="Times New Roman (Body CS)"/>
                  </a:rPr>
                  <a:t>Nhận xét</a:t>
                </a:r>
                <a:r>
                  <a:rPr lang="vi-VN" sz="2400" dirty="0">
                    <a:effectLst/>
                    <a:latin typeface="Cambria" panose="02040503050406030204" pitchFamily="18" charset="0"/>
                    <a:ea typeface="Times New Roman" panose="02020603050405020304" pitchFamily="18" charset="0"/>
                    <a:cs typeface="Times New Roman (Body CS)"/>
                  </a:rPr>
                  <a:t>:   </a:t>
                </a:r>
              </a:p>
              <a:p>
                <a:pPr marL="285750" indent="-285750">
                  <a:lnSpc>
                    <a:spcPct val="115000"/>
                  </a:lnSpc>
                  <a:buFontTx/>
                  <a:buChar char="-"/>
                </a:pPr>
                <a:r>
                  <a:rPr lang="vi-VN" sz="2400" dirty="0">
                    <a:latin typeface="Cambria" panose="02040503050406030204" pitchFamily="18" charset="0"/>
                    <a:ea typeface="Times New Roman" panose="02020603050405020304" pitchFamily="18" charset="0"/>
                    <a:cs typeface="Times New Roman (Body CS)"/>
                  </a:rPr>
                  <a:t>Bài này </a:t>
                </a:r>
                <a:r>
                  <a:rPr lang="vi-VN" sz="2400" dirty="0">
                    <a:effectLst/>
                    <a:latin typeface="Cambria" panose="02040503050406030204" pitchFamily="18" charset="0"/>
                    <a:ea typeface="Times New Roman" panose="02020603050405020304" pitchFamily="18" charset="0"/>
                    <a:cs typeface="Times New Roman (Body CS)"/>
                  </a:rPr>
                  <a:t>liên quan đến các phép tính về căn bậc hai (nằm ở chương 3). Do đó </a:t>
                </a:r>
                <a:r>
                  <a:rPr lang="vi-VN" sz="2400" dirty="0">
                    <a:solidFill>
                      <a:srgbClr val="0070C0"/>
                    </a:solidFill>
                    <a:effectLst/>
                    <a:latin typeface="Cambria" panose="02040503050406030204" pitchFamily="18" charset="0"/>
                    <a:ea typeface="Times New Roman" panose="02020603050405020304" pitchFamily="18" charset="0"/>
                    <a:cs typeface="Times New Roman (Body CS)"/>
                  </a:rPr>
                  <a:t>dạng bài này chỉ có thể đưa vào các tiết học ôn tập cuối HK1 </a:t>
                </a:r>
                <a:r>
                  <a:rPr lang="en-US" sz="2400" dirty="0" err="1">
                    <a:solidFill>
                      <a:srgbClr val="0070C0"/>
                    </a:solidFill>
                    <a:effectLst/>
                    <a:latin typeface="Cambria" panose="02040503050406030204" pitchFamily="18" charset="0"/>
                    <a:ea typeface="Times New Roman" panose="02020603050405020304" pitchFamily="18" charset="0"/>
                    <a:cs typeface="Times New Roman (Body CS)"/>
                  </a:rPr>
                  <a:t>của</a:t>
                </a:r>
                <a:r>
                  <a:rPr lang="en-US" sz="2400" dirty="0">
                    <a:solidFill>
                      <a:srgbClr val="0070C0"/>
                    </a:solidFill>
                    <a:effectLst/>
                    <a:latin typeface="Cambria" panose="02040503050406030204" pitchFamily="18" charset="0"/>
                    <a:ea typeface="Times New Roman" panose="02020603050405020304" pitchFamily="18" charset="0"/>
                    <a:cs typeface="Times New Roman (Body CS)"/>
                  </a:rPr>
                  <a:t> SGK </a:t>
                </a:r>
                <a:r>
                  <a:rPr lang="en-US" sz="2400" dirty="0" err="1">
                    <a:solidFill>
                      <a:srgbClr val="0070C0"/>
                    </a:solidFill>
                    <a:effectLst/>
                    <a:latin typeface="Cambria" panose="02040503050406030204" pitchFamily="18" charset="0"/>
                    <a:ea typeface="Times New Roman" panose="02020603050405020304" pitchFamily="18" charset="0"/>
                    <a:cs typeface="Times New Roman (Body CS)"/>
                  </a:rPr>
                  <a:t>m</a:t>
                </a:r>
                <a:r>
                  <a:rPr lang="en-US" sz="2400" dirty="0" err="1">
                    <a:solidFill>
                      <a:srgbClr val="0070C0"/>
                    </a:solidFill>
                    <a:latin typeface="Cambria" panose="02040503050406030204" pitchFamily="18" charset="0"/>
                    <a:ea typeface="Times New Roman" panose="02020603050405020304" pitchFamily="18" charset="0"/>
                    <a:cs typeface="Times New Roman (Body CS)"/>
                  </a:rPr>
                  <a:t>ới</a:t>
                </a:r>
                <a:r>
                  <a:rPr lang="en-US" sz="2400" dirty="0">
                    <a:solidFill>
                      <a:srgbClr val="0070C0"/>
                    </a:solidFill>
                    <a:latin typeface="Cambria" panose="02040503050406030204" pitchFamily="18" charset="0"/>
                    <a:ea typeface="Times New Roman" panose="02020603050405020304" pitchFamily="18" charset="0"/>
                    <a:cs typeface="Times New Roman (Body CS)"/>
                  </a:rPr>
                  <a:t> </a:t>
                </a:r>
                <a:r>
                  <a:rPr lang="vi-VN" sz="2400" dirty="0">
                    <a:effectLst/>
                    <a:latin typeface="Cambria" panose="02040503050406030204" pitchFamily="18" charset="0"/>
                    <a:ea typeface="Times New Roman" panose="02020603050405020304" pitchFamily="18" charset="0"/>
                    <a:cs typeface="Times New Roman (Body CS)"/>
                  </a:rPr>
                  <a:t>(nhằm kết nối với kiến thức của chương 3). </a:t>
                </a:r>
              </a:p>
              <a:p>
                <a:pPr marL="285750" indent="-285750">
                  <a:lnSpc>
                    <a:spcPct val="115000"/>
                  </a:lnSpc>
                  <a:buFontTx/>
                  <a:buChar char="-"/>
                </a:pPr>
                <a:r>
                  <a:rPr lang="vi-VN" sz="2400" dirty="0">
                    <a:latin typeface="Cambria" panose="02040503050406030204" pitchFamily="18" charset="0"/>
                    <a:ea typeface="Aptos" panose="020B0004020202020204" pitchFamily="34" charset="0"/>
                    <a:cs typeface="Times New Roman (Body CS)"/>
                  </a:rPr>
                  <a:t>Nên cân nhắc, tuỳ theo khả năng của HS, </a:t>
                </a:r>
                <a:r>
                  <a:rPr lang="en-US" sz="2400" dirty="0" err="1">
                    <a:latin typeface="Cambria" panose="02040503050406030204" pitchFamily="18" charset="0"/>
                    <a:ea typeface="Aptos" panose="020B0004020202020204" pitchFamily="34" charset="0"/>
                    <a:cs typeface="Times New Roman (Body CS)"/>
                  </a:rPr>
                  <a:t>trong</a:t>
                </a:r>
                <a:r>
                  <a:rPr lang="en-US" sz="2400" dirty="0">
                    <a:latin typeface="Cambria" panose="02040503050406030204" pitchFamily="18" charset="0"/>
                    <a:ea typeface="Aptos" panose="020B0004020202020204" pitchFamily="34" charset="0"/>
                    <a:cs typeface="Times New Roman (Body CS)"/>
                  </a:rPr>
                  <a:t> </a:t>
                </a:r>
                <a:r>
                  <a:rPr lang="vi-VN" sz="2400" dirty="0">
                    <a:latin typeface="Cambria" panose="02040503050406030204" pitchFamily="18" charset="0"/>
                    <a:ea typeface="Aptos" panose="020B0004020202020204" pitchFamily="34" charset="0"/>
                    <a:cs typeface="Times New Roman (Body CS)"/>
                  </a:rPr>
                  <a:t>việc </a:t>
                </a:r>
                <a:r>
                  <a:rPr lang="en-US" sz="2400" dirty="0" err="1">
                    <a:latin typeface="Cambria" panose="02040503050406030204" pitchFamily="18" charset="0"/>
                    <a:ea typeface="Aptos" panose="020B0004020202020204" pitchFamily="34" charset="0"/>
                    <a:cs typeface="Times New Roman (Body CS)"/>
                  </a:rPr>
                  <a:t>khai</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thác</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phát</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triển</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các</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bài</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tập</a:t>
                </a:r>
                <a:r>
                  <a:rPr lang="en-US" sz="2400" dirty="0">
                    <a:latin typeface="Cambria" panose="02040503050406030204" pitchFamily="18" charset="0"/>
                    <a:ea typeface="Aptos" panose="020B0004020202020204" pitchFamily="34" charset="0"/>
                    <a:cs typeface="Times New Roman (Body CS)"/>
                  </a:rPr>
                  <a:t> t</a:t>
                </a:r>
                <a:r>
                  <a:rPr lang="vi-VN" sz="2400" dirty="0">
                    <a:latin typeface="Cambria" panose="02040503050406030204" pitchFamily="18" charset="0"/>
                    <a:ea typeface="Aptos" panose="020B0004020202020204" pitchFamily="34" charset="0"/>
                    <a:cs typeface="Times New Roman (Body CS)"/>
                  </a:rPr>
                  <a:t>ư</a:t>
                </a:r>
                <a:r>
                  <a:rPr lang="en-US" sz="2400" dirty="0" err="1">
                    <a:latin typeface="Cambria" panose="02040503050406030204" pitchFamily="18" charset="0"/>
                    <a:ea typeface="Aptos" panose="020B0004020202020204" pitchFamily="34" charset="0"/>
                    <a:cs typeface="Times New Roman (Body CS)"/>
                  </a:rPr>
                  <a:t>ơng</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tự</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dạng</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này</a:t>
                </a:r>
                <a:r>
                  <a:rPr lang="vi-VN" sz="2400" dirty="0">
                    <a:latin typeface="Cambria" panose="02040503050406030204" pitchFamily="18" charset="0"/>
                    <a:ea typeface="Aptos" panose="020B0004020202020204" pitchFamily="34" charset="0"/>
                    <a:cs typeface="Times New Roman (Body CS)"/>
                  </a:rPr>
                  <a:t>.</a:t>
                </a:r>
                <a:endParaRPr lang="en-VN" sz="2400" dirty="0">
                  <a:effectLst/>
                  <a:latin typeface="Cambria" panose="02040503050406030204" pitchFamily="18" charset="0"/>
                  <a:ea typeface="Aptos" panose="020B0004020202020204" pitchFamily="34" charset="0"/>
                  <a:cs typeface="Times New Roman (Body CS)"/>
                </a:endParaRPr>
              </a:p>
              <a:p>
                <a:pPr marL="0" indent="0">
                  <a:lnSpc>
                    <a:spcPct val="115000"/>
                  </a:lnSpc>
                  <a:buNone/>
                </a:pPr>
                <a:r>
                  <a:rPr lang="vi-VN" sz="2400" dirty="0">
                    <a:effectLst/>
                    <a:latin typeface="Cambria" panose="02040503050406030204" pitchFamily="18" charset="0"/>
                    <a:ea typeface="Times New Roman" panose="02020603050405020304" pitchFamily="18" charset="0"/>
                    <a:cs typeface="Times New Roman (Body CS)"/>
                  </a:rPr>
                  <a:t> </a:t>
                </a:r>
                <a:endParaRPr lang="en-VN" sz="2400" dirty="0">
                  <a:effectLst/>
                  <a:latin typeface="Cambria" panose="02040503050406030204" pitchFamily="18" charset="0"/>
                  <a:ea typeface="Aptos" panose="020B0004020202020204" pitchFamily="34" charset="0"/>
                  <a:cs typeface="Times New Roman (Body CS)"/>
                </a:endParaRPr>
              </a:p>
              <a:p>
                <a:endParaRPr lang="vi-VN" sz="2400" dirty="0"/>
              </a:p>
            </p:txBody>
          </p:sp>
        </mc:Choice>
        <mc:Fallback xmlns="">
          <p:sp>
            <p:nvSpPr>
              <p:cNvPr id="2" name="TextBox 1">
                <a:extLst>
                  <a:ext uri="{FF2B5EF4-FFF2-40B4-BE49-F238E27FC236}">
                    <a16:creationId xmlns:a16="http://schemas.microsoft.com/office/drawing/2014/main" id="{89B86216-0735-F85E-38B2-C57390C82BDE}"/>
                  </a:ext>
                </a:extLst>
              </p:cNvPr>
              <p:cNvSpPr txBox="1">
                <a:spLocks noRot="1" noChangeAspect="1" noMove="1" noResize="1" noEditPoints="1" noAdjustHandles="1" noChangeArrowheads="1" noChangeShapeType="1" noTextEdit="1"/>
              </p:cNvSpPr>
              <p:nvPr/>
            </p:nvSpPr>
            <p:spPr>
              <a:xfrm>
                <a:off x="1125415" y="787791"/>
                <a:ext cx="9959927" cy="4962641"/>
              </a:xfrm>
              <a:prstGeom prst="rect">
                <a:avLst/>
              </a:prstGeom>
              <a:blipFill>
                <a:blip r:embed="rId2"/>
                <a:stretch>
                  <a:fillRect l="-980" t="-614" r="-367"/>
                </a:stretch>
              </a:blipFill>
            </p:spPr>
            <p:txBody>
              <a:bodyPr/>
              <a:lstStyle/>
              <a:p>
                <a:r>
                  <a:rPr lang="en-US">
                    <a:noFill/>
                  </a:rPr>
                  <a:t> </a:t>
                </a:r>
              </a:p>
            </p:txBody>
          </p:sp>
        </mc:Fallback>
      </mc:AlternateContent>
    </p:spTree>
    <p:extLst>
      <p:ext uri="{BB962C8B-B14F-4D97-AF65-F5344CB8AC3E}">
        <p14:creationId xmlns:p14="http://schemas.microsoft.com/office/powerpoint/2010/main" val="240962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03E63A-27F9-D440-A9B8-81E68BF91C87}"/>
              </a:ext>
            </a:extLst>
          </p:cNvPr>
          <p:cNvSpPr txBox="1"/>
          <p:nvPr/>
        </p:nvSpPr>
        <p:spPr>
          <a:xfrm>
            <a:off x="939534" y="2901011"/>
            <a:ext cx="5662332" cy="1606787"/>
          </a:xfrm>
          <a:prstGeom prst="rect">
            <a:avLst/>
          </a:prstGeom>
          <a:noFill/>
        </p:spPr>
        <p:txBody>
          <a:bodyPr wrap="square" rtlCol="0">
            <a:spAutoFit/>
          </a:bodyPr>
          <a:lstStyle/>
          <a:p>
            <a:pPr>
              <a:lnSpc>
                <a:spcPts val="2400"/>
              </a:lnSpc>
            </a:pPr>
            <a:r>
              <a:rPr lang="vi-VN" dirty="0">
                <a:solidFill>
                  <a:srgbClr val="0070C0"/>
                </a:solidFill>
              </a:rPr>
              <a:t>TỔNG CHỦ BIÊN</a:t>
            </a:r>
            <a:r>
              <a:rPr lang="vi-VN" dirty="0"/>
              <a:t>: Hà Huy Khoái</a:t>
            </a:r>
          </a:p>
          <a:p>
            <a:pPr algn="just">
              <a:lnSpc>
                <a:spcPts val="2400"/>
              </a:lnSpc>
            </a:pPr>
            <a:r>
              <a:rPr lang="vi-VN" dirty="0">
                <a:solidFill>
                  <a:srgbClr val="0070C0"/>
                </a:solidFill>
              </a:rPr>
              <a:t>ĐỒNG CHỦ BIÊN</a:t>
            </a:r>
            <a:r>
              <a:rPr lang="vi-VN" dirty="0"/>
              <a:t>: </a:t>
            </a:r>
            <a:r>
              <a:rPr lang="vi-VN" dirty="0">
                <a:latin typeface="Arial" panose="020B0604020202020204" pitchFamily="34" charset="0"/>
                <a:cs typeface="Arial" panose="020B0604020202020204" pitchFamily="34" charset="0"/>
              </a:rPr>
              <a:t>Cung Thế Anh, </a:t>
            </a:r>
            <a:r>
              <a:rPr lang="en-US" dirty="0" err="1">
                <a:latin typeface="Arial" panose="020B0604020202020204" pitchFamily="34" charset="0"/>
                <a:cs typeface="Arial" panose="020B0604020202020204" pitchFamily="34" charset="0"/>
              </a:rPr>
              <a:t>Nguyễn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Đoan</a:t>
            </a:r>
            <a:endParaRPr lang="vi-VN" dirty="0">
              <a:latin typeface="Arial" panose="020B0604020202020204" pitchFamily="34" charset="0"/>
              <a:cs typeface="Arial" panose="020B0604020202020204" pitchFamily="34" charset="0"/>
            </a:endParaRPr>
          </a:p>
          <a:p>
            <a:pPr algn="just">
              <a:lnSpc>
                <a:spcPts val="2400"/>
              </a:lnSpc>
            </a:pPr>
            <a:r>
              <a:rPr lang="vi-VN" dirty="0">
                <a:solidFill>
                  <a:srgbClr val="0070C0"/>
                </a:solidFill>
                <a:latin typeface="Arial" panose="020B0604020202020204" pitchFamily="34" charset="0"/>
                <a:cs typeface="Arial" panose="020B0604020202020204" pitchFamily="34" charset="0"/>
              </a:rPr>
              <a:t>TÁC GIẢ</a:t>
            </a:r>
            <a:r>
              <a:rPr lang="vi-VN" dirty="0">
                <a:latin typeface="Arial" panose="020B0604020202020204" pitchFamily="34" charset="0"/>
                <a:cs typeface="Arial" panose="020B0604020202020204" pitchFamily="34" charset="0"/>
              </a:rPr>
              <a:t>:  Nguyễn Cao Cường, Trần Mạnh Cường,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Doãn</a:t>
            </a:r>
            <a:r>
              <a:rPr lang="en-US" dirty="0">
                <a:latin typeface="Arial" panose="020B0604020202020204" pitchFamily="34" charset="0"/>
                <a:cs typeface="Arial" panose="020B0604020202020204" pitchFamily="34" charset="0"/>
              </a:rPr>
              <a:t> Minh </a:t>
            </a:r>
            <a:r>
              <a:rPr lang="en-US" dirty="0" err="1">
                <a:latin typeface="Arial" panose="020B0604020202020204" pitchFamily="34" charset="0"/>
                <a:cs typeface="Arial" panose="020B0604020202020204" pitchFamily="34" charset="0"/>
              </a:rPr>
              <a:t>Cường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Trần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Phương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Đức</a:t>
            </a:r>
            <a:r>
              <a:rPr lang="en-US" dirty="0">
                <a:latin typeface="Arial" panose="020B0604020202020204" pitchFamily="34" charset="0"/>
                <a:cs typeface="Arial" panose="020B0604020202020204" pitchFamily="34" charset="0"/>
              </a:rPr>
              <a:t> Quang, </a:t>
            </a:r>
            <a:r>
              <a:rPr lang="en-US" dirty="0" err="1">
                <a:latin typeface="Arial" panose="020B0604020202020204" pitchFamily="34" charset="0"/>
                <a:cs typeface="Arial" panose="020B0604020202020204" pitchFamily="34" charset="0"/>
              </a:rPr>
              <a:t>Lưu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Đặng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Thắng</a:t>
            </a:r>
            <a:endParaRPr lang="vi-VN" spc="-50" dirty="0">
              <a:latin typeface="Arial" panose="020B0604020202020204" pitchFamily="34" charset="0"/>
              <a:cs typeface="Arial" panose="020B0604020202020204" pitchFamily="34" charset="0"/>
            </a:endParaRPr>
          </a:p>
        </p:txBody>
      </p:sp>
      <p:sp>
        <p:nvSpPr>
          <p:cNvPr id="5" name="Rectangle 4"/>
          <p:cNvSpPr/>
          <p:nvPr/>
        </p:nvSpPr>
        <p:spPr>
          <a:xfrm rot="852301">
            <a:off x="6629266" y="5347891"/>
            <a:ext cx="1171931" cy="369332"/>
          </a:xfrm>
          <a:prstGeom prst="rect">
            <a:avLst/>
          </a:prstGeom>
        </p:spPr>
        <p:txBody>
          <a:bodyPr wrap="square">
            <a:spAutoFit/>
          </a:bodyPr>
          <a:lstStyle/>
          <a:p>
            <a:r>
              <a:rPr lang="x-none">
                <a:solidFill>
                  <a:schemeClr val="accent2">
                    <a:lumMod val="75000"/>
                  </a:schemeClr>
                </a:solidFill>
                <a:latin typeface="Calibri" panose="020F0502020204030204" pitchFamily="34" charset="0"/>
                <a:cs typeface="Calibri" panose="020F0502020204030204" pitchFamily="34" charset="0"/>
              </a:rPr>
              <a:t>1</a:t>
            </a:r>
            <a:r>
              <a:rPr lang="vi-VN" dirty="0">
                <a:solidFill>
                  <a:schemeClr val="accent2">
                    <a:lumMod val="75000"/>
                  </a:schemeClr>
                </a:solidFill>
                <a:latin typeface="Calibri" panose="020F0502020204030204" pitchFamily="34" charset="0"/>
                <a:cs typeface="Calibri" panose="020F0502020204030204" pitchFamily="34" charset="0"/>
              </a:rPr>
              <a:t>20</a:t>
            </a:r>
            <a:r>
              <a:rPr lang="x-none">
                <a:solidFill>
                  <a:schemeClr val="accent2">
                    <a:lumMod val="75000"/>
                  </a:schemeClr>
                </a:solidFill>
                <a:latin typeface="Calibri" panose="020F0502020204030204" pitchFamily="34" charset="0"/>
                <a:cs typeface="Calibri" panose="020F0502020204030204" pitchFamily="34" charset="0"/>
              </a:rPr>
              <a:t> </a:t>
            </a:r>
            <a:r>
              <a:rPr lang="x-none">
                <a:solidFill>
                  <a:schemeClr val="accent2">
                    <a:lumMod val="75000"/>
                  </a:schemeClr>
                </a:solidFill>
              </a:rPr>
              <a:t>trang</a:t>
            </a:r>
            <a:endParaRPr lang="en-US" dirty="0"/>
          </a:p>
        </p:txBody>
      </p:sp>
      <p:sp>
        <p:nvSpPr>
          <p:cNvPr id="10" name="Rectangle 9"/>
          <p:cNvSpPr/>
          <p:nvPr/>
        </p:nvSpPr>
        <p:spPr>
          <a:xfrm rot="852301">
            <a:off x="9034556" y="5309030"/>
            <a:ext cx="1095377" cy="369332"/>
          </a:xfrm>
          <a:prstGeom prst="rect">
            <a:avLst/>
          </a:prstGeom>
        </p:spPr>
        <p:txBody>
          <a:bodyPr wrap="square">
            <a:spAutoFit/>
          </a:bodyPr>
          <a:lstStyle/>
          <a:p>
            <a:r>
              <a:rPr lang="x-none">
                <a:solidFill>
                  <a:schemeClr val="accent2">
                    <a:lumMod val="75000"/>
                  </a:schemeClr>
                </a:solidFill>
                <a:latin typeface="Calibri" panose="020F0502020204030204" pitchFamily="34" charset="0"/>
                <a:cs typeface="Calibri" panose="020F0502020204030204" pitchFamily="34" charset="0"/>
              </a:rPr>
              <a:t>1</a:t>
            </a:r>
            <a:r>
              <a:rPr lang="en-US" dirty="0">
                <a:solidFill>
                  <a:schemeClr val="accent2">
                    <a:lumMod val="75000"/>
                  </a:schemeClr>
                </a:solidFill>
                <a:latin typeface="Calibri" panose="020F0502020204030204" pitchFamily="34" charset="0"/>
                <a:cs typeface="Calibri" panose="020F0502020204030204" pitchFamily="34" charset="0"/>
              </a:rPr>
              <a:t>32</a:t>
            </a:r>
            <a:r>
              <a:rPr lang="x-none">
                <a:solidFill>
                  <a:schemeClr val="accent2">
                    <a:lumMod val="75000"/>
                  </a:schemeClr>
                </a:solidFill>
                <a:latin typeface="Calibri" panose="020F0502020204030204" pitchFamily="34" charset="0"/>
                <a:cs typeface="Calibri" panose="020F0502020204030204" pitchFamily="34" charset="0"/>
              </a:rPr>
              <a:t> trang</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417D986-2F42-A0F9-4854-9D6E88E05BA3}"/>
              </a:ext>
            </a:extLst>
          </p:cNvPr>
          <p:cNvSpPr txBox="1"/>
          <p:nvPr/>
        </p:nvSpPr>
        <p:spPr>
          <a:xfrm>
            <a:off x="1545017" y="965208"/>
            <a:ext cx="8814593" cy="1384995"/>
          </a:xfrm>
          <a:prstGeom prst="rect">
            <a:avLst/>
          </a:prstGeom>
          <a:noFill/>
        </p:spPr>
        <p:txBody>
          <a:bodyPr wrap="none" rtlCol="0">
            <a:spAutoFit/>
          </a:bodyPr>
          <a:lstStyle/>
          <a:p>
            <a:pPr algn="ctr"/>
            <a:r>
              <a:rPr lang="en-US" sz="2800" b="1" dirty="0" err="1">
                <a:solidFill>
                  <a:srgbClr val="FF0000"/>
                </a:solidFill>
                <a:latin typeface="Arial (Body)"/>
                <a:cs typeface="Arial" panose="020B0604020202020204" pitchFamily="34" charset="0"/>
              </a:rPr>
              <a:t>Những</a:t>
            </a:r>
            <a:r>
              <a:rPr lang="en-US" sz="2800" b="1" dirty="0">
                <a:solidFill>
                  <a:srgbClr val="FF0000"/>
                </a:solidFill>
                <a:latin typeface="Arial (Body)"/>
                <a:cs typeface="Arial" panose="020B0604020202020204" pitchFamily="34" charset="0"/>
              </a:rPr>
              <a:t> </a:t>
            </a:r>
            <a:r>
              <a:rPr lang="en-US" sz="2800" b="1" dirty="0" err="1">
                <a:solidFill>
                  <a:srgbClr val="FF0000"/>
                </a:solidFill>
                <a:latin typeface="Arial (Body)"/>
                <a:cs typeface="Arial" panose="020B0604020202020204" pitchFamily="34" charset="0"/>
              </a:rPr>
              <a:t>vấn</a:t>
            </a:r>
            <a:r>
              <a:rPr lang="en-US" sz="2800" b="1" dirty="0">
                <a:solidFill>
                  <a:srgbClr val="FF0000"/>
                </a:solidFill>
                <a:latin typeface="Arial (Body)"/>
                <a:cs typeface="Arial" panose="020B0604020202020204" pitchFamily="34" charset="0"/>
              </a:rPr>
              <a:t> </a:t>
            </a:r>
            <a:r>
              <a:rPr lang="en-US" sz="2800" b="1" dirty="0" err="1">
                <a:solidFill>
                  <a:srgbClr val="FF0000"/>
                </a:solidFill>
                <a:latin typeface="Arial (Body)"/>
                <a:cs typeface="Arial" panose="020B0604020202020204" pitchFamily="34" charset="0"/>
              </a:rPr>
              <a:t>đề</a:t>
            </a:r>
            <a:r>
              <a:rPr lang="en-US" sz="2800" b="1" dirty="0">
                <a:solidFill>
                  <a:srgbClr val="FF0000"/>
                </a:solidFill>
                <a:latin typeface="Arial (Body)"/>
                <a:cs typeface="Arial" panose="020B0604020202020204" pitchFamily="34" charset="0"/>
              </a:rPr>
              <a:t> </a:t>
            </a:r>
            <a:r>
              <a:rPr lang="en-US" sz="2800" b="1" dirty="0" err="1">
                <a:solidFill>
                  <a:srgbClr val="FF0000"/>
                </a:solidFill>
                <a:latin typeface="Arial (Body)"/>
                <a:cs typeface="Arial" panose="020B0604020202020204" pitchFamily="34" charset="0"/>
              </a:rPr>
              <a:t>cần</a:t>
            </a:r>
            <a:r>
              <a:rPr lang="en-US" sz="2800" b="1" dirty="0">
                <a:solidFill>
                  <a:srgbClr val="FF0000"/>
                </a:solidFill>
                <a:latin typeface="Arial (Body)"/>
                <a:cs typeface="Arial" panose="020B0604020202020204" pitchFamily="34" charset="0"/>
              </a:rPr>
              <a:t> </a:t>
            </a:r>
            <a:r>
              <a:rPr lang="en-US" sz="2800" b="1" dirty="0" err="1">
                <a:solidFill>
                  <a:srgbClr val="FF0000"/>
                </a:solidFill>
                <a:latin typeface="Arial (Body)"/>
                <a:cs typeface="Arial" panose="020B0604020202020204" pitchFamily="34" charset="0"/>
              </a:rPr>
              <a:t>lưu</a:t>
            </a:r>
            <a:r>
              <a:rPr lang="en-US" sz="2800" b="1" dirty="0">
                <a:solidFill>
                  <a:srgbClr val="FF0000"/>
                </a:solidFill>
                <a:latin typeface="Arial (Body)"/>
                <a:cs typeface="Arial" panose="020B0604020202020204" pitchFamily="34" charset="0"/>
              </a:rPr>
              <a:t> </a:t>
            </a:r>
            <a:r>
              <a:rPr lang="en-US" sz="2800" b="1" dirty="0" err="1">
                <a:solidFill>
                  <a:srgbClr val="FF0000"/>
                </a:solidFill>
                <a:latin typeface="Arial (Body)"/>
                <a:cs typeface="Arial" panose="020B0604020202020204" pitchFamily="34" charset="0"/>
              </a:rPr>
              <a:t>ý</a:t>
            </a:r>
            <a:endParaRPr lang="en-US" sz="2800" b="1" dirty="0">
              <a:solidFill>
                <a:srgbClr val="FF0000"/>
              </a:solidFill>
              <a:latin typeface="Arial (Body)"/>
              <a:cs typeface="Arial" panose="020B0604020202020204" pitchFamily="34" charset="0"/>
            </a:endParaRPr>
          </a:p>
          <a:p>
            <a:pPr algn="ctr"/>
            <a:r>
              <a:rPr lang="en-US" sz="2800" b="1" dirty="0">
                <a:solidFill>
                  <a:srgbClr val="FF0000"/>
                </a:solidFill>
                <a:latin typeface="Arial (Body)"/>
                <a:cs typeface="Arial" panose="020B0604020202020204" pitchFamily="34" charset="0"/>
              </a:rPr>
              <a:t> KHI GIẢNG DẠY THEO SÁCH GIÁO KHOA TOÁN 9</a:t>
            </a:r>
          </a:p>
          <a:p>
            <a:pPr algn="ctr"/>
            <a:r>
              <a:rPr lang="en-US" sz="2800" b="1" dirty="0">
                <a:solidFill>
                  <a:srgbClr val="FF0000"/>
                </a:solidFill>
                <a:latin typeface="Arial (Body)"/>
                <a:cs typeface="Arial" panose="020B0604020202020204" pitchFamily="34" charset="0"/>
              </a:rPr>
              <a:t>(</a:t>
            </a:r>
            <a:r>
              <a:rPr lang="en-US" sz="2800" b="1" dirty="0" err="1">
                <a:solidFill>
                  <a:srgbClr val="FF0000"/>
                </a:solidFill>
                <a:latin typeface="Arial (Body)"/>
                <a:cs typeface="Arial" panose="020B0604020202020204" pitchFamily="34" charset="0"/>
              </a:rPr>
              <a:t>Bộ</a:t>
            </a:r>
            <a:r>
              <a:rPr lang="en-US" sz="2800" b="1" dirty="0">
                <a:solidFill>
                  <a:srgbClr val="FF0000"/>
                </a:solidFill>
                <a:latin typeface="Arial (Body)"/>
                <a:cs typeface="Arial" panose="020B0604020202020204" pitchFamily="34" charset="0"/>
              </a:rPr>
              <a:t> </a:t>
            </a:r>
            <a:r>
              <a:rPr lang="en-US" sz="2800" b="1" dirty="0" err="1">
                <a:solidFill>
                  <a:srgbClr val="FF0000"/>
                </a:solidFill>
                <a:latin typeface="Arial (Body)"/>
                <a:cs typeface="Arial" panose="020B0604020202020204" pitchFamily="34" charset="0"/>
              </a:rPr>
              <a:t>sách</a:t>
            </a:r>
            <a:r>
              <a:rPr lang="en-US" sz="2800" b="1" dirty="0">
                <a:solidFill>
                  <a:srgbClr val="FF0000"/>
                </a:solidFill>
                <a:latin typeface="Arial (Body)"/>
                <a:cs typeface="Arial" panose="020B0604020202020204" pitchFamily="34" charset="0"/>
              </a:rPr>
              <a:t> </a:t>
            </a:r>
            <a:r>
              <a:rPr lang="en-US" sz="2800" b="1" i="1" dirty="0" err="1">
                <a:solidFill>
                  <a:srgbClr val="FF0000"/>
                </a:solidFill>
                <a:latin typeface="Arial (Body)"/>
                <a:cs typeface="Arial" panose="020B0604020202020204" pitchFamily="34" charset="0"/>
              </a:rPr>
              <a:t>Kết</a:t>
            </a:r>
            <a:r>
              <a:rPr lang="en-US" sz="2800" b="1" i="1" dirty="0">
                <a:solidFill>
                  <a:srgbClr val="FF0000"/>
                </a:solidFill>
                <a:latin typeface="Arial (Body)"/>
                <a:cs typeface="Arial" panose="020B0604020202020204" pitchFamily="34" charset="0"/>
              </a:rPr>
              <a:t> </a:t>
            </a:r>
            <a:r>
              <a:rPr lang="en-US" sz="2800" b="1" i="1" dirty="0" err="1">
                <a:solidFill>
                  <a:srgbClr val="FF0000"/>
                </a:solidFill>
                <a:latin typeface="Arial (Body)"/>
                <a:cs typeface="Arial" panose="020B0604020202020204" pitchFamily="34" charset="0"/>
              </a:rPr>
              <a:t>nối</a:t>
            </a:r>
            <a:r>
              <a:rPr lang="en-US" sz="2800" b="1" i="1" dirty="0">
                <a:solidFill>
                  <a:srgbClr val="FF0000"/>
                </a:solidFill>
                <a:latin typeface="Arial (Body)"/>
                <a:cs typeface="Arial" panose="020B0604020202020204" pitchFamily="34" charset="0"/>
              </a:rPr>
              <a:t> tri </a:t>
            </a:r>
            <a:r>
              <a:rPr lang="en-US" sz="2800" b="1" i="1" dirty="0" err="1">
                <a:solidFill>
                  <a:srgbClr val="FF0000"/>
                </a:solidFill>
                <a:latin typeface="Arial (Body)"/>
                <a:cs typeface="Arial" panose="020B0604020202020204" pitchFamily="34" charset="0"/>
              </a:rPr>
              <a:t>thức</a:t>
            </a:r>
            <a:r>
              <a:rPr lang="en-US" sz="2800" b="1" i="1" dirty="0">
                <a:solidFill>
                  <a:srgbClr val="FF0000"/>
                </a:solidFill>
                <a:latin typeface="Arial (Body)"/>
                <a:cs typeface="Arial" panose="020B0604020202020204" pitchFamily="34" charset="0"/>
              </a:rPr>
              <a:t> </a:t>
            </a:r>
            <a:r>
              <a:rPr lang="en-US" sz="2800" b="1" i="1" dirty="0" err="1">
                <a:solidFill>
                  <a:srgbClr val="FF0000"/>
                </a:solidFill>
                <a:latin typeface="Arial (Body)"/>
                <a:cs typeface="Arial" panose="020B0604020202020204" pitchFamily="34" charset="0"/>
              </a:rPr>
              <a:t>với</a:t>
            </a:r>
            <a:r>
              <a:rPr lang="en-US" sz="2800" b="1" i="1" dirty="0">
                <a:solidFill>
                  <a:srgbClr val="FF0000"/>
                </a:solidFill>
                <a:latin typeface="Arial (Body)"/>
                <a:cs typeface="Arial" panose="020B0604020202020204" pitchFamily="34" charset="0"/>
              </a:rPr>
              <a:t> </a:t>
            </a:r>
            <a:r>
              <a:rPr lang="en-US" sz="2800" b="1" i="1" dirty="0" err="1">
                <a:solidFill>
                  <a:srgbClr val="FF0000"/>
                </a:solidFill>
                <a:latin typeface="Arial (Body)"/>
                <a:cs typeface="Arial" panose="020B0604020202020204" pitchFamily="34" charset="0"/>
              </a:rPr>
              <a:t>cuộc</a:t>
            </a:r>
            <a:r>
              <a:rPr lang="en-US" sz="2800" b="1" i="1" dirty="0">
                <a:solidFill>
                  <a:srgbClr val="FF0000"/>
                </a:solidFill>
                <a:latin typeface="Arial (Body)"/>
                <a:cs typeface="Arial" panose="020B0604020202020204" pitchFamily="34" charset="0"/>
              </a:rPr>
              <a:t> </a:t>
            </a:r>
            <a:r>
              <a:rPr lang="en-US" sz="2800" b="1" i="1" dirty="0" err="1">
                <a:solidFill>
                  <a:srgbClr val="FF0000"/>
                </a:solidFill>
                <a:latin typeface="Arial (Body)"/>
                <a:cs typeface="Arial" panose="020B0604020202020204" pitchFamily="34" charset="0"/>
              </a:rPr>
              <a:t>sống</a:t>
            </a:r>
            <a:r>
              <a:rPr lang="en-US" sz="2800" b="1" dirty="0">
                <a:solidFill>
                  <a:srgbClr val="FF0000"/>
                </a:solidFill>
                <a:latin typeface="Arial (Body)"/>
                <a:cs typeface="Arial" panose="020B0604020202020204" pitchFamily="34" charset="0"/>
              </a:rPr>
              <a:t>)</a:t>
            </a:r>
          </a:p>
        </p:txBody>
      </p:sp>
      <p:pic>
        <p:nvPicPr>
          <p:cNvPr id="6" name="Picture 5" descr="A cover of a book with a water wheel&#10;&#10;Description automatically generated">
            <a:extLst>
              <a:ext uri="{FF2B5EF4-FFF2-40B4-BE49-F238E27FC236}">
                <a16:creationId xmlns:a16="http://schemas.microsoft.com/office/drawing/2014/main" id="{D3EE43B5-6FBB-A9F7-7B78-347A2E95C365}"/>
              </a:ext>
            </a:extLst>
          </p:cNvPr>
          <p:cNvPicPr>
            <a:picLocks noChangeAspect="1"/>
          </p:cNvPicPr>
          <p:nvPr/>
        </p:nvPicPr>
        <p:blipFill>
          <a:blip r:embed="rId2"/>
          <a:stretch>
            <a:fillRect/>
          </a:stretch>
        </p:blipFill>
        <p:spPr>
          <a:xfrm rot="918521">
            <a:off x="6689061" y="2566869"/>
            <a:ext cx="2021586" cy="2829687"/>
          </a:xfrm>
          <a:prstGeom prst="rect">
            <a:avLst/>
          </a:prstGeom>
        </p:spPr>
      </p:pic>
      <p:pic>
        <p:nvPicPr>
          <p:cNvPr id="9" name="Picture 8" descr="A magazine cover with a building&#10;&#10;Description automatically generated">
            <a:extLst>
              <a:ext uri="{FF2B5EF4-FFF2-40B4-BE49-F238E27FC236}">
                <a16:creationId xmlns:a16="http://schemas.microsoft.com/office/drawing/2014/main" id="{642AB40B-5167-078A-8225-5DE9FE380D3D}"/>
              </a:ext>
            </a:extLst>
          </p:cNvPr>
          <p:cNvPicPr>
            <a:picLocks noChangeAspect="1"/>
          </p:cNvPicPr>
          <p:nvPr/>
        </p:nvPicPr>
        <p:blipFill>
          <a:blip r:embed="rId3"/>
          <a:stretch>
            <a:fillRect/>
          </a:stretch>
        </p:blipFill>
        <p:spPr>
          <a:xfrm rot="892857">
            <a:off x="9145044" y="2570720"/>
            <a:ext cx="2026920" cy="2829687"/>
          </a:xfrm>
          <a:prstGeom prst="rect">
            <a:avLst/>
          </a:prstGeom>
        </p:spPr>
      </p:pic>
    </p:spTree>
    <p:extLst>
      <p:ext uri="{BB962C8B-B14F-4D97-AF65-F5344CB8AC3E}">
        <p14:creationId xmlns:p14="http://schemas.microsoft.com/office/powerpoint/2010/main" val="1762154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E18A64-4B4C-56BE-ECAC-2C857D1ADBA6}"/>
                  </a:ext>
                </a:extLst>
              </p:cNvPr>
              <p:cNvSpPr txBox="1"/>
              <p:nvPr/>
            </p:nvSpPr>
            <p:spPr>
              <a:xfrm>
                <a:off x="829994" y="914399"/>
                <a:ext cx="10297551" cy="4032579"/>
              </a:xfrm>
              <a:prstGeom prst="rect">
                <a:avLst/>
              </a:prstGeom>
              <a:noFill/>
            </p:spPr>
            <p:txBody>
              <a:bodyPr wrap="square" rtlCol="0">
                <a:spAutoFit/>
              </a:bodyPr>
              <a:lstStyle/>
              <a:p>
                <a:pPr marL="0" indent="0">
                  <a:lnSpc>
                    <a:spcPct val="115000"/>
                  </a:lnSpc>
                  <a:spcAft>
                    <a:spcPts val="600"/>
                  </a:spcAft>
                  <a:buNone/>
                </a:pPr>
                <a:r>
                  <a:rPr lang="vi-VN" sz="2400" b="1" dirty="0">
                    <a:effectLst/>
                    <a:latin typeface="Cambria" panose="02040503050406030204" pitchFamily="18" charset="0"/>
                    <a:ea typeface="Aptos" panose="020B0004020202020204" pitchFamily="34" charset="0"/>
                    <a:cs typeface="Times New Roman (Body CS)"/>
                  </a:rPr>
                  <a:t>Chương 2. PHƯƠNG TRÌNH VÀ BẤT PHƯƠNG TRÌNH BẬC NHẤT MỘT ẨN</a:t>
                </a:r>
                <a:endParaRPr lang="en-VN" sz="2400" dirty="0">
                  <a:effectLst/>
                  <a:latin typeface="Cambria" panose="02040503050406030204" pitchFamily="18" charset="0"/>
                  <a:ea typeface="Aptos" panose="020B0004020202020204" pitchFamily="34" charset="0"/>
                  <a:cs typeface="Times New Roman (Body CS)"/>
                </a:endParaRPr>
              </a:p>
              <a:p>
                <a:pPr marL="0" indent="0">
                  <a:lnSpc>
                    <a:spcPct val="115000"/>
                  </a:lnSpc>
                  <a:buNone/>
                </a:pPr>
                <a:r>
                  <a:rPr lang="vi-VN" sz="2400" b="1" dirty="0">
                    <a:solidFill>
                      <a:srgbClr val="0070C0"/>
                    </a:solidFill>
                    <a:effectLst/>
                    <a:latin typeface="Cambria" panose="02040503050406030204" pitchFamily="18" charset="0"/>
                    <a:ea typeface="Aptos" panose="020B0004020202020204" pitchFamily="34" charset="0"/>
                    <a:cs typeface="Times New Roman (Body CS)"/>
                  </a:rPr>
                  <a:t>Ví dụ 3 </a:t>
                </a:r>
                <a:r>
                  <a:rPr lang="vi-VN" sz="2400" dirty="0">
                    <a:solidFill>
                      <a:srgbClr val="C00000"/>
                    </a:solidFill>
                    <a:effectLst/>
                    <a:latin typeface="Cambria" panose="02040503050406030204" pitchFamily="18" charset="0"/>
                    <a:ea typeface="Aptos" panose="020B0004020202020204" pitchFamily="34" charset="0"/>
                    <a:cs typeface="Times New Roman (Body CS)"/>
                  </a:rPr>
                  <a:t>(BT 36, tr.51, Toán8 t2</a:t>
                </a:r>
                <a:r>
                  <a:rPr lang="en-US" sz="2400" dirty="0">
                    <a:solidFill>
                      <a:srgbClr val="C00000"/>
                    </a:solidFill>
                    <a:effectLst/>
                    <a:latin typeface="Cambria" panose="02040503050406030204" pitchFamily="18" charset="0"/>
                    <a:ea typeface="Aptos" panose="020B0004020202020204" pitchFamily="34" charset="0"/>
                    <a:cs typeface="Times New Roman (Body CS)"/>
                  </a:rPr>
                  <a:t> </a:t>
                </a:r>
                <a:r>
                  <a:rPr lang="en-US" sz="2400" dirty="0" err="1">
                    <a:solidFill>
                      <a:srgbClr val="C00000"/>
                    </a:solidFill>
                    <a:effectLst/>
                    <a:latin typeface="Cambria" panose="02040503050406030204" pitchFamily="18" charset="0"/>
                    <a:ea typeface="Aptos" panose="020B0004020202020204" pitchFamily="34" charset="0"/>
                    <a:cs typeface="Times New Roman (Body CS)"/>
                  </a:rPr>
                  <a:t>cũ</a:t>
                </a:r>
                <a:r>
                  <a:rPr lang="vi-VN" sz="2400" dirty="0">
                    <a:solidFill>
                      <a:srgbClr val="C00000"/>
                    </a:solidFill>
                    <a:effectLst/>
                    <a:latin typeface="Cambria" panose="02040503050406030204" pitchFamily="18" charset="0"/>
                    <a:ea typeface="Aptos" panose="020B0004020202020204" pitchFamily="34" charset="0"/>
                    <a:cs typeface="Times New Roman (Body CS)"/>
                  </a:rPr>
                  <a:t>)</a:t>
                </a:r>
                <a:r>
                  <a:rPr lang="en-US" sz="2400" dirty="0">
                    <a:solidFill>
                      <a:srgbClr val="C00000"/>
                    </a:solidFill>
                    <a:effectLst/>
                    <a:latin typeface="Cambria" panose="02040503050406030204" pitchFamily="18" charset="0"/>
                    <a:ea typeface="Aptos" panose="020B0004020202020204" pitchFamily="34" charset="0"/>
                    <a:cs typeface="Times New Roman (Body CS)"/>
                  </a:rPr>
                  <a:t>.</a:t>
                </a:r>
                <a:endParaRPr lang="en-VN" sz="2400" dirty="0">
                  <a:effectLst/>
                  <a:latin typeface="Cambria" panose="02040503050406030204" pitchFamily="18" charset="0"/>
                  <a:ea typeface="Aptos" panose="020B0004020202020204" pitchFamily="34" charset="0"/>
                  <a:cs typeface="Times New Roman (Body CS)"/>
                </a:endParaRPr>
              </a:p>
              <a:p>
                <a:pPr marL="0" indent="0">
                  <a:lnSpc>
                    <a:spcPct val="115000"/>
                  </a:lnSpc>
                  <a:buNone/>
                </a:pPr>
                <a:r>
                  <a:rPr lang="vi-VN" sz="2400" dirty="0">
                    <a:effectLst/>
                    <a:latin typeface="Cambria" panose="02040503050406030204" pitchFamily="18" charset="0"/>
                    <a:ea typeface="Aptos" panose="020B0004020202020204" pitchFamily="34" charset="0"/>
                    <a:cs typeface="Times New Roman (Body CS)"/>
                  </a:rPr>
                  <a:t>Giải phương trình |2x| = x – 6.</a:t>
                </a:r>
                <a:endParaRPr lang="en-VN" sz="2400" dirty="0">
                  <a:effectLst/>
                  <a:latin typeface="Cambria" panose="02040503050406030204" pitchFamily="18" charset="0"/>
                  <a:ea typeface="Aptos" panose="020B0004020202020204" pitchFamily="34" charset="0"/>
                  <a:cs typeface="Times New Roman (Body CS)"/>
                </a:endParaRPr>
              </a:p>
              <a:p>
                <a:pPr marL="0" indent="0">
                  <a:lnSpc>
                    <a:spcPct val="115000"/>
                  </a:lnSpc>
                  <a:spcAft>
                    <a:spcPts val="600"/>
                  </a:spcAft>
                  <a:buNone/>
                </a:pPr>
                <a:r>
                  <a:rPr lang="vi-VN" sz="2400" dirty="0">
                    <a:solidFill>
                      <a:srgbClr val="FF0000"/>
                    </a:solidFill>
                    <a:effectLst/>
                    <a:latin typeface="Cambria" panose="02040503050406030204" pitchFamily="18" charset="0"/>
                    <a:ea typeface="Aptos" panose="020B0004020202020204" pitchFamily="34" charset="0"/>
                    <a:cs typeface="Times New Roman (Body CS)"/>
                  </a:rPr>
                  <a:t>Nhận xét</a:t>
                </a:r>
                <a:r>
                  <a:rPr lang="vi-VN" sz="2400" dirty="0">
                    <a:effectLst/>
                    <a:latin typeface="Cambria" panose="02040503050406030204" pitchFamily="18" charset="0"/>
                    <a:ea typeface="Aptos" panose="020B0004020202020204" pitchFamily="34" charset="0"/>
                    <a:cs typeface="Times New Roman (Body CS)"/>
                  </a:rPr>
                  <a:t>: Liên quan đến giải phương trình có ẩn trong dấu gttđ</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không</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có</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trong</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ChTr</a:t>
                </a:r>
                <a:r>
                  <a:rPr lang="en-US" sz="2400" dirty="0">
                    <a:latin typeface="Cambria" panose="02040503050406030204" pitchFamily="18" charset="0"/>
                    <a:ea typeface="Aptos" panose="020B0004020202020204" pitchFamily="34" charset="0"/>
                    <a:cs typeface="Times New Roman (Body CS)"/>
                  </a:rPr>
                  <a:t> </a:t>
                </a:r>
                <a:r>
                  <a:rPr lang="en-US" sz="2400" dirty="0" err="1">
                    <a:latin typeface="Cambria" panose="02040503050406030204" pitchFamily="18" charset="0"/>
                    <a:ea typeface="Aptos" panose="020B0004020202020204" pitchFamily="34" charset="0"/>
                    <a:cs typeface="Times New Roman (Body CS)"/>
                  </a:rPr>
                  <a:t>mới</a:t>
                </a:r>
                <a:r>
                  <a:rPr lang="en-US" sz="2400" dirty="0">
                    <a:latin typeface="Cambria" panose="02040503050406030204" pitchFamily="18" charset="0"/>
                    <a:ea typeface="Aptos" panose="020B0004020202020204" pitchFamily="34" charset="0"/>
                    <a:cs typeface="Times New Roman (Body CS)"/>
                  </a:rPr>
                  <a:t>).</a:t>
                </a:r>
                <a:endParaRPr lang="vi-VN" sz="2400" dirty="0">
                  <a:effectLst/>
                  <a:latin typeface="Cambria" panose="02040503050406030204" pitchFamily="18" charset="0"/>
                  <a:ea typeface="Aptos" panose="020B0004020202020204" pitchFamily="34" charset="0"/>
                  <a:cs typeface="Times New Roman (Body CS)"/>
                </a:endParaRPr>
              </a:p>
              <a:p>
                <a:pPr marL="0" indent="0">
                  <a:lnSpc>
                    <a:spcPct val="115000"/>
                  </a:lnSpc>
                  <a:buNone/>
                </a:pPr>
                <a:r>
                  <a:rPr lang="vi-VN" sz="2400" b="1" dirty="0">
                    <a:solidFill>
                      <a:srgbClr val="0070C0"/>
                    </a:solidFill>
                    <a:latin typeface="Cambria" panose="02040503050406030204" pitchFamily="18" charset="0"/>
                  </a:rPr>
                  <a:t>Ví dụ 4 </a:t>
                </a:r>
                <a:r>
                  <a:rPr lang="vi-VN" sz="2400" dirty="0">
                    <a:solidFill>
                      <a:srgbClr val="C00000"/>
                    </a:solidFill>
                    <a:latin typeface="Cambria" panose="02040503050406030204" pitchFamily="18" charset="0"/>
                  </a:rPr>
                  <a:t>(BT 23, tr.47 Toán 8 t2</a:t>
                </a:r>
                <a:r>
                  <a:rPr lang="en-US" sz="2400" dirty="0">
                    <a:solidFill>
                      <a:srgbClr val="C00000"/>
                    </a:solidFill>
                    <a:latin typeface="Cambria" panose="02040503050406030204" pitchFamily="18" charset="0"/>
                  </a:rPr>
                  <a:t> </a:t>
                </a:r>
                <a:r>
                  <a:rPr lang="en-US" sz="2400" dirty="0" err="1">
                    <a:solidFill>
                      <a:srgbClr val="C00000"/>
                    </a:solidFill>
                    <a:latin typeface="Cambria" panose="02040503050406030204" pitchFamily="18" charset="0"/>
                  </a:rPr>
                  <a:t>cũ</a:t>
                </a:r>
                <a:r>
                  <a:rPr lang="vi-VN" sz="2400" dirty="0">
                    <a:solidFill>
                      <a:srgbClr val="C00000"/>
                    </a:solidFill>
                    <a:latin typeface="Cambria" panose="02040503050406030204" pitchFamily="18" charset="0"/>
                  </a:rPr>
                  <a:t>)</a:t>
                </a:r>
                <a:r>
                  <a:rPr lang="en-US" sz="2400" dirty="0">
                    <a:solidFill>
                      <a:srgbClr val="C00000"/>
                    </a:solidFill>
                    <a:latin typeface="Cambria" panose="02040503050406030204" pitchFamily="18" charset="0"/>
                  </a:rPr>
                  <a:t>.</a:t>
                </a:r>
                <a:endParaRPr lang="vi-VN" sz="2400" dirty="0">
                  <a:solidFill>
                    <a:srgbClr val="C00000"/>
                  </a:solidFill>
                  <a:latin typeface="Cambria" panose="02040503050406030204" pitchFamily="18" charset="0"/>
                </a:endParaRPr>
              </a:p>
              <a:p>
                <a:pPr marL="0" indent="0">
                  <a:lnSpc>
                    <a:spcPct val="115000"/>
                  </a:lnSpc>
                  <a:buNone/>
                </a:pPr>
                <a:r>
                  <a:rPr lang="vi-VN" sz="2400" dirty="0">
                    <a:latin typeface="Cambria" panose="02040503050406030204" pitchFamily="18" charset="0"/>
                  </a:rPr>
                  <a:t>Giải BPT và biểu diễn tập nghiệm trên trục số:</a:t>
                </a:r>
              </a:p>
              <a:p>
                <a:pPr marL="457200" indent="-457200" algn="ctr">
                  <a:lnSpc>
                    <a:spcPct val="115000"/>
                  </a:lnSpc>
                  <a:buAutoNum type="alphaLcParenR"/>
                </a:pPr>
                <a:r>
                  <a:rPr lang="vi-VN" sz="2400" dirty="0">
                    <a:latin typeface="Cambria" panose="02040503050406030204" pitchFamily="18" charset="0"/>
                  </a:rPr>
                  <a:t>2x – 3 &gt; 0 ;       b) 3x + 4 &lt; 0 ;       c) 4 – 3x </a:t>
                </a:r>
                <a14:m>
                  <m:oMath xmlns:m="http://schemas.openxmlformats.org/officeDocument/2006/math">
                    <m:r>
                      <a:rPr lang="vi-VN" sz="2400" i="1" smtClean="0">
                        <a:latin typeface="Cambria Math" panose="02040503050406030204" pitchFamily="18" charset="0"/>
                        <a:ea typeface="Cambria Math" panose="02040503050406030204" pitchFamily="18" charset="0"/>
                      </a:rPr>
                      <m:t>≤</m:t>
                    </m:r>
                    <m:r>
                      <a:rPr lang="vi-VN" sz="2400" b="0" i="1" smtClean="0">
                        <a:latin typeface="Cambria Math" panose="02040503050406030204" pitchFamily="18" charset="0"/>
                        <a:ea typeface="Cambria Math" panose="02040503050406030204" pitchFamily="18" charset="0"/>
                      </a:rPr>
                      <m:t>0</m:t>
                    </m:r>
                  </m:oMath>
                </a14:m>
                <a:r>
                  <a:rPr lang="vi-VN" sz="2400" dirty="0">
                    <a:latin typeface="Cambria" panose="02040503050406030204" pitchFamily="18" charset="0"/>
                  </a:rPr>
                  <a:t> ;       d) 5 – 2x </a:t>
                </a:r>
                <a14:m>
                  <m:oMath xmlns:m="http://schemas.openxmlformats.org/officeDocument/2006/math">
                    <m:r>
                      <a:rPr lang="vi-VN" sz="2400" i="1" smtClean="0">
                        <a:latin typeface="Cambria Math" panose="02040503050406030204" pitchFamily="18" charset="0"/>
                        <a:ea typeface="Cambria Math" panose="02040503050406030204" pitchFamily="18" charset="0"/>
                      </a:rPr>
                      <m:t>≥</m:t>
                    </m:r>
                    <m:r>
                      <a:rPr lang="vi-VN" sz="2400" b="0" i="1" smtClean="0">
                        <a:latin typeface="Cambria Math" panose="02040503050406030204" pitchFamily="18" charset="0"/>
                        <a:ea typeface="Cambria Math" panose="02040503050406030204" pitchFamily="18" charset="0"/>
                      </a:rPr>
                      <m:t>0.</m:t>
                    </m:r>
                  </m:oMath>
                </a14:m>
                <a:endParaRPr lang="vi-VN" sz="2400" dirty="0">
                  <a:latin typeface="Cambria" panose="02040503050406030204" pitchFamily="18" charset="0"/>
                </a:endParaRPr>
              </a:p>
              <a:p>
                <a:pPr>
                  <a:lnSpc>
                    <a:spcPct val="115000"/>
                  </a:lnSpc>
                </a:pPr>
                <a:r>
                  <a:rPr lang="vi-VN" sz="2400" dirty="0">
                    <a:solidFill>
                      <a:srgbClr val="FF0000"/>
                    </a:solidFill>
                    <a:latin typeface="Cambria" panose="02040503050406030204" pitchFamily="18" charset="0"/>
                  </a:rPr>
                  <a:t>Nhận xét</a:t>
                </a:r>
                <a:r>
                  <a:rPr lang="vi-VN" sz="2400" dirty="0">
                    <a:latin typeface="Cambria" panose="02040503050406030204" pitchFamily="18" charset="0"/>
                  </a:rPr>
                  <a:t>: </a:t>
                </a:r>
                <a:r>
                  <a:rPr lang="en-US" sz="2400" dirty="0">
                    <a:latin typeface="Cambria" panose="02040503050406030204" pitchFamily="18" charset="0"/>
                  </a:rPr>
                  <a:t>B</a:t>
                </a:r>
                <a:r>
                  <a:rPr lang="vi-VN" sz="2400" dirty="0">
                    <a:latin typeface="Cambria" panose="02040503050406030204" pitchFamily="18" charset="0"/>
                  </a:rPr>
                  <a:t>ỏ qua yêu cầu biểu diễn tập nghiệm trên trục số.</a:t>
                </a:r>
              </a:p>
            </p:txBody>
          </p:sp>
        </mc:Choice>
        <mc:Fallback xmlns="">
          <p:sp>
            <p:nvSpPr>
              <p:cNvPr id="2" name="TextBox 1">
                <a:extLst>
                  <a:ext uri="{FF2B5EF4-FFF2-40B4-BE49-F238E27FC236}">
                    <a16:creationId xmlns:a16="http://schemas.microsoft.com/office/drawing/2014/main" id="{AFE18A64-4B4C-56BE-ECAC-2C857D1ADBA6}"/>
                  </a:ext>
                </a:extLst>
              </p:cNvPr>
              <p:cNvSpPr txBox="1">
                <a:spLocks noRot="1" noChangeAspect="1" noMove="1" noResize="1" noEditPoints="1" noAdjustHandles="1" noChangeArrowheads="1" noChangeShapeType="1" noTextEdit="1"/>
              </p:cNvSpPr>
              <p:nvPr/>
            </p:nvSpPr>
            <p:spPr>
              <a:xfrm>
                <a:off x="829994" y="914399"/>
                <a:ext cx="10297551" cy="4032579"/>
              </a:xfrm>
              <a:prstGeom prst="rect">
                <a:avLst/>
              </a:prstGeom>
              <a:blipFill>
                <a:blip r:embed="rId2"/>
                <a:stretch>
                  <a:fillRect l="-888" t="-755" b="-2417"/>
                </a:stretch>
              </a:blipFill>
            </p:spPr>
            <p:txBody>
              <a:bodyPr/>
              <a:lstStyle/>
              <a:p>
                <a:r>
                  <a:rPr lang="en-US">
                    <a:noFill/>
                  </a:rPr>
                  <a:t> </a:t>
                </a:r>
              </a:p>
            </p:txBody>
          </p:sp>
        </mc:Fallback>
      </mc:AlternateContent>
    </p:spTree>
    <p:extLst>
      <p:ext uri="{BB962C8B-B14F-4D97-AF65-F5344CB8AC3E}">
        <p14:creationId xmlns:p14="http://schemas.microsoft.com/office/powerpoint/2010/main" val="1763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0942BAE-9E3B-4CF5-54BD-BFB9C072FC5C}"/>
                  </a:ext>
                </a:extLst>
              </p:cNvPr>
              <p:cNvSpPr txBox="1"/>
              <p:nvPr/>
            </p:nvSpPr>
            <p:spPr>
              <a:xfrm>
                <a:off x="1144171" y="582034"/>
                <a:ext cx="9903657" cy="5269776"/>
              </a:xfrm>
              <a:prstGeom prst="rect">
                <a:avLst/>
              </a:prstGeom>
              <a:noFill/>
            </p:spPr>
            <p:txBody>
              <a:bodyPr wrap="square" rtlCol="0">
                <a:spAutoFit/>
              </a:bodyPr>
              <a:lstStyle/>
              <a:p>
                <a:pPr algn="ctr">
                  <a:lnSpc>
                    <a:spcPct val="150000"/>
                  </a:lnSpc>
                </a:pPr>
                <a:r>
                  <a:rPr lang="vi-VN" sz="2800" b="1" dirty="0">
                    <a:latin typeface="Cambria" panose="02040503050406030204" pitchFamily="18" charset="0"/>
                  </a:rPr>
                  <a:t>Chương 3. CĂN BẬC HAI VÀ CĂN BẬC BA</a:t>
                </a:r>
              </a:p>
              <a:p>
                <a:pPr>
                  <a:lnSpc>
                    <a:spcPct val="115000"/>
                  </a:lnSpc>
                  <a:spcBef>
                    <a:spcPts val="600"/>
                  </a:spcBef>
                </a:pPr>
                <a:r>
                  <a:rPr lang="vi-VN" sz="2400" b="1" dirty="0">
                    <a:solidFill>
                      <a:srgbClr val="0070C0"/>
                    </a:solidFill>
                    <a:latin typeface="Cambria" panose="02040503050406030204" pitchFamily="18" charset="0"/>
                  </a:rPr>
                  <a:t>Ví dụ 4 </a:t>
                </a:r>
                <a:r>
                  <a:rPr lang="vi-VN" sz="2400" dirty="0">
                    <a:solidFill>
                      <a:srgbClr val="C00000"/>
                    </a:solidFill>
                    <a:latin typeface="Cambria" panose="02040503050406030204" pitchFamily="18" charset="0"/>
                  </a:rPr>
                  <a:t>(</a:t>
                </a:r>
                <a:r>
                  <a:rPr lang="vi-VN" sz="2400" dirty="0">
                    <a:solidFill>
                      <a:srgbClr val="C00000"/>
                    </a:solidFill>
                    <a:effectLst/>
                    <a:latin typeface="Cambria" panose="02040503050406030204" pitchFamily="18" charset="0"/>
                    <a:ea typeface="Aptos" panose="020B0004020202020204" pitchFamily="34" charset="0"/>
                    <a:cs typeface="Times New Roman (Body CS)"/>
                  </a:rPr>
                  <a:t>BT 47, tr.27, Toán9 t1</a:t>
                </a:r>
                <a:r>
                  <a:rPr lang="en-US" sz="2400" dirty="0">
                    <a:solidFill>
                      <a:srgbClr val="C00000"/>
                    </a:solidFill>
                    <a:effectLst/>
                    <a:latin typeface="Cambria" panose="02040503050406030204" pitchFamily="18" charset="0"/>
                    <a:ea typeface="Aptos" panose="020B0004020202020204" pitchFamily="34" charset="0"/>
                    <a:cs typeface="Times New Roman (Body CS)"/>
                  </a:rPr>
                  <a:t> </a:t>
                </a:r>
                <a:r>
                  <a:rPr lang="en-US" sz="2400" dirty="0" err="1">
                    <a:solidFill>
                      <a:srgbClr val="C00000"/>
                    </a:solidFill>
                    <a:effectLst/>
                    <a:latin typeface="Cambria" panose="02040503050406030204" pitchFamily="18" charset="0"/>
                    <a:ea typeface="Aptos" panose="020B0004020202020204" pitchFamily="34" charset="0"/>
                    <a:cs typeface="Times New Roman (Body CS)"/>
                  </a:rPr>
                  <a:t>cũ</a:t>
                </a:r>
                <a:r>
                  <a:rPr lang="vi-VN" sz="2400" dirty="0">
                    <a:solidFill>
                      <a:srgbClr val="C00000"/>
                    </a:solidFill>
                    <a:effectLst/>
                    <a:latin typeface="Cambria" panose="02040503050406030204" pitchFamily="18" charset="0"/>
                    <a:ea typeface="Aptos" panose="020B0004020202020204" pitchFamily="34" charset="0"/>
                    <a:cs typeface="Times New Roman (Body CS)"/>
                  </a:rPr>
                  <a:t>)</a:t>
                </a:r>
                <a:r>
                  <a:rPr lang="en-US" sz="2400" dirty="0">
                    <a:solidFill>
                      <a:srgbClr val="C00000"/>
                    </a:solidFill>
                    <a:effectLst/>
                    <a:latin typeface="Cambria" panose="02040503050406030204" pitchFamily="18" charset="0"/>
                    <a:ea typeface="Aptos" panose="020B0004020202020204" pitchFamily="34" charset="0"/>
                    <a:cs typeface="Times New Roman (Body CS)"/>
                  </a:rPr>
                  <a:t>.</a:t>
                </a:r>
                <a:endParaRPr lang="en-VN" sz="2400" dirty="0">
                  <a:effectLst/>
                  <a:latin typeface="Cambria" panose="02040503050406030204" pitchFamily="18" charset="0"/>
                  <a:ea typeface="Aptos" panose="020B0004020202020204" pitchFamily="34" charset="0"/>
                  <a:cs typeface="Times New Roman (Body CS)"/>
                </a:endParaRPr>
              </a:p>
              <a:p>
                <a:pPr>
                  <a:lnSpc>
                    <a:spcPct val="115000"/>
                  </a:lnSpc>
                </a:pPr>
                <a:r>
                  <a:rPr lang="vi-VN" sz="2000" dirty="0">
                    <a:effectLst/>
                    <a:latin typeface="Cambria" panose="02040503050406030204" pitchFamily="18" charset="0"/>
                    <a:ea typeface="Times New Roman" panose="02020603050405020304" pitchFamily="18" charset="0"/>
                    <a:cs typeface="Times New Roman (Body CS)"/>
                  </a:rPr>
                  <a:t>Rút gọn: A = </a:t>
                </a:r>
                <a14:m>
                  <m:oMath xmlns:m="http://schemas.openxmlformats.org/officeDocument/2006/math">
                    <m:f>
                      <m:fPr>
                        <m:ctrlPr>
                          <a:rPr lang="en-VN" sz="2000" i="1">
                            <a:effectLst/>
                            <a:latin typeface="Cambria Math" panose="02040503050406030204" pitchFamily="18" charset="0"/>
                            <a:ea typeface="Times New Roman" panose="02020603050405020304" pitchFamily="18" charset="0"/>
                            <a:cs typeface="Times New Roman (Body CS)"/>
                          </a:rPr>
                        </m:ctrlPr>
                      </m:fPr>
                      <m:num>
                        <m:r>
                          <a:rPr lang="vi-VN" sz="2000" i="1">
                            <a:effectLst/>
                            <a:latin typeface="Cambria Math" panose="02040503050406030204" pitchFamily="18" charset="0"/>
                            <a:ea typeface="Times New Roman" panose="02020603050405020304" pitchFamily="18" charset="0"/>
                            <a:cs typeface="Times New Roman (Body CS)"/>
                          </a:rPr>
                          <m:t>2</m:t>
                        </m:r>
                      </m:num>
                      <m:den>
                        <m:sSup>
                          <m:sSupPr>
                            <m:ctrlPr>
                              <a:rPr lang="en-VN" sz="2000" i="1">
                                <a:effectLst/>
                                <a:latin typeface="Cambria Math" panose="02040503050406030204" pitchFamily="18" charset="0"/>
                                <a:ea typeface="Times New Roman" panose="02020603050405020304" pitchFamily="18" charset="0"/>
                                <a:cs typeface="Times New Roman (Body CS)"/>
                              </a:rPr>
                            </m:ctrlPr>
                          </m:sSupPr>
                          <m:e>
                            <m:r>
                              <a:rPr lang="vi-VN" sz="2000" i="1">
                                <a:effectLst/>
                                <a:latin typeface="Cambria Math" panose="02040503050406030204" pitchFamily="18" charset="0"/>
                                <a:ea typeface="Times New Roman" panose="02020603050405020304" pitchFamily="18" charset="0"/>
                                <a:cs typeface="Times New Roman (Body CS)"/>
                              </a:rPr>
                              <m:t>𝑥</m:t>
                            </m:r>
                          </m:e>
                          <m:sup>
                            <m:r>
                              <a:rPr lang="vi-VN" sz="2000" i="1">
                                <a:effectLst/>
                                <a:latin typeface="Cambria Math" panose="02040503050406030204" pitchFamily="18" charset="0"/>
                                <a:ea typeface="Times New Roman" panose="02020603050405020304" pitchFamily="18" charset="0"/>
                                <a:cs typeface="Times New Roman (Body CS)"/>
                              </a:rPr>
                              <m:t>2</m:t>
                            </m:r>
                          </m:sup>
                        </m:sSup>
                        <m:r>
                          <a:rPr lang="vi-VN" sz="2000" i="1">
                            <a:effectLst/>
                            <a:latin typeface="Cambria Math" panose="02040503050406030204" pitchFamily="18" charset="0"/>
                            <a:ea typeface="Times New Roman" panose="02020603050405020304" pitchFamily="18" charset="0"/>
                            <a:cs typeface="Times New Roman (Body CS)"/>
                          </a:rPr>
                          <m:t>−</m:t>
                        </m:r>
                        <m:sSup>
                          <m:sSupPr>
                            <m:ctrlPr>
                              <a:rPr lang="en-VN" sz="2000" i="1">
                                <a:effectLst/>
                                <a:latin typeface="Cambria Math" panose="02040503050406030204" pitchFamily="18" charset="0"/>
                                <a:ea typeface="Times New Roman" panose="02020603050405020304" pitchFamily="18" charset="0"/>
                                <a:cs typeface="Times New Roman (Body CS)"/>
                              </a:rPr>
                            </m:ctrlPr>
                          </m:sSupPr>
                          <m:e>
                            <m:r>
                              <a:rPr lang="vi-VN" sz="2000" i="1">
                                <a:effectLst/>
                                <a:latin typeface="Cambria Math" panose="02040503050406030204" pitchFamily="18" charset="0"/>
                                <a:ea typeface="Times New Roman" panose="02020603050405020304" pitchFamily="18" charset="0"/>
                                <a:cs typeface="Times New Roman (Body CS)"/>
                              </a:rPr>
                              <m:t>𝑦</m:t>
                            </m:r>
                          </m:e>
                          <m:sup>
                            <m:r>
                              <a:rPr lang="vi-VN" sz="2000" i="1">
                                <a:effectLst/>
                                <a:latin typeface="Cambria Math" panose="02040503050406030204" pitchFamily="18" charset="0"/>
                                <a:ea typeface="Times New Roman" panose="02020603050405020304" pitchFamily="18" charset="0"/>
                                <a:cs typeface="Times New Roman (Body CS)"/>
                              </a:rPr>
                              <m:t>2</m:t>
                            </m:r>
                          </m:sup>
                        </m:sSup>
                      </m:den>
                    </m:f>
                    <m:rad>
                      <m:radPr>
                        <m:degHide m:val="on"/>
                        <m:ctrlPr>
                          <a:rPr lang="en-VN" sz="2000" i="1">
                            <a:effectLst/>
                            <a:latin typeface="Cambria Math" panose="02040503050406030204" pitchFamily="18" charset="0"/>
                            <a:ea typeface="Times New Roman" panose="02020603050405020304" pitchFamily="18" charset="0"/>
                            <a:cs typeface="Times New Roman (Body CS)"/>
                          </a:rPr>
                        </m:ctrlPr>
                      </m:radPr>
                      <m:deg/>
                      <m:e>
                        <m:f>
                          <m:fPr>
                            <m:ctrlPr>
                              <a:rPr lang="en-VN" sz="2000" i="1">
                                <a:effectLst/>
                                <a:latin typeface="Cambria Math" panose="02040503050406030204" pitchFamily="18" charset="0"/>
                                <a:ea typeface="Times New Roman" panose="02020603050405020304" pitchFamily="18" charset="0"/>
                                <a:cs typeface="Times New Roman (Body CS)"/>
                              </a:rPr>
                            </m:ctrlPr>
                          </m:fPr>
                          <m:num>
                            <m:sSup>
                              <m:sSupPr>
                                <m:ctrlPr>
                                  <a:rPr lang="en-VN" sz="2000" i="1">
                                    <a:effectLst/>
                                    <a:latin typeface="Cambria Math" panose="02040503050406030204" pitchFamily="18" charset="0"/>
                                    <a:ea typeface="Times New Roman" panose="02020603050405020304" pitchFamily="18" charset="0"/>
                                    <a:cs typeface="Times New Roman (Body CS)"/>
                                  </a:rPr>
                                </m:ctrlPr>
                              </m:sSupPr>
                              <m:e>
                                <m:r>
                                  <a:rPr lang="vi-VN" sz="2000" i="1">
                                    <a:effectLst/>
                                    <a:latin typeface="Cambria Math" panose="02040503050406030204" pitchFamily="18" charset="0"/>
                                    <a:ea typeface="Times New Roman" panose="02020603050405020304" pitchFamily="18" charset="0"/>
                                    <a:cs typeface="Times New Roman (Body CS)"/>
                                  </a:rPr>
                                  <m:t>3(</m:t>
                                </m:r>
                                <m:r>
                                  <a:rPr lang="vi-VN" sz="2000" i="1">
                                    <a:effectLst/>
                                    <a:latin typeface="Cambria Math" panose="02040503050406030204" pitchFamily="18" charset="0"/>
                                    <a:ea typeface="Times New Roman" panose="02020603050405020304" pitchFamily="18" charset="0"/>
                                    <a:cs typeface="Times New Roman (Body CS)"/>
                                  </a:rPr>
                                  <m:t>𝑥</m:t>
                                </m:r>
                                <m:r>
                                  <a:rPr lang="vi-VN" sz="2000" i="1">
                                    <a:effectLst/>
                                    <a:latin typeface="Cambria Math" panose="02040503050406030204" pitchFamily="18" charset="0"/>
                                    <a:ea typeface="Times New Roman" panose="02020603050405020304" pitchFamily="18" charset="0"/>
                                    <a:cs typeface="Times New Roman (Body CS)"/>
                                  </a:rPr>
                                  <m:t>+</m:t>
                                </m:r>
                                <m:r>
                                  <a:rPr lang="vi-VN" sz="2000" i="1">
                                    <a:effectLst/>
                                    <a:latin typeface="Cambria Math" panose="02040503050406030204" pitchFamily="18" charset="0"/>
                                    <a:ea typeface="Times New Roman" panose="02020603050405020304" pitchFamily="18" charset="0"/>
                                    <a:cs typeface="Times New Roman (Body CS)"/>
                                  </a:rPr>
                                  <m:t>𝑦</m:t>
                                </m:r>
                                <m:r>
                                  <a:rPr lang="vi-VN" sz="2000" i="1">
                                    <a:effectLst/>
                                    <a:latin typeface="Cambria Math" panose="02040503050406030204" pitchFamily="18" charset="0"/>
                                    <a:ea typeface="Times New Roman" panose="02020603050405020304" pitchFamily="18" charset="0"/>
                                    <a:cs typeface="Times New Roman (Body CS)"/>
                                  </a:rPr>
                                  <m:t>)</m:t>
                                </m:r>
                              </m:e>
                              <m:sup>
                                <m:r>
                                  <a:rPr lang="vi-VN" sz="2000" i="1">
                                    <a:effectLst/>
                                    <a:latin typeface="Cambria Math" panose="02040503050406030204" pitchFamily="18" charset="0"/>
                                    <a:ea typeface="Times New Roman" panose="02020603050405020304" pitchFamily="18" charset="0"/>
                                    <a:cs typeface="Times New Roman (Body CS)"/>
                                  </a:rPr>
                                  <m:t>2</m:t>
                                </m:r>
                              </m:sup>
                            </m:sSup>
                          </m:num>
                          <m:den>
                            <m:r>
                              <a:rPr lang="vi-VN" sz="2000" i="1">
                                <a:effectLst/>
                                <a:latin typeface="Cambria Math" panose="02040503050406030204" pitchFamily="18" charset="0"/>
                                <a:ea typeface="Times New Roman" panose="02020603050405020304" pitchFamily="18" charset="0"/>
                                <a:cs typeface="Times New Roman (Body CS)"/>
                              </a:rPr>
                              <m:t>2</m:t>
                            </m:r>
                          </m:den>
                        </m:f>
                      </m:e>
                    </m:rad>
                  </m:oMath>
                </a14:m>
                <a:r>
                  <a:rPr lang="vi-VN" sz="2000" dirty="0">
                    <a:effectLst/>
                    <a:latin typeface="Cambria" panose="02040503050406030204" pitchFamily="18" charset="0"/>
                    <a:ea typeface="Times New Roman" panose="02020603050405020304" pitchFamily="18" charset="0"/>
                    <a:cs typeface="Times New Roman (Body CS)"/>
                  </a:rPr>
                  <a:t>  với x ≥ 0, y ≥ 0 và x ≠ y.</a:t>
                </a:r>
                <a:endParaRPr lang="en-VN" sz="2000" dirty="0">
                  <a:effectLst/>
                  <a:latin typeface="Cambria" panose="02040503050406030204" pitchFamily="18" charset="0"/>
                  <a:ea typeface="Aptos" panose="020B0004020202020204" pitchFamily="34" charset="0"/>
                  <a:cs typeface="Times New Roman (Body CS)"/>
                </a:endParaRPr>
              </a:p>
              <a:p>
                <a:pPr>
                  <a:lnSpc>
                    <a:spcPct val="115000"/>
                  </a:lnSpc>
                </a:pPr>
                <a:r>
                  <a:rPr lang="vi-VN" sz="2000" dirty="0">
                    <a:solidFill>
                      <a:srgbClr val="FF0000"/>
                    </a:solidFill>
                    <a:effectLst/>
                    <a:latin typeface="Cambria" panose="02040503050406030204" pitchFamily="18" charset="0"/>
                    <a:ea typeface="Times New Roman" panose="02020603050405020304" pitchFamily="18" charset="0"/>
                    <a:cs typeface="Times New Roman (Body CS)"/>
                  </a:rPr>
                  <a:t>Nhận xét</a:t>
                </a:r>
                <a:r>
                  <a:rPr lang="vi-VN" sz="2000" dirty="0">
                    <a:effectLst/>
                    <a:latin typeface="Cambria" panose="02040503050406030204" pitchFamily="18" charset="0"/>
                    <a:ea typeface="Times New Roman" panose="02020603050405020304" pitchFamily="18" charset="0"/>
                    <a:cs typeface="Times New Roman (Body CS)"/>
                  </a:rPr>
                  <a:t>: 1) Có thể giải bài này mà không sử dụng “đưa một biểu thức ra ngoài dấu √</a:t>
                </a:r>
                <a:r>
                  <a:rPr lang="vi-VN" sz="2000" dirty="0">
                    <a:latin typeface="Cambria" panose="02040503050406030204" pitchFamily="18" charset="0"/>
                    <a:ea typeface="Times New Roman" panose="02020603050405020304" pitchFamily="18" charset="0"/>
                    <a:cs typeface="Times New Roman (Body CS)"/>
                  </a:rPr>
                  <a:t> “ </a:t>
                </a:r>
                <a:r>
                  <a:rPr lang="vi-VN" sz="2000" dirty="0">
                    <a:effectLst/>
                    <a:latin typeface="Cambria" panose="02040503050406030204" pitchFamily="18" charset="0"/>
                    <a:ea typeface="Times New Roman" panose="02020603050405020304" pitchFamily="18" charset="0"/>
                    <a:cs typeface="Times New Roman (Body CS)"/>
                  </a:rPr>
                  <a:t>như sau:  Từ x </a:t>
                </a:r>
                <a:r>
                  <a:rPr lang="vi-VN" sz="2000" dirty="0">
                    <a:latin typeface="Cambria" panose="02040503050406030204" pitchFamily="18" charset="0"/>
                    <a:ea typeface="Times New Roman" panose="02020603050405020304" pitchFamily="18" charset="0"/>
                    <a:cs typeface="Times New Roman (Body CS)"/>
                  </a:rPr>
                  <a:t>≥ 0 và y ≥ 0 suy ra x + y ≥ 0. Do đó </a:t>
                </a:r>
                <a14:m>
                  <m:oMath xmlns:m="http://schemas.openxmlformats.org/officeDocument/2006/math">
                    <m:rad>
                      <m:radPr>
                        <m:degHide m:val="on"/>
                        <m:ctrlPr>
                          <a:rPr lang="vi-VN" sz="2000" i="1" smtClean="0">
                            <a:latin typeface="Cambria Math" panose="02040503050406030204" pitchFamily="18" charset="0"/>
                          </a:rPr>
                        </m:ctrlPr>
                      </m:radPr>
                      <m:deg/>
                      <m:e>
                        <m:sSup>
                          <m:sSupPr>
                            <m:ctrlPr>
                              <a:rPr lang="vi-VN" sz="2000" i="1" smtClean="0">
                                <a:latin typeface="Cambria Math" panose="02040503050406030204" pitchFamily="18" charset="0"/>
                              </a:rPr>
                            </m:ctrlPr>
                          </m:sSupPr>
                          <m:e>
                            <m:d>
                              <m:dPr>
                                <m:ctrlPr>
                                  <a:rPr lang="vi-VN" sz="2000" i="1" smtClean="0">
                                    <a:latin typeface="Cambria Math" panose="02040503050406030204" pitchFamily="18" charset="0"/>
                                  </a:rPr>
                                </m:ctrlPr>
                              </m:dPr>
                              <m:e>
                                <m:r>
                                  <m:rPr>
                                    <m:sty m:val="p"/>
                                  </m:rPr>
                                  <a:rPr lang="vi-VN" sz="2000" i="1">
                                    <a:latin typeface="Cambria Math" panose="02040503050406030204" pitchFamily="18" charset="0"/>
                                  </a:rPr>
                                  <m:t>x</m:t>
                                </m:r>
                                <m:r>
                                  <a:rPr lang="vi-VN" sz="2000" b="0" i="1" smtClean="0">
                                    <a:latin typeface="Cambria Math" panose="02040503050406030204" pitchFamily="18" charset="0"/>
                                  </a:rPr>
                                  <m:t>+</m:t>
                                </m:r>
                                <m:r>
                                  <m:rPr>
                                    <m:sty m:val="p"/>
                                  </m:rPr>
                                  <a:rPr lang="vi-VN" sz="2000" i="1">
                                    <a:latin typeface="Cambria Math" panose="02040503050406030204" pitchFamily="18" charset="0"/>
                                  </a:rPr>
                                  <m:t>y</m:t>
                                </m:r>
                              </m:e>
                            </m:d>
                          </m:e>
                          <m:sup>
                            <m:r>
                              <a:rPr lang="vi-VN" sz="2000" b="0" i="1" smtClean="0">
                                <a:latin typeface="Cambria Math" panose="02040503050406030204" pitchFamily="18" charset="0"/>
                              </a:rPr>
                              <m:t>2</m:t>
                            </m:r>
                          </m:sup>
                        </m:sSup>
                      </m:e>
                    </m:rad>
                    <m:r>
                      <a:rPr lang="vi-VN"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r>
                      <a:rPr lang="en-US" sz="2000" b="0" i="1" smtClean="0">
                        <a:latin typeface="Cambria Math" panose="02040503050406030204" pitchFamily="18" charset="0"/>
                      </a:rPr>
                      <m:t>=</m:t>
                    </m:r>
                    <m:r>
                      <a:rPr lang="vi-VN" sz="2000" b="0" i="1" smtClean="0">
                        <a:latin typeface="Cambria Math" panose="02040503050406030204" pitchFamily="18" charset="0"/>
                      </a:rPr>
                      <m:t> </m:t>
                    </m:r>
                    <m:r>
                      <m:rPr>
                        <m:sty m:val="p"/>
                      </m:rPr>
                      <a:rPr lang="vi-VN" sz="2000" i="1">
                        <a:latin typeface="Cambria Math" panose="02040503050406030204" pitchFamily="18" charset="0"/>
                      </a:rPr>
                      <m:t>x</m:t>
                    </m:r>
                    <m:r>
                      <a:rPr lang="vi-VN" sz="2000" b="0" i="1" smtClean="0">
                        <a:latin typeface="Cambria Math" panose="02040503050406030204" pitchFamily="18" charset="0"/>
                      </a:rPr>
                      <m:t>+</m:t>
                    </m:r>
                    <m:r>
                      <m:rPr>
                        <m:sty m:val="p"/>
                      </m:rPr>
                      <a:rPr lang="vi-VN" sz="2000" i="1">
                        <a:latin typeface="Cambria Math" panose="02040503050406030204" pitchFamily="18" charset="0"/>
                      </a:rPr>
                      <m:t>y</m:t>
                    </m:r>
                    <m:r>
                      <a:rPr lang="vi-VN" sz="2000" b="0" i="1" smtClean="0">
                        <a:latin typeface="Cambria Math" panose="02040503050406030204" pitchFamily="18" charset="0"/>
                      </a:rPr>
                      <m:t>.</m:t>
                    </m:r>
                  </m:oMath>
                </a14:m>
                <a:r>
                  <a:rPr lang="vi-VN" sz="2000" dirty="0">
                    <a:effectLst/>
                    <a:latin typeface="Cambria" panose="02040503050406030204" pitchFamily="18" charset="0"/>
                    <a:ea typeface="Times New Roman" panose="02020603050405020304" pitchFamily="18" charset="0"/>
                    <a:cs typeface="Times New Roman (Body CS)"/>
                  </a:rPr>
                  <a:t> Vì vậy:</a:t>
                </a:r>
              </a:p>
              <a:p>
                <a:pPr algn="ctr">
                  <a:lnSpc>
                    <a:spcPct val="115000"/>
                  </a:lnSpc>
                </a:pPr>
                <a:r>
                  <a:rPr lang="en-VN" sz="2000" dirty="0">
                    <a:effectLst/>
                    <a:latin typeface="Cambria" panose="02040503050406030204" pitchFamily="18" charset="0"/>
                    <a:ea typeface="Aptos" panose="020B0004020202020204" pitchFamily="34" charset="0"/>
                    <a:cs typeface="Times New Roman (Body CS)"/>
                  </a:rPr>
                  <a:t>A = </a:t>
                </a:r>
                <a14:m>
                  <m:oMath xmlns:m="http://schemas.openxmlformats.org/officeDocument/2006/math">
                    <m:f>
                      <m:fPr>
                        <m:ctrlPr>
                          <a:rPr lang="en-VN" sz="2000" i="1" smtClean="0">
                            <a:effectLst/>
                            <a:latin typeface="Cambria Math" panose="02040503050406030204" pitchFamily="18" charset="0"/>
                            <a:ea typeface="Times New Roman" panose="02020603050405020304" pitchFamily="18" charset="0"/>
                            <a:cs typeface="Times New Roman (Body CS)"/>
                          </a:rPr>
                        </m:ctrlPr>
                      </m:fPr>
                      <m:num>
                        <m:r>
                          <a:rPr lang="vi-VN" sz="2000" i="1">
                            <a:effectLst/>
                            <a:latin typeface="Cambria Math" panose="02040503050406030204" pitchFamily="18" charset="0"/>
                            <a:ea typeface="Times New Roman" panose="02020603050405020304" pitchFamily="18" charset="0"/>
                            <a:cs typeface="Times New Roman (Body CS)"/>
                          </a:rPr>
                          <m:t>2</m:t>
                        </m:r>
                      </m:num>
                      <m:den>
                        <m:sSup>
                          <m:sSupPr>
                            <m:ctrlPr>
                              <a:rPr lang="en-VN" sz="2000" i="1">
                                <a:effectLst/>
                                <a:latin typeface="Cambria Math" panose="02040503050406030204" pitchFamily="18" charset="0"/>
                                <a:ea typeface="Times New Roman" panose="02020603050405020304" pitchFamily="18" charset="0"/>
                                <a:cs typeface="Times New Roman (Body CS)"/>
                              </a:rPr>
                            </m:ctrlPr>
                          </m:sSupPr>
                          <m:e>
                            <m:r>
                              <a:rPr lang="vi-VN" sz="2000" i="1">
                                <a:effectLst/>
                                <a:latin typeface="Cambria Math" panose="02040503050406030204" pitchFamily="18" charset="0"/>
                                <a:ea typeface="Times New Roman" panose="02020603050405020304" pitchFamily="18" charset="0"/>
                                <a:cs typeface="Times New Roman (Body CS)"/>
                              </a:rPr>
                              <m:t>𝑥</m:t>
                            </m:r>
                          </m:e>
                          <m:sup>
                            <m:r>
                              <a:rPr lang="vi-VN" sz="2000" i="1">
                                <a:effectLst/>
                                <a:latin typeface="Cambria Math" panose="02040503050406030204" pitchFamily="18" charset="0"/>
                                <a:ea typeface="Times New Roman" panose="02020603050405020304" pitchFamily="18" charset="0"/>
                                <a:cs typeface="Times New Roman (Body CS)"/>
                              </a:rPr>
                              <m:t>2</m:t>
                            </m:r>
                          </m:sup>
                        </m:sSup>
                        <m:r>
                          <a:rPr lang="vi-VN" sz="2000" i="1">
                            <a:effectLst/>
                            <a:latin typeface="Cambria Math" panose="02040503050406030204" pitchFamily="18" charset="0"/>
                            <a:ea typeface="Times New Roman" panose="02020603050405020304" pitchFamily="18" charset="0"/>
                            <a:cs typeface="Times New Roman (Body CS)"/>
                          </a:rPr>
                          <m:t>−</m:t>
                        </m:r>
                        <m:sSup>
                          <m:sSupPr>
                            <m:ctrlPr>
                              <a:rPr lang="en-VN" sz="2000" i="1">
                                <a:effectLst/>
                                <a:latin typeface="Cambria Math" panose="02040503050406030204" pitchFamily="18" charset="0"/>
                                <a:ea typeface="Times New Roman" panose="02020603050405020304" pitchFamily="18" charset="0"/>
                                <a:cs typeface="Times New Roman (Body CS)"/>
                              </a:rPr>
                            </m:ctrlPr>
                          </m:sSupPr>
                          <m:e>
                            <m:r>
                              <a:rPr lang="vi-VN" sz="2000" i="1">
                                <a:effectLst/>
                                <a:latin typeface="Cambria Math" panose="02040503050406030204" pitchFamily="18" charset="0"/>
                                <a:ea typeface="Times New Roman" panose="02020603050405020304" pitchFamily="18" charset="0"/>
                                <a:cs typeface="Times New Roman (Body CS)"/>
                              </a:rPr>
                              <m:t>𝑦</m:t>
                            </m:r>
                          </m:e>
                          <m:sup>
                            <m:r>
                              <a:rPr lang="vi-VN" sz="2000" i="1">
                                <a:effectLst/>
                                <a:latin typeface="Cambria Math" panose="02040503050406030204" pitchFamily="18" charset="0"/>
                                <a:ea typeface="Times New Roman" panose="02020603050405020304" pitchFamily="18" charset="0"/>
                                <a:cs typeface="Times New Roman (Body CS)"/>
                              </a:rPr>
                              <m:t>2</m:t>
                            </m:r>
                          </m:sup>
                        </m:sSup>
                      </m:den>
                    </m:f>
                    <m:rad>
                      <m:radPr>
                        <m:degHide m:val="on"/>
                        <m:ctrlPr>
                          <a:rPr lang="en-VN" sz="2000" i="1">
                            <a:effectLst/>
                            <a:latin typeface="Cambria Math" panose="02040503050406030204" pitchFamily="18" charset="0"/>
                            <a:ea typeface="Times New Roman" panose="02020603050405020304" pitchFamily="18" charset="0"/>
                            <a:cs typeface="Times New Roman (Body CS)"/>
                          </a:rPr>
                        </m:ctrlPr>
                      </m:radPr>
                      <m:deg/>
                      <m:e>
                        <m:f>
                          <m:fPr>
                            <m:ctrlPr>
                              <a:rPr lang="en-VN" sz="2000" i="1">
                                <a:effectLst/>
                                <a:latin typeface="Cambria Math" panose="02040503050406030204" pitchFamily="18" charset="0"/>
                                <a:ea typeface="Times New Roman" panose="02020603050405020304" pitchFamily="18" charset="0"/>
                                <a:cs typeface="Times New Roman (Body CS)"/>
                              </a:rPr>
                            </m:ctrlPr>
                          </m:fPr>
                          <m:num>
                            <m:sSup>
                              <m:sSupPr>
                                <m:ctrlPr>
                                  <a:rPr lang="en-VN" sz="2000" i="1">
                                    <a:effectLst/>
                                    <a:latin typeface="Cambria Math" panose="02040503050406030204" pitchFamily="18" charset="0"/>
                                    <a:ea typeface="Times New Roman" panose="02020603050405020304" pitchFamily="18" charset="0"/>
                                    <a:cs typeface="Times New Roman (Body CS)"/>
                                  </a:rPr>
                                </m:ctrlPr>
                              </m:sSupPr>
                              <m:e>
                                <m:r>
                                  <a:rPr lang="vi-VN" sz="2000" i="1">
                                    <a:effectLst/>
                                    <a:latin typeface="Cambria Math" panose="02040503050406030204" pitchFamily="18" charset="0"/>
                                    <a:ea typeface="Times New Roman" panose="02020603050405020304" pitchFamily="18" charset="0"/>
                                    <a:cs typeface="Times New Roman (Body CS)"/>
                                  </a:rPr>
                                  <m:t>3(</m:t>
                                </m:r>
                                <m:r>
                                  <a:rPr lang="vi-VN" sz="2000" i="1">
                                    <a:effectLst/>
                                    <a:latin typeface="Cambria Math" panose="02040503050406030204" pitchFamily="18" charset="0"/>
                                    <a:ea typeface="Times New Roman" panose="02020603050405020304" pitchFamily="18" charset="0"/>
                                    <a:cs typeface="Times New Roman (Body CS)"/>
                                  </a:rPr>
                                  <m:t>𝑥</m:t>
                                </m:r>
                                <m:r>
                                  <a:rPr lang="vi-VN" sz="2000" i="1">
                                    <a:effectLst/>
                                    <a:latin typeface="Cambria Math" panose="02040503050406030204" pitchFamily="18" charset="0"/>
                                    <a:ea typeface="Times New Roman" panose="02020603050405020304" pitchFamily="18" charset="0"/>
                                    <a:cs typeface="Times New Roman (Body CS)"/>
                                  </a:rPr>
                                  <m:t>+</m:t>
                                </m:r>
                                <m:r>
                                  <a:rPr lang="vi-VN" sz="2000" i="1">
                                    <a:effectLst/>
                                    <a:latin typeface="Cambria Math" panose="02040503050406030204" pitchFamily="18" charset="0"/>
                                    <a:ea typeface="Times New Roman" panose="02020603050405020304" pitchFamily="18" charset="0"/>
                                    <a:cs typeface="Times New Roman (Body CS)"/>
                                  </a:rPr>
                                  <m:t>𝑦</m:t>
                                </m:r>
                                <m:r>
                                  <a:rPr lang="vi-VN" sz="2000" i="1">
                                    <a:effectLst/>
                                    <a:latin typeface="Cambria Math" panose="02040503050406030204" pitchFamily="18" charset="0"/>
                                    <a:ea typeface="Times New Roman" panose="02020603050405020304" pitchFamily="18" charset="0"/>
                                    <a:cs typeface="Times New Roman (Body CS)"/>
                                  </a:rPr>
                                  <m:t>)</m:t>
                                </m:r>
                              </m:e>
                              <m:sup>
                                <m:r>
                                  <a:rPr lang="vi-VN" sz="2000" i="1">
                                    <a:effectLst/>
                                    <a:latin typeface="Cambria Math" panose="02040503050406030204" pitchFamily="18" charset="0"/>
                                    <a:ea typeface="Times New Roman" panose="02020603050405020304" pitchFamily="18" charset="0"/>
                                    <a:cs typeface="Times New Roman (Body CS)"/>
                                  </a:rPr>
                                  <m:t>2</m:t>
                                </m:r>
                              </m:sup>
                            </m:sSup>
                          </m:num>
                          <m:den>
                            <m:r>
                              <a:rPr lang="vi-VN" sz="2000" i="1">
                                <a:effectLst/>
                                <a:latin typeface="Cambria Math" panose="02040503050406030204" pitchFamily="18" charset="0"/>
                                <a:ea typeface="Times New Roman" panose="02020603050405020304" pitchFamily="18" charset="0"/>
                                <a:cs typeface="Times New Roman (Body CS)"/>
                              </a:rPr>
                              <m:t>2</m:t>
                            </m:r>
                          </m:den>
                        </m:f>
                      </m:e>
                    </m:rad>
                  </m:oMath>
                </a14:m>
                <a:r>
                  <a:rPr lang="en-VN" sz="2000" dirty="0">
                    <a:effectLst/>
                    <a:latin typeface="Cambria" panose="02040503050406030204" pitchFamily="18" charset="0"/>
                    <a:ea typeface="Aptos" panose="020B0004020202020204" pitchFamily="34" charset="0"/>
                    <a:cs typeface="Times New Roman (Body CS)"/>
                  </a:rPr>
                  <a:t> = </a:t>
                </a:r>
                <a14:m>
                  <m:oMath xmlns:m="http://schemas.openxmlformats.org/officeDocument/2006/math">
                    <m:f>
                      <m:fPr>
                        <m:ctrlPr>
                          <a:rPr lang="en-VN" sz="2000" i="1">
                            <a:latin typeface="Cambria Math" panose="02040503050406030204" pitchFamily="18" charset="0"/>
                            <a:ea typeface="Times New Roman" panose="02020603050405020304" pitchFamily="18" charset="0"/>
                            <a:cs typeface="Times New Roman (Body CS)"/>
                          </a:rPr>
                        </m:ctrlPr>
                      </m:fPr>
                      <m:num>
                        <m:r>
                          <a:rPr lang="vi-VN" sz="2000" i="1">
                            <a:latin typeface="Cambria Math" panose="02040503050406030204" pitchFamily="18" charset="0"/>
                            <a:ea typeface="Times New Roman" panose="02020603050405020304" pitchFamily="18" charset="0"/>
                            <a:cs typeface="Times New Roman (Body CS)"/>
                          </a:rPr>
                          <m:t>2</m:t>
                        </m:r>
                      </m:num>
                      <m:den>
                        <m:sSup>
                          <m:sSupPr>
                            <m:ctrlPr>
                              <a:rPr lang="en-VN" sz="2000" i="1">
                                <a:latin typeface="Cambria Math" panose="02040503050406030204" pitchFamily="18" charset="0"/>
                                <a:ea typeface="Times New Roman" panose="02020603050405020304" pitchFamily="18" charset="0"/>
                                <a:cs typeface="Times New Roman (Body CS)"/>
                              </a:rPr>
                            </m:ctrlPr>
                          </m:sSupPr>
                          <m:e>
                            <m:r>
                              <a:rPr lang="vi-VN" sz="2000" i="1">
                                <a:latin typeface="Cambria Math" panose="02040503050406030204" pitchFamily="18" charset="0"/>
                                <a:ea typeface="Times New Roman" panose="02020603050405020304" pitchFamily="18" charset="0"/>
                                <a:cs typeface="Times New Roman (Body CS)"/>
                              </a:rPr>
                              <m:t>𝑥</m:t>
                            </m:r>
                          </m:e>
                          <m:sup>
                            <m:r>
                              <a:rPr lang="vi-VN" sz="2000" i="1">
                                <a:latin typeface="Cambria Math" panose="02040503050406030204" pitchFamily="18" charset="0"/>
                                <a:ea typeface="Times New Roman" panose="02020603050405020304" pitchFamily="18" charset="0"/>
                                <a:cs typeface="Times New Roman (Body CS)"/>
                              </a:rPr>
                              <m:t>2</m:t>
                            </m:r>
                          </m:sup>
                        </m:sSup>
                        <m:r>
                          <a:rPr lang="vi-VN" sz="2000" i="1">
                            <a:latin typeface="Cambria Math" panose="02040503050406030204" pitchFamily="18" charset="0"/>
                            <a:ea typeface="Times New Roman" panose="02020603050405020304" pitchFamily="18" charset="0"/>
                            <a:cs typeface="Times New Roman (Body CS)"/>
                          </a:rPr>
                          <m:t>−</m:t>
                        </m:r>
                        <m:sSup>
                          <m:sSupPr>
                            <m:ctrlPr>
                              <a:rPr lang="en-VN" sz="2000" i="1">
                                <a:latin typeface="Cambria Math" panose="02040503050406030204" pitchFamily="18" charset="0"/>
                                <a:ea typeface="Times New Roman" panose="02020603050405020304" pitchFamily="18" charset="0"/>
                                <a:cs typeface="Times New Roman (Body CS)"/>
                              </a:rPr>
                            </m:ctrlPr>
                          </m:sSupPr>
                          <m:e>
                            <m:r>
                              <a:rPr lang="vi-VN" sz="2000" i="1">
                                <a:latin typeface="Cambria Math" panose="02040503050406030204" pitchFamily="18" charset="0"/>
                                <a:ea typeface="Times New Roman" panose="02020603050405020304" pitchFamily="18" charset="0"/>
                                <a:cs typeface="Times New Roman (Body CS)"/>
                              </a:rPr>
                              <m:t>𝑦</m:t>
                            </m:r>
                          </m:e>
                          <m:sup>
                            <m:r>
                              <a:rPr lang="vi-VN" sz="2000" i="1">
                                <a:latin typeface="Cambria Math" panose="02040503050406030204" pitchFamily="18" charset="0"/>
                                <a:ea typeface="Times New Roman" panose="02020603050405020304" pitchFamily="18" charset="0"/>
                                <a:cs typeface="Times New Roman (Body CS)"/>
                              </a:rPr>
                              <m:t>2</m:t>
                            </m:r>
                          </m:sup>
                        </m:sSup>
                      </m:den>
                    </m:f>
                    <m:r>
                      <a:rPr lang="vi-VN" sz="2000" b="0" i="1" smtClean="0">
                        <a:latin typeface="Cambria Math" panose="02040503050406030204" pitchFamily="18" charset="0"/>
                        <a:ea typeface="Times New Roman" panose="02020603050405020304" pitchFamily="18" charset="0"/>
                        <a:cs typeface="Times New Roman (Body CS)"/>
                      </a:rPr>
                      <m:t> </m:t>
                    </m:r>
                    <m:f>
                      <m:fPr>
                        <m:ctrlPr>
                          <a:rPr lang="vi-VN" sz="2000" b="0" i="1" smtClean="0">
                            <a:latin typeface="Cambria Math" panose="02040503050406030204" pitchFamily="18" charset="0"/>
                          </a:rPr>
                        </m:ctrlPr>
                      </m:fPr>
                      <m:num>
                        <m:rad>
                          <m:radPr>
                            <m:degHide m:val="on"/>
                            <m:ctrlPr>
                              <a:rPr lang="vi-VN" sz="2000" b="0" i="1" smtClean="0">
                                <a:latin typeface="Cambria Math" panose="02040503050406030204" pitchFamily="18" charset="0"/>
                              </a:rPr>
                            </m:ctrlPr>
                          </m:radPr>
                          <m:deg/>
                          <m:e>
                            <m:r>
                              <a:rPr lang="vi-VN" sz="2000" b="0" i="1" smtClean="0">
                                <a:latin typeface="Cambria Math" panose="02040503050406030204" pitchFamily="18" charset="0"/>
                              </a:rPr>
                              <m:t>3</m:t>
                            </m:r>
                          </m:e>
                        </m:rad>
                      </m:num>
                      <m:den>
                        <m:rad>
                          <m:radPr>
                            <m:degHide m:val="on"/>
                            <m:ctrlPr>
                              <a:rPr lang="vi-VN" sz="2000" b="0" i="1" smtClean="0">
                                <a:latin typeface="Cambria Math" panose="02040503050406030204" pitchFamily="18" charset="0"/>
                              </a:rPr>
                            </m:ctrlPr>
                          </m:radPr>
                          <m:deg/>
                          <m:e>
                            <m:r>
                              <a:rPr lang="vi-VN" sz="2000" b="0" i="1" smtClean="0">
                                <a:latin typeface="Cambria Math" panose="02040503050406030204" pitchFamily="18" charset="0"/>
                              </a:rPr>
                              <m:t>2</m:t>
                            </m:r>
                          </m:e>
                        </m:rad>
                      </m:den>
                    </m:f>
                  </m:oMath>
                </a14:m>
                <a:r>
                  <a:rPr lang="en-VN" sz="2000" dirty="0">
                    <a:effectLst/>
                    <a:latin typeface="Cambria" panose="02040503050406030204" pitchFamily="18" charset="0"/>
                    <a:ea typeface="Aptos" panose="020B0004020202020204" pitchFamily="34" charset="0"/>
                    <a:cs typeface="Times New Roman (Body CS)"/>
                  </a:rPr>
                  <a:t> </a:t>
                </a:r>
                <a14:m>
                  <m:oMath xmlns:m="http://schemas.openxmlformats.org/officeDocument/2006/math">
                    <m:rad>
                      <m:radPr>
                        <m:degHide m:val="on"/>
                        <m:ctrlPr>
                          <a:rPr lang="en-VN" sz="2000" i="1" dirty="0" smtClean="0">
                            <a:effectLst/>
                            <a:latin typeface="Cambria Math" panose="02040503050406030204" pitchFamily="18" charset="0"/>
                          </a:rPr>
                        </m:ctrlPr>
                      </m:radPr>
                      <m:deg/>
                      <m:e>
                        <m:sSup>
                          <m:sSupPr>
                            <m:ctrlPr>
                              <a:rPr lang="en-VN" sz="2000" i="1" dirty="0" smtClean="0">
                                <a:effectLst/>
                                <a:latin typeface="Cambria Math" panose="02040503050406030204" pitchFamily="18" charset="0"/>
                              </a:rPr>
                            </m:ctrlPr>
                          </m:sSupPr>
                          <m:e>
                            <m:r>
                              <a:rPr lang="vi-VN" sz="2000" b="0" i="1" dirty="0" smtClean="0">
                                <a:effectLst/>
                                <a:latin typeface="Cambria Math" panose="02040503050406030204" pitchFamily="18" charset="0"/>
                              </a:rPr>
                              <m:t>(</m:t>
                            </m:r>
                            <m:r>
                              <m:rPr>
                                <m:sty m:val="p"/>
                              </m:rPr>
                              <a:rPr lang="vi-VN" sz="2000" i="1" dirty="0">
                                <a:latin typeface="Cambria Math" panose="02040503050406030204" pitchFamily="18" charset="0"/>
                              </a:rPr>
                              <m:t>x</m:t>
                            </m:r>
                            <m:r>
                              <a:rPr lang="vi-VN" sz="2000" b="0" i="1" dirty="0" smtClean="0">
                                <a:latin typeface="Cambria Math" panose="02040503050406030204" pitchFamily="18" charset="0"/>
                              </a:rPr>
                              <m:t>+</m:t>
                            </m:r>
                            <m:r>
                              <m:rPr>
                                <m:sty m:val="p"/>
                              </m:rPr>
                              <a:rPr lang="vi-VN" sz="2000" i="1" dirty="0">
                                <a:latin typeface="Cambria Math" panose="02040503050406030204" pitchFamily="18" charset="0"/>
                              </a:rPr>
                              <m:t>y</m:t>
                            </m:r>
                            <m:r>
                              <a:rPr lang="vi-VN" sz="2000" b="0" i="1" dirty="0" smtClean="0">
                                <a:latin typeface="Cambria Math" panose="02040503050406030204" pitchFamily="18" charset="0"/>
                              </a:rPr>
                              <m:t>)</m:t>
                            </m:r>
                          </m:e>
                          <m:sup>
                            <m:r>
                              <a:rPr lang="vi-VN" sz="2000" b="0" i="1" dirty="0" smtClean="0">
                                <a:effectLst/>
                                <a:latin typeface="Cambria Math" panose="02040503050406030204" pitchFamily="18" charset="0"/>
                              </a:rPr>
                              <m:t>2</m:t>
                            </m:r>
                          </m:sup>
                        </m:sSup>
                      </m:e>
                    </m:rad>
                  </m:oMath>
                </a14:m>
                <a:r>
                  <a:rPr lang="en-VN" sz="2000" dirty="0">
                    <a:effectLst/>
                    <a:latin typeface="Cambria" panose="02040503050406030204" pitchFamily="18" charset="0"/>
                    <a:ea typeface="Aptos" panose="020B0004020202020204" pitchFamily="34" charset="0"/>
                    <a:cs typeface="Times New Roman (Body CS)"/>
                  </a:rPr>
                  <a:t> = </a:t>
                </a:r>
                <a14:m>
                  <m:oMath xmlns:m="http://schemas.openxmlformats.org/officeDocument/2006/math">
                    <m:f>
                      <m:fPr>
                        <m:ctrlPr>
                          <a:rPr lang="en-VN" sz="2000" i="1" smtClean="0">
                            <a:effectLst/>
                            <a:latin typeface="Cambria Math" panose="02040503050406030204" pitchFamily="18" charset="0"/>
                          </a:rPr>
                        </m:ctrlPr>
                      </m:fPr>
                      <m:num>
                        <m:rad>
                          <m:radPr>
                            <m:degHide m:val="on"/>
                            <m:ctrlPr>
                              <a:rPr lang="en-VN" sz="2000" i="1" smtClean="0">
                                <a:effectLst/>
                                <a:latin typeface="Cambria Math" panose="02040503050406030204" pitchFamily="18" charset="0"/>
                              </a:rPr>
                            </m:ctrlPr>
                          </m:radPr>
                          <m:deg/>
                          <m:e>
                            <m:r>
                              <a:rPr lang="vi-VN" sz="2000" b="0" i="1" smtClean="0">
                                <a:effectLst/>
                                <a:latin typeface="Cambria Math" panose="02040503050406030204" pitchFamily="18" charset="0"/>
                              </a:rPr>
                              <m:t>2 </m:t>
                            </m:r>
                          </m:e>
                        </m:rad>
                        <m:rad>
                          <m:radPr>
                            <m:degHide m:val="on"/>
                            <m:ctrlPr>
                              <a:rPr lang="en-VN" sz="2000" i="1" smtClean="0">
                                <a:effectLst/>
                                <a:latin typeface="Cambria Math" panose="02040503050406030204" pitchFamily="18" charset="0"/>
                              </a:rPr>
                            </m:ctrlPr>
                          </m:radPr>
                          <m:deg/>
                          <m:e>
                            <m:r>
                              <a:rPr lang="vi-VN" sz="2000" b="0" i="1" smtClean="0">
                                <a:effectLst/>
                                <a:latin typeface="Cambria Math" panose="02040503050406030204" pitchFamily="18" charset="0"/>
                              </a:rPr>
                              <m:t>3</m:t>
                            </m:r>
                          </m:e>
                        </m:rad>
                      </m:num>
                      <m:den>
                        <m:d>
                          <m:dPr>
                            <m:ctrlPr>
                              <a:rPr lang="vi-VN" sz="2000" b="0" i="1" smtClean="0">
                                <a:effectLst/>
                                <a:latin typeface="Cambria Math" panose="02040503050406030204" pitchFamily="18" charset="0"/>
                              </a:rPr>
                            </m:ctrlPr>
                          </m:dPr>
                          <m:e>
                            <m:r>
                              <a:rPr lang="vi-VN" sz="2000" i="1">
                                <a:latin typeface="Cambria Math" panose="02040503050406030204" pitchFamily="18" charset="0"/>
                              </a:rPr>
                              <m:t>𝑥</m:t>
                            </m:r>
                            <m:r>
                              <a:rPr lang="vi-VN" sz="2000" b="0" i="1" smtClean="0">
                                <a:latin typeface="Cambria Math" panose="02040503050406030204" pitchFamily="18" charset="0"/>
                              </a:rPr>
                              <m:t>−</m:t>
                            </m:r>
                            <m:r>
                              <a:rPr lang="vi-VN" sz="2000" i="1">
                                <a:latin typeface="Cambria Math" panose="02040503050406030204" pitchFamily="18" charset="0"/>
                              </a:rPr>
                              <m:t>𝑦</m:t>
                            </m:r>
                          </m:e>
                        </m:d>
                        <m:d>
                          <m:dPr>
                            <m:ctrlPr>
                              <a:rPr lang="vi-VN" sz="2000" b="0" i="1" smtClean="0">
                                <a:latin typeface="Cambria Math" panose="02040503050406030204" pitchFamily="18" charset="0"/>
                              </a:rPr>
                            </m:ctrlPr>
                          </m:dPr>
                          <m:e>
                            <m:r>
                              <a:rPr lang="vi-VN" sz="2000" i="1">
                                <a:latin typeface="Cambria Math" panose="02040503050406030204" pitchFamily="18" charset="0"/>
                              </a:rPr>
                              <m:t>𝑥</m:t>
                            </m:r>
                            <m:r>
                              <a:rPr lang="vi-VN" sz="2000" b="0" i="1" smtClean="0">
                                <a:latin typeface="Cambria Math" panose="02040503050406030204" pitchFamily="18" charset="0"/>
                              </a:rPr>
                              <m:t>+</m:t>
                            </m:r>
                            <m:r>
                              <a:rPr lang="vi-VN" sz="2000" i="1">
                                <a:latin typeface="Cambria Math" panose="02040503050406030204" pitchFamily="18" charset="0"/>
                              </a:rPr>
                              <m:t>𝑦</m:t>
                            </m:r>
                          </m:e>
                        </m:d>
                      </m:den>
                    </m:f>
                    <m:d>
                      <m:dPr>
                        <m:ctrlPr>
                          <a:rPr lang="vi-VN" sz="2000" b="0" i="1" smtClean="0">
                            <a:effectLst/>
                            <a:latin typeface="Cambria Math" panose="02040503050406030204" pitchFamily="18" charset="0"/>
                          </a:rPr>
                        </m:ctrlPr>
                      </m:dPr>
                      <m:e>
                        <m:r>
                          <m:rPr>
                            <m:sty m:val="p"/>
                          </m:rPr>
                          <a:rPr lang="vi-VN" sz="2000" i="1">
                            <a:latin typeface="Cambria Math" panose="02040503050406030204" pitchFamily="18" charset="0"/>
                          </a:rPr>
                          <m:t>x</m:t>
                        </m:r>
                        <m:r>
                          <a:rPr lang="vi-VN" sz="2000" b="0" i="1" smtClean="0">
                            <a:latin typeface="Cambria Math" panose="02040503050406030204" pitchFamily="18" charset="0"/>
                          </a:rPr>
                          <m:t>+</m:t>
                        </m:r>
                        <m:r>
                          <m:rPr>
                            <m:sty m:val="p"/>
                          </m:rPr>
                          <a:rPr lang="vi-VN" sz="2000" i="1">
                            <a:latin typeface="Cambria Math" panose="02040503050406030204" pitchFamily="18" charset="0"/>
                          </a:rPr>
                          <m:t>y</m:t>
                        </m:r>
                      </m:e>
                    </m:d>
                    <m:r>
                      <a:rPr lang="vi-VN" sz="2000" b="0" i="1" smtClean="0">
                        <a:latin typeface="Cambria Math" panose="02040503050406030204" pitchFamily="18" charset="0"/>
                      </a:rPr>
                      <m:t>=</m:t>
                    </m:r>
                    <m:f>
                      <m:fPr>
                        <m:ctrlPr>
                          <a:rPr lang="vi-VN" sz="2000" b="0" i="1" smtClean="0">
                            <a:latin typeface="Cambria Math" panose="02040503050406030204" pitchFamily="18" charset="0"/>
                          </a:rPr>
                        </m:ctrlPr>
                      </m:fPr>
                      <m:num>
                        <m:rad>
                          <m:radPr>
                            <m:degHide m:val="on"/>
                            <m:ctrlPr>
                              <a:rPr lang="vi-VN" sz="2000" b="0" i="1" smtClean="0">
                                <a:latin typeface="Cambria Math" panose="02040503050406030204" pitchFamily="18" charset="0"/>
                              </a:rPr>
                            </m:ctrlPr>
                          </m:radPr>
                          <m:deg/>
                          <m:e>
                            <m:r>
                              <a:rPr lang="vi-VN" sz="2000" b="0" i="1" smtClean="0">
                                <a:latin typeface="Cambria Math" panose="02040503050406030204" pitchFamily="18" charset="0"/>
                              </a:rPr>
                              <m:t>6</m:t>
                            </m:r>
                          </m:e>
                        </m:rad>
                      </m:num>
                      <m:den>
                        <m:r>
                          <m:rPr>
                            <m:sty m:val="p"/>
                          </m:rPr>
                          <a:rPr lang="vi-VN" sz="2000" i="1">
                            <a:latin typeface="Cambria Math" panose="02040503050406030204" pitchFamily="18" charset="0"/>
                          </a:rPr>
                          <m:t>x</m:t>
                        </m:r>
                        <m:r>
                          <a:rPr lang="vi-VN" sz="2000" b="0" i="1" smtClean="0">
                            <a:latin typeface="Cambria Math" panose="02040503050406030204" pitchFamily="18" charset="0"/>
                          </a:rPr>
                          <m:t>−</m:t>
                        </m:r>
                        <m:r>
                          <m:rPr>
                            <m:sty m:val="p"/>
                          </m:rPr>
                          <a:rPr lang="vi-VN" sz="2000" i="1">
                            <a:latin typeface="Cambria Math" panose="02040503050406030204" pitchFamily="18" charset="0"/>
                          </a:rPr>
                          <m:t>y</m:t>
                        </m:r>
                      </m:den>
                    </m:f>
                  </m:oMath>
                </a14:m>
                <a:r>
                  <a:rPr lang="en-VN" sz="2000" dirty="0">
                    <a:effectLst/>
                    <a:latin typeface="Cambria" panose="02040503050406030204" pitchFamily="18" charset="0"/>
                    <a:ea typeface="Aptos" panose="020B0004020202020204" pitchFamily="34" charset="0"/>
                    <a:cs typeface="Times New Roman (Body CS)"/>
                  </a:rPr>
                  <a:t>.</a:t>
                </a:r>
              </a:p>
              <a:p>
                <a:pPr>
                  <a:lnSpc>
                    <a:spcPct val="115000"/>
                  </a:lnSpc>
                </a:pPr>
                <a:r>
                  <a:rPr lang="vi-VN" sz="2000" dirty="0">
                    <a:effectLst/>
                    <a:latin typeface="Cambria" panose="02040503050406030204" pitchFamily="18" charset="0"/>
                    <a:ea typeface="Times New Roman" panose="02020603050405020304" pitchFamily="18" charset="0"/>
                    <a:cs typeface="Times New Roman (Body CS)"/>
                  </a:rPr>
                  <a:t>              2) Không nên sử dụng  bài này nếu bỏ qua giả thiết x, y ≥ 0.</a:t>
                </a:r>
                <a:endParaRPr lang="en-VN" sz="2000" dirty="0">
                  <a:effectLst/>
                  <a:latin typeface="Cambria" panose="02040503050406030204" pitchFamily="18" charset="0"/>
                  <a:ea typeface="Aptos" panose="020B0004020202020204" pitchFamily="34" charset="0"/>
                  <a:cs typeface="Times New Roman (Body CS)"/>
                </a:endParaRPr>
              </a:p>
              <a:p>
                <a:pPr>
                  <a:lnSpc>
                    <a:spcPct val="115000"/>
                  </a:lnSpc>
                  <a:spcBef>
                    <a:spcPts val="600"/>
                  </a:spcBef>
                </a:pPr>
                <a:r>
                  <a:rPr lang="vi-VN" sz="2400" b="1" dirty="0">
                    <a:solidFill>
                      <a:srgbClr val="0070C0"/>
                    </a:solidFill>
                    <a:effectLst/>
                    <a:latin typeface="Cambria" panose="02040503050406030204" pitchFamily="18" charset="0"/>
                    <a:ea typeface="Times New Roman" panose="02020603050405020304" pitchFamily="18" charset="0"/>
                    <a:cs typeface="Times New Roman (Body CS)"/>
                  </a:rPr>
                  <a:t>Ví dụ 5 </a:t>
                </a:r>
                <a:r>
                  <a:rPr lang="vi-VN" sz="2400" dirty="0">
                    <a:solidFill>
                      <a:srgbClr val="C00000"/>
                    </a:solidFill>
                    <a:effectLst/>
                    <a:latin typeface="Cambria" panose="02040503050406030204" pitchFamily="18" charset="0"/>
                    <a:ea typeface="Aptos" panose="020B0004020202020204" pitchFamily="34" charset="0"/>
                    <a:cs typeface="Times New Roman (Body CS)"/>
                  </a:rPr>
                  <a:t>(BT 68, tr.36b, Toán9 t1</a:t>
                </a:r>
                <a:r>
                  <a:rPr lang="en-US" sz="2400" dirty="0">
                    <a:solidFill>
                      <a:srgbClr val="C00000"/>
                    </a:solidFill>
                    <a:effectLst/>
                    <a:latin typeface="Cambria" panose="02040503050406030204" pitchFamily="18" charset="0"/>
                    <a:ea typeface="Aptos" panose="020B0004020202020204" pitchFamily="34" charset="0"/>
                    <a:cs typeface="Times New Roman (Body CS)"/>
                  </a:rPr>
                  <a:t> </a:t>
                </a:r>
                <a:r>
                  <a:rPr lang="en-US" sz="2400" dirty="0" err="1">
                    <a:solidFill>
                      <a:srgbClr val="C00000"/>
                    </a:solidFill>
                    <a:effectLst/>
                    <a:latin typeface="Cambria" panose="02040503050406030204" pitchFamily="18" charset="0"/>
                    <a:ea typeface="Aptos" panose="020B0004020202020204" pitchFamily="34" charset="0"/>
                    <a:cs typeface="Times New Roman (Body CS)"/>
                  </a:rPr>
                  <a:t>cũ</a:t>
                </a:r>
                <a:r>
                  <a:rPr lang="vi-VN" sz="2400" dirty="0">
                    <a:solidFill>
                      <a:srgbClr val="C00000"/>
                    </a:solidFill>
                    <a:effectLst/>
                    <a:latin typeface="Cambria" panose="02040503050406030204" pitchFamily="18" charset="0"/>
                    <a:ea typeface="Aptos" panose="020B0004020202020204" pitchFamily="34" charset="0"/>
                    <a:cs typeface="Times New Roman (Body CS)"/>
                  </a:rPr>
                  <a:t>)</a:t>
                </a:r>
                <a:r>
                  <a:rPr lang="en-US" sz="2400" dirty="0">
                    <a:solidFill>
                      <a:srgbClr val="C00000"/>
                    </a:solidFill>
                    <a:effectLst/>
                    <a:latin typeface="Cambria" panose="02040503050406030204" pitchFamily="18" charset="0"/>
                    <a:ea typeface="Aptos" panose="020B0004020202020204" pitchFamily="34" charset="0"/>
                    <a:cs typeface="Times New Roman (Body CS)"/>
                  </a:rPr>
                  <a:t>.</a:t>
                </a:r>
                <a:endParaRPr lang="en-VN" sz="2400" dirty="0">
                  <a:effectLst/>
                  <a:latin typeface="Cambria" panose="02040503050406030204" pitchFamily="18" charset="0"/>
                  <a:ea typeface="Aptos" panose="020B0004020202020204" pitchFamily="34" charset="0"/>
                  <a:cs typeface="Times New Roman (Body CS)"/>
                </a:endParaRPr>
              </a:p>
              <a:p>
                <a:pPr>
                  <a:lnSpc>
                    <a:spcPct val="115000"/>
                  </a:lnSpc>
                </a:pPr>
                <a:r>
                  <a:rPr lang="vi-VN" sz="2000" dirty="0">
                    <a:effectLst/>
                    <a:latin typeface="Cambria" panose="02040503050406030204" pitchFamily="18" charset="0"/>
                    <a:ea typeface="Times New Roman" panose="02020603050405020304" pitchFamily="18" charset="0"/>
                    <a:cs typeface="Times New Roman (Body CS)"/>
                  </a:rPr>
                  <a:t>Tính </a:t>
                </a:r>
                <a14:m>
                  <m:oMath xmlns:m="http://schemas.openxmlformats.org/officeDocument/2006/math">
                    <m:f>
                      <m:fPr>
                        <m:ctrlPr>
                          <a:rPr lang="en-VN" sz="2000" i="1">
                            <a:effectLst/>
                            <a:latin typeface="Cambria Math" panose="02040503050406030204" pitchFamily="18" charset="0"/>
                            <a:ea typeface="Times New Roman" panose="02020603050405020304" pitchFamily="18" charset="0"/>
                            <a:cs typeface="Times New Roman (Body CS)"/>
                          </a:rPr>
                        </m:ctrlPr>
                      </m:fPr>
                      <m:num>
                        <m:rad>
                          <m:radPr>
                            <m:ctrlPr>
                              <a:rPr lang="en-VN" sz="2000" i="1">
                                <a:effectLst/>
                                <a:latin typeface="Cambria Math" panose="02040503050406030204" pitchFamily="18" charset="0"/>
                                <a:ea typeface="Times New Roman" panose="02020603050405020304" pitchFamily="18" charset="0"/>
                                <a:cs typeface="Times New Roman (Body CS)"/>
                              </a:rPr>
                            </m:ctrlPr>
                          </m:radPr>
                          <m:deg>
                            <m:r>
                              <a:rPr lang="vi-VN" sz="2000" i="1">
                                <a:effectLst/>
                                <a:latin typeface="Cambria Math" panose="02040503050406030204" pitchFamily="18" charset="0"/>
                                <a:ea typeface="Aptos" panose="020B0004020202020204" pitchFamily="34" charset="0"/>
                                <a:cs typeface="Times New Roman (Body CS)"/>
                              </a:rPr>
                              <m:t>3</m:t>
                            </m:r>
                          </m:deg>
                          <m:e>
                            <m:r>
                              <a:rPr lang="vi-VN" sz="2000" i="1">
                                <a:effectLst/>
                                <a:latin typeface="Cambria Math" panose="02040503050406030204" pitchFamily="18" charset="0"/>
                                <a:ea typeface="Times New Roman" panose="02020603050405020304" pitchFamily="18" charset="0"/>
                                <a:cs typeface="Times New Roman (Body CS)"/>
                              </a:rPr>
                              <m:t>135</m:t>
                            </m:r>
                          </m:e>
                        </m:rad>
                      </m:num>
                      <m:den>
                        <m:rad>
                          <m:radPr>
                            <m:ctrlPr>
                              <a:rPr lang="en-VN" sz="2000" i="1">
                                <a:effectLst/>
                                <a:latin typeface="Cambria Math" panose="02040503050406030204" pitchFamily="18" charset="0"/>
                                <a:ea typeface="Times New Roman" panose="02020603050405020304" pitchFamily="18" charset="0"/>
                                <a:cs typeface="Times New Roman (Body CS)"/>
                              </a:rPr>
                            </m:ctrlPr>
                          </m:radPr>
                          <m:deg>
                            <m:r>
                              <a:rPr lang="vi-VN" sz="2000" i="1">
                                <a:effectLst/>
                                <a:latin typeface="Cambria Math" panose="02040503050406030204" pitchFamily="18" charset="0"/>
                                <a:ea typeface="Aptos" panose="020B0004020202020204" pitchFamily="34" charset="0"/>
                                <a:cs typeface="Times New Roman (Body CS)"/>
                              </a:rPr>
                              <m:t>3</m:t>
                            </m:r>
                          </m:deg>
                          <m:e>
                            <m:r>
                              <a:rPr lang="vi-VN" sz="2000" i="1">
                                <a:effectLst/>
                                <a:latin typeface="Cambria Math" panose="02040503050406030204" pitchFamily="18" charset="0"/>
                                <a:ea typeface="Times New Roman" panose="02020603050405020304" pitchFamily="18" charset="0"/>
                                <a:cs typeface="Times New Roman (Body CS)"/>
                              </a:rPr>
                              <m:t>5</m:t>
                            </m:r>
                          </m:e>
                        </m:rad>
                      </m:den>
                    </m:f>
                    <m:r>
                      <a:rPr lang="vi-VN" sz="2000" i="1">
                        <a:effectLst/>
                        <a:latin typeface="Cambria Math" panose="02040503050406030204" pitchFamily="18" charset="0"/>
                        <a:ea typeface="Times New Roman" panose="02020603050405020304" pitchFamily="18" charset="0"/>
                        <a:cs typeface="Times New Roman (Body CS)"/>
                      </a:rPr>
                      <m:t>−</m:t>
                    </m:r>
                    <m:rad>
                      <m:radPr>
                        <m:ctrlPr>
                          <a:rPr lang="en-VN" sz="2000" i="1">
                            <a:effectLst/>
                            <a:latin typeface="Cambria Math" panose="02040503050406030204" pitchFamily="18" charset="0"/>
                            <a:ea typeface="Times New Roman" panose="02020603050405020304" pitchFamily="18" charset="0"/>
                            <a:cs typeface="Times New Roman (Body CS)"/>
                          </a:rPr>
                        </m:ctrlPr>
                      </m:radPr>
                      <m:deg>
                        <m:r>
                          <a:rPr lang="vi-VN" sz="2000" i="1">
                            <a:effectLst/>
                            <a:latin typeface="Cambria Math" panose="02040503050406030204" pitchFamily="18" charset="0"/>
                            <a:ea typeface="Aptos" panose="020B0004020202020204" pitchFamily="34" charset="0"/>
                            <a:cs typeface="Times New Roman (Body CS)"/>
                          </a:rPr>
                          <m:t>3</m:t>
                        </m:r>
                      </m:deg>
                      <m:e>
                        <m:r>
                          <a:rPr lang="vi-VN" sz="2000" i="1">
                            <a:effectLst/>
                            <a:latin typeface="Cambria Math" panose="02040503050406030204" pitchFamily="18" charset="0"/>
                            <a:ea typeface="Times New Roman" panose="02020603050405020304" pitchFamily="18" charset="0"/>
                            <a:cs typeface="Times New Roman (Body CS)"/>
                          </a:rPr>
                          <m:t>54</m:t>
                        </m:r>
                      </m:e>
                    </m:rad>
                    <m:r>
                      <a:rPr lang="vi-VN" sz="2000" i="1">
                        <a:effectLst/>
                        <a:latin typeface="Cambria Math" panose="02040503050406030204" pitchFamily="18" charset="0"/>
                        <a:ea typeface="Times New Roman" panose="02020603050405020304" pitchFamily="18" charset="0"/>
                        <a:cs typeface="Times New Roman (Body CS)"/>
                      </a:rPr>
                      <m:t>∙</m:t>
                    </m:r>
                    <m:rad>
                      <m:radPr>
                        <m:ctrlPr>
                          <a:rPr lang="en-VN" sz="2000" i="1">
                            <a:effectLst/>
                            <a:latin typeface="Cambria Math" panose="02040503050406030204" pitchFamily="18" charset="0"/>
                            <a:ea typeface="Times New Roman" panose="02020603050405020304" pitchFamily="18" charset="0"/>
                            <a:cs typeface="Times New Roman (Body CS)"/>
                          </a:rPr>
                        </m:ctrlPr>
                      </m:radPr>
                      <m:deg>
                        <m:r>
                          <a:rPr lang="vi-VN" sz="2000" i="1">
                            <a:effectLst/>
                            <a:latin typeface="Cambria Math" panose="02040503050406030204" pitchFamily="18" charset="0"/>
                            <a:ea typeface="Aptos" panose="020B0004020202020204" pitchFamily="34" charset="0"/>
                            <a:cs typeface="Times New Roman (Body CS)"/>
                          </a:rPr>
                          <m:t>3</m:t>
                        </m:r>
                      </m:deg>
                      <m:e>
                        <m:r>
                          <a:rPr lang="vi-VN" sz="2000" i="1">
                            <a:effectLst/>
                            <a:latin typeface="Cambria Math" panose="02040503050406030204" pitchFamily="18" charset="0"/>
                            <a:ea typeface="Times New Roman" panose="02020603050405020304" pitchFamily="18" charset="0"/>
                            <a:cs typeface="Times New Roman (Body CS)"/>
                          </a:rPr>
                          <m:t>4</m:t>
                        </m:r>
                      </m:e>
                    </m:rad>
                  </m:oMath>
                </a14:m>
                <a:r>
                  <a:rPr lang="vi-VN" sz="2000" dirty="0">
                    <a:effectLst/>
                    <a:latin typeface="Cambria" panose="02040503050406030204" pitchFamily="18" charset="0"/>
                    <a:ea typeface="Times New Roman" panose="02020603050405020304" pitchFamily="18" charset="0"/>
                    <a:cs typeface="Times New Roman (Body CS)"/>
                  </a:rPr>
                  <a:t> .</a:t>
                </a:r>
                <a:endParaRPr lang="en-VN" sz="2000" dirty="0">
                  <a:effectLst/>
                  <a:latin typeface="Cambria" panose="02040503050406030204" pitchFamily="18" charset="0"/>
                  <a:ea typeface="Aptos" panose="020B0004020202020204" pitchFamily="34" charset="0"/>
                  <a:cs typeface="Times New Roman (Body CS)"/>
                </a:endParaRPr>
              </a:p>
              <a:p>
                <a:pPr>
                  <a:lnSpc>
                    <a:spcPct val="115000"/>
                  </a:lnSpc>
                </a:pPr>
                <a:r>
                  <a:rPr lang="vi-VN" sz="2000" dirty="0">
                    <a:solidFill>
                      <a:srgbClr val="FF0000"/>
                    </a:solidFill>
                    <a:effectLst/>
                    <a:latin typeface="Cambria" panose="02040503050406030204" pitchFamily="18" charset="0"/>
                    <a:ea typeface="Times New Roman" panose="02020603050405020304" pitchFamily="18" charset="0"/>
                    <a:cs typeface="Times New Roman (Body CS)"/>
                  </a:rPr>
                  <a:t>Nhận xét</a:t>
                </a:r>
                <a:r>
                  <a:rPr lang="vi-VN" sz="2000" dirty="0">
                    <a:effectLst/>
                    <a:latin typeface="Cambria" panose="02040503050406030204" pitchFamily="18" charset="0"/>
                    <a:ea typeface="Times New Roman" panose="02020603050405020304" pitchFamily="18" charset="0"/>
                    <a:cs typeface="Times New Roman (Body CS)"/>
                  </a:rPr>
                  <a:t>: </a:t>
                </a:r>
                <a:r>
                  <a:rPr lang="vi-VN" sz="2000" dirty="0">
                    <a:solidFill>
                      <a:srgbClr val="0070C0"/>
                    </a:solidFill>
                    <a:effectLst/>
                    <a:latin typeface="Cambria" panose="02040503050406030204" pitchFamily="18" charset="0"/>
                    <a:ea typeface="Times New Roman" panose="02020603050405020304" pitchFamily="18" charset="0"/>
                    <a:cs typeface="Times New Roman (Body CS)"/>
                  </a:rPr>
                  <a:t>Liên quan đến nhân và chia hai căn bậc ba</a:t>
                </a:r>
                <a:r>
                  <a:rPr lang="en-US" sz="2000" dirty="0">
                    <a:solidFill>
                      <a:srgbClr val="0070C0"/>
                    </a:solidFill>
                    <a:effectLst/>
                    <a:latin typeface="Cambria" panose="02040503050406030204" pitchFamily="18" charset="0"/>
                    <a:ea typeface="Times New Roman" panose="02020603050405020304" pitchFamily="18" charset="0"/>
                    <a:cs typeface="Times New Roman (Body CS)"/>
                  </a:rPr>
                  <a:t> (</a:t>
                </a:r>
                <a:r>
                  <a:rPr lang="en-US" sz="2000" dirty="0" err="1">
                    <a:solidFill>
                      <a:srgbClr val="0070C0"/>
                    </a:solidFill>
                    <a:effectLst/>
                    <a:latin typeface="Cambria" panose="02040503050406030204" pitchFamily="18" charset="0"/>
                    <a:ea typeface="Times New Roman" panose="02020603050405020304" pitchFamily="18" charset="0"/>
                    <a:cs typeface="Times New Roman (Body CS)"/>
                  </a:rPr>
                  <a:t>không</a:t>
                </a:r>
                <a:r>
                  <a:rPr lang="en-US" sz="2000" dirty="0">
                    <a:solidFill>
                      <a:srgbClr val="0070C0"/>
                    </a:solidFill>
                    <a:effectLst/>
                    <a:latin typeface="Cambria" panose="02040503050406030204" pitchFamily="18" charset="0"/>
                    <a:ea typeface="Times New Roman" panose="02020603050405020304" pitchFamily="18" charset="0"/>
                    <a:cs typeface="Times New Roman (Body CS)"/>
                  </a:rPr>
                  <a:t> </a:t>
                </a:r>
                <a:r>
                  <a:rPr lang="en-US" sz="2000" dirty="0" err="1">
                    <a:solidFill>
                      <a:srgbClr val="0070C0"/>
                    </a:solidFill>
                    <a:effectLst/>
                    <a:latin typeface="Cambria" panose="02040503050406030204" pitchFamily="18" charset="0"/>
                    <a:ea typeface="Times New Roman" panose="02020603050405020304" pitchFamily="18" charset="0"/>
                    <a:cs typeface="Times New Roman (Body CS)"/>
                  </a:rPr>
                  <a:t>có</a:t>
                </a:r>
                <a:r>
                  <a:rPr lang="en-US" sz="2000" dirty="0">
                    <a:solidFill>
                      <a:srgbClr val="0070C0"/>
                    </a:solidFill>
                    <a:effectLst/>
                    <a:latin typeface="Cambria" panose="02040503050406030204" pitchFamily="18" charset="0"/>
                    <a:ea typeface="Times New Roman" panose="02020603050405020304" pitchFamily="18" charset="0"/>
                    <a:cs typeface="Times New Roman (Body CS)"/>
                  </a:rPr>
                  <a:t> </a:t>
                </a:r>
                <a:r>
                  <a:rPr lang="en-US" sz="2000" dirty="0" err="1">
                    <a:solidFill>
                      <a:srgbClr val="0070C0"/>
                    </a:solidFill>
                    <a:effectLst/>
                    <a:latin typeface="Cambria" panose="02040503050406030204" pitchFamily="18" charset="0"/>
                    <a:ea typeface="Times New Roman" panose="02020603050405020304" pitchFamily="18" charset="0"/>
                    <a:cs typeface="Times New Roman (Body CS)"/>
                  </a:rPr>
                  <a:t>trong</a:t>
                </a:r>
                <a:r>
                  <a:rPr lang="en-US" sz="2000" dirty="0">
                    <a:solidFill>
                      <a:srgbClr val="0070C0"/>
                    </a:solidFill>
                    <a:effectLst/>
                    <a:latin typeface="Cambria" panose="02040503050406030204" pitchFamily="18" charset="0"/>
                    <a:ea typeface="Times New Roman" panose="02020603050405020304" pitchFamily="18" charset="0"/>
                    <a:cs typeface="Times New Roman (Body CS)"/>
                  </a:rPr>
                  <a:t> </a:t>
                </a:r>
                <a:r>
                  <a:rPr lang="en-US" sz="2000" dirty="0" err="1">
                    <a:solidFill>
                      <a:srgbClr val="0070C0"/>
                    </a:solidFill>
                    <a:effectLst/>
                    <a:latin typeface="Cambria" panose="02040503050406030204" pitchFamily="18" charset="0"/>
                    <a:ea typeface="Times New Roman" panose="02020603050405020304" pitchFamily="18" charset="0"/>
                    <a:cs typeface="Times New Roman (Body CS)"/>
                  </a:rPr>
                  <a:t>ChTr</a:t>
                </a:r>
                <a:r>
                  <a:rPr lang="en-US" sz="2000" dirty="0">
                    <a:solidFill>
                      <a:srgbClr val="0070C0"/>
                    </a:solidFill>
                    <a:effectLst/>
                    <a:latin typeface="Cambria" panose="02040503050406030204" pitchFamily="18" charset="0"/>
                    <a:ea typeface="Times New Roman" panose="02020603050405020304" pitchFamily="18" charset="0"/>
                    <a:cs typeface="Times New Roman (Body CS)"/>
                  </a:rPr>
                  <a:t> </a:t>
                </a:r>
                <a:r>
                  <a:rPr lang="en-US" sz="2000" dirty="0" err="1">
                    <a:solidFill>
                      <a:srgbClr val="0070C0"/>
                    </a:solidFill>
                    <a:effectLst/>
                    <a:latin typeface="Cambria" panose="02040503050406030204" pitchFamily="18" charset="0"/>
                    <a:ea typeface="Times New Roman" panose="02020603050405020304" pitchFamily="18" charset="0"/>
                    <a:cs typeface="Times New Roman (Body CS)"/>
                  </a:rPr>
                  <a:t>m</a:t>
                </a:r>
                <a:r>
                  <a:rPr lang="en-US" sz="2000" dirty="0" err="1">
                    <a:solidFill>
                      <a:srgbClr val="0070C0"/>
                    </a:solidFill>
                    <a:latin typeface="Cambria" panose="02040503050406030204" pitchFamily="18" charset="0"/>
                    <a:ea typeface="Times New Roman" panose="02020603050405020304" pitchFamily="18" charset="0"/>
                    <a:cs typeface="Times New Roman (Body CS)"/>
                  </a:rPr>
                  <a:t>ới</a:t>
                </a:r>
                <a:r>
                  <a:rPr lang="en-US" sz="2000" dirty="0">
                    <a:solidFill>
                      <a:srgbClr val="0070C0"/>
                    </a:solidFill>
                    <a:latin typeface="Cambria" panose="02040503050406030204" pitchFamily="18" charset="0"/>
                    <a:ea typeface="Times New Roman" panose="02020603050405020304" pitchFamily="18" charset="0"/>
                    <a:cs typeface="Times New Roman (Body CS)"/>
                  </a:rPr>
                  <a:t>)</a:t>
                </a:r>
                <a:endParaRPr lang="vi-VN" sz="2000" dirty="0">
                  <a:solidFill>
                    <a:srgbClr val="0070C0"/>
                  </a:solidFill>
                  <a:effectLst/>
                  <a:latin typeface="Cambria" panose="02040503050406030204" pitchFamily="18" charset="0"/>
                  <a:ea typeface="Times New Roman" panose="02020603050405020304" pitchFamily="18" charset="0"/>
                  <a:cs typeface="Times New Roman (Body CS)"/>
                </a:endParaRPr>
              </a:p>
            </p:txBody>
          </p:sp>
        </mc:Choice>
        <mc:Fallback xmlns="">
          <p:sp>
            <p:nvSpPr>
              <p:cNvPr id="2" name="TextBox 1">
                <a:extLst>
                  <a:ext uri="{FF2B5EF4-FFF2-40B4-BE49-F238E27FC236}">
                    <a16:creationId xmlns:a16="http://schemas.microsoft.com/office/drawing/2014/main" id="{00942BAE-9E3B-4CF5-54BD-BFB9C072FC5C}"/>
                  </a:ext>
                </a:extLst>
              </p:cNvPr>
              <p:cNvSpPr txBox="1">
                <a:spLocks noRot="1" noChangeAspect="1" noMove="1" noResize="1" noEditPoints="1" noAdjustHandles="1" noChangeArrowheads="1" noChangeShapeType="1" noTextEdit="1"/>
              </p:cNvSpPr>
              <p:nvPr/>
            </p:nvSpPr>
            <p:spPr>
              <a:xfrm>
                <a:off x="1144171" y="582034"/>
                <a:ext cx="9903657" cy="5269776"/>
              </a:xfrm>
              <a:prstGeom prst="rect">
                <a:avLst/>
              </a:prstGeom>
              <a:blipFill>
                <a:blip r:embed="rId2"/>
                <a:stretch>
                  <a:fillRect l="-985" b="-1040"/>
                </a:stretch>
              </a:blipFill>
            </p:spPr>
            <p:txBody>
              <a:bodyPr/>
              <a:lstStyle/>
              <a:p>
                <a:r>
                  <a:rPr lang="en-US">
                    <a:noFill/>
                  </a:rPr>
                  <a:t> </a:t>
                </a:r>
              </a:p>
            </p:txBody>
          </p:sp>
        </mc:Fallback>
      </mc:AlternateContent>
    </p:spTree>
    <p:extLst>
      <p:ext uri="{BB962C8B-B14F-4D97-AF65-F5344CB8AC3E}">
        <p14:creationId xmlns:p14="http://schemas.microsoft.com/office/powerpoint/2010/main" val="4740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additive="base">
                                        <p:cTn id="3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06663-DC50-314C-BB0F-A1CA639D9E7E}"/>
              </a:ext>
            </a:extLst>
          </p:cNvPr>
          <p:cNvSpPr txBox="1"/>
          <p:nvPr/>
        </p:nvSpPr>
        <p:spPr>
          <a:xfrm>
            <a:off x="1735784" y="492320"/>
            <a:ext cx="7812912" cy="658835"/>
          </a:xfrm>
          <a:prstGeom prst="rect">
            <a:avLst/>
          </a:prstGeom>
          <a:noFill/>
        </p:spPr>
        <p:txBody>
          <a:bodyPr wrap="square">
            <a:spAutoFit/>
          </a:bodyPr>
          <a:lstStyle/>
          <a:p>
            <a:pPr algn="ctr">
              <a:lnSpc>
                <a:spcPct val="150000"/>
              </a:lnSpc>
            </a:pPr>
            <a:r>
              <a:rPr lang="vi-VN" sz="2800" b="1" dirty="0">
                <a:solidFill>
                  <a:srgbClr val="FF0000"/>
                </a:solidFill>
              </a:rPr>
              <a:t>Mạch Thống kê và Xác suất</a:t>
            </a:r>
          </a:p>
        </p:txBody>
      </p:sp>
      <p:graphicFrame>
        <p:nvGraphicFramePr>
          <p:cNvPr id="5" name="Table 5">
            <a:extLst>
              <a:ext uri="{FF2B5EF4-FFF2-40B4-BE49-F238E27FC236}">
                <a16:creationId xmlns:a16="http://schemas.microsoft.com/office/drawing/2014/main" id="{4E975BC4-8DFE-7047-A47B-CBA9D521437E}"/>
              </a:ext>
            </a:extLst>
          </p:cNvPr>
          <p:cNvGraphicFramePr>
            <a:graphicFrameLocks noGrp="1"/>
          </p:cNvGraphicFramePr>
          <p:nvPr/>
        </p:nvGraphicFramePr>
        <p:xfrm>
          <a:off x="630115" y="1483303"/>
          <a:ext cx="11014017" cy="4882377"/>
        </p:xfrm>
        <a:graphic>
          <a:graphicData uri="http://schemas.openxmlformats.org/drawingml/2006/table">
            <a:tbl>
              <a:tblPr firstRow="1" bandRow="1">
                <a:tableStyleId>{5C22544A-7EE6-4342-B048-85BDC9FD1C3A}</a:tableStyleId>
              </a:tblPr>
              <a:tblGrid>
                <a:gridCol w="1427382">
                  <a:extLst>
                    <a:ext uri="{9D8B030D-6E8A-4147-A177-3AD203B41FA5}">
                      <a16:colId xmlns:a16="http://schemas.microsoft.com/office/drawing/2014/main" val="217760684"/>
                    </a:ext>
                  </a:extLst>
                </a:gridCol>
                <a:gridCol w="1348009">
                  <a:extLst>
                    <a:ext uri="{9D8B030D-6E8A-4147-A177-3AD203B41FA5}">
                      <a16:colId xmlns:a16="http://schemas.microsoft.com/office/drawing/2014/main" val="1246067013"/>
                    </a:ext>
                  </a:extLst>
                </a:gridCol>
                <a:gridCol w="8238626">
                  <a:extLst>
                    <a:ext uri="{9D8B030D-6E8A-4147-A177-3AD203B41FA5}">
                      <a16:colId xmlns:a16="http://schemas.microsoft.com/office/drawing/2014/main" val="3159045416"/>
                    </a:ext>
                  </a:extLst>
                </a:gridCol>
              </a:tblGrid>
              <a:tr h="511283">
                <a:tc>
                  <a:txBody>
                    <a:bodyPr/>
                    <a:lstStyle/>
                    <a:p>
                      <a:pPr algn="ctr"/>
                      <a:r>
                        <a:rPr lang="vi-VN" sz="2000" dirty="0"/>
                        <a:t>NỘI DUNG</a:t>
                      </a:r>
                    </a:p>
                  </a:txBody>
                  <a:tcPr/>
                </a:tc>
                <a:tc>
                  <a:txBody>
                    <a:bodyPr/>
                    <a:lstStyle/>
                    <a:p>
                      <a:pPr algn="ctr"/>
                      <a:r>
                        <a:rPr lang="vi-VN" sz="1800" dirty="0"/>
                        <a:t>SGK HIỆN HÀNH</a:t>
                      </a:r>
                    </a:p>
                  </a:txBody>
                  <a:tcPr/>
                </a:tc>
                <a:tc>
                  <a:txBody>
                    <a:bodyPr/>
                    <a:lstStyle/>
                    <a:p>
                      <a:pPr algn="ctr"/>
                      <a:r>
                        <a:rPr lang="vi-VN" sz="2000" dirty="0"/>
                        <a:t>SGK TOÁN 9KN</a:t>
                      </a:r>
                    </a:p>
                  </a:txBody>
                  <a:tcPr/>
                </a:tc>
                <a:extLst>
                  <a:ext uri="{0D108BD9-81ED-4DB2-BD59-A6C34878D82A}">
                    <a16:rowId xmlns:a16="http://schemas.microsoft.com/office/drawing/2014/main" val="1975178900"/>
                  </a:ext>
                </a:extLst>
              </a:tr>
              <a:tr h="2191431">
                <a:tc>
                  <a:txBody>
                    <a:bodyPr/>
                    <a:lstStyle/>
                    <a:p>
                      <a:pPr algn="ctr">
                        <a:lnSpc>
                          <a:spcPct val="130000"/>
                        </a:lnSpc>
                      </a:pPr>
                      <a:r>
                        <a:rPr lang="vi-VN" sz="2000" b="1" dirty="0">
                          <a:solidFill>
                            <a:schemeClr val="tx1"/>
                          </a:solidFill>
                        </a:rPr>
                        <a:t>Thống kê</a:t>
                      </a:r>
                    </a:p>
                  </a:txBody>
                  <a:tcPr/>
                </a:tc>
                <a:tc>
                  <a:txBody>
                    <a:bodyPr/>
                    <a:lstStyle/>
                    <a:p>
                      <a:pPr algn="ctr">
                        <a:lnSpc>
                          <a:spcPct val="130000"/>
                        </a:lnSpc>
                      </a:pPr>
                      <a:r>
                        <a:rPr lang="vi-VN" sz="1800" dirty="0"/>
                        <a:t>Một số nội dung được trình bày ở Toán 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chemeClr val="dk1"/>
                          </a:solidFill>
                          <a:effectLst/>
                          <a:latin typeface="+mn-lt"/>
                          <a:ea typeface="+mn-ea"/>
                          <a:cs typeface="+mn-cs"/>
                        </a:rPr>
                        <a:t>- Xác định tần số, </a:t>
                      </a:r>
                      <a:r>
                        <a:rPr lang="vi-VN" sz="2000" kern="1200" dirty="0">
                          <a:solidFill>
                            <a:srgbClr val="C00000"/>
                          </a:solidFill>
                          <a:effectLst/>
                          <a:latin typeface="Arial" panose="020B0604020202020204" pitchFamily="34" charset="0"/>
                          <a:ea typeface="+mn-ea"/>
                          <a:cs typeface="Arial" panose="020B0604020202020204" pitchFamily="34" charset="0"/>
                        </a:rPr>
                        <a:t>thiết l</a:t>
                      </a:r>
                      <a:r>
                        <a:rPr lang="en-US" sz="2000" kern="1200" dirty="0" err="1">
                          <a:solidFill>
                            <a:srgbClr val="C00000"/>
                          </a:solidFill>
                          <a:effectLst/>
                          <a:latin typeface="Arial" panose="020B0604020202020204" pitchFamily="34" charset="0"/>
                          <a:ea typeface="+mn-ea"/>
                          <a:cs typeface="Arial" panose="020B0604020202020204" pitchFamily="34" charset="0"/>
                        </a:rPr>
                        <a:t>ậ</a:t>
                      </a:r>
                      <a:r>
                        <a:rPr lang="vi-VN" sz="2000" kern="1200" dirty="0">
                          <a:solidFill>
                            <a:srgbClr val="C00000"/>
                          </a:solidFill>
                          <a:effectLst/>
                          <a:latin typeface="Arial" panose="020B0604020202020204" pitchFamily="34" charset="0"/>
                          <a:ea typeface="+mn-ea"/>
                          <a:cs typeface="Arial" panose="020B0604020202020204" pitchFamily="34" charset="0"/>
                        </a:rPr>
                        <a:t>p bảng tần số, vẽ biểu đồ tần số </a:t>
                      </a:r>
                      <a:r>
                        <a:rPr lang="vi-VN" sz="2000" kern="1200" dirty="0">
                          <a:solidFill>
                            <a:schemeClr val="dk1"/>
                          </a:solidFill>
                          <a:effectLst/>
                          <a:latin typeface="Arial" panose="020B0604020202020204" pitchFamily="34" charset="0"/>
                          <a:ea typeface="+mn-ea"/>
                          <a:cs typeface="Arial" panose="020B0604020202020204" pitchFamily="34" charset="0"/>
                        </a:rPr>
                        <a:t>ở dạng biểu đồ cột hay biểu đồ đoạn thẳng.</a:t>
                      </a:r>
                      <a:br>
                        <a:rPr lang="vi-VN" sz="2000" kern="1200" dirty="0">
                          <a:solidFill>
                            <a:schemeClr val="dk1"/>
                          </a:solidFill>
                          <a:effectLst/>
                          <a:latin typeface="Arial" panose="020B0604020202020204" pitchFamily="34" charset="0"/>
                          <a:ea typeface="+mn-ea"/>
                          <a:cs typeface="Arial" panose="020B0604020202020204" pitchFamily="34" charset="0"/>
                        </a:rPr>
                      </a:br>
                      <a:r>
                        <a:rPr lang="vi-VN" sz="2000" kern="1200" dirty="0">
                          <a:solidFill>
                            <a:schemeClr val="dk1"/>
                          </a:solidFill>
                          <a:effectLst/>
                          <a:latin typeface="Arial" panose="020B0604020202020204" pitchFamily="34" charset="0"/>
                          <a:ea typeface="+mn-ea"/>
                          <a:cs typeface="Arial" panose="020B0604020202020204" pitchFamily="34" charset="0"/>
                        </a:rPr>
                        <a:t>- Giải thích ý nghĩa và vai trò của tần số trong thực tiễn. </a:t>
                      </a:r>
                    </a:p>
                    <a:p>
                      <a:pPr algn="just">
                        <a:lnSpc>
                          <a:spcPct val="100000"/>
                        </a:lnSpc>
                        <a:buFontTx/>
                        <a:buNone/>
                      </a:pPr>
                      <a:r>
                        <a:rPr lang="vi-VN" sz="2000" kern="1200" dirty="0">
                          <a:solidFill>
                            <a:schemeClr val="dk1"/>
                          </a:solidFill>
                          <a:effectLst/>
                          <a:latin typeface="Arial" panose="020B0604020202020204" pitchFamily="34" charset="0"/>
                          <a:ea typeface="+mn-ea"/>
                          <a:cs typeface="Arial" panose="020B0604020202020204" pitchFamily="34" charset="0"/>
                        </a:rPr>
                        <a:t>- </a:t>
                      </a:r>
                      <a:r>
                        <a:rPr lang="vi-VN" sz="2000" kern="1200" dirty="0">
                          <a:solidFill>
                            <a:schemeClr val="dk1"/>
                          </a:solidFill>
                          <a:effectLst/>
                          <a:latin typeface="+mn-lt"/>
                          <a:ea typeface="+mn-ea"/>
                          <a:cs typeface="+mn-cs"/>
                        </a:rPr>
                        <a:t>Xác định tần số tương đối, </a:t>
                      </a:r>
                      <a:r>
                        <a:rPr lang="vi-VN" sz="2000" kern="1200" dirty="0">
                          <a:solidFill>
                            <a:srgbClr val="C00000"/>
                          </a:solidFill>
                          <a:effectLst/>
                          <a:latin typeface="Arial" panose="020B0604020202020204" pitchFamily="34" charset="0"/>
                          <a:ea typeface="+mn-ea"/>
                          <a:cs typeface="Arial" panose="020B0604020202020204" pitchFamily="34" charset="0"/>
                        </a:rPr>
                        <a:t>thiết lập bảng tần số tương đối, biểu đồ tần số tương đối</a:t>
                      </a:r>
                      <a:r>
                        <a:rPr lang="vi-VN" sz="2000" kern="1200" dirty="0">
                          <a:solidFill>
                            <a:schemeClr val="dk1"/>
                          </a:solidFill>
                          <a:effectLst/>
                          <a:latin typeface="Arial" panose="020B0604020202020204" pitchFamily="34" charset="0"/>
                          <a:ea typeface="+mn-ea"/>
                          <a:cs typeface="Arial" panose="020B0604020202020204" pitchFamily="34" charset="0"/>
                        </a:rPr>
                        <a:t> ở dạng biểu đồ cột hoặc </a:t>
                      </a:r>
                      <a:r>
                        <a:rPr lang="vi-VN" sz="2000" kern="1200" dirty="0">
                          <a:solidFill>
                            <a:srgbClr val="C00000"/>
                          </a:solidFill>
                          <a:effectLst/>
                          <a:latin typeface="Arial" panose="020B0604020202020204" pitchFamily="34" charset="0"/>
                          <a:ea typeface="+mn-ea"/>
                          <a:cs typeface="Arial" panose="020B0604020202020204" pitchFamily="34" charset="0"/>
                        </a:rPr>
                        <a:t>biểu đồ hình quạt tròn</a:t>
                      </a:r>
                      <a:r>
                        <a:rPr lang="vi-VN" sz="2000" kern="1200" dirty="0">
                          <a:solidFill>
                            <a:schemeClr val="dk1"/>
                          </a:solidFill>
                          <a:effectLst/>
                          <a:latin typeface="Arial" panose="020B0604020202020204" pitchFamily="34" charset="0"/>
                          <a:ea typeface="+mn-ea"/>
                          <a:cs typeface="Arial" panose="020B0604020202020204" pitchFamily="34" charset="0"/>
                        </a:rPr>
                        <a:t>. </a:t>
                      </a:r>
                    </a:p>
                    <a:p>
                      <a:pPr algn="just">
                        <a:lnSpc>
                          <a:spcPct val="100000"/>
                        </a:lnSpc>
                        <a:buFontTx/>
                        <a:buNone/>
                      </a:pPr>
                      <a:r>
                        <a:rPr lang="vi-VN" sz="2000" kern="1200" dirty="0">
                          <a:solidFill>
                            <a:schemeClr val="dk1"/>
                          </a:solidFill>
                          <a:effectLst/>
                          <a:latin typeface="Arial" panose="020B0604020202020204" pitchFamily="34" charset="0"/>
                          <a:ea typeface="+mn-ea"/>
                          <a:cs typeface="Arial" panose="020B0604020202020204" pitchFamily="34" charset="0"/>
                        </a:rPr>
                        <a:t>- Giải thích ý nghĩa và vai trò của tần số tương đối trong thực tiễn. </a:t>
                      </a:r>
                      <a:endParaRPr lang="vi-VN" sz="2000" dirty="0">
                        <a:latin typeface="Arial" panose="020B0604020202020204" pitchFamily="34" charset="0"/>
                        <a:cs typeface="Arial" panose="020B0604020202020204" pitchFamily="34" charset="0"/>
                      </a:endParaRPr>
                    </a:p>
                    <a:p>
                      <a:pPr algn="just">
                        <a:lnSpc>
                          <a:spcPct val="100000"/>
                        </a:lnSpc>
                      </a:pPr>
                      <a:r>
                        <a:rPr lang="vi-VN" sz="2000" kern="1200" dirty="0">
                          <a:solidFill>
                            <a:schemeClr val="dk1"/>
                          </a:solidFill>
                          <a:effectLst/>
                          <a:latin typeface="Arial" panose="020B0604020202020204" pitchFamily="34" charset="0"/>
                          <a:ea typeface="+mn-ea"/>
                          <a:cs typeface="Arial" panose="020B0604020202020204" pitchFamily="34" charset="0"/>
                        </a:rPr>
                        <a:t>- Thiết lập </a:t>
                      </a:r>
                      <a:r>
                        <a:rPr lang="vi-VN" sz="2000" kern="1200" dirty="0">
                          <a:solidFill>
                            <a:srgbClr val="C00000"/>
                          </a:solidFill>
                          <a:effectLst/>
                          <a:latin typeface="Arial" panose="020B0604020202020204" pitchFamily="34" charset="0"/>
                          <a:ea typeface="+mn-ea"/>
                          <a:cs typeface="Arial" panose="020B0604020202020204" pitchFamily="34" charset="0"/>
                        </a:rPr>
                        <a:t>bảng tần số ghép nhóm, bảng tần số tương đối ghép nhóm</a:t>
                      </a:r>
                      <a:r>
                        <a:rPr lang="vi-VN" sz="2000" kern="1200" dirty="0">
                          <a:solidFill>
                            <a:schemeClr val="dk1"/>
                          </a:solidFill>
                          <a:effectLst/>
                          <a:latin typeface="Arial" panose="020B0604020202020204" pitchFamily="34" charset="0"/>
                          <a:ea typeface="+mn-ea"/>
                          <a:cs typeface="Arial" panose="020B0604020202020204" pitchFamily="34" charset="0"/>
                        </a:rPr>
                        <a:t>. </a:t>
                      </a:r>
                      <a:endParaRPr lang="vi-VN" sz="2000" dirty="0">
                        <a:latin typeface="Arial" panose="020B0604020202020204" pitchFamily="34" charset="0"/>
                        <a:cs typeface="Arial" panose="020B0604020202020204" pitchFamily="34" charset="0"/>
                      </a:endParaRPr>
                    </a:p>
                    <a:p>
                      <a:pPr algn="just">
                        <a:lnSpc>
                          <a:spcPct val="100000"/>
                        </a:lnSpc>
                      </a:pPr>
                      <a:r>
                        <a:rPr lang="vi-VN" sz="2000" kern="1200" dirty="0">
                          <a:solidFill>
                            <a:schemeClr val="dk1"/>
                          </a:solidFill>
                          <a:effectLst/>
                          <a:latin typeface="Arial" panose="020B0604020202020204" pitchFamily="34" charset="0"/>
                          <a:ea typeface="+mn-ea"/>
                          <a:cs typeface="Arial" panose="020B0604020202020204" pitchFamily="34" charset="0"/>
                        </a:rPr>
                        <a:t>- </a:t>
                      </a:r>
                      <a:r>
                        <a:rPr lang="vi-VN" sz="2000" b="0" i="0" kern="1200" dirty="0">
                          <a:solidFill>
                            <a:schemeClr val="dk1"/>
                          </a:solidFill>
                          <a:effectLst/>
                          <a:latin typeface="+mn-lt"/>
                          <a:ea typeface="+mn-ea"/>
                          <a:cs typeface="+mn-cs"/>
                        </a:rPr>
                        <a:t>Vẽ biểu đồ tần số tương đối ghép nhóm ở dạng biểu đồ cột hoặc biểu đồ đoạn thẳng</a:t>
                      </a:r>
                      <a:r>
                        <a:rPr lang="vi-VN" sz="2000" kern="1200" dirty="0">
                          <a:solidFill>
                            <a:schemeClr val="dk1"/>
                          </a:solidFill>
                          <a:effectLst/>
                          <a:latin typeface="Arial" panose="020B0604020202020204" pitchFamily="34" charset="0"/>
                          <a:ea typeface="+mn-ea"/>
                          <a:cs typeface="Arial" panose="020B0604020202020204" pitchFamily="34" charset="0"/>
                        </a:rPr>
                        <a:t>. </a:t>
                      </a:r>
                    </a:p>
                  </a:txBody>
                  <a:tcPr/>
                </a:tc>
                <a:extLst>
                  <a:ext uri="{0D108BD9-81ED-4DB2-BD59-A6C34878D82A}">
                    <a16:rowId xmlns:a16="http://schemas.microsoft.com/office/drawing/2014/main" val="4128999917"/>
                  </a:ext>
                </a:extLst>
              </a:tr>
              <a:tr h="1346697">
                <a:tc>
                  <a:txBody>
                    <a:bodyPr/>
                    <a:lstStyle/>
                    <a:p>
                      <a:pPr algn="ctr">
                        <a:lnSpc>
                          <a:spcPct val="130000"/>
                        </a:lnSpc>
                      </a:pPr>
                      <a:r>
                        <a:rPr lang="vi-VN" sz="2000" b="1" dirty="0">
                          <a:solidFill>
                            <a:schemeClr val="tx1"/>
                          </a:solidFill>
                          <a:latin typeface="+mn-lt"/>
                        </a:rPr>
                        <a:t>Xác suất</a:t>
                      </a:r>
                    </a:p>
                  </a:txBody>
                  <a:tcPr/>
                </a:tc>
                <a:tc>
                  <a:txBody>
                    <a:bodyPr/>
                    <a:lstStyle/>
                    <a:p>
                      <a:pPr algn="ctr">
                        <a:lnSpc>
                          <a:spcPct val="130000"/>
                        </a:lnSpc>
                      </a:pPr>
                      <a:r>
                        <a:rPr lang="vi-VN" sz="1800" dirty="0">
                          <a:solidFill>
                            <a:srgbClr val="0070C0"/>
                          </a:solidFill>
                          <a:latin typeface="+mn-lt"/>
                        </a:rPr>
                        <a:t>Không có</a:t>
                      </a:r>
                    </a:p>
                  </a:txBody>
                  <a:tcPr/>
                </a:tc>
                <a:tc>
                  <a:txBody>
                    <a:bodyPr/>
                    <a:lstStyle/>
                    <a:p>
                      <a:pPr algn="just"/>
                      <a:r>
                        <a:rPr lang="vi-VN" sz="2000" kern="1200" dirty="0">
                          <a:solidFill>
                            <a:srgbClr val="0070C0"/>
                          </a:solidFill>
                          <a:effectLst/>
                          <a:latin typeface="+mn-lt"/>
                          <a:ea typeface="+mn-ea"/>
                          <a:cs typeface="+mn-cs"/>
                        </a:rPr>
                        <a:t>- Nhận biết được </a:t>
                      </a:r>
                      <a:r>
                        <a:rPr lang="vi-VN" sz="2000" kern="1200" dirty="0">
                          <a:solidFill>
                            <a:srgbClr val="C00000"/>
                          </a:solidFill>
                          <a:effectLst/>
                          <a:latin typeface="+mn-lt"/>
                          <a:ea typeface="+mn-ea"/>
                          <a:cs typeface="+mn-cs"/>
                        </a:rPr>
                        <a:t>phép thử ngẫu nhiên và không gian mẫu</a:t>
                      </a:r>
                      <a:r>
                        <a:rPr lang="vi-VN" sz="2000" kern="1200" dirty="0">
                          <a:solidFill>
                            <a:srgbClr val="0070C0"/>
                          </a:solidFill>
                          <a:effectLst/>
                          <a:latin typeface="+mn-lt"/>
                          <a:ea typeface="+mn-ea"/>
                          <a:cs typeface="+mn-cs"/>
                        </a:rPr>
                        <a:t>. </a:t>
                      </a:r>
                      <a:endParaRPr lang="vi-VN" sz="2000" dirty="0">
                        <a:solidFill>
                          <a:srgbClr val="0070C0"/>
                        </a:solidFill>
                        <a:effectLst/>
                      </a:endParaRPr>
                    </a:p>
                    <a:p>
                      <a:pPr algn="just"/>
                      <a:r>
                        <a:rPr lang="vi-VN" sz="2000" kern="1200" dirty="0">
                          <a:solidFill>
                            <a:srgbClr val="0070C0"/>
                          </a:solidFill>
                          <a:effectLst/>
                          <a:latin typeface="+mn-lt"/>
                          <a:ea typeface="+mn-ea"/>
                          <a:cs typeface="+mn-cs"/>
                        </a:rPr>
                        <a:t>- Tính được </a:t>
                      </a:r>
                      <a:r>
                        <a:rPr lang="vi-VN" sz="2000" kern="1200" dirty="0">
                          <a:solidFill>
                            <a:srgbClr val="C00000"/>
                          </a:solidFill>
                          <a:effectLst/>
                          <a:latin typeface="+mn-lt"/>
                          <a:ea typeface="+mn-ea"/>
                          <a:cs typeface="+mn-cs"/>
                        </a:rPr>
                        <a:t>xác suất của biến cố</a:t>
                      </a:r>
                      <a:r>
                        <a:rPr lang="vi-VN" sz="2000" kern="1200" dirty="0">
                          <a:solidFill>
                            <a:srgbClr val="0070C0"/>
                          </a:solidFill>
                          <a:effectLst/>
                          <a:latin typeface="+mn-lt"/>
                          <a:ea typeface="+mn-ea"/>
                          <a:cs typeface="+mn-cs"/>
                        </a:rPr>
                        <a:t> bằng cách kiểm đếm số trường hợp có thể và số trường hợp thuận lợi trong một số mô hình xác suất đơn giản. </a:t>
                      </a:r>
                      <a:endParaRPr lang="vi-VN" sz="2000" dirty="0">
                        <a:solidFill>
                          <a:srgbClr val="0070C0"/>
                        </a:solidFill>
                        <a:effectLst/>
                      </a:endParaRPr>
                    </a:p>
                  </a:txBody>
                  <a:tcPr/>
                </a:tc>
                <a:extLst>
                  <a:ext uri="{0D108BD9-81ED-4DB2-BD59-A6C34878D82A}">
                    <a16:rowId xmlns:a16="http://schemas.microsoft.com/office/drawing/2014/main" val="310457901"/>
                  </a:ext>
                </a:extLst>
              </a:tr>
            </a:tbl>
          </a:graphicData>
        </a:graphic>
      </p:graphicFrame>
    </p:spTree>
    <p:extLst>
      <p:ext uri="{BB962C8B-B14F-4D97-AF65-F5344CB8AC3E}">
        <p14:creationId xmlns:p14="http://schemas.microsoft.com/office/powerpoint/2010/main" val="33817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9D9D660-13ED-B6CB-A151-2548F1D77DCC}"/>
                  </a:ext>
                </a:extLst>
              </p:cNvPr>
              <p:cNvSpPr txBox="1"/>
              <p:nvPr/>
            </p:nvSpPr>
            <p:spPr>
              <a:xfrm>
                <a:off x="581892" y="512618"/>
                <a:ext cx="10889672" cy="6000361"/>
              </a:xfrm>
              <a:prstGeom prst="rect">
                <a:avLst/>
              </a:prstGeom>
              <a:noFill/>
            </p:spPr>
            <p:txBody>
              <a:bodyPr wrap="square" rtlCol="0">
                <a:spAutoFit/>
              </a:bodyPr>
              <a:lstStyle/>
              <a:p>
                <a:r>
                  <a:rPr lang="vi-VN" sz="2200" b="1" dirty="0">
                    <a:latin typeface="Cambria" panose="02040503050406030204" pitchFamily="18" charset="0"/>
                  </a:rPr>
                  <a:t>Những điểm phát triển, mở rộng nội dung Thống kê đã học:</a:t>
                </a:r>
              </a:p>
              <a:p>
                <a:pPr indent="-342900">
                  <a:lnSpc>
                    <a:spcPct val="110000"/>
                  </a:lnSpc>
                  <a:spcAft>
                    <a:spcPts val="600"/>
                  </a:spcAft>
                  <a:buAutoNum type="arabicPeriod"/>
                </a:pPr>
                <a:r>
                  <a:rPr lang="vi-VN" sz="2200" i="1" dirty="0">
                    <a:solidFill>
                      <a:srgbClr val="FF0000"/>
                    </a:solidFill>
                    <a:latin typeface="Cambria" panose="02040503050406030204" pitchFamily="18" charset="0"/>
                  </a:rPr>
                  <a:t>Biểu đồ tần số dạng cột </a:t>
                </a:r>
                <a:r>
                  <a:rPr lang="vi-VN" sz="2200" dirty="0">
                    <a:latin typeface="Cambria" panose="02040503050406030204" pitchFamily="18" charset="0"/>
                  </a:rPr>
                  <a:t>chính là biểu đồ cột với trục ngang biểu diễn các giá trị khác nhau trong dãy dữ liệu, trục đứng biểu diễn tần số của mỗi giá trị đó.</a:t>
                </a:r>
              </a:p>
              <a:p>
                <a:pPr indent="-342900">
                  <a:lnSpc>
                    <a:spcPct val="110000"/>
                  </a:lnSpc>
                  <a:spcAft>
                    <a:spcPts val="600"/>
                  </a:spcAft>
                  <a:buAutoNum type="arabicPeriod"/>
                </a:pPr>
                <a:r>
                  <a:rPr lang="vi-VN" sz="2200" dirty="0">
                    <a:latin typeface="Cambria" panose="02040503050406030204" pitchFamily="18" charset="0"/>
                  </a:rPr>
                  <a:t>Trong </a:t>
                </a:r>
                <a:r>
                  <a:rPr lang="vi-VN" sz="2200" i="1" dirty="0">
                    <a:solidFill>
                      <a:srgbClr val="FF0000"/>
                    </a:solidFill>
                    <a:latin typeface="Cambria" panose="02040503050406030204" pitchFamily="18" charset="0"/>
                  </a:rPr>
                  <a:t>biểu đồ tần số dạng đoạn thẳng</a:t>
                </a:r>
                <a:r>
                  <a:rPr lang="vi-VN" sz="2200" dirty="0">
                    <a:latin typeface="Cambria" panose="02040503050406030204" pitchFamily="18" charset="0"/>
                  </a:rPr>
                  <a:t>, trục ngang cũng biểu diễn các giá trị khác nhau trong dãy dữ liệu (nhưng không nhất thiết biểu thi thời gian). Mỗi điểm biểu thị tần số của giá trị tương ứng với tần số đó), và được xác định bởi cặp (giá trị </a:t>
                </a:r>
                <a:r>
                  <a:rPr lang="vi-VN" sz="2200" i="1" dirty="0">
                    <a:latin typeface="Cambria" panose="02040503050406030204" pitchFamily="18" charset="0"/>
                  </a:rPr>
                  <a:t>x</a:t>
                </a:r>
                <a:r>
                  <a:rPr lang="vi-VN" sz="2200" dirty="0">
                    <a:latin typeface="Cambria" panose="02040503050406030204" pitchFamily="18" charset="0"/>
                  </a:rPr>
                  <a:t> ; tần số của </a:t>
                </a:r>
                <a:r>
                  <a:rPr lang="vi-VN" sz="2200" i="1" dirty="0">
                    <a:latin typeface="Cambria" panose="02040503050406030204" pitchFamily="18" charset="0"/>
                  </a:rPr>
                  <a:t>x</a:t>
                </a:r>
                <a:r>
                  <a:rPr lang="vi-VN" sz="2200" dirty="0">
                    <a:latin typeface="Cambria" panose="02040503050406030204" pitchFamily="18" charset="0"/>
                  </a:rPr>
                  <a:t>).</a:t>
                </a:r>
              </a:p>
              <a:p>
                <a:pPr indent="-342900">
                  <a:lnSpc>
                    <a:spcPct val="110000"/>
                  </a:lnSpc>
                  <a:spcAft>
                    <a:spcPts val="600"/>
                  </a:spcAft>
                  <a:buFontTx/>
                  <a:buAutoNum type="arabicPeriod"/>
                </a:pPr>
                <a:r>
                  <a:rPr lang="vi-VN" sz="2200" i="1" dirty="0">
                    <a:solidFill>
                      <a:srgbClr val="FF0000"/>
                    </a:solidFill>
                    <a:latin typeface="Cambria" panose="02040503050406030204" pitchFamily="18" charset="0"/>
                  </a:rPr>
                  <a:t>Tần số tương đối </a:t>
                </a:r>
                <a:r>
                  <a:rPr lang="vi-VN" sz="2200" dirty="0">
                    <a:latin typeface="Cambria" panose="02040503050406030204" pitchFamily="18" charset="0"/>
                  </a:rPr>
                  <a:t>còn gọi là </a:t>
                </a:r>
                <a:r>
                  <a:rPr lang="vi-VN" sz="2200" i="1" dirty="0">
                    <a:solidFill>
                      <a:srgbClr val="0070C0"/>
                    </a:solidFill>
                    <a:latin typeface="Cambria" panose="02040503050406030204" pitchFamily="18" charset="0"/>
                  </a:rPr>
                  <a:t>tần suất</a:t>
                </a:r>
                <a:r>
                  <a:rPr lang="vi-VN" sz="2200" dirty="0">
                    <a:latin typeface="Cambria" panose="02040503050406030204" pitchFamily="18" charset="0"/>
                  </a:rPr>
                  <a:t>. Trong bảng tần số tương đối, tổng các số phần trăm ở dòng tần số tương đối luôn bằng 100%.</a:t>
                </a:r>
              </a:p>
              <a:p>
                <a:pPr indent="-342900">
                  <a:lnSpc>
                    <a:spcPct val="110000"/>
                  </a:lnSpc>
                  <a:spcAft>
                    <a:spcPts val="600"/>
                  </a:spcAft>
                  <a:buAutoNum type="arabicPeriod"/>
                </a:pPr>
                <a:r>
                  <a:rPr lang="vi-VN" sz="2200" i="1" dirty="0">
                    <a:solidFill>
                      <a:srgbClr val="FF0000"/>
                    </a:solidFill>
                    <a:latin typeface="Cambria" panose="02040503050406030204" pitchFamily="18" charset="0"/>
                  </a:rPr>
                  <a:t>Biểu đồ tần số tương đối dạng cột </a:t>
                </a:r>
                <a:r>
                  <a:rPr lang="vi-VN" sz="2200" dirty="0">
                    <a:latin typeface="Cambria" panose="02040503050406030204" pitchFamily="18" charset="0"/>
                  </a:rPr>
                  <a:t>chính là biểu đồ cột với trục ngang biểu diễn các giá trị khác nhau trong dãy dữ liệu, trục đứng biểu diễn tần số tương đối của mỗi giá trị đó.</a:t>
                </a:r>
              </a:p>
              <a:p>
                <a:pPr indent="-342900">
                  <a:lnSpc>
                    <a:spcPct val="110000"/>
                  </a:lnSpc>
                  <a:spcAft>
                    <a:spcPts val="600"/>
                  </a:spcAft>
                  <a:buAutoNum type="arabicPeriod"/>
                </a:pPr>
                <a:r>
                  <a:rPr lang="vi-VN" sz="2200" dirty="0">
                    <a:latin typeface="Cambria" panose="02040503050406030204" pitchFamily="18" charset="0"/>
                  </a:rPr>
                  <a:t>Trong </a:t>
                </a:r>
                <a:r>
                  <a:rPr lang="vi-VN" sz="2200" i="1" dirty="0">
                    <a:solidFill>
                      <a:srgbClr val="FF0000"/>
                    </a:solidFill>
                    <a:latin typeface="Cambria" panose="02040503050406030204" pitchFamily="18" charset="0"/>
                  </a:rPr>
                  <a:t>biểu đồ tần số tương đối hình quạt tròn</a:t>
                </a:r>
                <a:r>
                  <a:rPr lang="vi-VN" sz="2200" dirty="0">
                    <a:latin typeface="Cambria" panose="02040503050406030204" pitchFamily="18" charset="0"/>
                  </a:rPr>
                  <a:t>, các giá trị khác nhau thường được biểu thị bởi các màu khác nhau. Số đo </a:t>
                </a:r>
                <a:r>
                  <a:rPr lang="vi-VN" sz="2200" i="1" dirty="0">
                    <a:latin typeface="Cambria" panose="02040503050406030204" pitchFamily="18" charset="0"/>
                  </a:rPr>
                  <a:t>S</a:t>
                </a:r>
                <a:r>
                  <a:rPr lang="vi-VN" sz="2200" dirty="0">
                    <a:latin typeface="Cambria" panose="02040503050406030204" pitchFamily="18" charset="0"/>
                  </a:rPr>
                  <a:t> của cung (hay góc ở tâm) của hình quạt (được tô màu) tương ứng với giá trị có tần số tương đối </a:t>
                </a:r>
                <a:r>
                  <a:rPr lang="vi-VN" sz="2200" i="1" dirty="0">
                    <a:latin typeface="Cambria" panose="02040503050406030204" pitchFamily="18" charset="0"/>
                  </a:rPr>
                  <a:t>f</a:t>
                </a:r>
                <a:r>
                  <a:rPr lang="vi-VN" sz="2200" dirty="0">
                    <a:latin typeface="Cambria" panose="02040503050406030204" pitchFamily="18" charset="0"/>
                  </a:rPr>
                  <a:t>  được tính theo công thức </a:t>
                </a:r>
                <a:r>
                  <a:rPr lang="vi-VN" sz="2200" i="1" dirty="0">
                    <a:latin typeface="Cambria" panose="02040503050406030204" pitchFamily="18" charset="0"/>
                  </a:rPr>
                  <a:t>S</a:t>
                </a:r>
                <a:r>
                  <a:rPr lang="vi-VN" sz="2200" dirty="0">
                    <a:latin typeface="Cambria" panose="02040503050406030204" pitchFamily="18" charset="0"/>
                  </a:rPr>
                  <a:t> =</a:t>
                </a:r>
                <a14:m>
                  <m:oMath xmlns:m="http://schemas.openxmlformats.org/officeDocument/2006/math">
                    <m:r>
                      <a:rPr lang="vi-VN" sz="2200" b="0" i="0" smtClean="0">
                        <a:latin typeface="Cambria Math" panose="02040503050406030204" pitchFamily="18" charset="0"/>
                      </a:rPr>
                      <m:t> </m:t>
                    </m:r>
                    <m:r>
                      <a:rPr lang="vi-VN" sz="2200" b="0" i="1" smtClean="0">
                        <a:latin typeface="Cambria Math" panose="02040503050406030204" pitchFamily="18" charset="0"/>
                      </a:rPr>
                      <m:t>360</m:t>
                    </m:r>
                    <m:r>
                      <a:rPr lang="vi-VN" sz="2200" b="0" i="1" smtClean="0">
                        <a:latin typeface="Cambria Math" panose="02040503050406030204" pitchFamily="18" charset="0"/>
                        <a:ea typeface="Cambria Math" panose="02040503050406030204" pitchFamily="18" charset="0"/>
                      </a:rPr>
                      <m:t>°∙</m:t>
                    </m:r>
                    <m:r>
                      <a:rPr lang="vi-VN" sz="2200" i="1">
                        <a:latin typeface="Cambria Math" panose="02040503050406030204" pitchFamily="18" charset="0"/>
                        <a:ea typeface="Cambria Math" panose="02040503050406030204" pitchFamily="18" charset="0"/>
                      </a:rPr>
                      <m:t>𝑓</m:t>
                    </m:r>
                  </m:oMath>
                </a14:m>
                <a:r>
                  <a:rPr lang="vi-VN" sz="2200" i="1" dirty="0">
                    <a:latin typeface="Cambria" panose="02040503050406030204" pitchFamily="18" charset="0"/>
                  </a:rPr>
                  <a:t> </a:t>
                </a:r>
                <a:r>
                  <a:rPr lang="en-US" sz="2200" i="1" dirty="0">
                    <a:latin typeface="Cambria" panose="02040503050406030204" pitchFamily="18" charset="0"/>
                  </a:rPr>
                  <a:t>.</a:t>
                </a:r>
                <a:endParaRPr lang="vi-VN" sz="2200" dirty="0">
                  <a:latin typeface="Cambria" panose="02040503050406030204" pitchFamily="18" charset="0"/>
                </a:endParaRPr>
              </a:p>
              <a:p>
                <a:pPr indent="-342900">
                  <a:lnSpc>
                    <a:spcPct val="110000"/>
                  </a:lnSpc>
                  <a:spcAft>
                    <a:spcPts val="600"/>
                  </a:spcAft>
                  <a:buAutoNum type="arabicPeriod"/>
                </a:pPr>
                <a:r>
                  <a:rPr lang="vi-VN" sz="2200" dirty="0">
                    <a:latin typeface="Cambria" panose="02040503050406030204" pitchFamily="18" charset="0"/>
                  </a:rPr>
                  <a:t>Cần chú ý tìm hiểu ý nghĩa thực tế của các khái niệm (tần số, tần số tương đối) trong từng bài toán cụ thể. </a:t>
                </a:r>
              </a:p>
            </p:txBody>
          </p:sp>
        </mc:Choice>
        <mc:Fallback xmlns="">
          <p:sp>
            <p:nvSpPr>
              <p:cNvPr id="2" name="TextBox 1">
                <a:extLst>
                  <a:ext uri="{FF2B5EF4-FFF2-40B4-BE49-F238E27FC236}">
                    <a16:creationId xmlns:a16="http://schemas.microsoft.com/office/drawing/2014/main" id="{99D9D660-13ED-B6CB-A151-2548F1D77DCC}"/>
                  </a:ext>
                </a:extLst>
              </p:cNvPr>
              <p:cNvSpPr txBox="1">
                <a:spLocks noRot="1" noChangeAspect="1" noMove="1" noResize="1" noEditPoints="1" noAdjustHandles="1" noChangeArrowheads="1" noChangeShapeType="1" noTextEdit="1"/>
              </p:cNvSpPr>
              <p:nvPr/>
            </p:nvSpPr>
            <p:spPr>
              <a:xfrm>
                <a:off x="581892" y="512618"/>
                <a:ext cx="10889672" cy="6000361"/>
              </a:xfrm>
              <a:prstGeom prst="rect">
                <a:avLst/>
              </a:prstGeom>
              <a:blipFill>
                <a:blip r:embed="rId2"/>
                <a:stretch>
                  <a:fillRect l="-727" t="-711" r="-1007" b="-1118"/>
                </a:stretch>
              </a:blipFill>
            </p:spPr>
            <p:txBody>
              <a:bodyPr/>
              <a:lstStyle/>
              <a:p>
                <a:r>
                  <a:rPr lang="en-US">
                    <a:noFill/>
                  </a:rPr>
                  <a:t> </a:t>
                </a:r>
              </a:p>
            </p:txBody>
          </p:sp>
        </mc:Fallback>
      </mc:AlternateContent>
    </p:spTree>
    <p:extLst>
      <p:ext uri="{BB962C8B-B14F-4D97-AF65-F5344CB8AC3E}">
        <p14:creationId xmlns:p14="http://schemas.microsoft.com/office/powerpoint/2010/main" val="209657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306663-DC50-314C-BB0F-A1CA639D9E7E}"/>
              </a:ext>
            </a:extLst>
          </p:cNvPr>
          <p:cNvSpPr txBox="1"/>
          <p:nvPr/>
        </p:nvSpPr>
        <p:spPr>
          <a:xfrm>
            <a:off x="1730414" y="521627"/>
            <a:ext cx="8501606" cy="523220"/>
          </a:xfrm>
          <a:prstGeom prst="rect">
            <a:avLst/>
          </a:prstGeom>
          <a:noFill/>
        </p:spPr>
        <p:txBody>
          <a:bodyPr wrap="square">
            <a:spAutoFit/>
          </a:bodyPr>
          <a:lstStyle/>
          <a:p>
            <a:pPr algn="ctr"/>
            <a:r>
              <a:rPr lang="vi-VN" sz="2800" b="1" dirty="0">
                <a:solidFill>
                  <a:srgbClr val="FF0000"/>
                </a:solidFill>
              </a:rPr>
              <a:t>Thực hành và trải nghiệm</a:t>
            </a:r>
          </a:p>
        </p:txBody>
      </p:sp>
      <p:graphicFrame>
        <p:nvGraphicFramePr>
          <p:cNvPr id="5" name="Table 5">
            <a:extLst>
              <a:ext uri="{FF2B5EF4-FFF2-40B4-BE49-F238E27FC236}">
                <a16:creationId xmlns:a16="http://schemas.microsoft.com/office/drawing/2014/main" id="{4E975BC4-8DFE-7047-A47B-CBA9D521437E}"/>
              </a:ext>
            </a:extLst>
          </p:cNvPr>
          <p:cNvGraphicFramePr>
            <a:graphicFrameLocks noGrp="1"/>
          </p:cNvGraphicFramePr>
          <p:nvPr/>
        </p:nvGraphicFramePr>
        <p:xfrm>
          <a:off x="651164" y="1343891"/>
          <a:ext cx="10487891" cy="4615066"/>
        </p:xfrm>
        <a:graphic>
          <a:graphicData uri="http://schemas.openxmlformats.org/drawingml/2006/table">
            <a:tbl>
              <a:tblPr firstRow="1" bandRow="1">
                <a:tableStyleId>{5C22544A-7EE6-4342-B048-85BDC9FD1C3A}</a:tableStyleId>
              </a:tblPr>
              <a:tblGrid>
                <a:gridCol w="2230581">
                  <a:extLst>
                    <a:ext uri="{9D8B030D-6E8A-4147-A177-3AD203B41FA5}">
                      <a16:colId xmlns:a16="http://schemas.microsoft.com/office/drawing/2014/main" val="1246067013"/>
                    </a:ext>
                  </a:extLst>
                </a:gridCol>
                <a:gridCol w="8257310">
                  <a:extLst>
                    <a:ext uri="{9D8B030D-6E8A-4147-A177-3AD203B41FA5}">
                      <a16:colId xmlns:a16="http://schemas.microsoft.com/office/drawing/2014/main" val="3159045416"/>
                    </a:ext>
                  </a:extLst>
                </a:gridCol>
              </a:tblGrid>
              <a:tr h="903853">
                <a:tc>
                  <a:txBody>
                    <a:bodyPr/>
                    <a:lstStyle/>
                    <a:p>
                      <a:pPr algn="ctr"/>
                      <a:r>
                        <a:rPr lang="vi-VN" sz="2000" dirty="0"/>
                        <a:t>SGK hiện hành</a:t>
                      </a:r>
                    </a:p>
                  </a:txBody>
                  <a:tcPr anchor="ctr"/>
                </a:tc>
                <a:tc>
                  <a:txBody>
                    <a:bodyPr/>
                    <a:lstStyle/>
                    <a:p>
                      <a:pPr algn="ctr"/>
                      <a:r>
                        <a:rPr lang="vi-VN" sz="2000" dirty="0"/>
                        <a:t>Chương trình 2018 và SGK Toán 9KN</a:t>
                      </a:r>
                    </a:p>
                  </a:txBody>
                  <a:tcPr anchor="ctr"/>
                </a:tc>
                <a:extLst>
                  <a:ext uri="{0D108BD9-81ED-4DB2-BD59-A6C34878D82A}">
                    <a16:rowId xmlns:a16="http://schemas.microsoft.com/office/drawing/2014/main" val="1975178900"/>
                  </a:ext>
                </a:extLst>
              </a:tr>
              <a:tr h="3711213">
                <a:tc>
                  <a:txBody>
                    <a:bodyPr/>
                    <a:lstStyle/>
                    <a:p>
                      <a:pPr algn="ctr">
                        <a:lnSpc>
                          <a:spcPct val="130000"/>
                        </a:lnSpc>
                      </a:pPr>
                      <a:r>
                        <a:rPr lang="vi-VN" sz="2000" dirty="0"/>
                        <a:t>Không có</a:t>
                      </a:r>
                    </a:p>
                  </a:txBody>
                  <a:tcPr/>
                </a:tc>
                <a:tc>
                  <a:txBody>
                    <a:bodyPr/>
                    <a:lstStyle/>
                    <a:p>
                      <a:pPr marL="285750" indent="-285750" algn="just">
                        <a:lnSpc>
                          <a:spcPct val="130000"/>
                        </a:lnSpc>
                        <a:buFontTx/>
                        <a:buChar char="-"/>
                      </a:pPr>
                      <a:r>
                        <a:rPr lang="vi-VN" sz="2000" dirty="0"/>
                        <a:t>Chương trình quy định khoảng 7% thời lượng (10 tiết).</a:t>
                      </a:r>
                    </a:p>
                    <a:p>
                      <a:pPr marL="285750" indent="-285750" algn="just">
                        <a:lnSpc>
                          <a:spcPct val="130000"/>
                        </a:lnSpc>
                        <a:buFontTx/>
                        <a:buChar char="-"/>
                      </a:pPr>
                      <a:r>
                        <a:rPr lang="vi-VN" sz="2000" dirty="0"/>
                        <a:t>SGK Toán 9KN gợi ý xây dựng các nội dung:</a:t>
                      </a:r>
                    </a:p>
                    <a:p>
                      <a:pPr marL="0" indent="0" algn="just">
                        <a:lnSpc>
                          <a:spcPct val="130000"/>
                        </a:lnSpc>
                        <a:buFontTx/>
                        <a:buNone/>
                      </a:pPr>
                      <a:r>
                        <a:rPr lang="vi-VN" sz="2000" dirty="0"/>
                        <a:t>   + Tính chiều cao và xác định khoảng cách (nhờ các hệ thức lượng trong tam giác vuông).</a:t>
                      </a:r>
                    </a:p>
                    <a:p>
                      <a:pPr marL="0" indent="0" algn="just">
                        <a:lnSpc>
                          <a:spcPct val="130000"/>
                        </a:lnSpc>
                        <a:buFontTx/>
                        <a:buNone/>
                      </a:pPr>
                      <a:r>
                        <a:rPr lang="vi-VN" sz="2000" dirty="0"/>
                        <a:t>   + Sử dụng phần mềm GeoGebra (giải phương trình, hệ phương trình, vẽ đồ thị hàm số, vẽ hình hình học đơn giản).</a:t>
                      </a:r>
                    </a:p>
                    <a:p>
                      <a:pPr marL="0" indent="0" algn="just">
                        <a:lnSpc>
                          <a:spcPct val="130000"/>
                        </a:lnSpc>
                        <a:buFontTx/>
                        <a:buNone/>
                      </a:pPr>
                      <a:r>
                        <a:rPr lang="vi-VN" sz="2000" dirty="0"/>
                        <a:t>   + Sử dụng phần mềm bảng tính Excel trong Thống kê, Xác suất.</a:t>
                      </a:r>
                    </a:p>
                    <a:p>
                      <a:pPr marL="0" indent="0" algn="just">
                        <a:lnSpc>
                          <a:spcPct val="130000"/>
                        </a:lnSpc>
                        <a:buFontTx/>
                        <a:buNone/>
                      </a:pPr>
                      <a:r>
                        <a:rPr lang="vi-VN" sz="2000" dirty="0"/>
                        <a:t>   + Tìm hiểu về bài toán pha chế nồng độ dung dịch theo yêu cầu.</a:t>
                      </a:r>
                    </a:p>
                  </a:txBody>
                  <a:tcPr/>
                </a:tc>
                <a:extLst>
                  <a:ext uri="{0D108BD9-81ED-4DB2-BD59-A6C34878D82A}">
                    <a16:rowId xmlns:a16="http://schemas.microsoft.com/office/drawing/2014/main" val="4128999917"/>
                  </a:ext>
                </a:extLst>
              </a:tr>
            </a:tbl>
          </a:graphicData>
        </a:graphic>
      </p:graphicFrame>
    </p:spTree>
    <p:extLst>
      <p:ext uri="{BB962C8B-B14F-4D97-AF65-F5344CB8AC3E}">
        <p14:creationId xmlns:p14="http://schemas.microsoft.com/office/powerpoint/2010/main" val="25716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693061" y="541791"/>
            <a:ext cx="10515600" cy="49976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b="1" dirty="0">
                <a:latin typeface="Cambria" panose="02040503050406030204" pitchFamily="18" charset="0"/>
                <a:cs typeface="Calibri" panose="020F0502020204030204" pitchFamily="34" charset="0"/>
              </a:rPr>
              <a:t>Mục đích của các Hoạt động thực hành và trải nghiệm: </a:t>
            </a:r>
            <a:endParaRPr lang="en-US" b="1" dirty="0">
              <a:latin typeface="Cambria" panose="02040503050406030204" pitchFamily="18" charset="0"/>
              <a:cs typeface="Calibri" panose="020F0502020204030204" pitchFamily="34" charset="0"/>
            </a:endParaRPr>
          </a:p>
          <a:p>
            <a:pPr algn="just">
              <a:lnSpc>
                <a:spcPct val="100000"/>
              </a:lnSpc>
            </a:pPr>
            <a:r>
              <a:rPr lang="vi-VN" dirty="0">
                <a:latin typeface="Cambria" panose="02040503050406030204" pitchFamily="18" charset="0"/>
                <a:cs typeface="Calibri" panose="020F0502020204030204" pitchFamily="34" charset="0"/>
              </a:rPr>
              <a:t>Tạo cơ hội để HS </a:t>
            </a:r>
            <a:r>
              <a:rPr lang="vi-VN" dirty="0">
                <a:solidFill>
                  <a:srgbClr val="FF0000"/>
                </a:solidFill>
                <a:latin typeface="Cambria" panose="02040503050406030204" pitchFamily="18" charset="0"/>
                <a:cs typeface="Calibri" panose="020F0502020204030204" pitchFamily="34" charset="0"/>
              </a:rPr>
              <a:t>được trải nghiệm, vận dụng Toán học vào thực tiễn</a:t>
            </a:r>
            <a:r>
              <a:rPr lang="vi-VN" dirty="0">
                <a:latin typeface="Cambria" panose="02040503050406030204" pitchFamily="18" charset="0"/>
                <a:cs typeface="Calibri" panose="020F0502020204030204" pitchFamily="34" charset="0"/>
              </a:rPr>
              <a:t>;</a:t>
            </a:r>
            <a:endParaRPr lang="en-US" dirty="0">
              <a:latin typeface="Cambria" panose="02040503050406030204" pitchFamily="18" charset="0"/>
              <a:cs typeface="Calibri" panose="020F0502020204030204" pitchFamily="34" charset="0"/>
            </a:endParaRPr>
          </a:p>
          <a:p>
            <a:pPr algn="just">
              <a:lnSpc>
                <a:spcPct val="100000"/>
              </a:lnSpc>
            </a:pPr>
            <a:r>
              <a:rPr lang="en-US" dirty="0">
                <a:latin typeface="Cambria" panose="02040503050406030204" pitchFamily="18" charset="0"/>
                <a:cs typeface="Calibri" panose="020F0502020204030204" pitchFamily="34" charset="0"/>
              </a:rPr>
              <a:t>T</a:t>
            </a:r>
            <a:r>
              <a:rPr lang="vi-VN" dirty="0">
                <a:latin typeface="Cambria" panose="02040503050406030204" pitchFamily="18" charset="0"/>
                <a:cs typeface="Calibri" panose="020F0502020204030204" pitchFamily="34" charset="0"/>
              </a:rPr>
              <a:t>ạo lập sự </a:t>
            </a:r>
            <a:r>
              <a:rPr lang="vi-VN" dirty="0">
                <a:solidFill>
                  <a:srgbClr val="FF0000"/>
                </a:solidFill>
                <a:latin typeface="Cambria" panose="02040503050406030204" pitchFamily="18" charset="0"/>
                <a:cs typeface="Calibri" panose="020F0502020204030204" pitchFamily="34" charset="0"/>
              </a:rPr>
              <a:t>kết nối</a:t>
            </a:r>
            <a:r>
              <a:rPr lang="vi-VN" dirty="0">
                <a:latin typeface="Cambria" panose="02040503050406030204" pitchFamily="18" charset="0"/>
                <a:cs typeface="Calibri" panose="020F0502020204030204" pitchFamily="34" charset="0"/>
              </a:rPr>
              <a:t> giữa các ý tưởng toán học, </a:t>
            </a:r>
            <a:r>
              <a:rPr lang="vi-VN" dirty="0">
                <a:solidFill>
                  <a:srgbClr val="FF0000"/>
                </a:solidFill>
                <a:latin typeface="Cambria" panose="02040503050406030204" pitchFamily="18" charset="0"/>
                <a:cs typeface="Calibri" panose="020F0502020204030204" pitchFamily="34" charset="0"/>
              </a:rPr>
              <a:t>giữa Toán học với thực tiễn, giữa Toán học với các môn học</a:t>
            </a:r>
            <a:r>
              <a:rPr lang="vi-VN" dirty="0">
                <a:latin typeface="Cambria" panose="02040503050406030204" pitchFamily="18" charset="0"/>
                <a:cs typeface="Calibri" panose="020F0502020204030204" pitchFamily="34" charset="0"/>
              </a:rPr>
              <a:t> và hoạt động giáo dục khác, đặc biệt là để </a:t>
            </a:r>
            <a:r>
              <a:rPr lang="vi-VN" dirty="0">
                <a:solidFill>
                  <a:srgbClr val="FF0000"/>
                </a:solidFill>
                <a:latin typeface="Cambria" panose="02040503050406030204" pitchFamily="18" charset="0"/>
                <a:cs typeface="Calibri" panose="020F0502020204030204" pitchFamily="34" charset="0"/>
              </a:rPr>
              <a:t>thực hiện giáo dục STEM.</a:t>
            </a:r>
            <a:r>
              <a:rPr lang="vi-VN" sz="2800" dirty="0">
                <a:solidFill>
                  <a:srgbClr val="FF0000"/>
                </a:solidFill>
                <a:latin typeface="Cambria" panose="02040503050406030204" pitchFamily="18" charset="0"/>
                <a:cs typeface="Calibri" panose="020F0502020204030204" pitchFamily="34" charset="0"/>
              </a:rPr>
              <a:t> </a:t>
            </a:r>
            <a:endParaRPr lang="en-US" sz="2800" dirty="0">
              <a:solidFill>
                <a:srgbClr val="FF0000"/>
              </a:solidFill>
              <a:latin typeface="Cambria" panose="02040503050406030204" pitchFamily="18" charset="0"/>
              <a:cs typeface="Calibri" panose="020F0502020204030204" pitchFamily="34" charset="0"/>
            </a:endParaRPr>
          </a:p>
          <a:p>
            <a:pPr marL="0" indent="0" algn="just">
              <a:lnSpc>
                <a:spcPct val="100000"/>
              </a:lnSpc>
              <a:buNone/>
            </a:pPr>
            <a:endParaRPr lang="vi-VN" sz="2800" dirty="0">
              <a:solidFill>
                <a:srgbClr val="FF0000"/>
              </a:solidFill>
              <a:latin typeface="Cambria" panose="02040503050406030204" pitchFamily="18" charset="0"/>
              <a:cs typeface="Calibri" panose="020F0502020204030204" pitchFamily="34" charset="0"/>
            </a:endParaRPr>
          </a:p>
          <a:p>
            <a:pPr marL="457200" lvl="1" indent="0" algn="just">
              <a:lnSpc>
                <a:spcPct val="100000"/>
              </a:lnSpc>
              <a:buNone/>
            </a:pPr>
            <a:endParaRPr lang="vi-VN" sz="2800"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2680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867838" y="930165"/>
            <a:ext cx="10939687" cy="49976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b="1" dirty="0">
                <a:latin typeface="Cambria" panose="02040503050406030204" pitchFamily="18" charset="0"/>
                <a:cs typeface="Calibri" panose="020F0502020204030204" pitchFamily="34" charset="0"/>
              </a:rPr>
              <a:t>Các kiểu hoạt động thực hành trải nghiệm chính:</a:t>
            </a:r>
          </a:p>
          <a:p>
            <a:pPr marL="457200" lvl="1" indent="0" algn="just">
              <a:lnSpc>
                <a:spcPct val="100000"/>
              </a:lnSpc>
              <a:buNone/>
            </a:pPr>
            <a:r>
              <a:rPr lang="vi-VN" sz="2800" b="1" dirty="0">
                <a:solidFill>
                  <a:srgbClr val="C00000"/>
                </a:solidFill>
                <a:latin typeface="Cambria" panose="02040503050406030204" pitchFamily="18" charset="0"/>
                <a:cs typeface="Calibri" panose="020F0502020204030204" pitchFamily="34" charset="0"/>
              </a:rPr>
              <a:t>1</a:t>
            </a:r>
            <a:r>
              <a:rPr lang="en-US" sz="2800" b="1" dirty="0">
                <a:solidFill>
                  <a:srgbClr val="C00000"/>
                </a:solidFill>
                <a:latin typeface="Cambria" panose="02040503050406030204" pitchFamily="18" charset="0"/>
                <a:cs typeface="Calibri" panose="020F0502020204030204" pitchFamily="34" charset="0"/>
              </a:rPr>
              <a:t>.</a:t>
            </a:r>
            <a:r>
              <a:rPr lang="vi-VN" sz="2800" b="1" dirty="0">
                <a:solidFill>
                  <a:srgbClr val="C00000"/>
                </a:solidFill>
                <a:latin typeface="Cambria" panose="02040503050406030204" pitchFamily="18" charset="0"/>
                <a:cs typeface="Calibri" panose="020F0502020204030204" pitchFamily="34" charset="0"/>
              </a:rPr>
              <a:t> Sử dụng phần mềm toán học</a:t>
            </a:r>
          </a:p>
          <a:p>
            <a:pPr lvl="1" algn="just">
              <a:lnSpc>
                <a:spcPct val="100000"/>
              </a:lnSpc>
              <a:buFontTx/>
              <a:buChar char="-"/>
            </a:pPr>
            <a:r>
              <a:rPr lang="vi-VN" sz="2800" dirty="0">
                <a:solidFill>
                  <a:schemeClr val="accent5">
                    <a:lumMod val="75000"/>
                  </a:schemeClr>
                </a:solidFill>
                <a:latin typeface="Cambria" panose="02040503050406030204" pitchFamily="18" charset="0"/>
                <a:cs typeface="Calibri" panose="020F0502020204030204" pitchFamily="34" charset="0"/>
              </a:rPr>
              <a:t>Sử dụng GeoGebra: </a:t>
            </a:r>
          </a:p>
          <a:p>
            <a:pPr marL="457200" lvl="1" indent="0" algn="just">
              <a:lnSpc>
                <a:spcPct val="100000"/>
              </a:lnSpc>
              <a:buNone/>
            </a:pPr>
            <a:r>
              <a:rPr lang="vi-VN" sz="2800" dirty="0">
                <a:latin typeface="Cambria" panose="02040503050406030204" pitchFamily="18" charset="0"/>
                <a:cs typeface="Calibri" panose="020F0502020204030204" pitchFamily="34" charset="0"/>
              </a:rPr>
              <a:t>      + Giải phương trình, hệ phương trình, vẽ đồ thị hàm số;</a:t>
            </a:r>
          </a:p>
          <a:p>
            <a:pPr marL="457200" lvl="1" indent="0" algn="just">
              <a:lnSpc>
                <a:spcPct val="100000"/>
              </a:lnSpc>
              <a:buNone/>
            </a:pPr>
            <a:r>
              <a:rPr lang="vi-VN" sz="2800" dirty="0">
                <a:latin typeface="Cambria" panose="02040503050406030204" pitchFamily="18" charset="0"/>
                <a:cs typeface="Calibri" panose="020F0502020204030204" pitchFamily="34" charset="0"/>
              </a:rPr>
              <a:t>      + Vẽ các hình hình học đơn giản: đường tròn ngoại tiếp tam giác, đường tròn nội tiếp tam giác, cung tròn, hình trụ, hình nón, hình cầu, …</a:t>
            </a:r>
          </a:p>
          <a:p>
            <a:pPr lvl="1" algn="just">
              <a:lnSpc>
                <a:spcPct val="100000"/>
              </a:lnSpc>
              <a:buFontTx/>
              <a:buChar char="-"/>
            </a:pPr>
            <a:r>
              <a:rPr lang="vi-VN" sz="2800" dirty="0">
                <a:solidFill>
                  <a:schemeClr val="accent5">
                    <a:lumMod val="75000"/>
                  </a:schemeClr>
                </a:solidFill>
                <a:latin typeface="Cambria" panose="02040503050406030204" pitchFamily="18" charset="0"/>
                <a:cs typeface="Calibri" panose="020F0502020204030204" pitchFamily="34" charset="0"/>
              </a:rPr>
              <a:t>Sử dụng phần mềm bảng tính Excel trong Thống kê: </a:t>
            </a:r>
            <a:r>
              <a:rPr lang="vi-VN" sz="2800" dirty="0">
                <a:latin typeface="Cambria" panose="02040503050406030204" pitchFamily="18" charset="0"/>
                <a:cs typeface="Calibri" panose="020F0502020204030204" pitchFamily="34" charset="0"/>
              </a:rPr>
              <a:t>Lập bảng tần số, tần số tương đối, vẽ các loại biểu đồ.</a:t>
            </a:r>
          </a:p>
        </p:txBody>
      </p:sp>
    </p:spTree>
    <p:extLst>
      <p:ext uri="{BB962C8B-B14F-4D97-AF65-F5344CB8AC3E}">
        <p14:creationId xmlns:p14="http://schemas.microsoft.com/office/powerpoint/2010/main" val="314304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838200" y="829696"/>
            <a:ext cx="10515600" cy="5198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b="1" dirty="0">
                <a:latin typeface="Cambria" panose="02040503050406030204" pitchFamily="18" charset="0"/>
                <a:cs typeface="Calibri" panose="020F0502020204030204" pitchFamily="34" charset="0"/>
              </a:rPr>
              <a:t>Các kiểu hoạt động thực hành trải nghiệm chính:</a:t>
            </a:r>
            <a:endParaRPr lang="vi-VN" sz="2800" b="1" dirty="0">
              <a:latin typeface="Cambria" panose="02040503050406030204" pitchFamily="18" charset="0"/>
              <a:cs typeface="Calibri" panose="020F0502020204030204" pitchFamily="34" charset="0"/>
            </a:endParaRPr>
          </a:p>
          <a:p>
            <a:pPr marL="457200" lvl="1" indent="0" algn="just">
              <a:lnSpc>
                <a:spcPct val="100000"/>
              </a:lnSpc>
              <a:buNone/>
            </a:pPr>
            <a:r>
              <a:rPr lang="vi-VN" sz="2800" b="1" dirty="0">
                <a:solidFill>
                  <a:srgbClr val="C00000"/>
                </a:solidFill>
                <a:latin typeface="Cambria" panose="02040503050406030204" pitchFamily="18" charset="0"/>
                <a:cs typeface="Calibri" panose="020F0502020204030204" pitchFamily="34" charset="0"/>
              </a:rPr>
              <a:t>2</a:t>
            </a:r>
            <a:r>
              <a:rPr lang="en-US" sz="2800" b="1" dirty="0">
                <a:solidFill>
                  <a:srgbClr val="C00000"/>
                </a:solidFill>
                <a:latin typeface="Cambria" panose="02040503050406030204" pitchFamily="18" charset="0"/>
                <a:cs typeface="Calibri" panose="020F0502020204030204" pitchFamily="34" charset="0"/>
              </a:rPr>
              <a:t>.</a:t>
            </a:r>
            <a:r>
              <a:rPr lang="vi-VN" sz="2800" b="1" dirty="0">
                <a:solidFill>
                  <a:srgbClr val="C00000"/>
                </a:solidFill>
                <a:latin typeface="Cambria" panose="02040503050406030204" pitchFamily="18" charset="0"/>
                <a:cs typeface="Calibri" panose="020F0502020204030204" pitchFamily="34" charset="0"/>
              </a:rPr>
              <a:t> Tìm hiểu về một số ứng dụng của Toán học:</a:t>
            </a:r>
          </a:p>
          <a:p>
            <a:pPr lvl="1" algn="just">
              <a:lnSpc>
                <a:spcPct val="100000"/>
              </a:lnSpc>
              <a:buFontTx/>
              <a:buChar char="-"/>
            </a:pPr>
            <a:r>
              <a:rPr lang="vi-VN" sz="2800" dirty="0">
                <a:latin typeface="Cambria" panose="02040503050406030204" pitchFamily="18" charset="0"/>
                <a:cs typeface="Calibri" panose="020F0502020204030204" pitchFamily="34" charset="0"/>
              </a:rPr>
              <a:t>Pha chế nồng độ dung dịch theo yêu cầu bằng cách vận dụng hệ hai phương trình bậc nhất hai ẩn;</a:t>
            </a:r>
          </a:p>
          <a:p>
            <a:pPr lvl="1" algn="just">
              <a:lnSpc>
                <a:spcPct val="100000"/>
              </a:lnSpc>
              <a:buFontTx/>
              <a:buChar char="-"/>
            </a:pPr>
            <a:r>
              <a:rPr lang="vi-VN" sz="2800" dirty="0">
                <a:latin typeface="Cambria" panose="02040503050406030204" pitchFamily="18" charset="0"/>
                <a:cs typeface="Calibri" panose="020F0502020204030204" pitchFamily="34" charset="0"/>
              </a:rPr>
              <a:t>Mô phỏng, kiểm chứng và giải thích định luật Mendel trong di truyền học bằng xác suất thực nghiệm và xác suất.</a:t>
            </a:r>
          </a:p>
          <a:p>
            <a:pPr marL="457200" lvl="1" indent="0" algn="just">
              <a:lnSpc>
                <a:spcPct val="100000"/>
              </a:lnSpc>
              <a:buNone/>
            </a:pPr>
            <a:r>
              <a:rPr lang="vi-VN" sz="2800" b="1" dirty="0">
                <a:solidFill>
                  <a:srgbClr val="C00000"/>
                </a:solidFill>
                <a:latin typeface="Cambria" panose="02040503050406030204" pitchFamily="18" charset="0"/>
                <a:cs typeface="Calibri" panose="020F0502020204030204" pitchFamily="34" charset="0"/>
              </a:rPr>
              <a:t>3</a:t>
            </a:r>
            <a:r>
              <a:rPr lang="en-US" sz="2800" b="1" dirty="0">
                <a:solidFill>
                  <a:srgbClr val="C00000"/>
                </a:solidFill>
                <a:latin typeface="Cambria" panose="02040503050406030204" pitchFamily="18" charset="0"/>
                <a:cs typeface="Calibri" panose="020F0502020204030204" pitchFamily="34" charset="0"/>
              </a:rPr>
              <a:t>.</a:t>
            </a:r>
            <a:r>
              <a:rPr lang="vi-VN" sz="2800" b="1" dirty="0">
                <a:solidFill>
                  <a:srgbClr val="C00000"/>
                </a:solidFill>
                <a:latin typeface="Cambria" panose="02040503050406030204" pitchFamily="18" charset="0"/>
                <a:cs typeface="Calibri" panose="020F0502020204030204" pitchFamily="34" charset="0"/>
              </a:rPr>
              <a:t> Thực hành đo đạc, tính toán trong Hình học:</a:t>
            </a:r>
          </a:p>
          <a:p>
            <a:pPr lvl="1" algn="just">
              <a:lnSpc>
                <a:spcPct val="100000"/>
              </a:lnSpc>
              <a:buFontTx/>
              <a:buChar char="-"/>
            </a:pPr>
            <a:r>
              <a:rPr lang="vi-VN" sz="2800" dirty="0">
                <a:latin typeface="Cambria" panose="02040503050406030204" pitchFamily="18" charset="0"/>
                <a:cs typeface="Calibri" panose="020F0502020204030204" pitchFamily="34" charset="0"/>
              </a:rPr>
              <a:t>Thực hành tính chiều cao và xác định khoảng cách trong thực tế (mà không đo trực tiếp được) nhờ các hệ thức lượng trong tam giác vuông; </a:t>
            </a:r>
          </a:p>
          <a:p>
            <a:pPr lvl="1" algn="just">
              <a:lnSpc>
                <a:spcPct val="100000"/>
              </a:lnSpc>
              <a:buFontTx/>
              <a:buChar char="-"/>
            </a:pPr>
            <a:r>
              <a:rPr lang="vi-VN" sz="2800" dirty="0">
                <a:latin typeface="Cambria" panose="02040503050406030204" pitchFamily="18" charset="0"/>
                <a:cs typeface="Calibri" panose="020F0502020204030204" pitchFamily="34" charset="0"/>
              </a:rPr>
              <a:t>Gấp giấy, tạo lập các hình không gian. </a:t>
            </a:r>
          </a:p>
          <a:p>
            <a:pPr marL="457200" lvl="1" indent="0" algn="just">
              <a:lnSpc>
                <a:spcPct val="100000"/>
              </a:lnSpc>
              <a:buNone/>
            </a:pPr>
            <a:endParaRPr lang="vi-VN" sz="2800"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1974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 calcmode="lin" valueType="num">
                                      <p:cBhvr additive="base">
                                        <p:cTn id="1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 calcmode="lin" valueType="num">
                                      <p:cBhvr additive="base">
                                        <p:cTn id="25"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additive="base">
                                        <p:cTn id="2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825795" y="778730"/>
            <a:ext cx="10878045" cy="56370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b="1" dirty="0">
                <a:latin typeface="Cambria" panose="02040503050406030204" pitchFamily="18" charset="0"/>
                <a:cs typeface="Calibri" panose="020F0502020204030204" pitchFamily="34" charset="0"/>
              </a:rPr>
              <a:t>Một vài lưu ý khi tổ chức các hoạt động thực hành trải nghiệm:</a:t>
            </a:r>
            <a:endParaRPr lang="vi-VN" sz="2800" b="1" dirty="0">
              <a:latin typeface="Cambria" panose="02040503050406030204" pitchFamily="18" charset="0"/>
              <a:cs typeface="Calibri" panose="020F0502020204030204" pitchFamily="34" charset="0"/>
            </a:endParaRPr>
          </a:p>
          <a:p>
            <a:pPr lvl="1" algn="just">
              <a:lnSpc>
                <a:spcPct val="100000"/>
              </a:lnSpc>
              <a:buFontTx/>
              <a:buChar char="-"/>
            </a:pPr>
            <a:r>
              <a:rPr lang="vi-VN" sz="2800" dirty="0">
                <a:latin typeface="Cambria" panose="02040503050406030204" pitchFamily="18" charset="0"/>
                <a:cs typeface="Calibri" panose="020F0502020204030204" pitchFamily="34" charset="0"/>
              </a:rPr>
              <a:t>Các chủ đề trong SGK chỉ là gợi ý, GV có thể lựa chọn chủ đề khác phù hợp.</a:t>
            </a:r>
          </a:p>
          <a:p>
            <a:pPr lvl="1" algn="just">
              <a:lnSpc>
                <a:spcPct val="100000"/>
              </a:lnSpc>
              <a:buFontTx/>
              <a:buChar char="-"/>
            </a:pPr>
            <a:r>
              <a:rPr lang="vi-VN" sz="2800" dirty="0">
                <a:latin typeface="Cambria" panose="02040503050406030204" pitchFamily="18" charset="0"/>
                <a:cs typeface="Calibri" panose="020F0502020204030204" pitchFamily="34" charset="0"/>
              </a:rPr>
              <a:t>Có thể tổ chức </a:t>
            </a:r>
            <a:r>
              <a:rPr lang="en-US" sz="2800" dirty="0" err="1">
                <a:latin typeface="Cambria" panose="02040503050406030204" pitchFamily="18" charset="0"/>
                <a:cs typeface="Calibri" panose="020F0502020204030204" pitchFamily="34" charset="0"/>
              </a:rPr>
              <a:t>dạy</a:t>
            </a:r>
            <a:r>
              <a:rPr lang="en-US" sz="2800" dirty="0">
                <a:latin typeface="Cambria" panose="02040503050406030204" pitchFamily="18" charset="0"/>
                <a:cs typeface="Calibri" panose="020F0502020204030204" pitchFamily="34" charset="0"/>
              </a:rPr>
              <a:t> </a:t>
            </a:r>
            <a:r>
              <a:rPr lang="en-US" sz="2800" dirty="0" err="1">
                <a:latin typeface="Cambria" panose="02040503050406030204" pitchFamily="18" charset="0"/>
                <a:cs typeface="Calibri" panose="020F0502020204030204" pitchFamily="34" charset="0"/>
              </a:rPr>
              <a:t>học</a:t>
            </a:r>
            <a:r>
              <a:rPr lang="en-US" sz="2800" dirty="0">
                <a:latin typeface="Cambria" panose="02040503050406030204" pitchFamily="18" charset="0"/>
                <a:cs typeface="Calibri" panose="020F0502020204030204" pitchFamily="34" charset="0"/>
              </a:rPr>
              <a:t> </a:t>
            </a:r>
            <a:r>
              <a:rPr lang="en-US" sz="2800" dirty="0" err="1">
                <a:latin typeface="Cambria" panose="02040503050406030204" pitchFamily="18" charset="0"/>
                <a:cs typeface="Calibri" panose="020F0502020204030204" pitchFamily="34" charset="0"/>
              </a:rPr>
              <a:t>theo</a:t>
            </a:r>
            <a:r>
              <a:rPr lang="en-US" sz="2800" dirty="0">
                <a:latin typeface="Cambria" panose="02040503050406030204" pitchFamily="18" charset="0"/>
                <a:cs typeface="Calibri" panose="020F0502020204030204" pitchFamily="34" charset="0"/>
              </a:rPr>
              <a:t> PP </a:t>
            </a:r>
            <a:r>
              <a:rPr lang="en-US" sz="2800" dirty="0" err="1">
                <a:latin typeface="Cambria" panose="02040503050406030204" pitchFamily="18" charset="0"/>
                <a:cs typeface="Calibri" panose="020F0502020204030204" pitchFamily="34" charset="0"/>
              </a:rPr>
              <a:t>dạy</a:t>
            </a:r>
            <a:r>
              <a:rPr lang="en-US" sz="2800" dirty="0">
                <a:latin typeface="Cambria" panose="02040503050406030204" pitchFamily="18" charset="0"/>
                <a:cs typeface="Calibri" panose="020F0502020204030204" pitchFamily="34" charset="0"/>
              </a:rPr>
              <a:t> </a:t>
            </a:r>
            <a:r>
              <a:rPr lang="en-US" sz="2800" dirty="0" err="1">
                <a:latin typeface="Cambria" panose="02040503050406030204" pitchFamily="18" charset="0"/>
                <a:cs typeface="Calibri" panose="020F0502020204030204" pitchFamily="34" charset="0"/>
              </a:rPr>
              <a:t>học</a:t>
            </a:r>
            <a:r>
              <a:rPr lang="en-US" sz="2800" dirty="0">
                <a:latin typeface="Cambria" panose="02040503050406030204" pitchFamily="18" charset="0"/>
                <a:cs typeface="Calibri" panose="020F0502020204030204" pitchFamily="34" charset="0"/>
              </a:rPr>
              <a:t> </a:t>
            </a:r>
            <a:r>
              <a:rPr lang="en-US" sz="2800" dirty="0" err="1">
                <a:latin typeface="Cambria" panose="02040503050406030204" pitchFamily="18" charset="0"/>
                <a:cs typeface="Calibri" panose="020F0502020204030204" pitchFamily="34" charset="0"/>
              </a:rPr>
              <a:t>theo</a:t>
            </a:r>
            <a:r>
              <a:rPr lang="en-US" sz="2800" dirty="0">
                <a:latin typeface="Cambria" panose="02040503050406030204" pitchFamily="18" charset="0"/>
                <a:cs typeface="Calibri" panose="020F0502020204030204" pitchFamily="34" charset="0"/>
              </a:rPr>
              <a:t> </a:t>
            </a:r>
            <a:r>
              <a:rPr lang="en-US" sz="2800" dirty="0" err="1">
                <a:latin typeface="Cambria" panose="02040503050406030204" pitchFamily="18" charset="0"/>
                <a:cs typeface="Calibri" panose="020F0502020204030204" pitchFamily="34" charset="0"/>
              </a:rPr>
              <a:t>dự</a:t>
            </a:r>
            <a:r>
              <a:rPr lang="en-US" sz="2800" dirty="0">
                <a:latin typeface="Cambria" panose="02040503050406030204" pitchFamily="18" charset="0"/>
                <a:cs typeface="Calibri" panose="020F0502020204030204" pitchFamily="34" charset="0"/>
              </a:rPr>
              <a:t> </a:t>
            </a:r>
            <a:r>
              <a:rPr lang="en-US" sz="2800" dirty="0" err="1">
                <a:latin typeface="Cambria" panose="02040503050406030204" pitchFamily="18" charset="0"/>
                <a:cs typeface="Calibri" panose="020F0502020204030204" pitchFamily="34" charset="0"/>
              </a:rPr>
              <a:t>án</a:t>
            </a:r>
            <a:r>
              <a:rPr lang="en-US" sz="2800" dirty="0">
                <a:latin typeface="Cambria" panose="02040503050406030204" pitchFamily="18" charset="0"/>
                <a:cs typeface="Calibri" panose="020F0502020204030204" pitchFamily="34" charset="0"/>
              </a:rPr>
              <a:t>;</a:t>
            </a:r>
            <a:r>
              <a:rPr lang="vi-VN" sz="2800" dirty="0">
                <a:latin typeface="Cambria" panose="02040503050406030204" pitchFamily="18" charset="0"/>
                <a:cs typeface="Calibri" panose="020F0502020204030204" pitchFamily="34" charset="0"/>
              </a:rPr>
              <a:t> trong buổi hoạt động ngoại khoá hoặc buổi sinh hoạt chuyên đề của tổ chuyên môn.</a:t>
            </a:r>
          </a:p>
          <a:p>
            <a:pPr lvl="1" algn="just">
              <a:lnSpc>
                <a:spcPct val="100000"/>
              </a:lnSpc>
              <a:buFontTx/>
              <a:buChar char="-"/>
            </a:pPr>
            <a:r>
              <a:rPr lang="vi-VN" sz="2800" dirty="0">
                <a:latin typeface="Cambria" panose="02040503050406030204" pitchFamily="18" charset="0"/>
                <a:cs typeface="Calibri" panose="020F0502020204030204" pitchFamily="34" charset="0"/>
              </a:rPr>
              <a:t>Khuyến khích phát triển các chủ đề gợi ý trong sách thành các chủ đề giáo dục STEM phù hợp.</a:t>
            </a:r>
          </a:p>
          <a:p>
            <a:pPr marL="457200" lvl="1" indent="0">
              <a:lnSpc>
                <a:spcPct val="100000"/>
              </a:lnSpc>
              <a:buNone/>
            </a:pPr>
            <a:r>
              <a:rPr lang="vi-VN" sz="2800" b="1" dirty="0">
                <a:solidFill>
                  <a:srgbClr val="FF0000"/>
                </a:solidFill>
                <a:latin typeface="Cambria" panose="02040503050406030204" pitchFamily="18" charset="0"/>
                <a:cs typeface="Calibri" panose="020F0502020204030204" pitchFamily="34" charset="0"/>
              </a:rPr>
              <a:t>   STEM:</a:t>
            </a:r>
            <a:r>
              <a:rPr lang="vi-VN" sz="2800" dirty="0">
                <a:latin typeface="Cambria" panose="02040503050406030204" pitchFamily="18" charset="0"/>
                <a:cs typeface="Calibri" panose="020F0502020204030204" pitchFamily="34" charset="0"/>
              </a:rPr>
              <a:t> </a:t>
            </a:r>
            <a:r>
              <a:rPr lang="vi-VN" sz="2800" dirty="0">
                <a:solidFill>
                  <a:schemeClr val="accent5">
                    <a:lumMod val="75000"/>
                  </a:schemeClr>
                </a:solidFill>
                <a:latin typeface="Cambria" panose="02040503050406030204" pitchFamily="18" charset="0"/>
                <a:cs typeface="Calibri" panose="020F0502020204030204" pitchFamily="34" charset="0"/>
              </a:rPr>
              <a:t>S=Science </a:t>
            </a:r>
            <a:r>
              <a:rPr lang="vi-VN" sz="2800" dirty="0">
                <a:latin typeface="Cambria" panose="02040503050406030204" pitchFamily="18" charset="0"/>
                <a:cs typeface="Calibri" panose="020F0502020204030204" pitchFamily="34" charset="0"/>
              </a:rPr>
              <a:t>(Khoa học); </a:t>
            </a:r>
            <a:r>
              <a:rPr lang="vi-VN" sz="2800" dirty="0">
                <a:solidFill>
                  <a:schemeClr val="accent5">
                    <a:lumMod val="75000"/>
                  </a:schemeClr>
                </a:solidFill>
                <a:latin typeface="Cambria" panose="02040503050406030204" pitchFamily="18" charset="0"/>
                <a:cs typeface="Calibri" panose="020F0502020204030204" pitchFamily="34" charset="0"/>
              </a:rPr>
              <a:t>T=Technology </a:t>
            </a:r>
            <a:r>
              <a:rPr lang="vi-VN" sz="2800" dirty="0">
                <a:latin typeface="Cambria" panose="02040503050406030204" pitchFamily="18" charset="0"/>
                <a:cs typeface="Calibri" panose="020F0502020204030204" pitchFamily="34" charset="0"/>
              </a:rPr>
              <a:t>(Công nghệ);                                                                   </a:t>
            </a:r>
            <a:r>
              <a:rPr lang="vi-VN" sz="2800" dirty="0">
                <a:solidFill>
                  <a:schemeClr val="accent5">
                    <a:lumMod val="75000"/>
                  </a:schemeClr>
                </a:solidFill>
                <a:latin typeface="Cambria" panose="02040503050406030204" pitchFamily="18" charset="0"/>
                <a:cs typeface="Calibri" panose="020F0502020204030204" pitchFamily="34" charset="0"/>
              </a:rPr>
              <a:t>E=Engineering </a:t>
            </a:r>
            <a:r>
              <a:rPr lang="vi-VN" sz="2800" dirty="0">
                <a:latin typeface="Cambria" panose="02040503050406030204" pitchFamily="18" charset="0"/>
                <a:cs typeface="Calibri" panose="020F0502020204030204" pitchFamily="34" charset="0"/>
              </a:rPr>
              <a:t>(Kĩ thuật); </a:t>
            </a:r>
            <a:r>
              <a:rPr lang="vi-VN" sz="2800" dirty="0">
                <a:solidFill>
                  <a:schemeClr val="accent5">
                    <a:lumMod val="75000"/>
                  </a:schemeClr>
                </a:solidFill>
                <a:latin typeface="Cambria" panose="02040503050406030204" pitchFamily="18" charset="0"/>
                <a:cs typeface="Calibri" panose="020F0502020204030204" pitchFamily="34" charset="0"/>
              </a:rPr>
              <a:t>M=Mathematics </a:t>
            </a:r>
            <a:r>
              <a:rPr lang="vi-VN" sz="2800" dirty="0">
                <a:latin typeface="Cambria" panose="02040503050406030204" pitchFamily="18" charset="0"/>
                <a:cs typeface="Calibri" panose="020F0502020204030204" pitchFamily="34" charset="0"/>
              </a:rPr>
              <a:t>(Toán học).</a:t>
            </a:r>
          </a:p>
          <a:p>
            <a:pPr marL="457200" lvl="1" indent="0">
              <a:lnSpc>
                <a:spcPct val="100000"/>
              </a:lnSpc>
              <a:buNone/>
            </a:pPr>
            <a:r>
              <a:rPr lang="vi-VN" sz="2800" dirty="0">
                <a:latin typeface="Cambria" panose="02040503050406030204" pitchFamily="18" charset="0"/>
                <a:cs typeface="Calibri" panose="020F0502020204030204" pitchFamily="34" charset="0"/>
              </a:rPr>
              <a:t>Một dự án đang triển khai của VIASM: </a:t>
            </a:r>
            <a:r>
              <a:rPr lang="vi-VN" sz="2800" dirty="0">
                <a:solidFill>
                  <a:srgbClr val="FF0000"/>
                </a:solidFill>
                <a:latin typeface="Cambria" panose="02040503050406030204" pitchFamily="18" charset="0"/>
                <a:cs typeface="Calibri" panose="020F0502020204030204" pitchFamily="34" charset="0"/>
              </a:rPr>
              <a:t>Một số chủ đề thực hành trải nghiệm trong môn Toán theo định hướng giáo dục STEM</a:t>
            </a:r>
          </a:p>
        </p:txBody>
      </p:sp>
    </p:spTree>
    <p:extLst>
      <p:ext uri="{BB962C8B-B14F-4D97-AF65-F5344CB8AC3E}">
        <p14:creationId xmlns:p14="http://schemas.microsoft.com/office/powerpoint/2010/main" val="110412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AAC911-F80D-4F47-841A-0AC8DD9A5075}"/>
              </a:ext>
            </a:extLst>
          </p:cNvPr>
          <p:cNvSpPr txBox="1">
            <a:spLocks/>
          </p:cNvSpPr>
          <p:nvPr/>
        </p:nvSpPr>
        <p:spPr>
          <a:xfrm>
            <a:off x="1" y="2143492"/>
            <a:ext cx="11957538"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dirty="0">
                <a:solidFill>
                  <a:srgbClr val="00B0F0"/>
                </a:solidFill>
                <a:latin typeface="Arial (Body)"/>
              </a:rPr>
              <a:t>Phần </a:t>
            </a:r>
            <a:r>
              <a:rPr lang="en-US" sz="4000" dirty="0">
                <a:solidFill>
                  <a:srgbClr val="00B0F0"/>
                </a:solidFill>
                <a:latin typeface="Arial (Body)"/>
              </a:rPr>
              <a:t>4</a:t>
            </a:r>
          </a:p>
          <a:p>
            <a:pPr algn="ctr"/>
            <a:r>
              <a:rPr lang="en-US" sz="4000" dirty="0" err="1">
                <a:solidFill>
                  <a:srgbClr val="00B0F0"/>
                </a:solidFill>
                <a:latin typeface="Arial (Body)"/>
              </a:rPr>
              <a:t>Tài</a:t>
            </a:r>
            <a:r>
              <a:rPr lang="en-US" sz="4000" dirty="0">
                <a:solidFill>
                  <a:srgbClr val="00B0F0"/>
                </a:solidFill>
                <a:latin typeface="Arial (Body)"/>
              </a:rPr>
              <a:t> </a:t>
            </a:r>
            <a:r>
              <a:rPr lang="en-US" sz="4000" dirty="0" err="1">
                <a:solidFill>
                  <a:srgbClr val="00B0F0"/>
                </a:solidFill>
                <a:latin typeface="Arial (Body)"/>
              </a:rPr>
              <a:t>liệu</a:t>
            </a:r>
            <a:r>
              <a:rPr lang="en-US" sz="4000" dirty="0">
                <a:solidFill>
                  <a:srgbClr val="00B0F0"/>
                </a:solidFill>
                <a:latin typeface="Arial (Body)"/>
              </a:rPr>
              <a:t> </a:t>
            </a:r>
            <a:r>
              <a:rPr lang="en-US" sz="4000" dirty="0" err="1">
                <a:solidFill>
                  <a:srgbClr val="00B0F0"/>
                </a:solidFill>
                <a:latin typeface="Arial (Body)"/>
              </a:rPr>
              <a:t>hỗ</a:t>
            </a:r>
            <a:r>
              <a:rPr lang="en-US" sz="4000" dirty="0">
                <a:solidFill>
                  <a:srgbClr val="00B0F0"/>
                </a:solidFill>
                <a:latin typeface="Arial (Body)"/>
              </a:rPr>
              <a:t> </a:t>
            </a:r>
            <a:r>
              <a:rPr lang="en-US" sz="4000" dirty="0" err="1">
                <a:solidFill>
                  <a:srgbClr val="00B0F0"/>
                </a:solidFill>
                <a:latin typeface="Arial (Body)"/>
              </a:rPr>
              <a:t>trợ</a:t>
            </a:r>
            <a:r>
              <a:rPr lang="en-US" sz="4000" dirty="0">
                <a:solidFill>
                  <a:srgbClr val="00B0F0"/>
                </a:solidFill>
                <a:latin typeface="Arial (Body)"/>
              </a:rPr>
              <a:t> </a:t>
            </a:r>
            <a:r>
              <a:rPr lang="en-US" sz="4000" dirty="0" err="1">
                <a:solidFill>
                  <a:srgbClr val="00B0F0"/>
                </a:solidFill>
                <a:latin typeface="Arial (Body)"/>
              </a:rPr>
              <a:t>giảng</a:t>
            </a:r>
            <a:r>
              <a:rPr lang="en-US" sz="4000" dirty="0">
                <a:solidFill>
                  <a:srgbClr val="00B0F0"/>
                </a:solidFill>
                <a:latin typeface="Arial (Body)"/>
              </a:rPr>
              <a:t> </a:t>
            </a:r>
            <a:r>
              <a:rPr lang="en-US" sz="4000" dirty="0" err="1">
                <a:solidFill>
                  <a:srgbClr val="00B0F0"/>
                </a:solidFill>
                <a:latin typeface="Arial (Body)"/>
              </a:rPr>
              <a:t>dạy</a:t>
            </a:r>
            <a:r>
              <a:rPr lang="en-US" sz="4000" dirty="0">
                <a:solidFill>
                  <a:srgbClr val="00B0F0"/>
                </a:solidFill>
                <a:latin typeface="Arial (Body)"/>
              </a:rPr>
              <a:t> </a:t>
            </a:r>
            <a:r>
              <a:rPr lang="en-US" sz="4000" dirty="0" err="1">
                <a:solidFill>
                  <a:srgbClr val="00B0F0"/>
                </a:solidFill>
                <a:latin typeface="Arial (Body)"/>
              </a:rPr>
              <a:t>và</a:t>
            </a:r>
            <a:r>
              <a:rPr lang="en-US" sz="4000" dirty="0">
                <a:solidFill>
                  <a:srgbClr val="00B0F0"/>
                </a:solidFill>
                <a:latin typeface="Arial (Body)"/>
              </a:rPr>
              <a:t> </a:t>
            </a:r>
            <a:r>
              <a:rPr lang="en-US" sz="4000" dirty="0" err="1">
                <a:solidFill>
                  <a:srgbClr val="00B0F0"/>
                </a:solidFill>
                <a:latin typeface="Arial (Body)"/>
              </a:rPr>
              <a:t>học</a:t>
            </a:r>
            <a:r>
              <a:rPr lang="en-US" sz="4000" dirty="0">
                <a:solidFill>
                  <a:srgbClr val="00B0F0"/>
                </a:solidFill>
                <a:latin typeface="Arial (Body)"/>
              </a:rPr>
              <a:t> </a:t>
            </a:r>
            <a:r>
              <a:rPr lang="en-US" sz="4000" dirty="0" err="1">
                <a:solidFill>
                  <a:srgbClr val="00B0F0"/>
                </a:solidFill>
                <a:latin typeface="Arial (Body)"/>
              </a:rPr>
              <a:t>tập</a:t>
            </a:r>
            <a:endParaRPr lang="en-US" sz="4000" dirty="0">
              <a:solidFill>
                <a:srgbClr val="00B0F0"/>
              </a:solidFill>
              <a:latin typeface="Arial (Body)"/>
            </a:endParaRPr>
          </a:p>
          <a:p>
            <a:pPr algn="ctr"/>
            <a:r>
              <a:rPr lang="vi-VN" sz="4000" dirty="0">
                <a:solidFill>
                  <a:srgbClr val="00B0F0"/>
                </a:solidFill>
                <a:latin typeface="Arial (Body)"/>
              </a:rPr>
              <a:t>theo SGK Toán 9KN</a:t>
            </a:r>
          </a:p>
          <a:p>
            <a:pPr algn="ctr"/>
            <a:r>
              <a:rPr lang="en-US" sz="4000" dirty="0">
                <a:solidFill>
                  <a:srgbClr val="00B0F0"/>
                </a:solidFill>
                <a:latin typeface="Arial (Body)"/>
              </a:rPr>
              <a:t> </a:t>
            </a:r>
            <a:br>
              <a:rPr lang="vi-VN" sz="4000" dirty="0">
                <a:solidFill>
                  <a:srgbClr val="00B0F0"/>
                </a:solidFill>
                <a:latin typeface="Arial (Body)"/>
              </a:rPr>
            </a:br>
            <a:endParaRPr lang="vi-VN" sz="3600" dirty="0">
              <a:solidFill>
                <a:srgbClr val="00B0F0"/>
              </a:solidFill>
              <a:latin typeface="Arial (Body)"/>
            </a:endParaRPr>
          </a:p>
        </p:txBody>
      </p:sp>
    </p:spTree>
    <p:extLst>
      <p:ext uri="{BB962C8B-B14F-4D97-AF65-F5344CB8AC3E}">
        <p14:creationId xmlns:p14="http://schemas.microsoft.com/office/powerpoint/2010/main" val="135046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4E397D-0745-3649-BC78-D317A828AC84}"/>
              </a:ext>
            </a:extLst>
          </p:cNvPr>
          <p:cNvSpPr txBox="1"/>
          <p:nvPr/>
        </p:nvSpPr>
        <p:spPr>
          <a:xfrm>
            <a:off x="3083661" y="275379"/>
            <a:ext cx="5274526" cy="646331"/>
          </a:xfrm>
          <a:prstGeom prst="rect">
            <a:avLst/>
          </a:prstGeom>
          <a:noFill/>
        </p:spPr>
        <p:txBody>
          <a:bodyPr wrap="square" rtlCol="0">
            <a:spAutoFit/>
          </a:bodyPr>
          <a:lstStyle/>
          <a:p>
            <a:r>
              <a:rPr lang="vi-VN" sz="3600" b="1" dirty="0">
                <a:solidFill>
                  <a:srgbClr val="00B050"/>
                </a:solidFill>
              </a:rPr>
              <a:t>NỘI DUNG BÁO CÁO</a:t>
            </a:r>
          </a:p>
        </p:txBody>
      </p:sp>
      <p:sp>
        <p:nvSpPr>
          <p:cNvPr id="4" name="TextBox 3">
            <a:extLst>
              <a:ext uri="{FF2B5EF4-FFF2-40B4-BE49-F238E27FC236}">
                <a16:creationId xmlns:a16="http://schemas.microsoft.com/office/drawing/2014/main" id="{5E356CA5-6866-5B48-AA74-ACD5594AB033}"/>
              </a:ext>
            </a:extLst>
          </p:cNvPr>
          <p:cNvSpPr txBox="1"/>
          <p:nvPr/>
        </p:nvSpPr>
        <p:spPr>
          <a:xfrm>
            <a:off x="995363" y="1022827"/>
            <a:ext cx="10587037" cy="5262979"/>
          </a:xfrm>
          <a:prstGeom prst="rect">
            <a:avLst/>
          </a:prstGeom>
          <a:noFill/>
        </p:spPr>
        <p:txBody>
          <a:bodyPr wrap="square" rtlCol="0">
            <a:spAutoFit/>
          </a:bodyPr>
          <a:lstStyle/>
          <a:p>
            <a:pPr marL="514350" indent="-514350">
              <a:buFont typeface="+mj-lt"/>
              <a:buAutoNum type="arabicPeriod"/>
            </a:pPr>
            <a:r>
              <a:rPr lang="en-US" sz="2800" dirty="0" err="1">
                <a:latin typeface="Cambria" panose="02040503050406030204" pitchFamily="18" charset="0"/>
                <a:cs typeface="Arial" panose="020B0604020202020204" pitchFamily="34" charset="0"/>
              </a:rPr>
              <a:t>Giới</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thiệu</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chung</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về</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bô</a:t>
            </a:r>
            <a:r>
              <a:rPr lang="en-US" sz="2800" dirty="0">
                <a:latin typeface="Cambria" panose="02040503050406030204" pitchFamily="18" charset="0"/>
                <a:cs typeface="Arial" panose="020B0604020202020204" pitchFamily="34" charset="0"/>
              </a:rPr>
              <a:t> SGK </a:t>
            </a:r>
            <a:r>
              <a:rPr lang="en-US" sz="2800" dirty="0" err="1">
                <a:latin typeface="Cambria" panose="02040503050406030204" pitchFamily="18" charset="0"/>
                <a:cs typeface="Arial" panose="020B0604020202020204" pitchFamily="34" charset="0"/>
              </a:rPr>
              <a:t>Toán</a:t>
            </a:r>
            <a:r>
              <a:rPr lang="en-US" sz="2800" dirty="0">
                <a:latin typeface="Cambria" panose="02040503050406030204" pitchFamily="18" charset="0"/>
                <a:cs typeface="Arial" panose="020B0604020202020204" pitchFamily="34" charset="0"/>
              </a:rPr>
              <a:t> 9KN.</a:t>
            </a:r>
          </a:p>
          <a:p>
            <a:pPr marL="514350" indent="-514350">
              <a:buFont typeface="+mj-lt"/>
              <a:buAutoNum type="arabicPeriod"/>
            </a:pPr>
            <a:r>
              <a:rPr lang="en-US" sz="2800" dirty="0" err="1">
                <a:latin typeface="Cambria" panose="02040503050406030204" pitchFamily="18" charset="0"/>
                <a:cs typeface="Arial" panose="020B0604020202020204" pitchFamily="34" charset="0"/>
              </a:rPr>
              <a:t>Phân</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phối</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chtr</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và</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tiến</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trình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tổ</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chức</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thực</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hiện</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các</a:t>
            </a:r>
            <a:r>
              <a:rPr lang="en-US" sz="2800" dirty="0">
                <a:latin typeface="Cambria" panose="02040503050406030204" pitchFamily="18" charset="0"/>
                <a:cs typeface="Arial" panose="020B0604020202020204" pitchFamily="34" charset="0"/>
              </a:rPr>
              <a:t> HĐ </a:t>
            </a:r>
            <a:r>
              <a:rPr lang="en-US" sz="2800" dirty="0" err="1">
                <a:latin typeface="Cambria" panose="02040503050406030204" pitchFamily="18" charset="0"/>
                <a:cs typeface="Arial" panose="020B0604020202020204" pitchFamily="34" charset="0"/>
              </a:rPr>
              <a:t>học</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tập</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theo</a:t>
            </a:r>
            <a:r>
              <a:rPr lang="en-US" sz="2800" dirty="0">
                <a:latin typeface="Cambria" panose="02040503050406030204" pitchFamily="18" charset="0"/>
                <a:cs typeface="Arial" panose="020B0604020202020204" pitchFamily="34" charset="0"/>
              </a:rPr>
              <a:t> SGK </a:t>
            </a:r>
            <a:r>
              <a:rPr lang="en-US" sz="2800" dirty="0" err="1">
                <a:latin typeface="Cambria" panose="02040503050406030204" pitchFamily="18" charset="0"/>
                <a:cs typeface="Arial" panose="020B0604020202020204" pitchFamily="34" charset="0"/>
              </a:rPr>
              <a:t>Toán</a:t>
            </a:r>
            <a:r>
              <a:rPr lang="en-US" sz="2800" dirty="0">
                <a:latin typeface="Cambria" panose="02040503050406030204" pitchFamily="18" charset="0"/>
                <a:cs typeface="Arial" panose="020B0604020202020204" pitchFamily="34" charset="0"/>
              </a:rPr>
              <a:t> 9KN</a:t>
            </a:r>
          </a:p>
          <a:p>
            <a:r>
              <a:rPr lang="en-US" sz="2800" dirty="0">
                <a:latin typeface="Cambria" panose="02040503050406030204" pitchFamily="18" charset="0"/>
                <a:cs typeface="Arial" panose="020B0604020202020204" pitchFamily="34" charset="0"/>
              </a:rPr>
              <a:t>3. </a:t>
            </a:r>
            <a:r>
              <a:rPr lang="en-US" sz="2800" dirty="0" err="1">
                <a:latin typeface="Cambria" panose="02040503050406030204" pitchFamily="18" charset="0"/>
                <a:cs typeface="Arial" panose="020B0604020202020204" pitchFamily="34" charset="0"/>
              </a:rPr>
              <a:t>Những</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chú</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ý</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quan</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trọng</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về</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nội</a:t>
            </a:r>
            <a:r>
              <a:rPr lang="en-US" sz="2800" dirty="0">
                <a:latin typeface="Cambria" panose="02040503050406030204" pitchFamily="18" charset="0"/>
                <a:cs typeface="Arial" panose="020B0604020202020204" pitchFamily="34" charset="0"/>
              </a:rPr>
              <a:t> dung </a:t>
            </a:r>
            <a:r>
              <a:rPr lang="en-US" sz="2800" dirty="0" err="1">
                <a:latin typeface="Cambria" panose="02040503050406030204" pitchFamily="18" charset="0"/>
                <a:cs typeface="Arial" panose="020B0604020202020204" pitchFamily="34" charset="0"/>
              </a:rPr>
              <a:t>chtr</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Toán</a:t>
            </a:r>
            <a:r>
              <a:rPr lang="en-US" sz="2800" dirty="0">
                <a:latin typeface="Cambria" panose="02040503050406030204" pitchFamily="18" charset="0"/>
                <a:cs typeface="Arial" panose="020B0604020202020204" pitchFamily="34" charset="0"/>
              </a:rPr>
              <a:t> 9</a:t>
            </a:r>
          </a:p>
          <a:p>
            <a:pPr marL="914400" lvl="1" indent="-457200">
              <a:buFont typeface="Wingdings" pitchFamily="2" charset="2"/>
              <a:buChar char="ü"/>
            </a:pPr>
            <a:r>
              <a:rPr lang="en-US" sz="2800" dirty="0" err="1">
                <a:latin typeface="Cambria" panose="02040503050406030204" pitchFamily="18" charset="0"/>
                <a:cs typeface="Arial" panose="020B0604020202020204" pitchFamily="34" charset="0"/>
              </a:rPr>
              <a:t>Mạch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Hình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học</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đo</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lường</a:t>
            </a:r>
            <a:endParaRPr lang="en-US" sz="2800" dirty="0">
              <a:latin typeface="Cambria" panose="02040503050406030204" pitchFamily="18" charset="0"/>
              <a:cs typeface="Arial" panose="020B0604020202020204" pitchFamily="34" charset="0"/>
            </a:endParaRPr>
          </a:p>
          <a:p>
            <a:pPr marL="914400" lvl="1" indent="-457200">
              <a:buFont typeface="Wingdings" pitchFamily="2" charset="2"/>
              <a:buChar char="ü"/>
            </a:pPr>
            <a:r>
              <a:rPr lang="en-US" sz="2800" dirty="0" err="1">
                <a:latin typeface="Cambria" panose="02040503050406030204" pitchFamily="18" charset="0"/>
                <a:cs typeface="Arial" panose="020B0604020202020204" pitchFamily="34" charset="0"/>
              </a:rPr>
              <a:t>Mạch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Đại</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số</a:t>
            </a:r>
            <a:endParaRPr lang="en-US" sz="2800" dirty="0">
              <a:latin typeface="Cambria" panose="02040503050406030204" pitchFamily="18" charset="0"/>
              <a:cs typeface="Arial" panose="020B0604020202020204" pitchFamily="34" charset="0"/>
            </a:endParaRPr>
          </a:p>
          <a:p>
            <a:pPr marL="914400" lvl="1" indent="-457200">
              <a:buFont typeface="Wingdings" pitchFamily="2" charset="2"/>
              <a:buChar char="ü"/>
            </a:pPr>
            <a:r>
              <a:rPr lang="en-US" sz="2800" dirty="0" err="1">
                <a:latin typeface="Cambria" panose="02040503050406030204" pitchFamily="18" charset="0"/>
                <a:cs typeface="Arial" panose="020B0604020202020204" pitchFamily="34" charset="0"/>
              </a:rPr>
              <a:t>Mạch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Thống</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kê</a:t>
            </a:r>
            <a:r>
              <a:rPr lang="en-US" sz="2800" dirty="0">
                <a:latin typeface="Cambria" panose="02040503050406030204" pitchFamily="18" charset="0"/>
                <a:cs typeface="Arial" panose="020B0604020202020204" pitchFamily="34" charset="0"/>
              </a:rPr>
              <a:t> – </a:t>
            </a:r>
            <a:r>
              <a:rPr lang="en-US" sz="2800" dirty="0" err="1">
                <a:latin typeface="Cambria" panose="02040503050406030204" pitchFamily="18" charset="0"/>
                <a:cs typeface="Arial" panose="020B0604020202020204" pitchFamily="34" charset="0"/>
              </a:rPr>
              <a:t>Xác</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suất</a:t>
            </a:r>
            <a:endParaRPr lang="en-US" sz="2800" dirty="0">
              <a:latin typeface="Cambria" panose="02040503050406030204" pitchFamily="18" charset="0"/>
              <a:cs typeface="Arial" panose="020B0604020202020204" pitchFamily="34" charset="0"/>
            </a:endParaRPr>
          </a:p>
          <a:p>
            <a:pPr marL="914400" lvl="1" indent="-457200">
              <a:buFont typeface="Wingdings" pitchFamily="2" charset="2"/>
              <a:buChar char="ü"/>
            </a:pPr>
            <a:r>
              <a:rPr lang="en-US" sz="2800" dirty="0" err="1">
                <a:latin typeface="Cambria" panose="02040503050406030204" pitchFamily="18" charset="0"/>
                <a:cs typeface="Arial" panose="020B0604020202020204" pitchFamily="34" charset="0"/>
              </a:rPr>
              <a:t>Các</a:t>
            </a:r>
            <a:r>
              <a:rPr lang="en-US" sz="2800" dirty="0">
                <a:latin typeface="Cambria" panose="02040503050406030204" pitchFamily="18" charset="0"/>
                <a:cs typeface="Arial" panose="020B0604020202020204" pitchFamily="34" charset="0"/>
              </a:rPr>
              <a:t> HĐTN </a:t>
            </a:r>
            <a:r>
              <a:rPr lang="en-US" sz="2800" dirty="0" err="1">
                <a:latin typeface="Cambria" panose="02040503050406030204" pitchFamily="18" charset="0"/>
                <a:cs typeface="Arial" panose="020B0604020202020204" pitchFamily="34" charset="0"/>
              </a:rPr>
              <a:t>trong</a:t>
            </a:r>
            <a:r>
              <a:rPr lang="en-US" sz="2800" dirty="0">
                <a:latin typeface="Cambria" panose="02040503050406030204" pitchFamily="18" charset="0"/>
                <a:cs typeface="Arial" panose="020B0604020202020204" pitchFamily="34" charset="0"/>
              </a:rPr>
              <a:t> SGK </a:t>
            </a:r>
            <a:r>
              <a:rPr lang="en-US" sz="2800" dirty="0" err="1">
                <a:latin typeface="Cambria" panose="02040503050406030204" pitchFamily="18" charset="0"/>
                <a:cs typeface="Arial" panose="020B0604020202020204" pitchFamily="34" charset="0"/>
              </a:rPr>
              <a:t>Toán</a:t>
            </a:r>
            <a:r>
              <a:rPr lang="en-US" sz="2800" dirty="0">
                <a:latin typeface="Cambria" panose="02040503050406030204" pitchFamily="18" charset="0"/>
                <a:cs typeface="Arial" panose="020B0604020202020204" pitchFamily="34" charset="0"/>
              </a:rPr>
              <a:t> 9KN</a:t>
            </a:r>
          </a:p>
          <a:p>
            <a:r>
              <a:rPr lang="en-US" sz="2800" dirty="0">
                <a:latin typeface="Cambria" panose="02040503050406030204" pitchFamily="18" charset="0"/>
                <a:cs typeface="Arial" panose="020B0604020202020204" pitchFamily="34" charset="0"/>
              </a:rPr>
              <a:t>4. </a:t>
            </a:r>
            <a:r>
              <a:rPr lang="en-US" sz="2800" dirty="0" err="1">
                <a:latin typeface="Cambria" panose="02040503050406030204" pitchFamily="18" charset="0"/>
                <a:cs typeface="Arial" panose="020B0604020202020204" pitchFamily="34" charset="0"/>
              </a:rPr>
              <a:t>Tài</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liệu</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hỗ</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trợ</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giảng</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dạy</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và</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học</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tập</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theo</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Toán</a:t>
            </a:r>
            <a:r>
              <a:rPr lang="en-US" sz="2800" dirty="0">
                <a:latin typeface="Cambria" panose="02040503050406030204" pitchFamily="18" charset="0"/>
                <a:cs typeface="Arial" panose="020B0604020202020204" pitchFamily="34" charset="0"/>
              </a:rPr>
              <a:t> 9KN</a:t>
            </a:r>
          </a:p>
          <a:p>
            <a:r>
              <a:rPr lang="en-US" sz="2800" dirty="0">
                <a:latin typeface="Cambria" panose="02040503050406030204" pitchFamily="18" charset="0"/>
                <a:cs typeface="Arial" panose="020B0604020202020204" pitchFamily="34" charset="0"/>
              </a:rPr>
              <a:t>5. </a:t>
            </a:r>
            <a:r>
              <a:rPr lang="en-US" sz="2800" dirty="0" err="1">
                <a:latin typeface="Cambria" panose="02040503050406030204" pitchFamily="18" charset="0"/>
                <a:cs typeface="Arial" panose="020B0604020202020204" pitchFamily="34" charset="0"/>
              </a:rPr>
              <a:t>Kiểm</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tra</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đánh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giá</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theo</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hướng</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tiếp</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cận</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phẩm</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chất</a:t>
            </a:r>
            <a:r>
              <a:rPr lang="en-US" sz="2800" dirty="0">
                <a:latin typeface="Cambria" panose="02040503050406030204" pitchFamily="18" charset="0"/>
                <a:cs typeface="Arial" panose="020B0604020202020204" pitchFamily="34" charset="0"/>
              </a:rPr>
              <a:t>, NL.</a:t>
            </a:r>
          </a:p>
          <a:p>
            <a:r>
              <a:rPr lang="en-US" sz="2800" dirty="0">
                <a:latin typeface="Cambria" panose="02040503050406030204" pitchFamily="18" charset="0"/>
                <a:cs typeface="Arial" panose="020B0604020202020204" pitchFamily="34" charset="0"/>
              </a:rPr>
              <a:t>6. </a:t>
            </a:r>
            <a:r>
              <a:rPr lang="en-US" sz="2800" dirty="0" err="1">
                <a:latin typeface="Cambria" panose="02040503050406030204" pitchFamily="18" charset="0"/>
                <a:cs typeface="Arial" panose="020B0604020202020204" pitchFamily="34" charset="0"/>
              </a:rPr>
              <a:t>Nghiên</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cứu</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rút</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kinh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nghiệm</a:t>
            </a:r>
            <a:r>
              <a:rPr lang="en-US" sz="2800" dirty="0">
                <a:latin typeface="Cambria" panose="02040503050406030204" pitchFamily="18" charset="0"/>
                <a:cs typeface="Arial" panose="020B0604020202020204" pitchFamily="34" charset="0"/>
              </a:rPr>
              <a:t> qua </a:t>
            </a:r>
            <a:r>
              <a:rPr lang="en-US" sz="2800" dirty="0" err="1">
                <a:latin typeface="Cambria" panose="02040503050406030204" pitchFamily="18" charset="0"/>
                <a:cs typeface="Arial" panose="020B0604020202020204" pitchFamily="34" charset="0"/>
              </a:rPr>
              <a:t>một</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tiết</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dạy</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minh</a:t>
            </a:r>
            <a:r>
              <a:rPr lang="en-US" sz="2800" dirty="0">
                <a:latin typeface="Cambria" panose="02040503050406030204" pitchFamily="18" charset="0"/>
                <a:cs typeface="Arial" panose="020B0604020202020204" pitchFamily="34" charset="0"/>
              </a:rPr>
              <a:t> </a:t>
            </a:r>
            <a:r>
              <a:rPr lang="en-US" sz="2800" dirty="0" err="1">
                <a:latin typeface="Cambria" panose="02040503050406030204" pitchFamily="18" charset="0"/>
                <a:cs typeface="Arial" panose="020B0604020202020204" pitchFamily="34" charset="0"/>
              </a:rPr>
              <a:t>hoạ</a:t>
            </a:r>
            <a:endParaRPr lang="en-US" sz="2800" dirty="0">
              <a:latin typeface="Cambria" panose="02040503050406030204" pitchFamily="18" charset="0"/>
              <a:cs typeface="Arial" panose="020B0604020202020204" pitchFamily="34" charset="0"/>
            </a:endParaRPr>
          </a:p>
          <a:p>
            <a:endParaRPr lang="vi-VN" sz="2800" dirty="0">
              <a:latin typeface="Cambria" panose="02040503050406030204" pitchFamily="18" charset="0"/>
              <a:cs typeface="Arial" panose="020B0604020202020204" pitchFamily="34" charset="0"/>
            </a:endParaRPr>
          </a:p>
        </p:txBody>
      </p:sp>
      <p:pic>
        <p:nvPicPr>
          <p:cNvPr id="7" name="Graphic 6" descr="A dandelion plant">
            <a:extLst>
              <a:ext uri="{FF2B5EF4-FFF2-40B4-BE49-F238E27FC236}">
                <a16:creationId xmlns:a16="http://schemas.microsoft.com/office/drawing/2014/main" id="{67723D18-AC12-9343-BED8-875FA174EA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3550" y="2009775"/>
            <a:ext cx="2838450" cy="2838450"/>
          </a:xfrm>
          <a:prstGeom prst="rect">
            <a:avLst/>
          </a:prstGeom>
        </p:spPr>
      </p:pic>
    </p:spTree>
    <p:extLst>
      <p:ext uri="{BB962C8B-B14F-4D97-AF65-F5344CB8AC3E}">
        <p14:creationId xmlns:p14="http://schemas.microsoft.com/office/powerpoint/2010/main" val="3511856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24326">
            <a:off x="7798013" y="928911"/>
            <a:ext cx="3546253" cy="3654067"/>
          </a:xfrm>
          <a:prstGeom prst="rect">
            <a:avLst/>
          </a:prstGeom>
        </p:spPr>
      </p:pic>
      <p:sp>
        <p:nvSpPr>
          <p:cNvPr id="3" name="TextBox 2">
            <a:extLst>
              <a:ext uri="{FF2B5EF4-FFF2-40B4-BE49-F238E27FC236}">
                <a16:creationId xmlns:a16="http://schemas.microsoft.com/office/drawing/2014/main" id="{85A6A284-9D44-BA4C-9075-B368E9BBA95F}"/>
              </a:ext>
            </a:extLst>
          </p:cNvPr>
          <p:cNvSpPr txBox="1"/>
          <p:nvPr/>
        </p:nvSpPr>
        <p:spPr>
          <a:xfrm>
            <a:off x="1554583" y="1131755"/>
            <a:ext cx="7074409" cy="2308324"/>
          </a:xfrm>
          <a:prstGeom prst="rect">
            <a:avLst/>
          </a:prstGeom>
          <a:noFill/>
        </p:spPr>
        <p:txBody>
          <a:bodyPr wrap="square">
            <a:spAutoFit/>
          </a:bodyPr>
          <a:lstStyle/>
          <a:p>
            <a:pPr marL="228600" marR="0" lvl="0" indent="-228600" algn="just" rtl="0">
              <a:spcBef>
                <a:spcPts val="0"/>
              </a:spcBef>
              <a:spcAft>
                <a:spcPts val="0"/>
              </a:spcAft>
              <a:buClr>
                <a:schemeClr val="tx1"/>
              </a:buClr>
              <a:buSzPct val="100900"/>
              <a:buFont typeface="Noto Sans Symbols"/>
              <a:buChar char="▪"/>
            </a:pPr>
            <a:r>
              <a:rPr lang="vi-VN" sz="2400" b="1" i="0" u="none" strike="noStrike" cap="none" dirty="0">
                <a:solidFill>
                  <a:srgbClr val="00B050"/>
                </a:solidFill>
                <a:latin typeface="Arial"/>
                <a:ea typeface="Arial"/>
                <a:cs typeface="Arial"/>
                <a:sym typeface="Arial"/>
              </a:rPr>
              <a:t>Sách giáo viên </a:t>
            </a:r>
            <a:r>
              <a:rPr lang="vi-VN" sz="2400" b="0" i="0" u="none" strike="noStrike" cap="none" dirty="0">
                <a:solidFill>
                  <a:schemeClr val="dk1"/>
                </a:solidFill>
                <a:latin typeface="Arial"/>
                <a:ea typeface="Arial"/>
                <a:cs typeface="Arial"/>
                <a:sym typeface="Arial"/>
              </a:rPr>
              <a:t>giúp hướng dẫn giáo viên sử dụng hiệu quả sách giáo khoa</a:t>
            </a:r>
            <a:r>
              <a:rPr lang="en-US" sz="2400" b="0" i="0" u="none" strike="noStrike" cap="none" dirty="0">
                <a:solidFill>
                  <a:schemeClr val="dk1"/>
                </a:solidFill>
                <a:latin typeface="Arial"/>
                <a:ea typeface="Arial"/>
                <a:cs typeface="Arial"/>
                <a:sym typeface="Arial"/>
              </a:rPr>
              <a:t> </a:t>
            </a:r>
            <a:r>
              <a:rPr lang="vi-VN" sz="2400" b="0" i="0" u="none" strike="noStrike" cap="none" dirty="0">
                <a:solidFill>
                  <a:schemeClr val="dk1"/>
                </a:solidFill>
                <a:latin typeface="Arial"/>
                <a:ea typeface="Arial"/>
                <a:cs typeface="Arial"/>
                <a:sym typeface="Arial"/>
              </a:rPr>
              <a:t>và xây dựng kế </a:t>
            </a:r>
            <a:r>
              <a:rPr lang="vi-VN" sz="2400" dirty="0">
                <a:solidFill>
                  <a:schemeClr val="dk1"/>
                </a:solidFill>
                <a:latin typeface="Arial"/>
                <a:ea typeface="Arial"/>
                <a:cs typeface="Arial"/>
                <a:sym typeface="Arial"/>
              </a:rPr>
              <a:t>hoạch</a:t>
            </a:r>
            <a:r>
              <a:rPr lang="vi-VN" sz="2400" b="0" i="0" u="none" strike="noStrike" cap="none" dirty="0">
                <a:solidFill>
                  <a:schemeClr val="dk1"/>
                </a:solidFill>
                <a:latin typeface="Arial"/>
                <a:ea typeface="Arial"/>
                <a:cs typeface="Arial"/>
                <a:sym typeface="Arial"/>
              </a:rPr>
              <a:t> dạy học.</a:t>
            </a:r>
            <a:endParaRPr lang="en-US" sz="2400" b="0" i="0" u="none" strike="noStrike" cap="none" dirty="0">
              <a:solidFill>
                <a:schemeClr val="dk1"/>
              </a:solidFill>
              <a:latin typeface="Arial"/>
              <a:ea typeface="Arial"/>
              <a:cs typeface="Arial"/>
              <a:sym typeface="Arial"/>
            </a:endParaRPr>
          </a:p>
          <a:p>
            <a:pPr marL="228600" marR="0" lvl="0" indent="-228600" algn="just" rtl="0">
              <a:spcBef>
                <a:spcPts val="0"/>
              </a:spcBef>
              <a:spcAft>
                <a:spcPts val="0"/>
              </a:spcAft>
              <a:buClr>
                <a:schemeClr val="tx1"/>
              </a:buClr>
              <a:buSzPct val="100900"/>
              <a:buFont typeface="Noto Sans Symbols"/>
              <a:buChar char="▪"/>
            </a:pPr>
            <a:r>
              <a:rPr lang="vi-VN" sz="2400" b="1" dirty="0">
                <a:solidFill>
                  <a:srgbClr val="00B050"/>
                </a:solidFill>
                <a:latin typeface="Arial"/>
                <a:cs typeface="Arial"/>
                <a:sym typeface="Arial"/>
              </a:rPr>
              <a:t>Kế hoạch bài dạy</a:t>
            </a:r>
            <a:r>
              <a:rPr lang="en-US" sz="2400" b="1" dirty="0">
                <a:solidFill>
                  <a:srgbClr val="00B050"/>
                </a:solidFill>
                <a:latin typeface="Arial"/>
                <a:cs typeface="Arial"/>
                <a:sym typeface="Arial"/>
              </a:rPr>
              <a:t> </a:t>
            </a:r>
            <a:r>
              <a:rPr lang="en-US" sz="2400" b="0" i="0" u="none" strike="noStrike" cap="none" dirty="0" err="1">
                <a:solidFill>
                  <a:schemeClr val="dk1"/>
                </a:solidFill>
                <a:latin typeface="Arial"/>
                <a:ea typeface="Arial"/>
                <a:cs typeface="Arial"/>
                <a:sym typeface="Arial"/>
              </a:rPr>
              <a:t>cung</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cấp</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kế</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hoạch</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bài</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dạy</a:t>
            </a:r>
            <a:r>
              <a:rPr lang="en-US" sz="2400" b="0" i="0" u="none" strike="noStrike" cap="none" dirty="0">
                <a:solidFill>
                  <a:schemeClr val="dk1"/>
                </a:solidFill>
                <a:latin typeface="Arial"/>
                <a:ea typeface="Arial"/>
                <a:cs typeface="Arial"/>
                <a:sym typeface="Arial"/>
              </a:rPr>
              <a:t> chi </a:t>
            </a:r>
            <a:r>
              <a:rPr lang="en-US" sz="2400" b="0" i="0" u="none" strike="noStrike" cap="none" dirty="0" err="1">
                <a:solidFill>
                  <a:schemeClr val="dk1"/>
                </a:solidFill>
                <a:latin typeface="Arial"/>
                <a:ea typeface="Arial"/>
                <a:cs typeface="Arial"/>
                <a:sym typeface="Arial"/>
              </a:rPr>
              <a:t>tiết</a:t>
            </a:r>
            <a:r>
              <a:rPr lang="en-US" sz="2400" b="0" i="0" u="none" strike="noStrike" cap="none" dirty="0">
                <a:solidFill>
                  <a:schemeClr val="dk1"/>
                </a:solidFill>
                <a:latin typeface="Arial"/>
                <a:ea typeface="Arial"/>
                <a:cs typeface="Arial"/>
                <a:sym typeface="Arial"/>
              </a:rPr>
              <a:t> (</a:t>
            </a:r>
            <a:r>
              <a:rPr lang="en-US" sz="2400" dirty="0">
                <a:solidFill>
                  <a:schemeClr val="dk1"/>
                </a:solidFill>
                <a:latin typeface="Arial"/>
                <a:ea typeface="Arial"/>
                <a:cs typeface="Arial"/>
                <a:sym typeface="Arial"/>
              </a:rPr>
              <a:t>word </a:t>
            </a:r>
            <a:r>
              <a:rPr lang="en-US" sz="2400" dirty="0" err="1">
                <a:solidFill>
                  <a:schemeClr val="dk1"/>
                </a:solidFill>
                <a:latin typeface="Arial"/>
                <a:ea typeface="Arial"/>
                <a:cs typeface="Arial"/>
                <a:sym typeface="Arial"/>
              </a:rPr>
              <a:t>và</a:t>
            </a:r>
            <a:r>
              <a:rPr lang="en-US" sz="2400" dirty="0">
                <a:solidFill>
                  <a:schemeClr val="dk1"/>
                </a:solidFill>
                <a:latin typeface="Arial"/>
                <a:ea typeface="Arial"/>
                <a:cs typeface="Arial"/>
                <a:sym typeface="Arial"/>
              </a:rPr>
              <a:t> pdf)</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cho</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từng</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bài</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học</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trong</a:t>
            </a:r>
            <a:r>
              <a:rPr lang="en-US" sz="2400" b="0" i="0" u="none" strike="noStrike" cap="none" dirty="0">
                <a:solidFill>
                  <a:schemeClr val="dk1"/>
                </a:solidFill>
                <a:latin typeface="Arial"/>
                <a:ea typeface="Arial"/>
                <a:cs typeface="Arial"/>
                <a:sym typeface="Arial"/>
              </a:rPr>
              <a:t> SGK </a:t>
            </a:r>
            <a:r>
              <a:rPr lang="en-US" sz="2400" b="0" i="0" u="none" strike="noStrike" cap="none" dirty="0" err="1">
                <a:solidFill>
                  <a:schemeClr val="dk1"/>
                </a:solidFill>
                <a:latin typeface="Arial"/>
                <a:ea typeface="Arial"/>
                <a:cs typeface="Arial"/>
                <a:sym typeface="Arial"/>
              </a:rPr>
              <a:t>Toán</a:t>
            </a:r>
            <a:r>
              <a:rPr lang="en-US" sz="2400" b="0" i="0" u="none" strike="noStrike" cap="none" dirty="0">
                <a:solidFill>
                  <a:schemeClr val="dk1"/>
                </a:solidFill>
                <a:latin typeface="Arial"/>
                <a:ea typeface="Arial"/>
                <a:cs typeface="Arial"/>
                <a:sym typeface="Arial"/>
              </a:rPr>
              <a:t> 9 </a:t>
            </a:r>
            <a:r>
              <a:rPr lang="en-US" sz="2400" b="0" i="0" u="none" strike="noStrike" cap="none" dirty="0" err="1">
                <a:solidFill>
                  <a:schemeClr val="dk1"/>
                </a:solidFill>
                <a:latin typeface="Arial"/>
                <a:ea typeface="Arial"/>
                <a:cs typeface="Arial"/>
                <a:sym typeface="Arial"/>
              </a:rPr>
              <a:t>để</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giáo</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viên</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có</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thể</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tham</a:t>
            </a:r>
            <a:r>
              <a:rPr lang="en-US" sz="2400" b="0" i="0" u="none" strike="noStrike" cap="none" dirty="0">
                <a:solidFill>
                  <a:schemeClr val="dk1"/>
                </a:solidFill>
                <a:latin typeface="Arial"/>
                <a:ea typeface="Arial"/>
                <a:cs typeface="Arial"/>
                <a:sym typeface="Arial"/>
              </a:rPr>
              <a:t> </a:t>
            </a:r>
            <a:r>
              <a:rPr lang="en-US" sz="2400" b="0" i="0" u="none" strike="noStrike" cap="none" dirty="0" err="1">
                <a:solidFill>
                  <a:schemeClr val="dk1"/>
                </a:solidFill>
                <a:latin typeface="Arial"/>
                <a:ea typeface="Arial"/>
                <a:cs typeface="Arial"/>
                <a:sym typeface="Arial"/>
              </a:rPr>
              <a:t>khảo</a:t>
            </a:r>
            <a:r>
              <a:rPr lang="en-US" sz="2400" b="0" i="0" u="none" strike="noStrike" cap="none" dirty="0">
                <a:solidFill>
                  <a:schemeClr val="dk1"/>
                </a:solidFill>
                <a:latin typeface="Arial"/>
                <a:ea typeface="Arial"/>
                <a:cs typeface="Arial"/>
                <a:sym typeface="Arial"/>
              </a:rPr>
              <a:t>.</a:t>
            </a:r>
            <a:endParaRPr lang="vi-VN" sz="2400" b="0" i="0" u="none" strike="noStrike" cap="none" dirty="0">
              <a:solidFill>
                <a:schemeClr val="dk1"/>
              </a:solidFill>
              <a:latin typeface="Arial"/>
              <a:ea typeface="Arial"/>
              <a:cs typeface="Arial"/>
              <a:sym typeface="Arial"/>
            </a:endParaRPr>
          </a:p>
        </p:txBody>
      </p:sp>
      <p:pic>
        <p:nvPicPr>
          <p:cNvPr id="14" name="Picture 13">
            <a:extLst>
              <a:ext uri="{FF2B5EF4-FFF2-40B4-BE49-F238E27FC236}">
                <a16:creationId xmlns:a16="http://schemas.microsoft.com/office/drawing/2014/main" id="{005438FB-A7C6-4AB5-8AF0-A1DDEB06B487}"/>
              </a:ext>
            </a:extLst>
          </p:cNvPr>
          <p:cNvPicPr>
            <a:picLocks noChangeAspect="1"/>
          </p:cNvPicPr>
          <p:nvPr/>
        </p:nvPicPr>
        <p:blipFill>
          <a:blip r:embed="rId3"/>
          <a:stretch>
            <a:fillRect/>
          </a:stretch>
        </p:blipFill>
        <p:spPr>
          <a:xfrm>
            <a:off x="2473767" y="3533000"/>
            <a:ext cx="4154424" cy="3197352"/>
          </a:xfrm>
          <a:prstGeom prst="rect">
            <a:avLst/>
          </a:prstGeom>
        </p:spPr>
      </p:pic>
    </p:spTree>
    <p:extLst>
      <p:ext uri="{BB962C8B-B14F-4D97-AF65-F5344CB8AC3E}">
        <p14:creationId xmlns:p14="http://schemas.microsoft.com/office/powerpoint/2010/main" val="348257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6A284-9D44-BA4C-9075-B368E9BBA95F}"/>
              </a:ext>
            </a:extLst>
          </p:cNvPr>
          <p:cNvSpPr txBox="1"/>
          <p:nvPr/>
        </p:nvSpPr>
        <p:spPr>
          <a:xfrm>
            <a:off x="1554584" y="272721"/>
            <a:ext cx="5308671" cy="4411464"/>
          </a:xfrm>
          <a:prstGeom prst="rect">
            <a:avLst/>
          </a:prstGeom>
          <a:noFill/>
        </p:spPr>
        <p:txBody>
          <a:bodyPr wrap="square">
            <a:spAutoFit/>
          </a:bodyPr>
          <a:lstStyle/>
          <a:p>
            <a:pPr marL="228600" marR="0" lvl="0" indent="-228600" algn="just" rtl="0">
              <a:spcBef>
                <a:spcPts val="1000"/>
              </a:spcBef>
              <a:spcAft>
                <a:spcPts val="0"/>
              </a:spcAft>
              <a:buClr>
                <a:schemeClr val="tx1"/>
              </a:buClr>
              <a:buSzPct val="100900"/>
              <a:buFont typeface="Noto Sans Symbols"/>
              <a:buChar char="▪"/>
            </a:pPr>
            <a:r>
              <a:rPr lang="vi-VN" sz="2400" b="1" i="0" u="none" strike="noStrike" cap="none" dirty="0">
                <a:solidFill>
                  <a:srgbClr val="00B050"/>
                </a:solidFill>
                <a:latin typeface="Arial"/>
                <a:ea typeface="Arial"/>
                <a:cs typeface="Arial"/>
                <a:sym typeface="Arial"/>
              </a:rPr>
              <a:t>Sách bài tập</a:t>
            </a:r>
            <a:r>
              <a:rPr lang="vi-VN" sz="2400" b="0" i="0" u="none" strike="noStrike" cap="none" dirty="0">
                <a:solidFill>
                  <a:srgbClr val="00B050"/>
                </a:solidFill>
                <a:latin typeface="Arial"/>
                <a:ea typeface="Arial"/>
                <a:cs typeface="Arial"/>
                <a:sym typeface="Arial"/>
              </a:rPr>
              <a:t> </a:t>
            </a:r>
            <a:r>
              <a:rPr lang="vi-VN" sz="2400" b="0" i="0" u="none" strike="noStrike" cap="none" dirty="0">
                <a:solidFill>
                  <a:schemeClr val="dk1"/>
                </a:solidFill>
                <a:latin typeface="Arial"/>
                <a:ea typeface="Arial"/>
                <a:cs typeface="Arial"/>
                <a:sym typeface="Arial"/>
              </a:rPr>
              <a:t>cung cấp thêm hệ thống câu hỏi, bài tập (phong phú, nhiều mức độ) cho học sinh và giáo viên.</a:t>
            </a:r>
            <a:endParaRPr lang="en-US" sz="2400" b="0" i="0" u="none" strike="noStrike" cap="none" dirty="0">
              <a:solidFill>
                <a:schemeClr val="dk1"/>
              </a:solidFill>
              <a:latin typeface="Arial"/>
              <a:ea typeface="Arial"/>
              <a:cs typeface="Arial"/>
              <a:sym typeface="Arial"/>
            </a:endParaRPr>
          </a:p>
          <a:p>
            <a:pPr marL="228600" marR="0" lvl="0" indent="-228600" algn="just" rtl="0">
              <a:spcBef>
                <a:spcPts val="1000"/>
              </a:spcBef>
              <a:spcAft>
                <a:spcPts val="0"/>
              </a:spcAft>
              <a:buClr>
                <a:schemeClr val="tx1"/>
              </a:buClr>
              <a:buSzPct val="100900"/>
              <a:buFont typeface="Noto Sans Symbols"/>
              <a:buChar char="▪"/>
            </a:pPr>
            <a:endParaRPr lang="en-US" sz="2400" dirty="0">
              <a:solidFill>
                <a:schemeClr val="dk1"/>
              </a:solidFill>
              <a:latin typeface="Arial"/>
              <a:ea typeface="Arial"/>
              <a:cs typeface="Arial"/>
              <a:sym typeface="Arial"/>
            </a:endParaRPr>
          </a:p>
          <a:p>
            <a:pPr marL="228600" marR="0" lvl="0" indent="-228600" algn="just" rtl="0">
              <a:spcBef>
                <a:spcPts val="1000"/>
              </a:spcBef>
              <a:spcAft>
                <a:spcPts val="0"/>
              </a:spcAft>
              <a:buClr>
                <a:schemeClr val="dk1"/>
              </a:buClr>
              <a:buSzPct val="100900"/>
              <a:buFont typeface="Noto Sans Symbols"/>
              <a:buChar char="▪"/>
            </a:pPr>
            <a:r>
              <a:rPr lang="vi-VN" sz="2400" b="1" i="0" u="none" strike="noStrike" cap="none" dirty="0">
                <a:solidFill>
                  <a:srgbClr val="00B050"/>
                </a:solidFill>
                <a:latin typeface="Arial"/>
                <a:ea typeface="Arial"/>
                <a:cs typeface="Arial"/>
                <a:sym typeface="Arial"/>
              </a:rPr>
              <a:t>Để học tốt Toán </a:t>
            </a:r>
            <a:r>
              <a:rPr lang="vi-VN" sz="2400" b="1" dirty="0">
                <a:solidFill>
                  <a:srgbClr val="00B050"/>
                </a:solidFill>
                <a:latin typeface="Arial"/>
                <a:ea typeface="Arial"/>
                <a:cs typeface="Arial"/>
                <a:sym typeface="Arial"/>
              </a:rPr>
              <a:t>9</a:t>
            </a:r>
            <a:r>
              <a:rPr lang="vi-VN" sz="2400" b="1" i="0" u="none" strike="noStrike" cap="none" dirty="0">
                <a:solidFill>
                  <a:srgbClr val="00B050"/>
                </a:solidFill>
                <a:latin typeface="Arial"/>
                <a:ea typeface="Arial"/>
                <a:cs typeface="Arial"/>
                <a:sym typeface="Arial"/>
              </a:rPr>
              <a:t> </a:t>
            </a:r>
            <a:r>
              <a:rPr lang="vi-VN" sz="2400" b="0" i="0" u="none" strike="noStrike" cap="none" dirty="0">
                <a:solidFill>
                  <a:schemeClr val="dk1"/>
                </a:solidFill>
                <a:latin typeface="Arial"/>
                <a:ea typeface="Arial"/>
                <a:cs typeface="Arial"/>
                <a:sym typeface="Arial"/>
              </a:rPr>
              <a:t>cung cấp hướng dẫn và lời giải chi tiết cho tất cả các bài tập trong phần Luyện tập, Vận dụng và Bài tập cuối bài trong SGK Toán </a:t>
            </a:r>
            <a:r>
              <a:rPr lang="vi-VN" sz="2400" dirty="0">
                <a:solidFill>
                  <a:schemeClr val="dk1"/>
                </a:solidFill>
                <a:latin typeface="Arial"/>
                <a:ea typeface="Arial"/>
                <a:cs typeface="Arial"/>
                <a:sym typeface="Arial"/>
              </a:rPr>
              <a:t>9</a:t>
            </a:r>
            <a:r>
              <a:rPr lang="vi-VN" sz="2400" b="0" i="0" u="none" strike="noStrike" cap="none" dirty="0">
                <a:solidFill>
                  <a:schemeClr val="dk1"/>
                </a:solidFill>
                <a:latin typeface="Arial"/>
                <a:ea typeface="Arial"/>
                <a:cs typeface="Arial"/>
                <a:sym typeface="Arial"/>
              </a:rPr>
              <a:t> và hệ thống bài tập bổ sung chọn lọc.  </a:t>
            </a:r>
          </a:p>
        </p:txBody>
      </p:sp>
      <p:pic>
        <p:nvPicPr>
          <p:cNvPr id="11" name="Picture 10"/>
          <p:cNvPicPr>
            <a:picLocks noChangeAspect="1"/>
          </p:cNvPicPr>
          <p:nvPr/>
        </p:nvPicPr>
        <p:blipFill>
          <a:blip r:embed="rId2"/>
          <a:stretch>
            <a:fillRect/>
          </a:stretch>
        </p:blipFill>
        <p:spPr>
          <a:xfrm rot="343590">
            <a:off x="7232144" y="163218"/>
            <a:ext cx="2181331" cy="3085684"/>
          </a:xfrm>
          <a:prstGeom prst="rect">
            <a:avLst/>
          </a:prstGeom>
        </p:spPr>
      </p:pic>
      <p:pic>
        <p:nvPicPr>
          <p:cNvPr id="12" name="Picture 11"/>
          <p:cNvPicPr>
            <a:picLocks noChangeAspect="1"/>
          </p:cNvPicPr>
          <p:nvPr/>
        </p:nvPicPr>
        <p:blipFill>
          <a:blip r:embed="rId3"/>
          <a:stretch>
            <a:fillRect/>
          </a:stretch>
        </p:blipFill>
        <p:spPr>
          <a:xfrm rot="281273">
            <a:off x="9687123" y="357353"/>
            <a:ext cx="2200103" cy="3152587"/>
          </a:xfrm>
          <a:prstGeom prst="rect">
            <a:avLst/>
          </a:prstGeom>
        </p:spPr>
      </p:pic>
      <p:pic>
        <p:nvPicPr>
          <p:cNvPr id="2" name="Picture 1">
            <a:extLst>
              <a:ext uri="{FF2B5EF4-FFF2-40B4-BE49-F238E27FC236}">
                <a16:creationId xmlns:a16="http://schemas.microsoft.com/office/drawing/2014/main" id="{709B7463-975F-4351-A80C-B23D3BBF1DDF}"/>
              </a:ext>
            </a:extLst>
          </p:cNvPr>
          <p:cNvPicPr>
            <a:picLocks noChangeAspect="1"/>
          </p:cNvPicPr>
          <p:nvPr/>
        </p:nvPicPr>
        <p:blipFill>
          <a:blip r:embed="rId4"/>
          <a:stretch>
            <a:fillRect/>
          </a:stretch>
        </p:blipFill>
        <p:spPr>
          <a:xfrm rot="328784">
            <a:off x="6933772" y="3446217"/>
            <a:ext cx="2167866" cy="3203936"/>
          </a:xfrm>
          <a:prstGeom prst="rect">
            <a:avLst/>
          </a:prstGeom>
        </p:spPr>
      </p:pic>
      <p:pic>
        <p:nvPicPr>
          <p:cNvPr id="8" name="Picture 7">
            <a:extLst>
              <a:ext uri="{FF2B5EF4-FFF2-40B4-BE49-F238E27FC236}">
                <a16:creationId xmlns:a16="http://schemas.microsoft.com/office/drawing/2014/main" id="{CB06D6A1-598A-47C5-B7F9-643E346E5083}"/>
              </a:ext>
            </a:extLst>
          </p:cNvPr>
          <p:cNvPicPr>
            <a:picLocks noChangeAspect="1"/>
          </p:cNvPicPr>
          <p:nvPr/>
        </p:nvPicPr>
        <p:blipFill>
          <a:blip r:embed="rId5"/>
          <a:stretch>
            <a:fillRect/>
          </a:stretch>
        </p:blipFill>
        <p:spPr>
          <a:xfrm rot="334379">
            <a:off x="9400260" y="3668496"/>
            <a:ext cx="2217073" cy="3209368"/>
          </a:xfrm>
          <a:prstGeom prst="rect">
            <a:avLst/>
          </a:prstGeom>
        </p:spPr>
      </p:pic>
    </p:spTree>
    <p:extLst>
      <p:ext uri="{BB962C8B-B14F-4D97-AF65-F5344CB8AC3E}">
        <p14:creationId xmlns:p14="http://schemas.microsoft.com/office/powerpoint/2010/main" val="50743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A6A284-9D44-BA4C-9075-B368E9BBA95F}"/>
              </a:ext>
            </a:extLst>
          </p:cNvPr>
          <p:cNvSpPr txBox="1"/>
          <p:nvPr/>
        </p:nvSpPr>
        <p:spPr>
          <a:xfrm>
            <a:off x="1506705" y="912318"/>
            <a:ext cx="9178589" cy="1806648"/>
          </a:xfrm>
          <a:prstGeom prst="rect">
            <a:avLst/>
          </a:prstGeom>
          <a:noFill/>
        </p:spPr>
        <p:txBody>
          <a:bodyPr wrap="square">
            <a:spAutoFit/>
          </a:bodyPr>
          <a:lstStyle/>
          <a:p>
            <a:pPr marL="228600" marR="0" lvl="0" indent="-228600" algn="l"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chemeClr val="dk1"/>
                </a:solidFill>
                <a:latin typeface="Arial"/>
                <a:ea typeface="Arial"/>
                <a:cs typeface="Arial"/>
                <a:sym typeface="Arial"/>
              </a:rPr>
              <a:t>Hỗ trợ học liệu điện tử trên </a:t>
            </a:r>
            <a:r>
              <a:rPr lang="vi-VN" sz="2400" b="0" i="0" u="none" strike="noStrike" cap="none" dirty="0">
                <a:solidFill>
                  <a:srgbClr val="00B050"/>
                </a:solidFill>
                <a:latin typeface="Arial"/>
                <a:ea typeface="Arial"/>
                <a:cs typeface="Arial"/>
                <a:sym typeface="Arial"/>
              </a:rPr>
              <a:t>website </a:t>
            </a:r>
            <a:r>
              <a:rPr lang="vi-VN" sz="2400" b="0" i="0" strike="noStrike" cap="none" dirty="0">
                <a:solidFill>
                  <a:srgbClr val="00B050"/>
                </a:solidFill>
                <a:latin typeface="Arial"/>
                <a:ea typeface="Arial"/>
                <a:cs typeface="Arial"/>
                <a:sym typeface="Arial"/>
                <a:hlinkClick r:id="rId2"/>
              </a:rPr>
              <a:t>hanhtrangso.nxbgd.vn</a:t>
            </a:r>
            <a:r>
              <a:rPr lang="vi-VN" sz="2400" b="0" i="0" strike="noStrike" cap="none" dirty="0">
                <a:solidFill>
                  <a:srgbClr val="00B050"/>
                </a:solidFill>
                <a:latin typeface="Arial"/>
                <a:ea typeface="Arial"/>
                <a:cs typeface="Arial"/>
                <a:sym typeface="Arial"/>
              </a:rPr>
              <a:t> </a:t>
            </a:r>
          </a:p>
          <a:p>
            <a:pPr marL="228600" marR="0" lvl="0" indent="-228600" algn="l"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chemeClr val="dk1"/>
                </a:solidFill>
                <a:latin typeface="Arial"/>
                <a:ea typeface="Arial"/>
                <a:cs typeface="Arial"/>
                <a:sym typeface="Arial"/>
              </a:rPr>
              <a:t>Hỗ trợ tập huấn giáo viên trên </a:t>
            </a:r>
            <a:r>
              <a:rPr lang="vi-VN" sz="2400" b="0" i="0" u="none" strike="noStrike" cap="none" dirty="0">
                <a:solidFill>
                  <a:srgbClr val="00B050"/>
                </a:solidFill>
                <a:latin typeface="Arial"/>
                <a:ea typeface="Arial"/>
                <a:cs typeface="Arial"/>
                <a:sym typeface="Arial"/>
              </a:rPr>
              <a:t>website </a:t>
            </a:r>
            <a:r>
              <a:rPr lang="vi-VN" sz="2400" b="0" i="0" u="none" strike="noStrike" cap="none" dirty="0">
                <a:solidFill>
                  <a:srgbClr val="FF0000"/>
                </a:solidFill>
                <a:latin typeface="Arial"/>
                <a:ea typeface="Arial"/>
                <a:cs typeface="Arial"/>
                <a:sym typeface="Arial"/>
                <a:hlinkClick r:id="rId3"/>
              </a:rPr>
              <a:t>taphuan.nxbgd.vn</a:t>
            </a:r>
            <a:endParaRPr lang="vi-VN" sz="2400" dirty="0"/>
          </a:p>
          <a:p>
            <a:pPr marL="228600" marR="0" lvl="0" indent="-228600"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rgbClr val="000000"/>
                </a:solidFill>
                <a:latin typeface="Arial"/>
                <a:ea typeface="Arial"/>
                <a:cs typeface="Arial"/>
                <a:sym typeface="Arial"/>
              </a:rPr>
              <a:t>Trang </a:t>
            </a:r>
            <a:r>
              <a:rPr lang="vi-VN" sz="2400" b="0" i="0" u="none" strike="noStrike" cap="none" dirty="0">
                <a:solidFill>
                  <a:srgbClr val="00B050"/>
                </a:solidFill>
                <a:latin typeface="Arial"/>
                <a:ea typeface="Arial"/>
                <a:cs typeface="Arial"/>
                <a:sym typeface="Arial"/>
              </a:rPr>
              <a:t>facebook</a:t>
            </a:r>
            <a:r>
              <a:rPr lang="vi-VN" sz="2400" dirty="0">
                <a:solidFill>
                  <a:srgbClr val="000000"/>
                </a:solidFill>
                <a:latin typeface="Arial"/>
                <a:ea typeface="Arial"/>
                <a:cs typeface="Arial"/>
                <a:sym typeface="Arial"/>
              </a:rPr>
              <a:t> </a:t>
            </a:r>
            <a:r>
              <a:rPr lang="vi-VN" sz="2400" b="0" i="0" u="none" strike="noStrike" cap="none" dirty="0">
                <a:solidFill>
                  <a:srgbClr val="FF0000"/>
                </a:solidFill>
                <a:sym typeface="Arial"/>
                <a:hlinkClick r:id="rId4"/>
              </a:rPr>
              <a:t>Sách giáo khoa "Kết nối Tri thức với Cuộc sống"</a:t>
            </a:r>
            <a:endParaRPr lang="vi-VN" sz="2400" dirty="0"/>
          </a:p>
          <a:p>
            <a:pPr marL="228600" marR="0" lvl="0" indent="-228600" rtl="0">
              <a:lnSpc>
                <a:spcPct val="90000"/>
              </a:lnSpc>
              <a:spcBef>
                <a:spcPts val="1000"/>
              </a:spcBef>
              <a:spcAft>
                <a:spcPts val="0"/>
              </a:spcAft>
              <a:buClr>
                <a:schemeClr val="dk1"/>
              </a:buClr>
              <a:buSzPct val="100900"/>
              <a:buFont typeface="Noto Sans Symbols"/>
              <a:buChar char="▪"/>
            </a:pPr>
            <a:r>
              <a:rPr lang="vi-VN" sz="2400" b="0" i="0" u="none" strike="noStrike" cap="none" dirty="0">
                <a:solidFill>
                  <a:schemeClr val="dk1"/>
                </a:solidFill>
                <a:latin typeface="Arial"/>
                <a:ea typeface="Arial"/>
                <a:cs typeface="Arial"/>
                <a:sym typeface="Arial"/>
              </a:rPr>
              <a:t>Nhóm </a:t>
            </a:r>
            <a:r>
              <a:rPr lang="vi-VN" sz="2400" b="0" i="0" u="none" strike="noStrike" cap="none" dirty="0">
                <a:solidFill>
                  <a:srgbClr val="00B050"/>
                </a:solidFill>
                <a:latin typeface="Arial"/>
                <a:ea typeface="Arial"/>
                <a:cs typeface="Arial"/>
                <a:sym typeface="Arial"/>
              </a:rPr>
              <a:t>facebook</a:t>
            </a:r>
            <a:r>
              <a:rPr lang="vi-VN" sz="2400" b="0" i="0" u="none" strike="noStrike" cap="none" dirty="0">
                <a:solidFill>
                  <a:schemeClr val="dk1"/>
                </a:solidFill>
                <a:latin typeface="Arial"/>
                <a:ea typeface="Arial"/>
                <a:cs typeface="Arial"/>
                <a:sym typeface="Arial"/>
              </a:rPr>
              <a:t> </a:t>
            </a:r>
            <a:r>
              <a:rPr lang="vi-VN" sz="2400" b="0" i="0" u="none" strike="noStrike" cap="none" dirty="0">
                <a:solidFill>
                  <a:srgbClr val="FF0000"/>
                </a:solidFill>
                <a:latin typeface="Arial"/>
                <a:ea typeface="Arial"/>
                <a:cs typeface="Arial"/>
                <a:sym typeface="Arial"/>
                <a:hlinkClick r:id="rId5"/>
              </a:rPr>
              <a:t>SGK TOÁN 678</a:t>
            </a:r>
            <a:r>
              <a:rPr lang="en-US" sz="2400" dirty="0">
                <a:solidFill>
                  <a:srgbClr val="FF0000"/>
                </a:solidFill>
                <a:latin typeface="Arial"/>
                <a:ea typeface="Arial"/>
                <a:cs typeface="Arial"/>
                <a:sym typeface="Arial"/>
                <a:hlinkClick r:id="rId5"/>
              </a:rPr>
              <a:t>9</a:t>
            </a:r>
            <a:r>
              <a:rPr lang="vi-VN" sz="2400" b="0" i="0" u="none" strike="noStrike" cap="none" dirty="0">
                <a:solidFill>
                  <a:srgbClr val="FF0000"/>
                </a:solidFill>
                <a:latin typeface="Arial"/>
                <a:ea typeface="Arial"/>
                <a:cs typeface="Arial"/>
                <a:sym typeface="Arial"/>
                <a:hlinkClick r:id="rId5"/>
              </a:rPr>
              <a:t> - Kết nối TTVCS</a:t>
            </a:r>
            <a:endParaRPr lang="vi-VN" sz="2400" dirty="0"/>
          </a:p>
        </p:txBody>
      </p:sp>
      <p:pic>
        <p:nvPicPr>
          <p:cNvPr id="8" name="Picture 7"/>
          <p:cNvPicPr>
            <a:picLocks noChangeAspect="1"/>
          </p:cNvPicPr>
          <p:nvPr/>
        </p:nvPicPr>
        <p:blipFill>
          <a:blip r:embed="rId6"/>
          <a:stretch>
            <a:fillRect/>
          </a:stretch>
        </p:blipFill>
        <p:spPr>
          <a:xfrm>
            <a:off x="1917744" y="2988114"/>
            <a:ext cx="3549997" cy="2301841"/>
          </a:xfrm>
          <a:prstGeom prst="rect">
            <a:avLst/>
          </a:prstGeom>
        </p:spPr>
      </p:pic>
      <p:pic>
        <p:nvPicPr>
          <p:cNvPr id="9" name="Picture 8"/>
          <p:cNvPicPr/>
          <p:nvPr/>
        </p:nvPicPr>
        <p:blipFill>
          <a:blip r:embed="rId7" cstate="print">
            <a:extLst>
              <a:ext uri="{28A0092B-C50C-407E-A947-70E740481C1C}">
                <a14:useLocalDpi xmlns:a14="http://schemas.microsoft.com/office/drawing/2010/main" val="0"/>
              </a:ext>
            </a:extLst>
          </a:blip>
          <a:stretch>
            <a:fillRect/>
          </a:stretch>
        </p:blipFill>
        <p:spPr>
          <a:xfrm>
            <a:off x="6724261" y="2988114"/>
            <a:ext cx="2634237" cy="2634237"/>
          </a:xfrm>
          <a:prstGeom prst="rect">
            <a:avLst/>
          </a:prstGeom>
        </p:spPr>
      </p:pic>
    </p:spTree>
    <p:extLst>
      <p:ext uri="{BB962C8B-B14F-4D97-AF65-F5344CB8AC3E}">
        <p14:creationId xmlns:p14="http://schemas.microsoft.com/office/powerpoint/2010/main" val="949766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AAC911-F80D-4F47-841A-0AC8DD9A5075}"/>
              </a:ext>
            </a:extLst>
          </p:cNvPr>
          <p:cNvSpPr txBox="1">
            <a:spLocks/>
          </p:cNvSpPr>
          <p:nvPr/>
        </p:nvSpPr>
        <p:spPr>
          <a:xfrm>
            <a:off x="929389" y="2143492"/>
            <a:ext cx="10568067"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dirty="0">
                <a:solidFill>
                  <a:srgbClr val="00B0F0"/>
                </a:solidFill>
                <a:latin typeface="Arial (Body)"/>
              </a:rPr>
              <a:t>Phần </a:t>
            </a:r>
            <a:r>
              <a:rPr lang="en-US" sz="4000" dirty="0">
                <a:solidFill>
                  <a:srgbClr val="00B0F0"/>
                </a:solidFill>
                <a:latin typeface="Arial (Body)"/>
              </a:rPr>
              <a:t>5</a:t>
            </a:r>
          </a:p>
          <a:p>
            <a:pPr algn="ctr"/>
            <a:r>
              <a:rPr lang="vi-VN" sz="4000" b="1" dirty="0">
                <a:solidFill>
                  <a:srgbClr val="00B0F0"/>
                </a:solidFill>
                <a:latin typeface="Arial (Body)"/>
              </a:rPr>
              <a:t>K</a:t>
            </a:r>
            <a:r>
              <a:rPr lang="en-US" sz="4000" b="1" dirty="0">
                <a:solidFill>
                  <a:srgbClr val="00B0F0"/>
                </a:solidFill>
                <a:latin typeface="Arial (Body)"/>
              </a:rPr>
              <a:t>IỂM TRA ĐÁNH GIÁ </a:t>
            </a:r>
          </a:p>
          <a:p>
            <a:pPr algn="ctr"/>
            <a:r>
              <a:rPr lang="en-US" sz="4000" dirty="0" err="1">
                <a:solidFill>
                  <a:srgbClr val="00B0F0"/>
                </a:solidFill>
                <a:latin typeface="Arial (Body)"/>
              </a:rPr>
              <a:t>theo</a:t>
            </a:r>
            <a:r>
              <a:rPr lang="en-US" sz="4000" dirty="0">
                <a:solidFill>
                  <a:srgbClr val="00B0F0"/>
                </a:solidFill>
                <a:latin typeface="Arial (Body)"/>
              </a:rPr>
              <a:t> </a:t>
            </a:r>
            <a:r>
              <a:rPr lang="en-US" sz="4000" dirty="0" err="1">
                <a:solidFill>
                  <a:srgbClr val="00B0F0"/>
                </a:solidFill>
                <a:latin typeface="Arial (Body)"/>
              </a:rPr>
              <a:t>định</a:t>
            </a:r>
            <a:r>
              <a:rPr lang="en-US" sz="4000" dirty="0">
                <a:solidFill>
                  <a:srgbClr val="00B0F0"/>
                </a:solidFill>
                <a:latin typeface="Arial (Body)"/>
              </a:rPr>
              <a:t> h</a:t>
            </a:r>
            <a:r>
              <a:rPr lang="vi-VN" sz="4000" dirty="0">
                <a:solidFill>
                  <a:srgbClr val="00B0F0"/>
                </a:solidFill>
                <a:latin typeface="Arial (Body)"/>
              </a:rPr>
              <a:t>ư</a:t>
            </a:r>
            <a:r>
              <a:rPr lang="en-US" sz="4000" dirty="0" err="1">
                <a:solidFill>
                  <a:srgbClr val="00B0F0"/>
                </a:solidFill>
                <a:latin typeface="Arial (Body)"/>
              </a:rPr>
              <a:t>ớng</a:t>
            </a:r>
            <a:r>
              <a:rPr lang="en-US" sz="4000" dirty="0">
                <a:solidFill>
                  <a:srgbClr val="00B0F0"/>
                </a:solidFill>
                <a:latin typeface="Arial (Body)"/>
              </a:rPr>
              <a:t> </a:t>
            </a:r>
            <a:r>
              <a:rPr lang="en-US" sz="4000" dirty="0" err="1">
                <a:solidFill>
                  <a:srgbClr val="00B0F0"/>
                </a:solidFill>
                <a:latin typeface="Arial (Body)"/>
              </a:rPr>
              <a:t>phát</a:t>
            </a:r>
            <a:r>
              <a:rPr lang="en-US" sz="4000" dirty="0">
                <a:solidFill>
                  <a:srgbClr val="00B0F0"/>
                </a:solidFill>
                <a:latin typeface="Arial (Body)"/>
              </a:rPr>
              <a:t> </a:t>
            </a:r>
            <a:r>
              <a:rPr lang="en-US" sz="4000" dirty="0" err="1">
                <a:solidFill>
                  <a:srgbClr val="00B0F0"/>
                </a:solidFill>
                <a:latin typeface="Arial (Body)"/>
              </a:rPr>
              <a:t>triển</a:t>
            </a:r>
            <a:r>
              <a:rPr lang="en-US" sz="4000" dirty="0">
                <a:solidFill>
                  <a:srgbClr val="00B0F0"/>
                </a:solidFill>
                <a:latin typeface="Arial (Body)"/>
              </a:rPr>
              <a:t> </a:t>
            </a:r>
            <a:r>
              <a:rPr lang="en-US" sz="4000" dirty="0" err="1">
                <a:solidFill>
                  <a:srgbClr val="00B0F0"/>
                </a:solidFill>
                <a:latin typeface="Arial (Body)"/>
              </a:rPr>
              <a:t>năng</a:t>
            </a:r>
            <a:r>
              <a:rPr lang="en-US" sz="4000" dirty="0">
                <a:solidFill>
                  <a:srgbClr val="00B0F0"/>
                </a:solidFill>
                <a:latin typeface="Arial (Body)"/>
              </a:rPr>
              <a:t> </a:t>
            </a:r>
            <a:r>
              <a:rPr lang="en-US" sz="4000" dirty="0" err="1">
                <a:solidFill>
                  <a:srgbClr val="00B0F0"/>
                </a:solidFill>
                <a:latin typeface="Arial (Body)"/>
              </a:rPr>
              <a:t>lực</a:t>
            </a:r>
            <a:endParaRPr lang="en-US" sz="4000" dirty="0">
              <a:solidFill>
                <a:srgbClr val="00B0F0"/>
              </a:solidFill>
              <a:latin typeface="Arial (Body)"/>
            </a:endParaRPr>
          </a:p>
          <a:p>
            <a:pPr algn="ctr"/>
            <a:r>
              <a:rPr lang="en-US" sz="4000" dirty="0">
                <a:solidFill>
                  <a:srgbClr val="00B0F0"/>
                </a:solidFill>
                <a:latin typeface="Arial (Body)"/>
              </a:rPr>
              <a:t> </a:t>
            </a:r>
            <a:br>
              <a:rPr lang="vi-VN" sz="4000" dirty="0">
                <a:solidFill>
                  <a:srgbClr val="00B0F0"/>
                </a:solidFill>
                <a:latin typeface="Arial (Body)"/>
              </a:rPr>
            </a:br>
            <a:endParaRPr lang="vi-VN" sz="3600" dirty="0">
              <a:solidFill>
                <a:srgbClr val="00B0F0"/>
              </a:solidFill>
              <a:latin typeface="Arial (Body)"/>
            </a:endParaRPr>
          </a:p>
        </p:txBody>
      </p:sp>
    </p:spTree>
    <p:extLst>
      <p:ext uri="{BB962C8B-B14F-4D97-AF65-F5344CB8AC3E}">
        <p14:creationId xmlns:p14="http://schemas.microsoft.com/office/powerpoint/2010/main" val="1155287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558687"/>
            <a:ext cx="9625647"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sp>
        <p:nvSpPr>
          <p:cNvPr id="9" name="Content Placeholder 2">
            <a:extLst>
              <a:ext uri="{FF2B5EF4-FFF2-40B4-BE49-F238E27FC236}">
                <a16:creationId xmlns:a16="http://schemas.microsoft.com/office/drawing/2014/main" id="{604BCB6A-4E3E-A745-9D55-64DE0645D92A}"/>
              </a:ext>
            </a:extLst>
          </p:cNvPr>
          <p:cNvSpPr txBox="1">
            <a:spLocks/>
          </p:cNvSpPr>
          <p:nvPr/>
        </p:nvSpPr>
        <p:spPr>
          <a:xfrm>
            <a:off x="797560" y="1962785"/>
            <a:ext cx="10515600" cy="376918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Font typeface="Wingdings" pitchFamily="2" charset="2"/>
              <a:buChar char="§"/>
            </a:pP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môn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rõ</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a:t>
            </a:r>
            <a:r>
              <a:rPr lang="en-US" dirty="0">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rPr>
              <a:t>22/2021/TT-BGDĐT</a:t>
            </a:r>
            <a:r>
              <a:rPr lang="en-US" dirty="0">
                <a:latin typeface="Arial" panose="020B0604020202020204" pitchFamily="34" charset="0"/>
                <a:cs typeface="Arial" panose="020B0604020202020204" pitchFamily="34" charset="0"/>
              </a:rPr>
              <a:t>. </a:t>
            </a:r>
          </a:p>
          <a:p>
            <a:pPr algn="just">
              <a:lnSpc>
                <a:spcPct val="110000"/>
              </a:lnSpc>
              <a:buFont typeface="Wingdings" pitchFamily="2" charset="2"/>
              <a:buChar char="ü"/>
            </a:pPr>
            <a:r>
              <a:rPr lang="en-US" dirty="0" err="1">
                <a:solidFill>
                  <a:schemeClr val="accent1"/>
                </a:solidFill>
                <a:latin typeface="Arial" panose="020B0604020202020204" pitchFamily="34" charset="0"/>
                <a:cs typeface="Arial" panose="020B0604020202020204" pitchFamily="34" charset="0"/>
              </a:rPr>
              <a:t>Đánh</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giá</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thường</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xuyên</a:t>
            </a:r>
            <a:r>
              <a:rPr lang="en-US" dirty="0">
                <a:solidFill>
                  <a:schemeClr val="accent1"/>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hỏi</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đáp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thuyết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nghiệm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mỗi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lấy</a:t>
            </a:r>
            <a:r>
              <a:rPr lang="en-US" dirty="0">
                <a:latin typeface="Arial" panose="020B0604020202020204" pitchFamily="34" charset="0"/>
                <a:cs typeface="Arial" panose="020B0604020202020204" pitchFamily="34" charset="0"/>
              </a:rPr>
              <a:t> 4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 </a:t>
            </a:r>
          </a:p>
          <a:p>
            <a:pPr algn="just">
              <a:lnSpc>
                <a:spcPct val="110000"/>
              </a:lnSpc>
              <a:buFont typeface="Wingdings" pitchFamily="2" charset="2"/>
              <a:buChar char="ü"/>
            </a:pPr>
            <a:r>
              <a:rPr lang="en-US" dirty="0" err="1">
                <a:solidFill>
                  <a:schemeClr val="accent1"/>
                </a:solidFill>
                <a:latin typeface="Arial" panose="020B0604020202020204" pitchFamily="34" charset="0"/>
                <a:cs typeface="Arial" panose="020B0604020202020204" pitchFamily="34" charset="0"/>
              </a:rPr>
              <a:t>Đánh</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giá</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định</a:t>
            </a:r>
            <a:r>
              <a:rPr lang="en-US" dirty="0">
                <a:solidFill>
                  <a:schemeClr val="accent1"/>
                </a:solidFill>
                <a:latin typeface="Arial" panose="020B0604020202020204" pitchFamily="34" charset="0"/>
                <a:cs typeface="Arial" panose="020B0604020202020204" pitchFamily="34" charset="0"/>
              </a:rPr>
              <a:t> </a:t>
            </a:r>
            <a:r>
              <a:rPr lang="en-US" dirty="0" err="1">
                <a:solidFill>
                  <a:schemeClr val="accent1"/>
                </a:solidFill>
                <a:latin typeface="Arial" panose="020B0604020202020204" pitchFamily="34" charset="0"/>
                <a:cs typeface="Arial" panose="020B0604020202020204" pitchFamily="34" charset="0"/>
              </a:rPr>
              <a:t>kì</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giữa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đánh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thông</a:t>
            </a:r>
            <a:r>
              <a:rPr lang="en-US" dirty="0">
                <a:latin typeface="Arial" panose="020B0604020202020204" pitchFamily="34" charset="0"/>
                <a:cs typeface="Arial" panose="020B0604020202020204" pitchFamily="34" charset="0"/>
              </a:rPr>
              <a:t> qua: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kiểm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giấy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hoặc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máy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thực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tập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lấy</a:t>
            </a:r>
            <a:r>
              <a:rPr lang="en-US" dirty="0">
                <a:latin typeface="Arial" panose="020B0604020202020204" pitchFamily="34" charset="0"/>
                <a:cs typeface="Arial" panose="020B0604020202020204" pitchFamily="34" charset="0"/>
              </a:rPr>
              <a:t> 2 </a:t>
            </a:r>
            <a:r>
              <a:rPr lang="en-US" dirty="0" err="1">
                <a:latin typeface="Arial" panose="020B0604020202020204" pitchFamily="34" charset="0"/>
                <a:cs typeface="Arial" panose="020B0604020202020204" pitchFamily="34" charset="0"/>
              </a:rPr>
              <a:t>đầu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điểm</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71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558687"/>
            <a:ext cx="9625647"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sp>
        <p:nvSpPr>
          <p:cNvPr id="9" name="Content Placeholder 2">
            <a:extLst>
              <a:ext uri="{FF2B5EF4-FFF2-40B4-BE49-F238E27FC236}">
                <a16:creationId xmlns:a16="http://schemas.microsoft.com/office/drawing/2014/main" id="{604BCB6A-4E3E-A745-9D55-64DE0645D92A}"/>
              </a:ext>
            </a:extLst>
          </p:cNvPr>
          <p:cNvSpPr txBox="1">
            <a:spLocks/>
          </p:cNvSpPr>
          <p:nvPr/>
        </p:nvSpPr>
        <p:spPr>
          <a:xfrm>
            <a:off x="838200" y="1703293"/>
            <a:ext cx="10515600" cy="2939045"/>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Font typeface="Wingdings" pitchFamily="2" charset="2"/>
              <a:buChar char="ü"/>
            </a:pPr>
            <a:r>
              <a:rPr lang="en-US" dirty="0">
                <a:solidFill>
                  <a:schemeClr val="accent5">
                    <a:lumMod val="75000"/>
                  </a:schemeClr>
                </a:solidFill>
                <a:latin typeface="Arial" panose="020B0604020202020204" pitchFamily="34" charset="0"/>
                <a:cs typeface="Arial" panose="020B0604020202020204" pitchFamily="34" charset="0"/>
              </a:rPr>
              <a:t>Theo CT GDPT 2018: </a:t>
            </a:r>
            <a:r>
              <a:rPr lang="vi-VN" b="0" i="0" u="none" strike="noStrike" dirty="0">
                <a:solidFill>
                  <a:schemeClr val="accent1"/>
                </a:solidFill>
                <a:effectLst/>
                <a:latin typeface="Arial" panose="020B0604020202020204" pitchFamily="34" charset="0"/>
                <a:cs typeface="Arial" panose="020B0604020202020204" pitchFamily="34" charset="0"/>
              </a:rPr>
              <a:t>Năng lực </a:t>
            </a:r>
            <a:r>
              <a:rPr lang="vi-VN" b="0" i="0" u="none" strike="noStrike" dirty="0">
                <a:solidFill>
                  <a:srgbClr val="333333"/>
                </a:solidFill>
                <a:effectLst/>
                <a:latin typeface="Arial" panose="020B0604020202020204" pitchFamily="34" charset="0"/>
                <a:cs typeface="Arial" panose="020B0604020202020204" pitchFamily="34" charset="0"/>
              </a:rPr>
              <a:t>là </a:t>
            </a:r>
            <a:r>
              <a:rPr lang="vi-VN" i="1" u="none" strike="noStrike" dirty="0">
                <a:solidFill>
                  <a:srgbClr val="333333"/>
                </a:solidFill>
                <a:effectLst/>
                <a:latin typeface="Arial" panose="020B0604020202020204" pitchFamily="34" charset="0"/>
                <a:cs typeface="Arial" panose="020B0604020202020204" pitchFamily="34" charset="0"/>
              </a:rPr>
              <a:t>thuộc tính cá nhân </a:t>
            </a:r>
            <a:r>
              <a:rPr lang="vi-VN" b="0" i="0" u="none" strike="noStrike" dirty="0">
                <a:solidFill>
                  <a:srgbClr val="333333"/>
                </a:solidFill>
                <a:effectLst/>
                <a:latin typeface="Arial" panose="020B0604020202020204" pitchFamily="34" charset="0"/>
                <a:cs typeface="Arial" panose="020B0604020202020204" pitchFamily="34" charset="0"/>
              </a:rPr>
              <a:t>được hình thành, phát triển nhờ tố chất sẵn có và quá trình học tập, rèn luyện, cho phép con người huy động tổng hợp các kiến thức, kĩ năng và các thuộc tính cá nhân khác như hứng thú, niềm tin, ý chí, ... thực hiện thành công một loại hoạt động nhất định, đạt kết quả mong muốn trong những điều kiện cụ thể.</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99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8" y="558687"/>
            <a:ext cx="9625647"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sp>
        <p:nvSpPr>
          <p:cNvPr id="9" name="Content Placeholder 2">
            <a:extLst>
              <a:ext uri="{FF2B5EF4-FFF2-40B4-BE49-F238E27FC236}">
                <a16:creationId xmlns:a16="http://schemas.microsoft.com/office/drawing/2014/main" id="{604BCB6A-4E3E-A745-9D55-64DE0645D92A}"/>
              </a:ext>
            </a:extLst>
          </p:cNvPr>
          <p:cNvSpPr txBox="1">
            <a:spLocks/>
          </p:cNvSpPr>
          <p:nvPr/>
        </p:nvSpPr>
        <p:spPr>
          <a:xfrm>
            <a:off x="838200" y="1557462"/>
            <a:ext cx="10642600" cy="5068210"/>
          </a:xfrm>
          <a:prstGeom prst="rect">
            <a:avLst/>
          </a:prstGeom>
          <a:solidFill>
            <a:schemeClr val="bg1"/>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buFont typeface="Wingdings" pitchFamily="2" charset="2"/>
              <a:buChar char="§"/>
            </a:pPr>
            <a:r>
              <a:rPr lang="vi-VN" dirty="0">
                <a:solidFill>
                  <a:srgbClr val="333333"/>
                </a:solidFill>
              </a:rPr>
              <a:t>Đ</a:t>
            </a:r>
            <a:r>
              <a:rPr lang="vi-VN" b="0" i="0" u="none" strike="noStrike" dirty="0">
                <a:solidFill>
                  <a:srgbClr val="333333"/>
                </a:solidFill>
                <a:effectLst/>
              </a:rPr>
              <a:t>ánh giá kết quả học tập theo định hướng tiếp cận năng lực cần </a:t>
            </a:r>
            <a:r>
              <a:rPr lang="vi-VN" b="0" i="0" u="none" strike="noStrike" dirty="0">
                <a:effectLst/>
              </a:rPr>
              <a:t>chú trọng vào </a:t>
            </a:r>
            <a:r>
              <a:rPr lang="vi-VN" b="0" i="1" u="none" strike="noStrike" dirty="0">
                <a:solidFill>
                  <a:schemeClr val="accent2"/>
                </a:solidFill>
                <a:effectLst/>
              </a:rPr>
              <a:t>khả năng vận dụng sáng tạo tri thức trong những tình huống ứng dụng khác nhau</a:t>
            </a:r>
            <a:r>
              <a:rPr lang="vi-VN" b="0" i="0" u="none" strike="noStrike" dirty="0">
                <a:solidFill>
                  <a:srgbClr val="333333"/>
                </a:solidFill>
                <a:effectLst/>
              </a:rPr>
              <a:t>. </a:t>
            </a:r>
            <a:endParaRPr lang="en-US" b="0" i="0" u="none" strike="noStrike" dirty="0">
              <a:solidFill>
                <a:srgbClr val="333333"/>
              </a:solidFill>
              <a:effectLst/>
            </a:endParaRPr>
          </a:p>
          <a:p>
            <a:pPr marL="0" indent="0" algn="just">
              <a:lnSpc>
                <a:spcPct val="110000"/>
              </a:lnSpc>
              <a:buNone/>
            </a:pPr>
            <a:r>
              <a:rPr lang="vi-VN" b="0" i="0" u="none" strike="noStrike" dirty="0">
                <a:solidFill>
                  <a:srgbClr val="333333"/>
                </a:solidFill>
                <a:effectLst/>
              </a:rPr>
              <a:t>Hay nói cách khác, </a:t>
            </a:r>
            <a:r>
              <a:rPr lang="vi-VN" b="0" i="0" u="none" strike="noStrike" dirty="0">
                <a:solidFill>
                  <a:schemeClr val="accent5">
                    <a:lumMod val="75000"/>
                  </a:schemeClr>
                </a:solidFill>
                <a:effectLst/>
              </a:rPr>
              <a:t>đánh giá theo năng lực là đánh giá kiến thức, kĩ năng và thái độ trong những bối cảnh có ý nghĩa</a:t>
            </a:r>
            <a:r>
              <a:rPr lang="vi-VN" b="0" i="0" u="none" strike="noStrike" dirty="0">
                <a:solidFill>
                  <a:srgbClr val="333333"/>
                </a:solidFill>
                <a:effectLst/>
              </a:rPr>
              <a:t>.</a:t>
            </a:r>
          </a:p>
          <a:p>
            <a:pPr algn="just">
              <a:lnSpc>
                <a:spcPct val="110000"/>
              </a:lnSpc>
              <a:buFont typeface="Wingdings" pitchFamily="2" charset="2"/>
              <a:buChar char="§"/>
            </a:pPr>
            <a:r>
              <a:rPr lang="vi-VN" dirty="0">
                <a:solidFill>
                  <a:srgbClr val="333333"/>
                </a:solidFill>
              </a:rPr>
              <a:t>K</a:t>
            </a:r>
            <a:r>
              <a:rPr lang="vi-VN" b="0" i="0" u="none" strike="noStrike" dirty="0">
                <a:solidFill>
                  <a:srgbClr val="333333"/>
                </a:solidFill>
                <a:effectLst/>
              </a:rPr>
              <a:t>hông có mâu thuẫn giữa đánh giá năng lực và đánh giá kiến thức, kĩ năng; </a:t>
            </a:r>
            <a:r>
              <a:rPr lang="vi-VN" b="0" i="1" u="none" strike="noStrike" dirty="0">
                <a:solidFill>
                  <a:schemeClr val="accent5">
                    <a:lumMod val="75000"/>
                  </a:schemeClr>
                </a:solidFill>
                <a:effectLst/>
              </a:rPr>
              <a:t>đánh giá năng lực được coi là bước phát triển cao hơn so với đánh giá kiến thức, kĩ năng</a:t>
            </a:r>
            <a:r>
              <a:rPr lang="vi-VN" b="0" i="1" u="none" strike="noStrike" dirty="0">
                <a:solidFill>
                  <a:srgbClr val="333333"/>
                </a:solidFill>
                <a:effectLst/>
              </a:rPr>
              <a:t>. </a:t>
            </a:r>
            <a:endParaRPr lang="en-US" b="0" i="1" u="none" strike="noStrike" dirty="0">
              <a:solidFill>
                <a:srgbClr val="333333"/>
              </a:solidFill>
              <a:effectLst/>
            </a:endParaRPr>
          </a:p>
          <a:p>
            <a:pPr algn="just">
              <a:lnSpc>
                <a:spcPct val="110000"/>
              </a:lnSpc>
              <a:buFont typeface="Wingdings" pitchFamily="2" charset="2"/>
              <a:buChar char="§"/>
            </a:pPr>
            <a:r>
              <a:rPr lang="vi-VN" b="0" i="0" u="none" strike="noStrike" dirty="0">
                <a:solidFill>
                  <a:srgbClr val="333333"/>
                </a:solidFill>
                <a:effectLst/>
              </a:rPr>
              <a:t>Để chứng minh học sinh có năng lực ở một mức độ nào đó, phải tạo cơ hội cho học sinh được </a:t>
            </a:r>
            <a:r>
              <a:rPr lang="vi-VN" b="0" i="1" u="none" strike="noStrike" dirty="0">
                <a:solidFill>
                  <a:schemeClr val="accent5">
                    <a:lumMod val="75000"/>
                  </a:schemeClr>
                </a:solidFill>
                <a:effectLst/>
              </a:rPr>
              <a:t>giải quyết vấn đề trong tình huống mang tính thực tiễn.</a:t>
            </a:r>
            <a:r>
              <a:rPr lang="vi-VN" b="0" i="1" u="none" strike="noStrike" dirty="0">
                <a:solidFill>
                  <a:srgbClr val="333333"/>
                </a:solidFill>
                <a:effectLst/>
              </a:rPr>
              <a:t> </a:t>
            </a:r>
            <a:endParaRPr lang="en-US" i="1" dirty="0">
              <a:cs typeface="Arial" panose="020B0604020202020204" pitchFamily="34" charset="0"/>
            </a:endParaRPr>
          </a:p>
        </p:txBody>
      </p:sp>
    </p:spTree>
    <p:extLst>
      <p:ext uri="{BB962C8B-B14F-4D97-AF65-F5344CB8AC3E}">
        <p14:creationId xmlns:p14="http://schemas.microsoft.com/office/powerpoint/2010/main" val="359651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38247" y="558687"/>
            <a:ext cx="9524345"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sp>
        <p:nvSpPr>
          <p:cNvPr id="8" name="Content Placeholder 2">
            <a:extLst>
              <a:ext uri="{FF2B5EF4-FFF2-40B4-BE49-F238E27FC236}">
                <a16:creationId xmlns:a16="http://schemas.microsoft.com/office/drawing/2014/main" id="{AC3AE83D-DC45-3F42-8375-9CDED95C456A}"/>
              </a:ext>
            </a:extLst>
          </p:cNvPr>
          <p:cNvSpPr txBox="1">
            <a:spLocks/>
          </p:cNvSpPr>
          <p:nvPr/>
        </p:nvSpPr>
        <p:spPr>
          <a:xfrm>
            <a:off x="592710" y="1580565"/>
            <a:ext cx="11006580" cy="48155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sz="3200" dirty="0">
                <a:latin typeface="Calibri" panose="020F0502020204030204" pitchFamily="34" charset="0"/>
                <a:cs typeface="Calibri" panose="020F0502020204030204" pitchFamily="34" charset="0"/>
              </a:rPr>
              <a:t>Vận dụng kết hợp nhiều hình thức đánh giá, nhiều phương pháp đánh giá và vào những thời điểm thích hợp</a:t>
            </a:r>
            <a:r>
              <a:rPr lang="en-US" sz="3200" dirty="0">
                <a:latin typeface="Calibri" panose="020F0502020204030204" pitchFamily="34" charset="0"/>
                <a:cs typeface="Calibri" panose="020F0502020204030204" pitchFamily="34" charset="0"/>
              </a:rPr>
              <a:t>.</a:t>
            </a:r>
          </a:p>
          <a:p>
            <a:pPr algn="just">
              <a:lnSpc>
                <a:spcPct val="100000"/>
              </a:lnSpc>
            </a:pPr>
            <a:r>
              <a:rPr lang="vi-VN" sz="3200" dirty="0">
                <a:solidFill>
                  <a:srgbClr val="0070C0"/>
                </a:solidFill>
                <a:latin typeface="Calibri" panose="020F0502020204030204" pitchFamily="34" charset="0"/>
                <a:cs typeface="Calibri" panose="020F0502020204030204" pitchFamily="34" charset="0"/>
              </a:rPr>
              <a:t>Đánh giá quá trình (hay đánh giá thường xuyên)</a:t>
            </a:r>
            <a:r>
              <a:rPr lang="en-US" sz="3200" dirty="0">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đi liền với tiến trình hoạt động học tập của học sinh, tránh tách rời giữa quá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dạy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bảo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đảm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bộ</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sinh</a:t>
            </a:r>
            <a:r>
              <a:rPr lang="en-US" sz="3200" dirty="0">
                <a:latin typeface="Calibri" panose="020F0502020204030204" pitchFamily="34" charset="0"/>
                <a:cs typeface="Calibri" panose="020F0502020204030204" pitchFamily="34" charset="0"/>
              </a:rPr>
              <a:t>.</a:t>
            </a:r>
          </a:p>
          <a:p>
            <a:pPr algn="just">
              <a:lnSpc>
                <a:spcPct val="100000"/>
              </a:lnSpc>
            </a:pPr>
            <a:r>
              <a:rPr lang="vi-VN" sz="3200" dirty="0">
                <a:solidFill>
                  <a:srgbClr val="0070C0"/>
                </a:solidFill>
                <a:latin typeface="Calibri" panose="020F0502020204030204" pitchFamily="34" charset="0"/>
                <a:cs typeface="Calibri" panose="020F0502020204030204" pitchFamily="34" charset="0"/>
              </a:rPr>
              <a:t>Đánh giá định kì (hay đánh giá tổng kết)</a:t>
            </a:r>
            <a:r>
              <a:rPr lang="en-US" sz="3200" dirty="0">
                <a:solidFill>
                  <a:srgbClr val="0070C0"/>
                </a:solidFill>
                <a:latin typeface="Calibri" panose="020F0502020204030204" pitchFamily="34" charset="0"/>
                <a:cs typeface="Calibri" panose="020F0502020204030204" pitchFamily="34" charset="0"/>
              </a:rPr>
              <a:t>:</a:t>
            </a:r>
            <a:r>
              <a:rPr lang="vi-VN" sz="3200" dirty="0">
                <a:latin typeface="Calibri" panose="020F0502020204030204" pitchFamily="34" charset="0"/>
                <a:cs typeface="Calibri" panose="020F0502020204030204" pitchFamily="34" charset="0"/>
              </a:rPr>
              <a:t> đánh giá việc thực hiện các mục tiêu học tập.</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66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A1F28C-830F-2D44-9945-3CBD08DA32EC}"/>
              </a:ext>
            </a:extLst>
          </p:cNvPr>
          <p:cNvSpPr/>
          <p:nvPr/>
        </p:nvSpPr>
        <p:spPr>
          <a:xfrm>
            <a:off x="1210517" y="558687"/>
            <a:ext cx="9552075" cy="954107"/>
          </a:xfrm>
          <a:prstGeom prst="rect">
            <a:avLst/>
          </a:prstGeom>
        </p:spPr>
        <p:txBody>
          <a:bodyPr wrap="square">
            <a:spAutoFit/>
          </a:bodyPr>
          <a:lstStyle/>
          <a:p>
            <a:r>
              <a:rPr lang="vi-VN" sz="2800" b="1" dirty="0">
                <a:solidFill>
                  <a:schemeClr val="accent5">
                    <a:lumMod val="75000"/>
                  </a:schemeClr>
                </a:solidFill>
              </a:rPr>
              <a:t>KIỂM TRA ĐÁNH GIÁ MÔN TOÁN THEO ĐỊNH HƯỚNG TIẾP CẬN PHẨM CHẤT, NĂNG LỰC </a:t>
            </a:r>
            <a:r>
              <a:rPr lang="vi-VN" sz="2800" b="1" dirty="0"/>
              <a:t> </a:t>
            </a:r>
          </a:p>
        </p:txBody>
      </p:sp>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737307" y="1685295"/>
            <a:ext cx="10515600" cy="4725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vi-VN" dirty="0"/>
              <a:t>Chú trọng việc lựa chọn phương pháp, công cụ đánh giá </a:t>
            </a:r>
            <a:r>
              <a:rPr lang="vi-VN" dirty="0">
                <a:solidFill>
                  <a:srgbClr val="FF0000"/>
                </a:solidFill>
              </a:rPr>
              <a:t>các thành tố của năng lực toán học.</a:t>
            </a:r>
            <a:endParaRPr lang="en-US" dirty="0">
              <a:solidFill>
                <a:srgbClr val="FF0000"/>
              </a:solidFill>
            </a:endParaRPr>
          </a:p>
          <a:p>
            <a:pPr marL="0" indent="0" algn="just">
              <a:lnSpc>
                <a:spcPct val="100000"/>
              </a:lnSpc>
              <a:buNone/>
            </a:pPr>
            <a:r>
              <a:rPr lang="en-US" dirty="0">
                <a:solidFill>
                  <a:srgbClr val="0070C0"/>
                </a:solidFill>
                <a:latin typeface="Arial (Body)"/>
                <a:cs typeface="Calibri" panose="020F0502020204030204" pitchFamily="34" charset="0"/>
              </a:rPr>
              <a:t>C</a:t>
            </a:r>
            <a:r>
              <a:rPr lang="vi-VN" dirty="0">
                <a:solidFill>
                  <a:srgbClr val="0070C0"/>
                </a:solidFill>
                <a:latin typeface="Arial (Body)"/>
                <a:cs typeface="Calibri" panose="020F0502020204030204" pitchFamily="34" charset="0"/>
              </a:rPr>
              <a:t>ác thành tố cốt lõi </a:t>
            </a:r>
            <a:r>
              <a:rPr lang="en-US" dirty="0" err="1">
                <a:solidFill>
                  <a:srgbClr val="0070C0"/>
                </a:solidFill>
                <a:latin typeface="Arial (Body)"/>
                <a:cs typeface="Calibri" panose="020F0502020204030204" pitchFamily="34" charset="0"/>
              </a:rPr>
              <a:t>của</a:t>
            </a:r>
            <a:r>
              <a:rPr lang="en-US" dirty="0">
                <a:solidFill>
                  <a:srgbClr val="0070C0"/>
                </a:solidFill>
                <a:latin typeface="Arial (Body)"/>
                <a:cs typeface="Calibri" panose="020F0502020204030204" pitchFamily="34" charset="0"/>
              </a:rPr>
              <a:t> </a:t>
            </a:r>
            <a:r>
              <a:rPr lang="en-US" dirty="0" err="1">
                <a:solidFill>
                  <a:srgbClr val="0070C0"/>
                </a:solidFill>
                <a:latin typeface="Arial (Body)"/>
                <a:cs typeface="Calibri" panose="020F0502020204030204" pitchFamily="34" charset="0"/>
              </a:rPr>
              <a:t>năng</a:t>
            </a:r>
            <a:r>
              <a:rPr lang="en-US" dirty="0">
                <a:solidFill>
                  <a:srgbClr val="0070C0"/>
                </a:solidFill>
                <a:latin typeface="Arial (Body)"/>
                <a:cs typeface="Calibri" panose="020F0502020204030204" pitchFamily="34" charset="0"/>
              </a:rPr>
              <a:t> </a:t>
            </a:r>
            <a:r>
              <a:rPr lang="en-US" dirty="0" err="1">
                <a:solidFill>
                  <a:srgbClr val="0070C0"/>
                </a:solidFill>
                <a:latin typeface="Arial (Body)"/>
                <a:cs typeface="Calibri" panose="020F0502020204030204" pitchFamily="34" charset="0"/>
              </a:rPr>
              <a:t>lực</a:t>
            </a:r>
            <a:r>
              <a:rPr lang="en-US" dirty="0">
                <a:solidFill>
                  <a:srgbClr val="0070C0"/>
                </a:solidFill>
                <a:latin typeface="Arial (Body)"/>
                <a:cs typeface="Calibri" panose="020F0502020204030204" pitchFamily="34" charset="0"/>
              </a:rPr>
              <a:t> </a:t>
            </a:r>
            <a:r>
              <a:rPr lang="en-US" dirty="0" err="1">
                <a:solidFill>
                  <a:srgbClr val="0070C0"/>
                </a:solidFill>
                <a:latin typeface="Arial (Body)"/>
                <a:cs typeface="Calibri" panose="020F0502020204030204" pitchFamily="34" charset="0"/>
              </a:rPr>
              <a:t>toán</a:t>
            </a:r>
            <a:r>
              <a:rPr lang="en-US" dirty="0">
                <a:solidFill>
                  <a:srgbClr val="0070C0"/>
                </a:solidFill>
                <a:latin typeface="Arial (Body)"/>
                <a:cs typeface="Calibri" panose="020F0502020204030204" pitchFamily="34" charset="0"/>
              </a:rPr>
              <a:t> </a:t>
            </a:r>
            <a:r>
              <a:rPr lang="en-US" dirty="0" err="1">
                <a:solidFill>
                  <a:srgbClr val="0070C0"/>
                </a:solidFill>
                <a:latin typeface="Arial (Body)"/>
                <a:cs typeface="Calibri" panose="020F0502020204030204" pitchFamily="34" charset="0"/>
              </a:rPr>
              <a:t>học</a:t>
            </a:r>
            <a:r>
              <a:rPr lang="en-US" dirty="0">
                <a:solidFill>
                  <a:srgbClr val="0070C0"/>
                </a:solidFill>
                <a:latin typeface="Arial (Body)"/>
                <a:cs typeface="Calibri" panose="020F0502020204030204" pitchFamily="34" charset="0"/>
              </a:rPr>
              <a:t>:</a:t>
            </a:r>
            <a:endParaRPr lang="vi-VN" dirty="0">
              <a:solidFill>
                <a:srgbClr val="0070C0"/>
              </a:solidFill>
              <a:latin typeface="Arial (Body)"/>
              <a:cs typeface="Calibri" panose="020F0502020204030204" pitchFamily="34" charset="0"/>
            </a:endParaRPr>
          </a:p>
          <a:p>
            <a:pPr lvl="1" algn="just">
              <a:lnSpc>
                <a:spcPct val="100000"/>
              </a:lnSpc>
            </a:pPr>
            <a:r>
              <a:rPr lang="vi-VN" sz="2800" dirty="0">
                <a:cs typeface="Calibri" panose="020F0502020204030204" pitchFamily="34" charset="0"/>
              </a:rPr>
              <a:t>Năng lực tư duy và lập luận toán học</a:t>
            </a:r>
          </a:p>
          <a:p>
            <a:pPr lvl="1" algn="just">
              <a:lnSpc>
                <a:spcPct val="100000"/>
              </a:lnSpc>
            </a:pPr>
            <a:r>
              <a:rPr lang="vi-VN" sz="2800" dirty="0">
                <a:cs typeface="Calibri" panose="020F0502020204030204" pitchFamily="34" charset="0"/>
              </a:rPr>
              <a:t>Năng lực mô hình hoá toán học</a:t>
            </a:r>
          </a:p>
          <a:p>
            <a:pPr lvl="1" algn="just">
              <a:lnSpc>
                <a:spcPct val="100000"/>
              </a:lnSpc>
            </a:pPr>
            <a:r>
              <a:rPr lang="vi-VN" sz="2800" dirty="0">
                <a:cs typeface="Calibri" panose="020F0502020204030204" pitchFamily="34" charset="0"/>
              </a:rPr>
              <a:t>Năng lực giải quyết vấn đề toán học</a:t>
            </a:r>
          </a:p>
          <a:p>
            <a:pPr lvl="1" algn="just">
              <a:lnSpc>
                <a:spcPct val="100000"/>
              </a:lnSpc>
            </a:pPr>
            <a:r>
              <a:rPr lang="vi-VN" sz="2800" dirty="0">
                <a:cs typeface="Calibri" panose="020F0502020204030204" pitchFamily="34" charset="0"/>
              </a:rPr>
              <a:t>Năng lực giao tiếp toán học</a:t>
            </a:r>
          </a:p>
          <a:p>
            <a:pPr lvl="1" algn="just">
              <a:lnSpc>
                <a:spcPct val="100000"/>
              </a:lnSpc>
            </a:pPr>
            <a:r>
              <a:rPr lang="vi-VN" sz="2800" dirty="0">
                <a:cs typeface="Calibri" panose="020F0502020204030204" pitchFamily="34" charset="0"/>
              </a:rPr>
              <a:t>Năng lực sử dụng các công cụ, phương tiện học toán</a:t>
            </a:r>
          </a:p>
          <a:p>
            <a:pPr algn="just">
              <a:lnSpc>
                <a:spcPct val="120000"/>
              </a:lnSpc>
            </a:pPr>
            <a:endParaRPr lang="en-US" dirty="0"/>
          </a:p>
        </p:txBody>
      </p:sp>
    </p:spTree>
    <p:extLst>
      <p:ext uri="{BB962C8B-B14F-4D97-AF65-F5344CB8AC3E}">
        <p14:creationId xmlns:p14="http://schemas.microsoft.com/office/powerpoint/2010/main" val="54888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 calcmode="lin" valueType="num">
                                      <p:cBhvr additive="base">
                                        <p:cTn id="2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 calcmode="lin" valueType="num">
                                      <p:cBhvr additive="base">
                                        <p:cTn id="3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698877" y="3723861"/>
            <a:ext cx="10794246" cy="22934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US" b="1" dirty="0">
                <a:solidFill>
                  <a:srgbClr val="0070C0"/>
                </a:solidFill>
                <a:latin typeface="Arial (Body)"/>
              </a:rPr>
              <a:t>Ví </a:t>
            </a:r>
            <a:r>
              <a:rPr lang="en-US" b="1" dirty="0" err="1">
                <a:solidFill>
                  <a:srgbClr val="0070C0"/>
                </a:solidFill>
                <a:latin typeface="Arial (Body)"/>
              </a:rPr>
              <a:t>dụ</a:t>
            </a:r>
            <a:r>
              <a:rPr lang="en-US" b="1" dirty="0">
                <a:solidFill>
                  <a:srgbClr val="0070C0"/>
                </a:solidFill>
                <a:latin typeface="Arial (Body)"/>
              </a:rPr>
              <a:t> 1 (Ph</a:t>
            </a:r>
            <a:r>
              <a:rPr lang="vi-VN" b="1" dirty="0">
                <a:solidFill>
                  <a:srgbClr val="0070C0"/>
                </a:solidFill>
                <a:latin typeface="Arial (Body)"/>
              </a:rPr>
              <a:t>ư</a:t>
            </a:r>
            <a:r>
              <a:rPr lang="en-US" b="1" dirty="0" err="1">
                <a:solidFill>
                  <a:srgbClr val="0070C0"/>
                </a:solidFill>
                <a:latin typeface="Arial (Body)"/>
              </a:rPr>
              <a:t>ơng</a:t>
            </a:r>
            <a:r>
              <a:rPr lang="en-US" b="1" dirty="0">
                <a:solidFill>
                  <a:srgbClr val="0070C0"/>
                </a:solidFill>
                <a:latin typeface="Arial (Body)"/>
              </a:rPr>
              <a:t> </a:t>
            </a:r>
            <a:r>
              <a:rPr lang="en-US" b="1" dirty="0" err="1">
                <a:solidFill>
                  <a:srgbClr val="0070C0"/>
                </a:solidFill>
                <a:latin typeface="Arial (Body)"/>
              </a:rPr>
              <a:t>trình</a:t>
            </a:r>
            <a:r>
              <a:rPr lang="en-US" b="1" dirty="0">
                <a:solidFill>
                  <a:srgbClr val="0070C0"/>
                </a:solidFill>
                <a:latin typeface="Arial (Body)"/>
              </a:rPr>
              <a:t> </a:t>
            </a:r>
            <a:r>
              <a:rPr lang="en-US" b="1" dirty="0" err="1">
                <a:solidFill>
                  <a:srgbClr val="0070C0"/>
                </a:solidFill>
                <a:latin typeface="Arial (Body)"/>
              </a:rPr>
              <a:t>tích</a:t>
            </a:r>
            <a:r>
              <a:rPr lang="en-US" b="1" dirty="0">
                <a:solidFill>
                  <a:srgbClr val="0070C0"/>
                </a:solidFill>
                <a:latin typeface="Arial (Body)"/>
              </a:rPr>
              <a:t>) </a:t>
            </a:r>
            <a:r>
              <a:rPr lang="en-US" b="1" dirty="0">
                <a:latin typeface="Arial (Body)"/>
              </a:rPr>
              <a:t>(</a:t>
            </a:r>
            <a:r>
              <a:rPr lang="en-US" b="1" dirty="0">
                <a:solidFill>
                  <a:schemeClr val="accent2"/>
                </a:solidFill>
                <a:latin typeface="Arial (Body)"/>
              </a:rPr>
              <a:t>BT 2.2, tr 30, </a:t>
            </a:r>
            <a:r>
              <a:rPr lang="en-US" b="1" dirty="0" err="1">
                <a:solidFill>
                  <a:schemeClr val="accent2"/>
                </a:solidFill>
                <a:latin typeface="Arial (Body)"/>
              </a:rPr>
              <a:t>Toán</a:t>
            </a:r>
            <a:r>
              <a:rPr lang="en-US" b="1" dirty="0">
                <a:solidFill>
                  <a:schemeClr val="accent2"/>
                </a:solidFill>
                <a:latin typeface="Arial (Body)"/>
              </a:rPr>
              <a:t> 9 KN T1).</a:t>
            </a:r>
          </a:p>
          <a:p>
            <a:pPr marL="0" indent="0">
              <a:buNone/>
            </a:pPr>
            <a:endParaRPr lang="en-US" b="1" dirty="0">
              <a:solidFill>
                <a:schemeClr val="accent2"/>
              </a:solidFill>
            </a:endParaRPr>
          </a:p>
          <a:p>
            <a:pPr marL="0" indent="0">
              <a:buNone/>
            </a:pPr>
            <a:endParaRPr lang="en-US" b="1" dirty="0">
              <a:solidFill>
                <a:schemeClr val="accent2"/>
              </a:solidFill>
            </a:endParaRP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3" name="Picture 2">
            <a:extLst>
              <a:ext uri="{FF2B5EF4-FFF2-40B4-BE49-F238E27FC236}">
                <a16:creationId xmlns:a16="http://schemas.microsoft.com/office/drawing/2014/main" id="{82D55DF5-E56B-0902-D41B-0DEC689647C5}"/>
              </a:ext>
            </a:extLst>
          </p:cNvPr>
          <p:cNvPicPr>
            <a:picLocks noChangeAspect="1"/>
          </p:cNvPicPr>
          <p:nvPr/>
        </p:nvPicPr>
        <p:blipFill>
          <a:blip r:embed="rId8"/>
          <a:stretch>
            <a:fillRect/>
          </a:stretch>
        </p:blipFill>
        <p:spPr>
          <a:xfrm>
            <a:off x="698877" y="4468090"/>
            <a:ext cx="9410700" cy="838200"/>
          </a:xfrm>
          <a:prstGeom prst="rect">
            <a:avLst/>
          </a:prstGeom>
        </p:spPr>
      </p:pic>
      <p:sp>
        <p:nvSpPr>
          <p:cNvPr id="2" name="Rectangle 1">
            <a:extLst>
              <a:ext uri="{FF2B5EF4-FFF2-40B4-BE49-F238E27FC236}">
                <a16:creationId xmlns:a16="http://schemas.microsoft.com/office/drawing/2014/main" id="{8F5FCFD6-513A-4EEC-B7AF-527B49672645}"/>
              </a:ext>
            </a:extLst>
          </p:cNvPr>
          <p:cNvSpPr/>
          <p:nvPr/>
        </p:nvSpPr>
        <p:spPr>
          <a:xfrm>
            <a:off x="839926" y="1448714"/>
            <a:ext cx="10988280" cy="2308324"/>
          </a:xfrm>
          <a:prstGeom prst="rect">
            <a:avLst/>
          </a:prstGeom>
        </p:spPr>
        <p:txBody>
          <a:bodyPr wrap="square">
            <a:spAutoFit/>
          </a:bodyPr>
          <a:lstStyle/>
          <a:p>
            <a:pPr algn="just"/>
            <a:r>
              <a:rPr lang="en-US" sz="2400" b="1" dirty="0" err="1">
                <a:solidFill>
                  <a:srgbClr val="0070C0"/>
                </a:solidFill>
                <a:latin typeface="Arial (Body)"/>
                <a:cs typeface="Calibri" panose="020F0502020204030204" pitchFamily="34" charset="0"/>
              </a:rPr>
              <a:t>Năng</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lực</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tư</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duy</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và</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lập</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luận</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toán</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học</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thể</a:t>
            </a:r>
            <a:r>
              <a:rPr lang="en-US" sz="2400" b="1" dirty="0">
                <a:solidFill>
                  <a:srgbClr val="0070C0"/>
                </a:solidFill>
                <a:latin typeface="Arial (Body)"/>
                <a:cs typeface="Calibri" panose="020F0502020204030204" pitchFamily="34" charset="0"/>
              </a:rPr>
              <a:t> </a:t>
            </a:r>
            <a:r>
              <a:rPr lang="en-US" sz="2400" b="1" dirty="0" err="1">
                <a:solidFill>
                  <a:srgbClr val="0070C0"/>
                </a:solidFill>
                <a:latin typeface="Arial (Body)"/>
                <a:cs typeface="Calibri" panose="020F0502020204030204" pitchFamily="34" charset="0"/>
              </a:rPr>
              <a:t>hiện</a:t>
            </a:r>
            <a:r>
              <a:rPr lang="en-US" sz="2400" b="1" dirty="0">
                <a:solidFill>
                  <a:srgbClr val="0070C0"/>
                </a:solidFill>
                <a:latin typeface="Arial (Body)"/>
                <a:cs typeface="Calibri" panose="020F0502020204030204" pitchFamily="34" charset="0"/>
              </a:rPr>
              <a:t> qua:</a:t>
            </a:r>
          </a:p>
          <a:p>
            <a:pPr algn="just">
              <a:buFontTx/>
              <a:buChar char="-"/>
            </a:pP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Thực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hiện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các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thao</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tác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tư</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duy</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như</a:t>
            </a:r>
            <a:r>
              <a:rPr lang="en-US" sz="2400" dirty="0">
                <a:solidFill>
                  <a:srgbClr val="000000"/>
                </a:solidFill>
                <a:latin typeface="Arial (Body)"/>
                <a:ea typeface="Times New Roman" panose="02020603050405020304" pitchFamily="18" charset="0"/>
                <a:cs typeface="Calibri" panose="020F0502020204030204" pitchFamily="34" charset="0"/>
              </a:rPr>
              <a:t>: so </a:t>
            </a:r>
            <a:r>
              <a:rPr lang="en-US" sz="2400" dirty="0" err="1">
                <a:solidFill>
                  <a:srgbClr val="000000"/>
                </a:solidFill>
                <a:latin typeface="Arial (Body)"/>
                <a:ea typeface="Times New Roman" panose="02020603050405020304" pitchFamily="18" charset="0"/>
                <a:cs typeface="Calibri" panose="020F0502020204030204" pitchFamily="34" charset="0"/>
              </a:rPr>
              <a:t>sánh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phân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tích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tổng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hợp</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đặc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biệt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hoá</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khái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quát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hoá</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tương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tự</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hoá</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quy</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nạp</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diễn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dịch</a:t>
            </a:r>
            <a:r>
              <a:rPr lang="en-US" sz="2400" dirty="0">
                <a:solidFill>
                  <a:srgbClr val="000000"/>
                </a:solidFill>
                <a:latin typeface="Arial (Body)"/>
                <a:ea typeface="Times New Roman" panose="02020603050405020304" pitchFamily="18" charset="0"/>
                <a:cs typeface="Calibri" panose="020F0502020204030204" pitchFamily="34" charset="0"/>
              </a:rPr>
              <a:t>.</a:t>
            </a:r>
          </a:p>
          <a:p>
            <a:pPr algn="just">
              <a:buFontTx/>
              <a:buChar char="-"/>
            </a:pP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Chỉ</a:t>
            </a:r>
            <a:r>
              <a:rPr lang="en-US" sz="2400" dirty="0">
                <a:solidFill>
                  <a:srgbClr val="000000"/>
                </a:solidFill>
                <a:latin typeface="Arial (Body)"/>
                <a:ea typeface="Times New Roman" panose="02020603050405020304" pitchFamily="18" charset="0"/>
                <a:cs typeface="Calibri" panose="020F0502020204030204" pitchFamily="34" charset="0"/>
              </a:rPr>
              <a:t> ra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chứng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cứ</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lí</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lẽ</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và</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biết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lập</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luận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hợp</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lí</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trước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khi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kết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luận</a:t>
            </a:r>
            <a:r>
              <a:rPr lang="en-US" sz="2400" dirty="0">
                <a:solidFill>
                  <a:srgbClr val="000000"/>
                </a:solidFill>
                <a:latin typeface="Arial (Body)"/>
                <a:ea typeface="Times New Roman" panose="02020603050405020304" pitchFamily="18" charset="0"/>
                <a:cs typeface="Calibri" panose="020F0502020204030204" pitchFamily="34" charset="0"/>
              </a:rPr>
              <a:t>.</a:t>
            </a:r>
          </a:p>
          <a:p>
            <a:pPr algn="just">
              <a:buFontTx/>
              <a:buChar char="-"/>
            </a:pP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Giải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thích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hoặc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điều</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chỉnh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cách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thức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giải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quyết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vấn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đề</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về</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phương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diện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toán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học</a:t>
            </a:r>
            <a:r>
              <a:rPr lang="en-US" sz="2400" dirty="0">
                <a:solidFill>
                  <a:srgbClr val="000000"/>
                </a:solidFill>
                <a:latin typeface="Arial (Body)"/>
                <a:ea typeface="Times New Roman" panose="02020603050405020304" pitchFamily="18" charset="0"/>
                <a:cs typeface="Calibri" panose="020F0502020204030204" pitchFamily="34" charset="0"/>
              </a:rPr>
              <a:t>.</a:t>
            </a:r>
            <a:endParaRPr lang="en-US" sz="2400" dirty="0">
              <a:latin typeface="Arial (Body)"/>
              <a:cs typeface="Calibri" panose="020F0502020204030204" pitchFamily="34" charset="0"/>
            </a:endParaRPr>
          </a:p>
        </p:txBody>
      </p:sp>
    </p:spTree>
    <p:extLst>
      <p:ext uri="{BB962C8B-B14F-4D97-AF65-F5344CB8AC3E}">
        <p14:creationId xmlns:p14="http://schemas.microsoft.com/office/powerpoint/2010/main" val="236294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AAC911-F80D-4F47-841A-0AC8DD9A5075}"/>
              </a:ext>
            </a:extLst>
          </p:cNvPr>
          <p:cNvSpPr txBox="1">
            <a:spLocks/>
          </p:cNvSpPr>
          <p:nvPr/>
        </p:nvSpPr>
        <p:spPr>
          <a:xfrm>
            <a:off x="1" y="2143492"/>
            <a:ext cx="11957538"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4000" dirty="0">
                <a:solidFill>
                  <a:srgbClr val="0070C0"/>
                </a:solidFill>
                <a:latin typeface="Arial (Body)"/>
              </a:rPr>
              <a:t>Phần 3</a:t>
            </a:r>
            <a:br>
              <a:rPr lang="vi-VN" sz="4000" dirty="0">
                <a:solidFill>
                  <a:srgbClr val="0070C0"/>
                </a:solidFill>
                <a:latin typeface="Arial (Body)"/>
              </a:rPr>
            </a:br>
            <a:r>
              <a:rPr lang="en-US" sz="4000" b="1" dirty="0" err="1">
                <a:solidFill>
                  <a:srgbClr val="0070C0"/>
                </a:solidFill>
                <a:latin typeface="Arial (Body)"/>
                <a:cs typeface="Arial" panose="020B0604020202020204" pitchFamily="34" charset="0"/>
              </a:rPr>
              <a:t>Những</a:t>
            </a:r>
            <a:r>
              <a:rPr lang="en-US" sz="4000" b="1" dirty="0">
                <a:solidFill>
                  <a:srgbClr val="0070C0"/>
                </a:solidFill>
                <a:latin typeface="Arial (Body)"/>
                <a:cs typeface="Arial" panose="020B0604020202020204" pitchFamily="34" charset="0"/>
              </a:rPr>
              <a:t> </a:t>
            </a:r>
            <a:r>
              <a:rPr lang="en-US" sz="4000" b="1" dirty="0" err="1">
                <a:solidFill>
                  <a:srgbClr val="0070C0"/>
                </a:solidFill>
                <a:latin typeface="Arial (Body)"/>
                <a:cs typeface="Arial" panose="020B0604020202020204" pitchFamily="34" charset="0"/>
              </a:rPr>
              <a:t>chú</a:t>
            </a:r>
            <a:r>
              <a:rPr lang="en-US" sz="4000" b="1" dirty="0">
                <a:solidFill>
                  <a:srgbClr val="0070C0"/>
                </a:solidFill>
                <a:latin typeface="Arial (Body)"/>
                <a:cs typeface="Arial" panose="020B0604020202020204" pitchFamily="34" charset="0"/>
              </a:rPr>
              <a:t> ý </a:t>
            </a:r>
            <a:r>
              <a:rPr lang="en-US" sz="4000" b="1" dirty="0" err="1">
                <a:solidFill>
                  <a:srgbClr val="0070C0"/>
                </a:solidFill>
                <a:latin typeface="Arial (Body)"/>
                <a:cs typeface="Arial" panose="020B0604020202020204" pitchFamily="34" charset="0"/>
              </a:rPr>
              <a:t>quan</a:t>
            </a:r>
            <a:r>
              <a:rPr lang="en-US" sz="4000" b="1" dirty="0">
                <a:solidFill>
                  <a:srgbClr val="0070C0"/>
                </a:solidFill>
                <a:latin typeface="Arial (Body)"/>
                <a:cs typeface="Arial" panose="020B0604020202020204" pitchFamily="34" charset="0"/>
              </a:rPr>
              <a:t> </a:t>
            </a:r>
            <a:r>
              <a:rPr lang="en-US" sz="4000" b="1" dirty="0" err="1">
                <a:solidFill>
                  <a:srgbClr val="0070C0"/>
                </a:solidFill>
                <a:latin typeface="Arial (Body)"/>
                <a:cs typeface="Arial" panose="020B0604020202020204" pitchFamily="34" charset="0"/>
              </a:rPr>
              <a:t>trọng</a:t>
            </a:r>
            <a:r>
              <a:rPr lang="en-US" sz="4000" b="1" dirty="0">
                <a:solidFill>
                  <a:srgbClr val="0070C0"/>
                </a:solidFill>
                <a:latin typeface="Arial (Body)"/>
                <a:cs typeface="Arial" panose="020B0604020202020204" pitchFamily="34" charset="0"/>
              </a:rPr>
              <a:t> </a:t>
            </a:r>
            <a:br>
              <a:rPr lang="en-US" sz="4000" b="1" dirty="0">
                <a:solidFill>
                  <a:srgbClr val="0070C0"/>
                </a:solidFill>
                <a:latin typeface="Arial (Body)"/>
                <a:cs typeface="Arial" panose="020B0604020202020204" pitchFamily="34" charset="0"/>
              </a:rPr>
            </a:br>
            <a:r>
              <a:rPr lang="en-US" sz="4000" b="1" dirty="0" err="1">
                <a:solidFill>
                  <a:srgbClr val="0070C0"/>
                </a:solidFill>
                <a:latin typeface="Arial (Body)"/>
                <a:cs typeface="Arial" panose="020B0604020202020204" pitchFamily="34" charset="0"/>
              </a:rPr>
              <a:t>về</a:t>
            </a:r>
            <a:r>
              <a:rPr lang="en-US" sz="4000" b="1" dirty="0">
                <a:solidFill>
                  <a:srgbClr val="0070C0"/>
                </a:solidFill>
                <a:latin typeface="Arial (Body)"/>
                <a:cs typeface="Arial" panose="020B0604020202020204" pitchFamily="34" charset="0"/>
              </a:rPr>
              <a:t> </a:t>
            </a:r>
            <a:r>
              <a:rPr lang="en-US" sz="4000" b="1" dirty="0" err="1">
                <a:solidFill>
                  <a:srgbClr val="0070C0"/>
                </a:solidFill>
                <a:latin typeface="Arial (Body)"/>
                <a:cs typeface="Arial" panose="020B0604020202020204" pitchFamily="34" charset="0"/>
              </a:rPr>
              <a:t>nội</a:t>
            </a:r>
            <a:r>
              <a:rPr lang="en-US" sz="4000" b="1" dirty="0">
                <a:solidFill>
                  <a:srgbClr val="0070C0"/>
                </a:solidFill>
                <a:latin typeface="Arial (Body)"/>
                <a:cs typeface="Arial" panose="020B0604020202020204" pitchFamily="34" charset="0"/>
              </a:rPr>
              <a:t> dung </a:t>
            </a:r>
            <a:r>
              <a:rPr lang="en-US" sz="4000" b="1" dirty="0" err="1">
                <a:solidFill>
                  <a:srgbClr val="0070C0"/>
                </a:solidFill>
                <a:latin typeface="Arial (Body)"/>
                <a:cs typeface="Arial" panose="020B0604020202020204" pitchFamily="34" charset="0"/>
              </a:rPr>
              <a:t>chương</a:t>
            </a:r>
            <a:r>
              <a:rPr lang="en-US" sz="4000" b="1" dirty="0">
                <a:solidFill>
                  <a:srgbClr val="0070C0"/>
                </a:solidFill>
                <a:latin typeface="Arial (Body)"/>
                <a:cs typeface="Arial" panose="020B0604020202020204" pitchFamily="34" charset="0"/>
              </a:rPr>
              <a:t> </a:t>
            </a:r>
            <a:r>
              <a:rPr lang="en-US" sz="4000" b="1" dirty="0" err="1">
                <a:solidFill>
                  <a:srgbClr val="0070C0"/>
                </a:solidFill>
                <a:latin typeface="Arial (Body)"/>
                <a:cs typeface="Arial" panose="020B0604020202020204" pitchFamily="34" charset="0"/>
              </a:rPr>
              <a:t>trình</a:t>
            </a:r>
            <a:r>
              <a:rPr lang="en-US" sz="4000" b="1" dirty="0">
                <a:solidFill>
                  <a:srgbClr val="0070C0"/>
                </a:solidFill>
                <a:latin typeface="Arial (Body)"/>
                <a:cs typeface="Arial" panose="020B0604020202020204" pitchFamily="34" charset="0"/>
              </a:rPr>
              <a:t> </a:t>
            </a:r>
            <a:r>
              <a:rPr lang="en-US" sz="4000" b="1" dirty="0" err="1">
                <a:solidFill>
                  <a:srgbClr val="0070C0"/>
                </a:solidFill>
                <a:latin typeface="Arial (Body)"/>
                <a:cs typeface="Arial" panose="020B0604020202020204" pitchFamily="34" charset="0"/>
              </a:rPr>
              <a:t>Toán</a:t>
            </a:r>
            <a:r>
              <a:rPr lang="en-US" sz="4000" b="1" dirty="0">
                <a:solidFill>
                  <a:srgbClr val="0070C0"/>
                </a:solidFill>
                <a:latin typeface="Arial (Body)"/>
                <a:cs typeface="Arial" panose="020B0604020202020204" pitchFamily="34" charset="0"/>
              </a:rPr>
              <a:t> 9</a:t>
            </a:r>
            <a:br>
              <a:rPr lang="en-US" sz="4000" b="1" dirty="0">
                <a:solidFill>
                  <a:srgbClr val="0070C0"/>
                </a:solidFill>
                <a:latin typeface="Arial (Body)"/>
                <a:cs typeface="Arial" panose="020B0604020202020204" pitchFamily="34" charset="0"/>
              </a:rPr>
            </a:br>
            <a:r>
              <a:rPr lang="en-US" sz="4000" dirty="0">
                <a:solidFill>
                  <a:srgbClr val="0070C0"/>
                </a:solidFill>
                <a:latin typeface="Arial (Body)"/>
                <a:cs typeface="Arial" panose="020B0604020202020204" pitchFamily="34" charset="0"/>
              </a:rPr>
              <a:t>(</a:t>
            </a:r>
            <a:r>
              <a:rPr lang="en-US" sz="4000" dirty="0" err="1">
                <a:solidFill>
                  <a:srgbClr val="0070C0"/>
                </a:solidFill>
                <a:latin typeface="Arial (Body)"/>
                <a:cs typeface="Arial" panose="020B0604020202020204" pitchFamily="34" charset="0"/>
              </a:rPr>
              <a:t>những</a:t>
            </a:r>
            <a:r>
              <a:rPr lang="en-US" sz="4000" dirty="0">
                <a:solidFill>
                  <a:srgbClr val="0070C0"/>
                </a:solidFill>
                <a:latin typeface="Arial (Body)"/>
                <a:cs typeface="Arial" panose="020B0604020202020204" pitchFamily="34" charset="0"/>
              </a:rPr>
              <a:t> </a:t>
            </a:r>
            <a:r>
              <a:rPr lang="en-US" sz="4000" dirty="0" err="1">
                <a:solidFill>
                  <a:srgbClr val="0070C0"/>
                </a:solidFill>
                <a:latin typeface="Arial (Body)"/>
                <a:cs typeface="Arial" panose="020B0604020202020204" pitchFamily="34" charset="0"/>
              </a:rPr>
              <a:t>điểm</a:t>
            </a:r>
            <a:r>
              <a:rPr lang="en-US" sz="4000" dirty="0">
                <a:solidFill>
                  <a:srgbClr val="0070C0"/>
                </a:solidFill>
                <a:latin typeface="Arial (Body)"/>
                <a:cs typeface="Arial" panose="020B0604020202020204" pitchFamily="34" charset="0"/>
              </a:rPr>
              <a:t> </a:t>
            </a:r>
            <a:r>
              <a:rPr lang="en-US" sz="4000" dirty="0" err="1">
                <a:solidFill>
                  <a:srgbClr val="0070C0"/>
                </a:solidFill>
                <a:latin typeface="Arial (Body)"/>
                <a:cs typeface="Arial" panose="020B0604020202020204" pitchFamily="34" charset="0"/>
              </a:rPr>
              <a:t>khác</a:t>
            </a:r>
            <a:r>
              <a:rPr lang="en-US" sz="4000" dirty="0">
                <a:solidFill>
                  <a:srgbClr val="0070C0"/>
                </a:solidFill>
                <a:latin typeface="Arial (Body)"/>
                <a:cs typeface="Arial" panose="020B0604020202020204" pitchFamily="34" charset="0"/>
              </a:rPr>
              <a:t> </a:t>
            </a:r>
            <a:r>
              <a:rPr lang="en-US" sz="4000" dirty="0" err="1">
                <a:solidFill>
                  <a:srgbClr val="0070C0"/>
                </a:solidFill>
                <a:latin typeface="Arial (Body)"/>
                <a:cs typeface="Arial" panose="020B0604020202020204" pitchFamily="34" charset="0"/>
              </a:rPr>
              <a:t>biệt</a:t>
            </a:r>
            <a:r>
              <a:rPr lang="en-US" sz="4000" dirty="0">
                <a:solidFill>
                  <a:srgbClr val="0070C0"/>
                </a:solidFill>
                <a:latin typeface="Arial (Body)"/>
                <a:cs typeface="Arial" panose="020B0604020202020204" pitchFamily="34" charset="0"/>
              </a:rPr>
              <a:t> so </a:t>
            </a:r>
            <a:r>
              <a:rPr lang="en-US" sz="4000" dirty="0" err="1">
                <a:solidFill>
                  <a:srgbClr val="0070C0"/>
                </a:solidFill>
                <a:latin typeface="Arial (Body)"/>
                <a:cs typeface="Arial" panose="020B0604020202020204" pitchFamily="34" charset="0"/>
              </a:rPr>
              <a:t>với</a:t>
            </a:r>
            <a:r>
              <a:rPr lang="en-US" sz="4000" dirty="0">
                <a:solidFill>
                  <a:srgbClr val="0070C0"/>
                </a:solidFill>
                <a:latin typeface="Arial (Body)"/>
                <a:cs typeface="Arial" panose="020B0604020202020204" pitchFamily="34" charset="0"/>
              </a:rPr>
              <a:t> </a:t>
            </a:r>
            <a:r>
              <a:rPr lang="en-US" sz="4000" dirty="0" err="1">
                <a:solidFill>
                  <a:srgbClr val="0070C0"/>
                </a:solidFill>
                <a:latin typeface="Arial (Body)"/>
                <a:cs typeface="Arial" panose="020B0604020202020204" pitchFamily="34" charset="0"/>
              </a:rPr>
              <a:t>chương</a:t>
            </a:r>
            <a:r>
              <a:rPr lang="en-US" sz="4000" dirty="0">
                <a:solidFill>
                  <a:srgbClr val="0070C0"/>
                </a:solidFill>
                <a:latin typeface="Arial (Body)"/>
                <a:cs typeface="Arial" panose="020B0604020202020204" pitchFamily="34" charset="0"/>
              </a:rPr>
              <a:t> </a:t>
            </a:r>
            <a:r>
              <a:rPr lang="en-US" sz="4000" dirty="0" err="1">
                <a:solidFill>
                  <a:srgbClr val="0070C0"/>
                </a:solidFill>
                <a:latin typeface="Arial (Body)"/>
                <a:cs typeface="Arial" panose="020B0604020202020204" pitchFamily="34" charset="0"/>
              </a:rPr>
              <a:t>trình</a:t>
            </a:r>
            <a:r>
              <a:rPr lang="en-US" sz="4000" dirty="0">
                <a:solidFill>
                  <a:srgbClr val="0070C0"/>
                </a:solidFill>
                <a:latin typeface="Arial (Body)"/>
                <a:cs typeface="Arial" panose="020B0604020202020204" pitchFamily="34" charset="0"/>
              </a:rPr>
              <a:t> </a:t>
            </a:r>
            <a:r>
              <a:rPr lang="en-US" sz="4000" dirty="0" err="1">
                <a:solidFill>
                  <a:srgbClr val="0070C0"/>
                </a:solidFill>
                <a:latin typeface="Arial (Body)"/>
                <a:cs typeface="Arial" panose="020B0604020202020204" pitchFamily="34" charset="0"/>
              </a:rPr>
              <a:t>cũ</a:t>
            </a:r>
            <a:r>
              <a:rPr lang="en-US" sz="4000" dirty="0">
                <a:solidFill>
                  <a:srgbClr val="0070C0"/>
                </a:solidFill>
                <a:latin typeface="Arial (Body)"/>
                <a:cs typeface="Arial" panose="020B0604020202020204" pitchFamily="34" charset="0"/>
              </a:rPr>
              <a:t>)</a:t>
            </a:r>
            <a:endParaRPr lang="vi-VN" sz="4000" dirty="0">
              <a:solidFill>
                <a:srgbClr val="0070C0"/>
              </a:solidFill>
              <a:latin typeface="Arial (Body)"/>
            </a:endParaRPr>
          </a:p>
        </p:txBody>
      </p:sp>
    </p:spTree>
    <p:extLst>
      <p:ext uri="{BB962C8B-B14F-4D97-AF65-F5344CB8AC3E}">
        <p14:creationId xmlns:p14="http://schemas.microsoft.com/office/powerpoint/2010/main" val="3328041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504146" y="1690261"/>
            <a:ext cx="10447520" cy="6331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latin typeface="Arial (Body)"/>
              </a:rPr>
              <a:t>Ví </a:t>
            </a:r>
            <a:r>
              <a:rPr lang="en-US" b="1" dirty="0" err="1">
                <a:solidFill>
                  <a:srgbClr val="0070C0"/>
                </a:solidFill>
                <a:latin typeface="Arial (Body)"/>
              </a:rPr>
              <a:t>dụ</a:t>
            </a:r>
            <a:r>
              <a:rPr lang="en-US" b="1" dirty="0">
                <a:solidFill>
                  <a:srgbClr val="0070C0"/>
                </a:solidFill>
                <a:latin typeface="Arial (Body)"/>
              </a:rPr>
              <a:t> 2 (</a:t>
            </a:r>
            <a:r>
              <a:rPr lang="en-US" b="1" dirty="0" err="1">
                <a:solidFill>
                  <a:srgbClr val="0070C0"/>
                </a:solidFill>
                <a:latin typeface="Arial (Body)"/>
              </a:rPr>
              <a:t>Giải</a:t>
            </a:r>
            <a:r>
              <a:rPr lang="en-US" b="1" dirty="0">
                <a:solidFill>
                  <a:srgbClr val="0070C0"/>
                </a:solidFill>
                <a:latin typeface="Arial (Body)"/>
              </a:rPr>
              <a:t> tam </a:t>
            </a:r>
            <a:r>
              <a:rPr lang="en-US" b="1" dirty="0" err="1">
                <a:solidFill>
                  <a:srgbClr val="0070C0"/>
                </a:solidFill>
                <a:latin typeface="Arial (Body)"/>
              </a:rPr>
              <a:t>giác</a:t>
            </a:r>
            <a:r>
              <a:rPr lang="en-US" b="1" dirty="0">
                <a:solidFill>
                  <a:srgbClr val="0070C0"/>
                </a:solidFill>
                <a:latin typeface="Arial (Body)"/>
              </a:rPr>
              <a:t> </a:t>
            </a:r>
            <a:r>
              <a:rPr lang="en-US" b="1" dirty="0" err="1">
                <a:solidFill>
                  <a:srgbClr val="0070C0"/>
                </a:solidFill>
                <a:latin typeface="Arial (Body)"/>
              </a:rPr>
              <a:t>vuông</a:t>
            </a:r>
            <a:r>
              <a:rPr lang="en-US" b="1" dirty="0">
                <a:solidFill>
                  <a:srgbClr val="0070C0"/>
                </a:solidFill>
                <a:latin typeface="Arial (Body)"/>
              </a:rPr>
              <a:t>) </a:t>
            </a:r>
            <a:r>
              <a:rPr lang="en-US" b="1" dirty="0">
                <a:solidFill>
                  <a:schemeClr val="accent2"/>
                </a:solidFill>
                <a:latin typeface="Arial (Body)"/>
              </a:rPr>
              <a:t>(BT 4.8, tr 78, </a:t>
            </a:r>
            <a:r>
              <a:rPr lang="en-US" b="1" dirty="0" err="1">
                <a:solidFill>
                  <a:schemeClr val="accent2"/>
                </a:solidFill>
                <a:latin typeface="Arial (Body)"/>
              </a:rPr>
              <a:t>Toán</a:t>
            </a:r>
            <a:r>
              <a:rPr lang="en-US" b="1" dirty="0">
                <a:solidFill>
                  <a:schemeClr val="accent2"/>
                </a:solidFill>
                <a:latin typeface="Arial (Body)"/>
              </a:rPr>
              <a:t> 9 KN T1).</a:t>
            </a:r>
          </a:p>
          <a:p>
            <a:pPr marL="0" indent="0">
              <a:buNone/>
            </a:pPr>
            <a:r>
              <a:rPr lang="en-US" dirty="0"/>
              <a:t>	</a:t>
            </a: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3" name="Picture 2">
            <a:extLst>
              <a:ext uri="{FF2B5EF4-FFF2-40B4-BE49-F238E27FC236}">
                <a16:creationId xmlns:a16="http://schemas.microsoft.com/office/drawing/2014/main" id="{2273E59D-FA95-302F-8519-DBF9E608E8B5}"/>
              </a:ext>
            </a:extLst>
          </p:cNvPr>
          <p:cNvPicPr>
            <a:picLocks noChangeAspect="1"/>
          </p:cNvPicPr>
          <p:nvPr/>
        </p:nvPicPr>
        <p:blipFill>
          <a:blip r:embed="rId8"/>
          <a:stretch>
            <a:fillRect/>
          </a:stretch>
        </p:blipFill>
        <p:spPr>
          <a:xfrm>
            <a:off x="474166" y="2473631"/>
            <a:ext cx="10477500" cy="933450"/>
          </a:xfrm>
          <a:prstGeom prst="rect">
            <a:avLst/>
          </a:prstGeom>
        </p:spPr>
      </p:pic>
      <p:pic>
        <p:nvPicPr>
          <p:cNvPr id="4" name="Picture 3" descr="A triangle with blue text&#10;&#10;Description automatically generated">
            <a:extLst>
              <a:ext uri="{FF2B5EF4-FFF2-40B4-BE49-F238E27FC236}">
                <a16:creationId xmlns:a16="http://schemas.microsoft.com/office/drawing/2014/main" id="{50DD0852-FD59-DE6B-70E8-E30536925421}"/>
              </a:ext>
            </a:extLst>
          </p:cNvPr>
          <p:cNvPicPr>
            <a:picLocks noChangeAspect="1"/>
          </p:cNvPicPr>
          <p:nvPr/>
        </p:nvPicPr>
        <p:blipFill>
          <a:blip r:embed="rId9"/>
          <a:stretch>
            <a:fillRect/>
          </a:stretch>
        </p:blipFill>
        <p:spPr>
          <a:xfrm>
            <a:off x="2667000" y="3476089"/>
            <a:ext cx="3429000" cy="2381250"/>
          </a:xfrm>
          <a:prstGeom prst="rect">
            <a:avLst/>
          </a:prstGeom>
        </p:spPr>
      </p:pic>
    </p:spTree>
    <p:extLst>
      <p:ext uri="{BB962C8B-B14F-4D97-AF65-F5344CB8AC3E}">
        <p14:creationId xmlns:p14="http://schemas.microsoft.com/office/powerpoint/2010/main" val="222445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504146" y="1690261"/>
            <a:ext cx="11676196" cy="6331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rPr>
              <a:t>Ví </a:t>
            </a:r>
            <a:r>
              <a:rPr lang="en-US" b="1" dirty="0" err="1">
                <a:solidFill>
                  <a:srgbClr val="0070C0"/>
                </a:solidFill>
              </a:rPr>
              <a:t>dụ</a:t>
            </a:r>
            <a:r>
              <a:rPr lang="en-US" b="1" dirty="0">
                <a:solidFill>
                  <a:srgbClr val="0070C0"/>
                </a:solidFill>
              </a:rPr>
              <a:t> 3 (</a:t>
            </a:r>
            <a:r>
              <a:rPr lang="en-US" b="1" dirty="0" err="1">
                <a:solidFill>
                  <a:srgbClr val="0070C0"/>
                </a:solidFill>
              </a:rPr>
              <a:t>Tính</a:t>
            </a:r>
            <a:r>
              <a:rPr lang="en-US" b="1" dirty="0">
                <a:solidFill>
                  <a:srgbClr val="0070C0"/>
                </a:solidFill>
              </a:rPr>
              <a:t> </a:t>
            </a:r>
            <a:r>
              <a:rPr lang="en-US" b="1" dirty="0" err="1">
                <a:solidFill>
                  <a:srgbClr val="0070C0"/>
                </a:solidFill>
              </a:rPr>
              <a:t>số</a:t>
            </a:r>
            <a:r>
              <a:rPr lang="en-US" b="1" dirty="0">
                <a:solidFill>
                  <a:srgbClr val="0070C0"/>
                </a:solidFill>
              </a:rPr>
              <a:t> </a:t>
            </a:r>
            <a:r>
              <a:rPr lang="en-US" b="1" dirty="0" err="1">
                <a:solidFill>
                  <a:srgbClr val="0070C0"/>
                </a:solidFill>
              </a:rPr>
              <a:t>đo</a:t>
            </a:r>
            <a:r>
              <a:rPr lang="en-US" b="1" dirty="0">
                <a:solidFill>
                  <a:srgbClr val="0070C0"/>
                </a:solidFill>
              </a:rPr>
              <a:t> </a:t>
            </a:r>
            <a:r>
              <a:rPr lang="en-US" b="1" dirty="0" err="1">
                <a:solidFill>
                  <a:srgbClr val="0070C0"/>
                </a:solidFill>
              </a:rPr>
              <a:t>các</a:t>
            </a:r>
            <a:r>
              <a:rPr lang="en-US" b="1" dirty="0">
                <a:solidFill>
                  <a:srgbClr val="0070C0"/>
                </a:solidFill>
              </a:rPr>
              <a:t> </a:t>
            </a:r>
            <a:r>
              <a:rPr lang="en-US" b="1" dirty="0" err="1">
                <a:solidFill>
                  <a:srgbClr val="0070C0"/>
                </a:solidFill>
              </a:rPr>
              <a:t>góc</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một</a:t>
            </a:r>
            <a:r>
              <a:rPr lang="en-US" b="1" dirty="0">
                <a:solidFill>
                  <a:srgbClr val="0070C0"/>
                </a:solidFill>
              </a:rPr>
              <a:t> </a:t>
            </a:r>
            <a:r>
              <a:rPr lang="en-US" b="1" dirty="0" err="1">
                <a:solidFill>
                  <a:srgbClr val="0070C0"/>
                </a:solidFill>
              </a:rPr>
              <a:t>tứ</a:t>
            </a:r>
            <a:r>
              <a:rPr lang="en-US" b="1" dirty="0">
                <a:solidFill>
                  <a:srgbClr val="0070C0"/>
                </a:solidFill>
              </a:rPr>
              <a:t> </a:t>
            </a:r>
            <a:r>
              <a:rPr lang="en-US" b="1" dirty="0" err="1">
                <a:solidFill>
                  <a:srgbClr val="0070C0"/>
                </a:solidFill>
              </a:rPr>
              <a:t>giác</a:t>
            </a:r>
            <a:r>
              <a:rPr lang="en-US" b="1" dirty="0">
                <a:solidFill>
                  <a:srgbClr val="0070C0"/>
                </a:solidFill>
              </a:rPr>
              <a:t> </a:t>
            </a:r>
            <a:r>
              <a:rPr lang="en-US" b="1" dirty="0" err="1">
                <a:solidFill>
                  <a:srgbClr val="0070C0"/>
                </a:solidFill>
              </a:rPr>
              <a:t>nội</a:t>
            </a:r>
            <a:r>
              <a:rPr lang="en-US" b="1" dirty="0">
                <a:solidFill>
                  <a:srgbClr val="0070C0"/>
                </a:solidFill>
              </a:rPr>
              <a:t> </a:t>
            </a:r>
            <a:r>
              <a:rPr lang="en-US" b="1" dirty="0" err="1">
                <a:solidFill>
                  <a:srgbClr val="0070C0"/>
                </a:solidFill>
              </a:rPr>
              <a:t>tiếp</a:t>
            </a:r>
            <a:r>
              <a:rPr lang="en-US" b="1" dirty="0">
                <a:solidFill>
                  <a:srgbClr val="0070C0"/>
                </a:solidFill>
              </a:rPr>
              <a:t>) </a:t>
            </a:r>
          </a:p>
          <a:p>
            <a:pPr marL="0" indent="0">
              <a:buNone/>
            </a:pPr>
            <a:r>
              <a:rPr lang="en-US" b="1" dirty="0">
                <a:solidFill>
                  <a:schemeClr val="accent2"/>
                </a:solidFill>
              </a:rPr>
              <a:t>(</a:t>
            </a:r>
            <a:r>
              <a:rPr lang="en-US" b="1" dirty="0" err="1">
                <a:solidFill>
                  <a:schemeClr val="accent2"/>
                </a:solidFill>
              </a:rPr>
              <a:t>Ví</a:t>
            </a:r>
            <a:r>
              <a:rPr lang="en-US" b="1" dirty="0">
                <a:solidFill>
                  <a:schemeClr val="accent2"/>
                </a:solidFill>
              </a:rPr>
              <a:t> </a:t>
            </a:r>
            <a:r>
              <a:rPr lang="en-US" b="1" dirty="0" err="1">
                <a:solidFill>
                  <a:schemeClr val="accent2"/>
                </a:solidFill>
              </a:rPr>
              <a:t>dụ</a:t>
            </a:r>
            <a:r>
              <a:rPr lang="en-US" b="1" dirty="0">
                <a:solidFill>
                  <a:schemeClr val="accent2"/>
                </a:solidFill>
              </a:rPr>
              <a:t> 1, tr. 90, </a:t>
            </a:r>
            <a:r>
              <a:rPr lang="en-US" b="1" dirty="0" err="1">
                <a:solidFill>
                  <a:schemeClr val="accent2"/>
                </a:solidFill>
              </a:rPr>
              <a:t>Toán</a:t>
            </a:r>
            <a:r>
              <a:rPr lang="en-US" b="1" dirty="0">
                <a:solidFill>
                  <a:schemeClr val="accent2"/>
                </a:solidFill>
              </a:rPr>
              <a:t> 9 KN T2)</a:t>
            </a:r>
          </a:p>
          <a:p>
            <a:pPr marL="0" indent="0">
              <a:buNone/>
            </a:pPr>
            <a:r>
              <a:rPr lang="en-US" dirty="0"/>
              <a:t>	</a:t>
            </a: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5" name="Picture 4" descr="A math equations on a white background&#10;&#10;Description automatically generated">
            <a:extLst>
              <a:ext uri="{FF2B5EF4-FFF2-40B4-BE49-F238E27FC236}">
                <a16:creationId xmlns:a16="http://schemas.microsoft.com/office/drawing/2014/main" id="{FFEF60A7-1F5D-5D4E-7D53-6A2AEC95D5FD}"/>
              </a:ext>
            </a:extLst>
          </p:cNvPr>
          <p:cNvPicPr>
            <a:picLocks noChangeAspect="1"/>
          </p:cNvPicPr>
          <p:nvPr/>
        </p:nvPicPr>
        <p:blipFill>
          <a:blip r:embed="rId8"/>
          <a:stretch>
            <a:fillRect/>
          </a:stretch>
        </p:blipFill>
        <p:spPr>
          <a:xfrm>
            <a:off x="615074" y="3132246"/>
            <a:ext cx="6762750" cy="1733550"/>
          </a:xfrm>
          <a:prstGeom prst="rect">
            <a:avLst/>
          </a:prstGeom>
        </p:spPr>
      </p:pic>
      <p:pic>
        <p:nvPicPr>
          <p:cNvPr id="9" name="Picture 8" descr="A diagram of a triangle with lines and a triangle in the center&#10;&#10;Description automatically generated">
            <a:extLst>
              <a:ext uri="{FF2B5EF4-FFF2-40B4-BE49-F238E27FC236}">
                <a16:creationId xmlns:a16="http://schemas.microsoft.com/office/drawing/2014/main" id="{8650C13A-7016-2715-AE8B-0E318AAC3891}"/>
              </a:ext>
            </a:extLst>
          </p:cNvPr>
          <p:cNvPicPr>
            <a:picLocks noChangeAspect="1"/>
          </p:cNvPicPr>
          <p:nvPr/>
        </p:nvPicPr>
        <p:blipFill>
          <a:blip r:embed="rId9"/>
          <a:stretch>
            <a:fillRect/>
          </a:stretch>
        </p:blipFill>
        <p:spPr>
          <a:xfrm>
            <a:off x="7731893" y="2748926"/>
            <a:ext cx="3181350" cy="2933700"/>
          </a:xfrm>
          <a:prstGeom prst="rect">
            <a:avLst/>
          </a:prstGeom>
        </p:spPr>
      </p:pic>
    </p:spTree>
    <p:extLst>
      <p:ext uri="{BB962C8B-B14F-4D97-AF65-F5344CB8AC3E}">
        <p14:creationId xmlns:p14="http://schemas.microsoft.com/office/powerpoint/2010/main" val="316510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504146" y="1690261"/>
            <a:ext cx="11676196" cy="4748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rPr>
              <a:t>Ví </a:t>
            </a:r>
            <a:r>
              <a:rPr lang="en-US" b="1" dirty="0" err="1">
                <a:solidFill>
                  <a:srgbClr val="0070C0"/>
                </a:solidFill>
              </a:rPr>
              <a:t>dụ</a:t>
            </a:r>
            <a:r>
              <a:rPr lang="en-US" b="1" dirty="0">
                <a:solidFill>
                  <a:srgbClr val="0070C0"/>
                </a:solidFill>
              </a:rPr>
              <a:t> 4 (</a:t>
            </a:r>
            <a:r>
              <a:rPr lang="en-US" b="1" dirty="0" err="1">
                <a:solidFill>
                  <a:srgbClr val="0070C0"/>
                </a:solidFill>
              </a:rPr>
              <a:t>Lập</a:t>
            </a:r>
            <a:r>
              <a:rPr lang="en-US" b="1" dirty="0">
                <a:solidFill>
                  <a:srgbClr val="0070C0"/>
                </a:solidFill>
              </a:rPr>
              <a:t> </a:t>
            </a:r>
            <a:r>
              <a:rPr lang="en-US" b="1" dirty="0" err="1">
                <a:solidFill>
                  <a:srgbClr val="0070C0"/>
                </a:solidFill>
              </a:rPr>
              <a:t>bảng</a:t>
            </a:r>
            <a:r>
              <a:rPr lang="en-US" b="1" dirty="0">
                <a:solidFill>
                  <a:srgbClr val="0070C0"/>
                </a:solidFill>
              </a:rPr>
              <a:t> </a:t>
            </a:r>
            <a:r>
              <a:rPr lang="en-US" b="1" dirty="0" err="1">
                <a:solidFill>
                  <a:srgbClr val="0070C0"/>
                </a:solidFill>
              </a:rPr>
              <a:t>tần</a:t>
            </a:r>
            <a:r>
              <a:rPr lang="en-US" b="1" dirty="0">
                <a:solidFill>
                  <a:srgbClr val="0070C0"/>
                </a:solidFill>
              </a:rPr>
              <a:t> </a:t>
            </a:r>
            <a:r>
              <a:rPr lang="en-US" b="1" dirty="0" err="1">
                <a:solidFill>
                  <a:srgbClr val="0070C0"/>
                </a:solidFill>
              </a:rPr>
              <a:t>số</a:t>
            </a:r>
            <a:r>
              <a:rPr lang="en-US" b="1" dirty="0">
                <a:solidFill>
                  <a:srgbClr val="0070C0"/>
                </a:solidFill>
              </a:rPr>
              <a:t> </a:t>
            </a:r>
            <a:r>
              <a:rPr lang="en-US" b="1" dirty="0" err="1">
                <a:solidFill>
                  <a:srgbClr val="0070C0"/>
                </a:solidFill>
              </a:rPr>
              <a:t>tương</a:t>
            </a:r>
            <a:r>
              <a:rPr lang="en-US" b="1" dirty="0">
                <a:solidFill>
                  <a:srgbClr val="0070C0"/>
                </a:solidFill>
              </a:rPr>
              <a:t> </a:t>
            </a:r>
            <a:r>
              <a:rPr lang="en-US" b="1" dirty="0" err="1">
                <a:solidFill>
                  <a:srgbClr val="0070C0"/>
                </a:solidFill>
              </a:rPr>
              <a:t>đối</a:t>
            </a:r>
            <a:r>
              <a:rPr lang="en-US" b="1" dirty="0">
                <a:solidFill>
                  <a:srgbClr val="0070C0"/>
                </a:solidFill>
              </a:rPr>
              <a:t> </a:t>
            </a:r>
            <a:r>
              <a:rPr lang="en-US" b="1" dirty="0" err="1">
                <a:solidFill>
                  <a:srgbClr val="0070C0"/>
                </a:solidFill>
              </a:rPr>
              <a:t>và</a:t>
            </a:r>
            <a:r>
              <a:rPr lang="en-US" b="1" dirty="0">
                <a:solidFill>
                  <a:srgbClr val="0070C0"/>
                </a:solidFill>
              </a:rPr>
              <a:t> </a:t>
            </a:r>
            <a:r>
              <a:rPr lang="en-US" b="1" dirty="0" err="1">
                <a:solidFill>
                  <a:srgbClr val="0070C0"/>
                </a:solidFill>
              </a:rPr>
              <a:t>vẽ</a:t>
            </a:r>
            <a:r>
              <a:rPr lang="en-US" b="1" dirty="0">
                <a:solidFill>
                  <a:srgbClr val="0070C0"/>
                </a:solidFill>
              </a:rPr>
              <a:t> </a:t>
            </a:r>
            <a:r>
              <a:rPr lang="en-US" b="1" dirty="0" err="1">
                <a:solidFill>
                  <a:srgbClr val="0070C0"/>
                </a:solidFill>
              </a:rPr>
              <a:t>biểu</a:t>
            </a:r>
            <a:r>
              <a:rPr lang="en-US" b="1" dirty="0">
                <a:solidFill>
                  <a:srgbClr val="0070C0"/>
                </a:solidFill>
              </a:rPr>
              <a:t> </a:t>
            </a:r>
            <a:r>
              <a:rPr lang="en-US" b="1" dirty="0" err="1">
                <a:solidFill>
                  <a:srgbClr val="0070C0"/>
                </a:solidFill>
              </a:rPr>
              <a:t>đồ</a:t>
            </a:r>
            <a:r>
              <a:rPr lang="en-US" b="1" dirty="0">
                <a:solidFill>
                  <a:srgbClr val="0070C0"/>
                </a:solidFill>
              </a:rPr>
              <a:t> </a:t>
            </a:r>
            <a:r>
              <a:rPr lang="en-US" b="1" dirty="0" err="1">
                <a:solidFill>
                  <a:srgbClr val="0070C0"/>
                </a:solidFill>
              </a:rPr>
              <a:t>hình</a:t>
            </a:r>
            <a:r>
              <a:rPr lang="en-US" b="1" dirty="0">
                <a:solidFill>
                  <a:srgbClr val="0070C0"/>
                </a:solidFill>
              </a:rPr>
              <a:t> </a:t>
            </a:r>
            <a:r>
              <a:rPr lang="en-US" b="1" dirty="0" err="1">
                <a:solidFill>
                  <a:srgbClr val="0070C0"/>
                </a:solidFill>
              </a:rPr>
              <a:t>quạt</a:t>
            </a:r>
            <a:r>
              <a:rPr lang="en-US" b="1" dirty="0">
                <a:solidFill>
                  <a:srgbClr val="0070C0"/>
                </a:solidFill>
              </a:rPr>
              <a:t> </a:t>
            </a:r>
            <a:r>
              <a:rPr lang="en-US" b="1" dirty="0" err="1">
                <a:solidFill>
                  <a:srgbClr val="0070C0"/>
                </a:solidFill>
              </a:rPr>
              <a:t>tròn</a:t>
            </a:r>
            <a:r>
              <a:rPr lang="en-US" b="1" dirty="0">
                <a:solidFill>
                  <a:srgbClr val="0070C0"/>
                </a:solidFill>
              </a:rPr>
              <a:t>) </a:t>
            </a:r>
          </a:p>
          <a:p>
            <a:pPr marL="0" indent="0">
              <a:buNone/>
            </a:pPr>
            <a:r>
              <a:rPr lang="en-US" b="1" dirty="0">
                <a:solidFill>
                  <a:schemeClr val="accent2"/>
                </a:solidFill>
              </a:rPr>
              <a:t>(BT 7.8, tr 42, </a:t>
            </a:r>
            <a:r>
              <a:rPr lang="en-US" b="1" dirty="0" err="1">
                <a:solidFill>
                  <a:schemeClr val="accent2"/>
                </a:solidFill>
              </a:rPr>
              <a:t>Toán</a:t>
            </a:r>
            <a:r>
              <a:rPr lang="en-US" b="1" dirty="0">
                <a:solidFill>
                  <a:schemeClr val="accent2"/>
                </a:solidFill>
              </a:rPr>
              <a:t> 9 KN T2)</a:t>
            </a:r>
          </a:p>
          <a:p>
            <a:pPr marL="0" indent="0">
              <a:buNone/>
            </a:pPr>
            <a:r>
              <a:rPr lang="en-US" dirty="0"/>
              <a:t>	</a:t>
            </a: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4" name="Picture 3" descr="A screenshot of a phone&#10;&#10;Description automatically generated">
            <a:extLst>
              <a:ext uri="{FF2B5EF4-FFF2-40B4-BE49-F238E27FC236}">
                <a16:creationId xmlns:a16="http://schemas.microsoft.com/office/drawing/2014/main" id="{6ED0B45A-1855-19A7-B7BF-D521160E6984}"/>
              </a:ext>
            </a:extLst>
          </p:cNvPr>
          <p:cNvPicPr>
            <a:picLocks noChangeAspect="1"/>
          </p:cNvPicPr>
          <p:nvPr/>
        </p:nvPicPr>
        <p:blipFill>
          <a:blip r:embed="rId8"/>
          <a:stretch>
            <a:fillRect/>
          </a:stretch>
        </p:blipFill>
        <p:spPr>
          <a:xfrm>
            <a:off x="504146" y="2940356"/>
            <a:ext cx="10210800" cy="3219450"/>
          </a:xfrm>
          <a:prstGeom prst="rect">
            <a:avLst/>
          </a:prstGeom>
        </p:spPr>
      </p:pic>
    </p:spTree>
    <p:extLst>
      <p:ext uri="{BB962C8B-B14F-4D97-AF65-F5344CB8AC3E}">
        <p14:creationId xmlns:p14="http://schemas.microsoft.com/office/powerpoint/2010/main" val="21838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24F5DE9-FEF0-4AE0-9140-C5E7C0D9371B}"/>
              </a:ext>
            </a:extLst>
          </p:cNvPr>
          <p:cNvSpPr txBox="1">
            <a:spLocks/>
          </p:cNvSpPr>
          <p:nvPr/>
        </p:nvSpPr>
        <p:spPr>
          <a:xfrm>
            <a:off x="762687" y="1612984"/>
            <a:ext cx="11258217" cy="88374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0070C0"/>
                </a:solidFill>
              </a:rPr>
              <a:t>Ví </a:t>
            </a:r>
            <a:r>
              <a:rPr lang="en-US" sz="3000" b="1" dirty="0" err="1">
                <a:solidFill>
                  <a:srgbClr val="0070C0"/>
                </a:solidFill>
              </a:rPr>
              <a:t>dụ</a:t>
            </a:r>
            <a:r>
              <a:rPr lang="en-US" sz="3000" b="1" dirty="0">
                <a:solidFill>
                  <a:srgbClr val="0070C0"/>
                </a:solidFill>
              </a:rPr>
              <a:t> 5 (</a:t>
            </a:r>
            <a:r>
              <a:rPr lang="en-US" sz="3000" b="1" dirty="0" err="1">
                <a:solidFill>
                  <a:srgbClr val="0070C0"/>
                </a:solidFill>
              </a:rPr>
              <a:t>Mô</a:t>
            </a:r>
            <a:r>
              <a:rPr lang="en-US" sz="3000" b="1" dirty="0">
                <a:solidFill>
                  <a:srgbClr val="0070C0"/>
                </a:solidFill>
              </a:rPr>
              <a:t> </a:t>
            </a:r>
            <a:r>
              <a:rPr lang="en-US" sz="3000" b="1" dirty="0" err="1">
                <a:solidFill>
                  <a:srgbClr val="0070C0"/>
                </a:solidFill>
              </a:rPr>
              <a:t>tả</a:t>
            </a:r>
            <a:r>
              <a:rPr lang="en-US" sz="3000" b="1" dirty="0">
                <a:solidFill>
                  <a:srgbClr val="0070C0"/>
                </a:solidFill>
              </a:rPr>
              <a:t> </a:t>
            </a:r>
            <a:r>
              <a:rPr lang="en-US" sz="3000" b="1" dirty="0" err="1">
                <a:solidFill>
                  <a:srgbClr val="0070C0"/>
                </a:solidFill>
              </a:rPr>
              <a:t>không</a:t>
            </a:r>
            <a:r>
              <a:rPr lang="en-US" sz="3000" b="1" dirty="0">
                <a:solidFill>
                  <a:srgbClr val="0070C0"/>
                </a:solidFill>
              </a:rPr>
              <a:t> </a:t>
            </a:r>
            <a:r>
              <a:rPr lang="en-US" sz="3000" b="1" dirty="0" err="1">
                <a:solidFill>
                  <a:srgbClr val="0070C0"/>
                </a:solidFill>
              </a:rPr>
              <a:t>gian</a:t>
            </a:r>
            <a:r>
              <a:rPr lang="en-US" sz="3000" b="1" dirty="0">
                <a:solidFill>
                  <a:srgbClr val="0070C0"/>
                </a:solidFill>
              </a:rPr>
              <a:t> </a:t>
            </a:r>
            <a:r>
              <a:rPr lang="en-US" sz="3000" b="1" dirty="0" err="1">
                <a:solidFill>
                  <a:srgbClr val="0070C0"/>
                </a:solidFill>
              </a:rPr>
              <a:t>mẫu</a:t>
            </a:r>
            <a:r>
              <a:rPr lang="en-US" sz="3000" b="1" dirty="0">
                <a:solidFill>
                  <a:srgbClr val="0070C0"/>
                </a:solidFill>
              </a:rPr>
              <a:t> </a:t>
            </a:r>
            <a:r>
              <a:rPr lang="en-US" sz="3000" b="1" dirty="0" err="1">
                <a:solidFill>
                  <a:srgbClr val="0070C0"/>
                </a:solidFill>
              </a:rPr>
              <a:t>và</a:t>
            </a:r>
            <a:r>
              <a:rPr lang="en-US" sz="3000" b="1" dirty="0">
                <a:solidFill>
                  <a:srgbClr val="0070C0"/>
                </a:solidFill>
              </a:rPr>
              <a:t> </a:t>
            </a:r>
            <a:r>
              <a:rPr lang="en-US" sz="3000" b="1" dirty="0" err="1">
                <a:solidFill>
                  <a:srgbClr val="0070C0"/>
                </a:solidFill>
              </a:rPr>
              <a:t>tính</a:t>
            </a:r>
            <a:r>
              <a:rPr lang="en-US" sz="3000" b="1" dirty="0">
                <a:solidFill>
                  <a:srgbClr val="0070C0"/>
                </a:solidFill>
              </a:rPr>
              <a:t> </a:t>
            </a:r>
            <a:r>
              <a:rPr lang="en-US" sz="3000" b="1" dirty="0" err="1">
                <a:solidFill>
                  <a:srgbClr val="0070C0"/>
                </a:solidFill>
              </a:rPr>
              <a:t>xác</a:t>
            </a:r>
            <a:r>
              <a:rPr lang="en-US" sz="3000" b="1" dirty="0">
                <a:solidFill>
                  <a:srgbClr val="0070C0"/>
                </a:solidFill>
              </a:rPr>
              <a:t> </a:t>
            </a:r>
            <a:r>
              <a:rPr lang="en-US" sz="3000" b="1" dirty="0" err="1">
                <a:solidFill>
                  <a:srgbClr val="0070C0"/>
                </a:solidFill>
              </a:rPr>
              <a:t>suất</a:t>
            </a:r>
            <a:r>
              <a:rPr lang="en-US" sz="3000" b="1" dirty="0">
                <a:solidFill>
                  <a:srgbClr val="0070C0"/>
                </a:solidFill>
              </a:rPr>
              <a:t> </a:t>
            </a:r>
            <a:r>
              <a:rPr lang="en-US" sz="3000" b="1" dirty="0" err="1">
                <a:solidFill>
                  <a:srgbClr val="0070C0"/>
                </a:solidFill>
              </a:rPr>
              <a:t>của</a:t>
            </a:r>
            <a:r>
              <a:rPr lang="en-US" sz="3000" b="1" dirty="0">
                <a:solidFill>
                  <a:srgbClr val="0070C0"/>
                </a:solidFill>
              </a:rPr>
              <a:t> </a:t>
            </a:r>
            <a:r>
              <a:rPr lang="en-US" sz="3000" b="1" dirty="0" err="1">
                <a:solidFill>
                  <a:srgbClr val="0070C0"/>
                </a:solidFill>
              </a:rPr>
              <a:t>biến</a:t>
            </a:r>
            <a:r>
              <a:rPr lang="en-US" sz="3000" b="1" dirty="0">
                <a:solidFill>
                  <a:srgbClr val="0070C0"/>
                </a:solidFill>
              </a:rPr>
              <a:t> </a:t>
            </a:r>
            <a:r>
              <a:rPr lang="en-US" sz="3000" b="1" dirty="0" err="1">
                <a:solidFill>
                  <a:srgbClr val="0070C0"/>
                </a:solidFill>
              </a:rPr>
              <a:t>cố</a:t>
            </a:r>
            <a:r>
              <a:rPr lang="en-US" sz="3000" b="1" dirty="0">
                <a:solidFill>
                  <a:srgbClr val="0070C0"/>
                </a:solidFill>
              </a:rPr>
              <a:t>)</a:t>
            </a:r>
            <a:r>
              <a:rPr lang="en-US" sz="3000" b="1" dirty="0"/>
              <a:t> </a:t>
            </a:r>
          </a:p>
          <a:p>
            <a:pPr marL="0" indent="0">
              <a:buNone/>
            </a:pPr>
            <a:r>
              <a:rPr lang="en-US" sz="3000" b="1" dirty="0">
                <a:solidFill>
                  <a:schemeClr val="accent2"/>
                </a:solidFill>
              </a:rPr>
              <a:t>(BT 8.11, tr 65, </a:t>
            </a:r>
            <a:r>
              <a:rPr lang="en-US" sz="3000" b="1" dirty="0" err="1">
                <a:solidFill>
                  <a:schemeClr val="accent2"/>
                </a:solidFill>
              </a:rPr>
              <a:t>Toán</a:t>
            </a:r>
            <a:r>
              <a:rPr lang="en-US" sz="3000" b="1" dirty="0">
                <a:solidFill>
                  <a:schemeClr val="accent2"/>
                </a:solidFill>
              </a:rPr>
              <a:t> 9 KN T2)</a:t>
            </a:r>
          </a:p>
        </p:txBody>
      </p:sp>
      <p:graphicFrame>
        <p:nvGraphicFramePr>
          <p:cNvPr id="7" name="Diagram 6">
            <a:extLst>
              <a:ext uri="{FF2B5EF4-FFF2-40B4-BE49-F238E27FC236}">
                <a16:creationId xmlns:a16="http://schemas.microsoft.com/office/drawing/2014/main" id="{D4578FD5-B5E1-4D7B-BA42-7A1CA097BF71}"/>
              </a:ext>
            </a:extLst>
          </p:cNvPr>
          <p:cNvGraphicFramePr/>
          <p:nvPr/>
        </p:nvGraphicFramePr>
        <p:xfrm>
          <a:off x="-65464" y="14693"/>
          <a:ext cx="12257464" cy="1785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a:extLst>
              <a:ext uri="{FF2B5EF4-FFF2-40B4-BE49-F238E27FC236}">
                <a16:creationId xmlns:a16="http://schemas.microsoft.com/office/drawing/2014/main" id="{7BC2AE69-59BF-457A-94B9-4BE1B0280FBC}"/>
              </a:ext>
            </a:extLst>
          </p:cNvPr>
          <p:cNvPicPr>
            <a:picLocks noChangeAspect="1"/>
          </p:cNvPicPr>
          <p:nvPr/>
        </p:nvPicPr>
        <p:blipFill rotWithShape="1">
          <a:blip r:embed="rId7">
            <a:extLst>
              <a:ext uri="{28A0092B-C50C-407E-A947-70E740481C1C}">
                <a14:useLocalDpi xmlns:a14="http://schemas.microsoft.com/office/drawing/2010/main" val="0"/>
              </a:ext>
            </a:extLst>
          </a:blip>
          <a:srcRect l="21275" t="2678" r="19415" b="9325"/>
          <a:stretch/>
        </p:blipFill>
        <p:spPr>
          <a:xfrm>
            <a:off x="108406" y="537625"/>
            <a:ext cx="731520" cy="727163"/>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F0C67359-77C9-6EBA-263D-E59E5D63EAC6}"/>
              </a:ext>
            </a:extLst>
          </p:cNvPr>
          <p:cNvPicPr>
            <a:picLocks noChangeAspect="1"/>
          </p:cNvPicPr>
          <p:nvPr/>
        </p:nvPicPr>
        <p:blipFill>
          <a:blip r:embed="rId8"/>
          <a:stretch>
            <a:fillRect/>
          </a:stretch>
        </p:blipFill>
        <p:spPr>
          <a:xfrm>
            <a:off x="660180" y="2871987"/>
            <a:ext cx="10648950" cy="2914650"/>
          </a:xfrm>
          <a:prstGeom prst="rect">
            <a:avLst/>
          </a:prstGeom>
        </p:spPr>
      </p:pic>
    </p:spTree>
    <p:extLst>
      <p:ext uri="{BB962C8B-B14F-4D97-AF65-F5344CB8AC3E}">
        <p14:creationId xmlns:p14="http://schemas.microsoft.com/office/powerpoint/2010/main" val="1965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E5991C2-6B71-4C43-9862-18337F390FB4}"/>
              </a:ext>
            </a:extLst>
          </p:cNvPr>
          <p:cNvGraphicFramePr/>
          <p:nvPr>
            <p:extLst>
              <p:ext uri="{D42A27DB-BD31-4B8C-83A1-F6EECF244321}">
                <p14:modId xmlns:p14="http://schemas.microsoft.com/office/powerpoint/2010/main" val="4137562474"/>
              </p:ext>
            </p:extLst>
          </p:nvPr>
        </p:nvGraphicFramePr>
        <p:xfrm>
          <a:off x="-65464" y="14692"/>
          <a:ext cx="12257464"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9" y="516864"/>
            <a:ext cx="822960" cy="1097280"/>
          </a:xfrm>
          <a:prstGeom prst="rect">
            <a:avLst/>
          </a:prstGeom>
        </p:spPr>
      </p:pic>
      <p:sp>
        <p:nvSpPr>
          <p:cNvPr id="2" name="Rectangle 1">
            <a:extLst>
              <a:ext uri="{FF2B5EF4-FFF2-40B4-BE49-F238E27FC236}">
                <a16:creationId xmlns:a16="http://schemas.microsoft.com/office/drawing/2014/main" id="{AA48E2CE-A067-4643-8FF6-67EB7CD4B562}"/>
              </a:ext>
            </a:extLst>
          </p:cNvPr>
          <p:cNvSpPr/>
          <p:nvPr/>
        </p:nvSpPr>
        <p:spPr>
          <a:xfrm>
            <a:off x="678427" y="1614144"/>
            <a:ext cx="11338654" cy="2308324"/>
          </a:xfrm>
          <a:prstGeom prst="rect">
            <a:avLst/>
          </a:prstGeom>
        </p:spPr>
        <p:txBody>
          <a:bodyPr wrap="square">
            <a:spAutoFit/>
          </a:bodyPr>
          <a:lstStyle/>
          <a:p>
            <a:pPr algn="just"/>
            <a:r>
              <a:rPr lang="en-US" sz="2400" b="1" dirty="0" err="1">
                <a:solidFill>
                  <a:srgbClr val="0070C0"/>
                </a:solidFill>
                <a:latin typeface="Arial (Body)"/>
                <a:ea typeface="Times New Roman" panose="02020603050405020304" pitchFamily="18" charset="0"/>
                <a:cs typeface="Calibri" panose="020F0502020204030204" pitchFamily="34" charset="0"/>
              </a:rPr>
              <a:t>Năng</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lực</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mô</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hình</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hóa</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toán</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học</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thể</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hiện</a:t>
            </a:r>
            <a:r>
              <a:rPr lang="en-US" sz="2400" b="1" dirty="0">
                <a:solidFill>
                  <a:srgbClr val="0070C0"/>
                </a:solidFill>
                <a:latin typeface="Arial (Body)"/>
                <a:ea typeface="Times New Roman" panose="02020603050405020304" pitchFamily="18" charset="0"/>
                <a:cs typeface="Calibri" panose="020F0502020204030204" pitchFamily="34" charset="0"/>
              </a:rPr>
              <a:t> qua </a:t>
            </a:r>
            <a:r>
              <a:rPr lang="en-US" sz="2400" b="1" dirty="0" err="1">
                <a:solidFill>
                  <a:srgbClr val="0070C0"/>
                </a:solidFill>
                <a:latin typeface="Arial (Body)"/>
                <a:ea typeface="Times New Roman" panose="02020603050405020304" pitchFamily="18" charset="0"/>
                <a:cs typeface="Calibri" panose="020F0502020204030204" pitchFamily="34" charset="0"/>
              </a:rPr>
              <a:t>ba</a:t>
            </a:r>
            <a:r>
              <a:rPr lang="en-US" sz="2400" b="1" dirty="0">
                <a:solidFill>
                  <a:srgbClr val="0070C0"/>
                </a:solidFill>
                <a:latin typeface="Arial (Body)"/>
                <a:ea typeface="Times New Roman" panose="02020603050405020304" pitchFamily="18" charset="0"/>
                <a:cs typeface="Calibri" panose="020F0502020204030204" pitchFamily="34" charset="0"/>
              </a:rPr>
              <a:t> </a:t>
            </a:r>
            <a:r>
              <a:rPr lang="en-US" sz="2400" b="1" dirty="0" err="1">
                <a:solidFill>
                  <a:srgbClr val="0070C0"/>
                </a:solidFill>
                <a:latin typeface="Arial (Body)"/>
                <a:ea typeface="Times New Roman" panose="02020603050405020304" pitchFamily="18" charset="0"/>
                <a:cs typeface="Calibri" panose="020F0502020204030204" pitchFamily="34" charset="0"/>
              </a:rPr>
              <a:t>bước</a:t>
            </a:r>
            <a:r>
              <a:rPr lang="en-US" sz="2400" b="1" dirty="0">
                <a:solidFill>
                  <a:srgbClr val="0070C0"/>
                </a:solidFill>
                <a:latin typeface="Arial (Body)"/>
                <a:cs typeface="Calibri" panose="020F0502020204030204" pitchFamily="34" charset="0"/>
              </a:rPr>
              <a:t>:</a:t>
            </a:r>
          </a:p>
          <a:p>
            <a:pPr algn="just">
              <a:buFontTx/>
              <a:buChar char="-"/>
            </a:pP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Xác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định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mô</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hình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toán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học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gồm</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công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thức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phương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trình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bảng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biểu</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đồ</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thị</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cho</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tình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huống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xuất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hiện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trong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bài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toán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thực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tiễn</a:t>
            </a:r>
            <a:r>
              <a:rPr lang="en-US" sz="2400" dirty="0">
                <a:solidFill>
                  <a:srgbClr val="000000"/>
                </a:solidFill>
                <a:latin typeface="Arial (Body)"/>
                <a:ea typeface="Times New Roman" panose="02020603050405020304" pitchFamily="18" charset="0"/>
                <a:cs typeface="Calibri" panose="020F0502020204030204" pitchFamily="34" charset="0"/>
              </a:rPr>
              <a:t>.</a:t>
            </a:r>
          </a:p>
          <a:p>
            <a:pPr algn="just">
              <a:buFontTx/>
              <a:buChar char="-"/>
            </a:pP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Giải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quyết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những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vấn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đề</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toán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học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trong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mô</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hình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thiết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lập</a:t>
            </a:r>
            <a:r>
              <a:rPr lang="en-US" sz="2400" dirty="0">
                <a:solidFill>
                  <a:srgbClr val="000000"/>
                </a:solidFill>
                <a:latin typeface="Arial (Body)"/>
                <a:ea typeface="Times New Roman" panose="02020603050405020304" pitchFamily="18" charset="0"/>
                <a:cs typeface="Calibri" panose="020F0502020204030204" pitchFamily="34" charset="0"/>
              </a:rPr>
              <a:t>.</a:t>
            </a:r>
          </a:p>
          <a:p>
            <a:pPr algn="just">
              <a:buFontTx/>
              <a:buChar char="-"/>
            </a:pP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Thể</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hiện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và</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đánh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giá</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lời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giải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trong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ngữ</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cảnh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thực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tế</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và</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cải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tiến</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được</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mô</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hình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nếu</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cách</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giải</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quyết</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không</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phù</a:t>
            </a:r>
            <a:r>
              <a:rPr lang="en-US" sz="2400" dirty="0">
                <a:solidFill>
                  <a:srgbClr val="000000"/>
                </a:solidFill>
                <a:latin typeface="Arial (Body)"/>
                <a:ea typeface="Times New Roman" panose="02020603050405020304" pitchFamily="18" charset="0"/>
                <a:cs typeface="Calibri" panose="020F0502020204030204" pitchFamily="34" charset="0"/>
              </a:rPr>
              <a:t> </a:t>
            </a:r>
            <a:r>
              <a:rPr lang="en-US" sz="2400" dirty="0" err="1">
                <a:solidFill>
                  <a:srgbClr val="000000"/>
                </a:solidFill>
                <a:latin typeface="Arial (Body)"/>
                <a:ea typeface="Times New Roman" panose="02020603050405020304" pitchFamily="18" charset="0"/>
                <a:cs typeface="Calibri" panose="020F0502020204030204" pitchFamily="34" charset="0"/>
              </a:rPr>
              <a:t>hợp</a:t>
            </a:r>
            <a:r>
              <a:rPr lang="en-US" sz="2400" dirty="0">
                <a:solidFill>
                  <a:srgbClr val="000000"/>
                </a:solidFill>
                <a:latin typeface="Arial (Body)"/>
                <a:ea typeface="Times New Roman" panose="02020603050405020304" pitchFamily="18" charset="0"/>
                <a:cs typeface="Calibri" panose="020F0502020204030204" pitchFamily="34" charset="0"/>
              </a:rPr>
              <a:t>.</a:t>
            </a:r>
            <a:endParaRPr lang="en-US" sz="2400" dirty="0">
              <a:latin typeface="Arial (Body)"/>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7B97717-FE82-46EE-9543-CA55A5A5CE17}"/>
              </a:ext>
            </a:extLst>
          </p:cNvPr>
          <p:cNvSpPr/>
          <p:nvPr/>
        </p:nvSpPr>
        <p:spPr>
          <a:xfrm>
            <a:off x="678426" y="4089694"/>
            <a:ext cx="11208773" cy="2308324"/>
          </a:xfrm>
          <a:prstGeom prst="rect">
            <a:avLst/>
          </a:prstGeom>
        </p:spPr>
        <p:txBody>
          <a:bodyPr wrap="square">
            <a:spAutoFit/>
          </a:bodyPr>
          <a:lstStyle/>
          <a:p>
            <a:pPr algn="just"/>
            <a:r>
              <a:rPr lang="en-US" sz="2400" b="1" dirty="0" err="1">
                <a:solidFill>
                  <a:srgbClr val="0070C0"/>
                </a:solidFill>
                <a:latin typeface="Arial (Body)"/>
                <a:ea typeface="Times New Roman" panose="02020603050405020304" pitchFamily="18" charset="0"/>
              </a:rPr>
              <a:t>Năng</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lực</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giải</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quyết</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vấn</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đề</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toán</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học</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thể</a:t>
            </a:r>
            <a:r>
              <a:rPr lang="en-US" sz="2400" b="1" dirty="0">
                <a:solidFill>
                  <a:srgbClr val="0070C0"/>
                </a:solidFill>
                <a:latin typeface="Arial (Body)"/>
                <a:ea typeface="Times New Roman" panose="02020603050405020304" pitchFamily="18" charset="0"/>
              </a:rPr>
              <a:t> </a:t>
            </a:r>
            <a:r>
              <a:rPr lang="en-US" sz="2400" b="1" dirty="0" err="1">
                <a:solidFill>
                  <a:srgbClr val="0070C0"/>
                </a:solidFill>
                <a:latin typeface="Arial (Body)"/>
                <a:ea typeface="Times New Roman" panose="02020603050405020304" pitchFamily="18" charset="0"/>
              </a:rPr>
              <a:t>hiện</a:t>
            </a:r>
            <a:r>
              <a:rPr lang="en-US" sz="2400" b="1" dirty="0">
                <a:solidFill>
                  <a:srgbClr val="0070C0"/>
                </a:solidFill>
                <a:latin typeface="Arial (Body)"/>
                <a:ea typeface="Times New Roman" panose="02020603050405020304" pitchFamily="18" charset="0"/>
              </a:rPr>
              <a:t> qua</a:t>
            </a:r>
            <a:r>
              <a:rPr lang="en-US" sz="2400" b="1" dirty="0">
                <a:solidFill>
                  <a:srgbClr val="0070C0"/>
                </a:solidFill>
                <a:latin typeface="Arial (Body)"/>
              </a:rPr>
              <a:t>:</a:t>
            </a:r>
          </a:p>
          <a:p>
            <a:pPr algn="just">
              <a:buFontTx/>
              <a:buChar char="-"/>
            </a:pP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Nhận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biết</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phát</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hiện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được</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vấn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đề</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cần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giải</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quyết</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bằng</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toán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học</a:t>
            </a:r>
            <a:r>
              <a:rPr lang="en-US" sz="2400" dirty="0">
                <a:solidFill>
                  <a:srgbClr val="000000"/>
                </a:solidFill>
                <a:latin typeface="Arial (Body)"/>
                <a:ea typeface="Times New Roman" panose="02020603050405020304" pitchFamily="18" charset="0"/>
              </a:rPr>
              <a:t>.</a:t>
            </a:r>
          </a:p>
          <a:p>
            <a:pPr algn="just">
              <a:buFontTx/>
              <a:buChar char="-"/>
            </a:pP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Lựa</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chọn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đề</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xuất</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được</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cách</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thức</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giải</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pháp</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giải</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quyết</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vấn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đề</a:t>
            </a:r>
            <a:r>
              <a:rPr lang="en-US" sz="2400" dirty="0">
                <a:solidFill>
                  <a:srgbClr val="000000"/>
                </a:solidFill>
                <a:latin typeface="Arial (Body)"/>
                <a:ea typeface="Times New Roman" panose="02020603050405020304" pitchFamily="18" charset="0"/>
              </a:rPr>
              <a:t>.</a:t>
            </a:r>
          </a:p>
          <a:p>
            <a:pPr algn="just">
              <a:buFontTx/>
              <a:buChar char="-"/>
            </a:pP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Sử</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dụng</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được</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kiến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thức</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kĩ</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năng</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toán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học</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tương</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thích</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để</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giải</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quyết</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vấn</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đề</a:t>
            </a:r>
            <a:r>
              <a:rPr lang="en-US" sz="2400" dirty="0">
                <a:solidFill>
                  <a:srgbClr val="000000"/>
                </a:solidFill>
                <a:latin typeface="Arial (Body)"/>
                <a:ea typeface="Times New Roman" panose="02020603050405020304" pitchFamily="18" charset="0"/>
              </a:rPr>
              <a:t> </a:t>
            </a:r>
            <a:r>
              <a:rPr lang="en-US" sz="2400" dirty="0" err="1">
                <a:solidFill>
                  <a:srgbClr val="000000"/>
                </a:solidFill>
                <a:latin typeface="Arial (Body)"/>
                <a:ea typeface="Times New Roman" panose="02020603050405020304" pitchFamily="18" charset="0"/>
              </a:rPr>
              <a:t>đặt</a:t>
            </a:r>
            <a:r>
              <a:rPr lang="en-US" sz="2400" dirty="0">
                <a:solidFill>
                  <a:srgbClr val="000000"/>
                </a:solidFill>
                <a:latin typeface="Arial (Body)"/>
                <a:ea typeface="Times New Roman" panose="02020603050405020304" pitchFamily="18" charset="0"/>
              </a:rPr>
              <a:t> ra</a:t>
            </a:r>
            <a:r>
              <a:rPr lang="en-US" sz="2400" dirty="0">
                <a:solidFill>
                  <a:srgbClr val="000000"/>
                </a:solidFill>
                <a:latin typeface="Arial (Body)"/>
                <a:ea typeface="Times New Roman" panose="02020603050405020304" pitchFamily="18" charset="0"/>
                <a:cs typeface="Arial" panose="020B0604020202020204" pitchFamily="34" charset="0"/>
              </a:rPr>
              <a:t>.</a:t>
            </a:r>
          </a:p>
          <a:p>
            <a:pPr algn="just">
              <a:buFontTx/>
              <a:buChar char="-"/>
            </a:pP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Đánh</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giá</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được</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giải</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pháp</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đề</a:t>
            </a:r>
            <a:r>
              <a:rPr lang="en-US" sz="2400" dirty="0">
                <a:solidFill>
                  <a:srgbClr val="000000"/>
                </a:solidFill>
                <a:latin typeface="Arial (Body)"/>
                <a:ea typeface="Calibri" panose="020F0502020204030204" pitchFamily="34" charset="0"/>
                <a:cs typeface="Arial" panose="020B0604020202020204" pitchFamily="34" charset="0"/>
              </a:rPr>
              <a:t> ra </a:t>
            </a:r>
            <a:r>
              <a:rPr lang="en-US" sz="2400" dirty="0" err="1">
                <a:solidFill>
                  <a:srgbClr val="000000"/>
                </a:solidFill>
                <a:latin typeface="Arial (Body)"/>
                <a:ea typeface="Calibri" panose="020F0502020204030204" pitchFamily="34" charset="0"/>
                <a:cs typeface="Arial" panose="020B0604020202020204" pitchFamily="34" charset="0"/>
              </a:rPr>
              <a:t>và</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khái</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quát</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hóa</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được</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cho</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vấn</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đề</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tương</a:t>
            </a:r>
            <a:r>
              <a:rPr lang="en-US" sz="2400" dirty="0">
                <a:solidFill>
                  <a:srgbClr val="000000"/>
                </a:solidFill>
                <a:latin typeface="Arial (Body)"/>
                <a:ea typeface="Calibri" panose="020F0502020204030204" pitchFamily="34" charset="0"/>
                <a:cs typeface="Arial" panose="020B0604020202020204" pitchFamily="34" charset="0"/>
              </a:rPr>
              <a:t> </a:t>
            </a:r>
            <a:r>
              <a:rPr lang="en-US" sz="2400" dirty="0" err="1">
                <a:solidFill>
                  <a:srgbClr val="000000"/>
                </a:solidFill>
                <a:latin typeface="Arial (Body)"/>
                <a:ea typeface="Calibri" panose="020F0502020204030204" pitchFamily="34" charset="0"/>
                <a:cs typeface="Arial" panose="020B0604020202020204" pitchFamily="34" charset="0"/>
              </a:rPr>
              <a:t>tự</a:t>
            </a:r>
            <a:r>
              <a:rPr lang="en-US" sz="2400" dirty="0">
                <a:solidFill>
                  <a:srgbClr val="000000"/>
                </a:solidFill>
                <a:latin typeface="Arial (Body)"/>
                <a:ea typeface="Calibri" panose="020F0502020204030204" pitchFamily="34" charset="0"/>
                <a:cs typeface="Arial" panose="020B0604020202020204" pitchFamily="34" charset="0"/>
              </a:rPr>
              <a:t>.</a:t>
            </a:r>
            <a:endParaRPr lang="en-US" sz="2400" dirty="0">
              <a:latin typeface="Arial (Body)"/>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5295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additive="base">
                                        <p:cTn id="3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E5991C2-6B71-4C43-9862-18337F390FB4}"/>
              </a:ext>
            </a:extLst>
          </p:cNvPr>
          <p:cNvGraphicFramePr/>
          <p:nvPr/>
        </p:nvGraphicFramePr>
        <p:xfrm>
          <a:off x="-65464" y="14692"/>
          <a:ext cx="12257464"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9" y="516864"/>
            <a:ext cx="822960" cy="1097280"/>
          </a:xfrm>
          <a:prstGeom prst="rect">
            <a:avLst/>
          </a:prstGeom>
        </p:spPr>
      </p:pic>
      <p:sp>
        <p:nvSpPr>
          <p:cNvPr id="10" name="TextBox 9">
            <a:extLst>
              <a:ext uri="{FF2B5EF4-FFF2-40B4-BE49-F238E27FC236}">
                <a16:creationId xmlns:a16="http://schemas.microsoft.com/office/drawing/2014/main" id="{EC52B053-485C-3E15-64B0-66BF3681ABFB}"/>
              </a:ext>
            </a:extLst>
          </p:cNvPr>
          <p:cNvSpPr txBox="1"/>
          <p:nvPr/>
        </p:nvSpPr>
        <p:spPr>
          <a:xfrm>
            <a:off x="586399" y="2141435"/>
            <a:ext cx="6371303" cy="954107"/>
          </a:xfrm>
          <a:prstGeom prst="rect">
            <a:avLst/>
          </a:prstGeom>
          <a:noFill/>
        </p:spPr>
        <p:txBody>
          <a:bodyPr wrap="square" rtlCol="0">
            <a:spAutoFit/>
          </a:bodyPr>
          <a:lstStyle/>
          <a:p>
            <a:r>
              <a:rPr lang="en-VN" sz="2800" b="1" dirty="0">
                <a:solidFill>
                  <a:srgbClr val="0070C0"/>
                </a:solidFill>
              </a:rPr>
              <a:t>Ví dụ 1 (Xác định độ dài các cạnh của ti vi)</a:t>
            </a:r>
          </a:p>
          <a:p>
            <a:r>
              <a:rPr lang="en-US" sz="2800" b="1" dirty="0">
                <a:solidFill>
                  <a:schemeClr val="accent2"/>
                </a:solidFill>
              </a:rPr>
              <a:t>(</a:t>
            </a:r>
            <a:r>
              <a:rPr lang="en-VN" sz="2800" b="1" dirty="0">
                <a:solidFill>
                  <a:schemeClr val="accent2"/>
                </a:solidFill>
              </a:rPr>
              <a:t>BT 3.11, </a:t>
            </a:r>
            <a:r>
              <a:rPr lang="en-US" sz="2800" b="1" dirty="0">
                <a:solidFill>
                  <a:schemeClr val="accent2"/>
                </a:solidFill>
              </a:rPr>
              <a:t>tr 51, </a:t>
            </a:r>
            <a:r>
              <a:rPr lang="en-VN" sz="2800" b="1" dirty="0">
                <a:solidFill>
                  <a:schemeClr val="accent2"/>
                </a:solidFill>
              </a:rPr>
              <a:t>Toán 9</a:t>
            </a:r>
            <a:r>
              <a:rPr lang="en-US" sz="2800" b="1" dirty="0">
                <a:solidFill>
                  <a:schemeClr val="accent2"/>
                </a:solidFill>
              </a:rPr>
              <a:t> KN</a:t>
            </a:r>
            <a:r>
              <a:rPr lang="en-VN" sz="2800" b="1" dirty="0">
                <a:solidFill>
                  <a:schemeClr val="accent2"/>
                </a:solidFill>
              </a:rPr>
              <a:t> T1</a:t>
            </a:r>
            <a:r>
              <a:rPr lang="en-US" sz="2800" b="1" dirty="0">
                <a:solidFill>
                  <a:schemeClr val="accent2"/>
                </a:solidFill>
              </a:rPr>
              <a:t>)</a:t>
            </a:r>
            <a:endParaRPr lang="en-VN" sz="2800" b="1" dirty="0">
              <a:solidFill>
                <a:schemeClr val="accent2"/>
              </a:solidFill>
            </a:endParaRPr>
          </a:p>
        </p:txBody>
      </p:sp>
      <p:pic>
        <p:nvPicPr>
          <p:cNvPr id="5" name="Picture 4" descr="A white background with black text&#10;&#10;Description automatically generated">
            <a:extLst>
              <a:ext uri="{FF2B5EF4-FFF2-40B4-BE49-F238E27FC236}">
                <a16:creationId xmlns:a16="http://schemas.microsoft.com/office/drawing/2014/main" id="{849FFB66-8916-232B-C64F-F0F1DE269D1C}"/>
              </a:ext>
            </a:extLst>
          </p:cNvPr>
          <p:cNvPicPr>
            <a:picLocks noChangeAspect="1"/>
          </p:cNvPicPr>
          <p:nvPr/>
        </p:nvPicPr>
        <p:blipFill>
          <a:blip r:embed="rId8"/>
          <a:stretch>
            <a:fillRect/>
          </a:stretch>
        </p:blipFill>
        <p:spPr>
          <a:xfrm>
            <a:off x="586399" y="3120660"/>
            <a:ext cx="10363200" cy="1905000"/>
          </a:xfrm>
          <a:prstGeom prst="rect">
            <a:avLst/>
          </a:prstGeom>
        </p:spPr>
      </p:pic>
    </p:spTree>
    <p:extLst>
      <p:ext uri="{BB962C8B-B14F-4D97-AF65-F5344CB8AC3E}">
        <p14:creationId xmlns:p14="http://schemas.microsoft.com/office/powerpoint/2010/main" val="15731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415302" y="1372277"/>
            <a:ext cx="11513380" cy="5367561"/>
          </a:xfrm>
        </p:spPr>
        <p:txBody>
          <a:bodyPr>
            <a:normAutofit/>
          </a:bodyPr>
          <a:lstStyle/>
          <a:p>
            <a:pPr marL="0" indent="0">
              <a:buNone/>
            </a:pPr>
            <a:r>
              <a:rPr lang="en-US" b="1" dirty="0">
                <a:solidFill>
                  <a:srgbClr val="0070C0"/>
                </a:solidFill>
              </a:rPr>
              <a:t>Ví </a:t>
            </a:r>
            <a:r>
              <a:rPr lang="en-US" b="1" dirty="0" err="1">
                <a:solidFill>
                  <a:srgbClr val="0070C0"/>
                </a:solidFill>
              </a:rPr>
              <a:t>dụ</a:t>
            </a:r>
            <a:r>
              <a:rPr lang="en-US" b="1" dirty="0">
                <a:solidFill>
                  <a:srgbClr val="0070C0"/>
                </a:solidFill>
              </a:rPr>
              <a:t> 2 (</a:t>
            </a:r>
            <a:r>
              <a:rPr lang="en-US" b="1" dirty="0" err="1">
                <a:solidFill>
                  <a:srgbClr val="0070C0"/>
                </a:solidFill>
              </a:rPr>
              <a:t>Ứng</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thực</a:t>
            </a:r>
            <a:r>
              <a:rPr lang="en-US" b="1" dirty="0">
                <a:solidFill>
                  <a:srgbClr val="0070C0"/>
                </a:solidFill>
              </a:rPr>
              <a:t> </a:t>
            </a:r>
            <a:r>
              <a:rPr lang="en-US" b="1" dirty="0" err="1">
                <a:solidFill>
                  <a:srgbClr val="0070C0"/>
                </a:solidFill>
              </a:rPr>
              <a:t>tế</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phương</a:t>
            </a:r>
            <a:r>
              <a:rPr lang="en-US" b="1" dirty="0">
                <a:solidFill>
                  <a:srgbClr val="0070C0"/>
                </a:solidFill>
              </a:rPr>
              <a:t> </a:t>
            </a:r>
            <a:r>
              <a:rPr lang="en-US" b="1" dirty="0" err="1">
                <a:solidFill>
                  <a:srgbClr val="0070C0"/>
                </a:solidFill>
              </a:rPr>
              <a:t>trình</a:t>
            </a:r>
            <a:r>
              <a:rPr lang="en-US" b="1" dirty="0">
                <a:solidFill>
                  <a:srgbClr val="0070C0"/>
                </a:solidFill>
              </a:rPr>
              <a:t> </a:t>
            </a:r>
            <a:r>
              <a:rPr lang="en-US" b="1" dirty="0" err="1">
                <a:solidFill>
                  <a:srgbClr val="0070C0"/>
                </a:solidFill>
              </a:rPr>
              <a:t>bậc</a:t>
            </a:r>
            <a:r>
              <a:rPr lang="en-US" b="1" dirty="0">
                <a:solidFill>
                  <a:srgbClr val="0070C0"/>
                </a:solidFill>
              </a:rPr>
              <a:t> </a:t>
            </a:r>
            <a:r>
              <a:rPr lang="en-US" b="1" dirty="0" err="1">
                <a:solidFill>
                  <a:srgbClr val="0070C0"/>
                </a:solidFill>
              </a:rPr>
              <a:t>hai</a:t>
            </a:r>
            <a:r>
              <a:rPr lang="en-US" b="1" dirty="0">
                <a:solidFill>
                  <a:srgbClr val="0070C0"/>
                </a:solidFill>
              </a:rPr>
              <a:t> </a:t>
            </a:r>
            <a:r>
              <a:rPr lang="en-US" b="1" dirty="0" err="1">
                <a:solidFill>
                  <a:srgbClr val="0070C0"/>
                </a:solidFill>
              </a:rPr>
              <a:t>một</a:t>
            </a:r>
            <a:r>
              <a:rPr lang="en-US" b="1" dirty="0">
                <a:solidFill>
                  <a:srgbClr val="0070C0"/>
                </a:solidFill>
              </a:rPr>
              <a:t> </a:t>
            </a:r>
            <a:r>
              <a:rPr lang="en-US" b="1" dirty="0" err="1">
                <a:solidFill>
                  <a:srgbClr val="0070C0"/>
                </a:solidFill>
              </a:rPr>
              <a:t>ẩn</a:t>
            </a:r>
            <a:r>
              <a:rPr lang="en-US" b="1" dirty="0">
                <a:solidFill>
                  <a:srgbClr val="0070C0"/>
                </a:solidFill>
              </a:rPr>
              <a:t>) </a:t>
            </a:r>
          </a:p>
          <a:p>
            <a:pPr marL="0" indent="0">
              <a:buNone/>
            </a:pPr>
            <a:r>
              <a:rPr lang="en-US" b="1" dirty="0">
                <a:solidFill>
                  <a:schemeClr val="accent2"/>
                </a:solidFill>
              </a:rPr>
              <a:t>(BT 6.38, tr 29, </a:t>
            </a:r>
            <a:r>
              <a:rPr lang="en-US" b="1" dirty="0" err="1">
                <a:solidFill>
                  <a:schemeClr val="accent2"/>
                </a:solidFill>
              </a:rPr>
              <a:t>Toán</a:t>
            </a:r>
            <a:r>
              <a:rPr lang="en-US" b="1" dirty="0">
                <a:solidFill>
                  <a:schemeClr val="accent2"/>
                </a:solidFill>
              </a:rPr>
              <a:t> 9 KN T2)</a:t>
            </a:r>
            <a:endParaRPr lang="en-US" b="1" dirty="0">
              <a:solidFill>
                <a:schemeClr val="accent2"/>
              </a:solidFill>
              <a:sym typeface="Wingdings" panose="05000000000000000000" pitchFamily="2" charset="2"/>
            </a:endParaRPr>
          </a:p>
        </p:txBody>
      </p:sp>
      <p:graphicFrame>
        <p:nvGraphicFramePr>
          <p:cNvPr id="4" name="Diagram 3">
            <a:extLst>
              <a:ext uri="{FF2B5EF4-FFF2-40B4-BE49-F238E27FC236}">
                <a16:creationId xmlns:a16="http://schemas.microsoft.com/office/drawing/2014/main" id="{4E5991C2-6B71-4C43-9862-18337F390FB4}"/>
              </a:ext>
            </a:extLst>
          </p:cNvPr>
          <p:cNvGraphicFramePr/>
          <p:nvPr>
            <p:extLst>
              <p:ext uri="{D42A27DB-BD31-4B8C-83A1-F6EECF244321}">
                <p14:modId xmlns:p14="http://schemas.microsoft.com/office/powerpoint/2010/main" val="2031468873"/>
              </p:ext>
            </p:extLst>
          </p:nvPr>
        </p:nvGraphicFramePr>
        <p:xfrm>
          <a:off x="134756" y="-533693"/>
          <a:ext cx="11922488"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302" y="130027"/>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name="Equation" r:id="rId8" imgW="161925" imgH="181340" progId="Equation.DSMT4">
                  <p:embed/>
                </p:oleObj>
              </mc:Choice>
              <mc:Fallback>
                <p:oleObj name="Equation" r:id="rId8"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9"/>
                      <a:stretch>
                        <a:fillRect/>
                      </a:stretch>
                    </p:blipFill>
                    <p:spPr>
                      <a:xfrm>
                        <a:off x="6015038" y="3336925"/>
                        <a:ext cx="161925" cy="180975"/>
                      </a:xfrm>
                      <a:prstGeom prst="rect">
                        <a:avLst/>
                      </a:prstGeom>
                    </p:spPr>
                  </p:pic>
                </p:oleObj>
              </mc:Fallback>
            </mc:AlternateContent>
          </a:graphicData>
        </a:graphic>
      </p:graphicFrame>
      <p:pic>
        <p:nvPicPr>
          <p:cNvPr id="8" name="Picture 7" descr="A black text on a white background&#10;&#10;Description automatically generated">
            <a:extLst>
              <a:ext uri="{FF2B5EF4-FFF2-40B4-BE49-F238E27FC236}">
                <a16:creationId xmlns:a16="http://schemas.microsoft.com/office/drawing/2014/main" id="{E67E91E4-64B4-BAC0-6B53-D20CEB601D69}"/>
              </a:ext>
            </a:extLst>
          </p:cNvPr>
          <p:cNvPicPr>
            <a:picLocks noChangeAspect="1"/>
          </p:cNvPicPr>
          <p:nvPr/>
        </p:nvPicPr>
        <p:blipFill>
          <a:blip r:embed="rId10"/>
          <a:stretch>
            <a:fillRect/>
          </a:stretch>
        </p:blipFill>
        <p:spPr>
          <a:xfrm>
            <a:off x="824749" y="2925160"/>
            <a:ext cx="10191750" cy="2457450"/>
          </a:xfrm>
          <a:prstGeom prst="rect">
            <a:avLst/>
          </a:prstGeom>
        </p:spPr>
      </p:pic>
    </p:spTree>
    <p:extLst>
      <p:ext uri="{BB962C8B-B14F-4D97-AF65-F5344CB8AC3E}">
        <p14:creationId xmlns:p14="http://schemas.microsoft.com/office/powerpoint/2010/main" val="118876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824749" y="1490439"/>
            <a:ext cx="11217628" cy="5367561"/>
          </a:xfrm>
        </p:spPr>
        <p:txBody>
          <a:bodyPr>
            <a:normAutofit/>
          </a:bodyPr>
          <a:lstStyle/>
          <a:p>
            <a:pPr marL="0" indent="0">
              <a:buNone/>
            </a:pPr>
            <a:r>
              <a:rPr lang="en-US" b="1" dirty="0">
                <a:solidFill>
                  <a:srgbClr val="0070C0"/>
                </a:solidFill>
              </a:rPr>
              <a:t>Ví </a:t>
            </a:r>
            <a:r>
              <a:rPr lang="en-US" b="1" dirty="0" err="1">
                <a:solidFill>
                  <a:srgbClr val="0070C0"/>
                </a:solidFill>
              </a:rPr>
              <a:t>dụ</a:t>
            </a:r>
            <a:r>
              <a:rPr lang="en-US" b="1" dirty="0">
                <a:solidFill>
                  <a:srgbClr val="0070C0"/>
                </a:solidFill>
              </a:rPr>
              <a:t> 3 (</a:t>
            </a:r>
            <a:r>
              <a:rPr lang="en-US" b="1" dirty="0" err="1">
                <a:solidFill>
                  <a:srgbClr val="0070C0"/>
                </a:solidFill>
              </a:rPr>
              <a:t>Ứng</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thực</a:t>
            </a:r>
            <a:r>
              <a:rPr lang="en-US" b="1" dirty="0">
                <a:solidFill>
                  <a:srgbClr val="0070C0"/>
                </a:solidFill>
              </a:rPr>
              <a:t> </a:t>
            </a:r>
            <a:r>
              <a:rPr lang="en-US" b="1" dirty="0" err="1">
                <a:solidFill>
                  <a:srgbClr val="0070C0"/>
                </a:solidFill>
              </a:rPr>
              <a:t>tế</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độ</a:t>
            </a:r>
            <a:r>
              <a:rPr lang="en-US" b="1" dirty="0">
                <a:solidFill>
                  <a:srgbClr val="0070C0"/>
                </a:solidFill>
              </a:rPr>
              <a:t> </a:t>
            </a:r>
            <a:r>
              <a:rPr lang="en-US" b="1" dirty="0" err="1">
                <a:solidFill>
                  <a:srgbClr val="0070C0"/>
                </a:solidFill>
              </a:rPr>
              <a:t>dài</a:t>
            </a:r>
            <a:r>
              <a:rPr lang="en-US" b="1" dirty="0">
                <a:solidFill>
                  <a:srgbClr val="0070C0"/>
                </a:solidFill>
              </a:rPr>
              <a:t> </a:t>
            </a:r>
            <a:r>
              <a:rPr lang="en-US" b="1" dirty="0" err="1">
                <a:solidFill>
                  <a:srgbClr val="0070C0"/>
                </a:solidFill>
              </a:rPr>
              <a:t>cung</a:t>
            </a:r>
            <a:r>
              <a:rPr lang="en-US" b="1" dirty="0">
                <a:solidFill>
                  <a:srgbClr val="0070C0"/>
                </a:solidFill>
              </a:rPr>
              <a:t> </a:t>
            </a:r>
            <a:r>
              <a:rPr lang="en-US" b="1" dirty="0" err="1">
                <a:solidFill>
                  <a:srgbClr val="0070C0"/>
                </a:solidFill>
              </a:rPr>
              <a:t>tròn</a:t>
            </a:r>
            <a:r>
              <a:rPr lang="en-US" b="1" dirty="0">
                <a:solidFill>
                  <a:srgbClr val="0070C0"/>
                </a:solidFill>
              </a:rPr>
              <a:t>) </a:t>
            </a:r>
          </a:p>
          <a:p>
            <a:pPr marL="0" indent="0">
              <a:buNone/>
            </a:pPr>
            <a:r>
              <a:rPr lang="en-US" b="1" dirty="0">
                <a:solidFill>
                  <a:schemeClr val="accent2"/>
                </a:solidFill>
              </a:rPr>
              <a:t>(BT 5.18, tr 98, </a:t>
            </a:r>
            <a:r>
              <a:rPr lang="en-US" b="1" dirty="0" err="1">
                <a:solidFill>
                  <a:schemeClr val="accent2"/>
                </a:solidFill>
              </a:rPr>
              <a:t>Toán</a:t>
            </a:r>
            <a:r>
              <a:rPr lang="en-US" b="1" dirty="0">
                <a:solidFill>
                  <a:schemeClr val="accent2"/>
                </a:solidFill>
              </a:rPr>
              <a:t> 9 KN T1)</a:t>
            </a:r>
          </a:p>
          <a:p>
            <a:pPr marL="0" indent="0" algn="just">
              <a:buNone/>
            </a:pPr>
            <a:endParaRPr lang="en-US" dirty="0"/>
          </a:p>
        </p:txBody>
      </p:sp>
      <p:graphicFrame>
        <p:nvGraphicFramePr>
          <p:cNvPr id="4" name="Diagram 3">
            <a:extLst>
              <a:ext uri="{FF2B5EF4-FFF2-40B4-BE49-F238E27FC236}">
                <a16:creationId xmlns:a16="http://schemas.microsoft.com/office/drawing/2014/main" id="{4E5991C2-6B71-4C43-9862-18337F390FB4}"/>
              </a:ext>
            </a:extLst>
          </p:cNvPr>
          <p:cNvGraphicFramePr/>
          <p:nvPr/>
        </p:nvGraphicFramePr>
        <p:xfrm>
          <a:off x="-65464" y="-398702"/>
          <a:ext cx="12257464"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9" y="118162"/>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name="Equation" r:id="rId8" imgW="161925" imgH="181340" progId="Equation.DSMT4">
                  <p:embed/>
                </p:oleObj>
              </mc:Choice>
              <mc:Fallback>
                <p:oleObj name="Equation" r:id="rId8"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9"/>
                      <a:stretch>
                        <a:fillRect/>
                      </a:stretch>
                    </p:blipFill>
                    <p:spPr>
                      <a:xfrm>
                        <a:off x="6015038" y="3336925"/>
                        <a:ext cx="161925" cy="180975"/>
                      </a:xfrm>
                      <a:prstGeom prst="rect">
                        <a:avLst/>
                      </a:prstGeom>
                    </p:spPr>
                  </p:pic>
                </p:oleObj>
              </mc:Fallback>
            </mc:AlternateContent>
          </a:graphicData>
        </a:graphic>
      </p:graphicFrame>
      <p:pic>
        <p:nvPicPr>
          <p:cNvPr id="7" name="Picture 6" descr="A blue bicycle with black wheels&#10;&#10;Description automatically generated">
            <a:extLst>
              <a:ext uri="{FF2B5EF4-FFF2-40B4-BE49-F238E27FC236}">
                <a16:creationId xmlns:a16="http://schemas.microsoft.com/office/drawing/2014/main" id="{5A5CA90F-46F3-ACD2-B8B0-DD364B7470FD}"/>
              </a:ext>
            </a:extLst>
          </p:cNvPr>
          <p:cNvPicPr>
            <a:picLocks noChangeAspect="1"/>
          </p:cNvPicPr>
          <p:nvPr/>
        </p:nvPicPr>
        <p:blipFill>
          <a:blip r:embed="rId10"/>
          <a:stretch>
            <a:fillRect/>
          </a:stretch>
        </p:blipFill>
        <p:spPr>
          <a:xfrm>
            <a:off x="848234" y="2555240"/>
            <a:ext cx="10063480" cy="4184598"/>
          </a:xfrm>
          <a:prstGeom prst="rect">
            <a:avLst/>
          </a:prstGeom>
        </p:spPr>
      </p:pic>
    </p:spTree>
    <p:extLst>
      <p:ext uri="{BB962C8B-B14F-4D97-AF65-F5344CB8AC3E}">
        <p14:creationId xmlns:p14="http://schemas.microsoft.com/office/powerpoint/2010/main" val="297607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263318" y="1370784"/>
            <a:ext cx="11730828" cy="5485723"/>
          </a:xfrm>
        </p:spPr>
        <p:txBody>
          <a:bodyPr>
            <a:normAutofit/>
          </a:bodyPr>
          <a:lstStyle/>
          <a:p>
            <a:pPr marL="0" indent="0">
              <a:buNone/>
            </a:pPr>
            <a:r>
              <a:rPr lang="en-US" b="1" dirty="0"/>
              <a:t> </a:t>
            </a:r>
            <a:r>
              <a:rPr lang="en-US" b="1" dirty="0" err="1">
                <a:solidFill>
                  <a:srgbClr val="0070C0"/>
                </a:solidFill>
              </a:rPr>
              <a:t>Ví</a:t>
            </a:r>
            <a:r>
              <a:rPr lang="en-US" b="1" dirty="0">
                <a:solidFill>
                  <a:srgbClr val="0070C0"/>
                </a:solidFill>
              </a:rPr>
              <a:t> </a:t>
            </a:r>
            <a:r>
              <a:rPr lang="en-US" b="1" dirty="0" err="1">
                <a:solidFill>
                  <a:srgbClr val="0070C0"/>
                </a:solidFill>
              </a:rPr>
              <a:t>dụ</a:t>
            </a:r>
            <a:r>
              <a:rPr lang="en-US" b="1" dirty="0">
                <a:solidFill>
                  <a:srgbClr val="0070C0"/>
                </a:solidFill>
              </a:rPr>
              <a:t> 4 (</a:t>
            </a:r>
            <a:r>
              <a:rPr lang="en-US" b="1" dirty="0" err="1">
                <a:solidFill>
                  <a:srgbClr val="0070C0"/>
                </a:solidFill>
              </a:rPr>
              <a:t>Ứng</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thực</a:t>
            </a:r>
            <a:r>
              <a:rPr lang="en-US" b="1" dirty="0">
                <a:solidFill>
                  <a:srgbClr val="0070C0"/>
                </a:solidFill>
              </a:rPr>
              <a:t> </a:t>
            </a:r>
            <a:r>
              <a:rPr lang="en-US" b="1" dirty="0" err="1">
                <a:solidFill>
                  <a:srgbClr val="0070C0"/>
                </a:solidFill>
              </a:rPr>
              <a:t>tế</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đường</a:t>
            </a:r>
            <a:r>
              <a:rPr lang="en-US" b="1" dirty="0">
                <a:solidFill>
                  <a:srgbClr val="0070C0"/>
                </a:solidFill>
              </a:rPr>
              <a:t> </a:t>
            </a:r>
            <a:r>
              <a:rPr lang="en-US" b="1" dirty="0" err="1">
                <a:solidFill>
                  <a:srgbClr val="0070C0"/>
                </a:solidFill>
              </a:rPr>
              <a:t>tròn</a:t>
            </a:r>
            <a:r>
              <a:rPr lang="en-US" b="1" dirty="0">
                <a:solidFill>
                  <a:srgbClr val="0070C0"/>
                </a:solidFill>
              </a:rPr>
              <a:t> </a:t>
            </a:r>
            <a:r>
              <a:rPr lang="en-US" b="1" dirty="0" err="1">
                <a:solidFill>
                  <a:srgbClr val="0070C0"/>
                </a:solidFill>
              </a:rPr>
              <a:t>nội</a:t>
            </a:r>
            <a:r>
              <a:rPr lang="en-US" b="1" dirty="0">
                <a:solidFill>
                  <a:srgbClr val="0070C0"/>
                </a:solidFill>
              </a:rPr>
              <a:t> </a:t>
            </a:r>
            <a:r>
              <a:rPr lang="en-US" b="1" dirty="0" err="1">
                <a:solidFill>
                  <a:srgbClr val="0070C0"/>
                </a:solidFill>
              </a:rPr>
              <a:t>tiếp</a:t>
            </a:r>
            <a:r>
              <a:rPr lang="en-US" b="1" dirty="0">
                <a:solidFill>
                  <a:srgbClr val="0070C0"/>
                </a:solidFill>
              </a:rPr>
              <a:t> tam </a:t>
            </a:r>
            <a:r>
              <a:rPr lang="en-US" b="1" dirty="0" err="1">
                <a:solidFill>
                  <a:srgbClr val="0070C0"/>
                </a:solidFill>
              </a:rPr>
              <a:t>giác</a:t>
            </a:r>
            <a:r>
              <a:rPr lang="en-US" b="1" dirty="0">
                <a:solidFill>
                  <a:srgbClr val="0070C0"/>
                </a:solidFill>
              </a:rPr>
              <a:t>) </a:t>
            </a:r>
          </a:p>
          <a:p>
            <a:pPr marL="0" indent="0">
              <a:buNone/>
            </a:pPr>
            <a:r>
              <a:rPr lang="en-US" b="1" dirty="0">
                <a:solidFill>
                  <a:schemeClr val="accent2"/>
                </a:solidFill>
              </a:rPr>
              <a:t> (BT 9.12, tr 76, </a:t>
            </a:r>
            <a:r>
              <a:rPr lang="en-US" b="1" dirty="0" err="1">
                <a:solidFill>
                  <a:schemeClr val="accent2"/>
                </a:solidFill>
              </a:rPr>
              <a:t>Toán</a:t>
            </a:r>
            <a:r>
              <a:rPr lang="en-US" b="1" dirty="0">
                <a:solidFill>
                  <a:schemeClr val="accent2"/>
                </a:solidFill>
              </a:rPr>
              <a:t> 9 T2)</a:t>
            </a:r>
            <a:endParaRPr lang="en-US" b="1" dirty="0">
              <a:solidFill>
                <a:schemeClr val="accent2"/>
              </a:solidFill>
              <a:sym typeface="Wingdings" panose="05000000000000000000" pitchFamily="2" charset="2"/>
            </a:endParaRPr>
          </a:p>
        </p:txBody>
      </p:sp>
      <p:graphicFrame>
        <p:nvGraphicFramePr>
          <p:cNvPr id="4" name="Diagram 3">
            <a:extLst>
              <a:ext uri="{FF2B5EF4-FFF2-40B4-BE49-F238E27FC236}">
                <a16:creationId xmlns:a16="http://schemas.microsoft.com/office/drawing/2014/main" id="{4E5991C2-6B71-4C43-9862-18337F390FB4}"/>
              </a:ext>
            </a:extLst>
          </p:cNvPr>
          <p:cNvGraphicFramePr/>
          <p:nvPr/>
        </p:nvGraphicFramePr>
        <p:xfrm>
          <a:off x="0" y="-657389"/>
          <a:ext cx="12257464"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9" y="118162"/>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name="Equation" r:id="rId8" imgW="161925" imgH="181340" progId="Equation.DSMT4">
                  <p:embed/>
                </p:oleObj>
              </mc:Choice>
              <mc:Fallback>
                <p:oleObj name="Equation" r:id="rId8"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9"/>
                      <a:stretch>
                        <a:fillRect/>
                      </a:stretch>
                    </p:blipFill>
                    <p:spPr>
                      <a:xfrm>
                        <a:off x="6015038" y="3336925"/>
                        <a:ext cx="161925" cy="180975"/>
                      </a:xfrm>
                      <a:prstGeom prst="rect">
                        <a:avLst/>
                      </a:prstGeom>
                    </p:spPr>
                  </p:pic>
                </p:oleObj>
              </mc:Fallback>
            </mc:AlternateContent>
          </a:graphicData>
        </a:graphic>
      </p:graphicFrame>
      <p:pic>
        <p:nvPicPr>
          <p:cNvPr id="8" name="Picture 7" descr="A black text on a white background&#10;&#10;Description automatically generated">
            <a:extLst>
              <a:ext uri="{FF2B5EF4-FFF2-40B4-BE49-F238E27FC236}">
                <a16:creationId xmlns:a16="http://schemas.microsoft.com/office/drawing/2014/main" id="{537DCCFE-D45D-EFFE-0EC4-813EEF1F7620}"/>
              </a:ext>
            </a:extLst>
          </p:cNvPr>
          <p:cNvPicPr>
            <a:picLocks noChangeAspect="1"/>
          </p:cNvPicPr>
          <p:nvPr/>
        </p:nvPicPr>
        <p:blipFill>
          <a:blip r:embed="rId10"/>
          <a:stretch>
            <a:fillRect/>
          </a:stretch>
        </p:blipFill>
        <p:spPr>
          <a:xfrm>
            <a:off x="561431" y="2727325"/>
            <a:ext cx="6896100" cy="1581150"/>
          </a:xfrm>
          <a:prstGeom prst="rect">
            <a:avLst/>
          </a:prstGeom>
        </p:spPr>
      </p:pic>
      <p:pic>
        <p:nvPicPr>
          <p:cNvPr id="10" name="Picture 9" descr="A clock with a triangle frame&#10;&#10;Description automatically generated">
            <a:extLst>
              <a:ext uri="{FF2B5EF4-FFF2-40B4-BE49-F238E27FC236}">
                <a16:creationId xmlns:a16="http://schemas.microsoft.com/office/drawing/2014/main" id="{A6AB0A9F-62D8-E3EF-882A-9DD99CB2A6DA}"/>
              </a:ext>
            </a:extLst>
          </p:cNvPr>
          <p:cNvPicPr>
            <a:picLocks noChangeAspect="1"/>
          </p:cNvPicPr>
          <p:nvPr/>
        </p:nvPicPr>
        <p:blipFill>
          <a:blip r:embed="rId11"/>
          <a:stretch>
            <a:fillRect/>
          </a:stretch>
        </p:blipFill>
        <p:spPr>
          <a:xfrm>
            <a:off x="7491089" y="2578100"/>
            <a:ext cx="3448050" cy="2819400"/>
          </a:xfrm>
          <a:prstGeom prst="rect">
            <a:avLst/>
          </a:prstGeom>
        </p:spPr>
      </p:pic>
    </p:spTree>
    <p:extLst>
      <p:ext uri="{BB962C8B-B14F-4D97-AF65-F5344CB8AC3E}">
        <p14:creationId xmlns:p14="http://schemas.microsoft.com/office/powerpoint/2010/main" val="12139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263318" y="1370784"/>
            <a:ext cx="11730828" cy="5485723"/>
          </a:xfrm>
        </p:spPr>
        <p:txBody>
          <a:bodyPr>
            <a:normAutofit/>
          </a:bodyPr>
          <a:lstStyle/>
          <a:p>
            <a:pPr marL="0" indent="0">
              <a:buNone/>
            </a:pPr>
            <a:r>
              <a:rPr lang="en-US" b="1" dirty="0"/>
              <a:t> </a:t>
            </a:r>
            <a:r>
              <a:rPr lang="en-US" b="1" dirty="0" err="1">
                <a:solidFill>
                  <a:srgbClr val="0070C0"/>
                </a:solidFill>
              </a:rPr>
              <a:t>Ví</a:t>
            </a:r>
            <a:r>
              <a:rPr lang="en-US" b="1" dirty="0">
                <a:solidFill>
                  <a:srgbClr val="0070C0"/>
                </a:solidFill>
              </a:rPr>
              <a:t> </a:t>
            </a:r>
            <a:r>
              <a:rPr lang="en-US" b="1" dirty="0" err="1">
                <a:solidFill>
                  <a:srgbClr val="0070C0"/>
                </a:solidFill>
              </a:rPr>
              <a:t>dụ</a:t>
            </a:r>
            <a:r>
              <a:rPr lang="en-US" b="1" dirty="0">
                <a:solidFill>
                  <a:srgbClr val="0070C0"/>
                </a:solidFill>
              </a:rPr>
              <a:t> 5 (</a:t>
            </a:r>
            <a:r>
              <a:rPr lang="en-US" b="1" dirty="0" err="1">
                <a:solidFill>
                  <a:srgbClr val="0070C0"/>
                </a:solidFill>
              </a:rPr>
              <a:t>Ứng</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thực</a:t>
            </a:r>
            <a:r>
              <a:rPr lang="en-US" b="1" dirty="0">
                <a:solidFill>
                  <a:srgbClr val="0070C0"/>
                </a:solidFill>
              </a:rPr>
              <a:t> </a:t>
            </a:r>
            <a:r>
              <a:rPr lang="en-US" b="1" dirty="0" err="1">
                <a:solidFill>
                  <a:srgbClr val="0070C0"/>
                </a:solidFill>
              </a:rPr>
              <a:t>tế</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phép</a:t>
            </a:r>
            <a:r>
              <a:rPr lang="en-US" b="1" dirty="0">
                <a:solidFill>
                  <a:srgbClr val="0070C0"/>
                </a:solidFill>
              </a:rPr>
              <a:t> quay) </a:t>
            </a:r>
          </a:p>
          <a:p>
            <a:pPr marL="0" indent="0">
              <a:buNone/>
            </a:pPr>
            <a:r>
              <a:rPr lang="en-US" b="1" dirty="0">
                <a:solidFill>
                  <a:schemeClr val="accent2"/>
                </a:solidFill>
              </a:rPr>
              <a:t> (BT 9.30, tr 89, </a:t>
            </a:r>
            <a:r>
              <a:rPr lang="en-US" b="1" dirty="0" err="1">
                <a:solidFill>
                  <a:schemeClr val="accent2"/>
                </a:solidFill>
              </a:rPr>
              <a:t>Toán</a:t>
            </a:r>
            <a:r>
              <a:rPr lang="en-US" b="1" dirty="0">
                <a:solidFill>
                  <a:schemeClr val="accent2"/>
                </a:solidFill>
              </a:rPr>
              <a:t> 9 T2)</a:t>
            </a:r>
            <a:endParaRPr lang="en-US" b="1" dirty="0">
              <a:solidFill>
                <a:schemeClr val="accent2"/>
              </a:solidFill>
              <a:sym typeface="Wingdings" panose="05000000000000000000" pitchFamily="2" charset="2"/>
            </a:endParaRPr>
          </a:p>
        </p:txBody>
      </p:sp>
      <p:graphicFrame>
        <p:nvGraphicFramePr>
          <p:cNvPr id="4" name="Diagram 3">
            <a:extLst>
              <a:ext uri="{FF2B5EF4-FFF2-40B4-BE49-F238E27FC236}">
                <a16:creationId xmlns:a16="http://schemas.microsoft.com/office/drawing/2014/main" id="{4E5991C2-6B71-4C43-9862-18337F390FB4}"/>
              </a:ext>
            </a:extLst>
          </p:cNvPr>
          <p:cNvGraphicFramePr/>
          <p:nvPr/>
        </p:nvGraphicFramePr>
        <p:xfrm>
          <a:off x="0" y="-657389"/>
          <a:ext cx="12257464"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9" y="118162"/>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name="Equation" r:id="rId8" imgW="161925" imgH="181340" progId="Equation.DSMT4">
                  <p:embed/>
                </p:oleObj>
              </mc:Choice>
              <mc:Fallback>
                <p:oleObj name="Equation" r:id="rId8"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9"/>
                      <a:stretch>
                        <a:fillRect/>
                      </a:stretch>
                    </p:blipFill>
                    <p:spPr>
                      <a:xfrm>
                        <a:off x="6015038" y="3336925"/>
                        <a:ext cx="161925" cy="180975"/>
                      </a:xfrm>
                      <a:prstGeom prst="rect">
                        <a:avLst/>
                      </a:prstGeom>
                    </p:spPr>
                  </p:pic>
                </p:oleObj>
              </mc:Fallback>
            </mc:AlternateContent>
          </a:graphicData>
        </a:graphic>
      </p:graphicFrame>
      <p:pic>
        <p:nvPicPr>
          <p:cNvPr id="7" name="Picture 6" descr="A black text on a white background&#10;&#10;Description automatically generated">
            <a:extLst>
              <a:ext uri="{FF2B5EF4-FFF2-40B4-BE49-F238E27FC236}">
                <a16:creationId xmlns:a16="http://schemas.microsoft.com/office/drawing/2014/main" id="{B3A549F6-8A9F-5559-980E-DD04476ECE9D}"/>
              </a:ext>
            </a:extLst>
          </p:cNvPr>
          <p:cNvPicPr>
            <a:picLocks noChangeAspect="1"/>
          </p:cNvPicPr>
          <p:nvPr/>
        </p:nvPicPr>
        <p:blipFill>
          <a:blip r:embed="rId10"/>
          <a:stretch>
            <a:fillRect/>
          </a:stretch>
        </p:blipFill>
        <p:spPr>
          <a:xfrm>
            <a:off x="533451" y="2729459"/>
            <a:ext cx="6896100" cy="1485900"/>
          </a:xfrm>
          <a:prstGeom prst="rect">
            <a:avLst/>
          </a:prstGeom>
        </p:spPr>
      </p:pic>
      <p:pic>
        <p:nvPicPr>
          <p:cNvPr id="11" name="Picture 10" descr="A ferris wheel with colorful objects&#10;&#10;Description automatically generated with medium confidence">
            <a:extLst>
              <a:ext uri="{FF2B5EF4-FFF2-40B4-BE49-F238E27FC236}">
                <a16:creationId xmlns:a16="http://schemas.microsoft.com/office/drawing/2014/main" id="{67B05AC3-C906-DB59-C05C-C370A3B1A471}"/>
              </a:ext>
            </a:extLst>
          </p:cNvPr>
          <p:cNvPicPr>
            <a:picLocks noChangeAspect="1"/>
          </p:cNvPicPr>
          <p:nvPr/>
        </p:nvPicPr>
        <p:blipFill>
          <a:blip r:embed="rId11"/>
          <a:stretch>
            <a:fillRect/>
          </a:stretch>
        </p:blipFill>
        <p:spPr>
          <a:xfrm>
            <a:off x="7692869" y="2515416"/>
            <a:ext cx="3257550" cy="2971800"/>
          </a:xfrm>
          <a:prstGeom prst="rect">
            <a:avLst/>
          </a:prstGeom>
        </p:spPr>
      </p:pic>
    </p:spTree>
    <p:extLst>
      <p:ext uri="{BB962C8B-B14F-4D97-AF65-F5344CB8AC3E}">
        <p14:creationId xmlns:p14="http://schemas.microsoft.com/office/powerpoint/2010/main" val="104880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6659F2-30F1-8585-294E-CA6335E5418C}"/>
              </a:ext>
            </a:extLst>
          </p:cNvPr>
          <p:cNvSpPr txBox="1"/>
          <p:nvPr/>
        </p:nvSpPr>
        <p:spPr>
          <a:xfrm>
            <a:off x="900545" y="498764"/>
            <a:ext cx="10390910" cy="5663089"/>
          </a:xfrm>
          <a:prstGeom prst="rect">
            <a:avLst/>
          </a:prstGeom>
          <a:noFill/>
        </p:spPr>
        <p:txBody>
          <a:bodyPr wrap="square" rtlCol="0">
            <a:spAutoFit/>
          </a:bodyPr>
          <a:lstStyle/>
          <a:p>
            <a:r>
              <a:rPr lang="vi-VN" sz="2400" b="1" dirty="0"/>
              <a:t>Các vấn đề GV thường băn khoăn:</a:t>
            </a:r>
          </a:p>
          <a:p>
            <a:pPr marL="342900" indent="-342900">
              <a:buAutoNum type="arabicPeriod"/>
            </a:pPr>
            <a:r>
              <a:rPr lang="vi-VN" sz="2000" dirty="0">
                <a:solidFill>
                  <a:srgbClr val="0070C0"/>
                </a:solidFill>
              </a:rPr>
              <a:t>Khi giải Toán, điều gì được sử dụng/không được sử dụng?</a:t>
            </a:r>
          </a:p>
          <a:p>
            <a:r>
              <a:rPr lang="vi-VN" sz="2000" dirty="0">
                <a:solidFill>
                  <a:srgbClr val="FF0000"/>
                </a:solidFill>
              </a:rPr>
              <a:t>Được sử dụng: </a:t>
            </a:r>
          </a:p>
          <a:p>
            <a:pPr marL="285750" indent="-285750">
              <a:buFontTx/>
              <a:buChar char="-"/>
            </a:pPr>
            <a:r>
              <a:rPr lang="vi-VN" sz="2000" dirty="0"/>
              <a:t>Các định nghĩa, định lí, các chú ý, nhận xét có nêu trong SGK Kết nối.</a:t>
            </a:r>
          </a:p>
          <a:p>
            <a:pPr marL="285750" indent="-285750">
              <a:buFontTx/>
              <a:buChar char="-"/>
            </a:pPr>
            <a:r>
              <a:rPr lang="vi-VN" sz="2000" dirty="0"/>
              <a:t>Các định lí, kết luận tuy không nêu trong SGK Kết Nối, nhưng các bộ SGK khác có nêu</a:t>
            </a:r>
          </a:p>
          <a:p>
            <a:r>
              <a:rPr lang="vi-VN" sz="2000" dirty="0">
                <a:solidFill>
                  <a:srgbClr val="FF0000"/>
                </a:solidFill>
              </a:rPr>
              <a:t>Không sử dụng:</a:t>
            </a:r>
          </a:p>
          <a:p>
            <a:r>
              <a:rPr lang="vi-VN" sz="2000" dirty="0"/>
              <a:t>Các khái niệm, tính chất, định lí, … có trong SGK cũ nhưng không được đề cập trong tất cả các bộ SGK mới. </a:t>
            </a:r>
          </a:p>
          <a:p>
            <a:endParaRPr lang="vi-VN" sz="2000" dirty="0"/>
          </a:p>
          <a:p>
            <a:pPr marL="342900" indent="-342900">
              <a:buFont typeface="+mj-lt"/>
              <a:buAutoNum type="arabicPeriod" startAt="2"/>
            </a:pPr>
            <a:r>
              <a:rPr lang="vi-VN" sz="2000" dirty="0">
                <a:solidFill>
                  <a:srgbClr val="0070C0"/>
                </a:solidFill>
              </a:rPr>
              <a:t>Nên sử dụng các BT trong SGK cũ (BT có sẵn trong ‘cẩm nang’ của mỗi GV) như thế nào cho phù hợp với chương trình mới?</a:t>
            </a:r>
          </a:p>
          <a:p>
            <a:r>
              <a:rPr lang="vi-VN" sz="2000" dirty="0">
                <a:solidFill>
                  <a:srgbClr val="FF0000"/>
                </a:solidFill>
              </a:rPr>
              <a:t>Cần chú ý</a:t>
            </a:r>
            <a:r>
              <a:rPr lang="vi-VN" sz="2000" dirty="0"/>
              <a:t>:</a:t>
            </a:r>
          </a:p>
          <a:p>
            <a:pPr marL="342900" indent="-342900">
              <a:buFontTx/>
              <a:buChar char="-"/>
            </a:pPr>
            <a:r>
              <a:rPr lang="vi-VN" sz="2000" dirty="0"/>
              <a:t>Sửa cách diễn đạt, không sử dụng các khái niệm không có trong SGK mới (VD: quỹ tích, dựng (hình), góc ngoài của tam giác, hình chiếu của một điểm trên một đth, hai góc trong cùng phía, nửa mặt phẳng bờ d, …)</a:t>
            </a:r>
          </a:p>
          <a:p>
            <a:pPr marL="285750" indent="-285750">
              <a:buFontTx/>
              <a:buChar char="-"/>
            </a:pPr>
            <a:r>
              <a:rPr lang="vi-VN" sz="2000" dirty="0"/>
              <a:t>Xem xét lời giải, nếu tránh kiến thức không được sử dụng mà làm cho lời giải quá phức tạp thì không nên sử dụng BT đó.</a:t>
            </a:r>
          </a:p>
          <a:p>
            <a:pPr marL="285750" indent="-285750">
              <a:buFontTx/>
              <a:buChar char="-"/>
            </a:pPr>
            <a:r>
              <a:rPr lang="vi-VN" sz="2000" dirty="0"/>
              <a:t>Khi cần có thể bổ sung câu hỏi phụ thích hợp. </a:t>
            </a:r>
            <a:endParaRPr lang="vi-VN" dirty="0"/>
          </a:p>
        </p:txBody>
      </p:sp>
    </p:spTree>
    <p:extLst>
      <p:ext uri="{BB962C8B-B14F-4D97-AF65-F5344CB8AC3E}">
        <p14:creationId xmlns:p14="http://schemas.microsoft.com/office/powerpoint/2010/main" val="4102324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263318" y="1370785"/>
            <a:ext cx="11730828" cy="1019876"/>
          </a:xfrm>
        </p:spPr>
        <p:txBody>
          <a:bodyPr>
            <a:normAutofit/>
          </a:bodyPr>
          <a:lstStyle/>
          <a:p>
            <a:pPr marL="0" indent="0">
              <a:buNone/>
            </a:pPr>
            <a:r>
              <a:rPr lang="en-US" b="1" dirty="0"/>
              <a:t> </a:t>
            </a:r>
            <a:r>
              <a:rPr lang="en-US" b="1" dirty="0" err="1">
                <a:solidFill>
                  <a:srgbClr val="0070C0"/>
                </a:solidFill>
              </a:rPr>
              <a:t>Ví</a:t>
            </a:r>
            <a:r>
              <a:rPr lang="en-US" b="1" dirty="0">
                <a:solidFill>
                  <a:srgbClr val="0070C0"/>
                </a:solidFill>
              </a:rPr>
              <a:t> </a:t>
            </a:r>
            <a:r>
              <a:rPr lang="en-US" b="1" dirty="0" err="1">
                <a:solidFill>
                  <a:srgbClr val="0070C0"/>
                </a:solidFill>
              </a:rPr>
              <a:t>dụ</a:t>
            </a:r>
            <a:r>
              <a:rPr lang="en-US" b="1" dirty="0">
                <a:solidFill>
                  <a:srgbClr val="0070C0"/>
                </a:solidFill>
              </a:rPr>
              <a:t> 6 (</a:t>
            </a:r>
            <a:r>
              <a:rPr lang="en-US" b="1" dirty="0" err="1">
                <a:solidFill>
                  <a:srgbClr val="0070C0"/>
                </a:solidFill>
              </a:rPr>
              <a:t>Ứng</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thực</a:t>
            </a:r>
            <a:r>
              <a:rPr lang="en-US" b="1" dirty="0">
                <a:solidFill>
                  <a:srgbClr val="0070C0"/>
                </a:solidFill>
              </a:rPr>
              <a:t> </a:t>
            </a:r>
            <a:r>
              <a:rPr lang="en-US" b="1" dirty="0" err="1">
                <a:solidFill>
                  <a:srgbClr val="0070C0"/>
                </a:solidFill>
              </a:rPr>
              <a:t>tế</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hình</a:t>
            </a:r>
            <a:r>
              <a:rPr lang="en-US" b="1" dirty="0">
                <a:solidFill>
                  <a:srgbClr val="0070C0"/>
                </a:solidFill>
              </a:rPr>
              <a:t> </a:t>
            </a:r>
            <a:r>
              <a:rPr lang="en-US" b="1" dirty="0" err="1">
                <a:solidFill>
                  <a:srgbClr val="0070C0"/>
                </a:solidFill>
              </a:rPr>
              <a:t>nón</a:t>
            </a:r>
            <a:r>
              <a:rPr lang="en-US" b="1" dirty="0">
                <a:solidFill>
                  <a:srgbClr val="0070C0"/>
                </a:solidFill>
              </a:rPr>
              <a:t>) </a:t>
            </a:r>
          </a:p>
          <a:p>
            <a:pPr marL="0" indent="0">
              <a:buNone/>
            </a:pPr>
            <a:r>
              <a:rPr lang="en-US" b="1" dirty="0">
                <a:solidFill>
                  <a:schemeClr val="accent2"/>
                </a:solidFill>
              </a:rPr>
              <a:t>  (BT 10.13, tr 107, </a:t>
            </a:r>
            <a:r>
              <a:rPr lang="en-US" b="1" dirty="0" err="1">
                <a:solidFill>
                  <a:schemeClr val="accent2"/>
                </a:solidFill>
              </a:rPr>
              <a:t>Toán</a:t>
            </a:r>
            <a:r>
              <a:rPr lang="en-US" b="1" dirty="0">
                <a:solidFill>
                  <a:schemeClr val="accent2"/>
                </a:solidFill>
              </a:rPr>
              <a:t> 9, T2)</a:t>
            </a:r>
          </a:p>
        </p:txBody>
      </p:sp>
      <p:graphicFrame>
        <p:nvGraphicFramePr>
          <p:cNvPr id="4" name="Diagram 3">
            <a:extLst>
              <a:ext uri="{FF2B5EF4-FFF2-40B4-BE49-F238E27FC236}">
                <a16:creationId xmlns:a16="http://schemas.microsoft.com/office/drawing/2014/main" id="{4E5991C2-6B71-4C43-9862-18337F390FB4}"/>
              </a:ext>
            </a:extLst>
          </p:cNvPr>
          <p:cNvGraphicFramePr/>
          <p:nvPr/>
        </p:nvGraphicFramePr>
        <p:xfrm>
          <a:off x="0" y="-657389"/>
          <a:ext cx="12257464" cy="2101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9A3A8F0-502B-47FF-B1D7-6947BB5713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919" y="118162"/>
            <a:ext cx="822960" cy="1097280"/>
          </a:xfrm>
          <a:prstGeom prst="rect">
            <a:avLst/>
          </a:prstGeom>
        </p:spPr>
      </p:pic>
      <p:sp>
        <p:nvSpPr>
          <p:cNvPr id="5" name="Content Placeholder 2">
            <a:extLst>
              <a:ext uri="{FF2B5EF4-FFF2-40B4-BE49-F238E27FC236}">
                <a16:creationId xmlns:a16="http://schemas.microsoft.com/office/drawing/2014/main" id="{F12EED7A-B1A4-4DB7-B5D5-D58D15D68244}"/>
              </a:ext>
            </a:extLst>
          </p:cNvPr>
          <p:cNvSpPr txBox="1">
            <a:spLocks/>
          </p:cNvSpPr>
          <p:nvPr/>
        </p:nvSpPr>
        <p:spPr>
          <a:xfrm>
            <a:off x="824749" y="4221939"/>
            <a:ext cx="8735281" cy="28245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aphicFrame>
        <p:nvGraphicFramePr>
          <p:cNvPr id="17" name="Object 16">
            <a:extLst>
              <a:ext uri="{FF2B5EF4-FFF2-40B4-BE49-F238E27FC236}">
                <a16:creationId xmlns:a16="http://schemas.microsoft.com/office/drawing/2014/main" id="{DB3FCA85-3D7C-4015-B770-E3C0FACF52B8}"/>
              </a:ext>
            </a:extLst>
          </p:cNvPr>
          <p:cNvGraphicFramePr>
            <a:graphicFrameLocks noChangeAspect="1"/>
          </p:cNvGraphicFramePr>
          <p:nvPr/>
        </p:nvGraphicFramePr>
        <p:xfrm>
          <a:off x="6015038" y="3336925"/>
          <a:ext cx="161925" cy="180975"/>
        </p:xfrm>
        <a:graphic>
          <a:graphicData uri="http://schemas.openxmlformats.org/presentationml/2006/ole">
            <mc:AlternateContent xmlns:mc="http://schemas.openxmlformats.org/markup-compatibility/2006">
              <mc:Choice xmlns:v="urn:schemas-microsoft-com:vml" Requires="v">
                <p:oleObj name="Equation" r:id="rId8" imgW="161925" imgH="181340" progId="Equation.DSMT4">
                  <p:embed/>
                </p:oleObj>
              </mc:Choice>
              <mc:Fallback>
                <p:oleObj name="Equation" r:id="rId8" imgW="161925" imgH="181340" progId="Equation.DSMT4">
                  <p:embed/>
                  <p:pic>
                    <p:nvPicPr>
                      <p:cNvPr id="17" name="Object 16">
                        <a:extLst>
                          <a:ext uri="{FF2B5EF4-FFF2-40B4-BE49-F238E27FC236}">
                            <a16:creationId xmlns:a16="http://schemas.microsoft.com/office/drawing/2014/main" id="{DB3FCA85-3D7C-4015-B770-E3C0FACF52B8}"/>
                          </a:ext>
                        </a:extLst>
                      </p:cNvPr>
                      <p:cNvPicPr/>
                      <p:nvPr/>
                    </p:nvPicPr>
                    <p:blipFill>
                      <a:blip r:embed="rId9"/>
                      <a:stretch>
                        <a:fillRect/>
                      </a:stretch>
                    </p:blipFill>
                    <p:spPr>
                      <a:xfrm>
                        <a:off x="6015038" y="3336925"/>
                        <a:ext cx="161925" cy="180975"/>
                      </a:xfrm>
                      <a:prstGeom prst="rect">
                        <a:avLst/>
                      </a:prstGeom>
                    </p:spPr>
                  </p:pic>
                </p:oleObj>
              </mc:Fallback>
            </mc:AlternateContent>
          </a:graphicData>
        </a:graphic>
      </p:graphicFrame>
      <p:pic>
        <p:nvPicPr>
          <p:cNvPr id="7" name="Picture 6" descr="A close up of a text&#10;&#10;Description automatically generated">
            <a:extLst>
              <a:ext uri="{FF2B5EF4-FFF2-40B4-BE49-F238E27FC236}">
                <a16:creationId xmlns:a16="http://schemas.microsoft.com/office/drawing/2014/main" id="{FD516FA2-A322-A107-89C0-24E061CB9B79}"/>
              </a:ext>
            </a:extLst>
          </p:cNvPr>
          <p:cNvPicPr>
            <a:picLocks noChangeAspect="1"/>
          </p:cNvPicPr>
          <p:nvPr/>
        </p:nvPicPr>
        <p:blipFill>
          <a:blip r:embed="rId10"/>
          <a:stretch>
            <a:fillRect/>
          </a:stretch>
        </p:blipFill>
        <p:spPr>
          <a:xfrm>
            <a:off x="352754" y="2915465"/>
            <a:ext cx="10496550" cy="2571750"/>
          </a:xfrm>
          <a:prstGeom prst="rect">
            <a:avLst/>
          </a:prstGeom>
        </p:spPr>
      </p:pic>
    </p:spTree>
    <p:extLst>
      <p:ext uri="{BB962C8B-B14F-4D97-AF65-F5344CB8AC3E}">
        <p14:creationId xmlns:p14="http://schemas.microsoft.com/office/powerpoint/2010/main" val="11726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679137" y="2270234"/>
            <a:ext cx="10831036" cy="454048"/>
          </a:xfrm>
        </p:spPr>
        <p:txBody>
          <a:bodyPr>
            <a:normAutofit fontScale="85000" lnSpcReduction="10000"/>
          </a:bodyPr>
          <a:lstStyle/>
          <a:p>
            <a:pPr marL="0" indent="0">
              <a:buNone/>
            </a:pPr>
            <a:r>
              <a:rPr lang="en-US" sz="3300" b="1" dirty="0">
                <a:solidFill>
                  <a:srgbClr val="0070C0"/>
                </a:solidFill>
              </a:rPr>
              <a:t>Ví </a:t>
            </a:r>
            <a:r>
              <a:rPr lang="en-US" sz="3300" b="1" dirty="0" err="1">
                <a:solidFill>
                  <a:srgbClr val="0070C0"/>
                </a:solidFill>
              </a:rPr>
              <a:t>dụ</a:t>
            </a:r>
            <a:r>
              <a:rPr lang="en-US" sz="3300" b="1" dirty="0">
                <a:solidFill>
                  <a:srgbClr val="0070C0"/>
                </a:solidFill>
              </a:rPr>
              <a:t> 1 (</a:t>
            </a:r>
            <a:r>
              <a:rPr lang="en-US" sz="3300" b="1" dirty="0" err="1">
                <a:solidFill>
                  <a:srgbClr val="0070C0"/>
                </a:solidFill>
              </a:rPr>
              <a:t>Sử</a:t>
            </a:r>
            <a:r>
              <a:rPr lang="en-US" sz="3300" b="1" dirty="0">
                <a:solidFill>
                  <a:srgbClr val="0070C0"/>
                </a:solidFill>
              </a:rPr>
              <a:t> dụng </a:t>
            </a:r>
            <a:r>
              <a:rPr lang="en-US" sz="3300" b="1" dirty="0" err="1">
                <a:solidFill>
                  <a:srgbClr val="0070C0"/>
                </a:solidFill>
              </a:rPr>
              <a:t>đúng</a:t>
            </a:r>
            <a:r>
              <a:rPr lang="en-US" sz="3300" b="1" dirty="0">
                <a:solidFill>
                  <a:srgbClr val="0070C0"/>
                </a:solidFill>
              </a:rPr>
              <a:t> </a:t>
            </a:r>
            <a:r>
              <a:rPr lang="en-US" sz="3300" b="1" dirty="0" err="1">
                <a:solidFill>
                  <a:srgbClr val="0070C0"/>
                </a:solidFill>
              </a:rPr>
              <a:t>thuật</a:t>
            </a:r>
            <a:r>
              <a:rPr lang="en-US" sz="3300" b="1" dirty="0">
                <a:solidFill>
                  <a:srgbClr val="0070C0"/>
                </a:solidFill>
              </a:rPr>
              <a:t> </a:t>
            </a:r>
            <a:r>
              <a:rPr lang="en-US" sz="3300" b="1" dirty="0" err="1">
                <a:solidFill>
                  <a:srgbClr val="0070C0"/>
                </a:solidFill>
              </a:rPr>
              <a:t>ngữ</a:t>
            </a:r>
            <a:r>
              <a:rPr lang="en-US" sz="3300" b="1" dirty="0">
                <a:solidFill>
                  <a:srgbClr val="0070C0"/>
                </a:solidFill>
              </a:rPr>
              <a:t>) </a:t>
            </a:r>
            <a:r>
              <a:rPr lang="en-US" sz="3300" b="1" dirty="0">
                <a:solidFill>
                  <a:schemeClr val="accent2"/>
                </a:solidFill>
              </a:rPr>
              <a:t>(BT 7.22-7.24, tr 54, </a:t>
            </a:r>
            <a:r>
              <a:rPr lang="en-US" sz="3300" b="1" dirty="0" err="1">
                <a:solidFill>
                  <a:schemeClr val="accent2"/>
                </a:solidFill>
              </a:rPr>
              <a:t>Toán</a:t>
            </a:r>
            <a:r>
              <a:rPr lang="en-US" sz="3300" b="1" dirty="0">
                <a:solidFill>
                  <a:schemeClr val="accent2"/>
                </a:solidFill>
              </a:rPr>
              <a:t> 9 T2)</a:t>
            </a:r>
          </a:p>
          <a:p>
            <a:pPr marL="0" indent="0">
              <a:lnSpc>
                <a:spcPct val="120000"/>
              </a:lnSpc>
              <a:buNone/>
            </a:pPr>
            <a:endParaRPr lang="en-US" dirty="0"/>
          </a:p>
        </p:txBody>
      </p:sp>
      <p:graphicFrame>
        <p:nvGraphicFramePr>
          <p:cNvPr id="8" name="Diagram 7">
            <a:extLst>
              <a:ext uri="{FF2B5EF4-FFF2-40B4-BE49-F238E27FC236}">
                <a16:creationId xmlns:a16="http://schemas.microsoft.com/office/drawing/2014/main" id="{209FE6A5-10B6-4A7C-A075-70CE0661F5F9}"/>
              </a:ext>
            </a:extLst>
          </p:cNvPr>
          <p:cNvGraphicFramePr/>
          <p:nvPr>
            <p:extLst>
              <p:ext uri="{D42A27DB-BD31-4B8C-83A1-F6EECF244321}">
                <p14:modId xmlns:p14="http://schemas.microsoft.com/office/powerpoint/2010/main" val="565056708"/>
              </p:ext>
            </p:extLst>
          </p:nvPr>
        </p:nvGraphicFramePr>
        <p:xfrm>
          <a:off x="0" y="-636918"/>
          <a:ext cx="12257464" cy="3031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071DF37C-7BAE-49F9-A94D-183849C8334B}"/>
              </a:ext>
            </a:extLst>
          </p:cNvPr>
          <p:cNvPicPr>
            <a:picLocks noChangeAspect="1"/>
          </p:cNvPicPr>
          <p:nvPr/>
        </p:nvPicPr>
        <p:blipFill rotWithShape="1">
          <a:blip r:embed="rId7">
            <a:extLst>
              <a:ext uri="{28A0092B-C50C-407E-A947-70E740481C1C}">
                <a14:useLocalDpi xmlns:a14="http://schemas.microsoft.com/office/drawing/2010/main" val="0"/>
              </a:ext>
            </a:extLst>
          </a:blip>
          <a:srcRect l="18587" t="4940" r="21921" b="27684"/>
          <a:stretch/>
        </p:blipFill>
        <p:spPr>
          <a:xfrm>
            <a:off x="191600" y="445197"/>
            <a:ext cx="1554480" cy="1017170"/>
          </a:xfrm>
          <a:prstGeom prst="rect">
            <a:avLst/>
          </a:prstGeom>
        </p:spPr>
      </p:pic>
      <p:pic>
        <p:nvPicPr>
          <p:cNvPr id="5" name="Picture 4" descr="A screenshot of a test&#10;&#10;Description automatically generated">
            <a:extLst>
              <a:ext uri="{FF2B5EF4-FFF2-40B4-BE49-F238E27FC236}">
                <a16:creationId xmlns:a16="http://schemas.microsoft.com/office/drawing/2014/main" id="{4ABC0663-ABB7-4A27-2494-86D2E2F047AE}"/>
              </a:ext>
            </a:extLst>
          </p:cNvPr>
          <p:cNvPicPr>
            <a:picLocks noChangeAspect="1"/>
          </p:cNvPicPr>
          <p:nvPr/>
        </p:nvPicPr>
        <p:blipFill>
          <a:blip r:embed="rId8"/>
          <a:stretch>
            <a:fillRect/>
          </a:stretch>
        </p:blipFill>
        <p:spPr>
          <a:xfrm>
            <a:off x="806887" y="2895600"/>
            <a:ext cx="9030970" cy="3962400"/>
          </a:xfrm>
          <a:prstGeom prst="rect">
            <a:avLst/>
          </a:prstGeom>
        </p:spPr>
      </p:pic>
    </p:spTree>
    <p:extLst>
      <p:ext uri="{BB962C8B-B14F-4D97-AF65-F5344CB8AC3E}">
        <p14:creationId xmlns:p14="http://schemas.microsoft.com/office/powerpoint/2010/main" val="20327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623664" y="2280746"/>
            <a:ext cx="10944672" cy="526249"/>
          </a:xfrm>
        </p:spPr>
        <p:txBody>
          <a:bodyPr>
            <a:normAutofit/>
          </a:bodyPr>
          <a:lstStyle/>
          <a:p>
            <a:pPr marL="0" indent="0">
              <a:buNone/>
            </a:pPr>
            <a:r>
              <a:rPr lang="en-US" b="1" dirty="0"/>
              <a:t> </a:t>
            </a:r>
            <a:r>
              <a:rPr lang="en-US" b="1" dirty="0" err="1">
                <a:solidFill>
                  <a:srgbClr val="0070C0"/>
                </a:solidFill>
              </a:rPr>
              <a:t>Ví</a:t>
            </a:r>
            <a:r>
              <a:rPr lang="en-US" b="1" dirty="0">
                <a:solidFill>
                  <a:srgbClr val="0070C0"/>
                </a:solidFill>
              </a:rPr>
              <a:t> </a:t>
            </a:r>
            <a:r>
              <a:rPr lang="en-US" b="1" dirty="0" err="1">
                <a:solidFill>
                  <a:srgbClr val="0070C0"/>
                </a:solidFill>
              </a:rPr>
              <a:t>dụ</a:t>
            </a:r>
            <a:r>
              <a:rPr lang="en-US" b="1" dirty="0">
                <a:solidFill>
                  <a:srgbClr val="0070C0"/>
                </a:solidFill>
              </a:rPr>
              <a:t> 2  (</a:t>
            </a:r>
            <a:r>
              <a:rPr lang="en-US" b="1" dirty="0" err="1">
                <a:solidFill>
                  <a:srgbClr val="0070C0"/>
                </a:solidFill>
              </a:rPr>
              <a:t>Đọc</a:t>
            </a:r>
            <a:r>
              <a:rPr lang="en-US" b="1" dirty="0">
                <a:solidFill>
                  <a:srgbClr val="0070C0"/>
                </a:solidFill>
              </a:rPr>
              <a:t> </a:t>
            </a:r>
            <a:r>
              <a:rPr lang="en-US" b="1" dirty="0" err="1">
                <a:solidFill>
                  <a:srgbClr val="0070C0"/>
                </a:solidFill>
              </a:rPr>
              <a:t>thông</a:t>
            </a:r>
            <a:r>
              <a:rPr lang="en-US" b="1" dirty="0">
                <a:solidFill>
                  <a:srgbClr val="0070C0"/>
                </a:solidFill>
              </a:rPr>
              <a:t> tin </a:t>
            </a:r>
            <a:r>
              <a:rPr lang="en-US" b="1" dirty="0" err="1">
                <a:solidFill>
                  <a:srgbClr val="0070C0"/>
                </a:solidFill>
              </a:rPr>
              <a:t>từ</a:t>
            </a:r>
            <a:r>
              <a:rPr lang="en-US" b="1" dirty="0">
                <a:solidFill>
                  <a:srgbClr val="0070C0"/>
                </a:solidFill>
              </a:rPr>
              <a:t> </a:t>
            </a:r>
            <a:r>
              <a:rPr lang="en-US" b="1" dirty="0" err="1">
                <a:solidFill>
                  <a:srgbClr val="0070C0"/>
                </a:solidFill>
              </a:rPr>
              <a:t>đồ</a:t>
            </a:r>
            <a:r>
              <a:rPr lang="en-US" b="1" dirty="0">
                <a:solidFill>
                  <a:srgbClr val="0070C0"/>
                </a:solidFill>
              </a:rPr>
              <a:t> </a:t>
            </a:r>
            <a:r>
              <a:rPr lang="en-US" b="1" dirty="0" err="1">
                <a:solidFill>
                  <a:srgbClr val="0070C0"/>
                </a:solidFill>
              </a:rPr>
              <a:t>thị</a:t>
            </a:r>
            <a:r>
              <a:rPr lang="en-US" b="1" dirty="0">
                <a:solidFill>
                  <a:srgbClr val="0070C0"/>
                </a:solidFill>
              </a:rPr>
              <a:t>) </a:t>
            </a:r>
            <a:r>
              <a:rPr lang="en-US" b="1" dirty="0">
                <a:solidFill>
                  <a:schemeClr val="accent2"/>
                </a:solidFill>
              </a:rPr>
              <a:t>(BT 6.40, tr 30, </a:t>
            </a:r>
            <a:r>
              <a:rPr lang="en-US" b="1" dirty="0" err="1">
                <a:solidFill>
                  <a:schemeClr val="accent2"/>
                </a:solidFill>
              </a:rPr>
              <a:t>Toán</a:t>
            </a:r>
            <a:r>
              <a:rPr lang="en-US" b="1" dirty="0">
                <a:solidFill>
                  <a:schemeClr val="accent2"/>
                </a:solidFill>
              </a:rPr>
              <a:t> 9 T2)</a:t>
            </a:r>
          </a:p>
        </p:txBody>
      </p:sp>
      <p:graphicFrame>
        <p:nvGraphicFramePr>
          <p:cNvPr id="6" name="Diagram 5">
            <a:extLst>
              <a:ext uri="{FF2B5EF4-FFF2-40B4-BE49-F238E27FC236}">
                <a16:creationId xmlns:a16="http://schemas.microsoft.com/office/drawing/2014/main" id="{1054993F-CF57-4F26-A6E6-32F88B03807A}"/>
              </a:ext>
            </a:extLst>
          </p:cNvPr>
          <p:cNvGraphicFramePr/>
          <p:nvPr>
            <p:extLst>
              <p:ext uri="{D42A27DB-BD31-4B8C-83A1-F6EECF244321}">
                <p14:modId xmlns:p14="http://schemas.microsoft.com/office/powerpoint/2010/main" val="674342158"/>
              </p:ext>
            </p:extLst>
          </p:nvPr>
        </p:nvGraphicFramePr>
        <p:xfrm>
          <a:off x="-32732" y="-398207"/>
          <a:ext cx="12257464" cy="26789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8929912-9DA4-4A69-B5E2-3CF1EA2BA8BE}"/>
              </a:ext>
            </a:extLst>
          </p:cNvPr>
          <p:cNvPicPr>
            <a:picLocks noChangeAspect="1"/>
          </p:cNvPicPr>
          <p:nvPr/>
        </p:nvPicPr>
        <p:blipFill rotWithShape="1">
          <a:blip r:embed="rId7">
            <a:extLst>
              <a:ext uri="{28A0092B-C50C-407E-A947-70E740481C1C}">
                <a14:useLocalDpi xmlns:a14="http://schemas.microsoft.com/office/drawing/2010/main" val="0"/>
              </a:ext>
            </a:extLst>
          </a:blip>
          <a:srcRect l="18587" t="4940" r="21921" b="27684"/>
          <a:stretch/>
        </p:blipFill>
        <p:spPr>
          <a:xfrm>
            <a:off x="191600" y="445197"/>
            <a:ext cx="1554480" cy="1017170"/>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0D8DE9DC-BBF8-327F-A34D-318AEBCE20AE}"/>
              </a:ext>
            </a:extLst>
          </p:cNvPr>
          <p:cNvPicPr>
            <a:picLocks noChangeAspect="1"/>
          </p:cNvPicPr>
          <p:nvPr/>
        </p:nvPicPr>
        <p:blipFill>
          <a:blip r:embed="rId8"/>
          <a:stretch>
            <a:fillRect/>
          </a:stretch>
        </p:blipFill>
        <p:spPr>
          <a:xfrm>
            <a:off x="700594" y="2905597"/>
            <a:ext cx="6686550" cy="1695450"/>
          </a:xfrm>
          <a:prstGeom prst="rect">
            <a:avLst/>
          </a:prstGeom>
        </p:spPr>
      </p:pic>
      <p:pic>
        <p:nvPicPr>
          <p:cNvPr id="9" name="Picture 8" descr="A graph of a function&#10;&#10;Description automatically generated">
            <a:extLst>
              <a:ext uri="{FF2B5EF4-FFF2-40B4-BE49-F238E27FC236}">
                <a16:creationId xmlns:a16="http://schemas.microsoft.com/office/drawing/2014/main" id="{41D236F7-F462-9706-D5B3-C413362DC711}"/>
              </a:ext>
            </a:extLst>
          </p:cNvPr>
          <p:cNvPicPr>
            <a:picLocks noChangeAspect="1"/>
          </p:cNvPicPr>
          <p:nvPr/>
        </p:nvPicPr>
        <p:blipFill>
          <a:blip r:embed="rId9"/>
          <a:stretch>
            <a:fillRect/>
          </a:stretch>
        </p:blipFill>
        <p:spPr>
          <a:xfrm>
            <a:off x="7874863" y="2806995"/>
            <a:ext cx="2526030" cy="4028440"/>
          </a:xfrm>
          <a:prstGeom prst="rect">
            <a:avLst/>
          </a:prstGeom>
        </p:spPr>
      </p:pic>
    </p:spTree>
    <p:extLst>
      <p:ext uri="{BB962C8B-B14F-4D97-AF65-F5344CB8AC3E}">
        <p14:creationId xmlns:p14="http://schemas.microsoft.com/office/powerpoint/2010/main" val="199576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536128" y="2084371"/>
            <a:ext cx="10944672" cy="526249"/>
          </a:xfrm>
        </p:spPr>
        <p:txBody>
          <a:bodyPr>
            <a:normAutofit/>
          </a:bodyPr>
          <a:lstStyle/>
          <a:p>
            <a:pPr marL="0" indent="0">
              <a:buNone/>
            </a:pPr>
            <a:r>
              <a:rPr lang="en-US" b="1" dirty="0"/>
              <a:t> </a:t>
            </a:r>
            <a:r>
              <a:rPr lang="en-US" b="1" dirty="0" err="1">
                <a:solidFill>
                  <a:srgbClr val="0070C0"/>
                </a:solidFill>
              </a:rPr>
              <a:t>Ví</a:t>
            </a:r>
            <a:r>
              <a:rPr lang="en-US" b="1" dirty="0">
                <a:solidFill>
                  <a:srgbClr val="0070C0"/>
                </a:solidFill>
              </a:rPr>
              <a:t> </a:t>
            </a:r>
            <a:r>
              <a:rPr lang="en-US" b="1" dirty="0" err="1">
                <a:solidFill>
                  <a:srgbClr val="0070C0"/>
                </a:solidFill>
              </a:rPr>
              <a:t>dụ</a:t>
            </a:r>
            <a:r>
              <a:rPr lang="en-US" b="1" dirty="0">
                <a:solidFill>
                  <a:srgbClr val="0070C0"/>
                </a:solidFill>
              </a:rPr>
              <a:t> 3 (</a:t>
            </a:r>
            <a:r>
              <a:rPr lang="en-US" b="1" dirty="0" err="1">
                <a:solidFill>
                  <a:srgbClr val="0070C0"/>
                </a:solidFill>
              </a:rPr>
              <a:t>Đọc</a:t>
            </a:r>
            <a:r>
              <a:rPr lang="en-US" b="1" dirty="0">
                <a:solidFill>
                  <a:srgbClr val="0070C0"/>
                </a:solidFill>
              </a:rPr>
              <a:t> </a:t>
            </a:r>
            <a:r>
              <a:rPr lang="en-US" b="1" dirty="0" err="1">
                <a:solidFill>
                  <a:srgbClr val="0070C0"/>
                </a:solidFill>
              </a:rPr>
              <a:t>thông</a:t>
            </a:r>
            <a:r>
              <a:rPr lang="en-US" b="1" dirty="0">
                <a:solidFill>
                  <a:srgbClr val="0070C0"/>
                </a:solidFill>
              </a:rPr>
              <a:t> tin </a:t>
            </a:r>
            <a:r>
              <a:rPr lang="en-US" b="1" dirty="0" err="1">
                <a:solidFill>
                  <a:srgbClr val="0070C0"/>
                </a:solidFill>
              </a:rPr>
              <a:t>từ</a:t>
            </a:r>
            <a:r>
              <a:rPr lang="en-US" b="1" dirty="0">
                <a:solidFill>
                  <a:srgbClr val="0070C0"/>
                </a:solidFill>
              </a:rPr>
              <a:t> </a:t>
            </a:r>
            <a:r>
              <a:rPr lang="en-US" b="1" dirty="0" err="1">
                <a:solidFill>
                  <a:srgbClr val="0070C0"/>
                </a:solidFill>
              </a:rPr>
              <a:t>biểu</a:t>
            </a:r>
            <a:r>
              <a:rPr lang="en-US" b="1" dirty="0">
                <a:solidFill>
                  <a:srgbClr val="0070C0"/>
                </a:solidFill>
              </a:rPr>
              <a:t> </a:t>
            </a:r>
            <a:r>
              <a:rPr lang="en-US" b="1" dirty="0" err="1">
                <a:solidFill>
                  <a:srgbClr val="0070C0"/>
                </a:solidFill>
              </a:rPr>
              <a:t>đồ</a:t>
            </a:r>
            <a:r>
              <a:rPr lang="en-US" b="1" dirty="0">
                <a:solidFill>
                  <a:srgbClr val="0070C0"/>
                </a:solidFill>
              </a:rPr>
              <a:t>) </a:t>
            </a:r>
            <a:r>
              <a:rPr lang="en-US" b="1" dirty="0">
                <a:solidFill>
                  <a:schemeClr val="accent2"/>
                </a:solidFill>
              </a:rPr>
              <a:t>(BT 7.14, tr 45, </a:t>
            </a:r>
            <a:r>
              <a:rPr lang="en-US" b="1" dirty="0" err="1">
                <a:solidFill>
                  <a:schemeClr val="accent2"/>
                </a:solidFill>
              </a:rPr>
              <a:t>Toán</a:t>
            </a:r>
            <a:r>
              <a:rPr lang="en-US" b="1" dirty="0">
                <a:solidFill>
                  <a:schemeClr val="accent2"/>
                </a:solidFill>
              </a:rPr>
              <a:t> 9 KN T2)</a:t>
            </a:r>
          </a:p>
        </p:txBody>
      </p:sp>
      <p:graphicFrame>
        <p:nvGraphicFramePr>
          <p:cNvPr id="6" name="Diagram 5">
            <a:extLst>
              <a:ext uri="{FF2B5EF4-FFF2-40B4-BE49-F238E27FC236}">
                <a16:creationId xmlns:a16="http://schemas.microsoft.com/office/drawing/2014/main" id="{1054993F-CF57-4F26-A6E6-32F88B03807A}"/>
              </a:ext>
            </a:extLst>
          </p:cNvPr>
          <p:cNvGraphicFramePr/>
          <p:nvPr>
            <p:extLst>
              <p:ext uri="{D42A27DB-BD31-4B8C-83A1-F6EECF244321}">
                <p14:modId xmlns:p14="http://schemas.microsoft.com/office/powerpoint/2010/main" val="1253383506"/>
              </p:ext>
            </p:extLst>
          </p:nvPr>
        </p:nvGraphicFramePr>
        <p:xfrm>
          <a:off x="-32732" y="-524773"/>
          <a:ext cx="12257464" cy="280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8929912-9DA4-4A69-B5E2-3CF1EA2BA8BE}"/>
              </a:ext>
            </a:extLst>
          </p:cNvPr>
          <p:cNvPicPr>
            <a:picLocks noChangeAspect="1"/>
          </p:cNvPicPr>
          <p:nvPr/>
        </p:nvPicPr>
        <p:blipFill rotWithShape="1">
          <a:blip r:embed="rId7">
            <a:extLst>
              <a:ext uri="{28A0092B-C50C-407E-A947-70E740481C1C}">
                <a14:useLocalDpi xmlns:a14="http://schemas.microsoft.com/office/drawing/2010/main" val="0"/>
              </a:ext>
            </a:extLst>
          </a:blip>
          <a:srcRect l="18587" t="4940" r="21921" b="27684"/>
          <a:stretch/>
        </p:blipFill>
        <p:spPr>
          <a:xfrm>
            <a:off x="191600" y="445197"/>
            <a:ext cx="1554480" cy="1017170"/>
          </a:xfrm>
          <a:prstGeom prst="rect">
            <a:avLst/>
          </a:prstGeom>
        </p:spPr>
      </p:pic>
      <p:pic>
        <p:nvPicPr>
          <p:cNvPr id="5" name="Picture 4" descr="A graph with blue bars and numbers&#10;&#10;Description automatically generated">
            <a:extLst>
              <a:ext uri="{FF2B5EF4-FFF2-40B4-BE49-F238E27FC236}">
                <a16:creationId xmlns:a16="http://schemas.microsoft.com/office/drawing/2014/main" id="{87716304-B9EC-A3DC-38BB-54031C585362}"/>
              </a:ext>
            </a:extLst>
          </p:cNvPr>
          <p:cNvPicPr>
            <a:picLocks noChangeAspect="1"/>
          </p:cNvPicPr>
          <p:nvPr/>
        </p:nvPicPr>
        <p:blipFill>
          <a:blip r:embed="rId8"/>
          <a:stretch>
            <a:fillRect/>
          </a:stretch>
        </p:blipFill>
        <p:spPr>
          <a:xfrm>
            <a:off x="711200" y="2605787"/>
            <a:ext cx="9406194" cy="3942933"/>
          </a:xfrm>
          <a:prstGeom prst="rect">
            <a:avLst/>
          </a:prstGeom>
        </p:spPr>
      </p:pic>
    </p:spTree>
    <p:extLst>
      <p:ext uri="{BB962C8B-B14F-4D97-AF65-F5344CB8AC3E}">
        <p14:creationId xmlns:p14="http://schemas.microsoft.com/office/powerpoint/2010/main" val="4329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45F560-3131-4F85-A0BA-9E67E4963613}"/>
              </a:ext>
            </a:extLst>
          </p:cNvPr>
          <p:cNvSpPr>
            <a:spLocks noGrp="1"/>
          </p:cNvSpPr>
          <p:nvPr>
            <p:ph idx="1"/>
          </p:nvPr>
        </p:nvSpPr>
        <p:spPr>
          <a:xfrm>
            <a:off x="492785" y="2329467"/>
            <a:ext cx="11299822" cy="514691"/>
          </a:xfrm>
        </p:spPr>
        <p:txBody>
          <a:bodyPr>
            <a:normAutofit/>
          </a:bodyPr>
          <a:lstStyle/>
          <a:p>
            <a:pPr marL="0" indent="0">
              <a:buNone/>
            </a:pPr>
            <a:r>
              <a:rPr lang="en-US" sz="2600" b="1" dirty="0">
                <a:solidFill>
                  <a:srgbClr val="0070C0"/>
                </a:solidFill>
              </a:rPr>
              <a:t>Ví </a:t>
            </a:r>
            <a:r>
              <a:rPr lang="en-US" sz="2600" b="1" dirty="0" err="1">
                <a:solidFill>
                  <a:srgbClr val="0070C0"/>
                </a:solidFill>
              </a:rPr>
              <a:t>dụ</a:t>
            </a:r>
            <a:r>
              <a:rPr lang="en-US" sz="2600" b="1" dirty="0">
                <a:solidFill>
                  <a:srgbClr val="0070C0"/>
                </a:solidFill>
              </a:rPr>
              <a:t> 4 (</a:t>
            </a:r>
            <a:r>
              <a:rPr lang="en-US" sz="2600" b="1" dirty="0" err="1">
                <a:solidFill>
                  <a:srgbClr val="0070C0"/>
                </a:solidFill>
              </a:rPr>
              <a:t>Phát</a:t>
            </a:r>
            <a:r>
              <a:rPr lang="en-US" sz="2600" b="1" dirty="0">
                <a:solidFill>
                  <a:srgbClr val="0070C0"/>
                </a:solidFill>
              </a:rPr>
              <a:t> </a:t>
            </a:r>
            <a:r>
              <a:rPr lang="en-US" sz="2600" b="1" dirty="0" err="1">
                <a:solidFill>
                  <a:srgbClr val="0070C0"/>
                </a:solidFill>
              </a:rPr>
              <a:t>hiện</a:t>
            </a:r>
            <a:r>
              <a:rPr lang="en-US" sz="2600" b="1" dirty="0">
                <a:solidFill>
                  <a:srgbClr val="0070C0"/>
                </a:solidFill>
              </a:rPr>
              <a:t> </a:t>
            </a:r>
            <a:r>
              <a:rPr lang="en-US" sz="2600" b="1" dirty="0" err="1">
                <a:solidFill>
                  <a:srgbClr val="0070C0"/>
                </a:solidFill>
              </a:rPr>
              <a:t>sai</a:t>
            </a:r>
            <a:r>
              <a:rPr lang="en-US" sz="2600" b="1" dirty="0">
                <a:solidFill>
                  <a:srgbClr val="0070C0"/>
                </a:solidFill>
              </a:rPr>
              <a:t> </a:t>
            </a:r>
            <a:r>
              <a:rPr lang="en-US" sz="2600" b="1" dirty="0" err="1">
                <a:solidFill>
                  <a:srgbClr val="0070C0"/>
                </a:solidFill>
              </a:rPr>
              <a:t>lầm</a:t>
            </a:r>
            <a:r>
              <a:rPr lang="en-US" sz="2600" b="1" dirty="0">
                <a:solidFill>
                  <a:srgbClr val="0070C0"/>
                </a:solidFill>
              </a:rPr>
              <a:t> trong </a:t>
            </a:r>
            <a:r>
              <a:rPr lang="en-US" sz="2600" b="1" dirty="0" err="1">
                <a:solidFill>
                  <a:srgbClr val="0070C0"/>
                </a:solidFill>
              </a:rPr>
              <a:t>lập</a:t>
            </a:r>
            <a:r>
              <a:rPr lang="en-US" sz="2600" b="1" dirty="0">
                <a:solidFill>
                  <a:srgbClr val="0070C0"/>
                </a:solidFill>
              </a:rPr>
              <a:t> </a:t>
            </a:r>
            <a:r>
              <a:rPr lang="en-US" sz="2600" b="1" dirty="0" err="1">
                <a:solidFill>
                  <a:srgbClr val="0070C0"/>
                </a:solidFill>
              </a:rPr>
              <a:t>luận</a:t>
            </a:r>
            <a:r>
              <a:rPr lang="en-US" sz="2600" b="1" dirty="0">
                <a:solidFill>
                  <a:srgbClr val="0070C0"/>
                </a:solidFill>
              </a:rPr>
              <a:t>) </a:t>
            </a:r>
            <a:r>
              <a:rPr lang="en-US" sz="2600" b="1" dirty="0">
                <a:solidFill>
                  <a:schemeClr val="accent2"/>
                </a:solidFill>
              </a:rPr>
              <a:t>(tr 22, </a:t>
            </a:r>
            <a:r>
              <a:rPr lang="en-US" sz="2600" b="1" dirty="0" err="1">
                <a:solidFill>
                  <a:schemeClr val="accent2"/>
                </a:solidFill>
              </a:rPr>
              <a:t>Toán</a:t>
            </a:r>
            <a:r>
              <a:rPr lang="en-US" sz="2600" b="1" dirty="0">
                <a:solidFill>
                  <a:schemeClr val="accent2"/>
                </a:solidFill>
              </a:rPr>
              <a:t> 9 KN T2)</a:t>
            </a:r>
          </a:p>
        </p:txBody>
      </p:sp>
      <p:graphicFrame>
        <p:nvGraphicFramePr>
          <p:cNvPr id="5" name="Diagram 4">
            <a:extLst>
              <a:ext uri="{FF2B5EF4-FFF2-40B4-BE49-F238E27FC236}">
                <a16:creationId xmlns:a16="http://schemas.microsoft.com/office/drawing/2014/main" id="{EE03BA44-6444-4099-B1EE-C67A879C39F6}"/>
              </a:ext>
            </a:extLst>
          </p:cNvPr>
          <p:cNvGraphicFramePr/>
          <p:nvPr>
            <p:extLst>
              <p:ext uri="{D42A27DB-BD31-4B8C-83A1-F6EECF244321}">
                <p14:modId xmlns:p14="http://schemas.microsoft.com/office/powerpoint/2010/main" val="3035768760"/>
              </p:ext>
            </p:extLst>
          </p:nvPr>
        </p:nvGraphicFramePr>
        <p:xfrm>
          <a:off x="191600" y="-103240"/>
          <a:ext cx="12197045" cy="2400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E4F88D9-BE0F-4CF4-A525-11605F155DA8}"/>
              </a:ext>
            </a:extLst>
          </p:cNvPr>
          <p:cNvPicPr>
            <a:picLocks noChangeAspect="1"/>
          </p:cNvPicPr>
          <p:nvPr/>
        </p:nvPicPr>
        <p:blipFill rotWithShape="1">
          <a:blip r:embed="rId7">
            <a:extLst>
              <a:ext uri="{28A0092B-C50C-407E-A947-70E740481C1C}">
                <a14:useLocalDpi xmlns:a14="http://schemas.microsoft.com/office/drawing/2010/main" val="0"/>
              </a:ext>
            </a:extLst>
          </a:blip>
          <a:srcRect l="18587" t="4940" r="21921" b="27684"/>
          <a:stretch/>
        </p:blipFill>
        <p:spPr>
          <a:xfrm>
            <a:off x="191600" y="445197"/>
            <a:ext cx="1554480" cy="1017170"/>
          </a:xfrm>
          <a:prstGeom prst="rect">
            <a:avLst/>
          </a:prstGeom>
        </p:spPr>
      </p:pic>
      <p:pic>
        <p:nvPicPr>
          <p:cNvPr id="4" name="Picture 3" descr="A rectangular box with black text&#10;&#10;Description automatically generated">
            <a:extLst>
              <a:ext uri="{FF2B5EF4-FFF2-40B4-BE49-F238E27FC236}">
                <a16:creationId xmlns:a16="http://schemas.microsoft.com/office/drawing/2014/main" id="{AE857ADE-F4FE-3BD1-6497-D56057187009}"/>
              </a:ext>
            </a:extLst>
          </p:cNvPr>
          <p:cNvPicPr>
            <a:picLocks noChangeAspect="1"/>
          </p:cNvPicPr>
          <p:nvPr/>
        </p:nvPicPr>
        <p:blipFill>
          <a:blip r:embed="rId8"/>
          <a:stretch>
            <a:fillRect/>
          </a:stretch>
        </p:blipFill>
        <p:spPr>
          <a:xfrm>
            <a:off x="306163" y="3338964"/>
            <a:ext cx="10477500" cy="2400300"/>
          </a:xfrm>
          <a:prstGeom prst="rect">
            <a:avLst/>
          </a:prstGeom>
        </p:spPr>
      </p:pic>
    </p:spTree>
    <p:extLst>
      <p:ext uri="{BB962C8B-B14F-4D97-AF65-F5344CB8AC3E}">
        <p14:creationId xmlns:p14="http://schemas.microsoft.com/office/powerpoint/2010/main" val="12975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8CBFE5-0E49-4B38-A165-742689194573}"/>
              </a:ext>
            </a:extLst>
          </p:cNvPr>
          <p:cNvSpPr>
            <a:spLocks noGrp="1"/>
          </p:cNvSpPr>
          <p:nvPr>
            <p:ph idx="1"/>
          </p:nvPr>
        </p:nvSpPr>
        <p:spPr>
          <a:xfrm>
            <a:off x="1291473" y="216685"/>
            <a:ext cx="10900527" cy="2118360"/>
          </a:xfrm>
          <a:solidFill>
            <a:schemeClr val="accent1"/>
          </a:solidFill>
        </p:spPr>
        <p:txBody>
          <a:bodyPr>
            <a:normAutofit fontScale="85000" lnSpcReduction="10000"/>
          </a:bodyPr>
          <a:lstStyle/>
          <a:p>
            <a:pPr marL="0" lvl="0" indent="0">
              <a:spcAft>
                <a:spcPts val="600"/>
              </a:spcAft>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lvl="0" indent="0">
              <a:spcAft>
                <a:spcPts val="600"/>
              </a:spcAft>
              <a:buNone/>
            </a:pPr>
            <a:r>
              <a:rPr lang="en-US" sz="2800"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r>
              <a:rPr lang="en-US" sz="2400" dirty="0">
                <a:solidFill>
                  <a:schemeClr val="bg1"/>
                </a:solidFill>
              </a:rPr>
              <a:t> (</a:t>
            </a:r>
            <a:r>
              <a:rPr lang="en-US" sz="2400" dirty="0" err="1">
                <a:solidFill>
                  <a:schemeClr val="bg1"/>
                </a:solidFill>
              </a:rPr>
              <a:t>hỗ</a:t>
            </a:r>
            <a:r>
              <a:rPr lang="en-US" sz="2400" dirty="0">
                <a:solidFill>
                  <a:schemeClr val="bg1"/>
                </a:solidFill>
              </a:rPr>
              <a:t> </a:t>
            </a:r>
            <a:r>
              <a:rPr lang="en-US" sz="2400" dirty="0" err="1">
                <a:solidFill>
                  <a:schemeClr val="bg1"/>
                </a:solidFill>
              </a:rPr>
              <a:t>trợ</a:t>
            </a:r>
            <a:r>
              <a:rPr lang="en-US" sz="2400" dirty="0">
                <a:solidFill>
                  <a:schemeClr val="bg1"/>
                </a:solidFill>
              </a:rPr>
              <a:t> </a:t>
            </a:r>
            <a:r>
              <a:rPr lang="en-US" sz="2400" dirty="0" err="1">
                <a:solidFill>
                  <a:schemeClr val="bg1"/>
                </a:solidFill>
              </a:rPr>
              <a:t>cho</a:t>
            </a:r>
            <a:r>
              <a:rPr lang="en-US" sz="2400" dirty="0">
                <a:solidFill>
                  <a:schemeClr val="bg1"/>
                </a:solidFill>
              </a:rPr>
              <a:t> </a:t>
            </a:r>
            <a:r>
              <a:rPr lang="en-US" sz="2400" dirty="0" err="1">
                <a:solidFill>
                  <a:schemeClr val="bg1"/>
                </a:solidFill>
              </a:rPr>
              <a:t>việc</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toán</a:t>
            </a:r>
            <a:r>
              <a:rPr lang="en-US" sz="2400" dirty="0">
                <a:solidFill>
                  <a:schemeClr val="bg1"/>
                </a:solidFill>
              </a:rPr>
              <a:t>)</a:t>
            </a:r>
          </a:p>
          <a:p>
            <a:pPr marL="0" lvl="0" indent="0">
              <a:spcAft>
                <a:spcPts val="600"/>
              </a:spcAft>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lvl="0" indent="0">
              <a:spcAft>
                <a:spcPts val="600"/>
              </a:spcAft>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a:t>
            </a:r>
          </a:p>
          <a:p>
            <a:pPr marL="0" indent="0">
              <a:buNone/>
            </a:pPr>
            <a:endParaRPr lang="en-US" dirty="0"/>
          </a:p>
        </p:txBody>
      </p:sp>
      <p:sp>
        <p:nvSpPr>
          <p:cNvPr id="7" name="Content Placeholder 2">
            <a:extLst>
              <a:ext uri="{FF2B5EF4-FFF2-40B4-BE49-F238E27FC236}">
                <a16:creationId xmlns:a16="http://schemas.microsoft.com/office/drawing/2014/main" id="{8B58FA23-3E11-44A2-8A98-7FC602646320}"/>
              </a:ext>
            </a:extLst>
          </p:cNvPr>
          <p:cNvSpPr txBox="1">
            <a:spLocks/>
          </p:cNvSpPr>
          <p:nvPr/>
        </p:nvSpPr>
        <p:spPr>
          <a:xfrm>
            <a:off x="645949" y="2642655"/>
            <a:ext cx="11185873" cy="1371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0070C0"/>
                </a:solidFill>
              </a:rPr>
              <a:t>Ví</a:t>
            </a:r>
            <a:r>
              <a:rPr lang="en-US" b="1" dirty="0">
                <a:solidFill>
                  <a:srgbClr val="0070C0"/>
                </a:solidFill>
              </a:rPr>
              <a:t> </a:t>
            </a:r>
            <a:r>
              <a:rPr lang="en-US" b="1" dirty="0" err="1">
                <a:solidFill>
                  <a:srgbClr val="0070C0"/>
                </a:solidFill>
              </a:rPr>
              <a:t>dụ</a:t>
            </a:r>
            <a:r>
              <a:rPr lang="en-US" b="1" dirty="0">
                <a:solidFill>
                  <a:srgbClr val="0070C0"/>
                </a:solidFill>
              </a:rPr>
              <a:t> 1 (</a:t>
            </a:r>
            <a:r>
              <a:rPr lang="en-US" b="1" dirty="0" err="1">
                <a:solidFill>
                  <a:srgbClr val="0070C0"/>
                </a:solidFill>
              </a:rPr>
              <a:t>Sử</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máy</a:t>
            </a:r>
            <a:r>
              <a:rPr lang="en-US" b="1" dirty="0">
                <a:solidFill>
                  <a:srgbClr val="0070C0"/>
                </a:solidFill>
              </a:rPr>
              <a:t> </a:t>
            </a:r>
            <a:r>
              <a:rPr lang="en-US" b="1" dirty="0" err="1">
                <a:solidFill>
                  <a:srgbClr val="0070C0"/>
                </a:solidFill>
              </a:rPr>
              <a:t>tính</a:t>
            </a:r>
            <a:r>
              <a:rPr lang="en-US" b="1" dirty="0">
                <a:solidFill>
                  <a:srgbClr val="0070C0"/>
                </a:solidFill>
              </a:rPr>
              <a:t> </a:t>
            </a:r>
            <a:r>
              <a:rPr lang="en-US" b="1" dirty="0" err="1">
                <a:solidFill>
                  <a:srgbClr val="0070C0"/>
                </a:solidFill>
              </a:rPr>
              <a:t>cầm</a:t>
            </a:r>
            <a:r>
              <a:rPr lang="en-US" b="1" dirty="0">
                <a:solidFill>
                  <a:srgbClr val="0070C0"/>
                </a:solidFill>
              </a:rPr>
              <a:t> </a:t>
            </a:r>
            <a:r>
              <a:rPr lang="en-US" b="1" dirty="0" err="1">
                <a:solidFill>
                  <a:srgbClr val="0070C0"/>
                </a:solidFill>
              </a:rPr>
              <a:t>tay</a:t>
            </a:r>
            <a:r>
              <a:rPr lang="en-US" b="1" dirty="0">
                <a:solidFill>
                  <a:srgbClr val="0070C0"/>
                </a:solidFill>
              </a:rPr>
              <a:t> </a:t>
            </a:r>
            <a:r>
              <a:rPr lang="en-US" b="1" dirty="0" err="1">
                <a:solidFill>
                  <a:srgbClr val="0070C0"/>
                </a:solidFill>
              </a:rPr>
              <a:t>để</a:t>
            </a:r>
            <a:r>
              <a:rPr lang="en-US" b="1" dirty="0">
                <a:solidFill>
                  <a:srgbClr val="0070C0"/>
                </a:solidFill>
              </a:rPr>
              <a:t> </a:t>
            </a:r>
            <a:r>
              <a:rPr lang="en-US" b="1" dirty="0" err="1">
                <a:solidFill>
                  <a:srgbClr val="0070C0"/>
                </a:solidFill>
              </a:rPr>
              <a:t>tìm</a:t>
            </a:r>
            <a:r>
              <a:rPr lang="en-US" b="1" dirty="0">
                <a:solidFill>
                  <a:srgbClr val="0070C0"/>
                </a:solidFill>
              </a:rPr>
              <a:t> </a:t>
            </a:r>
            <a:r>
              <a:rPr lang="en-US" b="1" dirty="0" err="1">
                <a:solidFill>
                  <a:srgbClr val="0070C0"/>
                </a:solidFill>
              </a:rPr>
              <a:t>căn</a:t>
            </a:r>
            <a:r>
              <a:rPr lang="en-US" b="1" dirty="0">
                <a:solidFill>
                  <a:srgbClr val="0070C0"/>
                </a:solidFill>
              </a:rPr>
              <a:t> </a:t>
            </a:r>
            <a:r>
              <a:rPr lang="en-US" b="1" dirty="0" err="1">
                <a:solidFill>
                  <a:srgbClr val="0070C0"/>
                </a:solidFill>
              </a:rPr>
              <a:t>bậc</a:t>
            </a:r>
            <a:r>
              <a:rPr lang="en-US" b="1" dirty="0">
                <a:solidFill>
                  <a:srgbClr val="0070C0"/>
                </a:solidFill>
              </a:rPr>
              <a:t> </a:t>
            </a:r>
            <a:r>
              <a:rPr lang="en-US" b="1" dirty="0" err="1">
                <a:solidFill>
                  <a:srgbClr val="0070C0"/>
                </a:solidFill>
              </a:rPr>
              <a:t>hai</a:t>
            </a:r>
            <a:r>
              <a:rPr lang="en-US" b="1" dirty="0">
                <a:solidFill>
                  <a:srgbClr val="0070C0"/>
                </a:solidFill>
              </a:rPr>
              <a:t> </a:t>
            </a:r>
            <a:r>
              <a:rPr lang="en-US" b="1" dirty="0" err="1">
                <a:solidFill>
                  <a:srgbClr val="0070C0"/>
                </a:solidFill>
              </a:rPr>
              <a:t>hoặc</a:t>
            </a:r>
            <a:r>
              <a:rPr lang="en-US" b="1" dirty="0">
                <a:solidFill>
                  <a:srgbClr val="0070C0"/>
                </a:solidFill>
              </a:rPr>
              <a:t> </a:t>
            </a:r>
            <a:r>
              <a:rPr lang="en-US" b="1" dirty="0" err="1">
                <a:solidFill>
                  <a:srgbClr val="0070C0"/>
                </a:solidFill>
              </a:rPr>
              <a:t>căn</a:t>
            </a:r>
            <a:r>
              <a:rPr lang="en-US" b="1" dirty="0">
                <a:solidFill>
                  <a:srgbClr val="0070C0"/>
                </a:solidFill>
              </a:rPr>
              <a:t> </a:t>
            </a:r>
            <a:r>
              <a:rPr lang="en-US" b="1" dirty="0" err="1">
                <a:solidFill>
                  <a:srgbClr val="0070C0"/>
                </a:solidFill>
              </a:rPr>
              <a:t>bậc</a:t>
            </a:r>
            <a:r>
              <a:rPr lang="en-US" b="1" dirty="0">
                <a:solidFill>
                  <a:srgbClr val="0070C0"/>
                </a:solidFill>
              </a:rPr>
              <a:t> </a:t>
            </a:r>
            <a:r>
              <a:rPr lang="en-US" b="1" dirty="0" err="1">
                <a:solidFill>
                  <a:srgbClr val="0070C0"/>
                </a:solidFill>
              </a:rPr>
              <a:t>ba</a:t>
            </a:r>
            <a:r>
              <a:rPr lang="en-US" b="1" dirty="0">
                <a:solidFill>
                  <a:srgbClr val="0070C0"/>
                </a:solidFill>
              </a:rPr>
              <a:t>, </a:t>
            </a:r>
            <a:r>
              <a:rPr lang="en-US" b="1" dirty="0" err="1">
                <a:solidFill>
                  <a:srgbClr val="0070C0"/>
                </a:solidFill>
              </a:rPr>
              <a:t>giải</a:t>
            </a:r>
            <a:r>
              <a:rPr lang="en-US" b="1" dirty="0">
                <a:solidFill>
                  <a:srgbClr val="0070C0"/>
                </a:solidFill>
              </a:rPr>
              <a:t> </a:t>
            </a:r>
            <a:r>
              <a:rPr lang="en-US" b="1" dirty="0" err="1">
                <a:solidFill>
                  <a:srgbClr val="0070C0"/>
                </a:solidFill>
              </a:rPr>
              <a:t>hệ</a:t>
            </a:r>
            <a:r>
              <a:rPr lang="en-US" b="1" dirty="0">
                <a:solidFill>
                  <a:srgbClr val="0070C0"/>
                </a:solidFill>
              </a:rPr>
              <a:t> </a:t>
            </a:r>
            <a:r>
              <a:rPr lang="en-US" b="1" dirty="0" err="1">
                <a:solidFill>
                  <a:srgbClr val="0070C0"/>
                </a:solidFill>
              </a:rPr>
              <a:t>hai</a:t>
            </a:r>
            <a:r>
              <a:rPr lang="en-US" b="1" dirty="0">
                <a:solidFill>
                  <a:srgbClr val="0070C0"/>
                </a:solidFill>
              </a:rPr>
              <a:t> </a:t>
            </a:r>
            <a:r>
              <a:rPr lang="en-US" b="1" dirty="0" err="1">
                <a:solidFill>
                  <a:srgbClr val="0070C0"/>
                </a:solidFill>
              </a:rPr>
              <a:t>phương</a:t>
            </a:r>
            <a:r>
              <a:rPr lang="en-US" b="1" dirty="0">
                <a:solidFill>
                  <a:srgbClr val="0070C0"/>
                </a:solidFill>
              </a:rPr>
              <a:t> </a:t>
            </a:r>
            <a:r>
              <a:rPr lang="en-US" b="1" dirty="0" err="1">
                <a:solidFill>
                  <a:srgbClr val="0070C0"/>
                </a:solidFill>
              </a:rPr>
              <a:t>trình</a:t>
            </a:r>
            <a:r>
              <a:rPr lang="en-US" b="1" dirty="0">
                <a:solidFill>
                  <a:srgbClr val="0070C0"/>
                </a:solidFill>
              </a:rPr>
              <a:t> </a:t>
            </a:r>
            <a:r>
              <a:rPr lang="en-US" b="1" dirty="0" err="1">
                <a:solidFill>
                  <a:srgbClr val="0070C0"/>
                </a:solidFill>
              </a:rPr>
              <a:t>bậc</a:t>
            </a:r>
            <a:r>
              <a:rPr lang="en-US" b="1" dirty="0">
                <a:solidFill>
                  <a:srgbClr val="0070C0"/>
                </a:solidFill>
              </a:rPr>
              <a:t> </a:t>
            </a:r>
            <a:r>
              <a:rPr lang="en-US" b="1" dirty="0" err="1">
                <a:solidFill>
                  <a:srgbClr val="0070C0"/>
                </a:solidFill>
              </a:rPr>
              <a:t>nhất</a:t>
            </a:r>
            <a:r>
              <a:rPr lang="en-US" b="1" dirty="0">
                <a:solidFill>
                  <a:srgbClr val="0070C0"/>
                </a:solidFill>
              </a:rPr>
              <a:t> </a:t>
            </a:r>
            <a:r>
              <a:rPr lang="en-US" b="1" dirty="0" err="1">
                <a:solidFill>
                  <a:srgbClr val="0070C0"/>
                </a:solidFill>
              </a:rPr>
              <a:t>hai</a:t>
            </a:r>
            <a:r>
              <a:rPr lang="en-US" b="1" dirty="0">
                <a:solidFill>
                  <a:srgbClr val="0070C0"/>
                </a:solidFill>
              </a:rPr>
              <a:t> </a:t>
            </a:r>
            <a:r>
              <a:rPr lang="en-US" b="1" dirty="0" err="1">
                <a:solidFill>
                  <a:srgbClr val="0070C0"/>
                </a:solidFill>
              </a:rPr>
              <a:t>ẩn</a:t>
            </a:r>
            <a:r>
              <a:rPr lang="en-US" b="1" dirty="0">
                <a:solidFill>
                  <a:srgbClr val="0070C0"/>
                </a:solidFill>
              </a:rPr>
              <a:t>, </a:t>
            </a:r>
            <a:r>
              <a:rPr lang="en-US" b="1" dirty="0" err="1">
                <a:solidFill>
                  <a:srgbClr val="0070C0"/>
                </a:solidFill>
              </a:rPr>
              <a:t>giải</a:t>
            </a:r>
            <a:r>
              <a:rPr lang="en-US" b="1" dirty="0">
                <a:solidFill>
                  <a:srgbClr val="0070C0"/>
                </a:solidFill>
              </a:rPr>
              <a:t> </a:t>
            </a:r>
            <a:r>
              <a:rPr lang="en-US" b="1" dirty="0" err="1">
                <a:solidFill>
                  <a:srgbClr val="0070C0"/>
                </a:solidFill>
              </a:rPr>
              <a:t>phương</a:t>
            </a:r>
            <a:r>
              <a:rPr lang="en-US" b="1" dirty="0">
                <a:solidFill>
                  <a:srgbClr val="0070C0"/>
                </a:solidFill>
              </a:rPr>
              <a:t> </a:t>
            </a:r>
            <a:r>
              <a:rPr lang="en-US" b="1" dirty="0" err="1">
                <a:solidFill>
                  <a:srgbClr val="0070C0"/>
                </a:solidFill>
              </a:rPr>
              <a:t>trình</a:t>
            </a:r>
            <a:r>
              <a:rPr lang="en-US" b="1" dirty="0">
                <a:solidFill>
                  <a:srgbClr val="0070C0"/>
                </a:solidFill>
              </a:rPr>
              <a:t> </a:t>
            </a:r>
            <a:r>
              <a:rPr lang="en-US" b="1" dirty="0" err="1">
                <a:solidFill>
                  <a:srgbClr val="0070C0"/>
                </a:solidFill>
              </a:rPr>
              <a:t>bậc</a:t>
            </a:r>
            <a:r>
              <a:rPr lang="en-US" b="1" dirty="0">
                <a:solidFill>
                  <a:srgbClr val="0070C0"/>
                </a:solidFill>
              </a:rPr>
              <a:t> </a:t>
            </a:r>
            <a:r>
              <a:rPr lang="en-US" b="1" dirty="0" err="1">
                <a:solidFill>
                  <a:srgbClr val="0070C0"/>
                </a:solidFill>
              </a:rPr>
              <a:t>hai</a:t>
            </a:r>
            <a:r>
              <a:rPr lang="en-US" b="1" dirty="0">
                <a:solidFill>
                  <a:srgbClr val="0070C0"/>
                </a:solidFill>
              </a:rPr>
              <a:t> </a:t>
            </a:r>
            <a:r>
              <a:rPr lang="en-US" b="1" dirty="0" err="1">
                <a:solidFill>
                  <a:srgbClr val="0070C0"/>
                </a:solidFill>
              </a:rPr>
              <a:t>một</a:t>
            </a:r>
            <a:r>
              <a:rPr lang="en-US" b="1" dirty="0">
                <a:solidFill>
                  <a:srgbClr val="0070C0"/>
                </a:solidFill>
              </a:rPr>
              <a:t> </a:t>
            </a:r>
            <a:r>
              <a:rPr lang="en-US" b="1" dirty="0" err="1">
                <a:solidFill>
                  <a:srgbClr val="0070C0"/>
                </a:solidFill>
              </a:rPr>
              <a:t>ẩn</a:t>
            </a:r>
            <a:r>
              <a:rPr lang="en-US" b="1" dirty="0">
                <a:solidFill>
                  <a:srgbClr val="0070C0"/>
                </a:solidFill>
              </a:rPr>
              <a:t>)</a:t>
            </a:r>
          </a:p>
          <a:p>
            <a:pPr marL="0" indent="0">
              <a:buNone/>
            </a:pPr>
            <a:r>
              <a:rPr lang="en-US" b="1" dirty="0">
                <a:solidFill>
                  <a:schemeClr val="accent2"/>
                </a:solidFill>
              </a:rPr>
              <a:t>(BT 1.9, tr 16, </a:t>
            </a:r>
            <a:r>
              <a:rPr lang="en-US" b="1" dirty="0" err="1">
                <a:solidFill>
                  <a:schemeClr val="accent2"/>
                </a:solidFill>
              </a:rPr>
              <a:t>Toán</a:t>
            </a:r>
            <a:r>
              <a:rPr lang="en-US" b="1" dirty="0">
                <a:solidFill>
                  <a:schemeClr val="accent2"/>
                </a:solidFill>
              </a:rPr>
              <a:t> 9 KN T1)</a:t>
            </a:r>
          </a:p>
          <a:p>
            <a:pPr marL="0" indent="0">
              <a:buNone/>
            </a:pPr>
            <a:endParaRPr lang="en-US" b="1" dirty="0"/>
          </a:p>
          <a:p>
            <a:pPr marL="0" indent="0">
              <a:buNone/>
            </a:pPr>
            <a:endParaRPr lang="en-US" b="1" dirty="0"/>
          </a:p>
          <a:p>
            <a:pPr marL="0" indent="0">
              <a:buNone/>
            </a:pPr>
            <a:endParaRPr lang="en-US" b="1" dirty="0"/>
          </a:p>
          <a:p>
            <a:pPr marL="0" indent="0">
              <a:buNone/>
            </a:pPr>
            <a:endParaRPr lang="en-US" dirty="0"/>
          </a:p>
        </p:txBody>
      </p:sp>
      <p:sp>
        <p:nvSpPr>
          <p:cNvPr id="8" name="Oval 7">
            <a:extLst>
              <a:ext uri="{FF2B5EF4-FFF2-40B4-BE49-F238E27FC236}">
                <a16:creationId xmlns:a16="http://schemas.microsoft.com/office/drawing/2014/main" id="{9942FAB6-E04D-4A52-B571-97FF542F1465}"/>
              </a:ext>
            </a:extLst>
          </p:cNvPr>
          <p:cNvSpPr/>
          <p:nvPr/>
        </p:nvSpPr>
        <p:spPr>
          <a:xfrm>
            <a:off x="-17492" y="216685"/>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153BAC8-5201-4A1A-99F1-40C2EDF87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636178"/>
            <a:ext cx="1371600" cy="1371600"/>
          </a:xfrm>
          <a:prstGeom prst="rect">
            <a:avLst/>
          </a:prstGeom>
        </p:spPr>
      </p:pic>
      <p:pic>
        <p:nvPicPr>
          <p:cNvPr id="4" name="Picture 3" descr="A math problem with black text&#10;&#10;Description automatically generated with medium confidence">
            <a:extLst>
              <a:ext uri="{FF2B5EF4-FFF2-40B4-BE49-F238E27FC236}">
                <a16:creationId xmlns:a16="http://schemas.microsoft.com/office/drawing/2014/main" id="{54CE2EDB-EFFE-D83F-A90B-9CAECD21AB73}"/>
              </a:ext>
            </a:extLst>
          </p:cNvPr>
          <p:cNvPicPr>
            <a:picLocks noChangeAspect="1"/>
          </p:cNvPicPr>
          <p:nvPr/>
        </p:nvPicPr>
        <p:blipFill>
          <a:blip r:embed="rId3"/>
          <a:stretch>
            <a:fillRect/>
          </a:stretch>
        </p:blipFill>
        <p:spPr>
          <a:xfrm>
            <a:off x="997508" y="4134813"/>
            <a:ext cx="9212580" cy="2757170"/>
          </a:xfrm>
          <a:prstGeom prst="rect">
            <a:avLst/>
          </a:prstGeom>
        </p:spPr>
      </p:pic>
    </p:spTree>
    <p:extLst>
      <p:ext uri="{BB962C8B-B14F-4D97-AF65-F5344CB8AC3E}">
        <p14:creationId xmlns:p14="http://schemas.microsoft.com/office/powerpoint/2010/main" val="142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8CBFE5-0E49-4B38-A165-742689194573}"/>
              </a:ext>
            </a:extLst>
          </p:cNvPr>
          <p:cNvSpPr>
            <a:spLocks noGrp="1"/>
          </p:cNvSpPr>
          <p:nvPr>
            <p:ph idx="1"/>
          </p:nvPr>
        </p:nvSpPr>
        <p:spPr>
          <a:xfrm>
            <a:off x="1291473" y="216685"/>
            <a:ext cx="10900527" cy="2118360"/>
          </a:xfrm>
          <a:solidFill>
            <a:schemeClr val="accent1"/>
          </a:solidFill>
        </p:spPr>
        <p:txBody>
          <a:bodyPr>
            <a:normAutofit fontScale="85000" lnSpcReduction="10000"/>
          </a:bodyPr>
          <a:lstStyle/>
          <a:p>
            <a:pPr marL="0" lvl="0" indent="0">
              <a:spcAft>
                <a:spcPts val="600"/>
              </a:spcAft>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lvl="0" indent="0">
              <a:spcAft>
                <a:spcPts val="600"/>
              </a:spcAft>
              <a:buNone/>
            </a:pPr>
            <a:r>
              <a:rPr lang="en-US" sz="2800"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r>
              <a:rPr lang="en-US" sz="2400" dirty="0">
                <a:solidFill>
                  <a:schemeClr val="bg1"/>
                </a:solidFill>
              </a:rPr>
              <a:t> (</a:t>
            </a:r>
            <a:r>
              <a:rPr lang="en-US" sz="2400" dirty="0" err="1">
                <a:solidFill>
                  <a:schemeClr val="bg1"/>
                </a:solidFill>
              </a:rPr>
              <a:t>hỗ</a:t>
            </a:r>
            <a:r>
              <a:rPr lang="en-US" sz="2400" dirty="0">
                <a:solidFill>
                  <a:schemeClr val="bg1"/>
                </a:solidFill>
              </a:rPr>
              <a:t> </a:t>
            </a:r>
            <a:r>
              <a:rPr lang="en-US" sz="2400" dirty="0" err="1">
                <a:solidFill>
                  <a:schemeClr val="bg1"/>
                </a:solidFill>
              </a:rPr>
              <a:t>trợ</a:t>
            </a:r>
            <a:r>
              <a:rPr lang="en-US" sz="2400" dirty="0">
                <a:solidFill>
                  <a:schemeClr val="bg1"/>
                </a:solidFill>
              </a:rPr>
              <a:t> </a:t>
            </a:r>
            <a:r>
              <a:rPr lang="en-US" sz="2400" dirty="0" err="1">
                <a:solidFill>
                  <a:schemeClr val="bg1"/>
                </a:solidFill>
              </a:rPr>
              <a:t>cho</a:t>
            </a:r>
            <a:r>
              <a:rPr lang="en-US" sz="2400" dirty="0">
                <a:solidFill>
                  <a:schemeClr val="bg1"/>
                </a:solidFill>
              </a:rPr>
              <a:t> </a:t>
            </a:r>
            <a:r>
              <a:rPr lang="en-US" sz="2400" dirty="0" err="1">
                <a:solidFill>
                  <a:schemeClr val="bg1"/>
                </a:solidFill>
              </a:rPr>
              <a:t>việc</a:t>
            </a:r>
            <a:r>
              <a:rPr lang="en-US" sz="2400" dirty="0">
                <a:solidFill>
                  <a:schemeClr val="bg1"/>
                </a:solidFill>
              </a:rPr>
              <a:t> </a:t>
            </a:r>
            <a:r>
              <a:rPr lang="en-US" sz="2400" dirty="0" err="1">
                <a:solidFill>
                  <a:schemeClr val="bg1"/>
                </a:solidFill>
              </a:rPr>
              <a:t>tính</a:t>
            </a:r>
            <a:r>
              <a:rPr lang="en-US" sz="2400" dirty="0">
                <a:solidFill>
                  <a:schemeClr val="bg1"/>
                </a:solidFill>
              </a:rPr>
              <a:t> </a:t>
            </a:r>
            <a:r>
              <a:rPr lang="en-US" sz="2400" dirty="0" err="1">
                <a:solidFill>
                  <a:schemeClr val="bg1"/>
                </a:solidFill>
              </a:rPr>
              <a:t>toán</a:t>
            </a:r>
            <a:r>
              <a:rPr lang="en-US" sz="2400" dirty="0">
                <a:solidFill>
                  <a:schemeClr val="bg1"/>
                </a:solidFill>
              </a:rPr>
              <a:t>)</a:t>
            </a:r>
          </a:p>
          <a:p>
            <a:pPr marL="0" lvl="0" indent="0">
              <a:spcAft>
                <a:spcPts val="600"/>
              </a:spcAft>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lvl="0" indent="0">
              <a:spcAft>
                <a:spcPts val="600"/>
              </a:spcAft>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a:t>
            </a:r>
          </a:p>
          <a:p>
            <a:pPr marL="0" indent="0">
              <a:buNone/>
            </a:pPr>
            <a:endParaRPr lang="en-US" dirty="0"/>
          </a:p>
        </p:txBody>
      </p:sp>
      <p:sp>
        <p:nvSpPr>
          <p:cNvPr id="7" name="Content Placeholder 2">
            <a:extLst>
              <a:ext uri="{FF2B5EF4-FFF2-40B4-BE49-F238E27FC236}">
                <a16:creationId xmlns:a16="http://schemas.microsoft.com/office/drawing/2014/main" id="{8B58FA23-3E11-44A2-8A98-7FC602646320}"/>
              </a:ext>
            </a:extLst>
          </p:cNvPr>
          <p:cNvSpPr txBox="1">
            <a:spLocks/>
          </p:cNvSpPr>
          <p:nvPr/>
        </p:nvSpPr>
        <p:spPr>
          <a:xfrm>
            <a:off x="722267" y="2667414"/>
            <a:ext cx="10900527" cy="12921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solidFill>
                  <a:srgbClr val="0070C0"/>
                </a:solidFill>
              </a:rPr>
              <a:t>Ví</a:t>
            </a:r>
            <a:r>
              <a:rPr lang="en-US" b="1" dirty="0">
                <a:solidFill>
                  <a:srgbClr val="0070C0"/>
                </a:solidFill>
              </a:rPr>
              <a:t> </a:t>
            </a:r>
            <a:r>
              <a:rPr lang="en-US" b="1" dirty="0" err="1">
                <a:solidFill>
                  <a:srgbClr val="0070C0"/>
                </a:solidFill>
              </a:rPr>
              <a:t>dụ</a:t>
            </a:r>
            <a:r>
              <a:rPr lang="en-US" b="1" dirty="0">
                <a:solidFill>
                  <a:srgbClr val="0070C0"/>
                </a:solidFill>
              </a:rPr>
              <a:t> 2 (</a:t>
            </a:r>
            <a:r>
              <a:rPr lang="en-US" b="1" dirty="0" err="1">
                <a:solidFill>
                  <a:srgbClr val="0070C0"/>
                </a:solidFill>
              </a:rPr>
              <a:t>Sử</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máy</a:t>
            </a:r>
            <a:r>
              <a:rPr lang="en-US" b="1" dirty="0">
                <a:solidFill>
                  <a:srgbClr val="0070C0"/>
                </a:solidFill>
              </a:rPr>
              <a:t> </a:t>
            </a:r>
            <a:r>
              <a:rPr lang="en-US" b="1" dirty="0" err="1">
                <a:solidFill>
                  <a:srgbClr val="0070C0"/>
                </a:solidFill>
              </a:rPr>
              <a:t>tính</a:t>
            </a:r>
            <a:r>
              <a:rPr lang="en-US" b="1" dirty="0">
                <a:solidFill>
                  <a:srgbClr val="0070C0"/>
                </a:solidFill>
              </a:rPr>
              <a:t> </a:t>
            </a:r>
            <a:r>
              <a:rPr lang="en-US" b="1" dirty="0" err="1">
                <a:solidFill>
                  <a:srgbClr val="0070C0"/>
                </a:solidFill>
              </a:rPr>
              <a:t>cầm</a:t>
            </a:r>
            <a:r>
              <a:rPr lang="en-US" b="1" dirty="0">
                <a:solidFill>
                  <a:srgbClr val="0070C0"/>
                </a:solidFill>
              </a:rPr>
              <a:t> </a:t>
            </a:r>
            <a:r>
              <a:rPr lang="en-US" b="1" dirty="0" err="1">
                <a:solidFill>
                  <a:srgbClr val="0070C0"/>
                </a:solidFill>
              </a:rPr>
              <a:t>tay</a:t>
            </a:r>
            <a:r>
              <a:rPr lang="en-US" b="1" dirty="0">
                <a:solidFill>
                  <a:srgbClr val="0070C0"/>
                </a:solidFill>
              </a:rPr>
              <a:t> </a:t>
            </a:r>
            <a:r>
              <a:rPr lang="en-US" b="1" dirty="0" err="1">
                <a:solidFill>
                  <a:srgbClr val="0070C0"/>
                </a:solidFill>
              </a:rPr>
              <a:t>để</a:t>
            </a:r>
            <a:r>
              <a:rPr lang="en-US" b="1" dirty="0">
                <a:solidFill>
                  <a:srgbClr val="0070C0"/>
                </a:solidFill>
              </a:rPr>
              <a:t> </a:t>
            </a:r>
            <a:r>
              <a:rPr lang="en-US" b="1" dirty="0" err="1">
                <a:solidFill>
                  <a:srgbClr val="0070C0"/>
                </a:solidFill>
              </a:rPr>
              <a:t>tìm</a:t>
            </a:r>
            <a:r>
              <a:rPr lang="en-US" b="1" dirty="0">
                <a:solidFill>
                  <a:srgbClr val="0070C0"/>
                </a:solidFill>
              </a:rPr>
              <a:t> </a:t>
            </a:r>
            <a:r>
              <a:rPr lang="en-US" b="1" dirty="0" err="1">
                <a:solidFill>
                  <a:srgbClr val="0070C0"/>
                </a:solidFill>
              </a:rPr>
              <a:t>các</a:t>
            </a:r>
            <a:r>
              <a:rPr lang="en-US" b="1" dirty="0">
                <a:solidFill>
                  <a:srgbClr val="0070C0"/>
                </a:solidFill>
              </a:rPr>
              <a:t> </a:t>
            </a:r>
            <a:r>
              <a:rPr lang="en-US" b="1" dirty="0" err="1">
                <a:solidFill>
                  <a:srgbClr val="0070C0"/>
                </a:solidFill>
              </a:rPr>
              <a:t>tỉ</a:t>
            </a:r>
            <a:r>
              <a:rPr lang="en-US" b="1" dirty="0">
                <a:solidFill>
                  <a:srgbClr val="0070C0"/>
                </a:solidFill>
              </a:rPr>
              <a:t> </a:t>
            </a:r>
            <a:r>
              <a:rPr lang="en-US" b="1" dirty="0" err="1">
                <a:solidFill>
                  <a:srgbClr val="0070C0"/>
                </a:solidFill>
              </a:rPr>
              <a:t>số</a:t>
            </a:r>
            <a:r>
              <a:rPr lang="en-US" b="1" dirty="0">
                <a:solidFill>
                  <a:srgbClr val="0070C0"/>
                </a:solidFill>
              </a:rPr>
              <a:t> </a:t>
            </a:r>
            <a:r>
              <a:rPr lang="en-US" b="1" dirty="0" err="1">
                <a:solidFill>
                  <a:srgbClr val="0070C0"/>
                </a:solidFill>
              </a:rPr>
              <a:t>lượng</a:t>
            </a:r>
            <a:r>
              <a:rPr lang="en-US" b="1" dirty="0">
                <a:solidFill>
                  <a:srgbClr val="0070C0"/>
                </a:solidFill>
              </a:rPr>
              <a:t> </a:t>
            </a:r>
            <a:r>
              <a:rPr lang="en-US" b="1" dirty="0" err="1">
                <a:solidFill>
                  <a:srgbClr val="0070C0"/>
                </a:solidFill>
              </a:rPr>
              <a:t>giác</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một</a:t>
            </a:r>
            <a:r>
              <a:rPr lang="en-US" b="1" dirty="0">
                <a:solidFill>
                  <a:srgbClr val="0070C0"/>
                </a:solidFill>
              </a:rPr>
              <a:t> </a:t>
            </a:r>
            <a:r>
              <a:rPr lang="en-US" b="1" dirty="0" err="1">
                <a:solidFill>
                  <a:srgbClr val="0070C0"/>
                </a:solidFill>
              </a:rPr>
              <a:t>góc</a:t>
            </a:r>
            <a:r>
              <a:rPr lang="en-US" b="1" dirty="0">
                <a:solidFill>
                  <a:srgbClr val="0070C0"/>
                </a:solidFill>
              </a:rPr>
              <a:t> </a:t>
            </a:r>
            <a:r>
              <a:rPr lang="en-US" b="1" dirty="0" err="1">
                <a:solidFill>
                  <a:srgbClr val="0070C0"/>
                </a:solidFill>
              </a:rPr>
              <a:t>nhọn</a:t>
            </a:r>
            <a:r>
              <a:rPr lang="en-US" b="1" dirty="0">
                <a:solidFill>
                  <a:srgbClr val="0070C0"/>
                </a:solidFill>
              </a:rPr>
              <a:t>; </a:t>
            </a:r>
            <a:r>
              <a:rPr lang="en-US" b="1" dirty="0" err="1">
                <a:solidFill>
                  <a:srgbClr val="0070C0"/>
                </a:solidFill>
              </a:rPr>
              <a:t>tìm</a:t>
            </a:r>
            <a:r>
              <a:rPr lang="en-US" b="1" dirty="0">
                <a:solidFill>
                  <a:srgbClr val="0070C0"/>
                </a:solidFill>
              </a:rPr>
              <a:t> </a:t>
            </a:r>
            <a:r>
              <a:rPr lang="en-US" b="1" dirty="0" err="1">
                <a:solidFill>
                  <a:srgbClr val="0070C0"/>
                </a:solidFill>
              </a:rPr>
              <a:t>góc</a:t>
            </a:r>
            <a:r>
              <a:rPr lang="en-US" b="1" dirty="0">
                <a:solidFill>
                  <a:srgbClr val="0070C0"/>
                </a:solidFill>
              </a:rPr>
              <a:t> </a:t>
            </a:r>
            <a:r>
              <a:rPr lang="en-US" b="1" dirty="0" err="1">
                <a:solidFill>
                  <a:srgbClr val="0070C0"/>
                </a:solidFill>
              </a:rPr>
              <a:t>nhọn</a:t>
            </a:r>
            <a:r>
              <a:rPr lang="en-US" b="1" dirty="0">
                <a:solidFill>
                  <a:srgbClr val="0070C0"/>
                </a:solidFill>
              </a:rPr>
              <a:t> </a:t>
            </a:r>
            <a:r>
              <a:rPr lang="en-US" b="1" dirty="0" err="1">
                <a:solidFill>
                  <a:srgbClr val="0070C0"/>
                </a:solidFill>
              </a:rPr>
              <a:t>khi</a:t>
            </a:r>
            <a:r>
              <a:rPr lang="en-US" b="1" dirty="0">
                <a:solidFill>
                  <a:srgbClr val="0070C0"/>
                </a:solidFill>
              </a:rPr>
              <a:t> </a:t>
            </a:r>
            <a:r>
              <a:rPr lang="en-US" b="1" dirty="0" err="1">
                <a:solidFill>
                  <a:srgbClr val="0070C0"/>
                </a:solidFill>
              </a:rPr>
              <a:t>biết</a:t>
            </a:r>
            <a:r>
              <a:rPr lang="en-US" b="1" dirty="0">
                <a:solidFill>
                  <a:srgbClr val="0070C0"/>
                </a:solidFill>
              </a:rPr>
              <a:t> </a:t>
            </a:r>
            <a:r>
              <a:rPr lang="en-US" b="1" dirty="0" err="1">
                <a:solidFill>
                  <a:srgbClr val="0070C0"/>
                </a:solidFill>
              </a:rPr>
              <a:t>tỉ</a:t>
            </a:r>
            <a:r>
              <a:rPr lang="en-US" b="1" dirty="0">
                <a:solidFill>
                  <a:srgbClr val="0070C0"/>
                </a:solidFill>
              </a:rPr>
              <a:t> </a:t>
            </a:r>
            <a:r>
              <a:rPr lang="en-US" b="1" dirty="0" err="1">
                <a:solidFill>
                  <a:srgbClr val="0070C0"/>
                </a:solidFill>
              </a:rPr>
              <a:t>số</a:t>
            </a:r>
            <a:r>
              <a:rPr lang="en-US" b="1" dirty="0">
                <a:solidFill>
                  <a:srgbClr val="0070C0"/>
                </a:solidFill>
              </a:rPr>
              <a:t> </a:t>
            </a:r>
            <a:r>
              <a:rPr lang="en-US" b="1" dirty="0" err="1">
                <a:solidFill>
                  <a:srgbClr val="0070C0"/>
                </a:solidFill>
              </a:rPr>
              <a:t>lượng</a:t>
            </a:r>
            <a:r>
              <a:rPr lang="en-US" b="1" dirty="0">
                <a:solidFill>
                  <a:srgbClr val="0070C0"/>
                </a:solidFill>
              </a:rPr>
              <a:t> </a:t>
            </a:r>
            <a:r>
              <a:rPr lang="en-US" b="1" dirty="0" err="1">
                <a:solidFill>
                  <a:srgbClr val="0070C0"/>
                </a:solidFill>
              </a:rPr>
              <a:t>giác</a:t>
            </a:r>
            <a:r>
              <a:rPr lang="en-US" b="1" dirty="0">
                <a:solidFill>
                  <a:srgbClr val="0070C0"/>
                </a:solidFill>
              </a:rPr>
              <a:t> </a:t>
            </a:r>
            <a:r>
              <a:rPr lang="en-US" b="1" dirty="0" err="1">
                <a:solidFill>
                  <a:srgbClr val="0070C0"/>
                </a:solidFill>
              </a:rPr>
              <a:t>của</a:t>
            </a:r>
            <a:r>
              <a:rPr lang="en-US" b="1" dirty="0">
                <a:solidFill>
                  <a:srgbClr val="0070C0"/>
                </a:solidFill>
              </a:rPr>
              <a:t> </a:t>
            </a:r>
            <a:r>
              <a:rPr lang="en-US" b="1" dirty="0" err="1">
                <a:solidFill>
                  <a:srgbClr val="0070C0"/>
                </a:solidFill>
              </a:rPr>
              <a:t>nó</a:t>
            </a:r>
            <a:r>
              <a:rPr lang="en-US" b="1" dirty="0">
                <a:solidFill>
                  <a:srgbClr val="0070C0"/>
                </a:solidFill>
              </a:rPr>
              <a:t>)</a:t>
            </a:r>
          </a:p>
          <a:p>
            <a:pPr marL="0" indent="0">
              <a:buNone/>
            </a:pPr>
            <a:r>
              <a:rPr lang="en-US" b="1" dirty="0">
                <a:solidFill>
                  <a:schemeClr val="accent2"/>
                </a:solidFill>
              </a:rPr>
              <a:t>(BT 4.6 </a:t>
            </a:r>
            <a:r>
              <a:rPr lang="en-US" b="1" dirty="0" err="1">
                <a:solidFill>
                  <a:schemeClr val="accent2"/>
                </a:solidFill>
              </a:rPr>
              <a:t>và</a:t>
            </a:r>
            <a:r>
              <a:rPr lang="en-US" b="1" dirty="0">
                <a:solidFill>
                  <a:schemeClr val="accent2"/>
                </a:solidFill>
              </a:rPr>
              <a:t> 4.7, tr 73, </a:t>
            </a:r>
            <a:r>
              <a:rPr lang="en-US" b="1" dirty="0" err="1">
                <a:solidFill>
                  <a:schemeClr val="accent2"/>
                </a:solidFill>
              </a:rPr>
              <a:t>Toán</a:t>
            </a:r>
            <a:r>
              <a:rPr lang="en-US" b="1" dirty="0">
                <a:solidFill>
                  <a:schemeClr val="accent2"/>
                </a:solidFill>
              </a:rPr>
              <a:t> 9 KN T1)</a:t>
            </a:r>
          </a:p>
        </p:txBody>
      </p:sp>
      <p:sp>
        <p:nvSpPr>
          <p:cNvPr id="8" name="Oval 7">
            <a:extLst>
              <a:ext uri="{FF2B5EF4-FFF2-40B4-BE49-F238E27FC236}">
                <a16:creationId xmlns:a16="http://schemas.microsoft.com/office/drawing/2014/main" id="{9942FAB6-E04D-4A52-B571-97FF542F1465}"/>
              </a:ext>
            </a:extLst>
          </p:cNvPr>
          <p:cNvSpPr/>
          <p:nvPr/>
        </p:nvSpPr>
        <p:spPr>
          <a:xfrm>
            <a:off x="-17492" y="216685"/>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153BAC8-5201-4A1A-99F1-40C2EDF87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636178"/>
            <a:ext cx="1371600" cy="1371600"/>
          </a:xfrm>
          <a:prstGeom prst="rect">
            <a:avLst/>
          </a:prstGeom>
        </p:spPr>
      </p:pic>
      <p:pic>
        <p:nvPicPr>
          <p:cNvPr id="4" name="Picture 3" descr="A math equations on a white background&#10;&#10;Description automatically generated">
            <a:extLst>
              <a:ext uri="{FF2B5EF4-FFF2-40B4-BE49-F238E27FC236}">
                <a16:creationId xmlns:a16="http://schemas.microsoft.com/office/drawing/2014/main" id="{0ABC9851-922F-2306-EB10-3ED60D22A324}"/>
              </a:ext>
            </a:extLst>
          </p:cNvPr>
          <p:cNvPicPr>
            <a:picLocks noChangeAspect="1"/>
          </p:cNvPicPr>
          <p:nvPr/>
        </p:nvPicPr>
        <p:blipFill>
          <a:blip r:embed="rId3"/>
          <a:stretch>
            <a:fillRect/>
          </a:stretch>
        </p:blipFill>
        <p:spPr>
          <a:xfrm>
            <a:off x="722267" y="4037943"/>
            <a:ext cx="10922000" cy="2806700"/>
          </a:xfrm>
          <a:prstGeom prst="rect">
            <a:avLst/>
          </a:prstGeom>
        </p:spPr>
      </p:pic>
    </p:spTree>
    <p:extLst>
      <p:ext uri="{BB962C8B-B14F-4D97-AF65-F5344CB8AC3E}">
        <p14:creationId xmlns:p14="http://schemas.microsoft.com/office/powerpoint/2010/main" val="4466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09D7-BBFA-4D0C-8983-78B3FD701946}"/>
              </a:ext>
            </a:extLst>
          </p:cNvPr>
          <p:cNvSpPr>
            <a:spLocks noGrp="1"/>
          </p:cNvSpPr>
          <p:nvPr>
            <p:ph idx="1"/>
          </p:nvPr>
        </p:nvSpPr>
        <p:spPr>
          <a:xfrm>
            <a:off x="940275" y="2552435"/>
            <a:ext cx="10242732" cy="4305565"/>
          </a:xfrm>
        </p:spPr>
        <p:txBody>
          <a:bodyPr>
            <a:normAutofit/>
          </a:bodyPr>
          <a:lstStyle/>
          <a:p>
            <a:pPr marL="0" indent="0">
              <a:buNone/>
            </a:pPr>
            <a:r>
              <a:rPr lang="en-US" b="1" dirty="0">
                <a:solidFill>
                  <a:srgbClr val="0070C0"/>
                </a:solidFill>
              </a:rPr>
              <a:t>Ví </a:t>
            </a:r>
            <a:r>
              <a:rPr lang="en-US" b="1" dirty="0" err="1">
                <a:solidFill>
                  <a:srgbClr val="0070C0"/>
                </a:solidFill>
              </a:rPr>
              <a:t>dụ</a:t>
            </a:r>
            <a:r>
              <a:rPr lang="en-US" b="1" dirty="0">
                <a:solidFill>
                  <a:srgbClr val="0070C0"/>
                </a:solidFill>
              </a:rPr>
              <a:t> 3 (</a:t>
            </a:r>
            <a:r>
              <a:rPr lang="en-US" b="1" dirty="0" err="1">
                <a:solidFill>
                  <a:srgbClr val="0070C0"/>
                </a:solidFill>
              </a:rPr>
              <a:t>Sử</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phần</a:t>
            </a:r>
            <a:r>
              <a:rPr lang="en-US" b="1" dirty="0">
                <a:solidFill>
                  <a:srgbClr val="0070C0"/>
                </a:solidFill>
              </a:rPr>
              <a:t> </a:t>
            </a:r>
            <a:r>
              <a:rPr lang="en-US" b="1" dirty="0" err="1">
                <a:solidFill>
                  <a:srgbClr val="0070C0"/>
                </a:solidFill>
              </a:rPr>
              <a:t>mềm</a:t>
            </a:r>
            <a:r>
              <a:rPr lang="en-US" b="1" dirty="0">
                <a:solidFill>
                  <a:srgbClr val="0070C0"/>
                </a:solidFill>
              </a:rPr>
              <a:t> Excel </a:t>
            </a:r>
            <a:r>
              <a:rPr lang="en-US" b="1" dirty="0" err="1">
                <a:solidFill>
                  <a:srgbClr val="0070C0"/>
                </a:solidFill>
              </a:rPr>
              <a:t>để</a:t>
            </a:r>
            <a:r>
              <a:rPr lang="en-US" b="1" dirty="0">
                <a:solidFill>
                  <a:srgbClr val="0070C0"/>
                </a:solidFill>
              </a:rPr>
              <a:t> </a:t>
            </a:r>
            <a:r>
              <a:rPr lang="en-US" b="1" dirty="0" err="1">
                <a:solidFill>
                  <a:srgbClr val="0070C0"/>
                </a:solidFill>
              </a:rPr>
              <a:t>vẽ</a:t>
            </a:r>
            <a:r>
              <a:rPr lang="en-US" b="1" dirty="0">
                <a:solidFill>
                  <a:srgbClr val="0070C0"/>
                </a:solidFill>
              </a:rPr>
              <a:t> </a:t>
            </a:r>
            <a:r>
              <a:rPr lang="en-US" b="1" dirty="0" err="1">
                <a:solidFill>
                  <a:srgbClr val="0070C0"/>
                </a:solidFill>
              </a:rPr>
              <a:t>các</a:t>
            </a:r>
            <a:r>
              <a:rPr lang="en-US" b="1" dirty="0">
                <a:solidFill>
                  <a:srgbClr val="0070C0"/>
                </a:solidFill>
              </a:rPr>
              <a:t> </a:t>
            </a:r>
            <a:r>
              <a:rPr lang="en-US" b="1" dirty="0" err="1">
                <a:solidFill>
                  <a:srgbClr val="0070C0"/>
                </a:solidFill>
              </a:rPr>
              <a:t>loại</a:t>
            </a:r>
            <a:r>
              <a:rPr lang="en-US" b="1" dirty="0">
                <a:solidFill>
                  <a:srgbClr val="0070C0"/>
                </a:solidFill>
              </a:rPr>
              <a:t> </a:t>
            </a:r>
            <a:r>
              <a:rPr lang="en-US" b="1" dirty="0" err="1">
                <a:solidFill>
                  <a:srgbClr val="0070C0"/>
                </a:solidFill>
              </a:rPr>
              <a:t>biểu</a:t>
            </a:r>
            <a:r>
              <a:rPr lang="en-US" b="1" dirty="0">
                <a:solidFill>
                  <a:srgbClr val="0070C0"/>
                </a:solidFill>
              </a:rPr>
              <a:t> </a:t>
            </a:r>
            <a:r>
              <a:rPr lang="en-US" b="1" dirty="0" err="1">
                <a:solidFill>
                  <a:srgbClr val="0070C0"/>
                </a:solidFill>
              </a:rPr>
              <a:t>đồ</a:t>
            </a:r>
            <a:r>
              <a:rPr lang="en-US" b="1" dirty="0">
                <a:solidFill>
                  <a:srgbClr val="0070C0"/>
                </a:solidFill>
              </a:rPr>
              <a:t>) </a:t>
            </a:r>
          </a:p>
          <a:p>
            <a:pPr marL="0" indent="0">
              <a:buNone/>
            </a:pPr>
            <a:r>
              <a:rPr lang="en-US" b="1" dirty="0">
                <a:solidFill>
                  <a:schemeClr val="accent2"/>
                </a:solidFill>
              </a:rPr>
              <a:t>(</a:t>
            </a:r>
            <a:r>
              <a:rPr lang="en-US" b="1" dirty="0" err="1">
                <a:solidFill>
                  <a:schemeClr val="accent2"/>
                </a:solidFill>
              </a:rPr>
              <a:t>Tham</a:t>
            </a:r>
            <a:r>
              <a:rPr lang="en-US" b="1" dirty="0">
                <a:solidFill>
                  <a:schemeClr val="accent2"/>
                </a:solidFill>
              </a:rPr>
              <a:t> </a:t>
            </a:r>
            <a:r>
              <a:rPr lang="en-US" b="1" dirty="0" err="1">
                <a:solidFill>
                  <a:schemeClr val="accent2"/>
                </a:solidFill>
              </a:rPr>
              <a:t>khảo</a:t>
            </a:r>
            <a:r>
              <a:rPr lang="en-US" b="1" dirty="0">
                <a:solidFill>
                  <a:schemeClr val="accent2"/>
                </a:solidFill>
              </a:rPr>
              <a:t> </a:t>
            </a:r>
            <a:r>
              <a:rPr lang="en-US" b="1" dirty="0" err="1">
                <a:solidFill>
                  <a:schemeClr val="accent2"/>
                </a:solidFill>
              </a:rPr>
              <a:t>chủ</a:t>
            </a:r>
            <a:r>
              <a:rPr lang="en-US" b="1" dirty="0">
                <a:solidFill>
                  <a:schemeClr val="accent2"/>
                </a:solidFill>
              </a:rPr>
              <a:t> </a:t>
            </a:r>
            <a:r>
              <a:rPr lang="en-US" b="1" dirty="0" err="1">
                <a:solidFill>
                  <a:schemeClr val="accent2"/>
                </a:solidFill>
              </a:rPr>
              <a:t>đề</a:t>
            </a:r>
            <a:r>
              <a:rPr lang="en-US" b="1" dirty="0">
                <a:solidFill>
                  <a:schemeClr val="accent2"/>
                </a:solidFill>
              </a:rPr>
              <a:t> </a:t>
            </a:r>
            <a:r>
              <a:rPr lang="en-US" b="1" dirty="0" err="1">
                <a:solidFill>
                  <a:schemeClr val="accent2"/>
                </a:solidFill>
              </a:rPr>
              <a:t>Thực</a:t>
            </a:r>
            <a:r>
              <a:rPr lang="en-US" b="1" dirty="0">
                <a:solidFill>
                  <a:schemeClr val="accent2"/>
                </a:solidFill>
              </a:rPr>
              <a:t> </a:t>
            </a:r>
            <a:r>
              <a:rPr lang="en-US" b="1" dirty="0" err="1">
                <a:solidFill>
                  <a:schemeClr val="accent2"/>
                </a:solidFill>
              </a:rPr>
              <a:t>hành</a:t>
            </a:r>
            <a:r>
              <a:rPr lang="en-US" b="1" dirty="0">
                <a:solidFill>
                  <a:schemeClr val="accent2"/>
                </a:solidFill>
              </a:rPr>
              <a:t> </a:t>
            </a:r>
            <a:r>
              <a:rPr lang="en-US" b="1" dirty="0" err="1">
                <a:solidFill>
                  <a:schemeClr val="accent2"/>
                </a:solidFill>
              </a:rPr>
              <a:t>trải</a:t>
            </a:r>
            <a:r>
              <a:rPr lang="en-US" b="1" dirty="0">
                <a:solidFill>
                  <a:schemeClr val="accent2"/>
                </a:solidFill>
              </a:rPr>
              <a:t> </a:t>
            </a:r>
            <a:r>
              <a:rPr lang="en-US" b="1" dirty="0" err="1">
                <a:solidFill>
                  <a:schemeClr val="accent2"/>
                </a:solidFill>
              </a:rPr>
              <a:t>nghiệm</a:t>
            </a:r>
            <a:r>
              <a:rPr lang="en-US" b="1" dirty="0">
                <a:solidFill>
                  <a:schemeClr val="accent2"/>
                </a:solidFill>
              </a:rPr>
              <a:t> </a:t>
            </a:r>
            <a:r>
              <a:rPr lang="en-US" b="1" dirty="0" err="1">
                <a:solidFill>
                  <a:schemeClr val="accent2"/>
                </a:solidFill>
              </a:rPr>
              <a:t>Thống</a:t>
            </a:r>
            <a:r>
              <a:rPr lang="en-US" b="1" dirty="0">
                <a:solidFill>
                  <a:schemeClr val="accent2"/>
                </a:solidFill>
              </a:rPr>
              <a:t> </a:t>
            </a:r>
            <a:r>
              <a:rPr lang="en-US" b="1" dirty="0" err="1">
                <a:solidFill>
                  <a:schemeClr val="accent2"/>
                </a:solidFill>
              </a:rPr>
              <a:t>kê</a:t>
            </a:r>
            <a:r>
              <a:rPr lang="en-US" b="1" dirty="0">
                <a:solidFill>
                  <a:schemeClr val="accent2"/>
                </a:solidFill>
              </a:rPr>
              <a:t> </a:t>
            </a:r>
            <a:r>
              <a:rPr lang="en-US" b="1" dirty="0" err="1">
                <a:solidFill>
                  <a:schemeClr val="accent2"/>
                </a:solidFill>
              </a:rPr>
              <a:t>trong</a:t>
            </a:r>
            <a:r>
              <a:rPr lang="en-US" b="1" dirty="0">
                <a:solidFill>
                  <a:schemeClr val="accent2"/>
                </a:solidFill>
              </a:rPr>
              <a:t> </a:t>
            </a:r>
            <a:r>
              <a:rPr lang="en-US" b="1" dirty="0" err="1">
                <a:solidFill>
                  <a:schemeClr val="accent2"/>
                </a:solidFill>
              </a:rPr>
              <a:t>Toán</a:t>
            </a:r>
            <a:r>
              <a:rPr lang="en-US" b="1" dirty="0">
                <a:solidFill>
                  <a:schemeClr val="accent2"/>
                </a:solidFill>
              </a:rPr>
              <a:t> 9 KN  T2, tr. 120-124)</a:t>
            </a:r>
          </a:p>
        </p:txBody>
      </p:sp>
      <p:sp>
        <p:nvSpPr>
          <p:cNvPr id="5" name="Content Placeholder 2">
            <a:extLst>
              <a:ext uri="{FF2B5EF4-FFF2-40B4-BE49-F238E27FC236}">
                <a16:creationId xmlns:a16="http://schemas.microsoft.com/office/drawing/2014/main" id="{30F41305-225C-46CA-BDDC-0A9A71DA5B2A}"/>
              </a:ext>
            </a:extLst>
          </p:cNvPr>
          <p:cNvSpPr txBox="1">
            <a:spLocks/>
          </p:cNvSpPr>
          <p:nvPr/>
        </p:nvSpPr>
        <p:spPr>
          <a:xfrm>
            <a:off x="1291473" y="247022"/>
            <a:ext cx="10900527" cy="2118360"/>
          </a:xfrm>
          <a:prstGeom prst="rect">
            <a:avLst/>
          </a:prstGeom>
          <a:solidFill>
            <a:schemeClr val="accent1"/>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indent="0">
              <a:spcAft>
                <a:spcPts val="600"/>
              </a:spcAft>
              <a:buFont typeface="Arial" panose="020B0604020202020204" pitchFamily="34" charset="0"/>
              <a:buNone/>
            </a:pPr>
            <a:r>
              <a:rPr lang="en-US"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a:t>
            </a:r>
          </a:p>
          <a:p>
            <a:pPr marL="0" indent="0">
              <a:buFont typeface="Arial" panose="020B0604020202020204" pitchFamily="34" charset="0"/>
              <a:buNone/>
            </a:pPr>
            <a:endParaRPr lang="en-US" dirty="0"/>
          </a:p>
        </p:txBody>
      </p:sp>
      <p:sp>
        <p:nvSpPr>
          <p:cNvPr id="7" name="Oval 6">
            <a:extLst>
              <a:ext uri="{FF2B5EF4-FFF2-40B4-BE49-F238E27FC236}">
                <a16:creationId xmlns:a16="http://schemas.microsoft.com/office/drawing/2014/main" id="{36857086-F4A6-4EC4-B607-6D8D194D5A94}"/>
              </a:ext>
            </a:extLst>
          </p:cNvPr>
          <p:cNvSpPr/>
          <p:nvPr/>
        </p:nvSpPr>
        <p:spPr>
          <a:xfrm>
            <a:off x="-17492" y="247022"/>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A639EB5-0A55-4A13-9335-9B437EAA9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666515"/>
            <a:ext cx="1371600" cy="1371600"/>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1096B1BA-4BAC-E409-1ED4-24ED0EF4B3C7}"/>
              </a:ext>
            </a:extLst>
          </p:cNvPr>
          <p:cNvPicPr>
            <a:picLocks noChangeAspect="1"/>
          </p:cNvPicPr>
          <p:nvPr/>
        </p:nvPicPr>
        <p:blipFill>
          <a:blip r:embed="rId3"/>
          <a:stretch>
            <a:fillRect/>
          </a:stretch>
        </p:blipFill>
        <p:spPr>
          <a:xfrm>
            <a:off x="1564071" y="3962400"/>
            <a:ext cx="8183880" cy="2895600"/>
          </a:xfrm>
          <a:prstGeom prst="rect">
            <a:avLst/>
          </a:prstGeom>
        </p:spPr>
      </p:pic>
    </p:spTree>
    <p:extLst>
      <p:ext uri="{BB962C8B-B14F-4D97-AF65-F5344CB8AC3E}">
        <p14:creationId xmlns:p14="http://schemas.microsoft.com/office/powerpoint/2010/main" val="339755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020D17-85AC-41D6-9889-49BA3F291DE4}"/>
              </a:ext>
            </a:extLst>
          </p:cNvPr>
          <p:cNvSpPr txBox="1">
            <a:spLocks/>
          </p:cNvSpPr>
          <p:nvPr/>
        </p:nvSpPr>
        <p:spPr>
          <a:xfrm>
            <a:off x="624760" y="2453441"/>
            <a:ext cx="10942479" cy="42777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b="1" dirty="0">
                <a:solidFill>
                  <a:srgbClr val="0070C0"/>
                </a:solidFill>
              </a:rPr>
              <a:t>Ví </a:t>
            </a:r>
            <a:r>
              <a:rPr lang="en-US" b="1" dirty="0" err="1">
                <a:solidFill>
                  <a:srgbClr val="0070C0"/>
                </a:solidFill>
              </a:rPr>
              <a:t>dụ</a:t>
            </a:r>
            <a:r>
              <a:rPr lang="en-US" b="1" dirty="0">
                <a:solidFill>
                  <a:srgbClr val="0070C0"/>
                </a:solidFill>
              </a:rPr>
              <a:t> 4 (</a:t>
            </a:r>
            <a:r>
              <a:rPr lang="en-US" b="1" dirty="0" err="1">
                <a:solidFill>
                  <a:srgbClr val="0070C0"/>
                </a:solidFill>
              </a:rPr>
              <a:t>Sử</a:t>
            </a:r>
            <a:r>
              <a:rPr lang="en-US" b="1" dirty="0">
                <a:solidFill>
                  <a:srgbClr val="0070C0"/>
                </a:solidFill>
              </a:rPr>
              <a:t> </a:t>
            </a:r>
            <a:r>
              <a:rPr lang="en-US" b="1" dirty="0" err="1">
                <a:solidFill>
                  <a:srgbClr val="0070C0"/>
                </a:solidFill>
              </a:rPr>
              <a:t>dụng</a:t>
            </a:r>
            <a:r>
              <a:rPr lang="en-US" b="1" dirty="0">
                <a:solidFill>
                  <a:srgbClr val="0070C0"/>
                </a:solidFill>
              </a:rPr>
              <a:t> </a:t>
            </a:r>
            <a:r>
              <a:rPr lang="en-US" b="1" dirty="0" err="1">
                <a:solidFill>
                  <a:srgbClr val="0070C0"/>
                </a:solidFill>
              </a:rPr>
              <a:t>phần</a:t>
            </a:r>
            <a:r>
              <a:rPr lang="en-US" b="1" dirty="0">
                <a:solidFill>
                  <a:srgbClr val="0070C0"/>
                </a:solidFill>
              </a:rPr>
              <a:t> </a:t>
            </a:r>
            <a:r>
              <a:rPr lang="en-US" b="1" dirty="0" err="1">
                <a:solidFill>
                  <a:srgbClr val="0070C0"/>
                </a:solidFill>
              </a:rPr>
              <a:t>mềm</a:t>
            </a:r>
            <a:r>
              <a:rPr lang="en-US" b="1" dirty="0">
                <a:solidFill>
                  <a:srgbClr val="0070C0"/>
                </a:solidFill>
              </a:rPr>
              <a:t> GeoGebra </a:t>
            </a:r>
            <a:r>
              <a:rPr lang="en-US" b="1" dirty="0" err="1">
                <a:solidFill>
                  <a:srgbClr val="0070C0"/>
                </a:solidFill>
              </a:rPr>
              <a:t>để</a:t>
            </a:r>
            <a:r>
              <a:rPr lang="en-US" b="1" dirty="0">
                <a:solidFill>
                  <a:srgbClr val="0070C0"/>
                </a:solidFill>
              </a:rPr>
              <a:t> </a:t>
            </a:r>
            <a:r>
              <a:rPr lang="en-US" b="1" dirty="0" err="1">
                <a:solidFill>
                  <a:srgbClr val="0070C0"/>
                </a:solidFill>
              </a:rPr>
              <a:t>giải</a:t>
            </a:r>
            <a:r>
              <a:rPr lang="en-US" b="1" dirty="0">
                <a:solidFill>
                  <a:srgbClr val="0070C0"/>
                </a:solidFill>
              </a:rPr>
              <a:t> </a:t>
            </a:r>
            <a:r>
              <a:rPr lang="en-US" b="1" dirty="0" err="1">
                <a:solidFill>
                  <a:srgbClr val="0070C0"/>
                </a:solidFill>
              </a:rPr>
              <a:t>phương</a:t>
            </a:r>
            <a:r>
              <a:rPr lang="en-US" b="1" dirty="0">
                <a:solidFill>
                  <a:srgbClr val="0070C0"/>
                </a:solidFill>
              </a:rPr>
              <a:t> </a:t>
            </a:r>
            <a:r>
              <a:rPr lang="en-US" b="1" dirty="0" err="1">
                <a:solidFill>
                  <a:srgbClr val="0070C0"/>
                </a:solidFill>
              </a:rPr>
              <a:t>trình</a:t>
            </a:r>
            <a:r>
              <a:rPr lang="en-US" b="1" dirty="0">
                <a:solidFill>
                  <a:srgbClr val="0070C0"/>
                </a:solidFill>
              </a:rPr>
              <a:t>, </a:t>
            </a:r>
            <a:r>
              <a:rPr lang="en-US" b="1" dirty="0" err="1">
                <a:solidFill>
                  <a:srgbClr val="0070C0"/>
                </a:solidFill>
              </a:rPr>
              <a:t>hệ</a:t>
            </a:r>
            <a:r>
              <a:rPr lang="en-US" b="1" dirty="0">
                <a:solidFill>
                  <a:srgbClr val="0070C0"/>
                </a:solidFill>
              </a:rPr>
              <a:t> </a:t>
            </a:r>
            <a:r>
              <a:rPr lang="en-US" b="1" dirty="0" err="1">
                <a:solidFill>
                  <a:srgbClr val="0070C0"/>
                </a:solidFill>
              </a:rPr>
              <a:t>phương</a:t>
            </a:r>
            <a:r>
              <a:rPr lang="en-US" b="1" dirty="0">
                <a:solidFill>
                  <a:srgbClr val="0070C0"/>
                </a:solidFill>
              </a:rPr>
              <a:t> </a:t>
            </a:r>
            <a:r>
              <a:rPr lang="en-US" b="1" dirty="0" err="1">
                <a:solidFill>
                  <a:srgbClr val="0070C0"/>
                </a:solidFill>
              </a:rPr>
              <a:t>trình</a:t>
            </a:r>
            <a:r>
              <a:rPr lang="en-US" b="1" dirty="0">
                <a:solidFill>
                  <a:srgbClr val="0070C0"/>
                </a:solidFill>
              </a:rPr>
              <a:t>, </a:t>
            </a:r>
            <a:r>
              <a:rPr lang="en-US" b="1" dirty="0" err="1">
                <a:solidFill>
                  <a:srgbClr val="0070C0"/>
                </a:solidFill>
              </a:rPr>
              <a:t>vẽ</a:t>
            </a:r>
            <a:r>
              <a:rPr lang="en-US" b="1" dirty="0">
                <a:solidFill>
                  <a:srgbClr val="0070C0"/>
                </a:solidFill>
              </a:rPr>
              <a:t> </a:t>
            </a:r>
            <a:r>
              <a:rPr lang="en-US" b="1" dirty="0" err="1">
                <a:solidFill>
                  <a:srgbClr val="0070C0"/>
                </a:solidFill>
              </a:rPr>
              <a:t>đồ</a:t>
            </a:r>
            <a:r>
              <a:rPr lang="en-US" b="1" dirty="0">
                <a:solidFill>
                  <a:srgbClr val="0070C0"/>
                </a:solidFill>
              </a:rPr>
              <a:t> </a:t>
            </a:r>
            <a:r>
              <a:rPr lang="en-US" b="1" dirty="0" err="1">
                <a:solidFill>
                  <a:srgbClr val="0070C0"/>
                </a:solidFill>
              </a:rPr>
              <a:t>thị</a:t>
            </a:r>
            <a:r>
              <a:rPr lang="en-US" b="1" dirty="0">
                <a:solidFill>
                  <a:srgbClr val="0070C0"/>
                </a:solidFill>
              </a:rPr>
              <a:t> </a:t>
            </a:r>
            <a:r>
              <a:rPr lang="en-US" b="1" dirty="0" err="1">
                <a:solidFill>
                  <a:srgbClr val="0070C0"/>
                </a:solidFill>
              </a:rPr>
              <a:t>hàm</a:t>
            </a:r>
            <a:r>
              <a:rPr lang="en-US" b="1" dirty="0">
                <a:solidFill>
                  <a:srgbClr val="0070C0"/>
                </a:solidFill>
              </a:rPr>
              <a:t> </a:t>
            </a:r>
            <a:r>
              <a:rPr lang="en-US" b="1" dirty="0" err="1">
                <a:solidFill>
                  <a:srgbClr val="0070C0"/>
                </a:solidFill>
              </a:rPr>
              <a:t>số</a:t>
            </a:r>
            <a:r>
              <a:rPr lang="en-US" b="1" dirty="0">
                <a:solidFill>
                  <a:srgbClr val="0070C0"/>
                </a:solidFill>
              </a:rPr>
              <a:t>; </a:t>
            </a:r>
            <a:r>
              <a:rPr lang="en-US" b="1" dirty="0" err="1">
                <a:solidFill>
                  <a:srgbClr val="0070C0"/>
                </a:solidFill>
              </a:rPr>
              <a:t>vẽ</a:t>
            </a:r>
            <a:r>
              <a:rPr lang="en-US" b="1" dirty="0">
                <a:solidFill>
                  <a:srgbClr val="0070C0"/>
                </a:solidFill>
              </a:rPr>
              <a:t> </a:t>
            </a:r>
            <a:r>
              <a:rPr lang="en-US" b="1" dirty="0" err="1">
                <a:solidFill>
                  <a:srgbClr val="0070C0"/>
                </a:solidFill>
              </a:rPr>
              <a:t>các</a:t>
            </a:r>
            <a:r>
              <a:rPr lang="en-US" b="1" dirty="0">
                <a:solidFill>
                  <a:srgbClr val="0070C0"/>
                </a:solidFill>
              </a:rPr>
              <a:t> </a:t>
            </a:r>
            <a:r>
              <a:rPr lang="en-US" b="1" dirty="0" err="1">
                <a:solidFill>
                  <a:srgbClr val="0070C0"/>
                </a:solidFill>
              </a:rPr>
              <a:t>hình</a:t>
            </a:r>
            <a:r>
              <a:rPr lang="en-US" b="1" dirty="0">
                <a:solidFill>
                  <a:srgbClr val="0070C0"/>
                </a:solidFill>
              </a:rPr>
              <a:t> </a:t>
            </a:r>
            <a:r>
              <a:rPr lang="en-US" b="1" dirty="0" err="1">
                <a:solidFill>
                  <a:srgbClr val="0070C0"/>
                </a:solidFill>
              </a:rPr>
              <a:t>hình</a:t>
            </a:r>
            <a:r>
              <a:rPr lang="en-US" b="1" dirty="0">
                <a:solidFill>
                  <a:srgbClr val="0070C0"/>
                </a:solidFill>
              </a:rPr>
              <a:t> </a:t>
            </a:r>
            <a:r>
              <a:rPr lang="en-US" b="1" dirty="0" err="1">
                <a:solidFill>
                  <a:srgbClr val="0070C0"/>
                </a:solidFill>
              </a:rPr>
              <a:t>học</a:t>
            </a:r>
            <a:r>
              <a:rPr lang="en-US" b="1" dirty="0">
                <a:solidFill>
                  <a:srgbClr val="0070C0"/>
                </a:solidFill>
              </a:rPr>
              <a:t> </a:t>
            </a:r>
            <a:r>
              <a:rPr lang="en-US" b="1" dirty="0" err="1">
                <a:solidFill>
                  <a:srgbClr val="0070C0"/>
                </a:solidFill>
              </a:rPr>
              <a:t>đơn</a:t>
            </a:r>
            <a:r>
              <a:rPr lang="en-US" b="1" dirty="0">
                <a:solidFill>
                  <a:srgbClr val="0070C0"/>
                </a:solidFill>
              </a:rPr>
              <a:t> </a:t>
            </a:r>
            <a:r>
              <a:rPr lang="en-US" b="1" dirty="0" err="1">
                <a:solidFill>
                  <a:srgbClr val="0070C0"/>
                </a:solidFill>
              </a:rPr>
              <a:t>giản</a:t>
            </a:r>
            <a:r>
              <a:rPr lang="en-US" b="1" dirty="0">
                <a:solidFill>
                  <a:srgbClr val="0070C0"/>
                </a:solidFill>
              </a:rPr>
              <a:t>)</a:t>
            </a:r>
          </a:p>
          <a:p>
            <a:pPr marL="0" indent="0" algn="just">
              <a:buNone/>
            </a:pPr>
            <a:r>
              <a:rPr lang="en-US" b="1" dirty="0">
                <a:solidFill>
                  <a:schemeClr val="accent2"/>
                </a:solidFill>
              </a:rPr>
              <a:t>(</a:t>
            </a:r>
            <a:r>
              <a:rPr lang="en-US" b="1" dirty="0" err="1">
                <a:solidFill>
                  <a:schemeClr val="accent2"/>
                </a:solidFill>
              </a:rPr>
              <a:t>Tham</a:t>
            </a:r>
            <a:r>
              <a:rPr lang="en-US" b="1" dirty="0">
                <a:solidFill>
                  <a:schemeClr val="accent2"/>
                </a:solidFill>
              </a:rPr>
              <a:t> </a:t>
            </a:r>
            <a:r>
              <a:rPr lang="en-US" b="1" dirty="0" err="1">
                <a:solidFill>
                  <a:schemeClr val="accent2"/>
                </a:solidFill>
              </a:rPr>
              <a:t>khảo</a:t>
            </a:r>
            <a:r>
              <a:rPr lang="en-US" b="1" dirty="0">
                <a:solidFill>
                  <a:schemeClr val="accent2"/>
                </a:solidFill>
              </a:rPr>
              <a:t> </a:t>
            </a:r>
            <a:r>
              <a:rPr lang="en-US" b="1" dirty="0" err="1">
                <a:solidFill>
                  <a:schemeClr val="accent2"/>
                </a:solidFill>
              </a:rPr>
              <a:t>các</a:t>
            </a:r>
            <a:r>
              <a:rPr lang="en-US" b="1" dirty="0">
                <a:solidFill>
                  <a:schemeClr val="accent2"/>
                </a:solidFill>
              </a:rPr>
              <a:t> </a:t>
            </a:r>
            <a:r>
              <a:rPr lang="en-US" b="1" dirty="0" err="1">
                <a:solidFill>
                  <a:schemeClr val="accent2"/>
                </a:solidFill>
              </a:rPr>
              <a:t>chủ</a:t>
            </a:r>
            <a:r>
              <a:rPr lang="en-US" b="1" dirty="0">
                <a:solidFill>
                  <a:schemeClr val="accent2"/>
                </a:solidFill>
              </a:rPr>
              <a:t> </a:t>
            </a:r>
            <a:r>
              <a:rPr lang="en-US" b="1" dirty="0" err="1">
                <a:solidFill>
                  <a:schemeClr val="accent2"/>
                </a:solidFill>
              </a:rPr>
              <a:t>đề</a:t>
            </a:r>
            <a:r>
              <a:rPr lang="en-US" b="1" dirty="0">
                <a:solidFill>
                  <a:schemeClr val="accent2"/>
                </a:solidFill>
              </a:rPr>
              <a:t> </a:t>
            </a:r>
            <a:r>
              <a:rPr lang="en-US" b="1" dirty="0" err="1">
                <a:solidFill>
                  <a:schemeClr val="accent2"/>
                </a:solidFill>
              </a:rPr>
              <a:t>Thực</a:t>
            </a:r>
            <a:r>
              <a:rPr lang="en-US" b="1" dirty="0">
                <a:solidFill>
                  <a:schemeClr val="accent2"/>
                </a:solidFill>
              </a:rPr>
              <a:t> </a:t>
            </a:r>
            <a:r>
              <a:rPr lang="en-US" b="1" dirty="0" err="1">
                <a:solidFill>
                  <a:schemeClr val="accent2"/>
                </a:solidFill>
              </a:rPr>
              <a:t>hành</a:t>
            </a:r>
            <a:r>
              <a:rPr lang="en-US" b="1" dirty="0">
                <a:solidFill>
                  <a:schemeClr val="accent2"/>
                </a:solidFill>
              </a:rPr>
              <a:t> </a:t>
            </a:r>
            <a:r>
              <a:rPr lang="en-US" b="1" dirty="0" err="1">
                <a:solidFill>
                  <a:schemeClr val="accent2"/>
                </a:solidFill>
              </a:rPr>
              <a:t>trải</a:t>
            </a:r>
            <a:r>
              <a:rPr lang="en-US" b="1" dirty="0">
                <a:solidFill>
                  <a:schemeClr val="accent2"/>
                </a:solidFill>
              </a:rPr>
              <a:t> </a:t>
            </a:r>
            <a:r>
              <a:rPr lang="en-US" b="1" dirty="0" err="1">
                <a:solidFill>
                  <a:schemeClr val="accent2"/>
                </a:solidFill>
              </a:rPr>
              <a:t>nghiệm</a:t>
            </a:r>
            <a:r>
              <a:rPr lang="en-US" b="1" dirty="0">
                <a:solidFill>
                  <a:schemeClr val="accent2"/>
                </a:solidFill>
              </a:rPr>
              <a:t> </a:t>
            </a:r>
            <a:r>
              <a:rPr lang="en-US" b="1" dirty="0" err="1">
                <a:solidFill>
                  <a:schemeClr val="accent2"/>
                </a:solidFill>
              </a:rPr>
              <a:t>Đại</a:t>
            </a:r>
            <a:r>
              <a:rPr lang="en-US" b="1" dirty="0">
                <a:solidFill>
                  <a:schemeClr val="accent2"/>
                </a:solidFill>
              </a:rPr>
              <a:t> </a:t>
            </a:r>
            <a:r>
              <a:rPr lang="en-US" b="1" dirty="0" err="1">
                <a:solidFill>
                  <a:schemeClr val="accent2"/>
                </a:solidFill>
              </a:rPr>
              <a:t>số</a:t>
            </a:r>
            <a:r>
              <a:rPr lang="en-US" b="1" dirty="0">
                <a:solidFill>
                  <a:schemeClr val="accent2"/>
                </a:solidFill>
              </a:rPr>
              <a:t> </a:t>
            </a:r>
            <a:r>
              <a:rPr lang="en-US" b="1" dirty="0" err="1">
                <a:solidFill>
                  <a:schemeClr val="accent2"/>
                </a:solidFill>
              </a:rPr>
              <a:t>và</a:t>
            </a:r>
            <a:r>
              <a:rPr lang="en-US" b="1" dirty="0">
                <a:solidFill>
                  <a:schemeClr val="accent2"/>
                </a:solidFill>
              </a:rPr>
              <a:t> </a:t>
            </a:r>
            <a:r>
              <a:rPr lang="en-US" b="1" dirty="0" err="1">
                <a:solidFill>
                  <a:schemeClr val="accent2"/>
                </a:solidFill>
              </a:rPr>
              <a:t>Hình</a:t>
            </a:r>
            <a:r>
              <a:rPr lang="en-US" b="1" dirty="0">
                <a:solidFill>
                  <a:schemeClr val="accent2"/>
                </a:solidFill>
              </a:rPr>
              <a:t> </a:t>
            </a:r>
            <a:r>
              <a:rPr lang="en-US" b="1" dirty="0" err="1">
                <a:solidFill>
                  <a:schemeClr val="accent2"/>
                </a:solidFill>
              </a:rPr>
              <a:t>học</a:t>
            </a:r>
            <a:r>
              <a:rPr lang="en-US" b="1" dirty="0">
                <a:solidFill>
                  <a:schemeClr val="accent2"/>
                </a:solidFill>
              </a:rPr>
              <a:t> ở </a:t>
            </a:r>
            <a:r>
              <a:rPr lang="en-US" b="1" dirty="0" err="1">
                <a:solidFill>
                  <a:schemeClr val="accent2"/>
                </a:solidFill>
              </a:rPr>
              <a:t>Toán</a:t>
            </a:r>
            <a:r>
              <a:rPr lang="en-US" b="1" dirty="0">
                <a:solidFill>
                  <a:schemeClr val="accent2"/>
                </a:solidFill>
              </a:rPr>
              <a:t> 9 KN </a:t>
            </a:r>
            <a:r>
              <a:rPr lang="en-US" b="1" dirty="0" err="1">
                <a:solidFill>
                  <a:schemeClr val="accent2"/>
                </a:solidFill>
              </a:rPr>
              <a:t>Tập</a:t>
            </a:r>
            <a:r>
              <a:rPr lang="en-US" b="1" dirty="0">
                <a:solidFill>
                  <a:schemeClr val="accent2"/>
                </a:solidFill>
              </a:rPr>
              <a:t> 2, tr. 111-119)</a:t>
            </a:r>
          </a:p>
        </p:txBody>
      </p:sp>
      <p:sp>
        <p:nvSpPr>
          <p:cNvPr id="10" name="Content Placeholder 2">
            <a:extLst>
              <a:ext uri="{FF2B5EF4-FFF2-40B4-BE49-F238E27FC236}">
                <a16:creationId xmlns:a16="http://schemas.microsoft.com/office/drawing/2014/main" id="{7C98D051-7F4A-4C52-B1B4-0D9030D13135}"/>
              </a:ext>
            </a:extLst>
          </p:cNvPr>
          <p:cNvSpPr txBox="1">
            <a:spLocks/>
          </p:cNvSpPr>
          <p:nvPr/>
        </p:nvSpPr>
        <p:spPr>
          <a:xfrm>
            <a:off x="1291473" y="147348"/>
            <a:ext cx="10900527" cy="2118360"/>
          </a:xfrm>
          <a:prstGeom prst="rect">
            <a:avLst/>
          </a:prstGeom>
          <a:solidFill>
            <a:schemeClr val="accent1"/>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indent="0">
              <a:spcAft>
                <a:spcPts val="600"/>
              </a:spcAft>
              <a:buFont typeface="Arial" panose="020B0604020202020204" pitchFamily="34" charset="0"/>
              <a:buNone/>
            </a:pPr>
            <a:r>
              <a:rPr lang="en-US"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a:t>
            </a:r>
          </a:p>
          <a:p>
            <a:pPr marL="0" indent="0">
              <a:buFont typeface="Arial" panose="020B0604020202020204" pitchFamily="34" charset="0"/>
              <a:buNone/>
            </a:pPr>
            <a:endParaRPr lang="en-US" dirty="0"/>
          </a:p>
        </p:txBody>
      </p:sp>
      <p:sp>
        <p:nvSpPr>
          <p:cNvPr id="11" name="Oval 10">
            <a:extLst>
              <a:ext uri="{FF2B5EF4-FFF2-40B4-BE49-F238E27FC236}">
                <a16:creationId xmlns:a16="http://schemas.microsoft.com/office/drawing/2014/main" id="{CD2657CD-DF89-4B86-959B-2868DCEEC7E0}"/>
              </a:ext>
            </a:extLst>
          </p:cNvPr>
          <p:cNvSpPr/>
          <p:nvPr/>
        </p:nvSpPr>
        <p:spPr>
          <a:xfrm>
            <a:off x="-17492" y="147348"/>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ED5F15A-D711-411E-B987-87B377E0E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566841"/>
            <a:ext cx="1371600" cy="1371600"/>
          </a:xfrm>
          <a:prstGeom prst="rect">
            <a:avLst/>
          </a:prstGeom>
        </p:spPr>
      </p:pic>
      <p:pic>
        <p:nvPicPr>
          <p:cNvPr id="3" name="Picture 2" descr="A close up of text&#10;&#10;Description automatically generated">
            <a:extLst>
              <a:ext uri="{FF2B5EF4-FFF2-40B4-BE49-F238E27FC236}">
                <a16:creationId xmlns:a16="http://schemas.microsoft.com/office/drawing/2014/main" id="{18FF48C3-EC2C-30C3-D840-C1D6D5C383CE}"/>
              </a:ext>
            </a:extLst>
          </p:cNvPr>
          <p:cNvPicPr>
            <a:picLocks noChangeAspect="1"/>
          </p:cNvPicPr>
          <p:nvPr/>
        </p:nvPicPr>
        <p:blipFill>
          <a:blip r:embed="rId3"/>
          <a:stretch>
            <a:fillRect/>
          </a:stretch>
        </p:blipFill>
        <p:spPr>
          <a:xfrm>
            <a:off x="747555" y="4331970"/>
            <a:ext cx="9278620" cy="2526030"/>
          </a:xfrm>
          <a:prstGeom prst="rect">
            <a:avLst/>
          </a:prstGeom>
        </p:spPr>
      </p:pic>
    </p:spTree>
    <p:extLst>
      <p:ext uri="{BB962C8B-B14F-4D97-AF65-F5344CB8AC3E}">
        <p14:creationId xmlns:p14="http://schemas.microsoft.com/office/powerpoint/2010/main" val="17244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020D17-85AC-41D6-9889-49BA3F291DE4}"/>
              </a:ext>
            </a:extLst>
          </p:cNvPr>
          <p:cNvSpPr txBox="1">
            <a:spLocks/>
          </p:cNvSpPr>
          <p:nvPr/>
        </p:nvSpPr>
        <p:spPr>
          <a:xfrm>
            <a:off x="708751" y="2580297"/>
            <a:ext cx="11262531" cy="42777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70C0"/>
                </a:solidFill>
              </a:rPr>
              <a:t>Ví </a:t>
            </a:r>
            <a:r>
              <a:rPr lang="en-US" b="1" dirty="0" err="1">
                <a:solidFill>
                  <a:srgbClr val="0070C0"/>
                </a:solidFill>
              </a:rPr>
              <a:t>dụ</a:t>
            </a:r>
            <a:r>
              <a:rPr lang="en-US" b="1" dirty="0">
                <a:solidFill>
                  <a:srgbClr val="0070C0"/>
                </a:solidFill>
              </a:rPr>
              <a:t> 5 (</a:t>
            </a:r>
            <a:r>
              <a:rPr lang="en-US" b="1" dirty="0" err="1">
                <a:solidFill>
                  <a:srgbClr val="0070C0"/>
                </a:solidFill>
              </a:rPr>
              <a:t>Dự</a:t>
            </a:r>
            <a:r>
              <a:rPr lang="en-US" b="1" dirty="0">
                <a:solidFill>
                  <a:srgbClr val="0070C0"/>
                </a:solidFill>
              </a:rPr>
              <a:t> </a:t>
            </a:r>
            <a:r>
              <a:rPr lang="en-US" b="1" dirty="0" err="1">
                <a:solidFill>
                  <a:srgbClr val="0070C0"/>
                </a:solidFill>
              </a:rPr>
              <a:t>án</a:t>
            </a:r>
            <a:r>
              <a:rPr lang="en-US" b="1" dirty="0">
                <a:solidFill>
                  <a:srgbClr val="0070C0"/>
                </a:solidFill>
              </a:rPr>
              <a:t> </a:t>
            </a:r>
            <a:r>
              <a:rPr lang="en-US" b="1" dirty="0" err="1">
                <a:solidFill>
                  <a:srgbClr val="0070C0"/>
                </a:solidFill>
              </a:rPr>
              <a:t>học</a:t>
            </a:r>
            <a:r>
              <a:rPr lang="en-US" b="1" dirty="0">
                <a:solidFill>
                  <a:srgbClr val="0070C0"/>
                </a:solidFill>
              </a:rPr>
              <a:t> </a:t>
            </a:r>
            <a:r>
              <a:rPr lang="en-US" b="1" dirty="0" err="1">
                <a:solidFill>
                  <a:srgbClr val="0070C0"/>
                </a:solidFill>
              </a:rPr>
              <a:t>tập</a:t>
            </a:r>
            <a:r>
              <a:rPr lang="en-US" b="1" dirty="0">
                <a:solidFill>
                  <a:srgbClr val="0070C0"/>
                </a:solidFill>
              </a:rPr>
              <a:t> </a:t>
            </a:r>
            <a:r>
              <a:rPr lang="en-US" b="1" dirty="0" err="1">
                <a:solidFill>
                  <a:srgbClr val="0070C0"/>
                </a:solidFill>
              </a:rPr>
              <a:t>nhỏ</a:t>
            </a:r>
            <a:r>
              <a:rPr lang="en-US" b="1" dirty="0">
                <a:solidFill>
                  <a:srgbClr val="0070C0"/>
                </a:solidFill>
              </a:rPr>
              <a:t>)</a:t>
            </a:r>
            <a:r>
              <a:rPr lang="en-US" b="1" dirty="0"/>
              <a:t> </a:t>
            </a:r>
            <a:r>
              <a:rPr lang="en-US" b="1" dirty="0">
                <a:solidFill>
                  <a:schemeClr val="accent2"/>
                </a:solidFill>
              </a:rPr>
              <a:t>(</a:t>
            </a:r>
            <a:r>
              <a:rPr lang="en-US" b="1" dirty="0" err="1">
                <a:solidFill>
                  <a:schemeClr val="accent2"/>
                </a:solidFill>
              </a:rPr>
              <a:t>Tìm</a:t>
            </a:r>
            <a:r>
              <a:rPr lang="en-US" b="1" dirty="0">
                <a:solidFill>
                  <a:schemeClr val="accent2"/>
                </a:solidFill>
              </a:rPr>
              <a:t> </a:t>
            </a:r>
            <a:r>
              <a:rPr lang="en-US" b="1" dirty="0" err="1">
                <a:solidFill>
                  <a:schemeClr val="accent2"/>
                </a:solidFill>
              </a:rPr>
              <a:t>hiểu</a:t>
            </a:r>
            <a:r>
              <a:rPr lang="en-US" b="1" dirty="0">
                <a:solidFill>
                  <a:schemeClr val="accent2"/>
                </a:solidFill>
              </a:rPr>
              <a:t> </a:t>
            </a:r>
            <a:r>
              <a:rPr lang="en-US" b="1" dirty="0" err="1">
                <a:solidFill>
                  <a:schemeClr val="accent2"/>
                </a:solidFill>
              </a:rPr>
              <a:t>về</a:t>
            </a:r>
            <a:r>
              <a:rPr lang="en-US" b="1" dirty="0">
                <a:solidFill>
                  <a:schemeClr val="accent2"/>
                </a:solidFill>
              </a:rPr>
              <a:t> </a:t>
            </a:r>
            <a:r>
              <a:rPr lang="en-US" b="1" dirty="0" err="1">
                <a:solidFill>
                  <a:schemeClr val="accent2"/>
                </a:solidFill>
              </a:rPr>
              <a:t>nhà</a:t>
            </a:r>
            <a:r>
              <a:rPr lang="en-US" b="1" dirty="0">
                <a:solidFill>
                  <a:schemeClr val="accent2"/>
                </a:solidFill>
              </a:rPr>
              <a:t> </a:t>
            </a:r>
            <a:r>
              <a:rPr lang="en-US" b="1" dirty="0" err="1">
                <a:solidFill>
                  <a:schemeClr val="accent2"/>
                </a:solidFill>
              </a:rPr>
              <a:t>toán</a:t>
            </a:r>
            <a:r>
              <a:rPr lang="en-US" b="1" dirty="0">
                <a:solidFill>
                  <a:schemeClr val="accent2"/>
                </a:solidFill>
              </a:rPr>
              <a:t> </a:t>
            </a:r>
            <a:r>
              <a:rPr lang="en-US" b="1" dirty="0" err="1">
                <a:solidFill>
                  <a:schemeClr val="accent2"/>
                </a:solidFill>
              </a:rPr>
              <a:t>học</a:t>
            </a:r>
            <a:r>
              <a:rPr lang="en-US" b="1" dirty="0">
                <a:solidFill>
                  <a:schemeClr val="accent2"/>
                </a:solidFill>
              </a:rPr>
              <a:t> Viète, </a:t>
            </a:r>
            <a:r>
              <a:rPr lang="en-US" b="1" dirty="0" err="1">
                <a:solidFill>
                  <a:schemeClr val="accent2"/>
                </a:solidFill>
              </a:rPr>
              <a:t>định</a:t>
            </a:r>
            <a:r>
              <a:rPr lang="en-US" b="1" dirty="0">
                <a:solidFill>
                  <a:schemeClr val="accent2"/>
                </a:solidFill>
              </a:rPr>
              <a:t> </a:t>
            </a:r>
            <a:r>
              <a:rPr lang="en-US" b="1" dirty="0" err="1">
                <a:solidFill>
                  <a:schemeClr val="accent2"/>
                </a:solidFill>
              </a:rPr>
              <a:t>lí</a:t>
            </a:r>
            <a:r>
              <a:rPr lang="en-US" b="1" dirty="0">
                <a:solidFill>
                  <a:schemeClr val="accent2"/>
                </a:solidFill>
              </a:rPr>
              <a:t> Viète </a:t>
            </a:r>
            <a:r>
              <a:rPr lang="en-US" b="1" dirty="0" err="1">
                <a:solidFill>
                  <a:schemeClr val="accent2"/>
                </a:solidFill>
              </a:rPr>
              <a:t>và</a:t>
            </a:r>
            <a:r>
              <a:rPr lang="en-US" b="1" dirty="0">
                <a:solidFill>
                  <a:schemeClr val="accent2"/>
                </a:solidFill>
              </a:rPr>
              <a:t> </a:t>
            </a:r>
            <a:r>
              <a:rPr lang="en-US" b="1" dirty="0" err="1">
                <a:solidFill>
                  <a:schemeClr val="accent2"/>
                </a:solidFill>
              </a:rPr>
              <a:t>ứng</a:t>
            </a:r>
            <a:r>
              <a:rPr lang="en-US" b="1" dirty="0">
                <a:solidFill>
                  <a:schemeClr val="accent2"/>
                </a:solidFill>
              </a:rPr>
              <a:t> </a:t>
            </a:r>
            <a:r>
              <a:rPr lang="en-US" b="1" dirty="0" err="1">
                <a:solidFill>
                  <a:schemeClr val="accent2"/>
                </a:solidFill>
              </a:rPr>
              <a:t>dụng</a:t>
            </a:r>
            <a:r>
              <a:rPr lang="en-US" b="1" dirty="0">
                <a:solidFill>
                  <a:schemeClr val="accent2"/>
                </a:solidFill>
              </a:rPr>
              <a:t>)</a:t>
            </a:r>
          </a:p>
          <a:p>
            <a:pPr algn="just">
              <a:lnSpc>
                <a:spcPct val="100000"/>
              </a:lnSpc>
              <a:buFontTx/>
              <a:buChar char="-"/>
            </a:pPr>
            <a:r>
              <a:rPr lang="en-US" dirty="0" err="1">
                <a:solidFill>
                  <a:schemeClr val="tx1"/>
                </a:solidFill>
              </a:rPr>
              <a:t>Tìm</a:t>
            </a:r>
            <a:r>
              <a:rPr lang="en-US" dirty="0">
                <a:solidFill>
                  <a:schemeClr val="tx1"/>
                </a:solidFill>
              </a:rPr>
              <a:t> </a:t>
            </a:r>
            <a:r>
              <a:rPr lang="en-US" dirty="0" err="1">
                <a:solidFill>
                  <a:schemeClr val="tx1"/>
                </a:solidFill>
              </a:rPr>
              <a:t>hiểu</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nhà</a:t>
            </a:r>
            <a:r>
              <a:rPr lang="en-US" dirty="0">
                <a:solidFill>
                  <a:schemeClr val="tx1"/>
                </a:solidFill>
              </a:rPr>
              <a:t> </a:t>
            </a:r>
            <a:r>
              <a:rPr lang="en-US" dirty="0" err="1">
                <a:solidFill>
                  <a:schemeClr val="tx1"/>
                </a:solidFill>
              </a:rPr>
              <a:t>toán</a:t>
            </a:r>
            <a:r>
              <a:rPr lang="en-US" dirty="0">
                <a:solidFill>
                  <a:schemeClr val="tx1"/>
                </a:solidFill>
              </a:rPr>
              <a:t> </a:t>
            </a:r>
            <a:r>
              <a:rPr lang="en-US" dirty="0" err="1">
                <a:solidFill>
                  <a:schemeClr val="tx1"/>
                </a:solidFill>
              </a:rPr>
              <a:t>học</a:t>
            </a:r>
            <a:r>
              <a:rPr lang="en-US" dirty="0">
                <a:solidFill>
                  <a:schemeClr val="tx1"/>
                </a:solidFill>
              </a:rPr>
              <a:t> Viète: </a:t>
            </a:r>
            <a:r>
              <a:rPr lang="en-US" dirty="0" err="1">
                <a:solidFill>
                  <a:schemeClr val="tx1"/>
                </a:solidFill>
              </a:rPr>
              <a:t>Tiểu</a:t>
            </a:r>
            <a:r>
              <a:rPr lang="en-US" dirty="0">
                <a:solidFill>
                  <a:schemeClr val="tx1"/>
                </a:solidFill>
              </a:rPr>
              <a:t> </a:t>
            </a:r>
            <a:r>
              <a:rPr lang="en-US" dirty="0" err="1">
                <a:solidFill>
                  <a:schemeClr val="tx1"/>
                </a:solidFill>
              </a:rPr>
              <a:t>sử</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những</a:t>
            </a:r>
            <a:r>
              <a:rPr lang="en-US" dirty="0">
                <a:solidFill>
                  <a:schemeClr val="tx1"/>
                </a:solidFill>
              </a:rPr>
              <a:t> </a:t>
            </a:r>
            <a:r>
              <a:rPr lang="en-US" dirty="0" err="1">
                <a:solidFill>
                  <a:schemeClr val="tx1"/>
                </a:solidFill>
              </a:rPr>
              <a:t>đóng</a:t>
            </a:r>
            <a:r>
              <a:rPr lang="en-US" dirty="0">
                <a:solidFill>
                  <a:schemeClr val="tx1"/>
                </a:solidFill>
              </a:rPr>
              <a:t> </a:t>
            </a:r>
            <a:r>
              <a:rPr lang="en-US" dirty="0" err="1">
                <a:solidFill>
                  <a:schemeClr val="tx1"/>
                </a:solidFill>
              </a:rPr>
              <a:t>góp</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bản</a:t>
            </a:r>
            <a:r>
              <a:rPr lang="en-US" dirty="0">
                <a:solidFill>
                  <a:schemeClr val="tx1"/>
                </a:solidFill>
              </a:rPr>
              <a:t> </a:t>
            </a:r>
            <a:r>
              <a:rPr lang="en-US" dirty="0" err="1">
                <a:solidFill>
                  <a:schemeClr val="tx1"/>
                </a:solidFill>
              </a:rPr>
              <a:t>cho</a:t>
            </a:r>
            <a:r>
              <a:rPr lang="en-US" dirty="0">
                <a:solidFill>
                  <a:schemeClr val="tx1"/>
                </a:solidFill>
              </a:rPr>
              <a:t> </a:t>
            </a:r>
            <a:r>
              <a:rPr lang="en-US" dirty="0" err="1">
                <a:solidFill>
                  <a:schemeClr val="tx1"/>
                </a:solidFill>
              </a:rPr>
              <a:t>toán</a:t>
            </a:r>
            <a:r>
              <a:rPr lang="en-US" dirty="0">
                <a:solidFill>
                  <a:schemeClr val="tx1"/>
                </a:solidFill>
              </a:rPr>
              <a:t> </a:t>
            </a:r>
            <a:r>
              <a:rPr lang="en-US" dirty="0" err="1">
                <a:solidFill>
                  <a:schemeClr val="tx1"/>
                </a:solidFill>
              </a:rPr>
              <a:t>học</a:t>
            </a:r>
            <a:r>
              <a:rPr lang="en-US" dirty="0">
                <a:solidFill>
                  <a:schemeClr val="tx1"/>
                </a:solidFill>
              </a:rPr>
              <a:t>.</a:t>
            </a:r>
          </a:p>
          <a:p>
            <a:pPr algn="just">
              <a:lnSpc>
                <a:spcPct val="100000"/>
              </a:lnSpc>
              <a:buFontTx/>
              <a:buChar char="-"/>
            </a:pPr>
            <a:r>
              <a:rPr lang="en-US" dirty="0" err="1">
                <a:solidFill>
                  <a:schemeClr val="tx1"/>
                </a:solidFill>
              </a:rPr>
              <a:t>Tìm</a:t>
            </a:r>
            <a:r>
              <a:rPr lang="en-US" dirty="0">
                <a:solidFill>
                  <a:schemeClr val="tx1"/>
                </a:solidFill>
              </a:rPr>
              <a:t> </a:t>
            </a:r>
            <a:r>
              <a:rPr lang="en-US" dirty="0" err="1">
                <a:solidFill>
                  <a:schemeClr val="tx1"/>
                </a:solidFill>
              </a:rPr>
              <a:t>hiểu</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cách</a:t>
            </a:r>
            <a:r>
              <a:rPr lang="en-US" dirty="0">
                <a:solidFill>
                  <a:schemeClr val="tx1"/>
                </a:solidFill>
              </a:rPr>
              <a:t> </a:t>
            </a:r>
            <a:r>
              <a:rPr lang="en-US" dirty="0" err="1">
                <a:solidFill>
                  <a:schemeClr val="tx1"/>
                </a:solidFill>
              </a:rPr>
              <a:t>thiết</a:t>
            </a:r>
            <a:r>
              <a:rPr lang="en-US" dirty="0">
                <a:solidFill>
                  <a:schemeClr val="tx1"/>
                </a:solidFill>
              </a:rPr>
              <a:t> </a:t>
            </a:r>
            <a:r>
              <a:rPr lang="en-US" dirty="0" err="1">
                <a:solidFill>
                  <a:schemeClr val="tx1"/>
                </a:solidFill>
              </a:rPr>
              <a:t>lập</a:t>
            </a:r>
            <a:r>
              <a:rPr lang="en-US" dirty="0">
                <a:solidFill>
                  <a:schemeClr val="tx1"/>
                </a:solidFill>
              </a:rPr>
              <a:t> </a:t>
            </a:r>
            <a:r>
              <a:rPr lang="en-US" dirty="0" err="1"/>
              <a:t>đ</a:t>
            </a:r>
            <a:r>
              <a:rPr lang="en-US" dirty="0" err="1">
                <a:solidFill>
                  <a:schemeClr val="tx1"/>
                </a:solidFill>
              </a:rPr>
              <a:t>ịnh</a:t>
            </a:r>
            <a:r>
              <a:rPr lang="en-US" dirty="0">
                <a:solidFill>
                  <a:schemeClr val="tx1"/>
                </a:solidFill>
              </a:rPr>
              <a:t> </a:t>
            </a:r>
            <a:r>
              <a:rPr lang="en-US" dirty="0" err="1">
                <a:solidFill>
                  <a:schemeClr val="tx1"/>
                </a:solidFill>
              </a:rPr>
              <a:t>lí</a:t>
            </a:r>
            <a:r>
              <a:rPr lang="en-US" dirty="0">
                <a:solidFill>
                  <a:schemeClr val="tx1"/>
                </a:solidFill>
              </a:rPr>
              <a:t> Viète </a:t>
            </a:r>
            <a:r>
              <a:rPr lang="en-US" dirty="0" err="1">
                <a:solidFill>
                  <a:schemeClr val="tx1"/>
                </a:solidFill>
              </a:rPr>
              <a:t>cho</a:t>
            </a:r>
            <a:r>
              <a:rPr lang="en-US" dirty="0">
                <a:solidFill>
                  <a:schemeClr val="tx1"/>
                </a:solidFill>
              </a:rPr>
              <a:t> </a:t>
            </a:r>
            <a:r>
              <a:rPr lang="en-US" dirty="0" err="1">
                <a:solidFill>
                  <a:schemeClr val="tx1"/>
                </a:solidFill>
              </a:rPr>
              <a:t>phương</a:t>
            </a:r>
            <a:r>
              <a:rPr lang="en-US" dirty="0">
                <a:solidFill>
                  <a:schemeClr val="tx1"/>
                </a:solidFill>
              </a:rPr>
              <a:t> </a:t>
            </a:r>
            <a:r>
              <a:rPr lang="en-US" dirty="0" err="1">
                <a:solidFill>
                  <a:schemeClr val="tx1"/>
                </a:solidFill>
              </a:rPr>
              <a:t>trình</a:t>
            </a:r>
            <a:r>
              <a:rPr lang="en-US" dirty="0">
                <a:solidFill>
                  <a:schemeClr val="tx1"/>
                </a:solidFill>
              </a:rPr>
              <a:t> </a:t>
            </a:r>
            <a:r>
              <a:rPr lang="en-US" dirty="0" err="1">
                <a:solidFill>
                  <a:schemeClr val="tx1"/>
                </a:solidFill>
              </a:rPr>
              <a:t>bậc</a:t>
            </a:r>
            <a:r>
              <a:rPr lang="en-US" dirty="0">
                <a:solidFill>
                  <a:schemeClr val="tx1"/>
                </a:solidFill>
              </a:rPr>
              <a:t> </a:t>
            </a:r>
            <a:r>
              <a:rPr lang="en-US" dirty="0" err="1">
                <a:solidFill>
                  <a:schemeClr val="tx1"/>
                </a:solidFill>
              </a:rPr>
              <a:t>hai</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phương</a:t>
            </a:r>
            <a:r>
              <a:rPr lang="en-US" dirty="0">
                <a:solidFill>
                  <a:schemeClr val="tx1"/>
                </a:solidFill>
              </a:rPr>
              <a:t> </a:t>
            </a:r>
            <a:r>
              <a:rPr lang="en-US" dirty="0" err="1">
                <a:solidFill>
                  <a:schemeClr val="tx1"/>
                </a:solidFill>
              </a:rPr>
              <a:t>trình</a:t>
            </a:r>
            <a:r>
              <a:rPr lang="en-US" dirty="0">
                <a:solidFill>
                  <a:schemeClr val="tx1"/>
                </a:solidFill>
              </a:rPr>
              <a:t> </a:t>
            </a:r>
            <a:r>
              <a:rPr lang="en-US" dirty="0" err="1">
                <a:solidFill>
                  <a:schemeClr val="tx1"/>
                </a:solidFill>
              </a:rPr>
              <a:t>bậc</a:t>
            </a:r>
            <a:r>
              <a:rPr lang="en-US" dirty="0">
                <a:solidFill>
                  <a:schemeClr val="tx1"/>
                </a:solidFill>
              </a:rPr>
              <a:t> </a:t>
            </a:r>
            <a:r>
              <a:rPr lang="en-US" dirty="0" err="1">
                <a:solidFill>
                  <a:schemeClr val="tx1"/>
                </a:solidFill>
              </a:rPr>
              <a:t>ba</a:t>
            </a:r>
            <a:r>
              <a:rPr lang="en-US" dirty="0">
                <a:solidFill>
                  <a:schemeClr val="tx1"/>
                </a:solidFill>
              </a:rPr>
              <a:t>. </a:t>
            </a:r>
          </a:p>
          <a:p>
            <a:pPr algn="just">
              <a:lnSpc>
                <a:spcPct val="100000"/>
              </a:lnSpc>
              <a:buFontTx/>
              <a:buChar char="-"/>
            </a:pPr>
            <a:r>
              <a:rPr lang="en-US" dirty="0" err="1">
                <a:solidFill>
                  <a:schemeClr val="tx1"/>
                </a:solidFill>
              </a:rPr>
              <a:t>Tìm</a:t>
            </a:r>
            <a:r>
              <a:rPr lang="en-US" dirty="0">
                <a:solidFill>
                  <a:schemeClr val="tx1"/>
                </a:solidFill>
              </a:rPr>
              <a:t> </a:t>
            </a:r>
            <a:r>
              <a:rPr lang="en-US" dirty="0" err="1">
                <a:solidFill>
                  <a:schemeClr val="tx1"/>
                </a:solidFill>
              </a:rPr>
              <a:t>hiểu</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của</a:t>
            </a:r>
            <a:r>
              <a:rPr lang="en-US" dirty="0">
                <a:solidFill>
                  <a:schemeClr val="tx1"/>
                </a:solidFill>
              </a:rPr>
              <a:t> </a:t>
            </a:r>
            <a:r>
              <a:rPr lang="en-US" dirty="0" err="1"/>
              <a:t>đ</a:t>
            </a:r>
            <a:r>
              <a:rPr lang="en-US" dirty="0" err="1">
                <a:solidFill>
                  <a:schemeClr val="tx1"/>
                </a:solidFill>
              </a:rPr>
              <a:t>ịnh</a:t>
            </a:r>
            <a:r>
              <a:rPr lang="en-US" dirty="0">
                <a:solidFill>
                  <a:schemeClr val="tx1"/>
                </a:solidFill>
              </a:rPr>
              <a:t> </a:t>
            </a:r>
            <a:r>
              <a:rPr lang="en-US" dirty="0" err="1">
                <a:solidFill>
                  <a:schemeClr val="tx1"/>
                </a:solidFill>
              </a:rPr>
              <a:t>lí</a:t>
            </a:r>
            <a:r>
              <a:rPr lang="en-US" dirty="0">
                <a:solidFill>
                  <a:schemeClr val="tx1"/>
                </a:solidFill>
              </a:rPr>
              <a:t> Viète </a:t>
            </a:r>
            <a:r>
              <a:rPr lang="en-US" dirty="0" err="1">
                <a:solidFill>
                  <a:schemeClr val="tx1"/>
                </a:solidFill>
              </a:rPr>
              <a:t>cho</a:t>
            </a:r>
            <a:r>
              <a:rPr lang="en-US" dirty="0">
                <a:solidFill>
                  <a:schemeClr val="tx1"/>
                </a:solidFill>
              </a:rPr>
              <a:t> </a:t>
            </a:r>
            <a:r>
              <a:rPr lang="en-US" dirty="0" err="1">
                <a:solidFill>
                  <a:schemeClr val="tx1"/>
                </a:solidFill>
              </a:rPr>
              <a:t>phương</a:t>
            </a:r>
            <a:r>
              <a:rPr lang="en-US" dirty="0">
                <a:solidFill>
                  <a:schemeClr val="tx1"/>
                </a:solidFill>
              </a:rPr>
              <a:t> </a:t>
            </a:r>
            <a:r>
              <a:rPr lang="en-US" dirty="0" err="1">
                <a:solidFill>
                  <a:schemeClr val="tx1"/>
                </a:solidFill>
              </a:rPr>
              <a:t>trình</a:t>
            </a:r>
            <a:r>
              <a:rPr lang="en-US" dirty="0">
                <a:solidFill>
                  <a:schemeClr val="tx1"/>
                </a:solidFill>
              </a:rPr>
              <a:t> </a:t>
            </a:r>
            <a:r>
              <a:rPr lang="en-US" dirty="0" err="1">
                <a:solidFill>
                  <a:schemeClr val="tx1"/>
                </a:solidFill>
              </a:rPr>
              <a:t>bậc</a:t>
            </a:r>
            <a:r>
              <a:rPr lang="en-US" dirty="0">
                <a:solidFill>
                  <a:schemeClr val="tx1"/>
                </a:solidFill>
              </a:rPr>
              <a:t> </a:t>
            </a:r>
            <a:r>
              <a:rPr lang="en-US" dirty="0" err="1">
                <a:solidFill>
                  <a:schemeClr val="tx1"/>
                </a:solidFill>
              </a:rPr>
              <a:t>hai</a:t>
            </a:r>
            <a:r>
              <a:rPr lang="en-US" dirty="0">
                <a:solidFill>
                  <a:schemeClr val="tx1"/>
                </a:solidFill>
              </a:rPr>
              <a:t>:</a:t>
            </a:r>
          </a:p>
          <a:p>
            <a:pPr marL="0" indent="0" algn="just">
              <a:lnSpc>
                <a:spcPct val="100000"/>
              </a:lnSpc>
              <a:buNone/>
            </a:pPr>
            <a:r>
              <a:rPr lang="en-US" dirty="0"/>
              <a:t>    + </a:t>
            </a:r>
            <a:r>
              <a:rPr lang="en-US" dirty="0" err="1"/>
              <a:t>Tính</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một</a:t>
            </a:r>
            <a:r>
              <a:rPr lang="en-US" dirty="0"/>
              <a:t> </a:t>
            </a:r>
            <a:r>
              <a:rPr lang="en-US" dirty="0" err="1"/>
              <a:t>biểu</a:t>
            </a:r>
            <a:r>
              <a:rPr lang="en-US" dirty="0"/>
              <a:t> </a:t>
            </a:r>
            <a:r>
              <a:rPr lang="en-US" dirty="0" err="1"/>
              <a:t>thức</a:t>
            </a:r>
            <a:r>
              <a:rPr lang="en-US" dirty="0"/>
              <a:t> </a:t>
            </a:r>
            <a:r>
              <a:rPr lang="en-US" dirty="0" err="1"/>
              <a:t>đối</a:t>
            </a:r>
            <a:r>
              <a:rPr lang="en-US" dirty="0"/>
              <a:t> </a:t>
            </a:r>
            <a:r>
              <a:rPr lang="en-US" dirty="0" err="1"/>
              <a:t>xứng</a:t>
            </a:r>
            <a:r>
              <a:rPr lang="en-US" dirty="0"/>
              <a:t> </a:t>
            </a:r>
            <a:r>
              <a:rPr lang="en-US" dirty="0" err="1"/>
              <a:t>chứa</a:t>
            </a:r>
            <a:r>
              <a:rPr lang="en-US" dirty="0"/>
              <a:t> </a:t>
            </a:r>
            <a:r>
              <a:rPr lang="en-US" dirty="0" err="1"/>
              <a:t>hai</a:t>
            </a:r>
            <a:r>
              <a:rPr lang="en-US" dirty="0"/>
              <a:t> </a:t>
            </a:r>
            <a:r>
              <a:rPr lang="en-US" dirty="0" err="1"/>
              <a:t>nghiệm</a:t>
            </a:r>
            <a:r>
              <a:rPr lang="en-US" dirty="0"/>
              <a:t> </a:t>
            </a:r>
            <a:r>
              <a:rPr lang="en-US" dirty="0" err="1"/>
              <a:t>của</a:t>
            </a:r>
            <a:r>
              <a:rPr lang="en-US" dirty="0"/>
              <a:t> </a:t>
            </a:r>
            <a:r>
              <a:rPr lang="en-US" dirty="0" err="1"/>
              <a:t>phương</a:t>
            </a:r>
            <a:r>
              <a:rPr lang="en-US" dirty="0"/>
              <a:t> </a:t>
            </a:r>
            <a:r>
              <a:rPr lang="en-US" dirty="0" err="1"/>
              <a:t>trình</a:t>
            </a:r>
            <a:r>
              <a:rPr lang="en-US" dirty="0"/>
              <a:t>;</a:t>
            </a:r>
          </a:p>
          <a:p>
            <a:pPr marL="0" indent="0" algn="just">
              <a:lnSpc>
                <a:spcPct val="100000"/>
              </a:lnSpc>
              <a:buNone/>
            </a:pPr>
            <a:r>
              <a:rPr lang="en-US" dirty="0"/>
              <a:t>    + </a:t>
            </a:r>
            <a:r>
              <a:rPr lang="en-US" dirty="0" err="1"/>
              <a:t>Tìm</a:t>
            </a:r>
            <a:r>
              <a:rPr lang="en-US" dirty="0"/>
              <a:t> </a:t>
            </a:r>
            <a:r>
              <a:rPr lang="en-US" dirty="0" err="1"/>
              <a:t>điều</a:t>
            </a:r>
            <a:r>
              <a:rPr lang="en-US" dirty="0"/>
              <a:t> </a:t>
            </a:r>
            <a:r>
              <a:rPr lang="en-US" dirty="0" err="1"/>
              <a:t>kiện</a:t>
            </a:r>
            <a:r>
              <a:rPr lang="en-US" dirty="0"/>
              <a:t> (</a:t>
            </a:r>
            <a:r>
              <a:rPr lang="en-US" dirty="0" err="1"/>
              <a:t>của</a:t>
            </a:r>
            <a:r>
              <a:rPr lang="en-US" dirty="0"/>
              <a:t> </a:t>
            </a:r>
            <a:r>
              <a:rPr lang="en-US" dirty="0" err="1"/>
              <a:t>tham</a:t>
            </a:r>
            <a:r>
              <a:rPr lang="en-US" dirty="0"/>
              <a:t> </a:t>
            </a:r>
            <a:r>
              <a:rPr lang="en-US" dirty="0" err="1"/>
              <a:t>số</a:t>
            </a:r>
            <a:r>
              <a:rPr lang="en-US" dirty="0"/>
              <a:t>) </a:t>
            </a:r>
            <a:r>
              <a:rPr lang="en-US" dirty="0" err="1"/>
              <a:t>để</a:t>
            </a:r>
            <a:r>
              <a:rPr lang="en-US" dirty="0"/>
              <a:t> </a:t>
            </a:r>
            <a:r>
              <a:rPr lang="en-US" dirty="0" err="1"/>
              <a:t>phương</a:t>
            </a:r>
            <a:r>
              <a:rPr lang="en-US" dirty="0"/>
              <a:t> </a:t>
            </a:r>
            <a:r>
              <a:rPr lang="en-US" dirty="0" err="1"/>
              <a:t>trình</a:t>
            </a:r>
            <a:r>
              <a:rPr lang="en-US" dirty="0"/>
              <a:t> </a:t>
            </a:r>
            <a:r>
              <a:rPr lang="en-US" dirty="0" err="1"/>
              <a:t>bậc</a:t>
            </a:r>
            <a:r>
              <a:rPr lang="en-US" dirty="0"/>
              <a:t> </a:t>
            </a:r>
            <a:r>
              <a:rPr lang="en-US" dirty="0" err="1"/>
              <a:t>hai</a:t>
            </a:r>
            <a:r>
              <a:rPr lang="en-US" dirty="0"/>
              <a:t> </a:t>
            </a:r>
            <a:r>
              <a:rPr lang="en-US" dirty="0" err="1"/>
              <a:t>có</a:t>
            </a:r>
            <a:r>
              <a:rPr lang="en-US" dirty="0"/>
              <a:t> </a:t>
            </a:r>
            <a:r>
              <a:rPr lang="en-US" dirty="0" err="1"/>
              <a:t>hai</a:t>
            </a:r>
            <a:r>
              <a:rPr lang="en-US" dirty="0"/>
              <a:t> </a:t>
            </a:r>
            <a:r>
              <a:rPr lang="en-US" dirty="0" err="1"/>
              <a:t>nghiệm</a:t>
            </a:r>
            <a:r>
              <a:rPr lang="en-US" dirty="0"/>
              <a:t> </a:t>
            </a:r>
            <a:r>
              <a:rPr lang="en-US" dirty="0" err="1"/>
              <a:t>trái</a:t>
            </a:r>
            <a:r>
              <a:rPr lang="en-US" dirty="0"/>
              <a:t> </a:t>
            </a:r>
            <a:r>
              <a:rPr lang="en-US" dirty="0" err="1"/>
              <a:t>dấu</a:t>
            </a:r>
            <a:r>
              <a:rPr lang="en-US" dirty="0"/>
              <a:t>, </a:t>
            </a:r>
            <a:r>
              <a:rPr lang="en-US" dirty="0" err="1"/>
              <a:t>hai</a:t>
            </a:r>
            <a:r>
              <a:rPr lang="en-US" dirty="0"/>
              <a:t> </a:t>
            </a:r>
            <a:r>
              <a:rPr lang="en-US" dirty="0" err="1"/>
              <a:t>nghiệm</a:t>
            </a:r>
            <a:r>
              <a:rPr lang="en-US" dirty="0"/>
              <a:t> </a:t>
            </a:r>
            <a:r>
              <a:rPr lang="en-US" dirty="0" err="1"/>
              <a:t>dương</a:t>
            </a:r>
            <a:r>
              <a:rPr lang="en-US" dirty="0"/>
              <a:t>, </a:t>
            </a:r>
            <a:r>
              <a:rPr lang="en-US" dirty="0" err="1"/>
              <a:t>hai</a:t>
            </a:r>
            <a:r>
              <a:rPr lang="en-US" dirty="0"/>
              <a:t> </a:t>
            </a:r>
            <a:r>
              <a:rPr lang="en-US" dirty="0" err="1"/>
              <a:t>nghiệm</a:t>
            </a:r>
            <a:r>
              <a:rPr lang="en-US" dirty="0"/>
              <a:t> </a:t>
            </a:r>
            <a:r>
              <a:rPr lang="en-US" dirty="0" err="1"/>
              <a:t>âm</a:t>
            </a:r>
            <a:r>
              <a:rPr lang="en-US" dirty="0"/>
              <a:t>, …; </a:t>
            </a:r>
            <a:r>
              <a:rPr lang="en-US" dirty="0" err="1"/>
              <a:t>Nhẩm</a:t>
            </a:r>
            <a:r>
              <a:rPr lang="en-US" dirty="0"/>
              <a:t> </a:t>
            </a:r>
            <a:r>
              <a:rPr lang="en-US" dirty="0" err="1"/>
              <a:t>nghiệm</a:t>
            </a:r>
            <a:r>
              <a:rPr lang="en-US" dirty="0"/>
              <a:t> </a:t>
            </a:r>
            <a:r>
              <a:rPr lang="en-US" dirty="0" err="1"/>
              <a:t>của</a:t>
            </a:r>
            <a:r>
              <a:rPr lang="en-US" dirty="0"/>
              <a:t> </a:t>
            </a:r>
            <a:r>
              <a:rPr lang="en-US" dirty="0" err="1"/>
              <a:t>phương</a:t>
            </a:r>
            <a:r>
              <a:rPr lang="en-US" dirty="0"/>
              <a:t> </a:t>
            </a:r>
            <a:r>
              <a:rPr lang="en-US" dirty="0" err="1"/>
              <a:t>trình</a:t>
            </a:r>
            <a:r>
              <a:rPr lang="en-US" dirty="0"/>
              <a:t> </a:t>
            </a:r>
            <a:r>
              <a:rPr lang="en-US" dirty="0" err="1"/>
              <a:t>bậc</a:t>
            </a:r>
            <a:r>
              <a:rPr lang="en-US" dirty="0"/>
              <a:t> </a:t>
            </a:r>
            <a:r>
              <a:rPr lang="en-US" dirty="0" err="1"/>
              <a:t>hai</a:t>
            </a:r>
            <a:r>
              <a:rPr lang="en-US" dirty="0"/>
              <a:t>.</a:t>
            </a:r>
          </a:p>
          <a:p>
            <a:pPr marL="0" indent="0" algn="just">
              <a:lnSpc>
                <a:spcPct val="100000"/>
              </a:lnSpc>
              <a:buNone/>
            </a:pPr>
            <a:r>
              <a:rPr lang="en-US" dirty="0"/>
              <a:t>   + </a:t>
            </a:r>
            <a:r>
              <a:rPr lang="en-US" dirty="0" err="1"/>
              <a:t>Phân</a:t>
            </a:r>
            <a:r>
              <a:rPr lang="en-US" dirty="0"/>
              <a:t> </a:t>
            </a:r>
            <a:r>
              <a:rPr lang="en-US" dirty="0" err="1"/>
              <a:t>tích</a:t>
            </a:r>
            <a:r>
              <a:rPr lang="en-US" dirty="0"/>
              <a:t> tam </a:t>
            </a:r>
            <a:r>
              <a:rPr lang="en-US" dirty="0" err="1"/>
              <a:t>thức</a:t>
            </a:r>
            <a:r>
              <a:rPr lang="en-US" dirty="0"/>
              <a:t> </a:t>
            </a:r>
            <a:r>
              <a:rPr lang="en-US" dirty="0" err="1"/>
              <a:t>bậc</a:t>
            </a:r>
            <a:r>
              <a:rPr lang="en-US" dirty="0"/>
              <a:t> </a:t>
            </a:r>
            <a:r>
              <a:rPr lang="en-US" dirty="0" err="1"/>
              <a:t>hai</a:t>
            </a:r>
            <a:r>
              <a:rPr lang="en-US" dirty="0"/>
              <a:t> </a:t>
            </a:r>
            <a:r>
              <a:rPr lang="en-US" dirty="0" err="1"/>
              <a:t>thành</a:t>
            </a:r>
            <a:r>
              <a:rPr lang="en-US" dirty="0"/>
              <a:t> </a:t>
            </a:r>
            <a:r>
              <a:rPr lang="en-US" dirty="0" err="1"/>
              <a:t>nhân</a:t>
            </a:r>
            <a:r>
              <a:rPr lang="en-US" dirty="0"/>
              <a:t> </a:t>
            </a:r>
            <a:r>
              <a:rPr lang="en-US" dirty="0" err="1"/>
              <a:t>tử</a:t>
            </a:r>
            <a:r>
              <a:rPr lang="en-US" dirty="0"/>
              <a:t>, …</a:t>
            </a:r>
          </a:p>
          <a:p>
            <a:pPr marL="0" indent="0" algn="just">
              <a:lnSpc>
                <a:spcPct val="100000"/>
              </a:lnSpc>
              <a:buNone/>
            </a:pPr>
            <a:endParaRPr lang="en-US" dirty="0"/>
          </a:p>
          <a:p>
            <a:pPr marL="0" indent="0" algn="just">
              <a:lnSpc>
                <a:spcPct val="100000"/>
              </a:lnSpc>
              <a:buNone/>
            </a:pPr>
            <a:endParaRPr lang="en-US" dirty="0">
              <a:solidFill>
                <a:schemeClr val="tx1"/>
              </a:solidFill>
            </a:endParaRPr>
          </a:p>
        </p:txBody>
      </p:sp>
      <p:sp>
        <p:nvSpPr>
          <p:cNvPr id="10" name="Content Placeholder 2">
            <a:extLst>
              <a:ext uri="{FF2B5EF4-FFF2-40B4-BE49-F238E27FC236}">
                <a16:creationId xmlns:a16="http://schemas.microsoft.com/office/drawing/2014/main" id="{7C98D051-7F4A-4C52-B1B4-0D9030D13135}"/>
              </a:ext>
            </a:extLst>
          </p:cNvPr>
          <p:cNvSpPr txBox="1">
            <a:spLocks/>
          </p:cNvSpPr>
          <p:nvPr/>
        </p:nvSpPr>
        <p:spPr>
          <a:xfrm>
            <a:off x="1291473" y="147348"/>
            <a:ext cx="10900527" cy="2118360"/>
          </a:xfrm>
          <a:prstGeom prst="rect">
            <a:avLst/>
          </a:prstGeom>
          <a:solidFill>
            <a:schemeClr val="accent1"/>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3600" b="1" dirty="0">
                <a:solidFill>
                  <a:schemeClr val="bg1"/>
                </a:solidFill>
              </a:rPr>
              <a:t>        </a:t>
            </a:r>
            <a:r>
              <a:rPr lang="vi-VN" b="1" dirty="0">
                <a:solidFill>
                  <a:schemeClr val="bg1"/>
                </a:solidFill>
              </a:rPr>
              <a:t>Đánh giá năng lực sử dụng công cụ, phương tiện học toán</a:t>
            </a:r>
            <a:r>
              <a:rPr lang="en-US" b="1" dirty="0">
                <a:solidFill>
                  <a:schemeClr val="bg1"/>
                </a:solidFill>
              </a:rPr>
              <a:t>:</a:t>
            </a:r>
          </a:p>
          <a:p>
            <a:pPr marL="0" indent="0">
              <a:spcAft>
                <a:spcPts val="600"/>
              </a:spcAft>
              <a:buFont typeface="Arial" panose="020B0604020202020204" pitchFamily="34" charset="0"/>
              <a:buNone/>
            </a:pPr>
            <a:r>
              <a:rPr lang="en-US" dirty="0">
                <a:solidFill>
                  <a:schemeClr val="bg1"/>
                </a:solidFill>
              </a:rPr>
              <a:t>           </a:t>
            </a:r>
            <a:r>
              <a:rPr lang="en-US" sz="2400" dirty="0">
                <a:solidFill>
                  <a:schemeClr val="bg1"/>
                </a:solidFill>
              </a:rPr>
              <a:t>+ </a:t>
            </a:r>
            <a:r>
              <a:rPr lang="en-US" sz="2400" dirty="0" err="1">
                <a:solidFill>
                  <a:schemeClr val="bg1"/>
                </a:solidFill>
              </a:rPr>
              <a:t>Sử</a:t>
            </a:r>
            <a:r>
              <a:rPr lang="en-US" sz="2400" dirty="0">
                <a:solidFill>
                  <a:schemeClr val="bg1"/>
                </a:solidFill>
              </a:rPr>
              <a:t> dụng </a:t>
            </a:r>
            <a:r>
              <a:rPr lang="en-US" sz="2400" dirty="0" err="1">
                <a:solidFill>
                  <a:schemeClr val="bg1"/>
                </a:solidFill>
              </a:rPr>
              <a:t>máy</a:t>
            </a:r>
            <a:r>
              <a:rPr lang="en-US" sz="2400" dirty="0">
                <a:solidFill>
                  <a:schemeClr val="bg1"/>
                </a:solidFill>
              </a:rPr>
              <a:t> tính </a:t>
            </a:r>
            <a:r>
              <a:rPr lang="en-US" sz="2400" dirty="0" err="1">
                <a:solidFill>
                  <a:schemeClr val="bg1"/>
                </a:solidFill>
              </a:rPr>
              <a:t>cầm</a:t>
            </a:r>
            <a:r>
              <a:rPr lang="en-US" sz="2400" dirty="0">
                <a:solidFill>
                  <a:schemeClr val="bg1"/>
                </a:solidFill>
              </a:rPr>
              <a:t> </a:t>
            </a:r>
            <a:r>
              <a:rPr lang="en-US" sz="2400" dirty="0" err="1">
                <a:solidFill>
                  <a:schemeClr val="bg1"/>
                </a:solidFill>
              </a:rPr>
              <a:t>tay</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 </a:t>
            </a:r>
            <a:r>
              <a:rPr lang="en-US" sz="2400" dirty="0" err="1">
                <a:solidFill>
                  <a:schemeClr val="bg1"/>
                </a:solidFill>
              </a:rPr>
              <a:t>Sưu</a:t>
            </a:r>
            <a:r>
              <a:rPr lang="en-US" sz="2400" dirty="0">
                <a:solidFill>
                  <a:schemeClr val="bg1"/>
                </a:solidFill>
              </a:rPr>
              <a:t> </a:t>
            </a:r>
            <a:r>
              <a:rPr lang="en-US" sz="2400" dirty="0" err="1">
                <a:solidFill>
                  <a:schemeClr val="bg1"/>
                </a:solidFill>
              </a:rPr>
              <a:t>tầm</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kiếm</a:t>
            </a:r>
            <a:r>
              <a:rPr lang="en-US" sz="2400" dirty="0">
                <a:solidFill>
                  <a:schemeClr val="bg1"/>
                </a:solidFill>
              </a:rPr>
              <a:t> </a:t>
            </a:r>
            <a:r>
              <a:rPr lang="en-US" sz="2400" dirty="0" err="1">
                <a:solidFill>
                  <a:schemeClr val="bg1"/>
                </a:solidFill>
              </a:rPr>
              <a:t>thông</a:t>
            </a:r>
            <a:r>
              <a:rPr lang="en-US" sz="2400" dirty="0">
                <a:solidFill>
                  <a:schemeClr val="bg1"/>
                </a:solidFill>
              </a:rPr>
              <a:t> tin </a:t>
            </a:r>
            <a:r>
              <a:rPr lang="en-US" sz="2400" dirty="0" err="1">
                <a:solidFill>
                  <a:schemeClr val="bg1"/>
                </a:solidFill>
              </a:rPr>
              <a:t>trên</a:t>
            </a:r>
            <a:r>
              <a:rPr lang="en-US" sz="2400" dirty="0">
                <a:solidFill>
                  <a:schemeClr val="bg1"/>
                </a:solidFill>
              </a:rPr>
              <a:t> Internet </a:t>
            </a:r>
            <a:r>
              <a:rPr lang="en-US" sz="2400" dirty="0" err="1">
                <a:solidFill>
                  <a:schemeClr val="bg1"/>
                </a:solidFill>
              </a:rPr>
              <a:t>và</a:t>
            </a:r>
            <a:r>
              <a:rPr lang="en-US" sz="2400" dirty="0">
                <a:solidFill>
                  <a:schemeClr val="bg1"/>
                </a:solidFill>
              </a:rPr>
              <a:t> các </a:t>
            </a:r>
            <a:r>
              <a:rPr lang="en-US" sz="2400" dirty="0" err="1">
                <a:solidFill>
                  <a:schemeClr val="bg1"/>
                </a:solidFill>
              </a:rPr>
              <a:t>nguồn</a:t>
            </a:r>
            <a:r>
              <a:rPr lang="en-US" sz="2400" dirty="0">
                <a:solidFill>
                  <a:schemeClr val="bg1"/>
                </a:solidFill>
              </a:rPr>
              <a:t> </a:t>
            </a:r>
            <a:r>
              <a:rPr lang="en-US" sz="2400" dirty="0" err="1">
                <a:solidFill>
                  <a:schemeClr val="bg1"/>
                </a:solidFill>
              </a:rPr>
              <a:t>khác</a:t>
            </a:r>
            <a:r>
              <a:rPr lang="en-US" sz="2400" dirty="0">
                <a:solidFill>
                  <a:schemeClr val="bg1"/>
                </a:solidFill>
              </a:rPr>
              <a:t> </a:t>
            </a:r>
            <a:r>
              <a:rPr lang="en-US" sz="2400" dirty="0" err="1">
                <a:solidFill>
                  <a:schemeClr val="bg1"/>
                </a:solidFill>
              </a:rPr>
              <a:t>để</a:t>
            </a:r>
            <a:r>
              <a:rPr lang="en-US" sz="2400" dirty="0">
                <a:solidFill>
                  <a:schemeClr val="bg1"/>
                </a:solidFill>
              </a:rPr>
              <a:t> thực </a:t>
            </a:r>
            <a:r>
              <a:rPr lang="en-US" sz="2400" dirty="0" err="1">
                <a:solidFill>
                  <a:schemeClr val="bg1"/>
                </a:solidFill>
              </a:rPr>
              <a:t>hiện</a:t>
            </a:r>
            <a:r>
              <a:rPr lang="en-US" sz="2400" dirty="0">
                <a:solidFill>
                  <a:schemeClr val="bg1"/>
                </a:solidFill>
              </a:rPr>
              <a:t> các </a:t>
            </a:r>
            <a:r>
              <a:rPr lang="en-US" sz="2400" dirty="0" err="1">
                <a:solidFill>
                  <a:schemeClr val="bg1"/>
                </a:solidFill>
              </a:rPr>
              <a:t>dự</a:t>
            </a:r>
            <a:r>
              <a:rPr lang="en-US" sz="2400" dirty="0">
                <a:solidFill>
                  <a:schemeClr val="bg1"/>
                </a:solidFill>
              </a:rPr>
              <a:t> </a:t>
            </a:r>
            <a:r>
              <a:rPr lang="en-US" sz="2400" dirty="0" err="1">
                <a:solidFill>
                  <a:schemeClr val="bg1"/>
                </a:solidFill>
              </a:rPr>
              <a:t>án</a:t>
            </a:r>
            <a:endParaRPr lang="en-US" sz="2400" dirty="0">
              <a:solidFill>
                <a:schemeClr val="bg1"/>
              </a:solidFill>
            </a:endParaRPr>
          </a:p>
          <a:p>
            <a:pPr marL="0" indent="0">
              <a:spcAft>
                <a:spcPts val="600"/>
              </a:spcAft>
              <a:buFont typeface="Arial" panose="020B0604020202020204" pitchFamily="34" charset="0"/>
              <a:buNone/>
            </a:pPr>
            <a:r>
              <a:rPr lang="en-US" sz="2400" dirty="0">
                <a:solidFill>
                  <a:schemeClr val="bg1"/>
                </a:solidFill>
              </a:rPr>
              <a:t>            học </a:t>
            </a:r>
            <a:r>
              <a:rPr lang="en-US" sz="2400" dirty="0" err="1">
                <a:solidFill>
                  <a:schemeClr val="bg1"/>
                </a:solidFill>
              </a:rPr>
              <a:t>tập</a:t>
            </a:r>
            <a:r>
              <a:rPr lang="en-US" sz="2400" dirty="0">
                <a:solidFill>
                  <a:schemeClr val="bg1"/>
                </a:solidFill>
              </a:rPr>
              <a:t> (</a:t>
            </a:r>
            <a:r>
              <a:rPr lang="en-US" sz="2400" dirty="0" err="1">
                <a:solidFill>
                  <a:schemeClr val="bg1"/>
                </a:solidFill>
              </a:rPr>
              <a:t>chẳng</a:t>
            </a:r>
            <a:r>
              <a:rPr lang="en-US" sz="2400" dirty="0">
                <a:solidFill>
                  <a:schemeClr val="bg1"/>
                </a:solidFill>
              </a:rPr>
              <a:t> </a:t>
            </a:r>
            <a:r>
              <a:rPr lang="en-US" sz="2400" dirty="0" err="1">
                <a:solidFill>
                  <a:schemeClr val="bg1"/>
                </a:solidFill>
              </a:rPr>
              <a:t>hạn</a:t>
            </a:r>
            <a:r>
              <a:rPr lang="en-US" sz="2400" dirty="0">
                <a:solidFill>
                  <a:schemeClr val="bg1"/>
                </a:solidFill>
              </a:rPr>
              <a:t> </a:t>
            </a:r>
            <a:r>
              <a:rPr lang="en-US" sz="2400" dirty="0" err="1">
                <a:solidFill>
                  <a:schemeClr val="bg1"/>
                </a:solidFill>
              </a:rPr>
              <a:t>tìm</a:t>
            </a:r>
            <a:r>
              <a:rPr lang="en-US" sz="2400" dirty="0">
                <a:solidFill>
                  <a:schemeClr val="bg1"/>
                </a:solidFill>
              </a:rPr>
              <a:t> </a:t>
            </a:r>
            <a:r>
              <a:rPr lang="en-US" sz="2400" dirty="0" err="1">
                <a:solidFill>
                  <a:schemeClr val="bg1"/>
                </a:solidFill>
              </a:rPr>
              <a:t>hiểu</a:t>
            </a:r>
            <a:r>
              <a:rPr lang="en-US" sz="2400" dirty="0">
                <a:solidFill>
                  <a:schemeClr val="bg1"/>
                </a:solidFill>
              </a:rPr>
              <a:t> </a:t>
            </a:r>
            <a:r>
              <a:rPr lang="en-US" sz="2400" dirty="0" err="1">
                <a:solidFill>
                  <a:schemeClr val="bg1"/>
                </a:solidFill>
              </a:rPr>
              <a:t>lịch</a:t>
            </a:r>
            <a:r>
              <a:rPr lang="en-US" sz="2400" dirty="0">
                <a:solidFill>
                  <a:schemeClr val="bg1"/>
                </a:solidFill>
              </a:rPr>
              <a:t> </a:t>
            </a:r>
            <a:r>
              <a:rPr lang="en-US" sz="2400" dirty="0" err="1">
                <a:solidFill>
                  <a:schemeClr val="bg1"/>
                </a:solidFill>
              </a:rPr>
              <a:t>sử</a:t>
            </a:r>
            <a:r>
              <a:rPr lang="en-US" sz="2400" dirty="0">
                <a:solidFill>
                  <a:schemeClr val="bg1"/>
                </a:solidFill>
              </a:rPr>
              <a:t> </a:t>
            </a:r>
            <a:r>
              <a:rPr lang="en-US" sz="2400" dirty="0" err="1">
                <a:solidFill>
                  <a:schemeClr val="bg1"/>
                </a:solidFill>
              </a:rPr>
              <a:t>toán</a:t>
            </a:r>
            <a:r>
              <a:rPr lang="en-US" sz="2400" dirty="0">
                <a:solidFill>
                  <a:schemeClr val="bg1"/>
                </a:solidFill>
              </a:rPr>
              <a:t> học, </a:t>
            </a:r>
            <a:r>
              <a:rPr lang="en-US" sz="2400" dirty="0" err="1">
                <a:solidFill>
                  <a:schemeClr val="bg1"/>
                </a:solidFill>
              </a:rPr>
              <a:t>ứng</a:t>
            </a:r>
            <a:r>
              <a:rPr lang="en-US" sz="2400" dirty="0">
                <a:solidFill>
                  <a:schemeClr val="bg1"/>
                </a:solidFill>
              </a:rPr>
              <a:t> dụng </a:t>
            </a:r>
            <a:r>
              <a:rPr lang="en-US" sz="2400" dirty="0" err="1">
                <a:solidFill>
                  <a:schemeClr val="bg1"/>
                </a:solidFill>
              </a:rPr>
              <a:t>của</a:t>
            </a:r>
            <a:r>
              <a:rPr lang="en-US" sz="2400" dirty="0">
                <a:solidFill>
                  <a:schemeClr val="bg1"/>
                </a:solidFill>
              </a:rPr>
              <a:t> </a:t>
            </a:r>
            <a:r>
              <a:rPr lang="en-US" sz="2400" dirty="0" err="1">
                <a:solidFill>
                  <a:schemeClr val="bg1"/>
                </a:solidFill>
              </a:rPr>
              <a:t>toán</a:t>
            </a:r>
            <a:r>
              <a:rPr lang="en-US" sz="2400" dirty="0">
                <a:solidFill>
                  <a:schemeClr val="bg1"/>
                </a:solidFill>
              </a:rPr>
              <a:t> học trong thực </a:t>
            </a:r>
            <a:r>
              <a:rPr lang="en-US" sz="2400" dirty="0" err="1">
                <a:solidFill>
                  <a:schemeClr val="bg1"/>
                </a:solidFill>
              </a:rPr>
              <a:t>tiễn</a:t>
            </a:r>
            <a:r>
              <a:rPr lang="en-US" sz="2400" dirty="0">
                <a:solidFill>
                  <a:schemeClr val="bg1"/>
                </a:solidFill>
              </a:rPr>
              <a:t>),…</a:t>
            </a:r>
          </a:p>
          <a:p>
            <a:pPr marL="0" indent="0">
              <a:buFont typeface="Arial" panose="020B0604020202020204" pitchFamily="34" charset="0"/>
              <a:buNone/>
            </a:pPr>
            <a:endParaRPr lang="en-US" dirty="0"/>
          </a:p>
        </p:txBody>
      </p:sp>
      <p:sp>
        <p:nvSpPr>
          <p:cNvPr id="11" name="Oval 10">
            <a:extLst>
              <a:ext uri="{FF2B5EF4-FFF2-40B4-BE49-F238E27FC236}">
                <a16:creationId xmlns:a16="http://schemas.microsoft.com/office/drawing/2014/main" id="{CD2657CD-DF89-4B86-959B-2868DCEEC7E0}"/>
              </a:ext>
            </a:extLst>
          </p:cNvPr>
          <p:cNvSpPr/>
          <p:nvPr/>
        </p:nvSpPr>
        <p:spPr>
          <a:xfrm>
            <a:off x="-17492" y="147348"/>
            <a:ext cx="2129096" cy="23054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ED5F15A-D711-411E-B987-87B377E0E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56" y="566841"/>
            <a:ext cx="1371600" cy="1371600"/>
          </a:xfrm>
          <a:prstGeom prst="rect">
            <a:avLst/>
          </a:prstGeom>
        </p:spPr>
      </p:pic>
    </p:spTree>
    <p:extLst>
      <p:ext uri="{BB962C8B-B14F-4D97-AF65-F5344CB8AC3E}">
        <p14:creationId xmlns:p14="http://schemas.microsoft.com/office/powerpoint/2010/main" val="204157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additive="base">
                                        <p:cTn id="3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B794AC3-18AC-7935-1325-C8E7A8B7759E}"/>
                  </a:ext>
                </a:extLst>
              </p:cNvPr>
              <p:cNvGraphicFramePr>
                <a:graphicFrameLocks noGrp="1"/>
              </p:cNvGraphicFramePr>
              <p:nvPr/>
            </p:nvGraphicFramePr>
            <p:xfrm>
              <a:off x="825982" y="1438795"/>
              <a:ext cx="10540036" cy="4632960"/>
            </p:xfrm>
            <a:graphic>
              <a:graphicData uri="http://schemas.openxmlformats.org/drawingml/2006/table">
                <a:tbl>
                  <a:tblPr firstRow="1" firstCol="1" bandRow="1">
                    <a:tableStyleId>{5C22544A-7EE6-4342-B048-85BDC9FD1C3A}</a:tableStyleId>
                  </a:tblPr>
                  <a:tblGrid>
                    <a:gridCol w="1859024">
                      <a:extLst>
                        <a:ext uri="{9D8B030D-6E8A-4147-A177-3AD203B41FA5}">
                          <a16:colId xmlns:a16="http://schemas.microsoft.com/office/drawing/2014/main" val="383707118"/>
                        </a:ext>
                      </a:extLst>
                    </a:gridCol>
                    <a:gridCol w="4849792">
                      <a:extLst>
                        <a:ext uri="{9D8B030D-6E8A-4147-A177-3AD203B41FA5}">
                          <a16:colId xmlns:a16="http://schemas.microsoft.com/office/drawing/2014/main" val="1897357306"/>
                        </a:ext>
                      </a:extLst>
                    </a:gridCol>
                    <a:gridCol w="3831220">
                      <a:extLst>
                        <a:ext uri="{9D8B030D-6E8A-4147-A177-3AD203B41FA5}">
                          <a16:colId xmlns:a16="http://schemas.microsoft.com/office/drawing/2014/main" val="791318488"/>
                        </a:ext>
                      </a:extLst>
                    </a:gridCol>
                  </a:tblGrid>
                  <a:tr h="261134">
                    <a:tc>
                      <a:txBody>
                        <a:bodyPr/>
                        <a:lstStyle/>
                        <a:p>
                          <a:pPr algn="ctr">
                            <a:spcBef>
                              <a:spcPts val="300"/>
                            </a:spcBef>
                            <a:spcAft>
                              <a:spcPts val="300"/>
                            </a:spcAft>
                          </a:pPr>
                          <a:r>
                            <a:rPr lang="vi-VN" sz="2000" dirty="0">
                              <a:effectLst/>
                            </a:rPr>
                            <a:t>CHỦ ĐỀ</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ctr">
                            <a:spcBef>
                              <a:spcPts val="300"/>
                            </a:spcBef>
                            <a:spcAft>
                              <a:spcPts val="300"/>
                            </a:spcAft>
                          </a:pPr>
                          <a:r>
                            <a:rPr lang="vi-VN" sz="2000" dirty="0">
                              <a:effectLst/>
                            </a:rPr>
                            <a:t>SGK  </a:t>
                          </a:r>
                          <a:r>
                            <a:rPr lang="en-US" sz="2000" dirty="0">
                              <a:effectLst/>
                            </a:rPr>
                            <a:t>HIỆN HÀNH</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ctr">
                            <a:spcBef>
                              <a:spcPts val="300"/>
                            </a:spcBef>
                            <a:spcAft>
                              <a:spcPts val="300"/>
                            </a:spcAft>
                          </a:pPr>
                          <a:r>
                            <a:rPr lang="vi-VN" sz="2000" dirty="0">
                              <a:effectLst/>
                            </a:rPr>
                            <a:t>CHƯƠNG TRÌNH 2018, LỚP 9</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2497276226"/>
                      </a:ext>
                    </a:extLst>
                  </a:tr>
                  <a:tr h="130567">
                    <a:tc gridSpan="3">
                      <a:txBody>
                        <a:bodyPr/>
                        <a:lstStyle/>
                        <a:p>
                          <a:pPr algn="l">
                            <a:spcBef>
                              <a:spcPts val="300"/>
                            </a:spcBef>
                            <a:spcAft>
                              <a:spcPts val="300"/>
                            </a:spcAft>
                          </a:pPr>
                          <a:r>
                            <a:rPr lang="vi-VN" sz="2400" dirty="0">
                              <a:solidFill>
                                <a:srgbClr val="FFFF00"/>
                              </a:solidFill>
                              <a:effectLst/>
                            </a:rPr>
                            <a:t>Hình học phẳng</a:t>
                          </a:r>
                          <a:endParaRPr lang="en-VN" sz="2400" dirty="0">
                            <a:solidFill>
                              <a:srgbClr val="FFFF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284255679"/>
                      </a:ext>
                    </a:extLst>
                  </a:tr>
                  <a:tr h="695466">
                    <a:tc>
                      <a:txBody>
                        <a:bodyPr/>
                        <a:lstStyle/>
                        <a:p>
                          <a:pPr algn="l">
                            <a:spcBef>
                              <a:spcPts val="300"/>
                            </a:spcBef>
                            <a:spcAft>
                              <a:spcPts val="300"/>
                            </a:spcAft>
                          </a:pPr>
                          <a:r>
                            <a:rPr lang="vi-VN" sz="2000" dirty="0">
                              <a:effectLst/>
                            </a:rPr>
                            <a:t>Hệ thức lượng trong tam giác vuông</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0070C0"/>
                              </a:solidFill>
                              <a:effectLst/>
                            </a:rPr>
                            <a:t>Có giới thiệu các hệ thức: </a:t>
                          </a:r>
                          <a:endParaRPr lang="en-VN" sz="2000" dirty="0">
                            <a:solidFill>
                              <a:srgbClr val="0070C0"/>
                            </a:solidFill>
                            <a:effectLst/>
                          </a:endParaRPr>
                        </a:p>
                        <a:p>
                          <a:pPr algn="l">
                            <a:spcBef>
                              <a:spcPts val="300"/>
                            </a:spcBef>
                            <a:spcAft>
                              <a:spcPts val="300"/>
                            </a:spcAft>
                          </a:pPr>
                          <a:r>
                            <a:rPr lang="vi-VN" sz="2000" dirty="0">
                              <a:solidFill>
                                <a:srgbClr val="0070C0"/>
                              </a:solidFill>
                              <a:effectLst/>
                            </a:rPr>
                            <a:t>h</a:t>
                          </a:r>
                          <a:r>
                            <a:rPr lang="vi-VN" sz="2000" baseline="30000" dirty="0">
                              <a:solidFill>
                                <a:srgbClr val="0070C0"/>
                              </a:solidFill>
                              <a:effectLst/>
                            </a:rPr>
                            <a:t>2</a:t>
                          </a:r>
                          <a:r>
                            <a:rPr lang="vi-VN" sz="2000" dirty="0">
                              <a:solidFill>
                                <a:srgbClr val="0070C0"/>
                              </a:solidFill>
                              <a:effectLst/>
                            </a:rPr>
                            <a:t> = b’c’;</a:t>
                          </a:r>
                          <a:r>
                            <a:rPr lang="en-VN" sz="2000" baseline="0" dirty="0">
                              <a:solidFill>
                                <a:srgbClr val="0070C0"/>
                              </a:solidFill>
                              <a:effectLst/>
                            </a:rPr>
                            <a:t>  </a:t>
                          </a:r>
                          <a:r>
                            <a:rPr lang="vi-VN" sz="2000" dirty="0">
                              <a:solidFill>
                                <a:srgbClr val="0070C0"/>
                              </a:solidFill>
                              <a:effectLst/>
                            </a:rPr>
                            <a:t>b</a:t>
                          </a:r>
                          <a:r>
                            <a:rPr lang="vi-VN" sz="2000" baseline="30000" dirty="0">
                              <a:solidFill>
                                <a:srgbClr val="0070C0"/>
                              </a:solidFill>
                              <a:effectLst/>
                            </a:rPr>
                            <a:t>2</a:t>
                          </a:r>
                          <a:r>
                            <a:rPr lang="vi-VN" sz="2000" dirty="0">
                              <a:solidFill>
                                <a:srgbClr val="0070C0"/>
                              </a:solidFill>
                              <a:effectLst/>
                            </a:rPr>
                            <a:t> = ab’; c</a:t>
                          </a:r>
                          <a:r>
                            <a:rPr lang="vi-VN" sz="2000" baseline="30000" dirty="0">
                              <a:solidFill>
                                <a:srgbClr val="0070C0"/>
                              </a:solidFill>
                              <a:effectLst/>
                            </a:rPr>
                            <a:t>2</a:t>
                          </a:r>
                          <a:r>
                            <a:rPr lang="vi-VN" sz="2000" dirty="0">
                              <a:solidFill>
                                <a:srgbClr val="0070C0"/>
                              </a:solidFill>
                              <a:effectLst/>
                            </a:rPr>
                            <a:t> = ac’; bc = ah;</a:t>
                          </a:r>
                          <a:br>
                            <a:rPr lang="vi-VN" sz="2000" dirty="0">
                              <a:solidFill>
                                <a:srgbClr val="0070C0"/>
                              </a:solidFill>
                              <a:effectLst/>
                            </a:rPr>
                          </a:br>
                          <a:r>
                            <a:rPr lang="vi-VN" sz="2000" dirty="0">
                              <a:solidFill>
                                <a:srgbClr val="0070C0"/>
                              </a:solidFill>
                              <a:effectLst/>
                            </a:rPr>
                            <a:t> </a:t>
                          </a:r>
                          <a14:m>
                            <m:oMath xmlns:m="http://schemas.openxmlformats.org/officeDocument/2006/math">
                              <m:f>
                                <m:fPr>
                                  <m:ctrlPr>
                                    <a:rPr lang="en-VN" sz="2000" i="1">
                                      <a:solidFill>
                                        <a:srgbClr val="0070C0"/>
                                      </a:solidFill>
                                      <a:effectLst/>
                                      <a:latin typeface="Cambria Math" panose="02040503050406030204" pitchFamily="18" charset="0"/>
                                    </a:rPr>
                                  </m:ctrlPr>
                                </m:fPr>
                                <m:num>
                                  <m:r>
                                    <a:rPr lang="vi-VN" sz="2000">
                                      <a:solidFill>
                                        <a:srgbClr val="0070C0"/>
                                      </a:solidFill>
                                      <a:effectLst/>
                                      <a:latin typeface="Cambria Math" panose="02040503050406030204" pitchFamily="18" charset="0"/>
                                    </a:rPr>
                                    <m:t>1</m:t>
                                  </m:r>
                                </m:num>
                                <m:den>
                                  <m:sSup>
                                    <m:sSupPr>
                                      <m:ctrlPr>
                                        <a:rPr lang="en-VN" sz="2000" i="1">
                                          <a:solidFill>
                                            <a:srgbClr val="0070C0"/>
                                          </a:solidFill>
                                          <a:effectLst/>
                                          <a:latin typeface="Cambria Math" panose="02040503050406030204" pitchFamily="18" charset="0"/>
                                        </a:rPr>
                                      </m:ctrlPr>
                                    </m:sSupPr>
                                    <m:e>
                                      <m:r>
                                        <a:rPr lang="vi-VN" sz="2000">
                                          <a:solidFill>
                                            <a:srgbClr val="0070C0"/>
                                          </a:solidFill>
                                          <a:effectLst/>
                                          <a:latin typeface="Cambria Math" panose="02040503050406030204" pitchFamily="18" charset="0"/>
                                        </a:rPr>
                                        <m:t>h</m:t>
                                      </m:r>
                                    </m:e>
                                    <m:sup>
                                      <m:r>
                                        <a:rPr lang="vi-VN" sz="2000">
                                          <a:solidFill>
                                            <a:srgbClr val="0070C0"/>
                                          </a:solidFill>
                                          <a:effectLst/>
                                          <a:latin typeface="Cambria Math" panose="02040503050406030204" pitchFamily="18" charset="0"/>
                                        </a:rPr>
                                        <m:t>2</m:t>
                                      </m:r>
                                    </m:sup>
                                  </m:sSup>
                                </m:den>
                              </m:f>
                              <m:r>
                                <a:rPr lang="vi-VN" sz="2000">
                                  <a:solidFill>
                                    <a:srgbClr val="0070C0"/>
                                  </a:solidFill>
                                  <a:effectLst/>
                                  <a:latin typeface="Cambria Math" panose="02040503050406030204" pitchFamily="18" charset="0"/>
                                </a:rPr>
                                <m:t>=</m:t>
                              </m:r>
                              <m:f>
                                <m:fPr>
                                  <m:ctrlPr>
                                    <a:rPr lang="en-VN" sz="2000" i="1">
                                      <a:solidFill>
                                        <a:srgbClr val="0070C0"/>
                                      </a:solidFill>
                                      <a:effectLst/>
                                      <a:latin typeface="Cambria Math" panose="02040503050406030204" pitchFamily="18" charset="0"/>
                                    </a:rPr>
                                  </m:ctrlPr>
                                </m:fPr>
                                <m:num>
                                  <m:r>
                                    <a:rPr lang="vi-VN" sz="2000">
                                      <a:solidFill>
                                        <a:srgbClr val="0070C0"/>
                                      </a:solidFill>
                                      <a:effectLst/>
                                      <a:latin typeface="Cambria Math" panose="02040503050406030204" pitchFamily="18" charset="0"/>
                                    </a:rPr>
                                    <m:t>1</m:t>
                                  </m:r>
                                </m:num>
                                <m:den>
                                  <m:sSup>
                                    <m:sSupPr>
                                      <m:ctrlPr>
                                        <a:rPr lang="en-VN" sz="2000" i="1">
                                          <a:solidFill>
                                            <a:srgbClr val="0070C0"/>
                                          </a:solidFill>
                                          <a:effectLst/>
                                          <a:latin typeface="Cambria Math" panose="02040503050406030204" pitchFamily="18" charset="0"/>
                                        </a:rPr>
                                      </m:ctrlPr>
                                    </m:sSupPr>
                                    <m:e>
                                      <m:r>
                                        <a:rPr lang="vi-VN" sz="2000">
                                          <a:solidFill>
                                            <a:srgbClr val="0070C0"/>
                                          </a:solidFill>
                                          <a:effectLst/>
                                          <a:latin typeface="Cambria Math" panose="02040503050406030204" pitchFamily="18" charset="0"/>
                                        </a:rPr>
                                        <m:t>𝑏</m:t>
                                      </m:r>
                                    </m:e>
                                    <m:sup>
                                      <m:r>
                                        <a:rPr lang="vi-VN" sz="2000">
                                          <a:solidFill>
                                            <a:srgbClr val="0070C0"/>
                                          </a:solidFill>
                                          <a:effectLst/>
                                          <a:latin typeface="Cambria Math" panose="02040503050406030204" pitchFamily="18" charset="0"/>
                                        </a:rPr>
                                        <m:t>2</m:t>
                                      </m:r>
                                    </m:sup>
                                  </m:sSup>
                                </m:den>
                              </m:f>
                              <m:r>
                                <a:rPr lang="vi-VN" sz="2000">
                                  <a:solidFill>
                                    <a:srgbClr val="0070C0"/>
                                  </a:solidFill>
                                  <a:effectLst/>
                                  <a:latin typeface="Cambria Math" panose="02040503050406030204" pitchFamily="18" charset="0"/>
                                </a:rPr>
                                <m:t>+</m:t>
                              </m:r>
                              <m:f>
                                <m:fPr>
                                  <m:ctrlPr>
                                    <a:rPr lang="en-VN" sz="2000" i="1">
                                      <a:solidFill>
                                        <a:srgbClr val="0070C0"/>
                                      </a:solidFill>
                                      <a:effectLst/>
                                      <a:latin typeface="Cambria Math" panose="02040503050406030204" pitchFamily="18" charset="0"/>
                                    </a:rPr>
                                  </m:ctrlPr>
                                </m:fPr>
                                <m:num>
                                  <m:r>
                                    <a:rPr lang="vi-VN" sz="2000">
                                      <a:solidFill>
                                        <a:srgbClr val="0070C0"/>
                                      </a:solidFill>
                                      <a:effectLst/>
                                      <a:latin typeface="Cambria Math" panose="02040503050406030204" pitchFamily="18" charset="0"/>
                                    </a:rPr>
                                    <m:t>1</m:t>
                                  </m:r>
                                </m:num>
                                <m:den>
                                  <m:sSup>
                                    <m:sSupPr>
                                      <m:ctrlPr>
                                        <a:rPr lang="en-VN" sz="2000" i="1">
                                          <a:solidFill>
                                            <a:srgbClr val="0070C0"/>
                                          </a:solidFill>
                                          <a:effectLst/>
                                          <a:latin typeface="Cambria Math" panose="02040503050406030204" pitchFamily="18" charset="0"/>
                                        </a:rPr>
                                      </m:ctrlPr>
                                    </m:sSupPr>
                                    <m:e>
                                      <m:r>
                                        <a:rPr lang="vi-VN" sz="2000">
                                          <a:solidFill>
                                            <a:srgbClr val="0070C0"/>
                                          </a:solidFill>
                                          <a:effectLst/>
                                          <a:latin typeface="Cambria Math" panose="02040503050406030204" pitchFamily="18" charset="0"/>
                                        </a:rPr>
                                        <m:t>𝑐</m:t>
                                      </m:r>
                                    </m:e>
                                    <m:sup>
                                      <m:r>
                                        <a:rPr lang="vi-VN" sz="2000">
                                          <a:solidFill>
                                            <a:srgbClr val="0070C0"/>
                                          </a:solidFill>
                                          <a:effectLst/>
                                          <a:latin typeface="Cambria Math" panose="02040503050406030204" pitchFamily="18" charset="0"/>
                                        </a:rPr>
                                        <m:t>2</m:t>
                                      </m:r>
                                    </m:sup>
                                  </m:sSup>
                                </m:den>
                              </m:f>
                            </m:oMath>
                          </a14:m>
                          <a:r>
                            <a:rPr lang="en-US" sz="2000" dirty="0">
                              <a:solidFill>
                                <a:srgbClr val="0070C0"/>
                              </a:solidFill>
                              <a:effectLst/>
                            </a:rPr>
                            <a:t>.</a:t>
                          </a:r>
                          <a:endParaRPr lang="en-VN" sz="2000" dirty="0">
                            <a:solidFill>
                              <a:srgbClr val="0070C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C00000"/>
                              </a:solidFill>
                              <a:effectLst/>
                            </a:rPr>
                            <a:t>Không giới thiệu </a:t>
                          </a:r>
                          <a:r>
                            <a:rPr lang="vi-VN" sz="2000" dirty="0">
                              <a:solidFill>
                                <a:srgbClr val="0070C0"/>
                              </a:solidFill>
                              <a:effectLst/>
                            </a:rPr>
                            <a:t>các hệ thức về cạnh và đường cao trong tam giác vuông (Toan8 có nhận xét và giới thiệu các công thức này)</a:t>
                          </a:r>
                          <a:endParaRPr lang="en-VN" sz="2000" dirty="0">
                            <a:solidFill>
                              <a:srgbClr val="0070C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1216274217"/>
                      </a:ext>
                    </a:extLst>
                  </a:tr>
                  <a:tr h="391701">
                    <a:tc rowSpan="4">
                      <a:txBody>
                        <a:bodyPr/>
                        <a:lstStyle/>
                        <a:p>
                          <a:pPr algn="l">
                            <a:spcBef>
                              <a:spcPts val="300"/>
                            </a:spcBef>
                            <a:spcAft>
                              <a:spcPts val="300"/>
                            </a:spcAft>
                          </a:pPr>
                          <a:r>
                            <a:rPr lang="vi-VN" sz="2000" dirty="0">
                              <a:solidFill>
                                <a:srgbClr val="FFC000"/>
                              </a:solidFill>
                              <a:effectLst/>
                            </a:rPr>
                            <a:t>Đường tròn, cung và dây </a:t>
                          </a:r>
                          <a:endParaRPr lang="en-VN" sz="2000" dirty="0">
                            <a:solidFill>
                              <a:srgbClr val="FFC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a:effectLst/>
                            </a:rPr>
                            <a:t>Có xét liên hệ giữa dây và khoảng cách từ dây đến tâm</a:t>
                          </a:r>
                          <a:endParaRPr lang="en-VN" sz="200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FF0000"/>
                              </a:solidFill>
                              <a:effectLst/>
                            </a:rPr>
                            <a:t>Không xét liên hệ giữa dây và khoảng cách từ dây đến tâm</a:t>
                          </a:r>
                          <a:endParaRPr lang="en-VN" sz="2000" dirty="0">
                            <a:solidFill>
                              <a:srgbClr val="FF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3700196208"/>
                      </a:ext>
                    </a:extLst>
                  </a:tr>
                  <a:tr h="522267">
                    <a:tc vMerge="1">
                      <a:txBody>
                        <a:bodyPr/>
                        <a:lstStyle/>
                        <a:p>
                          <a:endParaRPr lang="vi-VN"/>
                        </a:p>
                      </a:txBody>
                      <a:tcPr/>
                    </a:tc>
                    <a:tc>
                      <a:txBody>
                        <a:bodyPr/>
                        <a:lstStyle/>
                        <a:p>
                          <a:r>
                            <a:rPr lang="vi-VN" sz="2000" dirty="0">
                              <a:solidFill>
                                <a:srgbClr val="0070C0"/>
                              </a:solidFill>
                              <a:effectLst/>
                            </a:rPr>
                            <a:t>Các quan hệ giữa dây và đường kính (độ dài, đường kính qua trung điểm của dây)</a:t>
                          </a:r>
                          <a:endParaRPr lang="vi-VN" sz="2000" dirty="0">
                            <a:solidFill>
                              <a:srgbClr val="0070C0"/>
                            </a:solidFill>
                          </a:endParaRPr>
                        </a:p>
                      </a:txBody>
                      <a:tcPr marL="53414" marR="53414" marT="0" marB="0"/>
                    </a:tc>
                    <a:tc>
                      <a:txBody>
                        <a:bodyPr/>
                        <a:lstStyle/>
                        <a:p>
                          <a:pPr algn="l"/>
                          <a:r>
                            <a:rPr lang="vi-VN" sz="2000" dirty="0">
                              <a:solidFill>
                                <a:srgbClr val="0070C0"/>
                              </a:solidFill>
                              <a:effectLst/>
                            </a:rPr>
                            <a:t>Chỉ xét quan hệ về độ dài; </a:t>
                          </a:r>
                          <a:r>
                            <a:rPr lang="vi-VN" sz="2000" dirty="0">
                              <a:solidFill>
                                <a:srgbClr val="C00000"/>
                              </a:solidFill>
                              <a:effectLst/>
                            </a:rPr>
                            <a:t>không xét tính chất của đường kính đi qua trung điểm của dây</a:t>
                          </a:r>
                          <a:r>
                            <a:rPr lang="vi-VN" sz="2000" dirty="0">
                              <a:solidFill>
                                <a:srgbClr val="0070C0"/>
                              </a:solidFill>
                              <a:effectLst/>
                            </a:rPr>
                            <a:t>.</a:t>
                          </a:r>
                          <a:endParaRPr lang="vi-VN" sz="2800" dirty="0">
                            <a:solidFill>
                              <a:srgbClr val="0070C0"/>
                            </a:solidFill>
                          </a:endParaRPr>
                        </a:p>
                      </a:txBody>
                      <a:tcPr marL="53414" marR="53414" marT="0" marB="0"/>
                    </a:tc>
                    <a:extLst>
                      <a:ext uri="{0D108BD9-81ED-4DB2-BD59-A6C34878D82A}">
                        <a16:rowId xmlns:a16="http://schemas.microsoft.com/office/drawing/2014/main" val="518619377"/>
                      </a:ext>
                    </a:extLst>
                  </a:tr>
                  <a:tr h="261134">
                    <a:tc vMerge="1">
                      <a:txBody>
                        <a:bodyPr/>
                        <a:lstStyle/>
                        <a:p>
                          <a:endParaRPr lang="vi-VN"/>
                        </a:p>
                      </a:txBody>
                      <a:tcPr/>
                    </a:tc>
                    <a:tc>
                      <a:txBody>
                        <a:bodyPr/>
                        <a:lstStyle/>
                        <a:p>
                          <a:r>
                            <a:rPr lang="vi-VN" sz="2000">
                              <a:effectLst/>
                            </a:rPr>
                            <a:t>So sánh </a:t>
                          </a:r>
                          <a:r>
                            <a:rPr lang="en-US" sz="2000">
                              <a:effectLst/>
                            </a:rPr>
                            <a:t>hai</a:t>
                          </a:r>
                          <a:r>
                            <a:rPr lang="vi-VN" sz="2000">
                              <a:effectLst/>
                            </a:rPr>
                            <a:t> cung dựa vào hai dây tương ứng.</a:t>
                          </a:r>
                          <a:endParaRPr lang="vi-VN" sz="2000"/>
                        </a:p>
                      </a:txBody>
                      <a:tcPr marL="53414" marR="53414" marT="0" marB="0"/>
                    </a:tc>
                    <a:tc>
                      <a:txBody>
                        <a:bodyPr/>
                        <a:lstStyle/>
                        <a:p>
                          <a:pPr algn="l"/>
                          <a:r>
                            <a:rPr lang="vi-VN" sz="2000" dirty="0">
                              <a:solidFill>
                                <a:srgbClr val="FF0000"/>
                              </a:solidFill>
                              <a:effectLst/>
                            </a:rPr>
                            <a:t>Không xét liên hệ giữa cung và dây</a:t>
                          </a:r>
                          <a:endParaRPr lang="vi-VN" sz="2800" dirty="0">
                            <a:solidFill>
                              <a:srgbClr val="FF0000"/>
                            </a:solidFill>
                          </a:endParaRPr>
                        </a:p>
                      </a:txBody>
                      <a:tcPr marL="53414" marR="53414" marT="0" marB="0"/>
                    </a:tc>
                    <a:extLst>
                      <a:ext uri="{0D108BD9-81ED-4DB2-BD59-A6C34878D82A}">
                        <a16:rowId xmlns:a16="http://schemas.microsoft.com/office/drawing/2014/main" val="3631071347"/>
                      </a:ext>
                    </a:extLst>
                  </a:tr>
                  <a:tr h="261134">
                    <a:tc vMerge="1">
                      <a:txBody>
                        <a:bodyPr/>
                        <a:lstStyle/>
                        <a:p>
                          <a:endParaRPr lang="vi-VN"/>
                        </a:p>
                      </a:txBody>
                      <a:tcPr/>
                    </a:tc>
                    <a:tc>
                      <a:txBody>
                        <a:bodyPr/>
                        <a:lstStyle/>
                        <a:p>
                          <a:r>
                            <a:rPr lang="vi-VN" sz="2000" dirty="0">
                              <a:solidFill>
                                <a:srgbClr val="0070C0"/>
                              </a:solidFill>
                              <a:effectLst/>
                            </a:rPr>
                            <a:t>Hình vành khuyên (vành khăn) chỉ giới thiệu trong phần Bài tập</a:t>
                          </a:r>
                          <a:endParaRPr lang="vi-VN" sz="2000" dirty="0">
                            <a:solidFill>
                              <a:srgbClr val="0070C0"/>
                            </a:solidFill>
                          </a:endParaRPr>
                        </a:p>
                      </a:txBody>
                      <a:tcPr marL="53414" marR="53414" marT="0" marB="0"/>
                    </a:tc>
                    <a:tc>
                      <a:txBody>
                        <a:bodyPr/>
                        <a:lstStyle/>
                        <a:p>
                          <a:pPr algn="l"/>
                          <a:r>
                            <a:rPr lang="vi-VN" sz="2000" dirty="0">
                              <a:solidFill>
                                <a:srgbClr val="0070C0"/>
                              </a:solidFill>
                              <a:effectLst/>
                            </a:rPr>
                            <a:t>Hình vành khuyên được đề cập chính thức.</a:t>
                          </a:r>
                          <a:endParaRPr lang="vi-VN" sz="2800" dirty="0">
                            <a:solidFill>
                              <a:srgbClr val="0070C0"/>
                            </a:solidFill>
                          </a:endParaRPr>
                        </a:p>
                      </a:txBody>
                      <a:tcPr marL="53414" marR="53414" marT="0" marB="0"/>
                    </a:tc>
                    <a:extLst>
                      <a:ext uri="{0D108BD9-81ED-4DB2-BD59-A6C34878D82A}">
                        <a16:rowId xmlns:a16="http://schemas.microsoft.com/office/drawing/2014/main" val="3817016502"/>
                      </a:ext>
                    </a:extLst>
                  </a:tr>
                </a:tbl>
              </a:graphicData>
            </a:graphic>
          </p:graphicFrame>
        </mc:Choice>
        <mc:Fallback xmlns="">
          <p:graphicFrame>
            <p:nvGraphicFramePr>
              <p:cNvPr id="2" name="Table 1">
                <a:extLst>
                  <a:ext uri="{FF2B5EF4-FFF2-40B4-BE49-F238E27FC236}">
                    <a16:creationId xmlns:a16="http://schemas.microsoft.com/office/drawing/2014/main" id="{2B794AC3-18AC-7935-1325-C8E7A8B7759E}"/>
                  </a:ext>
                </a:extLst>
              </p:cNvPr>
              <p:cNvGraphicFramePr>
                <a:graphicFrameLocks noGrp="1"/>
              </p:cNvGraphicFramePr>
              <p:nvPr>
                <p:extLst>
                  <p:ext uri="{D42A27DB-BD31-4B8C-83A1-F6EECF244321}">
                    <p14:modId xmlns:p14="http://schemas.microsoft.com/office/powerpoint/2010/main" val="3378677848"/>
                  </p:ext>
                </p:extLst>
              </p:nvPr>
            </p:nvGraphicFramePr>
            <p:xfrm>
              <a:off x="825982" y="1438795"/>
              <a:ext cx="10540036" cy="4632960"/>
            </p:xfrm>
            <a:graphic>
              <a:graphicData uri="http://schemas.openxmlformats.org/drawingml/2006/table">
                <a:tbl>
                  <a:tblPr firstRow="1" firstCol="1" bandRow="1">
                    <a:tableStyleId>{5C22544A-7EE6-4342-B048-85BDC9FD1C3A}</a:tableStyleId>
                  </a:tblPr>
                  <a:tblGrid>
                    <a:gridCol w="1859024">
                      <a:extLst>
                        <a:ext uri="{9D8B030D-6E8A-4147-A177-3AD203B41FA5}">
                          <a16:colId xmlns:a16="http://schemas.microsoft.com/office/drawing/2014/main" val="383707118"/>
                        </a:ext>
                      </a:extLst>
                    </a:gridCol>
                    <a:gridCol w="4849792">
                      <a:extLst>
                        <a:ext uri="{9D8B030D-6E8A-4147-A177-3AD203B41FA5}">
                          <a16:colId xmlns:a16="http://schemas.microsoft.com/office/drawing/2014/main" val="1897357306"/>
                        </a:ext>
                      </a:extLst>
                    </a:gridCol>
                    <a:gridCol w="3831220">
                      <a:extLst>
                        <a:ext uri="{9D8B030D-6E8A-4147-A177-3AD203B41FA5}">
                          <a16:colId xmlns:a16="http://schemas.microsoft.com/office/drawing/2014/main" val="791318488"/>
                        </a:ext>
                      </a:extLst>
                    </a:gridCol>
                  </a:tblGrid>
                  <a:tr h="304800">
                    <a:tc>
                      <a:txBody>
                        <a:bodyPr/>
                        <a:lstStyle/>
                        <a:p>
                          <a:pPr algn="ctr">
                            <a:spcBef>
                              <a:spcPts val="300"/>
                            </a:spcBef>
                            <a:spcAft>
                              <a:spcPts val="300"/>
                            </a:spcAft>
                          </a:pPr>
                          <a:r>
                            <a:rPr lang="vi-VN" sz="2000" dirty="0">
                              <a:effectLst/>
                            </a:rPr>
                            <a:t>CHỦ ĐỀ</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ctr">
                            <a:spcBef>
                              <a:spcPts val="300"/>
                            </a:spcBef>
                            <a:spcAft>
                              <a:spcPts val="300"/>
                            </a:spcAft>
                          </a:pPr>
                          <a:r>
                            <a:rPr lang="vi-VN" sz="2000" dirty="0">
                              <a:effectLst/>
                            </a:rPr>
                            <a:t>SGK  </a:t>
                          </a:r>
                          <a:r>
                            <a:rPr lang="en-US" sz="2000" dirty="0">
                              <a:effectLst/>
                            </a:rPr>
                            <a:t>HIỆN HÀNH</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ctr">
                            <a:spcBef>
                              <a:spcPts val="300"/>
                            </a:spcBef>
                            <a:spcAft>
                              <a:spcPts val="300"/>
                            </a:spcAft>
                          </a:pPr>
                          <a:r>
                            <a:rPr lang="vi-VN" sz="2000" dirty="0">
                              <a:effectLst/>
                            </a:rPr>
                            <a:t>CHƯƠNG TRÌNH 2018, LỚP 9</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2497276226"/>
                      </a:ext>
                    </a:extLst>
                  </a:tr>
                  <a:tr h="365760">
                    <a:tc gridSpan="3">
                      <a:txBody>
                        <a:bodyPr/>
                        <a:lstStyle/>
                        <a:p>
                          <a:pPr algn="l">
                            <a:spcBef>
                              <a:spcPts val="300"/>
                            </a:spcBef>
                            <a:spcAft>
                              <a:spcPts val="300"/>
                            </a:spcAft>
                          </a:pPr>
                          <a:r>
                            <a:rPr lang="vi-VN" sz="2400" dirty="0">
                              <a:solidFill>
                                <a:srgbClr val="FFFF00"/>
                              </a:solidFill>
                              <a:effectLst/>
                            </a:rPr>
                            <a:t>Hình học phẳng</a:t>
                          </a:r>
                          <a:endParaRPr lang="en-VN" sz="2400" dirty="0">
                            <a:solidFill>
                              <a:srgbClr val="FFFF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284255679"/>
                      </a:ext>
                    </a:extLst>
                  </a:tr>
                  <a:tr h="1219200">
                    <a:tc>
                      <a:txBody>
                        <a:bodyPr/>
                        <a:lstStyle/>
                        <a:p>
                          <a:pPr algn="l">
                            <a:spcBef>
                              <a:spcPts val="300"/>
                            </a:spcBef>
                            <a:spcAft>
                              <a:spcPts val="300"/>
                            </a:spcAft>
                          </a:pPr>
                          <a:r>
                            <a:rPr lang="vi-VN" sz="2000" dirty="0">
                              <a:effectLst/>
                            </a:rPr>
                            <a:t>Hệ thức lượng trong tam giác vuông</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endParaRPr lang="en-VN"/>
                        </a:p>
                      </a:txBody>
                      <a:tcPr marL="53414" marR="53414" marT="0" marB="0">
                        <a:blipFill>
                          <a:blip r:embed="rId3"/>
                          <a:stretch>
                            <a:fillRect l="-38482" t="-61458" r="-79843" b="-238542"/>
                          </a:stretch>
                        </a:blipFill>
                      </a:tcPr>
                    </a:tc>
                    <a:tc>
                      <a:txBody>
                        <a:bodyPr/>
                        <a:lstStyle/>
                        <a:p>
                          <a:pPr algn="l">
                            <a:spcBef>
                              <a:spcPts val="300"/>
                            </a:spcBef>
                            <a:spcAft>
                              <a:spcPts val="300"/>
                            </a:spcAft>
                          </a:pPr>
                          <a:r>
                            <a:rPr lang="vi-VN" sz="2000" dirty="0">
                              <a:solidFill>
                                <a:srgbClr val="C00000"/>
                              </a:solidFill>
                              <a:effectLst/>
                            </a:rPr>
                            <a:t>Không giới thiệu </a:t>
                          </a:r>
                          <a:r>
                            <a:rPr lang="vi-VN" sz="2000" dirty="0">
                              <a:solidFill>
                                <a:srgbClr val="0070C0"/>
                              </a:solidFill>
                              <a:effectLst/>
                            </a:rPr>
                            <a:t>các hệ thức về cạnh và đường cao trong tam giác vuông (Toan8 có nhận xét và giới thiệu các công thức này)</a:t>
                          </a:r>
                          <a:endParaRPr lang="en-VN" sz="2000" dirty="0">
                            <a:solidFill>
                              <a:srgbClr val="0070C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1216274217"/>
                      </a:ext>
                    </a:extLst>
                  </a:tr>
                  <a:tr h="609600">
                    <a:tc rowSpan="4">
                      <a:txBody>
                        <a:bodyPr/>
                        <a:lstStyle/>
                        <a:p>
                          <a:pPr algn="l">
                            <a:spcBef>
                              <a:spcPts val="300"/>
                            </a:spcBef>
                            <a:spcAft>
                              <a:spcPts val="300"/>
                            </a:spcAft>
                          </a:pPr>
                          <a:r>
                            <a:rPr lang="vi-VN" sz="2000" dirty="0">
                              <a:solidFill>
                                <a:srgbClr val="FFC000"/>
                              </a:solidFill>
                              <a:effectLst/>
                            </a:rPr>
                            <a:t>Đường tròn, cung và dây </a:t>
                          </a:r>
                          <a:endParaRPr lang="en-VN" sz="2000" dirty="0">
                            <a:solidFill>
                              <a:srgbClr val="FFC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a:effectLst/>
                            </a:rPr>
                            <a:t>Có xét liên hệ giữa dây và khoảng cách từ dây đến tâm</a:t>
                          </a:r>
                          <a:endParaRPr lang="en-VN" sz="200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FF0000"/>
                              </a:solidFill>
                              <a:effectLst/>
                            </a:rPr>
                            <a:t>Không xét liên hệ giữa dây và khoảng cách từ dây đến tâm</a:t>
                          </a:r>
                          <a:endParaRPr lang="en-VN" sz="2000" dirty="0">
                            <a:solidFill>
                              <a:srgbClr val="FF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3700196208"/>
                      </a:ext>
                    </a:extLst>
                  </a:tr>
                  <a:tr h="914400">
                    <a:tc vMerge="1">
                      <a:txBody>
                        <a:bodyPr/>
                        <a:lstStyle/>
                        <a:p>
                          <a:endParaRPr lang="vi-VN"/>
                        </a:p>
                      </a:txBody>
                      <a:tcPr/>
                    </a:tc>
                    <a:tc>
                      <a:txBody>
                        <a:bodyPr/>
                        <a:lstStyle/>
                        <a:p>
                          <a:r>
                            <a:rPr lang="vi-VN" sz="2000" dirty="0">
                              <a:solidFill>
                                <a:srgbClr val="0070C0"/>
                              </a:solidFill>
                              <a:effectLst/>
                            </a:rPr>
                            <a:t>Các quan hệ giữa dây và đường kính (độ dài, đường kính qua trung điểm của dây)</a:t>
                          </a:r>
                          <a:endParaRPr lang="vi-VN" sz="2000" dirty="0">
                            <a:solidFill>
                              <a:srgbClr val="0070C0"/>
                            </a:solidFill>
                          </a:endParaRPr>
                        </a:p>
                      </a:txBody>
                      <a:tcPr marL="53414" marR="53414" marT="0" marB="0"/>
                    </a:tc>
                    <a:tc>
                      <a:txBody>
                        <a:bodyPr/>
                        <a:lstStyle/>
                        <a:p>
                          <a:pPr algn="l"/>
                          <a:r>
                            <a:rPr lang="vi-VN" sz="2000" dirty="0">
                              <a:solidFill>
                                <a:srgbClr val="0070C0"/>
                              </a:solidFill>
                              <a:effectLst/>
                            </a:rPr>
                            <a:t>Chỉ xét quan hệ về độ dài; </a:t>
                          </a:r>
                          <a:r>
                            <a:rPr lang="vi-VN" sz="2000" dirty="0">
                              <a:solidFill>
                                <a:srgbClr val="C00000"/>
                              </a:solidFill>
                              <a:effectLst/>
                            </a:rPr>
                            <a:t>không xét tính chất của đường kính đi qua trung điểm của dây</a:t>
                          </a:r>
                          <a:r>
                            <a:rPr lang="vi-VN" sz="2000" dirty="0">
                              <a:solidFill>
                                <a:srgbClr val="0070C0"/>
                              </a:solidFill>
                              <a:effectLst/>
                            </a:rPr>
                            <a:t>.</a:t>
                          </a:r>
                          <a:endParaRPr lang="vi-VN" sz="2800" dirty="0">
                            <a:solidFill>
                              <a:srgbClr val="0070C0"/>
                            </a:solidFill>
                          </a:endParaRPr>
                        </a:p>
                      </a:txBody>
                      <a:tcPr marL="53414" marR="53414" marT="0" marB="0"/>
                    </a:tc>
                    <a:extLst>
                      <a:ext uri="{0D108BD9-81ED-4DB2-BD59-A6C34878D82A}">
                        <a16:rowId xmlns:a16="http://schemas.microsoft.com/office/drawing/2014/main" val="518619377"/>
                      </a:ext>
                    </a:extLst>
                  </a:tr>
                  <a:tr h="609600">
                    <a:tc vMerge="1">
                      <a:txBody>
                        <a:bodyPr/>
                        <a:lstStyle/>
                        <a:p>
                          <a:endParaRPr lang="vi-VN"/>
                        </a:p>
                      </a:txBody>
                      <a:tcPr/>
                    </a:tc>
                    <a:tc>
                      <a:txBody>
                        <a:bodyPr/>
                        <a:lstStyle/>
                        <a:p>
                          <a:r>
                            <a:rPr lang="vi-VN" sz="2000">
                              <a:effectLst/>
                            </a:rPr>
                            <a:t>So sánh </a:t>
                          </a:r>
                          <a:r>
                            <a:rPr lang="en-US" sz="2000">
                              <a:effectLst/>
                            </a:rPr>
                            <a:t>hai</a:t>
                          </a:r>
                          <a:r>
                            <a:rPr lang="vi-VN" sz="2000">
                              <a:effectLst/>
                            </a:rPr>
                            <a:t> cung dựa vào hai dây tương ứng.</a:t>
                          </a:r>
                          <a:endParaRPr lang="vi-VN" sz="2000"/>
                        </a:p>
                      </a:txBody>
                      <a:tcPr marL="53414" marR="53414" marT="0" marB="0"/>
                    </a:tc>
                    <a:tc>
                      <a:txBody>
                        <a:bodyPr/>
                        <a:lstStyle/>
                        <a:p>
                          <a:pPr algn="l"/>
                          <a:r>
                            <a:rPr lang="vi-VN" sz="2000" dirty="0">
                              <a:solidFill>
                                <a:srgbClr val="FF0000"/>
                              </a:solidFill>
                              <a:effectLst/>
                            </a:rPr>
                            <a:t>Không xét liên hệ giữa cung và dây</a:t>
                          </a:r>
                          <a:endParaRPr lang="vi-VN" sz="2800" dirty="0">
                            <a:solidFill>
                              <a:srgbClr val="FF0000"/>
                            </a:solidFill>
                          </a:endParaRPr>
                        </a:p>
                      </a:txBody>
                      <a:tcPr marL="53414" marR="53414" marT="0" marB="0"/>
                    </a:tc>
                    <a:extLst>
                      <a:ext uri="{0D108BD9-81ED-4DB2-BD59-A6C34878D82A}">
                        <a16:rowId xmlns:a16="http://schemas.microsoft.com/office/drawing/2014/main" val="3631071347"/>
                      </a:ext>
                    </a:extLst>
                  </a:tr>
                  <a:tr h="609600">
                    <a:tc vMerge="1">
                      <a:txBody>
                        <a:bodyPr/>
                        <a:lstStyle/>
                        <a:p>
                          <a:endParaRPr lang="vi-VN"/>
                        </a:p>
                      </a:txBody>
                      <a:tcPr/>
                    </a:tc>
                    <a:tc>
                      <a:txBody>
                        <a:bodyPr/>
                        <a:lstStyle/>
                        <a:p>
                          <a:r>
                            <a:rPr lang="vi-VN" sz="2000" dirty="0">
                              <a:solidFill>
                                <a:srgbClr val="0070C0"/>
                              </a:solidFill>
                              <a:effectLst/>
                            </a:rPr>
                            <a:t>Hình vành khuyên (vành khăn) chỉ giới thiệu trong phần Bài tập</a:t>
                          </a:r>
                          <a:endParaRPr lang="vi-VN" sz="2000" dirty="0">
                            <a:solidFill>
                              <a:srgbClr val="0070C0"/>
                            </a:solidFill>
                          </a:endParaRPr>
                        </a:p>
                      </a:txBody>
                      <a:tcPr marL="53414" marR="53414" marT="0" marB="0"/>
                    </a:tc>
                    <a:tc>
                      <a:txBody>
                        <a:bodyPr/>
                        <a:lstStyle/>
                        <a:p>
                          <a:pPr algn="l"/>
                          <a:r>
                            <a:rPr lang="vi-VN" sz="2000" dirty="0">
                              <a:solidFill>
                                <a:srgbClr val="0070C0"/>
                              </a:solidFill>
                              <a:effectLst/>
                            </a:rPr>
                            <a:t>Hình vành khuyên được đề cập chính thức.</a:t>
                          </a:r>
                          <a:endParaRPr lang="vi-VN" sz="2800" dirty="0">
                            <a:solidFill>
                              <a:srgbClr val="0070C0"/>
                            </a:solidFill>
                          </a:endParaRPr>
                        </a:p>
                      </a:txBody>
                      <a:tcPr marL="53414" marR="53414" marT="0" marB="0"/>
                    </a:tc>
                    <a:extLst>
                      <a:ext uri="{0D108BD9-81ED-4DB2-BD59-A6C34878D82A}">
                        <a16:rowId xmlns:a16="http://schemas.microsoft.com/office/drawing/2014/main" val="3817016502"/>
                      </a:ext>
                    </a:extLst>
                  </a:tr>
                </a:tbl>
              </a:graphicData>
            </a:graphic>
          </p:graphicFrame>
        </mc:Fallback>
      </mc:AlternateContent>
      <p:sp>
        <p:nvSpPr>
          <p:cNvPr id="3" name="TextBox 2">
            <a:extLst>
              <a:ext uri="{FF2B5EF4-FFF2-40B4-BE49-F238E27FC236}">
                <a16:creationId xmlns:a16="http://schemas.microsoft.com/office/drawing/2014/main" id="{9563DB15-0482-3AAF-52EE-CA243C3B930E}"/>
              </a:ext>
            </a:extLst>
          </p:cNvPr>
          <p:cNvSpPr txBox="1"/>
          <p:nvPr/>
        </p:nvSpPr>
        <p:spPr>
          <a:xfrm>
            <a:off x="486225" y="388393"/>
            <a:ext cx="10826099" cy="739754"/>
          </a:xfrm>
          <a:prstGeom prst="rect">
            <a:avLst/>
          </a:prstGeom>
          <a:noFill/>
        </p:spPr>
        <p:txBody>
          <a:bodyPr wrap="square">
            <a:spAutoFit/>
          </a:bodyPr>
          <a:lstStyle/>
          <a:p>
            <a:pPr algn="ctr">
              <a:lnSpc>
                <a:spcPct val="150000"/>
              </a:lnSpc>
            </a:pPr>
            <a:r>
              <a:rPr lang="vi-VN" sz="3200" b="1" dirty="0">
                <a:solidFill>
                  <a:srgbClr val="00B050"/>
                </a:solidFill>
              </a:rPr>
              <a:t>Mạch Hình học và Đo lường</a:t>
            </a:r>
          </a:p>
        </p:txBody>
      </p:sp>
    </p:spTree>
    <p:extLst>
      <p:ext uri="{BB962C8B-B14F-4D97-AF65-F5344CB8AC3E}">
        <p14:creationId xmlns:p14="http://schemas.microsoft.com/office/powerpoint/2010/main" val="3544288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FE37-0263-1F46-9111-850AF24769F9}"/>
              </a:ext>
            </a:extLst>
          </p:cNvPr>
          <p:cNvSpPr>
            <a:spLocks noGrp="1"/>
          </p:cNvSpPr>
          <p:nvPr>
            <p:ph type="title"/>
          </p:nvPr>
        </p:nvSpPr>
        <p:spPr/>
        <p:txBody>
          <a:bodyPr/>
          <a:lstStyle/>
          <a:p>
            <a:r>
              <a:rPr lang="en-VN" b="1" dirty="0">
                <a:solidFill>
                  <a:schemeClr val="accent5">
                    <a:lumMod val="75000"/>
                  </a:schemeClr>
                </a:solidFill>
                <a:latin typeface="Arial (Body)"/>
              </a:rPr>
              <a:t>KIỂM TRA ĐÁNH GIÁ ĐỊNH KÌ</a:t>
            </a:r>
          </a:p>
        </p:txBody>
      </p:sp>
      <p:sp>
        <p:nvSpPr>
          <p:cNvPr id="3" name="Content Placeholder 2">
            <a:extLst>
              <a:ext uri="{FF2B5EF4-FFF2-40B4-BE49-F238E27FC236}">
                <a16:creationId xmlns:a16="http://schemas.microsoft.com/office/drawing/2014/main" id="{573CFF3A-7350-F740-801C-6F2EF94800D2}"/>
              </a:ext>
            </a:extLst>
          </p:cNvPr>
          <p:cNvSpPr>
            <a:spLocks noGrp="1"/>
          </p:cNvSpPr>
          <p:nvPr>
            <p:ph idx="1"/>
          </p:nvPr>
        </p:nvSpPr>
        <p:spPr>
          <a:xfrm>
            <a:off x="838200" y="1467279"/>
            <a:ext cx="10913076" cy="4323922"/>
          </a:xfrm>
        </p:spPr>
        <p:txBody>
          <a:bodyPr>
            <a:noAutofit/>
          </a:bodyPr>
          <a:lstStyle/>
          <a:p>
            <a:pPr marL="0" indent="0">
              <a:buNone/>
            </a:pPr>
            <a:r>
              <a:rPr lang="en-VN" sz="2600" dirty="0">
                <a:solidFill>
                  <a:schemeClr val="accent5">
                    <a:lumMod val="75000"/>
                  </a:schemeClr>
                </a:solidFill>
              </a:rPr>
              <a:t>Cấu trúc gợi ý </a:t>
            </a:r>
            <a:r>
              <a:rPr lang="en-VN" sz="2600" dirty="0"/>
              <a:t>cho bài kiểm tra giữa kì, cuối kì:</a:t>
            </a:r>
          </a:p>
          <a:p>
            <a:pPr>
              <a:buFont typeface="Wingdings" pitchFamily="2" charset="2"/>
              <a:buChar char="v"/>
            </a:pPr>
            <a:r>
              <a:rPr lang="en-VN" sz="2600" dirty="0"/>
              <a:t>Thời gian làm bài: 90 phút.</a:t>
            </a:r>
          </a:p>
          <a:p>
            <a:pPr>
              <a:buFont typeface="Wingdings" pitchFamily="2" charset="2"/>
              <a:buChar char="v"/>
            </a:pPr>
            <a:r>
              <a:rPr lang="en-VN" sz="2600" dirty="0"/>
              <a:t> Kết hợp giữa tự luận và trắc nghiệm</a:t>
            </a:r>
          </a:p>
          <a:p>
            <a:pPr lvl="1"/>
            <a:r>
              <a:rPr lang="en-VN" sz="2600" dirty="0">
                <a:solidFill>
                  <a:schemeClr val="accent2"/>
                </a:solidFill>
              </a:rPr>
              <a:t>Trắc nghiệm </a:t>
            </a:r>
            <a:r>
              <a:rPr lang="en-VN" sz="2600" dirty="0"/>
              <a:t>(loại nhiều lựa chọn): 2 điểm </a:t>
            </a:r>
          </a:p>
          <a:p>
            <a:pPr lvl="1"/>
            <a:r>
              <a:rPr lang="en-VN" sz="2600" dirty="0">
                <a:solidFill>
                  <a:schemeClr val="accent2"/>
                </a:solidFill>
              </a:rPr>
              <a:t>Trả lời ngắn </a:t>
            </a:r>
            <a:r>
              <a:rPr lang="en-VN" sz="2600" dirty="0"/>
              <a:t>(chỉ cần viết đáp số): 2 điểm</a:t>
            </a:r>
          </a:p>
          <a:p>
            <a:pPr lvl="1" algn="just"/>
            <a:r>
              <a:rPr lang="en-VN" sz="2600" dirty="0">
                <a:solidFill>
                  <a:schemeClr val="accent2"/>
                </a:solidFill>
              </a:rPr>
              <a:t>Tự luận</a:t>
            </a:r>
            <a:r>
              <a:rPr lang="en-VN" sz="2600" dirty="0"/>
              <a:t>: 6 điểm (nên dành khoảng 02 điểm cho bài tập ứng dụng thực tế để đánh giá năng lực mô hình hoá toán học và năng lực giải quyết vấn đề toán học)</a:t>
            </a:r>
          </a:p>
          <a:p>
            <a:pPr algn="just">
              <a:buFont typeface="Wingdings" pitchFamily="2" charset="2"/>
              <a:buChar char="v"/>
            </a:pPr>
            <a:r>
              <a:rPr lang="en-VN" sz="2600" dirty="0"/>
              <a:t>Cần xây dựng ma trận các yêu cầu cần đạt và cấp độ phát triển năng lực toán học theo đúng quy định của Chương trình.</a:t>
            </a:r>
          </a:p>
        </p:txBody>
      </p:sp>
    </p:spTree>
    <p:extLst>
      <p:ext uri="{BB962C8B-B14F-4D97-AF65-F5344CB8AC3E}">
        <p14:creationId xmlns:p14="http://schemas.microsoft.com/office/powerpoint/2010/main" val="277211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C387C-92FB-4734-B0D2-092BA83523C1}"/>
              </a:ext>
            </a:extLst>
          </p:cNvPr>
          <p:cNvSpPr>
            <a:spLocks noGrp="1"/>
          </p:cNvSpPr>
          <p:nvPr>
            <p:ph type="title"/>
          </p:nvPr>
        </p:nvSpPr>
        <p:spPr>
          <a:xfrm>
            <a:off x="373179" y="269216"/>
            <a:ext cx="4906744" cy="619613"/>
          </a:xfrm>
        </p:spPr>
        <p:txBody>
          <a:bodyPr>
            <a:normAutofit fontScale="90000"/>
          </a:bodyPr>
          <a:lstStyle/>
          <a:p>
            <a:r>
              <a:rPr lang="en-US" sz="3200" b="1" dirty="0">
                <a:solidFill>
                  <a:schemeClr val="accent1"/>
                </a:solidFill>
                <a:latin typeface="Arial (Body)"/>
              </a:rPr>
              <a:t>ĐỀ MINH HỌA CUỐI HK II</a:t>
            </a:r>
          </a:p>
        </p:txBody>
      </p:sp>
      <p:pic>
        <p:nvPicPr>
          <p:cNvPr id="8" name="Content Placeholder 7">
            <a:extLst>
              <a:ext uri="{FF2B5EF4-FFF2-40B4-BE49-F238E27FC236}">
                <a16:creationId xmlns:a16="http://schemas.microsoft.com/office/drawing/2014/main" id="{5E3B1665-20D6-401E-BD2F-6D7D15EE1CC7}"/>
              </a:ext>
            </a:extLst>
          </p:cNvPr>
          <p:cNvPicPr>
            <a:picLocks noGrp="1" noChangeAspect="1"/>
          </p:cNvPicPr>
          <p:nvPr>
            <p:ph idx="1"/>
          </p:nvPr>
        </p:nvPicPr>
        <p:blipFill>
          <a:blip r:embed="rId2"/>
          <a:stretch>
            <a:fillRect/>
          </a:stretch>
        </p:blipFill>
        <p:spPr>
          <a:xfrm>
            <a:off x="5866227" y="888829"/>
            <a:ext cx="5684994" cy="2726568"/>
          </a:xfrm>
          <a:prstGeom prst="rect">
            <a:avLst/>
          </a:prstGeom>
        </p:spPr>
      </p:pic>
      <p:pic>
        <p:nvPicPr>
          <p:cNvPr id="9" name="Picture 8">
            <a:extLst>
              <a:ext uri="{FF2B5EF4-FFF2-40B4-BE49-F238E27FC236}">
                <a16:creationId xmlns:a16="http://schemas.microsoft.com/office/drawing/2014/main" id="{9B551450-5A07-4F02-8434-2DF52E8885DB}"/>
              </a:ext>
            </a:extLst>
          </p:cNvPr>
          <p:cNvPicPr>
            <a:picLocks noChangeAspect="1"/>
          </p:cNvPicPr>
          <p:nvPr/>
        </p:nvPicPr>
        <p:blipFill>
          <a:blip r:embed="rId3"/>
          <a:stretch>
            <a:fillRect/>
          </a:stretch>
        </p:blipFill>
        <p:spPr>
          <a:xfrm>
            <a:off x="5866227" y="3703004"/>
            <a:ext cx="5881468" cy="2121021"/>
          </a:xfrm>
          <a:prstGeom prst="rect">
            <a:avLst/>
          </a:prstGeom>
        </p:spPr>
      </p:pic>
      <p:pic>
        <p:nvPicPr>
          <p:cNvPr id="3" name="Picture 2">
            <a:extLst>
              <a:ext uri="{FF2B5EF4-FFF2-40B4-BE49-F238E27FC236}">
                <a16:creationId xmlns:a16="http://schemas.microsoft.com/office/drawing/2014/main" id="{9E65180E-5040-46BE-A661-AA6B82B4E617}"/>
              </a:ext>
            </a:extLst>
          </p:cNvPr>
          <p:cNvPicPr>
            <a:picLocks noChangeAspect="1"/>
          </p:cNvPicPr>
          <p:nvPr/>
        </p:nvPicPr>
        <p:blipFill>
          <a:blip r:embed="rId4"/>
          <a:stretch>
            <a:fillRect/>
          </a:stretch>
        </p:blipFill>
        <p:spPr>
          <a:xfrm>
            <a:off x="275099" y="888829"/>
            <a:ext cx="5591128" cy="5628351"/>
          </a:xfrm>
          <a:prstGeom prst="rect">
            <a:avLst/>
          </a:prstGeom>
        </p:spPr>
      </p:pic>
    </p:spTree>
    <p:extLst>
      <p:ext uri="{BB962C8B-B14F-4D97-AF65-F5344CB8AC3E}">
        <p14:creationId xmlns:p14="http://schemas.microsoft.com/office/powerpoint/2010/main" val="42894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4F84-AD61-4941-B9B2-E7E36CA6ABA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5A1E975-01FC-401D-A22D-6253BD237AC6}"/>
              </a:ext>
            </a:extLst>
          </p:cNvPr>
          <p:cNvPicPr>
            <a:picLocks noGrp="1" noChangeAspect="1"/>
          </p:cNvPicPr>
          <p:nvPr>
            <p:ph idx="1"/>
          </p:nvPr>
        </p:nvPicPr>
        <p:blipFill>
          <a:blip r:embed="rId2"/>
          <a:stretch>
            <a:fillRect/>
          </a:stretch>
        </p:blipFill>
        <p:spPr>
          <a:xfrm>
            <a:off x="18170" y="94322"/>
            <a:ext cx="5974667" cy="3334678"/>
          </a:xfrm>
          <a:prstGeom prst="rect">
            <a:avLst/>
          </a:prstGeom>
        </p:spPr>
      </p:pic>
      <p:pic>
        <p:nvPicPr>
          <p:cNvPr id="6" name="Picture 5">
            <a:extLst>
              <a:ext uri="{FF2B5EF4-FFF2-40B4-BE49-F238E27FC236}">
                <a16:creationId xmlns:a16="http://schemas.microsoft.com/office/drawing/2014/main" id="{2589E192-5E6B-4195-9742-D0661C66C679}"/>
              </a:ext>
            </a:extLst>
          </p:cNvPr>
          <p:cNvPicPr>
            <a:picLocks noChangeAspect="1"/>
          </p:cNvPicPr>
          <p:nvPr/>
        </p:nvPicPr>
        <p:blipFill>
          <a:blip r:embed="rId3"/>
          <a:stretch>
            <a:fillRect/>
          </a:stretch>
        </p:blipFill>
        <p:spPr>
          <a:xfrm>
            <a:off x="18170" y="3699803"/>
            <a:ext cx="5974667" cy="2560320"/>
          </a:xfrm>
          <a:prstGeom prst="rect">
            <a:avLst/>
          </a:prstGeom>
        </p:spPr>
      </p:pic>
      <p:pic>
        <p:nvPicPr>
          <p:cNvPr id="7" name="Picture 6">
            <a:extLst>
              <a:ext uri="{FF2B5EF4-FFF2-40B4-BE49-F238E27FC236}">
                <a16:creationId xmlns:a16="http://schemas.microsoft.com/office/drawing/2014/main" id="{34571A83-10B7-40BF-B43F-769F1AEF3DE6}"/>
              </a:ext>
            </a:extLst>
          </p:cNvPr>
          <p:cNvPicPr>
            <a:picLocks noChangeAspect="1"/>
          </p:cNvPicPr>
          <p:nvPr/>
        </p:nvPicPr>
        <p:blipFill>
          <a:blip r:embed="rId4"/>
          <a:stretch>
            <a:fillRect/>
          </a:stretch>
        </p:blipFill>
        <p:spPr>
          <a:xfrm>
            <a:off x="5992836" y="161925"/>
            <a:ext cx="6180993" cy="3267075"/>
          </a:xfrm>
          <a:prstGeom prst="rect">
            <a:avLst/>
          </a:prstGeom>
        </p:spPr>
      </p:pic>
      <p:pic>
        <p:nvPicPr>
          <p:cNvPr id="8" name="Picture 7">
            <a:extLst>
              <a:ext uri="{FF2B5EF4-FFF2-40B4-BE49-F238E27FC236}">
                <a16:creationId xmlns:a16="http://schemas.microsoft.com/office/drawing/2014/main" id="{5E4E7A09-A0E3-4DFC-8BC4-3410A560D1AA}"/>
              </a:ext>
            </a:extLst>
          </p:cNvPr>
          <p:cNvPicPr>
            <a:picLocks noChangeAspect="1"/>
          </p:cNvPicPr>
          <p:nvPr/>
        </p:nvPicPr>
        <p:blipFill>
          <a:blip r:embed="rId5"/>
          <a:stretch>
            <a:fillRect/>
          </a:stretch>
        </p:blipFill>
        <p:spPr>
          <a:xfrm>
            <a:off x="5992835" y="3699803"/>
            <a:ext cx="6012181" cy="2560320"/>
          </a:xfrm>
          <a:prstGeom prst="rect">
            <a:avLst/>
          </a:prstGeom>
        </p:spPr>
      </p:pic>
    </p:spTree>
    <p:extLst>
      <p:ext uri="{BB962C8B-B14F-4D97-AF65-F5344CB8AC3E}">
        <p14:creationId xmlns:p14="http://schemas.microsoft.com/office/powerpoint/2010/main" val="63258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A6B38-9E4B-472F-9C63-CB2EE9BC173D}"/>
              </a:ext>
            </a:extLst>
          </p:cNvPr>
          <p:cNvPicPr>
            <a:picLocks noChangeAspect="1"/>
          </p:cNvPicPr>
          <p:nvPr/>
        </p:nvPicPr>
        <p:blipFill>
          <a:blip r:embed="rId2"/>
          <a:stretch>
            <a:fillRect/>
          </a:stretch>
        </p:blipFill>
        <p:spPr>
          <a:xfrm>
            <a:off x="19664" y="2005781"/>
            <a:ext cx="12172335" cy="4852219"/>
          </a:xfrm>
          <a:prstGeom prst="rect">
            <a:avLst/>
          </a:prstGeom>
        </p:spPr>
      </p:pic>
      <p:sp>
        <p:nvSpPr>
          <p:cNvPr id="3" name="TextBox 2">
            <a:extLst>
              <a:ext uri="{FF2B5EF4-FFF2-40B4-BE49-F238E27FC236}">
                <a16:creationId xmlns:a16="http://schemas.microsoft.com/office/drawing/2014/main" id="{3886B308-88AD-4D79-96BC-365EE89C69D3}"/>
              </a:ext>
            </a:extLst>
          </p:cNvPr>
          <p:cNvSpPr txBox="1"/>
          <p:nvPr/>
        </p:nvSpPr>
        <p:spPr>
          <a:xfrm>
            <a:off x="775451" y="1482561"/>
            <a:ext cx="10235380" cy="523220"/>
          </a:xfrm>
          <a:prstGeom prst="rect">
            <a:avLst/>
          </a:prstGeom>
          <a:noFill/>
        </p:spPr>
        <p:txBody>
          <a:bodyPr wrap="square" rtlCol="0">
            <a:spAutoFit/>
          </a:bodyPr>
          <a:lstStyle/>
          <a:p>
            <a:r>
              <a:rPr lang="en-US" sz="2800" b="1" dirty="0">
                <a:solidFill>
                  <a:srgbClr val="0070C0"/>
                </a:solidFill>
                <a:latin typeface="Arial (Body)"/>
              </a:rPr>
              <a:t>BẢNG NĂNG LỰC VÀ CẤP ĐỘ T</a:t>
            </a:r>
            <a:r>
              <a:rPr lang="vi-VN" sz="2800" b="1" dirty="0">
                <a:solidFill>
                  <a:srgbClr val="0070C0"/>
                </a:solidFill>
                <a:latin typeface="Arial (Body)"/>
              </a:rPr>
              <a:t>Ư</a:t>
            </a:r>
            <a:r>
              <a:rPr lang="en-US" sz="2800" b="1" dirty="0">
                <a:solidFill>
                  <a:srgbClr val="0070C0"/>
                </a:solidFill>
                <a:latin typeface="Arial (Body)"/>
              </a:rPr>
              <a:t> DUY CỦA ĐỀ MINH HỌA</a:t>
            </a:r>
          </a:p>
        </p:txBody>
      </p:sp>
    </p:spTree>
    <p:extLst>
      <p:ext uri="{BB962C8B-B14F-4D97-AF65-F5344CB8AC3E}">
        <p14:creationId xmlns:p14="http://schemas.microsoft.com/office/powerpoint/2010/main" val="16590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323344" y="316679"/>
            <a:ext cx="11662710" cy="64301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4000" b="1" dirty="0">
                <a:solidFill>
                  <a:schemeClr val="accent2"/>
                </a:solidFill>
                <a:latin typeface="Calibri" panose="020F0502020204030204" pitchFamily="34" charset="0"/>
                <a:cs typeface="Calibri" panose="020F0502020204030204" pitchFamily="34" charset="0"/>
              </a:rPr>
              <a:t>Một số phương thức thi môn Toán vào lớp 10 </a:t>
            </a:r>
          </a:p>
          <a:p>
            <a:pPr marL="0" indent="0" algn="just">
              <a:lnSpc>
                <a:spcPct val="100000"/>
              </a:lnSpc>
              <a:buNone/>
            </a:pPr>
            <a:r>
              <a:rPr lang="vi-VN" sz="4000" b="1" dirty="0">
                <a:solidFill>
                  <a:schemeClr val="accent2"/>
                </a:solidFill>
                <a:latin typeface="Calibri" panose="020F0502020204030204" pitchFamily="34" charset="0"/>
                <a:cs typeface="Calibri" panose="020F0502020204030204" pitchFamily="34" charset="0"/>
              </a:rPr>
              <a:t>phổ biến hiện nay:</a:t>
            </a:r>
          </a:p>
          <a:p>
            <a:pPr marL="0" indent="0" algn="just">
              <a:lnSpc>
                <a:spcPct val="100000"/>
              </a:lnSpc>
              <a:buNone/>
            </a:pPr>
            <a:r>
              <a:rPr lang="vi-VN" sz="3200" dirty="0">
                <a:solidFill>
                  <a:schemeClr val="accent5">
                    <a:lumMod val="75000"/>
                  </a:schemeClr>
                </a:solidFill>
                <a:latin typeface="Calibri" panose="020F0502020204030204" pitchFamily="34" charset="0"/>
                <a:cs typeface="Calibri" panose="020F0502020204030204" pitchFamily="34" charset="0"/>
              </a:rPr>
              <a:t>A. Thi hoàn toàn tự luận</a:t>
            </a:r>
          </a:p>
          <a:p>
            <a:pPr lvl="1" algn="just">
              <a:lnSpc>
                <a:spcPct val="100000"/>
              </a:lnSpc>
            </a:pPr>
            <a:r>
              <a:rPr lang="vi-VN" sz="2600" dirty="0">
                <a:solidFill>
                  <a:srgbClr val="C00000"/>
                </a:solidFill>
                <a:latin typeface="Calibri" panose="020F0502020204030204" pitchFamily="34" charset="0"/>
                <a:cs typeface="Calibri" panose="020F0502020204030204" pitchFamily="34" charset="0"/>
              </a:rPr>
              <a:t>Kì thi vào lớp 10 của Hà Nội: </a:t>
            </a:r>
            <a:r>
              <a:rPr lang="vi-VN" sz="2600" dirty="0">
                <a:latin typeface="Calibri" panose="020F0502020204030204" pitchFamily="34" charset="0"/>
                <a:cs typeface="Calibri" panose="020F0502020204030204" pitchFamily="34" charset="0"/>
              </a:rPr>
              <a:t>120 phút.</a:t>
            </a:r>
            <a:endParaRPr lang="vi-VN" sz="2600" dirty="0">
              <a:solidFill>
                <a:srgbClr val="C00000"/>
              </a:solidFill>
              <a:latin typeface="Calibri" panose="020F0502020204030204" pitchFamily="34" charset="0"/>
              <a:cs typeface="Calibri" panose="020F0502020204030204" pitchFamily="34" charset="0"/>
            </a:endParaRPr>
          </a:p>
          <a:p>
            <a:pPr lvl="1" algn="just">
              <a:lnSpc>
                <a:spcPct val="100000"/>
              </a:lnSpc>
            </a:pPr>
            <a:r>
              <a:rPr lang="vi-VN" sz="2600" dirty="0">
                <a:solidFill>
                  <a:srgbClr val="C00000"/>
                </a:solidFill>
                <a:latin typeface="Calibri" panose="020F0502020204030204" pitchFamily="34" charset="0"/>
                <a:cs typeface="Calibri" panose="020F0502020204030204" pitchFamily="34" charset="0"/>
              </a:rPr>
              <a:t>Kì thi vào lớp 10 của TP Hồ Chí Minh: </a:t>
            </a:r>
            <a:r>
              <a:rPr lang="vi-VN" sz="2600" dirty="0">
                <a:latin typeface="Calibri" panose="020F0502020204030204" pitchFamily="34" charset="0"/>
                <a:cs typeface="Calibri" panose="020F0502020204030204" pitchFamily="34" charset="0"/>
              </a:rPr>
              <a:t>120 phút (Toán vận dụng thực tế: 4,5 điểm (5/8 bài); Toán thuần tuý: 5,5 điểm (3/8 bài).</a:t>
            </a:r>
          </a:p>
          <a:p>
            <a:pPr lvl="1" algn="just">
              <a:lnSpc>
                <a:spcPct val="100000"/>
              </a:lnSpc>
            </a:pPr>
            <a:r>
              <a:rPr lang="vi-VN" sz="2600" dirty="0">
                <a:solidFill>
                  <a:srgbClr val="C00000"/>
                </a:solidFill>
                <a:latin typeface="Calibri" panose="020F0502020204030204" pitchFamily="34" charset="0"/>
                <a:cs typeface="Calibri" panose="020F0502020204030204" pitchFamily="34" charset="0"/>
              </a:rPr>
              <a:t>Nhiều tỉnh/thành phố khác cũng thi 100% tự luận: </a:t>
            </a:r>
            <a:r>
              <a:rPr lang="vi-VN" sz="2600" dirty="0">
                <a:latin typeface="Calibri" panose="020F0502020204030204" pitchFamily="34" charset="0"/>
                <a:cs typeface="Calibri" panose="020F0502020204030204" pitchFamily="34" charset="0"/>
              </a:rPr>
              <a:t>Hải Dương, Hải Phòng, Hà Nam, Ninh Bình, Thái Bình, Thanh Hoá, Nghệ An, Hà Tĩnh, …</a:t>
            </a:r>
          </a:p>
          <a:p>
            <a:pPr lvl="1" algn="just">
              <a:lnSpc>
                <a:spcPct val="100000"/>
              </a:lnSpc>
            </a:pPr>
            <a:r>
              <a:rPr lang="vi-VN" sz="2600" dirty="0">
                <a:solidFill>
                  <a:srgbClr val="C00000"/>
                </a:solidFill>
                <a:latin typeface="Calibri" panose="020F0502020204030204" pitchFamily="34" charset="0"/>
                <a:cs typeface="Calibri" panose="020F0502020204030204" pitchFamily="34" charset="0"/>
              </a:rPr>
              <a:t>Kì thi vào lớp 10 của Trường THPT Chuyên ĐHSP: </a:t>
            </a:r>
            <a:r>
              <a:rPr lang="vi-VN" sz="2600" dirty="0">
                <a:latin typeface="Calibri" panose="020F0502020204030204" pitchFamily="34" charset="0"/>
                <a:cs typeface="Calibri" panose="020F0502020204030204" pitchFamily="34" charset="0"/>
              </a:rPr>
              <a:t>90 phút.</a:t>
            </a:r>
          </a:p>
          <a:p>
            <a:pPr lvl="1" algn="just">
              <a:lnSpc>
                <a:spcPct val="100000"/>
              </a:lnSpc>
            </a:pPr>
            <a:r>
              <a:rPr lang="vi-VN" sz="2600" dirty="0">
                <a:solidFill>
                  <a:srgbClr val="C00000"/>
                </a:solidFill>
                <a:latin typeface="Calibri" panose="020F0502020204030204" pitchFamily="34" charset="0"/>
                <a:cs typeface="Calibri" panose="020F0502020204030204" pitchFamily="34" charset="0"/>
              </a:rPr>
              <a:t>Kì thi vào lớp 10 của Trường THCS &amp;THPT Nguyễn Tất Thành (thuộc Trường ĐHSP Hà Nội): </a:t>
            </a:r>
            <a:r>
              <a:rPr lang="vi-VN" sz="2600" dirty="0">
                <a:latin typeface="Calibri" panose="020F0502020204030204" pitchFamily="34" charset="0"/>
                <a:cs typeface="Calibri" panose="020F0502020204030204" pitchFamily="34" charset="0"/>
              </a:rPr>
              <a:t>Thi tự luận (90 phút).</a:t>
            </a:r>
          </a:p>
          <a:p>
            <a:pPr marL="457200" lvl="1" indent="0" algn="just">
              <a:lnSpc>
                <a:spcPct val="100000"/>
              </a:lnSpc>
              <a:buNone/>
            </a:pPr>
            <a:r>
              <a:rPr lang="vi-VN" sz="2600" dirty="0">
                <a:latin typeface="Calibri" panose="020F0502020204030204" pitchFamily="34" charset="0"/>
                <a:cs typeface="Calibri" panose="020F0502020204030204" pitchFamily="34" charset="0"/>
              </a:rPr>
              <a:t>       + Phần 1. Trả lời ngắn (chỉ cần viết đáp số): 6 câu (3 điểm).</a:t>
            </a:r>
          </a:p>
          <a:p>
            <a:pPr marL="457200" lvl="1" indent="0" algn="just">
              <a:lnSpc>
                <a:spcPct val="100000"/>
              </a:lnSpc>
              <a:buNone/>
            </a:pPr>
            <a:r>
              <a:rPr lang="vi-VN" sz="2600" dirty="0">
                <a:latin typeface="Calibri" panose="020F0502020204030204" pitchFamily="34" charset="0"/>
                <a:cs typeface="Calibri" panose="020F0502020204030204" pitchFamily="34" charset="0"/>
              </a:rPr>
              <a:t>       + Phần 2. Tự luận (trình bày chi tiết lời giải): 4 câu (7 điểm).</a:t>
            </a:r>
          </a:p>
          <a:p>
            <a:pPr marL="457200" lvl="1" indent="0" algn="just">
              <a:lnSpc>
                <a:spcPct val="100000"/>
              </a:lnSpc>
              <a:buNone/>
            </a:pPr>
            <a:endParaRPr lang="vi-VN" sz="3200" dirty="0">
              <a:latin typeface="Calibri" panose="020F0502020204030204" pitchFamily="34" charset="0"/>
              <a:cs typeface="Calibri" panose="020F0502020204030204" pitchFamily="34" charset="0"/>
            </a:endParaRPr>
          </a:p>
          <a:p>
            <a:pPr marL="457200" lvl="1" indent="0" algn="just">
              <a:lnSpc>
                <a:spcPct val="100000"/>
              </a:lnSpc>
              <a:buNone/>
            </a:pPr>
            <a:endParaRPr lang="vi-VN" sz="3200" dirty="0">
              <a:latin typeface="Calibri" panose="020F0502020204030204" pitchFamily="34" charset="0"/>
              <a:cs typeface="Calibri" panose="020F0502020204030204" pitchFamily="34" charset="0"/>
            </a:endParaRPr>
          </a:p>
          <a:p>
            <a:pPr marL="457200" lvl="1" indent="0" algn="just">
              <a:lnSpc>
                <a:spcPct val="100000"/>
              </a:lnSpc>
              <a:buNone/>
            </a:pPr>
            <a:r>
              <a:rPr lang="vi-VN" sz="3200" dirty="0">
                <a:latin typeface="Calibri" panose="020F0502020204030204" pitchFamily="34" charset="0"/>
                <a:cs typeface="Calibri" panose="020F0502020204030204" pitchFamily="34" charset="0"/>
              </a:rPr>
              <a:t>    </a:t>
            </a: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87903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459269" y="353892"/>
            <a:ext cx="11273461" cy="61502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0000"/>
              </a:lnSpc>
              <a:buNone/>
            </a:pPr>
            <a:r>
              <a:rPr lang="vi-VN" sz="3200" dirty="0">
                <a:solidFill>
                  <a:schemeClr val="accent5">
                    <a:lumMod val="75000"/>
                  </a:schemeClr>
                </a:solidFill>
                <a:latin typeface="Calibri" panose="020F0502020204030204" pitchFamily="34" charset="0"/>
                <a:cs typeface="Calibri" panose="020F0502020204030204" pitchFamily="34" charset="0"/>
              </a:rPr>
              <a:t>B. Thi kết hợp Trắc nghiệm và Tự luận</a:t>
            </a:r>
            <a:r>
              <a:rPr lang="vi-VN" sz="3200" dirty="0">
                <a:latin typeface="Calibri" panose="020F0502020204030204" pitchFamily="34" charset="0"/>
                <a:cs typeface="Calibri" panose="020F0502020204030204" pitchFamily="34" charset="0"/>
              </a:rPr>
              <a:t> (120 phút)</a:t>
            </a:r>
          </a:p>
          <a:p>
            <a:pPr lvl="1" algn="just">
              <a:lnSpc>
                <a:spcPct val="100000"/>
              </a:lnSpc>
            </a:pPr>
            <a:r>
              <a:rPr lang="vi-VN" sz="3200" dirty="0">
                <a:solidFill>
                  <a:srgbClr val="C00000"/>
                </a:solidFill>
                <a:latin typeface="Calibri" panose="020F0502020204030204" pitchFamily="34" charset="0"/>
                <a:cs typeface="Calibri" panose="020F0502020204030204" pitchFamily="34" charset="0"/>
              </a:rPr>
              <a:t>Trắc nghiệm 20%, Tự luận 80%</a:t>
            </a:r>
            <a:r>
              <a:rPr lang="vi-VN" sz="3200" dirty="0">
                <a:latin typeface="Calibri" panose="020F0502020204030204" pitchFamily="34" charset="0"/>
                <a:cs typeface="Calibri" panose="020F0502020204030204" pitchFamily="34" charset="0"/>
              </a:rPr>
              <a:t>: Nam Định, Vĩnh Phúc, …</a:t>
            </a:r>
          </a:p>
          <a:p>
            <a:pPr lvl="1" algn="just">
              <a:lnSpc>
                <a:spcPct val="100000"/>
              </a:lnSpc>
            </a:pPr>
            <a:r>
              <a:rPr lang="vi-VN" sz="3200" dirty="0">
                <a:solidFill>
                  <a:srgbClr val="C00000"/>
                </a:solidFill>
                <a:latin typeface="Calibri" panose="020F0502020204030204" pitchFamily="34" charset="0"/>
                <a:cs typeface="Calibri" panose="020F0502020204030204" pitchFamily="34" charset="0"/>
              </a:rPr>
              <a:t>Trắc nghiệm 30%, Tự luận 70%</a:t>
            </a:r>
            <a:r>
              <a:rPr lang="vi-VN" sz="3200" dirty="0">
                <a:latin typeface="Calibri" panose="020F0502020204030204" pitchFamily="34" charset="0"/>
                <a:cs typeface="Calibri" panose="020F0502020204030204" pitchFamily="34" charset="0"/>
              </a:rPr>
              <a:t>: Phú Thọ, Bắc Giang, …</a:t>
            </a:r>
          </a:p>
          <a:p>
            <a:pPr lvl="1" algn="just">
              <a:lnSpc>
                <a:spcPct val="100000"/>
              </a:lnSpc>
            </a:pPr>
            <a:r>
              <a:rPr lang="vi-VN" sz="3200" dirty="0">
                <a:solidFill>
                  <a:srgbClr val="C00000"/>
                </a:solidFill>
                <a:latin typeface="Calibri" panose="020F0502020204030204" pitchFamily="34" charset="0"/>
                <a:cs typeface="Calibri" panose="020F0502020204030204" pitchFamily="34" charset="0"/>
              </a:rPr>
              <a:t>Trắc nghiệm 40%, Tự luận 60%</a:t>
            </a:r>
            <a:r>
              <a:rPr lang="vi-VN" sz="3200" dirty="0">
                <a:latin typeface="Calibri" panose="020F0502020204030204" pitchFamily="34" charset="0"/>
                <a:cs typeface="Calibri" panose="020F0502020204030204" pitchFamily="34" charset="0"/>
              </a:rPr>
              <a:t>: Bắc Ninh, …</a:t>
            </a:r>
          </a:p>
        </p:txBody>
      </p:sp>
    </p:spTree>
    <p:extLst>
      <p:ext uri="{BB962C8B-B14F-4D97-AF65-F5344CB8AC3E}">
        <p14:creationId xmlns:p14="http://schemas.microsoft.com/office/powerpoint/2010/main" val="39178729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4EDBCB-6A11-EBBA-1AFA-F2F15E8379F6}"/>
              </a:ext>
            </a:extLst>
          </p:cNvPr>
          <p:cNvSpPr txBox="1"/>
          <p:nvPr/>
        </p:nvSpPr>
        <p:spPr>
          <a:xfrm>
            <a:off x="222422" y="770408"/>
            <a:ext cx="11269362" cy="5509200"/>
          </a:xfrm>
          <a:prstGeom prst="rect">
            <a:avLst/>
          </a:prstGeom>
          <a:noFill/>
        </p:spPr>
        <p:txBody>
          <a:bodyPr wrap="square">
            <a:spAutoFit/>
          </a:bodyPr>
          <a:lstStyle/>
          <a:p>
            <a:pPr marL="457200" lvl="1" indent="0" algn="just">
              <a:lnSpc>
                <a:spcPct val="100000"/>
              </a:lnSpc>
              <a:buNone/>
            </a:pPr>
            <a:r>
              <a:rPr lang="vi-VN" sz="3200" dirty="0">
                <a:solidFill>
                  <a:schemeClr val="accent5">
                    <a:lumMod val="75000"/>
                  </a:schemeClr>
                </a:solidFill>
                <a:latin typeface="Calibri" panose="020F0502020204030204" pitchFamily="34" charset="0"/>
                <a:cs typeface="Calibri" panose="020F0502020204030204" pitchFamily="34" charset="0"/>
              </a:rPr>
              <a:t>C. Thi hoàn toàn Trắc nghiệm (phần liên quan đến Toán): </a:t>
            </a:r>
          </a:p>
          <a:p>
            <a:pPr marL="457200" lvl="1" indent="0" algn="just">
              <a:lnSpc>
                <a:spcPct val="100000"/>
              </a:lnSpc>
              <a:buNone/>
            </a:pPr>
            <a:r>
              <a:rPr lang="vi-VN" sz="3200" dirty="0">
                <a:solidFill>
                  <a:schemeClr val="accent5">
                    <a:lumMod val="75000"/>
                  </a:schemeClr>
                </a:solidFill>
                <a:latin typeface="Calibri" panose="020F0502020204030204" pitchFamily="34" charset="0"/>
                <a:cs typeface="Calibri" panose="020F0502020204030204" pitchFamily="34" charset="0"/>
              </a:rPr>
              <a:t>     </a:t>
            </a:r>
            <a:r>
              <a:rPr lang="vi-VN" sz="3200" dirty="0">
                <a:solidFill>
                  <a:schemeClr val="accent6"/>
                </a:solidFill>
                <a:latin typeface="Calibri" panose="020F0502020204030204" pitchFamily="34" charset="0"/>
                <a:cs typeface="Calibri" panose="020F0502020204030204" pitchFamily="34" charset="0"/>
              </a:rPr>
              <a:t>Kì thi vào lớp 10 Trường THPT Chuyên Ngoại ngữ</a:t>
            </a:r>
          </a:p>
          <a:p>
            <a:pPr marL="914400" lvl="1" indent="-457200" algn="just">
              <a:lnSpc>
                <a:spcPct val="100000"/>
              </a:lnSpc>
              <a:buFont typeface="Arial" panose="020B0604020202020204" pitchFamily="34" charset="0"/>
              <a:buChar char="•"/>
            </a:pPr>
            <a:r>
              <a:rPr lang="vi-VN" sz="3200" dirty="0">
                <a:solidFill>
                  <a:srgbClr val="C00000"/>
                </a:solidFill>
                <a:latin typeface="Calibri" panose="020F0502020204030204" pitchFamily="34" charset="0"/>
                <a:cs typeface="Calibri" panose="020F0502020204030204" pitchFamily="34" charset="0"/>
              </a:rPr>
              <a:t>Môn thi 1: Đánh giá năng lực ngoại ngữ</a:t>
            </a:r>
          </a:p>
          <a:p>
            <a:pPr lvl="1" algn="just">
              <a:lnSpc>
                <a:spcPct val="100000"/>
              </a:lnSpc>
            </a:pPr>
            <a:r>
              <a:rPr lang="vi-VN" sz="3200" dirty="0">
                <a:latin typeface="Calibri" panose="020F0502020204030204" pitchFamily="34" charset="0"/>
                <a:cs typeface="Calibri" panose="020F0502020204030204" pitchFamily="34" charset="0"/>
              </a:rPr>
              <a:t>     Thời gian làm bài: 90 phút</a:t>
            </a:r>
          </a:p>
          <a:p>
            <a:pPr lvl="1" algn="just">
              <a:lnSpc>
                <a:spcPct val="100000"/>
              </a:lnSpc>
            </a:pPr>
            <a:r>
              <a:rPr lang="vi-VN" sz="3200" dirty="0">
                <a:latin typeface="Calibri" panose="020F0502020204030204" pitchFamily="34" charset="0"/>
                <a:cs typeface="Calibri" panose="020F0502020204030204" pitchFamily="34" charset="0"/>
              </a:rPr>
              <a:t>     Tổng số câu hỏi: 60 câu hỏi trắc nghiệm và 01 câu hỏi tự luận</a:t>
            </a:r>
          </a:p>
          <a:p>
            <a:pPr marL="914400" lvl="1" indent="-457200" algn="just">
              <a:lnSpc>
                <a:spcPct val="100000"/>
              </a:lnSpc>
              <a:buFont typeface="Arial" panose="020B0604020202020204" pitchFamily="34" charset="0"/>
              <a:buChar char="•"/>
            </a:pPr>
            <a:r>
              <a:rPr lang="vi-VN" sz="3200" dirty="0">
                <a:solidFill>
                  <a:srgbClr val="C00000"/>
                </a:solidFill>
                <a:latin typeface="Calibri" panose="020F0502020204030204" pitchFamily="34" charset="0"/>
                <a:cs typeface="Calibri" panose="020F0502020204030204" pitchFamily="34" charset="0"/>
              </a:rPr>
              <a:t>Môn thi 2: Đánh giá năng lực Toán và KHTN</a:t>
            </a:r>
          </a:p>
          <a:p>
            <a:pPr lvl="1" algn="just">
              <a:lnSpc>
                <a:spcPct val="100000"/>
              </a:lnSpc>
            </a:pPr>
            <a:r>
              <a:rPr lang="vi-VN" sz="3200" dirty="0">
                <a:latin typeface="Calibri" panose="020F0502020204030204" pitchFamily="34" charset="0"/>
                <a:cs typeface="Calibri" panose="020F0502020204030204" pitchFamily="34" charset="0"/>
              </a:rPr>
              <a:t>      Thời gian làm bài: 55 phút</a:t>
            </a:r>
          </a:p>
          <a:p>
            <a:pPr lvl="1" algn="just">
              <a:lnSpc>
                <a:spcPct val="100000"/>
              </a:lnSpc>
            </a:pPr>
            <a:r>
              <a:rPr lang="vi-VN" sz="3200" dirty="0">
                <a:latin typeface="Calibri" panose="020F0502020204030204" pitchFamily="34" charset="0"/>
                <a:cs typeface="Calibri" panose="020F0502020204030204" pitchFamily="34" charset="0"/>
              </a:rPr>
              <a:t>      Tổng số câu hỏi: 35 câu hỏi trắc nghiệm</a:t>
            </a:r>
          </a:p>
          <a:p>
            <a:pPr marL="914400" lvl="1" indent="-457200" algn="just">
              <a:lnSpc>
                <a:spcPct val="100000"/>
              </a:lnSpc>
              <a:buFont typeface="Arial" panose="020B0604020202020204" pitchFamily="34" charset="0"/>
              <a:buChar char="•"/>
            </a:pPr>
            <a:r>
              <a:rPr lang="vi-VN" sz="3200" dirty="0">
                <a:solidFill>
                  <a:srgbClr val="C00000"/>
                </a:solidFill>
                <a:latin typeface="Calibri" panose="020F0502020204030204" pitchFamily="34" charset="0"/>
                <a:cs typeface="Calibri" panose="020F0502020204030204" pitchFamily="34" charset="0"/>
              </a:rPr>
              <a:t>Môn thi 3: Đánh giá năng lực Văn và KHXH</a:t>
            </a:r>
          </a:p>
          <a:p>
            <a:pPr lvl="1" algn="just">
              <a:lnSpc>
                <a:spcPct val="100000"/>
              </a:lnSpc>
            </a:pPr>
            <a:r>
              <a:rPr lang="vi-VN" sz="3200" dirty="0">
                <a:latin typeface="Calibri" panose="020F0502020204030204" pitchFamily="34" charset="0"/>
                <a:cs typeface="Calibri" panose="020F0502020204030204" pitchFamily="34" charset="0"/>
              </a:rPr>
              <a:t>     Thời gian làm bài: 55 phút</a:t>
            </a:r>
          </a:p>
          <a:p>
            <a:pPr lvl="1" algn="just">
              <a:lnSpc>
                <a:spcPct val="100000"/>
              </a:lnSpc>
            </a:pPr>
            <a:r>
              <a:rPr lang="vi-VN" sz="3200" dirty="0">
                <a:latin typeface="Calibri" panose="020F0502020204030204" pitchFamily="34" charset="0"/>
                <a:cs typeface="Calibri" panose="020F0502020204030204" pitchFamily="34" charset="0"/>
              </a:rPr>
              <a:t>     Tổng số câu hỏi: 20 câu hỏi trắc nghiệm và 02 câu hỏi tự luận</a:t>
            </a:r>
          </a:p>
        </p:txBody>
      </p:sp>
    </p:spTree>
    <p:extLst>
      <p:ext uri="{BB962C8B-B14F-4D97-AF65-F5344CB8AC3E}">
        <p14:creationId xmlns:p14="http://schemas.microsoft.com/office/powerpoint/2010/main" val="1575466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78309E6-6C30-5C47-9902-E6AE881B1B41}"/>
              </a:ext>
            </a:extLst>
          </p:cNvPr>
          <p:cNvSpPr txBox="1">
            <a:spLocks/>
          </p:cNvSpPr>
          <p:nvPr/>
        </p:nvSpPr>
        <p:spPr>
          <a:xfrm>
            <a:off x="459269" y="885090"/>
            <a:ext cx="11273461" cy="59729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4000" b="1" dirty="0">
                <a:solidFill>
                  <a:schemeClr val="accent2"/>
                </a:solidFill>
                <a:latin typeface="Calibri" panose="020F0502020204030204" pitchFamily="34" charset="0"/>
                <a:cs typeface="Calibri" panose="020F0502020204030204" pitchFamily="34" charset="0"/>
              </a:rPr>
              <a:t>Kì thi tốt nghiệp THPT (môn Toán):</a:t>
            </a:r>
          </a:p>
          <a:p>
            <a:pPr lvl="1" algn="just">
              <a:lnSpc>
                <a:spcPct val="100000"/>
              </a:lnSpc>
              <a:buFont typeface="Wingdings" pitchFamily="2" charset="2"/>
              <a:buChar char="§"/>
            </a:pPr>
            <a:r>
              <a:rPr lang="vi-VN" sz="3200" dirty="0">
                <a:solidFill>
                  <a:srgbClr val="FF0000"/>
                </a:solidFill>
                <a:latin typeface="Calibri" panose="020F0502020204030204" pitchFamily="34" charset="0"/>
                <a:cs typeface="Calibri" panose="020F0502020204030204" pitchFamily="34" charset="0"/>
              </a:rPr>
              <a:t>Các năm 2017-2024: </a:t>
            </a:r>
            <a:r>
              <a:rPr lang="vi-VN" sz="3200" dirty="0">
                <a:latin typeface="Calibri" panose="020F0502020204030204" pitchFamily="34" charset="0"/>
                <a:cs typeface="Calibri" panose="020F0502020204030204" pitchFamily="34" charset="0"/>
              </a:rPr>
              <a:t>100% trắc nghiệm, loại câu hỏi nhiều lựa chọn (50 câu hỏi, 90 phút).</a:t>
            </a:r>
          </a:p>
          <a:p>
            <a:pPr lvl="1" algn="just">
              <a:lnSpc>
                <a:spcPct val="100000"/>
              </a:lnSpc>
              <a:buFont typeface="Wingdings" pitchFamily="2" charset="2"/>
              <a:buChar char="§"/>
            </a:pPr>
            <a:r>
              <a:rPr lang="vi-VN" sz="3200" dirty="0">
                <a:solidFill>
                  <a:srgbClr val="FF0000"/>
                </a:solidFill>
                <a:latin typeface="Calibri" panose="020F0502020204030204" pitchFamily="34" charset="0"/>
                <a:cs typeface="Calibri" panose="020F0502020204030204" pitchFamily="34" charset="0"/>
              </a:rPr>
              <a:t>Từ năm 2025: </a:t>
            </a:r>
            <a:r>
              <a:rPr lang="vi-VN" sz="3200" dirty="0">
                <a:solidFill>
                  <a:schemeClr val="accent1"/>
                </a:solidFill>
                <a:latin typeface="Calibri" panose="020F0502020204030204" pitchFamily="34" charset="0"/>
                <a:cs typeface="Calibri" panose="020F0502020204030204" pitchFamily="34" charset="0"/>
              </a:rPr>
              <a:t>Thi trắc nghiệm (90 phút). </a:t>
            </a:r>
            <a:r>
              <a:rPr lang="vi-VN" sz="3200" dirty="0">
                <a:latin typeface="Calibri" panose="020F0502020204030204" pitchFamily="34" charset="0"/>
                <a:cs typeface="Calibri" panose="020F0502020204030204" pitchFamily="34" charset="0"/>
              </a:rPr>
              <a:t>Đề thi có:</a:t>
            </a:r>
          </a:p>
          <a:p>
            <a:pPr lvl="1" algn="just">
              <a:lnSpc>
                <a:spcPct val="100000"/>
              </a:lnSpc>
            </a:pPr>
            <a:r>
              <a:rPr lang="vi-VN" sz="3200" dirty="0">
                <a:latin typeface="Calibri" panose="020F0502020204030204" pitchFamily="34" charset="0"/>
                <a:cs typeface="Calibri" panose="020F0502020204030204" pitchFamily="34" charset="0"/>
              </a:rPr>
              <a:t> 12 câu dạng nhiều lựa chọn (mỗi câu 0,25 điểm);</a:t>
            </a:r>
          </a:p>
          <a:p>
            <a:pPr lvl="1" algn="just">
              <a:lnSpc>
                <a:spcPct val="100000"/>
              </a:lnSpc>
            </a:pPr>
            <a:r>
              <a:rPr lang="vi-VN" sz="3200" dirty="0">
                <a:latin typeface="Calibri" panose="020F0502020204030204" pitchFamily="34" charset="0"/>
                <a:cs typeface="Calibri" panose="020F0502020204030204" pitchFamily="34" charset="0"/>
              </a:rPr>
              <a:t> 04 câu dạng Đúng/Sai (mỗi câu có 4 ý hỏi nhỏ; 1 ý đúng: 0,1 điểm, 2 ý đúng: 0,25 điểm, 3 ý đúng: 0,5 điểm, 4 ý đúng: 1 điểm);</a:t>
            </a:r>
          </a:p>
          <a:p>
            <a:pPr lvl="1" algn="just">
              <a:lnSpc>
                <a:spcPct val="100000"/>
              </a:lnSpc>
            </a:pPr>
            <a:r>
              <a:rPr lang="vi-VN" sz="3200" dirty="0">
                <a:latin typeface="Calibri" panose="020F0502020204030204" pitchFamily="34" charset="0"/>
                <a:cs typeface="Calibri" panose="020F0502020204030204" pitchFamily="34" charset="0"/>
              </a:rPr>
              <a:t> 06 câu dạng trả lời ngắn, chỉ cần điền đáp số (mỗi câu 0,5 điểm).</a:t>
            </a:r>
          </a:p>
          <a:p>
            <a:pPr marL="457200" lvl="1" indent="0" algn="just">
              <a:lnSpc>
                <a:spcPct val="100000"/>
              </a:lnSpc>
              <a:buNone/>
            </a:pPr>
            <a:endParaRPr lang="vi-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4415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4EE30-7BBA-88AA-ED02-625FD935F484}"/>
              </a:ext>
            </a:extLst>
          </p:cNvPr>
          <p:cNvSpPr txBox="1"/>
          <p:nvPr/>
        </p:nvSpPr>
        <p:spPr>
          <a:xfrm>
            <a:off x="1970116" y="1787236"/>
            <a:ext cx="7971906" cy="1754326"/>
          </a:xfrm>
          <a:prstGeom prst="rect">
            <a:avLst/>
          </a:prstGeom>
          <a:noFill/>
        </p:spPr>
        <p:txBody>
          <a:bodyPr wrap="square" rtlCol="0">
            <a:spAutoFit/>
          </a:bodyPr>
          <a:lstStyle/>
          <a:p>
            <a:pPr algn="ctr"/>
            <a:r>
              <a:rPr lang="vi-VN" sz="3600" dirty="0">
                <a:solidFill>
                  <a:srgbClr val="0070C0"/>
                </a:solidFill>
                <a:latin typeface="Cambria" panose="02040503050406030204" pitchFamily="18" charset="0"/>
              </a:rPr>
              <a:t>Phần 6</a:t>
            </a:r>
          </a:p>
          <a:p>
            <a:pPr algn="ctr"/>
            <a:r>
              <a:rPr lang="vi-VN" sz="3600" b="1" dirty="0">
                <a:solidFill>
                  <a:srgbClr val="0070C0"/>
                </a:solidFill>
                <a:latin typeface="Cambria" panose="02040503050406030204" pitchFamily="18" charset="0"/>
              </a:rPr>
              <a:t>NGHIÊN CỨU VÀ RÚT KINH NGHIỆM </a:t>
            </a:r>
          </a:p>
          <a:p>
            <a:pPr algn="ctr"/>
            <a:r>
              <a:rPr lang="vi-VN" sz="3600" dirty="0">
                <a:solidFill>
                  <a:srgbClr val="0070C0"/>
                </a:solidFill>
                <a:latin typeface="Cambria" panose="02040503050406030204" pitchFamily="18" charset="0"/>
              </a:rPr>
              <a:t>qua một tiết dạy minh hoạ</a:t>
            </a:r>
          </a:p>
        </p:txBody>
      </p:sp>
    </p:spTree>
    <p:extLst>
      <p:ext uri="{BB962C8B-B14F-4D97-AF65-F5344CB8AC3E}">
        <p14:creationId xmlns:p14="http://schemas.microsoft.com/office/powerpoint/2010/main" val="2286492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23C1D95-DCAA-4195-9EB3-8FC4DA062576}"/>
              </a:ext>
            </a:extLst>
          </p:cNvPr>
          <p:cNvSpPr txBox="1"/>
          <p:nvPr/>
        </p:nvSpPr>
        <p:spPr>
          <a:xfrm>
            <a:off x="290381" y="683607"/>
            <a:ext cx="4739268" cy="1077218"/>
          </a:xfrm>
          <a:prstGeom prst="rect">
            <a:avLst/>
          </a:prstGeom>
          <a:noFill/>
        </p:spPr>
        <p:txBody>
          <a:bodyPr wrap="square" rtlCol="0">
            <a:spAutoFit/>
          </a:bodyPr>
          <a:lstStyle/>
          <a:p>
            <a:r>
              <a:rPr lang="en-US" sz="3200" b="1" dirty="0">
                <a:solidFill>
                  <a:schemeClr val="accent2"/>
                </a:solidFill>
                <a:latin typeface="Arial (Body)"/>
              </a:rPr>
              <a:t>PHẦN 6. </a:t>
            </a:r>
            <a:r>
              <a:rPr lang="vi-VN" sz="3200" b="1" dirty="0">
                <a:solidFill>
                  <a:schemeClr val="accent2"/>
                </a:solidFill>
                <a:latin typeface="Arial (Body)"/>
              </a:rPr>
              <a:t>PHÂN TÍCH </a:t>
            </a:r>
          </a:p>
          <a:p>
            <a:r>
              <a:rPr lang="vi-VN" sz="3200" b="1" dirty="0">
                <a:solidFill>
                  <a:schemeClr val="accent2"/>
                </a:solidFill>
                <a:latin typeface="Arial (Body)"/>
              </a:rPr>
              <a:t>TIẾT DẠY MINH HOẠ</a:t>
            </a:r>
          </a:p>
        </p:txBody>
      </p:sp>
      <p:sp>
        <p:nvSpPr>
          <p:cNvPr id="13" name="TextBox 12">
            <a:extLst>
              <a:ext uri="{FF2B5EF4-FFF2-40B4-BE49-F238E27FC236}">
                <a16:creationId xmlns:a16="http://schemas.microsoft.com/office/drawing/2014/main" id="{E10DADEA-20B2-48CB-8551-6D218F0DA104}"/>
              </a:ext>
            </a:extLst>
          </p:cNvPr>
          <p:cNvSpPr txBox="1"/>
          <p:nvPr/>
        </p:nvSpPr>
        <p:spPr>
          <a:xfrm>
            <a:off x="290381" y="4551457"/>
            <a:ext cx="4373781" cy="2146742"/>
          </a:xfrm>
          <a:prstGeom prst="rect">
            <a:avLst/>
          </a:prstGeom>
          <a:noFill/>
        </p:spPr>
        <p:txBody>
          <a:bodyPr wrap="square" rtlCol="0">
            <a:spAutoFit/>
          </a:bodyPr>
          <a:lstStyle/>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Tên</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r>
              <a:rPr lang="en-US" sz="2000" dirty="0">
                <a:latin typeface="Arial "/>
              </a:rPr>
              <a:t> </a:t>
            </a:r>
            <a:r>
              <a:rPr lang="en-US" sz="2000" dirty="0" err="1">
                <a:latin typeface="Arial "/>
              </a:rPr>
              <a:t>và</a:t>
            </a:r>
            <a:r>
              <a:rPr lang="en-US" sz="2000" dirty="0">
                <a:latin typeface="Arial "/>
              </a:rPr>
              <a:t> </a:t>
            </a:r>
            <a:r>
              <a:rPr lang="en-US" sz="2000" dirty="0" err="1">
                <a:latin typeface="Arial "/>
              </a:rPr>
              <a:t>phần</a:t>
            </a:r>
            <a:r>
              <a:rPr lang="en-US" sz="2000" dirty="0">
                <a:latin typeface="Arial "/>
              </a:rPr>
              <a:t> </a:t>
            </a:r>
            <a:r>
              <a:rPr lang="en-US" sz="2000" dirty="0" err="1">
                <a:latin typeface="Arial "/>
              </a:rPr>
              <a:t>định</a:t>
            </a:r>
            <a:r>
              <a:rPr lang="en-US" sz="2000" dirty="0">
                <a:latin typeface="Arial "/>
              </a:rPr>
              <a:t> </a:t>
            </a:r>
            <a:r>
              <a:rPr lang="en-US" sz="2000" dirty="0" err="1">
                <a:latin typeface="Arial "/>
              </a:rPr>
              <a:t>hướng</a:t>
            </a:r>
            <a:endParaRPr lang="en-US" sz="2000" dirty="0">
              <a:latin typeface="Arial "/>
            </a:endParaRPr>
          </a:p>
          <a:p>
            <a:pPr marL="285750" indent="-285750">
              <a:lnSpc>
                <a:spcPct val="120000"/>
              </a:lnSpc>
              <a:spcBef>
                <a:spcPts val="300"/>
              </a:spcBef>
              <a:spcAft>
                <a:spcPts val="300"/>
              </a:spcAft>
              <a:buFont typeface="Arial" panose="020B0604020202020204" pitchFamily="34" charset="0"/>
              <a:buChar char="•"/>
            </a:pPr>
            <a:endParaRPr lang="en-US" sz="2000" dirty="0">
              <a:latin typeface="Arial "/>
            </a:endParaRPr>
          </a:p>
          <a:p>
            <a:pPr marL="285750" indent="-285750">
              <a:lnSpc>
                <a:spcPct val="120000"/>
              </a:lnSpc>
              <a:spcBef>
                <a:spcPts val="300"/>
              </a:spcBef>
              <a:spcAft>
                <a:spcPts val="300"/>
              </a:spcAft>
              <a:buFont typeface="Arial" panose="020B0604020202020204" pitchFamily="34" charset="0"/>
              <a:buChar char="•"/>
            </a:pPr>
            <a:r>
              <a:rPr lang="en-US" sz="2000" dirty="0" err="1">
                <a:latin typeface="Arial "/>
              </a:rPr>
              <a:t>Mở</a:t>
            </a:r>
            <a:r>
              <a:rPr lang="en-US" sz="2000" dirty="0">
                <a:latin typeface="Arial "/>
              </a:rPr>
              <a:t> </a:t>
            </a:r>
            <a:r>
              <a:rPr lang="en-US" sz="2000" dirty="0" err="1">
                <a:latin typeface="Arial "/>
              </a:rPr>
              <a:t>đầu</a:t>
            </a:r>
            <a:r>
              <a:rPr lang="en-US" sz="2000" dirty="0">
                <a:latin typeface="Arial "/>
              </a:rPr>
              <a:t> </a:t>
            </a:r>
            <a:r>
              <a:rPr lang="en-US" sz="2000" dirty="0" err="1">
                <a:latin typeface="Arial "/>
              </a:rPr>
              <a:t>bài</a:t>
            </a:r>
            <a:r>
              <a:rPr lang="en-US" sz="2000" dirty="0">
                <a:latin typeface="Arial "/>
              </a:rPr>
              <a:t> </a:t>
            </a:r>
            <a:r>
              <a:rPr lang="en-US" sz="2000" dirty="0" err="1">
                <a:latin typeface="Arial "/>
              </a:rPr>
              <a:t>học</a:t>
            </a:r>
            <a:endParaRPr lang="en-US" sz="2000" dirty="0">
              <a:latin typeface="Arial "/>
            </a:endParaRPr>
          </a:p>
          <a:p>
            <a:pPr>
              <a:lnSpc>
                <a:spcPct val="120000"/>
              </a:lnSpc>
              <a:spcBef>
                <a:spcPts val="300"/>
              </a:spcBef>
              <a:spcAft>
                <a:spcPts val="300"/>
              </a:spcAft>
            </a:pPr>
            <a:endParaRPr lang="en-US" sz="2000" dirty="0">
              <a:latin typeface="Arial "/>
            </a:endParaRPr>
          </a:p>
          <a:p>
            <a:pPr marL="285750" indent="-285750">
              <a:buFont typeface="Arial" panose="020B0604020202020204" pitchFamily="34" charset="0"/>
              <a:buChar char="•"/>
            </a:pPr>
            <a:endParaRPr lang="en-US" sz="2000" dirty="0">
              <a:latin typeface="Arial "/>
            </a:endParaRPr>
          </a:p>
        </p:txBody>
      </p:sp>
      <p:cxnSp>
        <p:nvCxnSpPr>
          <p:cNvPr id="14" name="Straight Arrow Connector 13">
            <a:extLst>
              <a:ext uri="{FF2B5EF4-FFF2-40B4-BE49-F238E27FC236}">
                <a16:creationId xmlns:a16="http://schemas.microsoft.com/office/drawing/2014/main" id="{605D982E-2C97-4C2C-8413-71F64A381705}"/>
              </a:ext>
            </a:extLst>
          </p:cNvPr>
          <p:cNvCxnSpPr>
            <a:cxnSpLocks/>
          </p:cNvCxnSpPr>
          <p:nvPr/>
        </p:nvCxnSpPr>
        <p:spPr>
          <a:xfrm>
            <a:off x="4481009" y="4822950"/>
            <a:ext cx="1097280" cy="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poster with text and images&#10;&#10;Description automatically generated with medium confidence">
            <a:extLst>
              <a:ext uri="{FF2B5EF4-FFF2-40B4-BE49-F238E27FC236}">
                <a16:creationId xmlns:a16="http://schemas.microsoft.com/office/drawing/2014/main" id="{D9229157-A252-F3BA-5AF4-25CEF8D36753}"/>
              </a:ext>
            </a:extLst>
          </p:cNvPr>
          <p:cNvPicPr>
            <a:picLocks noChangeAspect="1"/>
          </p:cNvPicPr>
          <p:nvPr/>
        </p:nvPicPr>
        <p:blipFill>
          <a:blip r:embed="rId2"/>
          <a:stretch>
            <a:fillRect/>
          </a:stretch>
        </p:blipFill>
        <p:spPr>
          <a:xfrm>
            <a:off x="5662422" y="73572"/>
            <a:ext cx="6529578" cy="6102604"/>
          </a:xfrm>
          <a:prstGeom prst="rect">
            <a:avLst/>
          </a:prstGeom>
        </p:spPr>
      </p:pic>
      <p:cxnSp>
        <p:nvCxnSpPr>
          <p:cNvPr id="8" name="Straight Arrow Connector 7">
            <a:extLst>
              <a:ext uri="{FF2B5EF4-FFF2-40B4-BE49-F238E27FC236}">
                <a16:creationId xmlns:a16="http://schemas.microsoft.com/office/drawing/2014/main" id="{37F47097-CC96-B046-1B1B-6CB41D8DBE34}"/>
              </a:ext>
            </a:extLst>
          </p:cNvPr>
          <p:cNvCxnSpPr>
            <a:cxnSpLocks/>
          </p:cNvCxnSpPr>
          <p:nvPr/>
        </p:nvCxnSpPr>
        <p:spPr>
          <a:xfrm>
            <a:off x="2956730" y="5719422"/>
            <a:ext cx="2621559"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142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FFBDFBA-BAF6-51BD-4F3D-0A8DF70BBDD5}"/>
              </a:ext>
            </a:extLst>
          </p:cNvPr>
          <p:cNvGraphicFramePr>
            <a:graphicFrameLocks noGrp="1"/>
          </p:cNvGraphicFramePr>
          <p:nvPr/>
        </p:nvGraphicFramePr>
        <p:xfrm>
          <a:off x="835628" y="1425229"/>
          <a:ext cx="10600159" cy="4678101"/>
        </p:xfrm>
        <a:graphic>
          <a:graphicData uri="http://schemas.openxmlformats.org/drawingml/2006/table">
            <a:tbl>
              <a:tblPr firstRow="1" firstCol="1" bandRow="1">
                <a:tableStyleId>{5C22544A-7EE6-4342-B048-85BDC9FD1C3A}</a:tableStyleId>
              </a:tblPr>
              <a:tblGrid>
                <a:gridCol w="2127491">
                  <a:extLst>
                    <a:ext uri="{9D8B030D-6E8A-4147-A177-3AD203B41FA5}">
                      <a16:colId xmlns:a16="http://schemas.microsoft.com/office/drawing/2014/main" val="4030465138"/>
                    </a:ext>
                  </a:extLst>
                </a:gridCol>
                <a:gridCol w="4456253">
                  <a:extLst>
                    <a:ext uri="{9D8B030D-6E8A-4147-A177-3AD203B41FA5}">
                      <a16:colId xmlns:a16="http://schemas.microsoft.com/office/drawing/2014/main" val="196210434"/>
                    </a:ext>
                  </a:extLst>
                </a:gridCol>
                <a:gridCol w="4016415">
                  <a:extLst>
                    <a:ext uri="{9D8B030D-6E8A-4147-A177-3AD203B41FA5}">
                      <a16:colId xmlns:a16="http://schemas.microsoft.com/office/drawing/2014/main" val="684659507"/>
                    </a:ext>
                  </a:extLst>
                </a:gridCol>
              </a:tblGrid>
              <a:tr h="324000">
                <a:tc>
                  <a:txBody>
                    <a:bodyPr/>
                    <a:lstStyle/>
                    <a:p>
                      <a:pPr algn="ctr">
                        <a:spcBef>
                          <a:spcPts val="300"/>
                        </a:spcBef>
                        <a:spcAft>
                          <a:spcPts val="300"/>
                        </a:spcAft>
                      </a:pPr>
                      <a:r>
                        <a:rPr lang="vi-VN" sz="2000" dirty="0">
                          <a:effectLst/>
                        </a:rPr>
                        <a:t>CHỦ ĐỀ</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ctr">
                        <a:spcBef>
                          <a:spcPts val="300"/>
                        </a:spcBef>
                        <a:spcAft>
                          <a:spcPts val="300"/>
                        </a:spcAft>
                      </a:pPr>
                      <a:r>
                        <a:rPr lang="vi-VN" sz="2000" dirty="0">
                          <a:effectLst/>
                        </a:rPr>
                        <a:t>SGK  </a:t>
                      </a:r>
                      <a:r>
                        <a:rPr lang="en-US" sz="2000" dirty="0">
                          <a:effectLst/>
                        </a:rPr>
                        <a:t>HIỆN HÀNH</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ctr">
                        <a:spcBef>
                          <a:spcPts val="300"/>
                        </a:spcBef>
                        <a:spcAft>
                          <a:spcPts val="300"/>
                        </a:spcAft>
                      </a:pPr>
                      <a:r>
                        <a:rPr lang="vi-VN" sz="2000" dirty="0">
                          <a:effectLst/>
                        </a:rPr>
                        <a:t>CHƯƠNG TRÌNH 2018, LỚP 9</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654929175"/>
                  </a:ext>
                </a:extLst>
              </a:tr>
              <a:tr h="261134">
                <a:tc rowSpan="2">
                  <a:txBody>
                    <a:bodyPr/>
                    <a:lstStyle/>
                    <a:p>
                      <a:pPr algn="l">
                        <a:spcBef>
                          <a:spcPts val="300"/>
                        </a:spcBef>
                        <a:spcAft>
                          <a:spcPts val="300"/>
                        </a:spcAft>
                      </a:pPr>
                      <a:r>
                        <a:rPr lang="vi-VN" sz="2000" dirty="0">
                          <a:effectLst/>
                        </a:rPr>
                        <a:t>Góc nội tiếp</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effectLst/>
                        </a:rPr>
                        <a:t>Quan hệ giữa số đo của góc nội tiếp với số đo của cung bị chắn; góc có đỉnh ở trong/ngoài đường tròn.</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FF0000"/>
                          </a:solidFill>
                          <a:effectLst/>
                        </a:rPr>
                        <a:t>Không xét góc có đỉnh ở trong/ngoài đường tròn </a:t>
                      </a:r>
                      <a:endParaRPr lang="en-VN" sz="2000" dirty="0">
                        <a:solidFill>
                          <a:srgbClr val="FF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250408437"/>
                  </a:ext>
                </a:extLst>
              </a:tr>
              <a:tr h="261134">
                <a:tc vMerge="1">
                  <a:txBody>
                    <a:bodyPr/>
                    <a:lstStyle/>
                    <a:p>
                      <a:endParaRPr lang="vi-VN"/>
                    </a:p>
                  </a:txBody>
                  <a:tcPr/>
                </a:tc>
                <a:tc>
                  <a:txBody>
                    <a:bodyPr/>
                    <a:lstStyle/>
                    <a:p>
                      <a:r>
                        <a:rPr lang="vi-VN" sz="2000" dirty="0">
                          <a:solidFill>
                            <a:srgbClr val="0070C0"/>
                          </a:solidFill>
                          <a:effectLst/>
                        </a:rPr>
                        <a:t>Quỹ tích: cung chứa góc</a:t>
                      </a:r>
                      <a:endParaRPr lang="vi-VN" dirty="0">
                        <a:solidFill>
                          <a:srgbClr val="0070C0"/>
                        </a:solidFill>
                      </a:endParaRPr>
                    </a:p>
                  </a:txBody>
                  <a:tcPr marL="53414" marR="53414" marT="0" marB="0"/>
                </a:tc>
                <a:tc>
                  <a:txBody>
                    <a:bodyPr/>
                    <a:lstStyle/>
                    <a:p>
                      <a:pPr algn="l"/>
                      <a:r>
                        <a:rPr lang="vi-VN" sz="2000" dirty="0">
                          <a:solidFill>
                            <a:srgbClr val="C00000"/>
                          </a:solidFill>
                          <a:effectLst/>
                        </a:rPr>
                        <a:t>Không đề cập quỹ tích </a:t>
                      </a:r>
                      <a:r>
                        <a:rPr lang="vi-VN" sz="2000" dirty="0">
                          <a:solidFill>
                            <a:srgbClr val="0070C0"/>
                          </a:solidFill>
                          <a:effectLst/>
                        </a:rPr>
                        <a:t>và bài toán cung chứa góc</a:t>
                      </a:r>
                      <a:endParaRPr lang="vi-VN" sz="2000" dirty="0">
                        <a:solidFill>
                          <a:srgbClr val="0070C0"/>
                        </a:solidFill>
                      </a:endParaRPr>
                    </a:p>
                  </a:txBody>
                  <a:tcPr marL="53414" marR="53414" marT="0" marB="0"/>
                </a:tc>
                <a:extLst>
                  <a:ext uri="{0D108BD9-81ED-4DB2-BD59-A6C34878D82A}">
                    <a16:rowId xmlns:a16="http://schemas.microsoft.com/office/drawing/2014/main" val="1084836086"/>
                  </a:ext>
                </a:extLst>
              </a:tr>
              <a:tr h="261134">
                <a:tc>
                  <a:txBody>
                    <a:bodyPr/>
                    <a:lstStyle/>
                    <a:p>
                      <a:pPr algn="l">
                        <a:spcBef>
                          <a:spcPts val="300"/>
                        </a:spcBef>
                        <a:spcAft>
                          <a:spcPts val="300"/>
                        </a:spcAft>
                      </a:pPr>
                      <a:r>
                        <a:rPr lang="vi-VN" sz="2000" dirty="0">
                          <a:solidFill>
                            <a:schemeClr val="accent4">
                              <a:lumMod val="60000"/>
                              <a:lumOff val="40000"/>
                            </a:schemeClr>
                          </a:solidFill>
                          <a:effectLst/>
                        </a:rPr>
                        <a:t>Tứ giác nội/ ngoại tiếp</a:t>
                      </a:r>
                      <a:endParaRPr lang="en-VN" sz="2000" dirty="0">
                        <a:solidFill>
                          <a:schemeClr val="accent4">
                            <a:lumMod val="60000"/>
                            <a:lumOff val="40000"/>
                          </a:schemeClr>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a:effectLst/>
                        </a:rPr>
                        <a:t>Tính chất và cách nhận biết tứ giác nội tiếp</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FF0000"/>
                          </a:solidFill>
                          <a:effectLst/>
                        </a:rPr>
                        <a:t>Không đề cập định lí về nhận biết tứ giác nội tiếp </a:t>
                      </a:r>
                      <a:r>
                        <a:rPr lang="vi-VN" sz="2000" dirty="0">
                          <a:effectLst/>
                        </a:rPr>
                        <a:t>(tổng 2 góc đối)</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3451346863"/>
                  </a:ext>
                </a:extLst>
              </a:tr>
              <a:tr h="391701">
                <a:tc>
                  <a:txBody>
                    <a:bodyPr/>
                    <a:lstStyle/>
                    <a:p>
                      <a:pPr algn="l">
                        <a:spcBef>
                          <a:spcPts val="300"/>
                        </a:spcBef>
                        <a:spcAft>
                          <a:spcPts val="300"/>
                        </a:spcAft>
                      </a:pPr>
                      <a:r>
                        <a:rPr lang="vi-VN" sz="2000">
                          <a:effectLst/>
                        </a:rPr>
                        <a:t>Đa giác đều</a:t>
                      </a:r>
                      <a:endParaRPr lang="en-VN" sz="200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0070C0"/>
                          </a:solidFill>
                          <a:effectLst/>
                        </a:rPr>
                        <a:t>Không xét phép quay giữ nguyên hình đa giác đều</a:t>
                      </a:r>
                      <a:endParaRPr lang="en-VN" sz="2000" dirty="0">
                        <a:solidFill>
                          <a:srgbClr val="0070C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solidFill>
                            <a:srgbClr val="0070C0"/>
                          </a:solidFill>
                          <a:effectLst/>
                        </a:rPr>
                        <a:t>Nêu </a:t>
                      </a:r>
                      <a:r>
                        <a:rPr lang="vi-VN" sz="2000" dirty="0">
                          <a:solidFill>
                            <a:srgbClr val="C00000"/>
                          </a:solidFill>
                          <a:effectLst/>
                        </a:rPr>
                        <a:t>k/n phép quay </a:t>
                      </a:r>
                      <a:r>
                        <a:rPr lang="vi-VN" sz="2000" dirty="0">
                          <a:solidFill>
                            <a:srgbClr val="0070C0"/>
                          </a:solidFill>
                          <a:effectLst/>
                        </a:rPr>
                        <a:t>và phép quay giữ nguyên hình đa giác đều.</a:t>
                      </a:r>
                      <a:endParaRPr lang="en-VN" sz="2000" dirty="0">
                        <a:solidFill>
                          <a:srgbClr val="0070C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3780780871"/>
                  </a:ext>
                </a:extLst>
              </a:tr>
              <a:tr h="391701">
                <a:tc gridSpan="3">
                  <a:txBody>
                    <a:bodyPr/>
                    <a:lstStyle/>
                    <a:p>
                      <a:pPr algn="l">
                        <a:spcBef>
                          <a:spcPts val="300"/>
                        </a:spcBef>
                        <a:spcAft>
                          <a:spcPts val="300"/>
                        </a:spcAft>
                      </a:pPr>
                      <a:r>
                        <a:rPr lang="vi-VN" sz="2400" dirty="0">
                          <a:solidFill>
                            <a:srgbClr val="FFFF00"/>
                          </a:solidFill>
                          <a:effectLst/>
                        </a:rPr>
                        <a:t>Hình học trực quan</a:t>
                      </a:r>
                      <a:endParaRPr lang="en-VN" sz="2400" dirty="0">
                        <a:solidFill>
                          <a:srgbClr val="FFFF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491913648"/>
                  </a:ext>
                </a:extLst>
              </a:tr>
              <a:tr h="391701">
                <a:tc>
                  <a:txBody>
                    <a:bodyPr/>
                    <a:lstStyle/>
                    <a:p>
                      <a:pPr algn="l">
                        <a:spcBef>
                          <a:spcPts val="300"/>
                        </a:spcBef>
                        <a:spcAft>
                          <a:spcPts val="300"/>
                        </a:spcAft>
                      </a:pPr>
                      <a:r>
                        <a:rPr lang="vi-VN" sz="2000" dirty="0">
                          <a:effectLst/>
                        </a:rPr>
                        <a:t>Các hình khối</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effectLst/>
                        </a:rPr>
                        <a:t>Xây dựng nội dung hình trụ, hình nón, hình </a:t>
                      </a:r>
                      <a:r>
                        <a:rPr lang="vi-VN" sz="2000">
                          <a:effectLst/>
                        </a:rPr>
                        <a:t>cầu và hình nón cụt theo </a:t>
                      </a:r>
                      <a:r>
                        <a:rPr lang="vi-VN" sz="2000" dirty="0">
                          <a:effectLst/>
                        </a:rPr>
                        <a:t>quan điểm Hình học không gian</a:t>
                      </a:r>
                      <a:endParaRPr lang="en-VN" sz="2000" dirty="0">
                        <a:solidFill>
                          <a:srgbClr val="00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tc>
                  <a:txBody>
                    <a:bodyPr/>
                    <a:lstStyle/>
                    <a:p>
                      <a:pPr algn="l">
                        <a:spcBef>
                          <a:spcPts val="300"/>
                        </a:spcBef>
                        <a:spcAft>
                          <a:spcPts val="300"/>
                        </a:spcAft>
                      </a:pPr>
                      <a:r>
                        <a:rPr lang="vi-VN" sz="2000" dirty="0">
                          <a:effectLst/>
                        </a:rPr>
                        <a:t>Cung cấp kiến thức về hình trụ, hình nón, hình cầu </a:t>
                      </a:r>
                      <a:r>
                        <a:rPr lang="vi-VN" sz="2000" i="1" dirty="0">
                          <a:effectLst/>
                        </a:rPr>
                        <a:t>bằng phương pháp trực quan. </a:t>
                      </a:r>
                      <a:r>
                        <a:rPr lang="vi-VN" sz="2000" i="0" dirty="0">
                          <a:solidFill>
                            <a:srgbClr val="FF0000"/>
                          </a:solidFill>
                          <a:effectLst/>
                        </a:rPr>
                        <a:t>Không đề cập hình nón cụt</a:t>
                      </a:r>
                      <a:endParaRPr lang="en-VN" sz="2000" i="0" dirty="0">
                        <a:solidFill>
                          <a:srgbClr val="FF0000"/>
                        </a:solidFill>
                        <a:effectLst/>
                        <a:latin typeface="Times New Roman" panose="02020603050405020304" pitchFamily="18" charset="0"/>
                        <a:ea typeface="Calibri" panose="020F0502020204030204" pitchFamily="34" charset="0"/>
                        <a:cs typeface="Times New Roman (Body CS)"/>
                      </a:endParaRPr>
                    </a:p>
                  </a:txBody>
                  <a:tcPr marL="53414" marR="53414" marT="0" marB="0"/>
                </a:tc>
                <a:extLst>
                  <a:ext uri="{0D108BD9-81ED-4DB2-BD59-A6C34878D82A}">
                    <a16:rowId xmlns:a16="http://schemas.microsoft.com/office/drawing/2014/main" val="1288440740"/>
                  </a:ext>
                </a:extLst>
              </a:tr>
            </a:tbl>
          </a:graphicData>
        </a:graphic>
      </p:graphicFrame>
      <p:sp>
        <p:nvSpPr>
          <p:cNvPr id="4" name="TextBox 3">
            <a:extLst>
              <a:ext uri="{FF2B5EF4-FFF2-40B4-BE49-F238E27FC236}">
                <a16:creationId xmlns:a16="http://schemas.microsoft.com/office/drawing/2014/main" id="{FC607C30-13FD-ACED-E535-84FB8C774EA5}"/>
              </a:ext>
            </a:extLst>
          </p:cNvPr>
          <p:cNvSpPr txBox="1"/>
          <p:nvPr/>
        </p:nvSpPr>
        <p:spPr>
          <a:xfrm>
            <a:off x="2050403" y="591765"/>
            <a:ext cx="8170607" cy="584775"/>
          </a:xfrm>
          <a:prstGeom prst="rect">
            <a:avLst/>
          </a:prstGeom>
          <a:noFill/>
        </p:spPr>
        <p:txBody>
          <a:bodyPr wrap="square">
            <a:spAutoFit/>
          </a:bodyPr>
          <a:lstStyle/>
          <a:p>
            <a:r>
              <a:rPr lang="vi-VN" sz="3200" b="1" dirty="0">
                <a:solidFill>
                  <a:srgbClr val="00B050"/>
                </a:solidFill>
              </a:rPr>
              <a:t>Mạch Hình học và Đo lường (tiếp theo)</a:t>
            </a:r>
            <a:endParaRPr lang="vi-VN" sz="3200" dirty="0"/>
          </a:p>
        </p:txBody>
      </p:sp>
    </p:spTree>
    <p:extLst>
      <p:ext uri="{BB962C8B-B14F-4D97-AF65-F5344CB8AC3E}">
        <p14:creationId xmlns:p14="http://schemas.microsoft.com/office/powerpoint/2010/main" val="3356478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33986AA-A736-4DF8-90CC-F7688368A6B8}"/>
              </a:ext>
            </a:extLst>
          </p:cNvPr>
          <p:cNvSpPr txBox="1"/>
          <p:nvPr/>
        </p:nvSpPr>
        <p:spPr>
          <a:xfrm>
            <a:off x="178676" y="983651"/>
            <a:ext cx="3626069" cy="369332"/>
          </a:xfrm>
          <a:prstGeom prst="rect">
            <a:avLst/>
          </a:prstGeom>
          <a:noFill/>
        </p:spPr>
        <p:txBody>
          <a:bodyPr wrap="square" rtlCol="0">
            <a:spAutoFit/>
          </a:bodyPr>
          <a:lstStyle/>
          <a:p>
            <a:pPr marL="342900" indent="-342900">
              <a:buFont typeface="Arial" panose="020B0604020202020204" pitchFamily="34" charset="0"/>
              <a:buChar char="•"/>
            </a:pPr>
            <a:r>
              <a:rPr lang="en-US" b="1" dirty="0" err="1"/>
              <a:t>Hoạt</a:t>
            </a:r>
            <a:r>
              <a:rPr lang="en-US" b="1" dirty="0"/>
              <a:t> </a:t>
            </a:r>
            <a:r>
              <a:rPr lang="en-US" b="1" dirty="0" err="1"/>
              <a:t>động</a:t>
            </a:r>
            <a:r>
              <a:rPr lang="en-US" b="1" dirty="0"/>
              <a:t> </a:t>
            </a:r>
            <a:r>
              <a:rPr lang="en-US" b="1" dirty="0" err="1"/>
              <a:t>hình</a:t>
            </a:r>
            <a:r>
              <a:rPr lang="en-US" b="1" dirty="0"/>
              <a:t> </a:t>
            </a:r>
            <a:r>
              <a:rPr lang="en-US" b="1" dirty="0" err="1"/>
              <a:t>thành</a:t>
            </a:r>
            <a:r>
              <a:rPr lang="en-US" b="1" dirty="0"/>
              <a:t> </a:t>
            </a:r>
            <a:r>
              <a:rPr lang="en-US" b="1" dirty="0" err="1"/>
              <a:t>kiến</a:t>
            </a:r>
            <a:r>
              <a:rPr lang="en-US" b="1" dirty="0"/>
              <a:t> </a:t>
            </a:r>
            <a:r>
              <a:rPr lang="en-US" b="1" dirty="0" err="1"/>
              <a:t>thức</a:t>
            </a:r>
            <a:endParaRPr lang="en-US" b="1" dirty="0"/>
          </a:p>
        </p:txBody>
      </p:sp>
      <p:sp>
        <p:nvSpPr>
          <p:cNvPr id="4" name="TextBox 3">
            <a:extLst>
              <a:ext uri="{FF2B5EF4-FFF2-40B4-BE49-F238E27FC236}">
                <a16:creationId xmlns:a16="http://schemas.microsoft.com/office/drawing/2014/main" id="{36178983-4AF5-92AC-67AC-13B76210C180}"/>
              </a:ext>
            </a:extLst>
          </p:cNvPr>
          <p:cNvSpPr txBox="1"/>
          <p:nvPr/>
        </p:nvSpPr>
        <p:spPr>
          <a:xfrm>
            <a:off x="184180" y="4186647"/>
            <a:ext cx="2142483" cy="369332"/>
          </a:xfrm>
          <a:prstGeom prst="rect">
            <a:avLst/>
          </a:prstGeom>
          <a:noFill/>
        </p:spPr>
        <p:txBody>
          <a:bodyPr wrap="square" rtlCol="0">
            <a:spAutoFit/>
          </a:bodyPr>
          <a:lstStyle/>
          <a:p>
            <a:pPr marL="285750" indent="-285750">
              <a:buFont typeface="Arial" panose="020B0604020202020204" pitchFamily="34" charset="0"/>
              <a:buChar char="•"/>
            </a:pPr>
            <a:r>
              <a:rPr lang="en-US" b="1" dirty="0" err="1"/>
              <a:t>Khung</a:t>
            </a:r>
            <a:r>
              <a:rPr lang="en-US" b="1" dirty="0"/>
              <a:t> </a:t>
            </a:r>
            <a:r>
              <a:rPr lang="en-US" b="1" dirty="0" err="1"/>
              <a:t>kiến</a:t>
            </a:r>
            <a:r>
              <a:rPr lang="en-US" b="1" dirty="0"/>
              <a:t> </a:t>
            </a:r>
            <a:r>
              <a:rPr lang="en-US" b="1" dirty="0" err="1"/>
              <a:t>thức</a:t>
            </a:r>
            <a:endParaRPr lang="vi-VN" b="1" dirty="0"/>
          </a:p>
        </p:txBody>
      </p:sp>
      <p:cxnSp>
        <p:nvCxnSpPr>
          <p:cNvPr id="5" name="Straight Arrow Connector 4">
            <a:extLst>
              <a:ext uri="{FF2B5EF4-FFF2-40B4-BE49-F238E27FC236}">
                <a16:creationId xmlns:a16="http://schemas.microsoft.com/office/drawing/2014/main" id="{DDA30164-6F1B-90E9-B6C9-6D4BEC6D4F2D}"/>
              </a:ext>
            </a:extLst>
          </p:cNvPr>
          <p:cNvCxnSpPr>
            <a:cxnSpLocks/>
          </p:cNvCxnSpPr>
          <p:nvPr/>
        </p:nvCxnSpPr>
        <p:spPr>
          <a:xfrm>
            <a:off x="3804745" y="1168317"/>
            <a:ext cx="132911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DE642C6-0EE9-4412-5FD0-216A4CB81639}"/>
              </a:ext>
            </a:extLst>
          </p:cNvPr>
          <p:cNvCxnSpPr>
            <a:cxnSpLocks/>
          </p:cNvCxnSpPr>
          <p:nvPr/>
        </p:nvCxnSpPr>
        <p:spPr>
          <a:xfrm>
            <a:off x="2445745" y="4404363"/>
            <a:ext cx="273516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screenshot of a computer&#10;&#10;Description automatically generated">
            <a:extLst>
              <a:ext uri="{FF2B5EF4-FFF2-40B4-BE49-F238E27FC236}">
                <a16:creationId xmlns:a16="http://schemas.microsoft.com/office/drawing/2014/main" id="{923978BD-2121-982D-B918-2A3B9308FE09}"/>
              </a:ext>
            </a:extLst>
          </p:cNvPr>
          <p:cNvPicPr>
            <a:picLocks noChangeAspect="1"/>
          </p:cNvPicPr>
          <p:nvPr/>
        </p:nvPicPr>
        <p:blipFill>
          <a:blip r:embed="rId2"/>
          <a:stretch>
            <a:fillRect/>
          </a:stretch>
        </p:blipFill>
        <p:spPr>
          <a:xfrm>
            <a:off x="5619750" y="248666"/>
            <a:ext cx="6572250" cy="2274570"/>
          </a:xfrm>
          <a:prstGeom prst="rect">
            <a:avLst/>
          </a:prstGeom>
        </p:spPr>
      </p:pic>
      <p:pic>
        <p:nvPicPr>
          <p:cNvPr id="9" name="Picture 8" descr="A screenshot of a test&#10;&#10;Description automatically generated">
            <a:extLst>
              <a:ext uri="{FF2B5EF4-FFF2-40B4-BE49-F238E27FC236}">
                <a16:creationId xmlns:a16="http://schemas.microsoft.com/office/drawing/2014/main" id="{06476CD7-BC5D-CA0A-6865-9A553B6461D8}"/>
              </a:ext>
            </a:extLst>
          </p:cNvPr>
          <p:cNvPicPr>
            <a:picLocks noChangeAspect="1"/>
          </p:cNvPicPr>
          <p:nvPr/>
        </p:nvPicPr>
        <p:blipFill>
          <a:blip r:embed="rId3"/>
          <a:stretch>
            <a:fillRect/>
          </a:stretch>
        </p:blipFill>
        <p:spPr>
          <a:xfrm>
            <a:off x="5485384" y="2523236"/>
            <a:ext cx="6706616" cy="4334764"/>
          </a:xfrm>
          <a:prstGeom prst="rect">
            <a:avLst/>
          </a:prstGeom>
        </p:spPr>
      </p:pic>
    </p:spTree>
    <p:extLst>
      <p:ext uri="{BB962C8B-B14F-4D97-AF65-F5344CB8AC3E}">
        <p14:creationId xmlns:p14="http://schemas.microsoft.com/office/powerpoint/2010/main" val="41533854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E54BF-7D6B-4493-A55F-12DB476B620D}"/>
              </a:ext>
            </a:extLst>
          </p:cNvPr>
          <p:cNvSpPr txBox="1"/>
          <p:nvPr/>
        </p:nvSpPr>
        <p:spPr>
          <a:xfrm>
            <a:off x="240339" y="888819"/>
            <a:ext cx="3549341" cy="4801314"/>
          </a:xfrm>
          <a:prstGeom prst="rect">
            <a:avLst/>
          </a:prstGeom>
          <a:noFill/>
        </p:spPr>
        <p:txBody>
          <a:bodyPr wrap="square" rtlCol="0">
            <a:spAutoFit/>
          </a:bodyPr>
          <a:lstStyle/>
          <a:p>
            <a:endParaRPr lang="en-US" b="1" dirty="0"/>
          </a:p>
          <a:p>
            <a:pPr marL="285750" indent="-285750">
              <a:buFont typeface="Arial" panose="020B0604020202020204" pitchFamily="34" charset="0"/>
              <a:buChar char="•"/>
            </a:pPr>
            <a:r>
              <a:rPr lang="en-US" b="1" dirty="0" err="1"/>
              <a:t>Ví</a:t>
            </a:r>
            <a:r>
              <a:rPr lang="en-US" b="1" dirty="0"/>
              <a:t> </a:t>
            </a:r>
            <a:r>
              <a:rPr lang="en-US" b="1" dirty="0" err="1"/>
              <a:t>dụ</a:t>
            </a:r>
            <a:r>
              <a:rPr lang="en-US" b="1" dirty="0"/>
              <a:t> (</a:t>
            </a:r>
            <a:r>
              <a:rPr lang="en-US" b="1" dirty="0" err="1"/>
              <a:t>mẫu</a:t>
            </a:r>
            <a:r>
              <a:rPr lang="en-US" b="1" dirty="0"/>
              <a: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cxnSp>
        <p:nvCxnSpPr>
          <p:cNvPr id="5" name="Straight Arrow Connector 4">
            <a:extLst>
              <a:ext uri="{FF2B5EF4-FFF2-40B4-BE49-F238E27FC236}">
                <a16:creationId xmlns:a16="http://schemas.microsoft.com/office/drawing/2014/main" id="{86AF6ACB-E8D5-45DB-8BB0-F41D50AFD579}"/>
              </a:ext>
            </a:extLst>
          </p:cNvPr>
          <p:cNvCxnSpPr>
            <a:cxnSpLocks/>
          </p:cNvCxnSpPr>
          <p:nvPr/>
        </p:nvCxnSpPr>
        <p:spPr>
          <a:xfrm>
            <a:off x="1923393" y="1361784"/>
            <a:ext cx="18662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screenshot of a test&#10;&#10;Description automatically generated">
            <a:extLst>
              <a:ext uri="{FF2B5EF4-FFF2-40B4-BE49-F238E27FC236}">
                <a16:creationId xmlns:a16="http://schemas.microsoft.com/office/drawing/2014/main" id="{2023C5AC-799F-F23D-DB50-8CEA29F27EBD}"/>
              </a:ext>
            </a:extLst>
          </p:cNvPr>
          <p:cNvPicPr>
            <a:picLocks noChangeAspect="1"/>
          </p:cNvPicPr>
          <p:nvPr/>
        </p:nvPicPr>
        <p:blipFill>
          <a:blip r:embed="rId2"/>
          <a:stretch>
            <a:fillRect/>
          </a:stretch>
        </p:blipFill>
        <p:spPr>
          <a:xfrm>
            <a:off x="3870960" y="0"/>
            <a:ext cx="8321040" cy="5608320"/>
          </a:xfrm>
          <a:prstGeom prst="rect">
            <a:avLst/>
          </a:prstGeom>
        </p:spPr>
      </p:pic>
    </p:spTree>
    <p:extLst>
      <p:ext uri="{BB962C8B-B14F-4D97-AF65-F5344CB8AC3E}">
        <p14:creationId xmlns:p14="http://schemas.microsoft.com/office/powerpoint/2010/main" val="1090269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BE54BF-7D6B-4493-A55F-12DB476B620D}"/>
              </a:ext>
            </a:extLst>
          </p:cNvPr>
          <p:cNvSpPr txBox="1"/>
          <p:nvPr/>
        </p:nvSpPr>
        <p:spPr>
          <a:xfrm>
            <a:off x="345090" y="406308"/>
            <a:ext cx="3549341" cy="1200329"/>
          </a:xfrm>
          <a:prstGeom prst="rect">
            <a:avLst/>
          </a:prstGeom>
          <a:noFill/>
        </p:spPr>
        <p:txBody>
          <a:bodyPr wrap="square" rtlCol="0">
            <a:spAutoFit/>
          </a:bodyPr>
          <a:lstStyle/>
          <a:p>
            <a:endParaRPr lang="en-US" b="1" dirty="0"/>
          </a:p>
          <a:p>
            <a:endParaRPr lang="en-US" b="1" dirty="0"/>
          </a:p>
          <a:p>
            <a:pPr marL="285750" indent="-285750">
              <a:buFont typeface="Arial" panose="020B0604020202020204" pitchFamily="34" charset="0"/>
              <a:buChar char="•"/>
            </a:pPr>
            <a:r>
              <a:rPr lang="en-US" b="1" dirty="0" err="1"/>
              <a:t>Luyện</a:t>
            </a:r>
            <a:r>
              <a:rPr lang="en-US" b="1" dirty="0"/>
              <a:t> </a:t>
            </a:r>
            <a:r>
              <a:rPr lang="en-US" b="1" dirty="0" err="1"/>
              <a:t>tập</a:t>
            </a:r>
            <a:endParaRPr lang="en-US" b="1" dirty="0"/>
          </a:p>
          <a:p>
            <a:endParaRPr lang="en-US" b="1" dirty="0"/>
          </a:p>
        </p:txBody>
      </p:sp>
      <p:cxnSp>
        <p:nvCxnSpPr>
          <p:cNvPr id="7" name="Straight Arrow Connector 6">
            <a:extLst>
              <a:ext uri="{FF2B5EF4-FFF2-40B4-BE49-F238E27FC236}">
                <a16:creationId xmlns:a16="http://schemas.microsoft.com/office/drawing/2014/main" id="{F8871DC8-5439-4B41-0CC2-D1A51BE35587}"/>
              </a:ext>
            </a:extLst>
          </p:cNvPr>
          <p:cNvCxnSpPr>
            <a:cxnSpLocks/>
          </p:cNvCxnSpPr>
          <p:nvPr/>
        </p:nvCxnSpPr>
        <p:spPr>
          <a:xfrm>
            <a:off x="1975945" y="1182691"/>
            <a:ext cx="14429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screenshot of a computer&#10;&#10;Description automatically generated">
            <a:extLst>
              <a:ext uri="{FF2B5EF4-FFF2-40B4-BE49-F238E27FC236}">
                <a16:creationId xmlns:a16="http://schemas.microsoft.com/office/drawing/2014/main" id="{B2F99365-4AEA-2DE8-1DC0-0858CF851B72}"/>
              </a:ext>
            </a:extLst>
          </p:cNvPr>
          <p:cNvPicPr>
            <a:picLocks noChangeAspect="1"/>
          </p:cNvPicPr>
          <p:nvPr/>
        </p:nvPicPr>
        <p:blipFill>
          <a:blip r:embed="rId2"/>
          <a:stretch>
            <a:fillRect/>
          </a:stretch>
        </p:blipFill>
        <p:spPr>
          <a:xfrm>
            <a:off x="3575050" y="268222"/>
            <a:ext cx="8616950" cy="4016375"/>
          </a:xfrm>
          <a:prstGeom prst="rect">
            <a:avLst/>
          </a:prstGeom>
        </p:spPr>
      </p:pic>
    </p:spTree>
    <p:extLst>
      <p:ext uri="{BB962C8B-B14F-4D97-AF65-F5344CB8AC3E}">
        <p14:creationId xmlns:p14="http://schemas.microsoft.com/office/powerpoint/2010/main" val="2439614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260E9-8D0E-DC4F-8BBF-5C869AC17813}"/>
              </a:ext>
            </a:extLst>
          </p:cNvPr>
          <p:cNvSpPr txBox="1"/>
          <p:nvPr/>
        </p:nvSpPr>
        <p:spPr>
          <a:xfrm>
            <a:off x="3094892" y="1744394"/>
            <a:ext cx="5247250" cy="707886"/>
          </a:xfrm>
          <a:prstGeom prst="rect">
            <a:avLst/>
          </a:prstGeom>
          <a:noFill/>
        </p:spPr>
        <p:txBody>
          <a:bodyPr wrap="square" rtlCol="0">
            <a:spAutoFit/>
          </a:bodyPr>
          <a:lstStyle/>
          <a:p>
            <a:r>
              <a:rPr lang="en-US" sz="4000" b="1" dirty="0">
                <a:solidFill>
                  <a:srgbClr val="0070C0"/>
                </a:solidFill>
              </a:rPr>
              <a:t>TRÂN TRỌNG CẢM ƠN</a:t>
            </a:r>
            <a:r>
              <a:rPr lang="vi-VN" sz="4000" b="1" dirty="0">
                <a:solidFill>
                  <a:srgbClr val="0070C0"/>
                </a:solidFill>
              </a:rPr>
              <a:t>!</a:t>
            </a:r>
          </a:p>
        </p:txBody>
      </p:sp>
      <p:pic>
        <p:nvPicPr>
          <p:cNvPr id="5" name="Graphic 4" descr="An arch of leaves and lemons">
            <a:extLst>
              <a:ext uri="{FF2B5EF4-FFF2-40B4-BE49-F238E27FC236}">
                <a16:creationId xmlns:a16="http://schemas.microsoft.com/office/drawing/2014/main" id="{42F1F998-E088-AC4C-8CA7-F402F7DDCD3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5805"/>
          <a:stretch/>
        </p:blipFill>
        <p:spPr>
          <a:xfrm flipH="1">
            <a:off x="2579913" y="4502961"/>
            <a:ext cx="2771286" cy="2333268"/>
          </a:xfrm>
          <a:prstGeom prst="rect">
            <a:avLst/>
          </a:prstGeom>
        </p:spPr>
      </p:pic>
      <p:pic>
        <p:nvPicPr>
          <p:cNvPr id="6146" name="Picture 2" descr="Begging, greet, pray, respect, wai, worship, thankyou icon - Download on Iconfinder">
            <a:extLst>
              <a:ext uri="{FF2B5EF4-FFF2-40B4-BE49-F238E27FC236}">
                <a16:creationId xmlns:a16="http://schemas.microsoft.com/office/drawing/2014/main" id="{F6753547-F212-4D46-966B-688F8310A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053" y="2355039"/>
            <a:ext cx="2837172" cy="283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144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0B9E2-C3A4-9D94-C710-5CBB39FB14E0}"/>
              </a:ext>
            </a:extLst>
          </p:cNvPr>
          <p:cNvSpPr>
            <a:spLocks noGrp="1"/>
          </p:cNvSpPr>
          <p:nvPr>
            <p:ph type="title"/>
          </p:nvPr>
        </p:nvSpPr>
        <p:spPr>
          <a:xfrm>
            <a:off x="838200" y="365125"/>
            <a:ext cx="10515600" cy="816561"/>
          </a:xfrm>
        </p:spPr>
        <p:txBody>
          <a:bodyPr>
            <a:normAutofit/>
          </a:bodyPr>
          <a:lstStyle/>
          <a:p>
            <a:pPr algn="ctr"/>
            <a:r>
              <a:rPr lang="vi-VN" sz="3200" dirty="0">
                <a:solidFill>
                  <a:srgbClr val="0070C0"/>
                </a:solidFill>
              </a:rPr>
              <a:t>VÍ DỤ MINH HOẠ MẠCH HÌNH HỌC - ĐO LƯỜNG</a:t>
            </a:r>
          </a:p>
        </p:txBody>
      </p:sp>
      <p:sp>
        <p:nvSpPr>
          <p:cNvPr id="10" name="Rectangle 11">
            <a:extLst>
              <a:ext uri="{FF2B5EF4-FFF2-40B4-BE49-F238E27FC236}">
                <a16:creationId xmlns:a16="http://schemas.microsoft.com/office/drawing/2014/main" id="{18FF8C5B-5E07-6D2F-3771-F9393A3F2903}"/>
              </a:ext>
            </a:extLst>
          </p:cNvPr>
          <p:cNvSpPr>
            <a:spLocks noChangeArrowheads="1"/>
          </p:cNvSpPr>
          <p:nvPr/>
        </p:nvSpPr>
        <p:spPr bwMode="auto">
          <a:xfrm>
            <a:off x="1382150" y="1279929"/>
            <a:ext cx="94276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VN" sz="2400" b="1" i="0" u="none" strike="noStrike" cap="none" normalizeH="0" baseline="0" dirty="0">
                <a:ln>
                  <a:noFill/>
                </a:ln>
                <a:solidFill>
                  <a:srgbClr val="000000"/>
                </a:solidFill>
                <a:effectLst/>
                <a:latin typeface="Cambria" panose="02040503050406030204" pitchFamily="18" charset="0"/>
                <a:ea typeface="Aptos" panose="020B0004020202020204" pitchFamily="34" charset="0"/>
                <a:cs typeface="Times New Roman (Body CS)"/>
              </a:rPr>
              <a:t>Chương IV. HỆ THỨC LƯỢNG TRONG TAM GIÁC VUÔNG</a:t>
            </a:r>
            <a:endParaRPr kumimoji="0" lang="vi-VN" altLang="en-VN" sz="2400" b="0" i="0" u="none" strike="noStrike" cap="none" normalizeH="0" baseline="0" dirty="0">
              <a:ln>
                <a:noFill/>
              </a:ln>
              <a:solidFill>
                <a:schemeClr val="tx1"/>
              </a:solidFill>
              <a:effectLst/>
            </a:endParaRPr>
          </a:p>
        </p:txBody>
      </p:sp>
      <p:pic>
        <p:nvPicPr>
          <p:cNvPr id="1034" name="Picture 1" descr="A triangle with numbers and lines&#10;&#10;Description automatically generated">
            <a:extLst>
              <a:ext uri="{FF2B5EF4-FFF2-40B4-BE49-F238E27FC236}">
                <a16:creationId xmlns:a16="http://schemas.microsoft.com/office/drawing/2014/main" id="{27EB3019-37DD-F382-408B-6361EFEE6FFC}"/>
              </a:ext>
            </a:extLst>
          </p:cNvPr>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23885" y="1851079"/>
            <a:ext cx="2877515" cy="17940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Rectangle 12">
                <a:extLst>
                  <a:ext uri="{FF2B5EF4-FFF2-40B4-BE49-F238E27FC236}">
                    <a16:creationId xmlns:a16="http://schemas.microsoft.com/office/drawing/2014/main" id="{9D2A6094-76D1-D516-297B-A0C3279F85E4}"/>
                  </a:ext>
                </a:extLst>
              </p:cNvPr>
              <p:cNvSpPr>
                <a:spLocks noChangeArrowheads="1"/>
              </p:cNvSpPr>
              <p:nvPr/>
            </p:nvSpPr>
            <p:spPr bwMode="auto">
              <a:xfrm>
                <a:off x="1202580" y="1817632"/>
                <a:ext cx="9998820" cy="433182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1" i="0" u="none" strike="noStrike" cap="none" normalizeH="0" baseline="0" dirty="0">
                    <a:ln>
                      <a:noFill/>
                    </a:ln>
                    <a:solidFill>
                      <a:srgbClr val="0070C0"/>
                    </a:solidFill>
                    <a:effectLst/>
                    <a:latin typeface="Cambria" panose="02040503050406030204" pitchFamily="18" charset="0"/>
                    <a:ea typeface="Aptos" panose="020B0004020202020204" pitchFamily="34" charset="0"/>
                    <a:cs typeface="Times New Roman (Body CS)"/>
                  </a:rPr>
                  <a:t>Ví dụ 1</a:t>
                </a:r>
                <a:r>
                  <a:rPr kumimoji="0" lang="vi-VN" altLang="en-VN" sz="2400" b="0" i="0" u="none" strike="noStrike" cap="none" normalizeH="0" baseline="0" dirty="0">
                    <a:ln>
                      <a:noFill/>
                    </a:ln>
                    <a:solidFill>
                      <a:schemeClr val="tx1"/>
                    </a:solidFill>
                    <a:effectLst/>
                    <a:latin typeface="Cambria" panose="02040503050406030204" pitchFamily="18" charset="0"/>
                    <a:ea typeface="Aptos" panose="020B0004020202020204" pitchFamily="34" charset="0"/>
                    <a:cs typeface="Times New Roman (Body CS)"/>
                  </a:rPr>
                  <a:t> </a:t>
                </a:r>
                <a:r>
                  <a:rPr kumimoji="0" lang="vi-VN" altLang="en-VN" sz="2400" b="0" i="0" u="none" strike="noStrike" cap="none" normalizeH="0" baseline="0" dirty="0">
                    <a:ln>
                      <a:noFill/>
                    </a:ln>
                    <a:solidFill>
                      <a:srgbClr val="C00000"/>
                    </a:solidFill>
                    <a:effectLst/>
                    <a:latin typeface="Cambria" panose="02040503050406030204" pitchFamily="18" charset="0"/>
                    <a:ea typeface="Aptos" panose="020B0004020202020204" pitchFamily="34" charset="0"/>
                    <a:cs typeface="Times New Roman (Body CS)"/>
                  </a:rPr>
                  <a:t>(BT 1a, tr.68, Toán 9 T1 cũ)</a:t>
                </a:r>
                <a:r>
                  <a:rPr lang="en-US" altLang="en-VN" sz="2400" dirty="0">
                    <a:latin typeface="Cambria" panose="02040503050406030204" pitchFamily="18" charset="0"/>
                    <a:ea typeface="Aptos" panose="020B0004020202020204" pitchFamily="34" charset="0"/>
                    <a:cs typeface="Times New Roman (Body CS)"/>
                  </a:rPr>
                  <a:t>.</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chemeClr val="tx1"/>
                    </a:solidFill>
                    <a:effectLst/>
                    <a:latin typeface="Cambria" panose="02040503050406030204" pitchFamily="18" charset="0"/>
                    <a:ea typeface="Aptos" panose="020B0004020202020204" pitchFamily="34" charset="0"/>
                    <a:cs typeface="Times New Roman (Body CS)"/>
                  </a:rPr>
                  <a:t>Tính x và y trong hình: </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rgbClr val="FF0000"/>
                    </a:solidFill>
                    <a:effectLst/>
                    <a:latin typeface="Cambria" panose="02040503050406030204" pitchFamily="18" charset="0"/>
                    <a:ea typeface="Aptos" panose="020B0004020202020204" pitchFamily="34" charset="0"/>
                    <a:cs typeface="Times New Roman (Body CS)"/>
                  </a:rPr>
                  <a:t>• </a:t>
                </a:r>
                <a:r>
                  <a:rPr kumimoji="0" lang="vi-VN" altLang="en-VN" sz="2400" b="0" i="1" u="none" strike="noStrike" cap="none" normalizeH="0" baseline="0" dirty="0">
                    <a:ln>
                      <a:noFill/>
                    </a:ln>
                    <a:solidFill>
                      <a:srgbClr val="FF0000"/>
                    </a:solidFill>
                    <a:effectLst/>
                    <a:latin typeface="Cambria" panose="02040503050406030204" pitchFamily="18" charset="0"/>
                    <a:ea typeface="Aptos" panose="020B0004020202020204" pitchFamily="34" charset="0"/>
                    <a:cs typeface="Times New Roman (Body CS)"/>
                  </a:rPr>
                  <a:t>Lời giải không phù hợp với nội dung chương IV</a:t>
                </a:r>
                <a:r>
                  <a:rPr kumimoji="0" lang="vi-VN" altLang="en-VN" sz="2400" b="0" i="0" u="none" strike="noStrike" cap="none" normalizeH="0" baseline="0" dirty="0">
                    <a:ln>
                      <a:noFill/>
                    </a:ln>
                    <a:solidFill>
                      <a:srgbClr val="FF0000"/>
                    </a:solidFill>
                    <a:effectLst/>
                    <a:latin typeface="Cambria" panose="02040503050406030204" pitchFamily="18" charset="0"/>
                    <a:ea typeface="Aptos" panose="020B0004020202020204" pitchFamily="34" charset="0"/>
                    <a:cs typeface="Times New Roman (Body CS)"/>
                  </a:rPr>
                  <a:t>:</a:t>
                </a:r>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chemeClr val="tx1"/>
                    </a:solidFill>
                    <a:effectLst/>
                    <a:latin typeface="Cambria" panose="02040503050406030204" pitchFamily="18" charset="0"/>
                    <a:ea typeface="Aptos" panose="020B0004020202020204" pitchFamily="34" charset="0"/>
                    <a:cs typeface="Times New Roman (Body CS)"/>
                  </a:rPr>
                  <a:t>Ta có </a:t>
                </a:r>
              </a:p>
              <a:p>
                <a:pPr lvl="0" eaLnBrk="0" fontAlgn="base" hangingPunct="0">
                  <a:lnSpc>
                    <a:spcPct val="120000"/>
                  </a:lnSpc>
                  <a:spcBef>
                    <a:spcPct val="0"/>
                  </a:spcBef>
                  <a:spcAft>
                    <a:spcPct val="0"/>
                  </a:spcAft>
                </a:pPr>
                <a14:m>
                  <m:oMathPara xmlns:m="http://schemas.openxmlformats.org/officeDocument/2006/math">
                    <m:oMathParaPr>
                      <m:jc m:val="centerGroup"/>
                    </m:oMathParaPr>
                    <m:oMath xmlns:m="http://schemas.openxmlformats.org/officeDocument/2006/math">
                      <m:f>
                        <m:f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fPr>
                        <m:num>
                          <m:r>
                            <a:rPr kumimoji="0" lang="vi-VN" altLang="en-VN" sz="2000" b="0" i="1" u="none" strike="noStrike" cap="none" normalizeH="0" baseline="0" smtClean="0">
                              <a:ln>
                                <a:noFill/>
                              </a:ln>
                              <a:solidFill>
                                <a:schemeClr val="tx1"/>
                              </a:solidFill>
                              <a:effectLst/>
                              <a:latin typeface="Cambria Math" panose="02040503050406030204" pitchFamily="18" charset="0"/>
                            </a:rPr>
                            <m:t>1</m:t>
                          </m:r>
                        </m:num>
                        <m:den>
                          <m:sSup>
                            <m:sSupPr>
                              <m:ctrlPr>
                                <a:rPr lang="vi-VN" altLang="en-VN" sz="2000" i="1" smtClean="0">
                                  <a:latin typeface="Cambria Math" panose="02040503050406030204" pitchFamily="18" charset="0"/>
                                </a:rPr>
                              </m:ctrlPr>
                            </m:sSupPr>
                            <m:e>
                              <m:r>
                                <m:rPr>
                                  <m:sty m:val="p"/>
                                </m:rPr>
                                <a:rPr lang="vi-VN" altLang="en-VN" sz="2000" i="1">
                                  <a:latin typeface="Cambria Math" panose="02040503050406030204" pitchFamily="18" charset="0"/>
                                </a:rPr>
                                <m:t>AH</m:t>
                              </m:r>
                            </m:e>
                            <m:sup>
                              <m:r>
                                <a:rPr lang="vi-VN" altLang="en-VN" sz="2000" b="0" i="1" smtClean="0">
                                  <a:latin typeface="Cambria Math" panose="02040503050406030204" pitchFamily="18" charset="0"/>
                                </a:rPr>
                                <m:t>2</m:t>
                              </m:r>
                            </m:sup>
                          </m:sSup>
                        </m:den>
                      </m:f>
                      <m:r>
                        <a:rPr kumimoji="0" lang="vi-VN" altLang="en-VN" sz="2000" b="0" i="1" u="none" strike="noStrike" cap="none" normalizeH="0" baseline="0" smtClean="0">
                          <a:ln>
                            <a:noFill/>
                          </a:ln>
                          <a:solidFill>
                            <a:schemeClr val="tx1"/>
                          </a:solidFill>
                          <a:effectLst/>
                          <a:latin typeface="Cambria Math" panose="02040503050406030204" pitchFamily="18" charset="0"/>
                        </a:rPr>
                        <m:t>=</m:t>
                      </m:r>
                      <m:f>
                        <m:f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fPr>
                        <m:num>
                          <m:r>
                            <a:rPr kumimoji="0" lang="vi-VN" altLang="en-VN" sz="2000" b="0" i="1" u="none" strike="noStrike" cap="none" normalizeH="0" baseline="0" smtClean="0">
                              <a:ln>
                                <a:noFill/>
                              </a:ln>
                              <a:solidFill>
                                <a:schemeClr val="tx1"/>
                              </a:solidFill>
                              <a:effectLst/>
                              <a:latin typeface="Cambria Math" panose="02040503050406030204" pitchFamily="18" charset="0"/>
                            </a:rPr>
                            <m:t>1</m:t>
                          </m:r>
                        </m:num>
                        <m:den>
                          <m:sSup>
                            <m:sSup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000" i="1">
                                  <a:latin typeface="Cambria Math" panose="02040503050406030204" pitchFamily="18" charset="0"/>
                                </a:rPr>
                                <m:t>AB</m:t>
                              </m:r>
                            </m:e>
                            <m:sup>
                              <m:r>
                                <a:rPr kumimoji="0" lang="vi-VN" altLang="en-VN" sz="2000" b="0" i="1" u="none" strike="noStrike" cap="none" normalizeH="0" baseline="0" smtClean="0">
                                  <a:ln>
                                    <a:noFill/>
                                  </a:ln>
                                  <a:solidFill>
                                    <a:schemeClr val="tx1"/>
                                  </a:solidFill>
                                  <a:effectLst/>
                                  <a:latin typeface="Cambria Math" panose="02040503050406030204" pitchFamily="18" charset="0"/>
                                </a:rPr>
                                <m:t>2</m:t>
                              </m:r>
                            </m:sup>
                          </m:sSup>
                        </m:den>
                      </m:f>
                      <m:r>
                        <a:rPr kumimoji="0" lang="vi-VN" altLang="en-VN" sz="2000" b="0" i="1" u="none" strike="noStrike" cap="none" normalizeH="0" baseline="0" smtClean="0">
                          <a:ln>
                            <a:noFill/>
                          </a:ln>
                          <a:solidFill>
                            <a:schemeClr val="tx1"/>
                          </a:solidFill>
                          <a:effectLst/>
                          <a:latin typeface="Cambria Math" panose="02040503050406030204" pitchFamily="18" charset="0"/>
                        </a:rPr>
                        <m:t>+</m:t>
                      </m:r>
                      <m:f>
                        <m:f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fPr>
                        <m:num>
                          <m:r>
                            <a:rPr kumimoji="0" lang="vi-VN" altLang="en-VN" sz="2000" b="0" i="1" u="none" strike="noStrike" cap="none" normalizeH="0" baseline="0" smtClean="0">
                              <a:ln>
                                <a:noFill/>
                              </a:ln>
                              <a:solidFill>
                                <a:schemeClr val="tx1"/>
                              </a:solidFill>
                              <a:effectLst/>
                              <a:latin typeface="Cambria Math" panose="02040503050406030204" pitchFamily="18" charset="0"/>
                            </a:rPr>
                            <m:t>1</m:t>
                          </m:r>
                        </m:num>
                        <m:den>
                          <m:sSup>
                            <m:sSupPr>
                              <m:ctrlPr>
                                <a:rPr lang="vi-VN" altLang="en-VN" sz="2000" i="1" smtClean="0">
                                  <a:latin typeface="Cambria Math" panose="02040503050406030204" pitchFamily="18" charset="0"/>
                                </a:rPr>
                              </m:ctrlPr>
                            </m:sSupPr>
                            <m:e>
                              <m:r>
                                <m:rPr>
                                  <m:sty m:val="p"/>
                                </m:rPr>
                                <a:rPr lang="vi-VN" altLang="en-VN" sz="2000" i="1">
                                  <a:latin typeface="Cambria Math" panose="02040503050406030204" pitchFamily="18" charset="0"/>
                                </a:rPr>
                                <m:t>AC</m:t>
                              </m:r>
                            </m:e>
                            <m:sup>
                              <m:r>
                                <a:rPr lang="vi-VN" altLang="en-VN" sz="2000" b="0" i="1" smtClean="0">
                                  <a:latin typeface="Cambria Math" panose="02040503050406030204" pitchFamily="18" charset="0"/>
                                </a:rPr>
                                <m:t>2</m:t>
                              </m:r>
                            </m:sup>
                          </m:sSup>
                        </m:den>
                      </m:f>
                      <m:r>
                        <a:rPr kumimoji="0" lang="vi-VN" altLang="en-VN" sz="2000" b="0" i="1" u="none" strike="noStrike" cap="none" normalizeH="0" baseline="0" smtClean="0">
                          <a:ln>
                            <a:noFill/>
                          </a:ln>
                          <a:solidFill>
                            <a:schemeClr val="tx1"/>
                          </a:solidFill>
                          <a:effectLst/>
                          <a:latin typeface="Cambria Math" panose="02040503050406030204" pitchFamily="18" charset="0"/>
                        </a:rPr>
                        <m:t>=</m:t>
                      </m:r>
                      <m:f>
                        <m:f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fPr>
                        <m:num>
                          <m:r>
                            <a:rPr kumimoji="0" lang="vi-VN" altLang="en-VN" sz="2000" b="0" i="1" u="none" strike="noStrike" cap="none" normalizeH="0" baseline="0" smtClean="0">
                              <a:ln>
                                <a:noFill/>
                              </a:ln>
                              <a:solidFill>
                                <a:schemeClr val="tx1"/>
                              </a:solidFill>
                              <a:effectLst/>
                              <a:latin typeface="Cambria Math" panose="02040503050406030204" pitchFamily="18" charset="0"/>
                            </a:rPr>
                            <m:t>1</m:t>
                          </m:r>
                        </m:num>
                        <m:den>
                          <m:sSup>
                            <m:sSup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sSupPr>
                            <m:e>
                              <m:r>
                                <a:rPr kumimoji="0" lang="vi-VN" altLang="en-VN" sz="2000" b="0" i="1" u="none" strike="noStrike" cap="none" normalizeH="0" baseline="0" smtClean="0">
                                  <a:ln>
                                    <a:noFill/>
                                  </a:ln>
                                  <a:solidFill>
                                    <a:schemeClr val="tx1"/>
                                  </a:solidFill>
                                  <a:effectLst/>
                                  <a:latin typeface="Cambria Math" panose="02040503050406030204" pitchFamily="18" charset="0"/>
                                </a:rPr>
                                <m:t>6</m:t>
                              </m:r>
                            </m:e>
                            <m:sup>
                              <m:r>
                                <a:rPr kumimoji="0" lang="vi-VN" altLang="en-VN" sz="2000" b="0" i="1" u="none" strike="noStrike" cap="none" normalizeH="0" baseline="0" smtClean="0">
                                  <a:ln>
                                    <a:noFill/>
                                  </a:ln>
                                  <a:solidFill>
                                    <a:schemeClr val="tx1"/>
                                  </a:solidFill>
                                  <a:effectLst/>
                                  <a:latin typeface="Cambria Math" panose="02040503050406030204" pitchFamily="18" charset="0"/>
                                </a:rPr>
                                <m:t>2</m:t>
                              </m:r>
                            </m:sup>
                          </m:sSup>
                        </m:den>
                      </m:f>
                      <m:r>
                        <a:rPr kumimoji="0" lang="vi-VN" altLang="en-VN" sz="2000" b="0" i="1" u="none" strike="noStrike" cap="none" normalizeH="0" baseline="0" smtClean="0">
                          <a:ln>
                            <a:noFill/>
                          </a:ln>
                          <a:solidFill>
                            <a:schemeClr val="tx1"/>
                          </a:solidFill>
                          <a:effectLst/>
                          <a:latin typeface="Cambria Math" panose="02040503050406030204" pitchFamily="18" charset="0"/>
                        </a:rPr>
                        <m:t>+</m:t>
                      </m:r>
                      <m:f>
                        <m:f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fPr>
                        <m:num>
                          <m:r>
                            <a:rPr kumimoji="0" lang="vi-VN" altLang="en-VN" sz="2000" b="0" i="1" u="none" strike="noStrike" cap="none" normalizeH="0" baseline="0" smtClean="0">
                              <a:ln>
                                <a:noFill/>
                              </a:ln>
                              <a:solidFill>
                                <a:schemeClr val="tx1"/>
                              </a:solidFill>
                              <a:effectLst/>
                              <a:latin typeface="Cambria Math" panose="02040503050406030204" pitchFamily="18" charset="0"/>
                            </a:rPr>
                            <m:t>1</m:t>
                          </m:r>
                        </m:num>
                        <m:den>
                          <m:sSup>
                            <m:sSupPr>
                              <m:ctrlPr>
                                <a:rPr kumimoji="0" lang="vi-VN" altLang="en-VN" sz="2000" b="0" i="1" u="none" strike="noStrike" cap="none" normalizeH="0" baseline="0" smtClean="0">
                                  <a:ln>
                                    <a:noFill/>
                                  </a:ln>
                                  <a:solidFill>
                                    <a:schemeClr val="tx1"/>
                                  </a:solidFill>
                                  <a:effectLst/>
                                  <a:latin typeface="Cambria Math" panose="02040503050406030204" pitchFamily="18" charset="0"/>
                                </a:rPr>
                              </m:ctrlPr>
                            </m:sSupPr>
                            <m:e>
                              <m:r>
                                <a:rPr kumimoji="0" lang="vi-VN" altLang="en-VN" sz="2000" b="0" i="1" u="none" strike="noStrike" cap="none" normalizeH="0" baseline="0" smtClean="0">
                                  <a:ln>
                                    <a:noFill/>
                                  </a:ln>
                                  <a:solidFill>
                                    <a:schemeClr val="tx1"/>
                                  </a:solidFill>
                                  <a:effectLst/>
                                  <a:latin typeface="Cambria Math" panose="02040503050406030204" pitchFamily="18" charset="0"/>
                                </a:rPr>
                                <m:t>8</m:t>
                              </m:r>
                            </m:e>
                            <m:sup>
                              <m:r>
                                <a:rPr kumimoji="0" lang="vi-VN" altLang="en-VN" sz="2000" b="0" i="1" u="none" strike="noStrike" cap="none" normalizeH="0" baseline="0" smtClean="0">
                                  <a:ln>
                                    <a:noFill/>
                                  </a:ln>
                                  <a:solidFill>
                                    <a:schemeClr val="tx1"/>
                                  </a:solidFill>
                                  <a:effectLst/>
                                  <a:latin typeface="Cambria Math" panose="02040503050406030204" pitchFamily="18" charset="0"/>
                                </a:rPr>
                                <m:t>2</m:t>
                              </m:r>
                            </m:sup>
                          </m:sSup>
                        </m:den>
                      </m:f>
                      <m:r>
                        <a:rPr kumimoji="0" lang="vi-VN" altLang="en-VN" sz="20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m:t>
                      </m:r>
                      <m:r>
                        <m:rPr>
                          <m:sty m:val="p"/>
                        </m:rPr>
                        <a:rPr lang="vi-VN" altLang="en-VN" sz="2000" i="1">
                          <a:latin typeface="Cambria Math" panose="02040503050406030204" pitchFamily="18" charset="0"/>
                          <a:ea typeface="Cambria Math" panose="02040503050406030204" pitchFamily="18" charset="0"/>
                        </a:rPr>
                        <m:t>AH</m:t>
                      </m:r>
                      <m:r>
                        <a:rPr lang="vi-VN" altLang="en-VN" sz="2000" b="0" i="1" smtClean="0">
                          <a:latin typeface="Cambria Math" panose="02040503050406030204" pitchFamily="18" charset="0"/>
                          <a:ea typeface="Cambria Math" panose="02040503050406030204" pitchFamily="18" charset="0"/>
                        </a:rPr>
                        <m:t>=</m:t>
                      </m:r>
                      <m:f>
                        <m:fPr>
                          <m:ctrlPr>
                            <a:rPr lang="vi-VN" altLang="en-VN" sz="2000" b="0" i="1" smtClean="0">
                              <a:latin typeface="Cambria Math" panose="02040503050406030204" pitchFamily="18" charset="0"/>
                              <a:ea typeface="Cambria Math" panose="02040503050406030204" pitchFamily="18" charset="0"/>
                            </a:rPr>
                          </m:ctrlPr>
                        </m:fPr>
                        <m:num>
                          <m:r>
                            <a:rPr lang="vi-VN" altLang="en-VN" sz="2000" b="0" i="1" smtClean="0">
                              <a:latin typeface="Cambria Math" panose="02040503050406030204" pitchFamily="18" charset="0"/>
                              <a:ea typeface="Cambria Math" panose="02040503050406030204" pitchFamily="18" charset="0"/>
                            </a:rPr>
                            <m:t>24</m:t>
                          </m:r>
                        </m:num>
                        <m:den>
                          <m:r>
                            <a:rPr lang="vi-VN" altLang="en-VN" sz="2000" b="0" i="1" smtClean="0">
                              <a:latin typeface="Cambria Math" panose="02040503050406030204" pitchFamily="18" charset="0"/>
                              <a:ea typeface="Cambria Math" panose="02040503050406030204" pitchFamily="18" charset="0"/>
                            </a:rPr>
                            <m:t>5</m:t>
                          </m:r>
                        </m:den>
                      </m:f>
                      <m:r>
                        <a:rPr lang="vi-VN" altLang="en-VN" sz="2000" b="0" i="1" smtClean="0">
                          <a:latin typeface="Cambria Math" panose="02040503050406030204" pitchFamily="18" charset="0"/>
                          <a:ea typeface="Cambria Math" panose="02040503050406030204" pitchFamily="18" charset="0"/>
                        </a:rPr>
                        <m:t>=4,8.</m:t>
                      </m:r>
                    </m:oMath>
                  </m:oMathPara>
                </a14:m>
                <a:endParaRPr kumimoji="0" lang="vi-VN" altLang="en-VN"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20000"/>
                  </a:lnSpc>
                  <a:spcBef>
                    <a:spcPct val="0"/>
                  </a:spcBef>
                  <a:spcAft>
                    <a:spcPct val="0"/>
                  </a:spcAft>
                  <a:buClrTx/>
                  <a:buSzTx/>
                  <a:buFontTx/>
                  <a:buNone/>
                  <a:tabLst/>
                </a:pPr>
                <a:r>
                  <a:rPr kumimoji="0" lang="vi-VN" altLang="en-VN" sz="2400" b="0" i="0" u="none" strike="noStrike" cap="none" normalizeH="0" baseline="0" dirty="0">
                    <a:ln>
                      <a:noFill/>
                    </a:ln>
                    <a:solidFill>
                      <a:schemeClr val="tx1"/>
                    </a:solidFill>
                    <a:effectLst/>
                    <a:latin typeface="Cambria" panose="02040503050406030204" pitchFamily="18" charset="0"/>
                  </a:rPr>
                  <a:t>Trong tam giác ABH: </a:t>
                </a:r>
              </a:p>
              <a:p>
                <a:pPr marL="0" marR="0" lvl="0" indent="0" algn="l" defTabSz="914400" rtl="0" eaLnBrk="0" fontAlgn="base" latinLnBrk="0" hangingPunct="0">
                  <a:lnSpc>
                    <a:spcPct val="12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BH</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m:t>
                      </m:r>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AB</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m:t>
                      </m:r>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AH</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=12,96</m:t>
                      </m:r>
                      <m:r>
                        <a:rPr kumimoji="0" lang="vi-VN" altLang="en-VN"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 </m:t>
                      </m:r>
                      <m:r>
                        <m:rPr>
                          <m:sty m:val="p"/>
                        </m:rPr>
                        <a:rPr lang="vi-VN" altLang="en-VN" sz="2400" i="1">
                          <a:latin typeface="Cambria Math" panose="02040503050406030204" pitchFamily="18" charset="0"/>
                          <a:ea typeface="Cambria Math" panose="02040503050406030204" pitchFamily="18" charset="0"/>
                        </a:rPr>
                        <m:t>x</m:t>
                      </m:r>
                      <m:r>
                        <a:rPr lang="vi-VN" altLang="en-VN" sz="2400" b="0" i="1" smtClean="0">
                          <a:latin typeface="Cambria Math" panose="02040503050406030204" pitchFamily="18" charset="0"/>
                          <a:ea typeface="Cambria Math" panose="02040503050406030204" pitchFamily="18" charset="0"/>
                        </a:rPr>
                        <m:t>=</m:t>
                      </m:r>
                      <m:r>
                        <m:rPr>
                          <m:sty m:val="p"/>
                        </m:rPr>
                        <a:rPr lang="vi-VN" altLang="en-VN" sz="2400" i="1">
                          <a:latin typeface="Cambria Math" panose="02040503050406030204" pitchFamily="18" charset="0"/>
                          <a:ea typeface="Cambria Math" panose="02040503050406030204" pitchFamily="18" charset="0"/>
                        </a:rPr>
                        <m:t>BH</m:t>
                      </m:r>
                      <m:r>
                        <a:rPr lang="vi-VN" altLang="en-VN" sz="2400" b="0" i="1" smtClean="0">
                          <a:latin typeface="Cambria Math" panose="02040503050406030204" pitchFamily="18" charset="0"/>
                          <a:ea typeface="Cambria Math" panose="02040503050406030204" pitchFamily="18" charset="0"/>
                        </a:rPr>
                        <m:t>=3,6</m:t>
                      </m:r>
                    </m:oMath>
                  </m:oMathPara>
                </a14:m>
                <a:endParaRPr kumimoji="0" lang="vi-VN" altLang="en-VN" sz="24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20000"/>
                  </a:lnSpc>
                  <a:spcBef>
                    <a:spcPct val="0"/>
                  </a:spcBef>
                  <a:spcAft>
                    <a:spcPct val="0"/>
                  </a:spcAft>
                  <a:buClrTx/>
                  <a:buSzTx/>
                  <a:buFontTx/>
                  <a:buNone/>
                  <a:tabLst/>
                </a:pPr>
                <a:r>
                  <a:rPr lang="vi-VN" altLang="en-VN" sz="2400" dirty="0">
                    <a:latin typeface="Cambria" panose="02040503050406030204" pitchFamily="18" charset="0"/>
                  </a:rPr>
                  <a:t>Trong tam giác ACH: </a:t>
                </a:r>
              </a:p>
              <a:p>
                <a:pPr marL="0" marR="0" lvl="0" indent="0" algn="l" defTabSz="914400" rtl="0" eaLnBrk="0" fontAlgn="base" latinLnBrk="0" hangingPunct="0">
                  <a:lnSpc>
                    <a:spcPct val="12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CH</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m:t>
                      </m:r>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AC</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m:t>
                      </m:r>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AH</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=40,96</m:t>
                      </m:r>
                      <m:r>
                        <a:rPr kumimoji="0" lang="vi-VN" altLang="en-VN"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 </m:t>
                      </m:r>
                      <m:r>
                        <m:rPr>
                          <m:sty m:val="p"/>
                        </m:rPr>
                        <a:rPr lang="vi-VN" altLang="en-VN" sz="2400" i="1">
                          <a:latin typeface="Cambria Math" panose="02040503050406030204" pitchFamily="18" charset="0"/>
                          <a:ea typeface="Cambria Math" panose="02040503050406030204" pitchFamily="18" charset="0"/>
                        </a:rPr>
                        <m:t>y</m:t>
                      </m:r>
                      <m:r>
                        <a:rPr lang="vi-VN" altLang="en-VN" sz="2400" b="0" i="1" smtClean="0">
                          <a:latin typeface="Cambria Math" panose="02040503050406030204" pitchFamily="18" charset="0"/>
                          <a:ea typeface="Cambria Math" panose="02040503050406030204" pitchFamily="18" charset="0"/>
                        </a:rPr>
                        <m:t>=</m:t>
                      </m:r>
                      <m:r>
                        <m:rPr>
                          <m:sty m:val="p"/>
                        </m:rPr>
                        <a:rPr lang="vi-VN" altLang="en-VN" sz="2400" i="1">
                          <a:latin typeface="Cambria Math" panose="02040503050406030204" pitchFamily="18" charset="0"/>
                          <a:ea typeface="Cambria Math" panose="02040503050406030204" pitchFamily="18" charset="0"/>
                        </a:rPr>
                        <m:t>BH</m:t>
                      </m:r>
                      <m:r>
                        <a:rPr lang="vi-VN" altLang="en-VN" sz="2400" b="0" i="1" smtClean="0">
                          <a:latin typeface="Cambria Math" panose="02040503050406030204" pitchFamily="18" charset="0"/>
                          <a:ea typeface="Cambria Math" panose="02040503050406030204" pitchFamily="18" charset="0"/>
                        </a:rPr>
                        <m:t>=6,4.</m:t>
                      </m:r>
                    </m:oMath>
                  </m:oMathPara>
                </a14:m>
                <a:endParaRPr kumimoji="0" lang="vi-VN" altLang="en-VN" sz="2400" b="0" i="0" u="none" strike="noStrike" cap="none" normalizeH="0" baseline="0" dirty="0">
                  <a:ln>
                    <a:noFill/>
                  </a:ln>
                  <a:solidFill>
                    <a:schemeClr val="tx1"/>
                  </a:solidFill>
                  <a:effectLst/>
                  <a:latin typeface="Cambria" panose="02040503050406030204" pitchFamily="18" charset="0"/>
                </a:endParaRPr>
              </a:p>
            </p:txBody>
          </p:sp>
        </mc:Choice>
        <mc:Fallback xmlns="">
          <p:sp>
            <p:nvSpPr>
              <p:cNvPr id="11" name="Rectangle 12">
                <a:extLst>
                  <a:ext uri="{FF2B5EF4-FFF2-40B4-BE49-F238E27FC236}">
                    <a16:creationId xmlns:a16="http://schemas.microsoft.com/office/drawing/2014/main" id="{9D2A6094-76D1-D516-297B-A0C3279F85E4}"/>
                  </a:ext>
                </a:extLst>
              </p:cNvPr>
              <p:cNvSpPr>
                <a:spLocks noRot="1" noChangeAspect="1" noMove="1" noResize="1" noEditPoints="1" noAdjustHandles="1" noChangeArrowheads="1" noChangeShapeType="1" noTextEdit="1"/>
              </p:cNvSpPr>
              <p:nvPr/>
            </p:nvSpPr>
            <p:spPr bwMode="auto">
              <a:xfrm>
                <a:off x="1202580" y="1817632"/>
                <a:ext cx="9998820" cy="4331827"/>
              </a:xfrm>
              <a:prstGeom prst="rect">
                <a:avLst/>
              </a:prstGeom>
              <a:blipFill>
                <a:blip r:embed="rId3"/>
                <a:stretch>
                  <a:fillRect l="-9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760489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5FFF23-53AD-17C1-183E-D7E4F915A395}"/>
                  </a:ext>
                </a:extLst>
              </p:cNvPr>
              <p:cNvSpPr txBox="1"/>
              <p:nvPr/>
            </p:nvSpPr>
            <p:spPr>
              <a:xfrm>
                <a:off x="1100417" y="388039"/>
                <a:ext cx="9991165" cy="6081921"/>
              </a:xfrm>
              <a:prstGeom prst="rect">
                <a:avLst/>
              </a:prstGeom>
              <a:noFill/>
            </p:spPr>
            <p:txBody>
              <a:bodyPr wrap="square" rtlCol="0">
                <a:spAutoFit/>
              </a:bodyPr>
              <a:lstStyle/>
              <a:p>
                <a:pPr>
                  <a:lnSpc>
                    <a:spcPct val="120000"/>
                  </a:lnSpc>
                </a:pPr>
                <a:r>
                  <a:rPr lang="vi-VN" sz="2400" i="1" dirty="0">
                    <a:solidFill>
                      <a:srgbClr val="FF0000"/>
                    </a:solidFill>
                    <a:latin typeface="Cambria" panose="02040503050406030204" pitchFamily="18" charset="0"/>
                  </a:rPr>
                  <a:t>• Lời giải phù hợp với nội dung chương IV   </a:t>
                </a:r>
              </a:p>
              <a:p>
                <a:pPr>
                  <a:lnSpc>
                    <a:spcPct val="120000"/>
                  </a:lnSpc>
                </a:pPr>
                <a:r>
                  <a:rPr lang="vi-VN" sz="2400" dirty="0">
                    <a:latin typeface="Cambria" panose="02040503050406030204" pitchFamily="18" charset="0"/>
                  </a:rPr>
                  <a:t>Trong tam giác vuông ABC, ta có (theo Pythagore)</a:t>
                </a:r>
              </a:p>
              <a:p>
                <a:pPr>
                  <a:lnSpc>
                    <a:spcPct val="120000"/>
                  </a:lnSpc>
                </a:pPr>
                <a14:m>
                  <m:oMathPara xmlns:m="http://schemas.openxmlformats.org/officeDocument/2006/math">
                    <m:oMathParaPr>
                      <m:jc m:val="centerGroup"/>
                    </m:oMathParaPr>
                    <m:oMath xmlns:m="http://schemas.openxmlformats.org/officeDocument/2006/math">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BC</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m:t>
                      </m:r>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AB</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m:t>
                      </m:r>
                      <m:sSup>
                        <m:sSupPr>
                          <m:ctrlPr>
                            <a:rPr kumimoji="0" lang="vi-VN" altLang="en-VN" sz="2400" b="0" i="1" u="none" strike="noStrike" cap="none" normalizeH="0" baseline="0" smtClean="0">
                              <a:ln>
                                <a:noFill/>
                              </a:ln>
                              <a:solidFill>
                                <a:schemeClr val="tx1"/>
                              </a:solidFill>
                              <a:effectLst/>
                              <a:latin typeface="Cambria Math" panose="02040503050406030204" pitchFamily="18" charset="0"/>
                            </a:rPr>
                          </m:ctrlPr>
                        </m:sSupPr>
                        <m:e>
                          <m:r>
                            <m:rPr>
                              <m:sty m:val="p"/>
                            </m:rPr>
                            <a:rPr lang="vi-VN" altLang="en-VN" sz="2400" i="1">
                              <a:latin typeface="Cambria Math" panose="02040503050406030204" pitchFamily="18" charset="0"/>
                            </a:rPr>
                            <m:t>AC</m:t>
                          </m:r>
                        </m:e>
                        <m:sup>
                          <m:r>
                            <a:rPr kumimoji="0" lang="vi-VN" altLang="en-VN" sz="2400" b="0" i="1" u="none" strike="noStrike" cap="none" normalizeH="0" baseline="0" smtClean="0">
                              <a:ln>
                                <a:noFill/>
                              </a:ln>
                              <a:solidFill>
                                <a:schemeClr val="tx1"/>
                              </a:solidFill>
                              <a:effectLst/>
                              <a:latin typeface="Cambria Math" panose="02040503050406030204" pitchFamily="18" charset="0"/>
                            </a:rPr>
                            <m:t>2</m:t>
                          </m:r>
                        </m:sup>
                      </m:sSup>
                      <m:r>
                        <a:rPr kumimoji="0" lang="vi-VN" altLang="en-VN" sz="2400" b="0" i="1" u="none" strike="noStrike" cap="none" normalizeH="0" baseline="0" smtClean="0">
                          <a:ln>
                            <a:noFill/>
                          </a:ln>
                          <a:solidFill>
                            <a:schemeClr val="tx1"/>
                          </a:solidFill>
                          <a:effectLst/>
                          <a:latin typeface="Cambria Math" panose="02040503050406030204" pitchFamily="18" charset="0"/>
                        </a:rPr>
                        <m:t>=100</m:t>
                      </m:r>
                      <m:r>
                        <a:rPr kumimoji="0" lang="vi-VN" altLang="en-VN"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 </m:t>
                      </m:r>
                      <m:r>
                        <m:rPr>
                          <m:sty m:val="p"/>
                        </m:rPr>
                        <a:rPr lang="vi-VN" altLang="en-VN" sz="2400" i="1">
                          <a:latin typeface="Cambria Math" panose="02040503050406030204" pitchFamily="18" charset="0"/>
                          <a:ea typeface="Cambria Math" panose="02040503050406030204" pitchFamily="18" charset="0"/>
                        </a:rPr>
                        <m:t>BC</m:t>
                      </m:r>
                      <m:r>
                        <a:rPr lang="vi-VN" altLang="en-VN" sz="2400" b="0" i="1" smtClean="0">
                          <a:latin typeface="Cambria Math" panose="02040503050406030204" pitchFamily="18" charset="0"/>
                          <a:ea typeface="Cambria Math" panose="02040503050406030204" pitchFamily="18" charset="0"/>
                        </a:rPr>
                        <m:t>=10.</m:t>
                      </m:r>
                    </m:oMath>
                  </m:oMathPara>
                </a14:m>
                <a:endParaRPr lang="vi-VN" altLang="en-VN" sz="2400" b="0" dirty="0">
                  <a:latin typeface="Cambria" panose="02040503050406030204" pitchFamily="18" charset="0"/>
                  <a:ea typeface="Cambria Math" panose="02040503050406030204" pitchFamily="18" charset="0"/>
                </a:endParaRPr>
              </a:p>
              <a:p>
                <a:pPr>
                  <a:lnSpc>
                    <a:spcPct val="120000"/>
                  </a:lnSpc>
                </a:pPr>
                <a:r>
                  <a:rPr lang="vi-VN" sz="2400" dirty="0">
                    <a:latin typeface="Cambria" panose="02040503050406030204" pitchFamily="18" charset="0"/>
                  </a:rPr>
                  <a:t>Trong tam giác ABC: </a:t>
                </a:r>
              </a:p>
              <a:p>
                <a:pPr>
                  <a:lnSpc>
                    <a:spcPct val="120000"/>
                  </a:lnSpc>
                </a:pPr>
                <a14:m>
                  <m:oMathPara xmlns:m="http://schemas.openxmlformats.org/officeDocument/2006/math">
                    <m:oMathParaPr>
                      <m:jc m:val="centerGroup"/>
                    </m:oMathParaPr>
                    <m:oMath xmlns:m="http://schemas.openxmlformats.org/officeDocument/2006/math">
                      <m:func>
                        <m:funcPr>
                          <m:ctrlPr>
                            <a:rPr lang="vi-VN" sz="2400" i="1" smtClean="0">
                              <a:latin typeface="Cambria Math" panose="02040503050406030204" pitchFamily="18" charset="0"/>
                            </a:rPr>
                          </m:ctrlPr>
                        </m:funcPr>
                        <m:fName>
                          <m:r>
                            <m:rPr>
                              <m:sty m:val="p"/>
                            </m:rPr>
                            <a:rPr lang="vi-VN" sz="2400" i="0" smtClean="0">
                              <a:latin typeface="Cambria Math" panose="02040503050406030204" pitchFamily="18" charset="0"/>
                            </a:rPr>
                            <m:t>cos</m:t>
                          </m:r>
                        </m:fName>
                        <m:e>
                          <m:r>
                            <a:rPr lang="vi-VN" sz="2400" b="0" i="1" smtClean="0">
                              <a:latin typeface="Cambria Math" panose="02040503050406030204" pitchFamily="18" charset="0"/>
                            </a:rPr>
                            <m:t>𝐵</m:t>
                          </m:r>
                          <m:r>
                            <a:rPr lang="vi-VN" sz="2400" b="0" i="1" smtClean="0">
                              <a:latin typeface="Cambria Math" panose="02040503050406030204" pitchFamily="18" charset="0"/>
                            </a:rPr>
                            <m:t>=</m:t>
                          </m:r>
                          <m:f>
                            <m:fPr>
                              <m:ctrlPr>
                                <a:rPr lang="vi-VN" sz="2400" b="0" i="1" smtClean="0">
                                  <a:latin typeface="Cambria Math" panose="02040503050406030204" pitchFamily="18" charset="0"/>
                                </a:rPr>
                              </m:ctrlPr>
                            </m:fPr>
                            <m:num>
                              <m:r>
                                <m:rPr>
                                  <m:sty m:val="p"/>
                                </m:rPr>
                                <a:rPr lang="vi-VN" sz="2400" i="1">
                                  <a:latin typeface="Cambria Math" panose="02040503050406030204" pitchFamily="18" charset="0"/>
                                </a:rPr>
                                <m:t>AB</m:t>
                              </m:r>
                            </m:num>
                            <m:den>
                              <m:r>
                                <m:rPr>
                                  <m:sty m:val="p"/>
                                </m:rPr>
                                <a:rPr lang="vi-VN" sz="2400" i="1">
                                  <a:latin typeface="Cambria Math" panose="02040503050406030204" pitchFamily="18" charset="0"/>
                                </a:rPr>
                                <m:t>BC</m:t>
                              </m:r>
                            </m:den>
                          </m:f>
                          <m:r>
                            <a:rPr lang="vi-VN" sz="2400" b="0" i="1" smtClean="0">
                              <a:latin typeface="Cambria Math" panose="02040503050406030204" pitchFamily="18" charset="0"/>
                            </a:rPr>
                            <m:t>=</m:t>
                          </m:r>
                        </m:e>
                      </m:func>
                      <m:f>
                        <m:fPr>
                          <m:ctrlPr>
                            <a:rPr lang="vi-VN" sz="2400" i="1" smtClean="0">
                              <a:latin typeface="Cambria Math" panose="02040503050406030204" pitchFamily="18" charset="0"/>
                            </a:rPr>
                          </m:ctrlPr>
                        </m:fPr>
                        <m:num>
                          <m:r>
                            <a:rPr lang="vi-VN" sz="2400" b="0" i="1" smtClean="0">
                              <a:latin typeface="Cambria Math" panose="02040503050406030204" pitchFamily="18" charset="0"/>
                            </a:rPr>
                            <m:t>6</m:t>
                          </m:r>
                        </m:num>
                        <m:den>
                          <m:r>
                            <a:rPr lang="vi-VN" sz="2400" b="0" i="1" smtClean="0">
                              <a:latin typeface="Cambria Math" panose="02040503050406030204" pitchFamily="18" charset="0"/>
                            </a:rPr>
                            <m:t>10</m:t>
                          </m:r>
                        </m:den>
                      </m:f>
                      <m:r>
                        <a:rPr lang="vi-VN" sz="2400" b="0" i="1" smtClean="0">
                          <a:latin typeface="Cambria Math" panose="02040503050406030204" pitchFamily="18" charset="0"/>
                        </a:rPr>
                        <m:t>;</m:t>
                      </m:r>
                    </m:oMath>
                  </m:oMathPara>
                </a14:m>
                <a:endParaRPr lang="vi-VN" sz="2400" b="0" dirty="0">
                  <a:latin typeface="Cambria" panose="02040503050406030204" pitchFamily="18" charset="0"/>
                </a:endParaRPr>
              </a:p>
              <a:p>
                <a:pPr>
                  <a:lnSpc>
                    <a:spcPct val="120000"/>
                  </a:lnSpc>
                </a:pPr>
                <a14:m>
                  <m:oMathPara xmlns:m="http://schemas.openxmlformats.org/officeDocument/2006/math">
                    <m:oMathParaPr>
                      <m:jc m:val="centerGroup"/>
                    </m:oMathParaPr>
                    <m:oMath xmlns:m="http://schemas.openxmlformats.org/officeDocument/2006/math">
                      <m:func>
                        <m:funcPr>
                          <m:ctrlPr>
                            <a:rPr lang="vi-VN" sz="2400" i="1" smtClean="0">
                              <a:latin typeface="Cambria Math" panose="02040503050406030204" pitchFamily="18" charset="0"/>
                            </a:rPr>
                          </m:ctrlPr>
                        </m:funcPr>
                        <m:fName>
                          <m:r>
                            <m:rPr>
                              <m:sty m:val="p"/>
                            </m:rPr>
                            <a:rPr lang="vi-VN" sz="2400" i="0" smtClean="0">
                              <a:latin typeface="Cambria Math" panose="02040503050406030204" pitchFamily="18" charset="0"/>
                            </a:rPr>
                            <m:t>cos</m:t>
                          </m:r>
                        </m:fName>
                        <m:e>
                          <m:r>
                            <a:rPr lang="vi-VN" sz="2400" i="1">
                              <a:latin typeface="Cambria Math" panose="02040503050406030204" pitchFamily="18" charset="0"/>
                            </a:rPr>
                            <m:t>𝐶</m:t>
                          </m:r>
                          <m:r>
                            <a:rPr lang="vi-VN" sz="2400" b="0" i="1" smtClean="0">
                              <a:latin typeface="Cambria Math" panose="02040503050406030204" pitchFamily="18" charset="0"/>
                            </a:rPr>
                            <m:t>=</m:t>
                          </m:r>
                          <m:f>
                            <m:fPr>
                              <m:ctrlPr>
                                <a:rPr lang="vi-VN" sz="2400" b="0" i="1" smtClean="0">
                                  <a:latin typeface="Cambria Math" panose="02040503050406030204" pitchFamily="18" charset="0"/>
                                </a:rPr>
                              </m:ctrlPr>
                            </m:fPr>
                            <m:num>
                              <m:r>
                                <m:rPr>
                                  <m:sty m:val="p"/>
                                </m:rPr>
                                <a:rPr lang="vi-VN" sz="2400" i="1">
                                  <a:latin typeface="Cambria Math" panose="02040503050406030204" pitchFamily="18" charset="0"/>
                                </a:rPr>
                                <m:t>AC</m:t>
                              </m:r>
                            </m:num>
                            <m:den>
                              <m:r>
                                <m:rPr>
                                  <m:sty m:val="p"/>
                                </m:rPr>
                                <a:rPr lang="vi-VN" sz="2400" i="1">
                                  <a:latin typeface="Cambria Math" panose="02040503050406030204" pitchFamily="18" charset="0"/>
                                </a:rPr>
                                <m:t>BC</m:t>
                              </m:r>
                            </m:den>
                          </m:f>
                          <m:r>
                            <a:rPr lang="vi-VN" sz="2400" b="0" i="1" smtClean="0">
                              <a:latin typeface="Cambria Math" panose="02040503050406030204" pitchFamily="18" charset="0"/>
                            </a:rPr>
                            <m:t>=</m:t>
                          </m:r>
                        </m:e>
                      </m:func>
                      <m:f>
                        <m:fPr>
                          <m:ctrlPr>
                            <a:rPr lang="vi-VN" sz="2400" i="1" smtClean="0">
                              <a:latin typeface="Cambria Math" panose="02040503050406030204" pitchFamily="18" charset="0"/>
                            </a:rPr>
                          </m:ctrlPr>
                        </m:fPr>
                        <m:num>
                          <m:r>
                            <a:rPr lang="vi-VN" sz="2400" b="0" i="1" smtClean="0">
                              <a:latin typeface="Cambria Math" panose="02040503050406030204" pitchFamily="18" charset="0"/>
                            </a:rPr>
                            <m:t>8</m:t>
                          </m:r>
                        </m:num>
                        <m:den>
                          <m:r>
                            <a:rPr lang="vi-VN" sz="2400" b="0" i="1" smtClean="0">
                              <a:latin typeface="Cambria Math" panose="02040503050406030204" pitchFamily="18" charset="0"/>
                            </a:rPr>
                            <m:t>10</m:t>
                          </m:r>
                        </m:den>
                      </m:f>
                    </m:oMath>
                  </m:oMathPara>
                </a14:m>
                <a:endParaRPr lang="vi-VN" sz="2400" dirty="0">
                  <a:latin typeface="Cambria" panose="02040503050406030204" pitchFamily="18" charset="0"/>
                </a:endParaRPr>
              </a:p>
              <a:p>
                <a:pPr>
                  <a:lnSpc>
                    <a:spcPct val="120000"/>
                  </a:lnSpc>
                </a:pPr>
                <a:r>
                  <a:rPr lang="vi-VN" sz="2400" dirty="0">
                    <a:latin typeface="Cambria" panose="02040503050406030204" pitchFamily="18" charset="0"/>
                  </a:rPr>
                  <a:t>Trong tam giác ABH:</a:t>
                </a:r>
              </a:p>
              <a:p>
                <a:pPr>
                  <a:lnSpc>
                    <a:spcPct val="120000"/>
                  </a:lnSpc>
                </a:pPr>
                <a14:m>
                  <m:oMathPara xmlns:m="http://schemas.openxmlformats.org/officeDocument/2006/math">
                    <m:oMathParaPr>
                      <m:jc m:val="centerGroup"/>
                    </m:oMathParaPr>
                    <m:oMath xmlns:m="http://schemas.openxmlformats.org/officeDocument/2006/math">
                      <m:r>
                        <a:rPr lang="vi-VN" sz="2400" i="1" smtClean="0">
                          <a:effectLst/>
                          <a:latin typeface="Cambria Math" panose="02040503050406030204" pitchFamily="18" charset="0"/>
                          <a:ea typeface="Times New Roman" panose="02020603050405020304" pitchFamily="18" charset="0"/>
                          <a:cs typeface="Times New Roman (Body CS)"/>
                        </a:rPr>
                        <m:t>𝑥</m:t>
                      </m:r>
                      <m:r>
                        <a:rPr lang="vi-VN" sz="2400" i="1" smtClean="0">
                          <a:effectLst/>
                          <a:latin typeface="Cambria Math" panose="02040503050406030204" pitchFamily="18" charset="0"/>
                          <a:ea typeface="Times New Roman" panose="02020603050405020304" pitchFamily="18" charset="0"/>
                          <a:cs typeface="Times New Roman (Body CS)"/>
                        </a:rPr>
                        <m:t>=</m:t>
                      </m:r>
                      <m:r>
                        <a:rPr lang="vi-VN" sz="2400" i="1" smtClean="0">
                          <a:effectLst/>
                          <a:latin typeface="Cambria Math" panose="02040503050406030204" pitchFamily="18" charset="0"/>
                          <a:ea typeface="Times New Roman" panose="02020603050405020304" pitchFamily="18" charset="0"/>
                          <a:cs typeface="Times New Roman (Body CS)"/>
                        </a:rPr>
                        <m:t>𝐵𝐻</m:t>
                      </m:r>
                      <m:r>
                        <a:rPr lang="vi-VN" sz="2400" i="1" smtClean="0">
                          <a:effectLst/>
                          <a:latin typeface="Cambria Math" panose="02040503050406030204" pitchFamily="18" charset="0"/>
                          <a:ea typeface="Times New Roman" panose="02020603050405020304" pitchFamily="18" charset="0"/>
                          <a:cs typeface="Times New Roman (Body CS)"/>
                        </a:rPr>
                        <m:t>=</m:t>
                      </m:r>
                      <m:r>
                        <a:rPr lang="vi-VN" sz="2400" i="1" smtClean="0">
                          <a:effectLst/>
                          <a:latin typeface="Cambria Math" panose="02040503050406030204" pitchFamily="18" charset="0"/>
                          <a:ea typeface="Times New Roman" panose="02020603050405020304" pitchFamily="18" charset="0"/>
                          <a:cs typeface="Times New Roman (Body CS)"/>
                        </a:rPr>
                        <m:t>𝐴𝐵</m:t>
                      </m:r>
                      <m:r>
                        <a:rPr lang="vi-VN" sz="2400" i="1" smtClean="0">
                          <a:effectLst/>
                          <a:latin typeface="Cambria Math" panose="02040503050406030204" pitchFamily="18" charset="0"/>
                          <a:ea typeface="Times New Roman" panose="02020603050405020304" pitchFamily="18" charset="0"/>
                          <a:cs typeface="Times New Roman (Body CS)"/>
                        </a:rPr>
                        <m:t>∙</m:t>
                      </m:r>
                      <m:func>
                        <m:funcPr>
                          <m:ctrlPr>
                            <a:rPr lang="en-VN" sz="2400" i="1">
                              <a:effectLst/>
                              <a:latin typeface="Cambria Math" panose="02040503050406030204" pitchFamily="18" charset="0"/>
                              <a:ea typeface="Times New Roman" panose="02020603050405020304" pitchFamily="18" charset="0"/>
                              <a:cs typeface="Times New Roman (Body CS)"/>
                            </a:rPr>
                          </m:ctrlPr>
                        </m:funcPr>
                        <m:fName>
                          <m:r>
                            <m:rPr>
                              <m:sty m:val="p"/>
                            </m:rPr>
                            <a:rPr lang="vi-VN" sz="2400">
                              <a:effectLst/>
                              <a:latin typeface="Cambria Math" panose="02040503050406030204" pitchFamily="18" charset="0"/>
                              <a:ea typeface="Aptos" panose="020B0004020202020204" pitchFamily="34" charset="0"/>
                              <a:cs typeface="Times New Roman (Body CS)"/>
                            </a:rPr>
                            <m:t>cos</m:t>
                          </m:r>
                        </m:fName>
                        <m:e>
                          <m:r>
                            <a:rPr lang="vi-VN" sz="2400" i="1">
                              <a:latin typeface="Cambria Math" panose="02040503050406030204" pitchFamily="18" charset="0"/>
                              <a:ea typeface="Aptos" panose="020B0004020202020204" pitchFamily="34" charset="0"/>
                              <a:cs typeface="Times New Roman (Body CS)"/>
                            </a:rPr>
                            <m:t>𝐵</m:t>
                          </m:r>
                        </m:e>
                      </m:func>
                      <m:r>
                        <a:rPr lang="vi-VN" sz="2400" i="1">
                          <a:effectLst/>
                          <a:latin typeface="Cambria Math" panose="02040503050406030204" pitchFamily="18" charset="0"/>
                          <a:ea typeface="Times New Roman" panose="02020603050405020304" pitchFamily="18" charset="0"/>
                          <a:cs typeface="Times New Roman (Body CS)"/>
                        </a:rPr>
                        <m:t>=6∙</m:t>
                      </m:r>
                      <m:f>
                        <m:fPr>
                          <m:ctrlPr>
                            <a:rPr lang="en-VN" sz="2400" i="1">
                              <a:effectLst/>
                              <a:latin typeface="Cambria Math" panose="02040503050406030204" pitchFamily="18" charset="0"/>
                              <a:ea typeface="Times New Roman" panose="02020603050405020304" pitchFamily="18" charset="0"/>
                              <a:cs typeface="Times New Roman (Body CS)"/>
                            </a:rPr>
                          </m:ctrlPr>
                        </m:fPr>
                        <m:num>
                          <m:r>
                            <a:rPr lang="vi-VN" sz="2400" i="1">
                              <a:effectLst/>
                              <a:latin typeface="Cambria Math" panose="02040503050406030204" pitchFamily="18" charset="0"/>
                              <a:ea typeface="Times New Roman" panose="02020603050405020304" pitchFamily="18" charset="0"/>
                              <a:cs typeface="Times New Roman (Body CS)"/>
                            </a:rPr>
                            <m:t>6</m:t>
                          </m:r>
                        </m:num>
                        <m:den>
                          <m:r>
                            <a:rPr lang="vi-VN" sz="2400" i="1">
                              <a:effectLst/>
                              <a:latin typeface="Cambria Math" panose="02040503050406030204" pitchFamily="18" charset="0"/>
                              <a:ea typeface="Times New Roman" panose="02020603050405020304" pitchFamily="18" charset="0"/>
                              <a:cs typeface="Times New Roman (Body CS)"/>
                            </a:rPr>
                            <m:t>10</m:t>
                          </m:r>
                        </m:den>
                      </m:f>
                      <m:r>
                        <a:rPr lang="vi-VN" sz="2400" i="1">
                          <a:effectLst/>
                          <a:latin typeface="Cambria Math" panose="02040503050406030204" pitchFamily="18" charset="0"/>
                          <a:ea typeface="Times New Roman" panose="02020603050405020304" pitchFamily="18" charset="0"/>
                          <a:cs typeface="Times New Roman (Body CS)"/>
                        </a:rPr>
                        <m:t>=3,6</m:t>
                      </m:r>
                    </m:oMath>
                  </m:oMathPara>
                </a14:m>
                <a:endParaRPr lang="en-VN" sz="2400" dirty="0">
                  <a:effectLst/>
                  <a:latin typeface="Cambria" panose="02040503050406030204" pitchFamily="18" charset="0"/>
                  <a:ea typeface="Aptos" panose="020B0004020202020204" pitchFamily="34" charset="0"/>
                  <a:cs typeface="Times New Roman (Body CS)"/>
                </a:endParaRPr>
              </a:p>
              <a:p>
                <a:pPr>
                  <a:lnSpc>
                    <a:spcPct val="120000"/>
                  </a:lnSpc>
                </a:pPr>
                <a:r>
                  <a:rPr lang="vi-VN" sz="2400" dirty="0">
                    <a:latin typeface="Cambria" panose="02040503050406030204" pitchFamily="18" charset="0"/>
                  </a:rPr>
                  <a:t>Trong tam giác ACH:</a:t>
                </a:r>
              </a:p>
              <a:p>
                <a:pPr>
                  <a:lnSpc>
                    <a:spcPct val="120000"/>
                  </a:lnSpc>
                </a:pPr>
                <a14:m>
                  <m:oMathPara xmlns:m="http://schemas.openxmlformats.org/officeDocument/2006/math">
                    <m:oMathParaPr>
                      <m:jc m:val="centerGroup"/>
                    </m:oMathParaPr>
                    <m:oMath xmlns:m="http://schemas.openxmlformats.org/officeDocument/2006/math">
                      <m:r>
                        <a:rPr lang="vi-VN" sz="2400" i="1" smtClean="0">
                          <a:effectLst/>
                          <a:latin typeface="Cambria Math" panose="02040503050406030204" pitchFamily="18" charset="0"/>
                          <a:ea typeface="Times New Roman" panose="02020603050405020304" pitchFamily="18" charset="0"/>
                          <a:cs typeface="Times New Roman (Body CS)"/>
                        </a:rPr>
                        <m:t>𝑦</m:t>
                      </m:r>
                      <m:r>
                        <a:rPr lang="vi-VN" sz="2400" i="1" smtClean="0">
                          <a:effectLst/>
                          <a:latin typeface="Cambria Math" panose="02040503050406030204" pitchFamily="18" charset="0"/>
                          <a:ea typeface="Times New Roman" panose="02020603050405020304" pitchFamily="18" charset="0"/>
                          <a:cs typeface="Times New Roman (Body CS)"/>
                        </a:rPr>
                        <m:t>=</m:t>
                      </m:r>
                      <m:r>
                        <a:rPr lang="vi-VN" sz="2400" i="1" smtClean="0">
                          <a:effectLst/>
                          <a:latin typeface="Cambria Math" panose="02040503050406030204" pitchFamily="18" charset="0"/>
                          <a:ea typeface="Times New Roman" panose="02020603050405020304" pitchFamily="18" charset="0"/>
                          <a:cs typeface="Times New Roman (Body CS)"/>
                        </a:rPr>
                        <m:t>𝐶𝐻</m:t>
                      </m:r>
                      <m:r>
                        <a:rPr lang="vi-VN" sz="2400" i="1" smtClean="0">
                          <a:effectLst/>
                          <a:latin typeface="Cambria Math" panose="02040503050406030204" pitchFamily="18" charset="0"/>
                          <a:ea typeface="Times New Roman" panose="02020603050405020304" pitchFamily="18" charset="0"/>
                          <a:cs typeface="Times New Roman (Body CS)"/>
                        </a:rPr>
                        <m:t>=</m:t>
                      </m:r>
                      <m:r>
                        <a:rPr lang="vi-VN" sz="2400" i="1" smtClean="0">
                          <a:effectLst/>
                          <a:latin typeface="Cambria Math" panose="02040503050406030204" pitchFamily="18" charset="0"/>
                          <a:ea typeface="Times New Roman" panose="02020603050405020304" pitchFamily="18" charset="0"/>
                          <a:cs typeface="Times New Roman (Body CS)"/>
                        </a:rPr>
                        <m:t>𝐴𝐶</m:t>
                      </m:r>
                      <m:r>
                        <a:rPr lang="vi-VN" sz="2400" i="1" smtClean="0">
                          <a:effectLst/>
                          <a:latin typeface="Cambria Math" panose="02040503050406030204" pitchFamily="18" charset="0"/>
                          <a:ea typeface="Times New Roman" panose="02020603050405020304" pitchFamily="18" charset="0"/>
                          <a:cs typeface="Times New Roman (Body CS)"/>
                        </a:rPr>
                        <m:t>∙</m:t>
                      </m:r>
                      <m:func>
                        <m:funcPr>
                          <m:ctrlPr>
                            <a:rPr lang="en-VN" sz="2400" i="1">
                              <a:effectLst/>
                              <a:latin typeface="Cambria Math" panose="02040503050406030204" pitchFamily="18" charset="0"/>
                              <a:ea typeface="Times New Roman" panose="02020603050405020304" pitchFamily="18" charset="0"/>
                            </a:rPr>
                          </m:ctrlPr>
                        </m:funcPr>
                        <m:fName>
                          <m:r>
                            <m:rPr>
                              <m:sty m:val="p"/>
                            </m:rPr>
                            <a:rPr lang="vi-VN" sz="2400">
                              <a:effectLst/>
                              <a:latin typeface="Cambria Math" panose="02040503050406030204" pitchFamily="18" charset="0"/>
                              <a:ea typeface="Aptos" panose="020B0004020202020204" pitchFamily="34" charset="0"/>
                              <a:cs typeface="Times New Roman (Body CS)"/>
                            </a:rPr>
                            <m:t>cos</m:t>
                          </m:r>
                        </m:fName>
                        <m:e>
                          <m:r>
                            <a:rPr lang="vi-VN" sz="2400" i="1">
                              <a:latin typeface="Cambria Math" panose="02040503050406030204" pitchFamily="18" charset="0"/>
                              <a:ea typeface="Aptos" panose="020B0004020202020204" pitchFamily="34" charset="0"/>
                              <a:cs typeface="Times New Roman (Body CS)"/>
                            </a:rPr>
                            <m:t>𝐶</m:t>
                          </m:r>
                          <m:r>
                            <a:rPr lang="vi-VN" sz="2400" i="1">
                              <a:effectLst/>
                              <a:latin typeface="Cambria Math" panose="02040503050406030204" pitchFamily="18" charset="0"/>
                              <a:ea typeface="Times New Roman" panose="02020603050405020304" pitchFamily="18" charset="0"/>
                              <a:cs typeface="Times New Roman (Body CS)"/>
                            </a:rPr>
                            <m:t>=8∙</m:t>
                          </m:r>
                          <m:f>
                            <m:fPr>
                              <m:ctrlPr>
                                <a:rPr lang="en-VN" sz="2400" i="1">
                                  <a:effectLst/>
                                  <a:latin typeface="Cambria Math" panose="02040503050406030204" pitchFamily="18" charset="0"/>
                                  <a:ea typeface="Times New Roman" panose="02020603050405020304" pitchFamily="18" charset="0"/>
                                </a:rPr>
                              </m:ctrlPr>
                            </m:fPr>
                            <m:num>
                              <m:r>
                                <a:rPr lang="vi-VN" sz="2400" i="1">
                                  <a:effectLst/>
                                  <a:latin typeface="Cambria Math" panose="02040503050406030204" pitchFamily="18" charset="0"/>
                                  <a:ea typeface="Times New Roman" panose="02020603050405020304" pitchFamily="18" charset="0"/>
                                  <a:cs typeface="Times New Roman (Body CS)"/>
                                </a:rPr>
                                <m:t>8</m:t>
                              </m:r>
                            </m:num>
                            <m:den>
                              <m:r>
                                <a:rPr lang="vi-VN" sz="2400" i="1">
                                  <a:effectLst/>
                                  <a:latin typeface="Cambria Math" panose="02040503050406030204" pitchFamily="18" charset="0"/>
                                  <a:ea typeface="Times New Roman" panose="02020603050405020304" pitchFamily="18" charset="0"/>
                                  <a:cs typeface="Times New Roman (Body CS)"/>
                                </a:rPr>
                                <m:t>10</m:t>
                              </m:r>
                            </m:den>
                          </m:f>
                        </m:e>
                      </m:func>
                      <m:r>
                        <a:rPr lang="vi-VN" sz="2400" i="1">
                          <a:effectLst/>
                          <a:latin typeface="Cambria Math" panose="02040503050406030204" pitchFamily="18" charset="0"/>
                          <a:ea typeface="Times New Roman" panose="02020603050405020304" pitchFamily="18" charset="0"/>
                          <a:cs typeface="Times New Roman (Body CS)"/>
                        </a:rPr>
                        <m:t>=6,4</m:t>
                      </m:r>
                    </m:oMath>
                  </m:oMathPara>
                </a14:m>
                <a:endParaRPr lang="vi-VN" sz="2400" dirty="0">
                  <a:latin typeface="Cambria" panose="02040503050406030204" pitchFamily="18" charset="0"/>
                </a:endParaRPr>
              </a:p>
            </p:txBody>
          </p:sp>
        </mc:Choice>
        <mc:Fallback xmlns="">
          <p:sp>
            <p:nvSpPr>
              <p:cNvPr id="2" name="TextBox 1">
                <a:extLst>
                  <a:ext uri="{FF2B5EF4-FFF2-40B4-BE49-F238E27FC236}">
                    <a16:creationId xmlns:a16="http://schemas.microsoft.com/office/drawing/2014/main" id="{AF5FFF23-53AD-17C1-183E-D7E4F915A395}"/>
                  </a:ext>
                </a:extLst>
              </p:cNvPr>
              <p:cNvSpPr txBox="1">
                <a:spLocks noRot="1" noChangeAspect="1" noMove="1" noResize="1" noEditPoints="1" noAdjustHandles="1" noChangeArrowheads="1" noChangeShapeType="1" noTextEdit="1"/>
              </p:cNvSpPr>
              <p:nvPr/>
            </p:nvSpPr>
            <p:spPr>
              <a:xfrm>
                <a:off x="1100417" y="388039"/>
                <a:ext cx="9991165" cy="6081921"/>
              </a:xfrm>
              <a:prstGeom prst="rect">
                <a:avLst/>
              </a:prstGeom>
              <a:blipFill>
                <a:blip r:embed="rId2"/>
                <a:stretch>
                  <a:fillRect l="-888" t="-208"/>
                </a:stretch>
              </a:blipFill>
            </p:spPr>
            <p:txBody>
              <a:bodyPr/>
              <a:lstStyle/>
              <a:p>
                <a:r>
                  <a:rPr lang="vi-VN">
                    <a:noFill/>
                  </a:rPr>
                  <a:t> </a:t>
                </a:r>
              </a:p>
            </p:txBody>
          </p:sp>
        </mc:Fallback>
      </mc:AlternateContent>
      <p:pic>
        <p:nvPicPr>
          <p:cNvPr id="3" name="Picture 1" descr="A triangle with numbers and lines&#10;&#10;Description automatically generated">
            <a:extLst>
              <a:ext uri="{FF2B5EF4-FFF2-40B4-BE49-F238E27FC236}">
                <a16:creationId xmlns:a16="http://schemas.microsoft.com/office/drawing/2014/main" id="{59D68A61-133C-D3E6-93D0-F9E69007DD01}"/>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314311" y="2001029"/>
            <a:ext cx="2777271" cy="173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535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958</TotalTime>
  <Words>7596</Words>
  <Application>Microsoft Macintosh PowerPoint</Application>
  <PresentationFormat>Widescreen</PresentationFormat>
  <Paragraphs>528</Paragraphs>
  <Slides>73</Slides>
  <Notes>11</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8" baseType="lpstr">
      <vt:lpstr>Aptos</vt:lpstr>
      <vt:lpstr>Aptos Display</vt:lpstr>
      <vt:lpstr>Arial</vt:lpstr>
      <vt:lpstr>Arial </vt:lpstr>
      <vt:lpstr>Arial (Body)</vt:lpstr>
      <vt:lpstr>Calibri</vt:lpstr>
      <vt:lpstr>Cambria</vt:lpstr>
      <vt:lpstr>Cambria Math</vt:lpstr>
      <vt:lpstr>Courier New</vt:lpstr>
      <vt:lpstr>Noto Sans Symbols</vt:lpstr>
      <vt:lpstr>Open Sans Extrabold</vt:lpstr>
      <vt:lpstr>Times New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MINH HOẠ MẠCH HÌNH HỌC - ĐO LƯỜNG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tự các chủ đề về PT và BPT trong mạch Đại số</vt:lpstr>
      <vt:lpstr>VÍ DỤ MINH HỌA MẠCH ĐẠI SỐ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KIỂM TRA ĐÁNH GIÁ ĐỊNH KÌ</vt:lpstr>
      <vt:lpstr>ĐỀ MINH HỌA CUỐI HK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Doan Nguyen Huy</dc:creator>
  <cp:lastModifiedBy>Doan Nguyen Huy</cp:lastModifiedBy>
  <cp:revision>91</cp:revision>
  <dcterms:created xsi:type="dcterms:W3CDTF">2024-05-31T01:56:00Z</dcterms:created>
  <dcterms:modified xsi:type="dcterms:W3CDTF">2024-06-02T01:58:26Z</dcterms:modified>
</cp:coreProperties>
</file>