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66" r:id="rId2"/>
    <p:sldId id="269" r:id="rId3"/>
    <p:sldId id="256" r:id="rId4"/>
    <p:sldId id="270" r:id="rId5"/>
    <p:sldId id="271" r:id="rId6"/>
    <p:sldId id="272" r:id="rId7"/>
    <p:sldId id="273" r:id="rId8"/>
    <p:sldId id="274" r:id="rId9"/>
    <p:sldId id="275" r:id="rId10"/>
    <p:sldId id="276" r:id="rId11"/>
    <p:sldId id="277" r:id="rId12"/>
    <p:sldId id="278" r:id="rId13"/>
    <p:sldId id="279" r:id="rId14"/>
    <p:sldId id="280" r:id="rId15"/>
    <p:sldId id="282" r:id="rId16"/>
    <p:sldId id="283" r:id="rId17"/>
    <p:sldId id="281" r:id="rId18"/>
    <p:sldId id="285" r:id="rId19"/>
    <p:sldId id="286" r:id="rId20"/>
    <p:sldId id="287" r:id="rId21"/>
    <p:sldId id="289" r:id="rId22"/>
    <p:sldId id="264" r:id="rId23"/>
    <p:sldId id="291" r:id="rId24"/>
    <p:sldId id="288" r:id="rId25"/>
    <p:sldId id="292" r:id="rId26"/>
    <p:sldId id="290" r:id="rId27"/>
    <p:sldId id="293" r:id="rId28"/>
    <p:sldId id="260" r:id="rId29"/>
    <p:sldId id="294" r:id="rId30"/>
  </p:sldIdLst>
  <p:sldSz cx="18288000" cy="10287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F9CC14-0C8D-45CA-B746-9DD6CEC51AC5}">
          <p14:sldIdLst>
            <p14:sldId id="266"/>
            <p14:sldId id="269"/>
            <p14:sldId id="256"/>
            <p14:sldId id="270"/>
            <p14:sldId id="271"/>
            <p14:sldId id="272"/>
            <p14:sldId id="273"/>
            <p14:sldId id="274"/>
            <p14:sldId id="275"/>
            <p14:sldId id="276"/>
            <p14:sldId id="277"/>
            <p14:sldId id="278"/>
            <p14:sldId id="279"/>
            <p14:sldId id="280"/>
            <p14:sldId id="282"/>
            <p14:sldId id="283"/>
            <p14:sldId id="281"/>
            <p14:sldId id="285"/>
            <p14:sldId id="286"/>
            <p14:sldId id="287"/>
            <p14:sldId id="289"/>
            <p14:sldId id="264"/>
            <p14:sldId id="291"/>
            <p14:sldId id="288"/>
            <p14:sldId id="292"/>
            <p14:sldId id="290"/>
            <p14:sldId id="293"/>
            <p14:sldId id="260"/>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72D"/>
    <a:srgbClr val="375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39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7CCD0-CE71-4587-977A-CEBC60D8E241}" type="datetimeFigureOut">
              <a:rPr lang="en-US" smtClean="0"/>
              <a:t>31/10/2024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C01F4-DEA2-46B0-8A48-047280DE046F}" type="slidenum">
              <a:rPr lang="en-US" smtClean="0"/>
              <a:t>‹#›</a:t>
            </a:fld>
            <a:endParaRPr lang="en-US"/>
          </a:p>
        </p:txBody>
      </p:sp>
    </p:spTree>
    <p:extLst>
      <p:ext uri="{BB962C8B-B14F-4D97-AF65-F5344CB8AC3E}">
        <p14:creationId xmlns:p14="http://schemas.microsoft.com/office/powerpoint/2010/main" val="290983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24</a:t>
            </a:fld>
            <a:endParaRPr lang="en-US"/>
          </a:p>
        </p:txBody>
      </p:sp>
    </p:spTree>
    <p:extLst>
      <p:ext uri="{BB962C8B-B14F-4D97-AF65-F5344CB8AC3E}">
        <p14:creationId xmlns:p14="http://schemas.microsoft.com/office/powerpoint/2010/main" val="317887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26</a:t>
            </a:fld>
            <a:endParaRPr lang="en-US"/>
          </a:p>
        </p:txBody>
      </p:sp>
    </p:spTree>
    <p:extLst>
      <p:ext uri="{BB962C8B-B14F-4D97-AF65-F5344CB8AC3E}">
        <p14:creationId xmlns:p14="http://schemas.microsoft.com/office/powerpoint/2010/main" val="84409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3.svg"/><Relationship Id="rId4" Type="http://schemas.openxmlformats.org/officeDocument/2006/relationships/image" Target="../media/image41.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8.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sv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2307312" y="2989682"/>
            <a:ext cx="13889978"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CHÀO MỪNG CÁC EM ĐẾN VỚI TIẾT HỌC MỚI!</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800126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B995C-B7CE-AAAA-EF32-20B0F8D654B8}"/>
              </a:ext>
            </a:extLst>
          </p:cNvPr>
          <p:cNvGrpSpPr/>
          <p:nvPr/>
        </p:nvGrpSpPr>
        <p:grpSpPr>
          <a:xfrm>
            <a:off x="568410" y="3366075"/>
            <a:ext cx="8036356" cy="6882825"/>
            <a:chOff x="568410" y="3366075"/>
            <a:chExt cx="8036356" cy="6882825"/>
          </a:xfrm>
        </p:grpSpPr>
        <p:pic>
          <p:nvPicPr>
            <p:cNvPr id="6" name="Picture 5">
              <a:extLst>
                <a:ext uri="{FF2B5EF4-FFF2-40B4-BE49-F238E27FC236}">
                  <a16:creationId xmlns:a16="http://schemas.microsoft.com/office/drawing/2014/main" id="{E6F66263-D6CC-ED49-56EE-017E59C0B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0" y="3366077"/>
              <a:ext cx="3995552" cy="61531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3B5A9EB3-8804-26F8-52AE-0ED0B813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6075"/>
              <a:ext cx="3880366" cy="61531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a16="http://schemas.microsoft.com/office/drawing/2014/main" id="{8C173944-5605-B241-9BFD-84005AC62E97}"/>
                </a:ext>
              </a:extLst>
            </p:cNvPr>
            <p:cNvSpPr txBox="1"/>
            <p:nvPr/>
          </p:nvSpPr>
          <p:spPr>
            <a:xfrm>
              <a:off x="2286000" y="9664125"/>
              <a:ext cx="3995552"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giao lĩnh </a:t>
              </a:r>
            </a:p>
          </p:txBody>
        </p:sp>
      </p:grpSp>
      <p:sp>
        <p:nvSpPr>
          <p:cNvPr id="4" name="TextBox 3">
            <a:extLst>
              <a:ext uri="{FF2B5EF4-FFF2-40B4-BE49-F238E27FC236}">
                <a16:creationId xmlns:a16="http://schemas.microsoft.com/office/drawing/2014/main" id="{948F22CE-5C0A-F514-BC93-BC71A083057C}"/>
              </a:ext>
            </a:extLst>
          </p:cNvPr>
          <p:cNvSpPr txBox="1"/>
          <p:nvPr/>
        </p:nvSpPr>
        <p:spPr>
          <a:xfrm>
            <a:off x="304800" y="419100"/>
            <a:ext cx="9144000" cy="2761395"/>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600"/>
              <a:t>Sự xuất hiện của áo dài bắt nguồn từ áo giao lĩnh (năm 1744) – là kiểu dáng sơ khai nhất của áo dài Việt Nam.</a:t>
            </a:r>
            <a:endParaRPr lang="en-US" sz="3600"/>
          </a:p>
        </p:txBody>
      </p:sp>
      <p:grpSp>
        <p:nvGrpSpPr>
          <p:cNvPr id="22" name="Group 21">
            <a:extLst>
              <a:ext uri="{FF2B5EF4-FFF2-40B4-BE49-F238E27FC236}">
                <a16:creationId xmlns:a16="http://schemas.microsoft.com/office/drawing/2014/main" id="{59719E0C-E3FF-866A-FFE8-367B6660D1B5}"/>
              </a:ext>
            </a:extLst>
          </p:cNvPr>
          <p:cNvGrpSpPr/>
          <p:nvPr/>
        </p:nvGrpSpPr>
        <p:grpSpPr>
          <a:xfrm>
            <a:off x="11125200" y="-748569"/>
            <a:ext cx="5438775" cy="7571901"/>
            <a:chOff x="11530012" y="-243426"/>
            <a:chExt cx="5438775" cy="7571901"/>
          </a:xfrm>
        </p:grpSpPr>
        <p:pic>
          <p:nvPicPr>
            <p:cNvPr id="19" name="Picture 18">
              <a:extLst>
                <a:ext uri="{FF2B5EF4-FFF2-40B4-BE49-F238E27FC236}">
                  <a16:creationId xmlns:a16="http://schemas.microsoft.com/office/drawing/2014/main" id="{FD5F4A62-C014-CED4-9A2E-2B42A60E6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400" y="-243426"/>
              <a:ext cx="4572000" cy="68478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TextBox 20">
              <a:extLst>
                <a:ext uri="{FF2B5EF4-FFF2-40B4-BE49-F238E27FC236}">
                  <a16:creationId xmlns:a16="http://schemas.microsoft.com/office/drawing/2014/main" id="{6CCAB680-7F4F-7D29-B23A-214D60B5A096}"/>
                </a:ext>
              </a:extLst>
            </p:cNvPr>
            <p:cNvSpPr txBox="1"/>
            <p:nvPr/>
          </p:nvSpPr>
          <p:spPr>
            <a:xfrm>
              <a:off x="11530012" y="6743700"/>
              <a:ext cx="5438775" cy="584775"/>
            </a:xfrm>
            <a:prstGeom prst="rect">
              <a:avLst/>
            </a:prstGeom>
            <a:noFill/>
          </p:spPr>
          <p:txBody>
            <a:bodyPr wrap="square">
              <a:spAutoFit/>
            </a:bodyPr>
            <a:lstStyle/>
            <a:p>
              <a:pPr algn="ctr"/>
              <a:r>
                <a:rPr lang="en-US" sz="3200" i="1">
                  <a:solidFill>
                    <a:srgbClr val="002060"/>
                  </a:solidFill>
                  <a:latin typeface="Arial" panose="020B0604020202020204" pitchFamily="34" charset="0"/>
                  <a:cs typeface="Arial" panose="020B0604020202020204" pitchFamily="34" charset="0"/>
                </a:rPr>
                <a:t>Áo dài tứ thân (thế kỉ 17)</a:t>
              </a:r>
            </a:p>
          </p:txBody>
        </p:sp>
      </p:grpSp>
      <p:sp>
        <p:nvSpPr>
          <p:cNvPr id="24" name="TextBox 23">
            <a:extLst>
              <a:ext uri="{FF2B5EF4-FFF2-40B4-BE49-F238E27FC236}">
                <a16:creationId xmlns:a16="http://schemas.microsoft.com/office/drawing/2014/main" id="{205426B8-5CA1-9D23-CFC7-09475C8BA6E3}"/>
              </a:ext>
            </a:extLst>
          </p:cNvPr>
          <p:cNvSpPr txBox="1"/>
          <p:nvPr/>
        </p:nvSpPr>
        <p:spPr>
          <a:xfrm>
            <a:off x="9448800" y="6743700"/>
            <a:ext cx="8763000" cy="3326873"/>
          </a:xfrm>
          <a:prstGeom prst="rect">
            <a:avLst/>
          </a:prstGeom>
          <a:noFill/>
        </p:spPr>
        <p:txBody>
          <a:bodyPr wrap="square">
            <a:spAutoFit/>
          </a:bodyPr>
          <a:lstStyle/>
          <a:p>
            <a:pPr algn="just">
              <a:lnSpc>
                <a:spcPct val="150000"/>
              </a:lnSpc>
            </a:pPr>
            <a:r>
              <a:rPr lang="vi-VN" sz="3500"/>
              <a:t>Để tiện hơn trong lao động sản xuất của người phụ nữ, chiếc áo giao lĩnh được may rời 2 tà trước để buộc vào với nhau, hai tà sau may liền lại thành vạt áo.</a:t>
            </a:r>
            <a:endParaRPr lang="en-US" sz="3500"/>
          </a:p>
        </p:txBody>
      </p:sp>
    </p:spTree>
    <p:extLst>
      <p:ext uri="{BB962C8B-B14F-4D97-AF65-F5344CB8AC3E}">
        <p14:creationId xmlns:p14="http://schemas.microsoft.com/office/powerpoint/2010/main" val="386300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E9132A-63CB-4514-3DC7-80297D6582EB}"/>
              </a:ext>
            </a:extLst>
          </p:cNvPr>
          <p:cNvGrpSpPr/>
          <p:nvPr/>
        </p:nvGrpSpPr>
        <p:grpSpPr>
          <a:xfrm>
            <a:off x="914400" y="276225"/>
            <a:ext cx="9067800" cy="7153782"/>
            <a:chOff x="1143000" y="2728405"/>
            <a:chExt cx="9067800" cy="7153782"/>
          </a:xfrm>
        </p:grpSpPr>
        <p:pic>
          <p:nvPicPr>
            <p:cNvPr id="3" name="Picture 2">
              <a:extLst>
                <a:ext uri="{FF2B5EF4-FFF2-40B4-BE49-F238E27FC236}">
                  <a16:creationId xmlns:a16="http://schemas.microsoft.com/office/drawing/2014/main" id="{12546091-EA53-EC11-40C7-9E3B79DD1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28405"/>
              <a:ext cx="9067800" cy="63474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a16="http://schemas.microsoft.com/office/drawing/2014/main" id="{3A4E43D8-6702-4F01-4895-36D5AC9AE514}"/>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sp>
        <p:nvSpPr>
          <p:cNvPr id="9" name="TextBox 8">
            <a:extLst>
              <a:ext uri="{FF2B5EF4-FFF2-40B4-BE49-F238E27FC236}">
                <a16:creationId xmlns:a16="http://schemas.microsoft.com/office/drawing/2014/main" id="{0A32B548-FC3C-AF9E-06CD-875FD038E7E6}"/>
              </a:ext>
            </a:extLst>
          </p:cNvPr>
          <p:cNvSpPr txBox="1"/>
          <p:nvPr/>
        </p:nvSpPr>
        <p:spPr>
          <a:xfrm>
            <a:off x="381000" y="7591173"/>
            <a:ext cx="10515600" cy="2429127"/>
          </a:xfrm>
          <a:prstGeom prst="rect">
            <a:avLst/>
          </a:prstGeom>
          <a:noFill/>
        </p:spPr>
        <p:txBody>
          <a:bodyPr wrap="square">
            <a:spAutoFit/>
          </a:bodyPr>
          <a:lstStyle/>
          <a:p>
            <a:pPr algn="just">
              <a:lnSpc>
                <a:spcPct val="150000"/>
              </a:lnSpc>
            </a:pPr>
            <a:r>
              <a:rPr lang="vi-VN" sz="3500"/>
              <a:t>Trên cơ sở áo tứ thân, đến thời vua Gia Long áo ngũ thân xuất hiện. Một tà nhỏ</a:t>
            </a:r>
            <a:r>
              <a:rPr lang="en-US" sz="3500"/>
              <a:t> </a:t>
            </a:r>
            <a:r>
              <a:rPr lang="en-US" sz="3500">
                <a:latin typeface="Arial" panose="020B0604020202020204" pitchFamily="34" charset="0"/>
                <a:cs typeface="Arial" panose="020B0604020202020204" pitchFamily="34" charset="0"/>
              </a:rPr>
              <a:t>được may thêm</a:t>
            </a:r>
            <a:r>
              <a:rPr lang="vi-VN" sz="3500">
                <a:latin typeface="Arial" panose="020B0604020202020204" pitchFamily="34" charset="0"/>
                <a:cs typeface="Arial" panose="020B0604020202020204" pitchFamily="34" charset="0"/>
              </a:rPr>
              <a:t> </a:t>
            </a:r>
            <a:r>
              <a:rPr lang="vi-VN" sz="3500"/>
              <a:t>để tượng trưng cho địa vị của người mặc trong xã hội.</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963400" y="3177512"/>
            <a:ext cx="5105400" cy="7109488"/>
            <a:chOff x="12115800" y="3114587"/>
            <a:chExt cx="5105400"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800" y="3114587"/>
              <a:ext cx="5105400"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Lemur </a:t>
              </a:r>
            </a:p>
          </p:txBody>
        </p:sp>
      </p:grpSp>
      <p:sp>
        <p:nvSpPr>
          <p:cNvPr id="17" name="TextBox 16">
            <a:extLst>
              <a:ext uri="{FF2B5EF4-FFF2-40B4-BE49-F238E27FC236}">
                <a16:creationId xmlns:a16="http://schemas.microsoft.com/office/drawing/2014/main" id="{4C6296CB-D614-9C6D-6C22-AC5BC6E077F3}"/>
              </a:ext>
            </a:extLst>
          </p:cNvPr>
          <p:cNvSpPr txBox="1"/>
          <p:nvPr/>
        </p:nvSpPr>
        <p:spPr>
          <a:xfrm>
            <a:off x="10591800" y="276225"/>
            <a:ext cx="7162800" cy="2687544"/>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500"/>
              <a:t>Kiểu áo này được cải biến từ áo ngũ thân do họa sĩ Cát Tường sáng tạo vào năm 1939</a:t>
            </a:r>
            <a:r>
              <a:rPr lang="en-US" sz="3500"/>
              <a:t>.</a:t>
            </a:r>
          </a:p>
        </p:txBody>
      </p:sp>
    </p:spTree>
    <p:extLst>
      <p:ext uri="{BB962C8B-B14F-4D97-AF65-F5344CB8AC3E}">
        <p14:creationId xmlns:p14="http://schemas.microsoft.com/office/powerpoint/2010/main" val="35909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32B548-FC3C-AF9E-06CD-875FD038E7E6}"/>
              </a:ext>
            </a:extLst>
          </p:cNvPr>
          <p:cNvSpPr txBox="1"/>
          <p:nvPr/>
        </p:nvSpPr>
        <p:spPr>
          <a:xfrm>
            <a:off x="228600" y="7231248"/>
            <a:ext cx="10058400" cy="2429127"/>
          </a:xfrm>
          <a:prstGeom prst="rect">
            <a:avLst/>
          </a:prstGeom>
          <a:noFill/>
        </p:spPr>
        <p:txBody>
          <a:bodyPr wrap="square">
            <a:spAutoFit/>
          </a:bodyPr>
          <a:lstStyle/>
          <a:p>
            <a:pPr algn="just">
              <a:lnSpc>
                <a:spcPct val="150000"/>
              </a:lnSpc>
            </a:pPr>
            <a:r>
              <a:rPr lang="vi-VN" sz="3500"/>
              <a:t>Thu gọn kích thước áo dài để ôm khít thân hình người phụ nữ Việt Nam, đẩy cầu vai, kéo dài tà áo chạm đất và đem đến nhiều màu sắc mới mẻ. </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430000" y="2893413"/>
            <a:ext cx="4703129" cy="7109488"/>
            <a:chOff x="12316935" y="3114587"/>
            <a:chExt cx="4703129"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16935" y="3114587"/>
              <a:ext cx="470312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Raglan</a:t>
              </a:r>
            </a:p>
          </p:txBody>
        </p:sp>
      </p:grpSp>
      <p:grpSp>
        <p:nvGrpSpPr>
          <p:cNvPr id="8" name="Group 7">
            <a:extLst>
              <a:ext uri="{FF2B5EF4-FFF2-40B4-BE49-F238E27FC236}">
                <a16:creationId xmlns:a16="http://schemas.microsoft.com/office/drawing/2014/main" id="{8FF33AC2-8227-4F9D-F929-06A540925C0C}"/>
              </a:ext>
            </a:extLst>
          </p:cNvPr>
          <p:cNvGrpSpPr/>
          <p:nvPr/>
        </p:nvGrpSpPr>
        <p:grpSpPr>
          <a:xfrm>
            <a:off x="2286000" y="56137"/>
            <a:ext cx="4839409" cy="7284162"/>
            <a:chOff x="2286000" y="56137"/>
            <a:chExt cx="4839409" cy="7284162"/>
          </a:xfrm>
        </p:grpSpPr>
        <p:pic>
          <p:nvPicPr>
            <p:cNvPr id="6" name="Picture 5">
              <a:extLst>
                <a:ext uri="{FF2B5EF4-FFF2-40B4-BE49-F238E27FC236}">
                  <a16:creationId xmlns:a16="http://schemas.microsoft.com/office/drawing/2014/main" id="{D5F8C9A3-3E56-AF92-00D1-9099C78E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6137"/>
              <a:ext cx="483940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a16="http://schemas.microsoft.com/office/drawing/2014/main" id="{801BE92C-6BD3-02C0-3E5B-68439817E110}"/>
                </a:ext>
              </a:extLst>
            </p:cNvPr>
            <p:cNvSpPr txBox="1"/>
            <p:nvPr/>
          </p:nvSpPr>
          <p:spPr>
            <a:xfrm>
              <a:off x="2838804" y="6755524"/>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Lê Phổ </a:t>
              </a:r>
            </a:p>
          </p:txBody>
        </p:sp>
      </p:grpSp>
      <p:sp>
        <p:nvSpPr>
          <p:cNvPr id="12" name="TextBox 11">
            <a:extLst>
              <a:ext uri="{FF2B5EF4-FFF2-40B4-BE49-F238E27FC236}">
                <a16:creationId xmlns:a16="http://schemas.microsoft.com/office/drawing/2014/main" id="{33B2F949-0A56-79AD-DC10-6F16431B3D27}"/>
              </a:ext>
            </a:extLst>
          </p:cNvPr>
          <p:cNvSpPr txBox="1"/>
          <p:nvPr/>
        </p:nvSpPr>
        <p:spPr>
          <a:xfrm>
            <a:off x="8534400" y="269811"/>
            <a:ext cx="9144000" cy="241623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Áo dài Raglan còn gọi là áo dài giắc lăng, xuất hiện vào năm 1960 do nhà may Dung ở Đakao, Sài Gòn sáng tạo ra.</a:t>
            </a:r>
          </a:p>
        </p:txBody>
      </p:sp>
    </p:spTree>
    <p:extLst>
      <p:ext uri="{BB962C8B-B14F-4D97-AF65-F5344CB8AC3E}">
        <p14:creationId xmlns:p14="http://schemas.microsoft.com/office/powerpoint/2010/main" val="825263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B2F949-0A56-79AD-DC10-6F16431B3D27}"/>
              </a:ext>
            </a:extLst>
          </p:cNvPr>
          <p:cNvSpPr txBox="1"/>
          <p:nvPr/>
        </p:nvSpPr>
        <p:spPr>
          <a:xfrm>
            <a:off x="11201400" y="703726"/>
            <a:ext cx="6096000" cy="8879547"/>
          </a:xfrm>
          <a:prstGeom prst="rect">
            <a:avLst/>
          </a:prstGeom>
          <a:solidFill>
            <a:schemeClr val="bg1"/>
          </a:solidFill>
        </p:spPr>
        <p:txBody>
          <a:bodyPr wrap="square">
            <a:spAutoFit/>
          </a:bodyPr>
          <a:lstStyle/>
          <a:p>
            <a:pPr marL="457200" indent="-45720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Á</a:t>
            </a:r>
            <a:r>
              <a:rPr lang="vi-VN" sz="3500">
                <a:latin typeface="Arial" panose="020B0604020202020204" pitchFamily="34" charset="0"/>
                <a:cs typeface="Arial" panose="020B0604020202020204" pitchFamily="34" charset="0"/>
              </a:rPr>
              <a:t>o dài Việt Nam qua các thời kỳ có sự biến đổi với nhiều kiểu dáng, chất liệu từ hiện đại đến phá cách. </a:t>
            </a:r>
            <a:endParaRPr lang="en-US" sz="35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a:latin typeface="Arial" panose="020B0604020202020204" pitchFamily="34" charset="0"/>
                <a:cs typeface="Arial" panose="020B0604020202020204" pitchFamily="34" charset="0"/>
              </a:rPr>
              <a:t>Áo dài còn được biến chuyển thành áo cưới, áo cách tân… </a:t>
            </a:r>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sym typeface="Wingdings" panose="05000000000000000000" pitchFamily="2" charset="2"/>
              </a:rPr>
              <a:t> </a:t>
            </a:r>
            <a:r>
              <a:rPr lang="vi-VN" sz="3500">
                <a:latin typeface="Arial" panose="020B0604020202020204" pitchFamily="34" charset="0"/>
                <a:cs typeface="Arial" panose="020B0604020202020204" pitchFamily="34" charset="0"/>
              </a:rPr>
              <a:t>Vẫn giữ được nét uyển chuyển, gợi cảm, kín đáo mà không trang phục nào mang lại được.</a:t>
            </a:r>
            <a:endParaRPr lang="en-US" sz="3500">
              <a:latin typeface="Arial" panose="020B0604020202020204" pitchFamily="34" charset="0"/>
              <a:cs typeface="Arial" panose="020B0604020202020204" pitchFamily="34" charset="0"/>
            </a:endParaRPr>
          </a:p>
        </p:txBody>
      </p:sp>
      <p:pic>
        <p:nvPicPr>
          <p:cNvPr id="3074" name="Picture 2" descr="GD26O365 - Sét bộ áo dài lụa hoa trắng">
            <a:extLst>
              <a:ext uri="{FF2B5EF4-FFF2-40B4-BE49-F238E27FC236}">
                <a16:creationId xmlns:a16="http://schemas.microsoft.com/office/drawing/2014/main" id="{D3274E2A-A736-EAD4-F760-6E885214B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04"/>
          <a:stretch/>
        </p:blipFill>
        <p:spPr bwMode="auto">
          <a:xfrm>
            <a:off x="171450" y="269811"/>
            <a:ext cx="4857750" cy="72311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Bước May Áo Dài Truyền Thống Đơn Giản Thực Hiện Tại Nhà">
            <a:extLst>
              <a:ext uri="{FF2B5EF4-FFF2-40B4-BE49-F238E27FC236}">
                <a16:creationId xmlns:a16="http://schemas.microsoft.com/office/drawing/2014/main" id="{EAF34D45-D2A6-1C90-9492-828FE432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86050"/>
            <a:ext cx="4982007" cy="7476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B2EF6E-EF89-851E-8A07-FFE57075FD3B}"/>
              </a:ext>
            </a:extLst>
          </p:cNvPr>
          <p:cNvSpPr/>
          <p:nvPr/>
        </p:nvSpPr>
        <p:spPr>
          <a:xfrm>
            <a:off x="-228600" y="6972300"/>
            <a:ext cx="10515600"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2060"/>
                </a:solidFill>
                <a:latin typeface="Arial" panose="020B0604020202020204" pitchFamily="34" charset="0"/>
                <a:cs typeface="Arial" panose="020B0604020202020204" pitchFamily="34" charset="0"/>
              </a:rPr>
              <a:t>Áo dài truyền thống hiện đại (1970 – nay) </a:t>
            </a:r>
          </a:p>
        </p:txBody>
      </p:sp>
    </p:spTree>
    <p:extLst>
      <p:ext uri="{BB962C8B-B14F-4D97-AF65-F5344CB8AC3E}">
        <p14:creationId xmlns:p14="http://schemas.microsoft.com/office/powerpoint/2010/main" val="40832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2D9A07-872B-BD12-645D-2FA14B8B4A06}"/>
              </a:ext>
            </a:extLst>
          </p:cNvPr>
          <p:cNvGrpSpPr/>
          <p:nvPr/>
        </p:nvGrpSpPr>
        <p:grpSpPr>
          <a:xfrm>
            <a:off x="228600" y="0"/>
            <a:ext cx="10562527" cy="10086976"/>
            <a:chOff x="228600" y="0"/>
            <a:chExt cx="10562527" cy="10086976"/>
          </a:xfrm>
        </p:grpSpPr>
        <p:pic>
          <p:nvPicPr>
            <p:cNvPr id="8" name="Picture 7">
              <a:extLst>
                <a:ext uri="{FF2B5EF4-FFF2-40B4-BE49-F238E27FC236}">
                  <a16:creationId xmlns:a16="http://schemas.microsoft.com/office/drawing/2014/main" id="{5AE93979-577D-7B9F-F023-0D43F645E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5533327" cy="8558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a16="http://schemas.microsoft.com/office/drawing/2014/main" id="{4BD96189-4E41-9792-4033-28334E03C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7187"/>
              <a:ext cx="4521994" cy="60293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5F96BB4A-6CEE-990F-21F8-B01A9647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153" y="4533900"/>
              <a:ext cx="4167412" cy="55530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0" name="TextBox 9">
            <a:extLst>
              <a:ext uri="{FF2B5EF4-FFF2-40B4-BE49-F238E27FC236}">
                <a16:creationId xmlns:a16="http://schemas.microsoft.com/office/drawing/2014/main" id="{DBDB2DE3-D37D-7249-80C0-7F1AC7D11779}"/>
              </a:ext>
            </a:extLst>
          </p:cNvPr>
          <p:cNvSpPr txBox="1"/>
          <p:nvPr/>
        </p:nvSpPr>
        <p:spPr>
          <a:xfrm>
            <a:off x="11044237" y="2587019"/>
            <a:ext cx="70104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HỌA TIẾT TRÊN ÁO DÀI </a:t>
            </a:r>
          </a:p>
        </p:txBody>
      </p:sp>
      <p:sp>
        <p:nvSpPr>
          <p:cNvPr id="11" name="TextBox 10">
            <a:extLst>
              <a:ext uri="{FF2B5EF4-FFF2-40B4-BE49-F238E27FC236}">
                <a16:creationId xmlns:a16="http://schemas.microsoft.com/office/drawing/2014/main" id="{C4D38005-79D3-8B62-5ECA-252041E1B4A3}"/>
              </a:ext>
            </a:extLst>
          </p:cNvPr>
          <p:cNvSpPr txBox="1"/>
          <p:nvPr/>
        </p:nvSpPr>
        <p:spPr>
          <a:xfrm>
            <a:off x="11293570" y="3634768"/>
            <a:ext cx="65532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Rất đa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Những hoa văn mang tính biểu tượng dân tộc.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hoa văn, hoạ tiết của đồng bào các dân tộc ít người</a:t>
            </a:r>
            <a:r>
              <a:rPr lang="en-US"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604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83527" y="733067"/>
            <a:ext cx="13320947" cy="853054"/>
          </a:xfrm>
          <a:prstGeom prst="rect">
            <a:avLst/>
          </a:prstGeom>
        </p:spPr>
        <p:txBody>
          <a:bodyPr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62252" y="1865387"/>
            <a:ext cx="15763496" cy="7771290"/>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là trang phục truyền thống của người Việt Nam và được thế giới biết đến. Áo dài được cách tân từ áo tứ thân, với tên gọi áo ngũ thân dành cho cả nam và nữ.</a:t>
            </a:r>
          </a:p>
          <a:p>
            <a:pPr marL="571500" indent="-571500" algn="just">
              <a:lnSpc>
                <a:spcPct val="150000"/>
              </a:lnSpc>
              <a:buFont typeface="Arial" panose="020B0604020202020204" pitchFamily="34" charset="0"/>
              <a:buChar char="•"/>
            </a:pPr>
            <a:r>
              <a:rPr lang="vi-VN" sz="3600"/>
              <a:t>Ngày nay áo dài được thiết kế đa dạng với nhiều chất liệu, màu sắc, họa tiết hiện đại và sáng tạo.</a:t>
            </a:r>
          </a:p>
          <a:p>
            <a:pPr marL="571500" indent="-571500" algn="just">
              <a:lnSpc>
                <a:spcPct val="150000"/>
              </a:lnSpc>
              <a:buFont typeface="Arial" panose="020B0604020202020204" pitchFamily="34" charset="0"/>
              <a:buChar char="•"/>
            </a:pPr>
            <a:r>
              <a:rPr lang="vi-VN" sz="3600"/>
              <a:t>Áo dài được sử dụng rộng rãi trong các dịp lễ, Tết, sự kiện,… </a:t>
            </a:r>
            <a:endParaRPr lang="en-US" sz="3600"/>
          </a:p>
          <a:p>
            <a:pPr algn="just">
              <a:lnSpc>
                <a:spcPct val="150000"/>
              </a:lnSpc>
            </a:pPr>
            <a:r>
              <a:rPr lang="en-US" sz="3600">
                <a:sym typeface="Wingdings" panose="05000000000000000000" pitchFamily="2" charset="2"/>
              </a:rPr>
              <a:t> </a:t>
            </a:r>
            <a:r>
              <a:rPr lang="vi-VN" sz="3600"/>
              <a:t>Vì vậy để thiết kế được trang phục áo dài, cần chú ý đến đặc điểm vùng miền để chọn lựa chất liệu phù hợp, tùy theo từng lứa tuổi và giới tính sẽ có những kiểu dáng, màu sắc và cách trang trí khác nhau cho phù hợp.</a:t>
            </a:r>
            <a:endParaRPr lang="en-US" sz="3600"/>
          </a:p>
        </p:txBody>
      </p:sp>
    </p:spTree>
    <p:extLst>
      <p:ext uri="{BB962C8B-B14F-4D97-AF65-F5344CB8AC3E}">
        <p14:creationId xmlns:p14="http://schemas.microsoft.com/office/powerpoint/2010/main" val="251484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094132" y="3655078"/>
            <a:ext cx="15969334" cy="1315040"/>
          </a:xfrm>
          <a:prstGeom prst="rect">
            <a:avLst/>
          </a:prstGeom>
        </p:spPr>
        <p:txBody>
          <a:bodyPr wrap="square" lIns="0" tIns="0" rIns="0" bIns="0" rtlCol="0" anchor="t">
            <a:spAutoFit/>
          </a:bodyPr>
          <a:lstStyle/>
          <a:p>
            <a:pPr marL="0" lvl="0" indent="0" algn="ctr">
              <a:lnSpc>
                <a:spcPct val="150000"/>
              </a:lnSpc>
              <a:spcBef>
                <a:spcPct val="0"/>
              </a:spcBef>
            </a:pPr>
            <a:r>
              <a:rPr lang="en-US" sz="6500" b="1" u="none" dirty="0">
                <a:solidFill>
                  <a:srgbClr val="FF0000"/>
                </a:solidFill>
                <a:latin typeface="Arial" panose="020B0604020202020204" pitchFamily="34" charset="0"/>
                <a:cs typeface="Arial" panose="020B0604020202020204" pitchFamily="34" charset="0"/>
              </a:rPr>
              <a:t>PHẦN </a:t>
            </a:r>
            <a:r>
              <a:rPr lang="en-US" sz="6500" b="1" u="none" dirty="0" smtClean="0">
                <a:solidFill>
                  <a:srgbClr val="FF0000"/>
                </a:solidFill>
                <a:latin typeface="Arial" panose="020B0604020202020204" pitchFamily="34" charset="0"/>
                <a:cs typeface="Arial" panose="020B0604020202020204" pitchFamily="34" charset="0"/>
              </a:rPr>
              <a:t>2. S</a:t>
            </a:r>
            <a:r>
              <a:rPr lang="en-US" sz="6500" b="1" dirty="0" smtClean="0">
                <a:solidFill>
                  <a:srgbClr val="FF0000"/>
                </a:solidFill>
                <a:latin typeface="Arial" panose="020B0604020202020204" pitchFamily="34" charset="0"/>
                <a:cs typeface="Arial" panose="020B0604020202020204" pitchFamily="34" charset="0"/>
              </a:rPr>
              <a:t>ÁNG </a:t>
            </a:r>
            <a:r>
              <a:rPr lang="en-US" sz="6500" b="1" dirty="0">
                <a:solidFill>
                  <a:srgbClr val="FF0000"/>
                </a:solidFill>
                <a:latin typeface="Arial" panose="020B0604020202020204" pitchFamily="34" charset="0"/>
                <a:cs typeface="Arial" panose="020B0604020202020204" pitchFamily="34" charset="0"/>
              </a:rPr>
              <a:t>TẠO </a:t>
            </a:r>
            <a:endParaRPr lang="en-US" sz="6500" b="1" u="none" dirty="0">
              <a:solidFill>
                <a:srgbClr val="FF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267578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6333F-77E1-9F36-5B09-EDF5A6F09E67}"/>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07F92222-8580-226E-6567-580B2DAB9140}"/>
              </a:ext>
            </a:extLst>
          </p:cNvPr>
          <p:cNvGrpSpPr/>
          <p:nvPr/>
        </p:nvGrpSpPr>
        <p:grpSpPr>
          <a:xfrm>
            <a:off x="942462" y="3663738"/>
            <a:ext cx="5059344" cy="4267200"/>
            <a:chOff x="1600200" y="3314700"/>
            <a:chExt cx="5059344" cy="4267200"/>
          </a:xfrm>
        </p:grpSpPr>
        <p:sp>
          <p:nvSpPr>
            <p:cNvPr id="5" name="Rectangle: Rounded Corners 4">
              <a:extLst>
                <a:ext uri="{FF2B5EF4-FFF2-40B4-BE49-F238E27FC236}">
                  <a16:creationId xmlns:a16="http://schemas.microsoft.com/office/drawing/2014/main" id="{4D8C63FA-7E3C-DA57-F500-6D2ED671CCE4}"/>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66052A8-5E18-F373-A576-4390A7206BE6}"/>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95B2DF5-2794-D766-4052-BAC1F1388811}"/>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2DCDCED6-3D3E-8616-74F5-3D222124A4B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5C2BF6C7-BE60-322E-EF6A-96D4AD1706D1}"/>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15" name="Group 14">
            <a:extLst>
              <a:ext uri="{FF2B5EF4-FFF2-40B4-BE49-F238E27FC236}">
                <a16:creationId xmlns:a16="http://schemas.microsoft.com/office/drawing/2014/main" id="{C2102DAF-0B3A-D15D-3B54-E1141F9A5F08}"/>
              </a:ext>
            </a:extLst>
          </p:cNvPr>
          <p:cNvGrpSpPr/>
          <p:nvPr/>
        </p:nvGrpSpPr>
        <p:grpSpPr>
          <a:xfrm>
            <a:off x="6701415" y="3601734"/>
            <a:ext cx="5059344" cy="4267200"/>
            <a:chOff x="1600200" y="3314700"/>
            <a:chExt cx="5059344" cy="4267200"/>
          </a:xfrm>
        </p:grpSpPr>
        <p:sp>
          <p:nvSpPr>
            <p:cNvPr id="16" name="Rectangle: Rounded Corners 15">
              <a:extLst>
                <a:ext uri="{FF2B5EF4-FFF2-40B4-BE49-F238E27FC236}">
                  <a16:creationId xmlns:a16="http://schemas.microsoft.com/office/drawing/2014/main" id="{2B37D94C-454E-FC0D-ABCE-157A7CA960A4}"/>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CEF8526-E835-AF87-C55D-C09B89D1C36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42808352-30C2-58FF-4E2F-F3261EA0DA20}"/>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4659BF64-1F24-B615-9DC1-668D8B5C64FD}"/>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735A5AF1-6841-0091-5375-CFC0FFD6A21C}"/>
                </a:ext>
              </a:extLst>
            </p:cNvPr>
            <p:cNvSpPr txBox="1"/>
            <p:nvPr/>
          </p:nvSpPr>
          <p:spPr>
            <a:xfrm>
              <a:off x="2134041" y="3612508"/>
              <a:ext cx="3810000" cy="367158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họa tiết trang trí chính/ trọng tâm </a:t>
              </a:r>
            </a:p>
          </p:txBody>
        </p:sp>
      </p:grpSp>
      <p:grpSp>
        <p:nvGrpSpPr>
          <p:cNvPr id="21" name="Group 20">
            <a:extLst>
              <a:ext uri="{FF2B5EF4-FFF2-40B4-BE49-F238E27FC236}">
                <a16:creationId xmlns:a16="http://schemas.microsoft.com/office/drawing/2014/main" id="{E966C246-D69D-AE20-52F9-50F6BBCCE8F6}"/>
              </a:ext>
            </a:extLst>
          </p:cNvPr>
          <p:cNvGrpSpPr/>
          <p:nvPr/>
        </p:nvGrpSpPr>
        <p:grpSpPr>
          <a:xfrm>
            <a:off x="12382516" y="3369763"/>
            <a:ext cx="5059344" cy="4267200"/>
            <a:chOff x="1600200" y="3314700"/>
            <a:chExt cx="5059344" cy="4267200"/>
          </a:xfrm>
        </p:grpSpPr>
        <p:sp>
          <p:nvSpPr>
            <p:cNvPr id="22" name="Rectangle: Rounded Corners 21">
              <a:extLst>
                <a:ext uri="{FF2B5EF4-FFF2-40B4-BE49-F238E27FC236}">
                  <a16:creationId xmlns:a16="http://schemas.microsoft.com/office/drawing/2014/main" id="{0A313313-B278-D377-3E2C-FF5E3E7E0117}"/>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020915B-CA8C-CEE3-4D2C-E1B7821C705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a16="http://schemas.microsoft.com/office/drawing/2014/main" id="{0883ADCE-7CE5-A1C8-A967-4F21917CC41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D9140660-1498-33BE-C5F7-1554A3A22A91}"/>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6" name="TextBox 25">
              <a:extLst>
                <a:ext uri="{FF2B5EF4-FFF2-40B4-BE49-F238E27FC236}">
                  <a16:creationId xmlns:a16="http://schemas.microsoft.com/office/drawing/2014/main" id="{5317C98F-DCF0-0AE7-6B19-EDE4E76111D7}"/>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1" name="Freeform 7">
            <a:extLst>
              <a:ext uri="{FF2B5EF4-FFF2-40B4-BE49-F238E27FC236}">
                <a16:creationId xmlns:a16="http://schemas.microsoft.com/office/drawing/2014/main" id="{E8B362BC-E6E4-4260-A4F9-EC94FB4146A9}"/>
              </a:ext>
            </a:extLst>
          </p:cNvPr>
          <p:cNvSpPr/>
          <p:nvPr/>
        </p:nvSpPr>
        <p:spPr>
          <a:xfrm rot="-1019105" flipV="1">
            <a:off x="-538757" y="-627017"/>
            <a:ext cx="2580939" cy="2756677"/>
          </a:xfrm>
          <a:custGeom>
            <a:avLst/>
            <a:gdLst/>
            <a:ahLst/>
            <a:cxnLst/>
            <a:rect l="l" t="t" r="r" b="b"/>
            <a:pathLst>
              <a:path w="2580939" h="2756677">
                <a:moveTo>
                  <a:pt x="0" y="2756677"/>
                </a:moveTo>
                <a:lnTo>
                  <a:pt x="2580939" y="2756677"/>
                </a:lnTo>
                <a:lnTo>
                  <a:pt x="2580939" y="0"/>
                </a:lnTo>
                <a:lnTo>
                  <a:pt x="0" y="0"/>
                </a:lnTo>
                <a:lnTo>
                  <a:pt x="0" y="275667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58510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365DB5-90AC-B809-433E-52A9A87E1EE8}"/>
              </a:ext>
            </a:extLst>
          </p:cNvPr>
          <p:cNvCxnSpPr/>
          <p:nvPr/>
        </p:nvCxnSpPr>
        <p:spPr>
          <a:xfrm>
            <a:off x="-533400" y="4305300"/>
            <a:ext cx="1905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6">
            <a:extLst>
              <a:ext uri="{28A0092B-C50C-407E-A947-70E740481C1C}">
                <a14:useLocalDpi xmlns:a14="http://schemas.microsoft.com/office/drawing/2010/main" val="0"/>
              </a:ext>
            </a:extLst>
          </a:blip>
          <a:srcRect l="67992" r="1131" b="11242"/>
          <a:stretch/>
        </p:blipFill>
        <p:spPr>
          <a:xfrm>
            <a:off x="14173199" y="2095502"/>
            <a:ext cx="3474987" cy="4953000"/>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6">
            <a:extLst>
              <a:ext uri="{28A0092B-C50C-407E-A947-70E740481C1C}">
                <a14:useLocalDpi xmlns:a14="http://schemas.microsoft.com/office/drawing/2010/main" val="0"/>
              </a:ext>
            </a:extLst>
          </a:blip>
          <a:srcRect l="1318" t="28700" r="78591" b="12491"/>
          <a:stretch/>
        </p:blipFill>
        <p:spPr>
          <a:xfrm>
            <a:off x="978680" y="2095501"/>
            <a:ext cx="3412654" cy="4953000"/>
          </a:xfrm>
          <a:prstGeom prst="rect">
            <a:avLst/>
          </a:prstGeom>
        </p:spPr>
      </p:pic>
      <p:pic>
        <p:nvPicPr>
          <p:cNvPr id="2" name="Picture 1">
            <a:extLst>
              <a:ext uri="{FF2B5EF4-FFF2-40B4-BE49-F238E27FC236}">
                <a16:creationId xmlns:a16="http://schemas.microsoft.com/office/drawing/2014/main" id="{CBEC81E2-C499-9F26-DCDB-C9487A405083}"/>
              </a:ext>
            </a:extLst>
          </p:cNvPr>
          <p:cNvPicPr>
            <a:picLocks noChangeAspect="1"/>
          </p:cNvPicPr>
          <p:nvPr/>
        </p:nvPicPr>
        <p:blipFill rotWithShape="1">
          <a:blip r:embed="rId6">
            <a:extLst>
              <a:ext uri="{28A0092B-C50C-407E-A947-70E740481C1C}">
                <a14:useLocalDpi xmlns:a14="http://schemas.microsoft.com/office/drawing/2010/main" val="0"/>
              </a:ext>
            </a:extLst>
          </a:blip>
          <a:srcRect l="23532" t="28771" r="56377" b="12420"/>
          <a:stretch/>
        </p:blipFill>
        <p:spPr>
          <a:xfrm>
            <a:off x="5219985" y="2114551"/>
            <a:ext cx="3412654" cy="4953000"/>
          </a:xfrm>
          <a:prstGeom prst="rect">
            <a:avLst/>
          </a:prstGeom>
        </p:spPr>
      </p:pic>
      <p:pic>
        <p:nvPicPr>
          <p:cNvPr id="3" name="Picture 2">
            <a:extLst>
              <a:ext uri="{FF2B5EF4-FFF2-40B4-BE49-F238E27FC236}">
                <a16:creationId xmlns:a16="http://schemas.microsoft.com/office/drawing/2014/main" id="{4D440B1D-6C9E-1DF7-7ED0-29A585674DF4}"/>
              </a:ext>
            </a:extLst>
          </p:cNvPr>
          <p:cNvPicPr>
            <a:picLocks noChangeAspect="1"/>
          </p:cNvPicPr>
          <p:nvPr/>
        </p:nvPicPr>
        <p:blipFill rotWithShape="1">
          <a:blip r:embed="rId6">
            <a:extLst>
              <a:ext uri="{28A0092B-C50C-407E-A947-70E740481C1C}">
                <a14:useLocalDpi xmlns:a14="http://schemas.microsoft.com/office/drawing/2010/main" val="0"/>
              </a:ext>
            </a:extLst>
          </a:blip>
          <a:srcRect l="46178" t="28669" r="33731" b="12522"/>
          <a:stretch/>
        </p:blipFill>
        <p:spPr>
          <a:xfrm>
            <a:off x="9903375" y="2114551"/>
            <a:ext cx="3412654" cy="4953000"/>
          </a:xfrm>
          <a:prstGeom prst="rect">
            <a:avLst/>
          </a:prstGeom>
        </p:spPr>
      </p:pic>
      <p:sp>
        <p:nvSpPr>
          <p:cNvPr id="7" name="TextBox 6">
            <a:extLst>
              <a:ext uri="{FF2B5EF4-FFF2-40B4-BE49-F238E27FC236}">
                <a16:creationId xmlns:a16="http://schemas.microsoft.com/office/drawing/2014/main" id="{C4FA7982-81D5-BED7-C517-B8608DD3381C}"/>
              </a:ext>
            </a:extLst>
          </p:cNvPr>
          <p:cNvSpPr txBox="1"/>
          <p:nvPr/>
        </p:nvSpPr>
        <p:spPr>
          <a:xfrm>
            <a:off x="4391334" y="641049"/>
            <a:ext cx="8915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CÁC BƯỚC THỰC HIỆN </a:t>
            </a:r>
          </a:p>
        </p:txBody>
      </p:sp>
      <p:sp>
        <p:nvSpPr>
          <p:cNvPr id="9" name="TextBox 8">
            <a:extLst>
              <a:ext uri="{FF2B5EF4-FFF2-40B4-BE49-F238E27FC236}">
                <a16:creationId xmlns:a16="http://schemas.microsoft.com/office/drawing/2014/main" id="{ED8578AC-3D05-D135-C253-7D32597EE70D}"/>
              </a:ext>
            </a:extLst>
          </p:cNvPr>
          <p:cNvSpPr txBox="1"/>
          <p:nvPr/>
        </p:nvSpPr>
        <p:spPr>
          <a:xfrm>
            <a:off x="533400" y="7415600"/>
            <a:ext cx="4031377" cy="2429127"/>
          </a:xfrm>
          <a:prstGeom prst="rect">
            <a:avLst/>
          </a:prstGeom>
          <a:noFill/>
        </p:spPr>
        <p:txBody>
          <a:bodyPr wrap="square">
            <a:spAutoFit/>
          </a:bodyPr>
          <a:lstStyle/>
          <a:p>
            <a:pPr algn="ctr">
              <a:lnSpc>
                <a:spcPct val="150000"/>
              </a:lnSpc>
            </a:pPr>
            <a:r>
              <a:rPr lang="vi-VN" sz="3500" b="1"/>
              <a:t>Bước 1: </a:t>
            </a:r>
            <a:r>
              <a:rPr lang="vi-VN" sz="3500"/>
              <a:t>Vẽ hình áo dài theo các số đo đã chọn.</a:t>
            </a:r>
            <a:endParaRPr lang="en-US" sz="3500"/>
          </a:p>
        </p:txBody>
      </p:sp>
      <p:sp>
        <p:nvSpPr>
          <p:cNvPr id="12" name="TextBox 11">
            <a:extLst>
              <a:ext uri="{FF2B5EF4-FFF2-40B4-BE49-F238E27FC236}">
                <a16:creationId xmlns:a16="http://schemas.microsoft.com/office/drawing/2014/main" id="{EE457B3F-71FD-496A-1C80-68D036FF699D}"/>
              </a:ext>
            </a:extLst>
          </p:cNvPr>
          <p:cNvSpPr txBox="1"/>
          <p:nvPr/>
        </p:nvSpPr>
        <p:spPr>
          <a:xfrm>
            <a:off x="4910623" y="7408137"/>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2</a:t>
            </a:r>
            <a:r>
              <a:rPr lang="vi-VN" sz="3500" b="1"/>
              <a:t>: </a:t>
            </a:r>
            <a:r>
              <a:rPr lang="vi-VN" sz="3500"/>
              <a:t>Vẽ bố cục họa tiết trang trí.</a:t>
            </a:r>
            <a:endParaRPr lang="en-US" sz="3500"/>
          </a:p>
        </p:txBody>
      </p:sp>
      <p:sp>
        <p:nvSpPr>
          <p:cNvPr id="13" name="TextBox 12">
            <a:extLst>
              <a:ext uri="{FF2B5EF4-FFF2-40B4-BE49-F238E27FC236}">
                <a16:creationId xmlns:a16="http://schemas.microsoft.com/office/drawing/2014/main" id="{EC7B4EA4-D3D0-5757-9FE1-C95ACFADA0EF}"/>
              </a:ext>
            </a:extLst>
          </p:cNvPr>
          <p:cNvSpPr txBox="1"/>
          <p:nvPr/>
        </p:nvSpPr>
        <p:spPr>
          <a:xfrm>
            <a:off x="9594013" y="7415600"/>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3</a:t>
            </a:r>
            <a:r>
              <a:rPr lang="vi-VN" sz="3500" b="1"/>
              <a:t>: </a:t>
            </a:r>
            <a:r>
              <a:rPr lang="vi-VN" sz="3500"/>
              <a:t>Vẽ các mảng màu lớn.</a:t>
            </a:r>
            <a:endParaRPr lang="en-US" sz="3500"/>
          </a:p>
        </p:txBody>
      </p:sp>
      <p:sp>
        <p:nvSpPr>
          <p:cNvPr id="14" name="TextBox 13">
            <a:extLst>
              <a:ext uri="{FF2B5EF4-FFF2-40B4-BE49-F238E27FC236}">
                <a16:creationId xmlns:a16="http://schemas.microsoft.com/office/drawing/2014/main" id="{93647767-D3F8-C9A6-AAFA-DA0ACEA4F6E2}"/>
              </a:ext>
            </a:extLst>
          </p:cNvPr>
          <p:cNvSpPr txBox="1"/>
          <p:nvPr/>
        </p:nvSpPr>
        <p:spPr>
          <a:xfrm>
            <a:off x="13895003" y="7385356"/>
            <a:ext cx="4031377" cy="2429127"/>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4</a:t>
            </a:r>
            <a:r>
              <a:rPr lang="vi-VN" sz="3500" b="1"/>
              <a:t>: </a:t>
            </a:r>
            <a:r>
              <a:rPr lang="vi-VN" sz="3500"/>
              <a:t>Vẽ màu họa tiết và hoàn thiện sản phẩm.</a:t>
            </a:r>
            <a:endParaRPr lang="en-US" sz="3500"/>
          </a:p>
        </p:txBody>
      </p:sp>
    </p:spTree>
    <p:extLst>
      <p:ext uri="{BB962C8B-B14F-4D97-AF65-F5344CB8AC3E}">
        <p14:creationId xmlns:p14="http://schemas.microsoft.com/office/powerpoint/2010/main" val="3267051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B3E7C97-BADA-ACC0-2F4A-C594EEE83EE7}"/>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QUAN SÁT MỘT SỐ MẪU ÁO DÀI </a:t>
            </a:r>
          </a:p>
        </p:txBody>
      </p:sp>
      <p:pic>
        <p:nvPicPr>
          <p:cNvPr id="4098" name="Picture 2" descr="SUMMER GARDEN - DIỆN ÁO DÀI SÀNH ĐIỆU VỚI SẮC MÀU ÁO DÀI &quot;CÔ BA SÀI GÒN&quot; -  ƯU ĐÃI DỊP KHAI TRƯỜNG">
            <a:extLst>
              <a:ext uri="{FF2B5EF4-FFF2-40B4-BE49-F238E27FC236}">
                <a16:creationId xmlns:a16="http://schemas.microsoft.com/office/drawing/2014/main" id="{F9EFD877-5149-11E4-0E26-526A0078B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33" y="2400300"/>
            <a:ext cx="5224453" cy="7836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340DD-DE78-3D9F-80A9-94F2C9FB9525}"/>
              </a:ext>
            </a:extLst>
          </p:cNvPr>
          <p:cNvPicPr>
            <a:picLocks noChangeAspect="1"/>
          </p:cNvPicPr>
          <p:nvPr/>
        </p:nvPicPr>
        <p:blipFill>
          <a:blip r:embed="rId7"/>
          <a:stretch>
            <a:fillRect/>
          </a:stretch>
        </p:blipFill>
        <p:spPr>
          <a:xfrm>
            <a:off x="6172200" y="2366962"/>
            <a:ext cx="5299686" cy="8179580"/>
          </a:xfrm>
          <a:prstGeom prst="rect">
            <a:avLst/>
          </a:prstGeom>
        </p:spPr>
      </p:pic>
      <p:pic>
        <p:nvPicPr>
          <p:cNvPr id="11" name="Picture 10">
            <a:extLst>
              <a:ext uri="{FF2B5EF4-FFF2-40B4-BE49-F238E27FC236}">
                <a16:creationId xmlns:a16="http://schemas.microsoft.com/office/drawing/2014/main" id="{B0B5F002-3F60-3F67-70D2-E99FBB6B6871}"/>
              </a:ext>
            </a:extLst>
          </p:cNvPr>
          <p:cNvPicPr>
            <a:picLocks noChangeAspect="1"/>
          </p:cNvPicPr>
          <p:nvPr/>
        </p:nvPicPr>
        <p:blipFill rotWithShape="1">
          <a:blip r:embed="rId8"/>
          <a:srcRect t="6865"/>
          <a:stretch/>
        </p:blipFill>
        <p:spPr>
          <a:xfrm>
            <a:off x="11658600" y="2400300"/>
            <a:ext cx="5996624" cy="8387768"/>
          </a:xfrm>
          <a:prstGeom prst="rect">
            <a:avLst/>
          </a:prstGeom>
        </p:spPr>
      </p:pic>
    </p:spTree>
    <p:extLst>
      <p:ext uri="{BB962C8B-B14F-4D97-AF65-F5344CB8AC3E}">
        <p14:creationId xmlns:p14="http://schemas.microsoft.com/office/powerpoint/2010/main" val="16608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7" name="Freeform 20">
            <a:extLst>
              <a:ext uri="{FF2B5EF4-FFF2-40B4-BE49-F238E27FC236}">
                <a16:creationId xmlns:a16="http://schemas.microsoft.com/office/drawing/2014/main" id="{F1E95D28-D8CB-8AA7-89BB-70CBD74CBCDA}"/>
              </a:ext>
            </a:extLst>
          </p:cNvPr>
          <p:cNvSpPr/>
          <p:nvPr/>
        </p:nvSpPr>
        <p:spPr>
          <a:xfrm>
            <a:off x="412023" y="154653"/>
            <a:ext cx="494956" cy="49495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1">
            <a:extLst>
              <a:ext uri="{FF2B5EF4-FFF2-40B4-BE49-F238E27FC236}">
                <a16:creationId xmlns:a16="http://schemas.microsoft.com/office/drawing/2014/main" id="{BCA661F1-382A-7AF3-0DC6-BBEB45EFDBA1}"/>
              </a:ext>
            </a:extLst>
          </p:cNvPr>
          <p:cNvSpPr/>
          <p:nvPr/>
        </p:nvSpPr>
        <p:spPr>
          <a:xfrm>
            <a:off x="940317" y="9029700"/>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2">
            <a:extLst>
              <a:ext uri="{FF2B5EF4-FFF2-40B4-BE49-F238E27FC236}">
                <a16:creationId xmlns:a16="http://schemas.microsoft.com/office/drawing/2014/main" id="{716A857A-2D47-2FD1-C14B-E6C7F7655513}"/>
              </a:ext>
            </a:extLst>
          </p:cNvPr>
          <p:cNvSpPr/>
          <p:nvPr/>
        </p:nvSpPr>
        <p:spPr>
          <a:xfrm>
            <a:off x="15392400" y="9277178"/>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23">
            <a:extLst>
              <a:ext uri="{FF2B5EF4-FFF2-40B4-BE49-F238E27FC236}">
                <a16:creationId xmlns:a16="http://schemas.microsoft.com/office/drawing/2014/main" id="{3761E79C-224C-AFAF-FE90-692F5DD5242F}"/>
              </a:ext>
            </a:extLst>
          </p:cNvPr>
          <p:cNvSpPr/>
          <p:nvPr/>
        </p:nvSpPr>
        <p:spPr>
          <a:xfrm>
            <a:off x="17176868" y="321486"/>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24">
            <a:extLst>
              <a:ext uri="{FF2B5EF4-FFF2-40B4-BE49-F238E27FC236}">
                <a16:creationId xmlns:a16="http://schemas.microsoft.com/office/drawing/2014/main" id="{AF7FC9D1-E19B-2404-BE74-F0A419DBBDF7}"/>
              </a:ext>
            </a:extLst>
          </p:cNvPr>
          <p:cNvSpPr/>
          <p:nvPr/>
        </p:nvSpPr>
        <p:spPr>
          <a:xfrm>
            <a:off x="633429" y="678184"/>
            <a:ext cx="635011" cy="1162491"/>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Freeform 24">
            <a:extLst>
              <a:ext uri="{FF2B5EF4-FFF2-40B4-BE49-F238E27FC236}">
                <a16:creationId xmlns:a16="http://schemas.microsoft.com/office/drawing/2014/main" id="{3EF98359-CE6E-66BC-C855-CEE86087F7F2}"/>
              </a:ext>
            </a:extLst>
          </p:cNvPr>
          <p:cNvSpPr/>
          <p:nvPr/>
        </p:nvSpPr>
        <p:spPr>
          <a:xfrm flipH="1">
            <a:off x="17010033" y="8597395"/>
            <a:ext cx="675300" cy="1198275"/>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1241FB6E-2DEC-7423-E6CA-25A33725DEAC}"/>
              </a:ext>
            </a:extLst>
          </p:cNvPr>
          <p:cNvSpPr txBox="1"/>
          <p:nvPr/>
        </p:nvSpPr>
        <p:spPr>
          <a:xfrm>
            <a:off x="3810000" y="678184"/>
            <a:ext cx="10668000" cy="1169551"/>
          </a:xfrm>
          <a:prstGeom prst="rect">
            <a:avLst/>
          </a:prstGeom>
          <a:solidFill>
            <a:schemeClr val="bg1"/>
          </a:solid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KHỞI ĐỘNG </a:t>
            </a:r>
          </a:p>
        </p:txBody>
      </p:sp>
      <p:sp>
        <p:nvSpPr>
          <p:cNvPr id="39" name="TextBox 38">
            <a:extLst>
              <a:ext uri="{FF2B5EF4-FFF2-40B4-BE49-F238E27FC236}">
                <a16:creationId xmlns:a16="http://schemas.microsoft.com/office/drawing/2014/main" id="{5EEF7228-DCDE-DDC6-37D7-EAB8740B6A89}"/>
              </a:ext>
            </a:extLst>
          </p:cNvPr>
          <p:cNvSpPr txBox="1"/>
          <p:nvPr/>
        </p:nvSpPr>
        <p:spPr>
          <a:xfrm>
            <a:off x="3429000" y="2951174"/>
            <a:ext cx="110490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trò</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ghép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hình</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2590800" y="4762500"/>
            <a:ext cx="14040141" cy="2862322"/>
          </a:xfrm>
          <a:prstGeom prst="rect">
            <a:avLst/>
          </a:prstGeom>
          <a:noFill/>
        </p:spPr>
        <p:txBody>
          <a:bodyPr wrap="square" rtlCol="0">
            <a:spAutoFit/>
          </a:bodyPr>
          <a:lstStyle/>
          <a:p>
            <a:r>
              <a:rPr lang="vi-VN" sz="4000" dirty="0" smtClean="0">
                <a:solidFill>
                  <a:schemeClr val="accent5">
                    <a:lumMod val="75000"/>
                  </a:schemeClr>
                </a:solidFill>
                <a:latin typeface="+mj-lt"/>
              </a:rPr>
              <a:t>- Chia </a:t>
            </a:r>
            <a:r>
              <a:rPr lang="vi-VN" sz="4000" dirty="0">
                <a:solidFill>
                  <a:schemeClr val="accent5">
                    <a:lumMod val="75000"/>
                  </a:schemeClr>
                </a:solidFill>
                <a:latin typeface="+mj-lt"/>
              </a:rPr>
              <a:t>lớp thành 3 đội chơi tiếp sức ghép hình</a:t>
            </a:r>
            <a:r>
              <a:rPr lang="vi-VN" sz="4000" dirty="0" smtClean="0">
                <a:solidFill>
                  <a:schemeClr val="accent5">
                    <a:lumMod val="75000"/>
                  </a:schemeClr>
                </a:solidFill>
                <a:latin typeface="+mj-lt"/>
              </a:rPr>
              <a:t>.</a:t>
            </a:r>
          </a:p>
          <a:p>
            <a:r>
              <a:rPr lang="vi-VN" sz="4000" dirty="0" smtClean="0">
                <a:solidFill>
                  <a:schemeClr val="accent5">
                    <a:lumMod val="75000"/>
                  </a:schemeClr>
                </a:solidFill>
                <a:latin typeface="+mj-lt"/>
              </a:rPr>
              <a:t>- Sử </a:t>
            </a:r>
            <a:r>
              <a:rPr lang="vi-VN" sz="4000" dirty="0">
                <a:solidFill>
                  <a:schemeClr val="accent5">
                    <a:lumMod val="75000"/>
                  </a:schemeClr>
                </a:solidFill>
                <a:latin typeface="+mj-lt"/>
              </a:rPr>
              <a:t>dụng mảnh ghép để tạo thành bộ trang phục hoàn chỉnh và giới thiệu về bộ trang phục của đội mình</a:t>
            </a:r>
            <a:r>
              <a:rPr lang="en-US" sz="4000" dirty="0">
                <a:solidFill>
                  <a:schemeClr val="accent5">
                    <a:lumMod val="75000"/>
                  </a:schemeClr>
                </a:solidFill>
                <a:latin typeface="+mj-lt"/>
              </a:rPr>
              <a:t> </a:t>
            </a:r>
            <a:r>
              <a:rPr lang="en-US" sz="4000" dirty="0" err="1">
                <a:solidFill>
                  <a:schemeClr val="accent5">
                    <a:lumMod val="75000"/>
                  </a:schemeClr>
                </a:solidFill>
                <a:latin typeface="Times New Roman" panose="02020603050405020304" pitchFamily="18" charset="0"/>
                <a:cs typeface="Times New Roman" panose="02020603050405020304" pitchFamily="18" charset="0"/>
              </a:rPr>
              <a:t>trong</a:t>
            </a:r>
            <a:r>
              <a:rPr lang="en-US" sz="4000" dirty="0">
                <a:solidFill>
                  <a:schemeClr val="accent5">
                    <a:lumMod val="75000"/>
                  </a:schemeClr>
                </a:solidFill>
                <a:latin typeface="Times New Roman" panose="02020603050405020304" pitchFamily="18" charset="0"/>
                <a:cs typeface="Times New Roman" panose="02020603050405020304" pitchFamily="18" charset="0"/>
              </a:rPr>
              <a:t> 2 </a:t>
            </a:r>
            <a:r>
              <a:rPr lang="en-US" sz="4000" dirty="0" err="1">
                <a:solidFill>
                  <a:schemeClr val="accent5">
                    <a:lumMod val="75000"/>
                  </a:schemeClr>
                </a:solidFill>
                <a:latin typeface="Times New Roman" panose="02020603050405020304" pitchFamily="18" charset="0"/>
                <a:cs typeface="Times New Roman" panose="02020603050405020304" pitchFamily="18" charset="0"/>
              </a:rPr>
              <a:t>phút</a:t>
            </a:r>
            <a:r>
              <a:rPr lang="en-US" sz="4000" dirty="0">
                <a:solidFill>
                  <a:schemeClr val="accent5">
                    <a:lumMod val="75000"/>
                  </a:schemeClr>
                </a:solidFill>
                <a:latin typeface="Times New Roman" panose="02020603050405020304" pitchFamily="18" charset="0"/>
                <a:cs typeface="Times New Roman" panose="02020603050405020304" pitchFamily="18" charset="0"/>
              </a:rPr>
              <a:t>. </a:t>
            </a:r>
          </a:p>
          <a:p>
            <a:endParaRPr lang="en-US" sz="4000" dirty="0">
              <a:solidFill>
                <a:schemeClr val="accent5">
                  <a:lumMod val="75000"/>
                </a:schemeClr>
              </a:solidFill>
              <a:latin typeface="+mj-lt"/>
            </a:endParaRPr>
          </a:p>
          <a:p>
            <a:endParaRPr lang="vi-VN" sz="2000" dirty="0">
              <a:solidFill>
                <a:schemeClr val="accent5">
                  <a:lumMod val="75000"/>
                </a:schemeClr>
              </a:solidFill>
              <a:latin typeface="+mj-lt"/>
            </a:endParaRPr>
          </a:p>
        </p:txBody>
      </p:sp>
    </p:spTree>
    <p:extLst>
      <p:ext uri="{BB962C8B-B14F-4D97-AF65-F5344CB8AC3E}">
        <p14:creationId xmlns:p14="http://schemas.microsoft.com/office/powerpoint/2010/main" val="254971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descr="501+ Mẫu áo dài Hoa Nhí Đẹp Đú Trends ngất ngây 2023 - Áo Dài NiNi">
            <a:extLst>
              <a:ext uri="{FF2B5EF4-FFF2-40B4-BE49-F238E27FC236}">
                <a16:creationId xmlns:a16="http://schemas.microsoft.com/office/drawing/2014/main" id="{A7991EBF-1DA3-D843-ADB9-025B94839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99"/>
          <a:stretch/>
        </p:blipFill>
        <p:spPr bwMode="auto">
          <a:xfrm>
            <a:off x="10891838" y="-181737"/>
            <a:ext cx="7396162" cy="10650473"/>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063C0681-E033-3C7B-C3B2-E12250B9DD2B}"/>
              </a:ext>
            </a:extLst>
          </p:cNvPr>
          <p:cNvGrpSpPr/>
          <p:nvPr/>
        </p:nvGrpSpPr>
        <p:grpSpPr>
          <a:xfrm>
            <a:off x="685800" y="2095500"/>
            <a:ext cx="11201400" cy="7391400"/>
            <a:chOff x="1219200" y="2400300"/>
            <a:chExt cx="11201400" cy="7391400"/>
          </a:xfrm>
        </p:grpSpPr>
        <p:sp>
          <p:nvSpPr>
            <p:cNvPr id="2" name="Rectangle: Rounded Corners 1">
              <a:extLst>
                <a:ext uri="{FF2B5EF4-FFF2-40B4-BE49-F238E27FC236}">
                  <a16:creationId xmlns:a16="http://schemas.microsoft.com/office/drawing/2014/main" id="{38DAF51A-4971-45C4-3824-0877C713AA40}"/>
                </a:ext>
              </a:extLst>
            </p:cNvPr>
            <p:cNvSpPr/>
            <p:nvPr/>
          </p:nvSpPr>
          <p:spPr>
            <a:xfrm>
              <a:off x="1219200" y="2400300"/>
              <a:ext cx="11201400" cy="73914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03B67A-A35F-D9DF-5171-A1442BDC2681}"/>
                </a:ext>
              </a:extLst>
            </p:cNvPr>
            <p:cNvSpPr txBox="1"/>
            <p:nvPr/>
          </p:nvSpPr>
          <p:spPr>
            <a:xfrm>
              <a:off x="1562100" y="3192673"/>
              <a:ext cx="105156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Để thiết kế và may đo một bộ áo dài, cần có các số đo như: rộng vai, vòng cổ, vòng ngực, độ dài tay áo,... để may áo, vòng bụng, vòng hông, đùi, độ dài của chân,... để may quần.</a:t>
              </a:r>
            </a:p>
            <a:p>
              <a:pPr marL="571500" indent="-571500" algn="just">
                <a:lnSpc>
                  <a:spcPct val="150000"/>
                </a:lnSpc>
                <a:buFont typeface="Arial" panose="020B0604020202020204" pitchFamily="34" charset="0"/>
                <a:buChar char="•"/>
              </a:pPr>
              <a:r>
                <a:rPr lang="vi-VN" sz="3600"/>
                <a:t>Tuỳ thuộc vào kiểu dáng và đối tượng người lớn hay trẻ em để sắp xếp và lựa chọn hoạ tiết, màu sắc trang phục áo dài cho phù hợp.</a:t>
              </a:r>
            </a:p>
          </p:txBody>
        </p:sp>
      </p:grpSp>
      <p:sp>
        <p:nvSpPr>
          <p:cNvPr id="7" name="TextBox 6">
            <a:extLst>
              <a:ext uri="{FF2B5EF4-FFF2-40B4-BE49-F238E27FC236}">
                <a16:creationId xmlns:a16="http://schemas.microsoft.com/office/drawing/2014/main" id="{DC892B01-5F05-1AD0-1126-8D49A2D0122D}"/>
              </a:ext>
            </a:extLst>
          </p:cNvPr>
          <p:cNvSpPr txBox="1"/>
          <p:nvPr/>
        </p:nvSpPr>
        <p:spPr>
          <a:xfrm>
            <a:off x="3390900" y="878098"/>
            <a:ext cx="57912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LƯU Ý </a:t>
            </a:r>
          </a:p>
        </p:txBody>
      </p:sp>
    </p:spTree>
    <p:extLst>
      <p:ext uri="{BB962C8B-B14F-4D97-AF65-F5344CB8AC3E}">
        <p14:creationId xmlns:p14="http://schemas.microsoft.com/office/powerpoint/2010/main" val="429393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18669" y="1305283"/>
            <a:ext cx="9022673"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19200" y="2383848"/>
            <a:ext cx="11421613" cy="6894427"/>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Có thể lựa chọn họa tiết trang trí của các trang phục dân tộc khác nhau để thực hành thiết kế và trang trí cho sản phẩm.</a:t>
            </a:r>
          </a:p>
          <a:p>
            <a:pPr marL="571500" indent="-571500" algn="just">
              <a:lnSpc>
                <a:spcPct val="150000"/>
              </a:lnSpc>
              <a:buFont typeface="Arial" panose="020B0604020202020204" pitchFamily="34" charset="0"/>
              <a:buChar char="•"/>
            </a:pPr>
            <a:r>
              <a:rPr lang="vi-VN" sz="3600"/>
              <a:t>Trước khi thực hành cần xác định trang phục theo dân tộc mình yêu thích, sử dụng đa dạng các chất liệu để thiết kế và tạo hình cho phù hợp. </a:t>
            </a:r>
            <a:endParaRPr lang="en-US" sz="3600"/>
          </a:p>
          <a:p>
            <a:pPr marL="571500" indent="-571500" algn="just">
              <a:lnSpc>
                <a:spcPct val="150000"/>
              </a:lnSpc>
              <a:buFont typeface="Arial" panose="020B0604020202020204" pitchFamily="34" charset="0"/>
              <a:buChar char="•"/>
            </a:pPr>
            <a:r>
              <a:rPr lang="vi-VN" sz="3600"/>
              <a:t>Xác định được phương pháp thực hành hợp lí, đem lại hiệu quả thẩm mĩ cao.</a:t>
            </a:r>
          </a:p>
        </p:txBody>
      </p:sp>
      <p:sp>
        <p:nvSpPr>
          <p:cNvPr id="2" name="Freeform 8">
            <a:extLst>
              <a:ext uri="{FF2B5EF4-FFF2-40B4-BE49-F238E27FC236}">
                <a16:creationId xmlns:a16="http://schemas.microsoft.com/office/drawing/2014/main" id="{88161F87-A452-DA8E-95EA-7ECB2AF953FE}"/>
              </a:ext>
            </a:extLst>
          </p:cNvPr>
          <p:cNvSpPr/>
          <p:nvPr/>
        </p:nvSpPr>
        <p:spPr>
          <a:xfrm>
            <a:off x="12731152" y="4305300"/>
            <a:ext cx="5073791" cy="6215062"/>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212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2152453" y="2496022"/>
            <a:ext cx="13983093" cy="6152678"/>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2601006" y="6641171"/>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249449" y="5938056"/>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4710423" y="498391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5335437" y="5960484"/>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4398022" y="1038225"/>
            <a:ext cx="9491956" cy="1180388"/>
          </a:xfrm>
          <a:prstGeom prst="rect">
            <a:avLst/>
          </a:prstGeom>
        </p:spPr>
        <p:txBody>
          <a:bodyPr lIns="0" tIns="0" rIns="0" bIns="0" rtlCol="0" anchor="t">
            <a:spAutoFit/>
          </a:bodyPr>
          <a:lstStyle/>
          <a:p>
            <a:pPr marL="0" lvl="0" indent="0" algn="ctr">
              <a:lnSpc>
                <a:spcPts val="10278"/>
              </a:lnSpc>
              <a:spcBef>
                <a:spcPct val="0"/>
              </a:spcBef>
            </a:pPr>
            <a:r>
              <a:rPr lang="en-US" sz="6500" b="1">
                <a:solidFill>
                  <a:srgbClr val="C1272D"/>
                </a:solidFill>
                <a:latin typeface="Arial" panose="020B0604020202020204" pitchFamily="34" charset="0"/>
                <a:cs typeface="Arial" panose="020B0604020202020204" pitchFamily="34" charset="0"/>
              </a:rPr>
              <a:t>ĐỀ BÀI </a:t>
            </a:r>
            <a:endParaRPr lang="en-US" sz="6500" b="1" u="none">
              <a:solidFill>
                <a:srgbClr val="C1272D"/>
              </a:solidFill>
              <a:latin typeface="Arial" panose="020B0604020202020204" pitchFamily="34" charset="0"/>
              <a:cs typeface="Arial" panose="020B0604020202020204" pitchFamily="34" charset="0"/>
            </a:endParaRPr>
          </a:p>
        </p:txBody>
      </p:sp>
      <p:sp>
        <p:nvSpPr>
          <p:cNvPr id="14" name="TextBox 14"/>
          <p:cNvSpPr txBox="1"/>
          <p:nvPr/>
        </p:nvSpPr>
        <p:spPr>
          <a:xfrm>
            <a:off x="4198462" y="3848100"/>
            <a:ext cx="9891073" cy="3004412"/>
          </a:xfrm>
          <a:prstGeom prst="rect">
            <a:avLst/>
          </a:prstGeom>
        </p:spPr>
        <p:txBody>
          <a:bodyPr wrap="square" lIns="0" tIns="0" rIns="0" bIns="0" rtlCol="0" anchor="t">
            <a:spAutoFit/>
          </a:bodyPr>
          <a:lstStyle/>
          <a:p>
            <a:pPr marL="0" lvl="0" indent="0" algn="just">
              <a:lnSpc>
                <a:spcPct val="150000"/>
              </a:lnSpc>
              <a:spcBef>
                <a:spcPct val="0"/>
              </a:spcBef>
            </a:pPr>
            <a:r>
              <a:rPr lang="vi-VN" sz="4500" u="none">
                <a:solidFill>
                  <a:srgbClr val="000000"/>
                </a:solidFill>
              </a:rPr>
              <a:t>Thiết kế, tạo hình và trang trí trang phục áo dài theo ý tưởng cá nhân hoặc nhóm đôi</a:t>
            </a:r>
            <a:r>
              <a:rPr lang="en-US" sz="4500" u="none">
                <a:solidFill>
                  <a:srgbClr val="000000"/>
                </a:solidFill>
              </a:rPr>
              <a:t>.</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a:t>
            </a:r>
            <a:r>
              <a:rPr lang="en-US" sz="6500" b="1">
                <a:solidFill>
                  <a:srgbClr val="000000"/>
                </a:solidFill>
                <a:latin typeface="Arial" panose="020B0604020202020204" pitchFamily="34" charset="0"/>
                <a:cs typeface="Arial" panose="020B0604020202020204" pitchFamily="34" charset="0"/>
              </a:rPr>
              <a:t>3</a:t>
            </a:r>
            <a:r>
              <a:rPr lang="en-US" sz="6500" b="1" u="none">
                <a:solidFill>
                  <a:srgbClr val="000000"/>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THẢO LUẬN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17715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E1EE371-9776-282B-EC5A-C950E9981AD0}"/>
              </a:ext>
            </a:extLst>
          </p:cNvPr>
          <p:cNvSpPr txBox="1"/>
          <p:nvPr/>
        </p:nvSpPr>
        <p:spPr>
          <a:xfrm>
            <a:off x="4686300" y="800100"/>
            <a:ext cx="8915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CHIA SẺ VỀ SẢN PHẨM </a:t>
            </a:r>
          </a:p>
        </p:txBody>
      </p:sp>
      <p:grpSp>
        <p:nvGrpSpPr>
          <p:cNvPr id="10" name="Group 9">
            <a:extLst>
              <a:ext uri="{FF2B5EF4-FFF2-40B4-BE49-F238E27FC236}">
                <a16:creationId xmlns:a16="http://schemas.microsoft.com/office/drawing/2014/main" id="{E18F4E03-4A3D-1E42-E4D3-979600C05D6F}"/>
              </a:ext>
            </a:extLst>
          </p:cNvPr>
          <p:cNvGrpSpPr/>
          <p:nvPr/>
        </p:nvGrpSpPr>
        <p:grpSpPr>
          <a:xfrm>
            <a:off x="5867400" y="2917861"/>
            <a:ext cx="11963400" cy="5181600"/>
            <a:chOff x="5638800" y="2552700"/>
            <a:chExt cx="11963400" cy="5181600"/>
          </a:xfrm>
        </p:grpSpPr>
        <p:sp>
          <p:nvSpPr>
            <p:cNvPr id="9" name="Rectangle 8">
              <a:extLst>
                <a:ext uri="{FF2B5EF4-FFF2-40B4-BE49-F238E27FC236}">
                  <a16:creationId xmlns:a16="http://schemas.microsoft.com/office/drawing/2014/main" id="{327B848B-7EAC-F492-D43D-F14C1C65AF5B}"/>
                </a:ext>
              </a:extLst>
            </p:cNvPr>
            <p:cNvSpPr/>
            <p:nvPr/>
          </p:nvSpPr>
          <p:spPr>
            <a:xfrm>
              <a:off x="5638800" y="2552700"/>
              <a:ext cx="11963400" cy="518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6D1FEC-8FFF-7880-702C-1C5242E1601A}"/>
                </a:ext>
              </a:extLst>
            </p:cNvPr>
            <p:cNvSpPr txBox="1"/>
            <p:nvPr/>
          </p:nvSpPr>
          <p:spPr>
            <a:xfrm>
              <a:off x="5867400" y="3162300"/>
              <a:ext cx="11506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Ý tưởng về sản phẩm cá nhân hoặc nhóm đôi.</a:t>
              </a:r>
            </a:p>
            <a:p>
              <a:pPr marL="571500" indent="-571500" algn="just">
                <a:lnSpc>
                  <a:spcPct val="150000"/>
                </a:lnSpc>
                <a:buFont typeface="Arial" panose="020B0604020202020204" pitchFamily="34" charset="0"/>
                <a:buChar char="•"/>
              </a:pPr>
              <a:r>
                <a:rPr lang="vi-VN" sz="4000"/>
                <a:t>Sản phẩm được thực hiện bằng cách nào?</a:t>
              </a:r>
            </a:p>
            <a:p>
              <a:pPr marL="571500" indent="-571500" algn="just">
                <a:lnSpc>
                  <a:spcPct val="150000"/>
                </a:lnSpc>
                <a:buFont typeface="Arial" panose="020B0604020202020204" pitchFamily="34" charset="0"/>
                <a:buChar char="•"/>
              </a:pPr>
              <a:r>
                <a:rPr lang="vi-VN" sz="4000"/>
                <a:t>Em có góp ý gì cho sản phẩm của bạn?</a:t>
              </a:r>
            </a:p>
            <a:p>
              <a:pPr marL="571500" indent="-571500" algn="just">
                <a:lnSpc>
                  <a:spcPct val="150000"/>
                </a:lnSpc>
                <a:buFont typeface="Arial" panose="020B0604020202020204" pitchFamily="34" charset="0"/>
                <a:buChar char="•"/>
              </a:pPr>
              <a:r>
                <a:rPr lang="vi-VN" sz="4000"/>
                <a:t>Cảm nhận về sản phẩm mà em thích nhất.</a:t>
              </a:r>
            </a:p>
          </p:txBody>
        </p:sp>
      </p:grpSp>
      <p:sp>
        <p:nvSpPr>
          <p:cNvPr id="11" name="Freeform 4">
            <a:extLst>
              <a:ext uri="{FF2B5EF4-FFF2-40B4-BE49-F238E27FC236}">
                <a16:creationId xmlns:a16="http://schemas.microsoft.com/office/drawing/2014/main" id="{647F2C24-0991-EE49-CE1D-B90FE7ED7C51}"/>
              </a:ext>
            </a:extLst>
          </p:cNvPr>
          <p:cNvSpPr/>
          <p:nvPr/>
        </p:nvSpPr>
        <p:spPr>
          <a:xfrm>
            <a:off x="0" y="5143500"/>
            <a:ext cx="6491754" cy="5181600"/>
          </a:xfrm>
          <a:custGeom>
            <a:avLst/>
            <a:gdLst/>
            <a:ahLst/>
            <a:cxnLst/>
            <a:rect l="l" t="t" r="r" b="b"/>
            <a:pathLst>
              <a:path w="5155216" h="4114800">
                <a:moveTo>
                  <a:pt x="0" y="0"/>
                </a:moveTo>
                <a:lnTo>
                  <a:pt x="5155217" y="0"/>
                </a:lnTo>
                <a:lnTo>
                  <a:pt x="515521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8151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4.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ỨN</a:t>
            </a:r>
            <a:r>
              <a:rPr lang="en-US" sz="6500" b="1">
                <a:solidFill>
                  <a:srgbClr val="000000"/>
                </a:solidFill>
                <a:latin typeface="Arial" panose="020B0604020202020204" pitchFamily="34" charset="0"/>
                <a:cs typeface="Arial" panose="020B0604020202020204" pitchFamily="34" charset="0"/>
              </a:rPr>
              <a:t>G DỤNG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9291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80A2C20-E077-82C4-BFB2-EAA1772B108E}"/>
              </a:ext>
            </a:extLst>
          </p:cNvPr>
          <p:cNvGrpSpPr/>
          <p:nvPr/>
        </p:nvGrpSpPr>
        <p:grpSpPr>
          <a:xfrm>
            <a:off x="990600" y="2857500"/>
            <a:ext cx="10058400" cy="6248400"/>
            <a:chOff x="1600200" y="2552700"/>
            <a:chExt cx="10058400" cy="6248400"/>
          </a:xfrm>
        </p:grpSpPr>
        <p:sp>
          <p:nvSpPr>
            <p:cNvPr id="6" name="Rectangle 5">
              <a:extLst>
                <a:ext uri="{FF2B5EF4-FFF2-40B4-BE49-F238E27FC236}">
                  <a16:creationId xmlns:a16="http://schemas.microsoft.com/office/drawing/2014/main" id="{9B49984F-3053-0BBB-A21F-A6272830099E}"/>
                </a:ext>
              </a:extLst>
            </p:cNvPr>
            <p:cNvSpPr/>
            <p:nvPr/>
          </p:nvSpPr>
          <p:spPr>
            <a:xfrm>
              <a:off x="1600200" y="2552700"/>
              <a:ext cx="10058400" cy="624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2BE67A-3625-9037-EFA1-D528DB709D9F}"/>
                </a:ext>
              </a:extLst>
            </p:cNvPr>
            <p:cNvSpPr txBox="1"/>
            <p:nvPr/>
          </p:nvSpPr>
          <p:spPr>
            <a:xfrm>
              <a:off x="2057400" y="3009900"/>
              <a:ext cx="9144000" cy="515769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Em có thể ứng dụng kiến thức để sáng tạo thêm những sản phẩm nào?</a:t>
              </a:r>
            </a:p>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Sản phẩm mà em sáng tạo ra có tính ứng dụng gì cho cuộc sống?</a:t>
              </a:r>
            </a:p>
          </p:txBody>
        </p:sp>
      </p:grpSp>
      <p:sp>
        <p:nvSpPr>
          <p:cNvPr id="12" name="Freeform 5">
            <a:extLst>
              <a:ext uri="{FF2B5EF4-FFF2-40B4-BE49-F238E27FC236}">
                <a16:creationId xmlns:a16="http://schemas.microsoft.com/office/drawing/2014/main" id="{179AB5CD-AA49-5C07-5AD4-66249431D050}"/>
              </a:ext>
            </a:extLst>
          </p:cNvPr>
          <p:cNvSpPr/>
          <p:nvPr/>
        </p:nvSpPr>
        <p:spPr>
          <a:xfrm>
            <a:off x="11202764" y="3771900"/>
            <a:ext cx="6538097" cy="7039675"/>
          </a:xfrm>
          <a:custGeom>
            <a:avLst/>
            <a:gdLst/>
            <a:ahLst/>
            <a:cxnLst/>
            <a:rect l="l" t="t" r="r" b="b"/>
            <a:pathLst>
              <a:path w="3821620" h="4114800">
                <a:moveTo>
                  <a:pt x="0" y="0"/>
                </a:moveTo>
                <a:lnTo>
                  <a:pt x="3821620" y="0"/>
                </a:lnTo>
                <a:lnTo>
                  <a:pt x="382162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596344C2-8939-58BB-88F9-A78A60DFAC7A}"/>
              </a:ext>
            </a:extLst>
          </p:cNvPr>
          <p:cNvSpPr txBox="1"/>
          <p:nvPr/>
        </p:nvSpPr>
        <p:spPr>
          <a:xfrm>
            <a:off x="6934200" y="875887"/>
            <a:ext cx="5867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69726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902524" y="1195486"/>
            <a:ext cx="8877300"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371600" y="2347015"/>
            <a:ext cx="9939148" cy="6690762"/>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4000"/>
              <a:t>Áo dài là nét văn hóa truyền thống của người Việt Nam. Mọi lứa tuổi, giới tính đều có thể sử dụng áo dài.</a:t>
            </a:r>
          </a:p>
          <a:p>
            <a:pPr marL="571500" indent="-571500" algn="just">
              <a:lnSpc>
                <a:spcPct val="150000"/>
              </a:lnSpc>
              <a:buFont typeface="Arial" panose="020B0604020202020204" pitchFamily="34" charset="0"/>
              <a:buChar char="•"/>
            </a:pPr>
            <a:r>
              <a:rPr lang="vi-VN" sz="4000"/>
              <a:t>Áo dài thường là lựa chọn hàng đầu của người Việt Nam vào những dịp lễ, Tết,… Ngày nay áo dài còn được sử dụng làm đồng phục cho HS, GV,…</a:t>
            </a:r>
          </a:p>
        </p:txBody>
      </p:sp>
      <p:pic>
        <p:nvPicPr>
          <p:cNvPr id="2" name="Picture 3">
            <a:extLst>
              <a:ext uri="{FF2B5EF4-FFF2-40B4-BE49-F238E27FC236}">
                <a16:creationId xmlns:a16="http://schemas.microsoft.com/office/drawing/2014/main" id="{4027B4D6-A7FE-1D90-B9C9-AD92EFE0FBFE}"/>
              </a:ext>
            </a:extLst>
          </p:cNvPr>
          <p:cNvPicPr>
            <a:picLocks noChangeAspect="1"/>
          </p:cNvPicPr>
          <p:nvPr/>
        </p:nvPicPr>
        <p:blipFill>
          <a:blip r:embed="rId7"/>
          <a:srcRect/>
          <a:stretch>
            <a:fillRect/>
          </a:stretch>
        </p:blipFill>
        <p:spPr>
          <a:xfrm>
            <a:off x="11698028" y="794650"/>
            <a:ext cx="4823065" cy="9519207"/>
          </a:xfrm>
          <a:prstGeom prst="rect">
            <a:avLst/>
          </a:prstGeom>
        </p:spPr>
      </p:pic>
    </p:spTree>
    <p:extLst>
      <p:ext uri="{BB962C8B-B14F-4D97-AF65-F5344CB8AC3E}">
        <p14:creationId xmlns:p14="http://schemas.microsoft.com/office/powerpoint/2010/main" val="154189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4" name="TextBox 4"/>
          <p:cNvSpPr txBox="1"/>
          <p:nvPr/>
        </p:nvSpPr>
        <p:spPr>
          <a:xfrm>
            <a:off x="3978744" y="1013261"/>
            <a:ext cx="10330509" cy="1041119"/>
          </a:xfrm>
          <a:prstGeom prst="rect">
            <a:avLst/>
          </a:prstGeom>
        </p:spPr>
        <p:txBody>
          <a:bodyPr lIns="0" tIns="0" rIns="0" bIns="0" rtlCol="0" anchor="t">
            <a:spAutoFit/>
          </a:bodyPr>
          <a:lstStyle/>
          <a:p>
            <a:pPr marL="0" lvl="0" indent="0" algn="ctr">
              <a:lnSpc>
                <a:spcPts val="8718"/>
              </a:lnSpc>
              <a:spcBef>
                <a:spcPct val="0"/>
              </a:spcBef>
            </a:pPr>
            <a:r>
              <a:rPr lang="en-US" sz="7000" b="1" u="none">
                <a:solidFill>
                  <a:srgbClr val="C1272D"/>
                </a:solidFill>
                <a:latin typeface="Arial" panose="020B0604020202020204" pitchFamily="34" charset="0"/>
                <a:cs typeface="Arial" panose="020B0604020202020204" pitchFamily="34" charset="0"/>
              </a:rPr>
              <a:t>HƯỚNG DẪN VỀ NHÀ </a:t>
            </a:r>
          </a:p>
        </p:txBody>
      </p:sp>
      <p:sp>
        <p:nvSpPr>
          <p:cNvPr id="12" name="Freeform 12"/>
          <p:cNvSpPr/>
          <p:nvPr/>
        </p:nvSpPr>
        <p:spPr>
          <a:xfrm>
            <a:off x="2863320" y="623479"/>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17" name="Freeform 17"/>
          <p:cNvSpPr/>
          <p:nvPr/>
        </p:nvSpPr>
        <p:spPr>
          <a:xfrm>
            <a:off x="381000" y="741057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47758787-752A-54DB-DFDC-162EAC22236B}"/>
              </a:ext>
            </a:extLst>
          </p:cNvPr>
          <p:cNvSpPr/>
          <p:nvPr/>
        </p:nvSpPr>
        <p:spPr>
          <a:xfrm>
            <a:off x="2275933" y="2933700"/>
            <a:ext cx="13736132" cy="5638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Ôn tập lại nội dung chính của bàu học ngày hôm nay. </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Hoàn thành sản phẩm mĩ thuật của bản thân</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Chuẩn bị bài mới, </a:t>
            </a:r>
            <a:r>
              <a:rPr lang="en-US" sz="4800" b="1" i="1">
                <a:solidFill>
                  <a:srgbClr val="002060"/>
                </a:solidFill>
                <a:latin typeface="Arial" panose="020B0604020202020204" pitchFamily="34" charset="0"/>
                <a:cs typeface="Arial" panose="020B0604020202020204" pitchFamily="34" charset="0"/>
              </a:rPr>
              <a:t>Bài 3. Thực hành nghệ thuật phù điêu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721520" y="3307587"/>
            <a:ext cx="14844959"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CẢM ƠN CÁC EM ĐÃ CHÚ Ý LẮNG NGHE BÀI GIẢNG!</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45269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3" name="Freeform 3"/>
          <p:cNvSpPr/>
          <p:nvPr/>
        </p:nvSpPr>
        <p:spPr>
          <a:xfrm>
            <a:off x="0" y="-13083"/>
            <a:ext cx="18288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2"/>
            <a:stretch>
              <a:fillRect t="-28911" b="-28911"/>
            </a:stretch>
          </a:blipFill>
        </p:spPr>
        <p:txBody>
          <a:bodyPr/>
          <a:lstStyle/>
          <a:p>
            <a:endParaRPr lang="en-US"/>
          </a:p>
        </p:txBody>
      </p:sp>
      <p:sp>
        <p:nvSpPr>
          <p:cNvPr id="6" name="Freeform 6"/>
          <p:cNvSpPr/>
          <p:nvPr/>
        </p:nvSpPr>
        <p:spPr>
          <a:xfrm rot="19294571">
            <a:off x="8655714" y="223417"/>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rot="19294571">
            <a:off x="9311942" y="1199988"/>
            <a:ext cx="640685" cy="640685"/>
          </a:xfrm>
          <a:custGeom>
            <a:avLst/>
            <a:gdLst/>
            <a:ahLst/>
            <a:cxnLst/>
            <a:rect l="l" t="t" r="r" b="b"/>
            <a:pathLst>
              <a:path w="640685" h="640685">
                <a:moveTo>
                  <a:pt x="0" y="0"/>
                </a:moveTo>
                <a:lnTo>
                  <a:pt x="640685" y="0"/>
                </a:lnTo>
                <a:lnTo>
                  <a:pt x="640685" y="640685"/>
                </a:lnTo>
                <a:lnTo>
                  <a:pt x="0" y="640685"/>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rot="19294571">
            <a:off x="8823657" y="1672731"/>
            <a:ext cx="488285" cy="488285"/>
          </a:xfrm>
          <a:custGeom>
            <a:avLst/>
            <a:gdLst/>
            <a:ahLst/>
            <a:cxnLst/>
            <a:rect l="l" t="t" r="r" b="b"/>
            <a:pathLst>
              <a:path w="488285" h="488285">
                <a:moveTo>
                  <a:pt x="0" y="0"/>
                </a:moveTo>
                <a:lnTo>
                  <a:pt x="488285" y="0"/>
                </a:lnTo>
                <a:lnTo>
                  <a:pt x="488285" y="488285"/>
                </a:lnTo>
                <a:lnTo>
                  <a:pt x="0" y="488285"/>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a:off x="211657" y="8137113"/>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664146" y="8728379"/>
            <a:ext cx="839871" cy="839871"/>
          </a:xfrm>
          <a:custGeom>
            <a:avLst/>
            <a:gdLst/>
            <a:ahLst/>
            <a:cxnLst/>
            <a:rect l="l" t="t" r="r" b="b"/>
            <a:pathLst>
              <a:path w="839871" h="839871">
                <a:moveTo>
                  <a:pt x="0" y="0"/>
                </a:moveTo>
                <a:lnTo>
                  <a:pt x="839872" y="0"/>
                </a:lnTo>
                <a:lnTo>
                  <a:pt x="839872" y="839871"/>
                </a:lnTo>
                <a:lnTo>
                  <a:pt x="0" y="839871"/>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7" name="Rectangle: Rounded Corners 16">
            <a:extLst>
              <a:ext uri="{FF2B5EF4-FFF2-40B4-BE49-F238E27FC236}">
                <a16:creationId xmlns:a16="http://schemas.microsoft.com/office/drawing/2014/main" id="{0161140E-5E33-D2D3-445B-15C4234D4281}"/>
              </a:ext>
            </a:extLst>
          </p:cNvPr>
          <p:cNvSpPr/>
          <p:nvPr/>
        </p:nvSpPr>
        <p:spPr>
          <a:xfrm>
            <a:off x="336820" y="2436046"/>
            <a:ext cx="9492980" cy="5222053"/>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13007" y="2536965"/>
            <a:ext cx="9829800" cy="4780668"/>
          </a:xfrm>
          <a:prstGeom prst="rect">
            <a:avLst/>
          </a:prstGeom>
        </p:spPr>
        <p:txBody>
          <a:bodyPr wrap="square" lIns="0" tIns="0" rIns="0" bIns="0" rtlCol="0" anchor="t">
            <a:spAutoFit/>
          </a:bodyPr>
          <a:lstStyle/>
          <a:p>
            <a:pPr algn="ctr">
              <a:lnSpc>
                <a:spcPct val="150000"/>
              </a:lnSpc>
            </a:pPr>
            <a:r>
              <a:rPr lang="en-US" sz="7200" b="1" dirty="0" err="1" smtClean="0">
                <a:solidFill>
                  <a:sysClr val="windowText" lastClr="000000"/>
                </a:solidFill>
                <a:latin typeface="Arial" panose="020B0604020202020204" pitchFamily="34" charset="0"/>
                <a:cs typeface="Arial" panose="020B0604020202020204" pitchFamily="34" charset="0"/>
              </a:rPr>
              <a:t>Tiết</a:t>
            </a:r>
            <a:r>
              <a:rPr lang="en-US" sz="7200" b="1" dirty="0" smtClean="0">
                <a:solidFill>
                  <a:sysClr val="windowText" lastClr="000000"/>
                </a:solidFill>
                <a:latin typeface="Arial" panose="020B0604020202020204" pitchFamily="34" charset="0"/>
                <a:cs typeface="Arial" panose="020B0604020202020204" pitchFamily="34" charset="0"/>
              </a:rPr>
              <a:t> 3,4 - BÀI </a:t>
            </a:r>
            <a:r>
              <a:rPr lang="en-US" sz="7200" b="1" dirty="0">
                <a:solidFill>
                  <a:sysClr val="windowText" lastClr="000000"/>
                </a:solidFill>
                <a:latin typeface="Arial" panose="020B0604020202020204" pitchFamily="34" charset="0"/>
                <a:cs typeface="Arial" panose="020B0604020202020204" pitchFamily="34" charset="0"/>
              </a:rPr>
              <a:t>2. </a:t>
            </a:r>
          </a:p>
          <a:p>
            <a:pPr algn="ctr">
              <a:lnSpc>
                <a:spcPct val="150000"/>
              </a:lnSpc>
            </a:pPr>
            <a:r>
              <a:rPr lang="en-US" sz="7200" b="1" dirty="0">
                <a:solidFill>
                  <a:srgbClr val="C1272D"/>
                </a:solidFill>
                <a:latin typeface="Arial" panose="020B0604020202020204" pitchFamily="34" charset="0"/>
                <a:cs typeface="Arial" panose="020B0604020202020204" pitchFamily="34" charset="0"/>
              </a:rPr>
              <a:t>THỜI TRANG </a:t>
            </a:r>
          </a:p>
          <a:p>
            <a:pPr algn="ctr">
              <a:lnSpc>
                <a:spcPct val="150000"/>
              </a:lnSpc>
            </a:pPr>
            <a:r>
              <a:rPr lang="en-US" sz="7200" b="1" dirty="0">
                <a:solidFill>
                  <a:srgbClr val="C1272D"/>
                </a:solidFill>
                <a:latin typeface="Arial" panose="020B0604020202020204" pitchFamily="34" charset="0"/>
                <a:cs typeface="Arial" panose="020B0604020202020204" pitchFamily="34" charset="0"/>
              </a:rPr>
              <a:t>ÁO DÀI VIỆT NAM </a:t>
            </a:r>
          </a:p>
        </p:txBody>
      </p:sp>
      <p:sp>
        <p:nvSpPr>
          <p:cNvPr id="4" name="TextBox 3"/>
          <p:cNvSpPr txBox="1"/>
          <p:nvPr/>
        </p:nvSpPr>
        <p:spPr>
          <a:xfrm>
            <a:off x="1066800" y="342900"/>
            <a:ext cx="4495800" cy="727378"/>
          </a:xfrm>
          <a:prstGeom prst="rect">
            <a:avLst/>
          </a:prstGeom>
          <a:noFill/>
        </p:spPr>
        <p:txBody>
          <a:bodyPr wrap="square" rtlCol="0">
            <a:spAutoFit/>
          </a:bodyPr>
          <a:lstStyle/>
          <a:p>
            <a:endParaRPr lang="vi-VN" dirty="0"/>
          </a:p>
        </p:txBody>
      </p:sp>
      <p:pic>
        <p:nvPicPr>
          <p:cNvPr id="5" name="Picture 4"/>
          <p:cNvPicPr>
            <a:picLocks noChangeAspect="1"/>
          </p:cNvPicPr>
          <p:nvPr/>
        </p:nvPicPr>
        <p:blipFill>
          <a:blip r:embed="rId7"/>
          <a:stretch>
            <a:fillRect/>
          </a:stretch>
        </p:blipFill>
        <p:spPr>
          <a:xfrm>
            <a:off x="10493946" y="-16014"/>
            <a:ext cx="7132504" cy="1027245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907570" y="-299606"/>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90791" y="335466"/>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dirty="0">
                <a:solidFill>
                  <a:srgbClr val="000000"/>
                </a:solidFill>
                <a:latin typeface="Arial" panose="020B0604020202020204" pitchFamily="34" charset="0"/>
                <a:cs typeface="Arial" panose="020B0604020202020204" pitchFamily="34" charset="0"/>
              </a:rPr>
              <a:t>PHẦN 1. </a:t>
            </a:r>
          </a:p>
          <a:p>
            <a:pPr marL="0" lvl="0" indent="0" algn="ctr">
              <a:lnSpc>
                <a:spcPct val="150000"/>
              </a:lnSpc>
              <a:spcBef>
                <a:spcPct val="0"/>
              </a:spcBef>
            </a:pPr>
            <a:r>
              <a:rPr lang="en-US" sz="6500" b="1" dirty="0">
                <a:solidFill>
                  <a:srgbClr val="000000"/>
                </a:solidFill>
                <a:latin typeface="Arial" panose="020B0604020202020204" pitchFamily="34" charset="0"/>
                <a:cs typeface="Arial" panose="020B0604020202020204" pitchFamily="34" charset="0"/>
              </a:rPr>
              <a:t>QUAN SÁT – NHẬN THỨC </a:t>
            </a:r>
            <a:endParaRPr lang="en-US" sz="6500" b="1" u="none" dirty="0">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13296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B40AC8-CDCA-66A9-FC71-7C3B2179FD0C}"/>
              </a:ext>
            </a:extLst>
          </p:cNvPr>
          <p:cNvSpPr/>
          <p:nvPr/>
        </p:nvSpPr>
        <p:spPr>
          <a:xfrm>
            <a:off x="762000" y="571500"/>
            <a:ext cx="16764000"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C304479-7C60-EB96-2011-AC0C90D51A36}"/>
              </a:ext>
            </a:extLst>
          </p:cNvPr>
          <p:cNvPicPr>
            <a:picLocks noChangeAspect="1"/>
          </p:cNvPicPr>
          <p:nvPr/>
        </p:nvPicPr>
        <p:blipFill rotWithShape="1">
          <a:blip r:embed="rId2">
            <a:extLst>
              <a:ext uri="{28A0092B-C50C-407E-A947-70E740481C1C}">
                <a14:useLocalDpi xmlns:a14="http://schemas.microsoft.com/office/drawing/2010/main" val="0"/>
              </a:ext>
            </a:extLst>
          </a:blip>
          <a:srcRect l="48388" r="6561" b="55556"/>
          <a:stretch/>
        </p:blipFill>
        <p:spPr>
          <a:xfrm>
            <a:off x="1547446" y="5448924"/>
            <a:ext cx="5854776" cy="4336871"/>
          </a:xfrm>
          <a:prstGeom prst="rect">
            <a:avLst/>
          </a:prstGeom>
        </p:spPr>
      </p:pic>
      <p:pic>
        <p:nvPicPr>
          <p:cNvPr id="22" name="Picture 21">
            <a:extLst>
              <a:ext uri="{FF2B5EF4-FFF2-40B4-BE49-F238E27FC236}">
                <a16:creationId xmlns:a16="http://schemas.microsoft.com/office/drawing/2014/main" id="{FCE35AFB-9008-6960-22ED-7972AB098F70}"/>
              </a:ext>
            </a:extLst>
          </p:cNvPr>
          <p:cNvPicPr>
            <a:picLocks noChangeAspect="1"/>
          </p:cNvPicPr>
          <p:nvPr/>
        </p:nvPicPr>
        <p:blipFill rotWithShape="1">
          <a:blip r:embed="rId2">
            <a:extLst>
              <a:ext uri="{28A0092B-C50C-407E-A947-70E740481C1C}">
                <a14:useLocalDpi xmlns:a14="http://schemas.microsoft.com/office/drawing/2010/main" val="0"/>
              </a:ext>
            </a:extLst>
          </a:blip>
          <a:srcRect l="3280" t="43177" r="6063" b="-213"/>
          <a:stretch/>
        </p:blipFill>
        <p:spPr>
          <a:xfrm>
            <a:off x="785446" y="1798048"/>
            <a:ext cx="7710457" cy="3642363"/>
          </a:xfrm>
          <a:prstGeom prst="rect">
            <a:avLst/>
          </a:prstGeom>
        </p:spPr>
      </p:pic>
      <p:grpSp>
        <p:nvGrpSpPr>
          <p:cNvPr id="27" name="Group 26">
            <a:extLst>
              <a:ext uri="{FF2B5EF4-FFF2-40B4-BE49-F238E27FC236}">
                <a16:creationId xmlns:a16="http://schemas.microsoft.com/office/drawing/2014/main" id="{613D34C8-476B-3F5E-9588-9676759E2D6B}"/>
              </a:ext>
            </a:extLst>
          </p:cNvPr>
          <p:cNvGrpSpPr/>
          <p:nvPr/>
        </p:nvGrpSpPr>
        <p:grpSpPr>
          <a:xfrm>
            <a:off x="8853457" y="1727753"/>
            <a:ext cx="8139143" cy="7740873"/>
            <a:chOff x="8853457" y="1754278"/>
            <a:chExt cx="8139143" cy="7740873"/>
          </a:xfrm>
        </p:grpSpPr>
        <p:sp>
          <p:nvSpPr>
            <p:cNvPr id="24" name="TextBox 23">
              <a:extLst>
                <a:ext uri="{FF2B5EF4-FFF2-40B4-BE49-F238E27FC236}">
                  <a16:creationId xmlns:a16="http://schemas.microsoft.com/office/drawing/2014/main" id="{14B6F1A8-9B26-AEF7-D687-3918434349C1}"/>
                </a:ext>
              </a:extLst>
            </p:cNvPr>
            <p:cNvSpPr txBox="1"/>
            <p:nvPr/>
          </p:nvSpPr>
          <p:spPr>
            <a:xfrm>
              <a:off x="8853457" y="2857500"/>
              <a:ext cx="8139143" cy="6637651"/>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Arial" panose="020B0604020202020204" pitchFamily="34" charset="0"/>
                <a:buChar char="•"/>
              </a:pPr>
              <a:r>
                <a:rPr lang="vi-VN" sz="3600"/>
                <a:t>Nêu đặc điểm về hình dáng, màu sắc, họa tiết, chất liệu của áo dài truyền thống và trang phục của các dân tộc.</a:t>
              </a:r>
            </a:p>
            <a:p>
              <a:pPr marL="571500" indent="-571500" algn="just">
                <a:lnSpc>
                  <a:spcPct val="150000"/>
                </a:lnSpc>
                <a:buFont typeface="Arial" panose="020B0604020202020204" pitchFamily="34" charset="0"/>
                <a:buChar char="•"/>
              </a:pPr>
              <a:r>
                <a:rPr lang="vi-VN" sz="3600"/>
                <a:t>Áo dài thường được sử dụng vào dịp nào?</a:t>
              </a:r>
            </a:p>
            <a:p>
              <a:pPr marL="571500" indent="-571500" algn="just">
                <a:lnSpc>
                  <a:spcPct val="150000"/>
                </a:lnSpc>
                <a:buFont typeface="Arial" panose="020B0604020202020204" pitchFamily="34" charset="0"/>
                <a:buChar char="•"/>
              </a:pPr>
              <a:r>
                <a:rPr lang="vi-VN" sz="3600"/>
                <a:t>Em hãy chia sẻ ý tưởng về bộ áo dài theo ý thích.</a:t>
              </a:r>
            </a:p>
          </p:txBody>
        </p:sp>
        <p:sp>
          <p:nvSpPr>
            <p:cNvPr id="26" name="Freeform 2">
              <a:extLst>
                <a:ext uri="{FF2B5EF4-FFF2-40B4-BE49-F238E27FC236}">
                  <a16:creationId xmlns:a16="http://schemas.microsoft.com/office/drawing/2014/main" id="{90F1FE8E-356A-367A-1DBD-7389BDA1915B}"/>
                </a:ext>
              </a:extLst>
            </p:cNvPr>
            <p:cNvSpPr/>
            <p:nvPr/>
          </p:nvSpPr>
          <p:spPr>
            <a:xfrm>
              <a:off x="12012274" y="1754278"/>
              <a:ext cx="1821508" cy="1357473"/>
            </a:xfrm>
            <a:custGeom>
              <a:avLst/>
              <a:gdLst/>
              <a:ahLst/>
              <a:cxnLst/>
              <a:rect l="l" t="t" r="r" b="b"/>
              <a:pathLst>
                <a:path w="4485118" h="3515212">
                  <a:moveTo>
                    <a:pt x="0" y="0"/>
                  </a:moveTo>
                  <a:lnTo>
                    <a:pt x="4485119" y="0"/>
                  </a:lnTo>
                  <a:lnTo>
                    <a:pt x="4485119" y="3515211"/>
                  </a:lnTo>
                  <a:lnTo>
                    <a:pt x="0" y="3515211"/>
                  </a:lnTo>
                  <a:lnTo>
                    <a:pt x="0" y="0"/>
                  </a:lnTo>
                  <a:close/>
                </a:path>
              </a:pathLst>
            </a:custGeom>
            <a:blipFill>
              <a:blip r:embed="rId3"/>
              <a:stretch>
                <a:fillRect/>
              </a:stretch>
            </a:blipFill>
          </p:spPr>
          <p:txBody>
            <a:bodyPr/>
            <a:lstStyle/>
            <a:p>
              <a:endParaRPr lang="en-US"/>
            </a:p>
          </p:txBody>
        </p:sp>
      </p:grpSp>
      <p:sp>
        <p:nvSpPr>
          <p:cNvPr id="9" name="TextBox 8">
            <a:extLst>
              <a:ext uri="{FF2B5EF4-FFF2-40B4-BE49-F238E27FC236}">
                <a16:creationId xmlns:a16="http://schemas.microsoft.com/office/drawing/2014/main" id="{17ECFAD9-8463-6CE2-3347-DC7D74FB4AFC}"/>
              </a:ext>
            </a:extLst>
          </p:cNvPr>
          <p:cNvSpPr txBox="1"/>
          <p:nvPr/>
        </p:nvSpPr>
        <p:spPr>
          <a:xfrm>
            <a:off x="2438400" y="641795"/>
            <a:ext cx="14859000" cy="1015663"/>
          </a:xfrm>
          <a:prstGeom prst="rect">
            <a:avLst/>
          </a:prstGeom>
          <a:noFill/>
        </p:spPr>
        <p:txBody>
          <a:bodyPr wrap="square" rtlCol="0">
            <a:spAutoFit/>
          </a:bodyPr>
          <a:lstStyle/>
          <a:p>
            <a:pPr algn="ctr">
              <a:lnSpc>
                <a:spcPct val="150000"/>
              </a:lnSpc>
            </a:pPr>
            <a:r>
              <a:rPr lang="en-US" sz="4000" b="1" dirty="0" smtClean="0">
                <a:solidFill>
                  <a:srgbClr val="002060"/>
                </a:solidFill>
                <a:latin typeface="Arial" panose="020B0604020202020204" pitchFamily="34" charset="0"/>
                <a:cs typeface="Arial" panose="020B0604020202020204" pitchFamily="34" charset="0"/>
              </a:rPr>
              <a:t>HĐ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Quan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hình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ảnh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trong</a:t>
            </a:r>
            <a:r>
              <a:rPr lang="en-US" sz="4000" b="1" dirty="0">
                <a:solidFill>
                  <a:srgbClr val="002060"/>
                </a:solidFill>
                <a:latin typeface="Arial" panose="020B0604020202020204" pitchFamily="34" charset="0"/>
                <a:cs typeface="Arial" panose="020B0604020202020204" pitchFamily="34" charset="0"/>
              </a:rPr>
              <a:t> SGK tr.7, 8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cho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biết</a:t>
            </a:r>
            <a:r>
              <a:rPr lang="en-US" sz="40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419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7200E1-9066-0532-2255-C8B30FFA9F8C}"/>
              </a:ext>
            </a:extLst>
          </p:cNvPr>
          <p:cNvSpPr txBox="1"/>
          <p:nvPr/>
        </p:nvSpPr>
        <p:spPr>
          <a:xfrm>
            <a:off x="1916906" y="190500"/>
            <a:ext cx="15621000" cy="1015663"/>
          </a:xfrm>
          <a:prstGeom prst="rect">
            <a:avLst/>
          </a:prstGeom>
          <a:noFill/>
        </p:spPr>
        <p:txBody>
          <a:bodyPr wrap="square" rtlCol="0">
            <a:spAutoFit/>
          </a:bodyPr>
          <a:lstStyle/>
          <a:p>
            <a:pPr algn="just">
              <a:lnSpc>
                <a:spcPct val="150000"/>
              </a:lnSpc>
            </a:pPr>
            <a:r>
              <a:rPr lang="en-US" sz="4000" dirty="0" err="1">
                <a:solidFill>
                  <a:srgbClr val="C00000"/>
                </a:solidFill>
                <a:latin typeface="Arial" panose="020B0604020202020204" pitchFamily="34" charset="0"/>
                <a:cs typeface="Arial" panose="020B0604020202020204" pitchFamily="34" charset="0"/>
              </a:rPr>
              <a:t>Đặc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điểm</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của</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áo</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dài</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truyền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thống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và</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các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trang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phục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dân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tộc</a:t>
            </a:r>
            <a:r>
              <a:rPr lang="en-US" sz="4000" dirty="0">
                <a:solidFill>
                  <a:srgbClr val="C00000"/>
                </a:solidFill>
                <a:latin typeface="Arial" panose="020B0604020202020204" pitchFamily="34" charset="0"/>
                <a:cs typeface="Arial" panose="020B0604020202020204" pitchFamily="34" charset="0"/>
              </a:rPr>
              <a:t>: </a:t>
            </a:r>
          </a:p>
        </p:txBody>
      </p:sp>
      <p:sp>
        <p:nvSpPr>
          <p:cNvPr id="6" name="Speech Bubble: Rectangle with Corners Rounded 5">
            <a:extLst>
              <a:ext uri="{FF2B5EF4-FFF2-40B4-BE49-F238E27FC236}">
                <a16:creationId xmlns:a16="http://schemas.microsoft.com/office/drawing/2014/main" id="{B7FD1BAC-E22C-85BF-5053-6AAF4CAB1145}"/>
              </a:ext>
            </a:extLst>
          </p:cNvPr>
          <p:cNvSpPr/>
          <p:nvPr/>
        </p:nvSpPr>
        <p:spPr>
          <a:xfrm>
            <a:off x="1676400" y="1206163"/>
            <a:ext cx="15492413" cy="2946737"/>
          </a:xfrm>
          <a:prstGeom prst="wedgeRoundRectCallout">
            <a:avLst>
              <a:gd name="adj1" fmla="val -58657"/>
              <a:gd name="adj2" fmla="val 25000"/>
              <a:gd name="adj3" fmla="val 16667"/>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dirty="0">
                <a:solidFill>
                  <a:schemeClr val="tx1"/>
                </a:solidFill>
              </a:rPr>
              <a:t>Màu sắc tươi sáng, kết hợp nhiều gam màu.</a:t>
            </a:r>
          </a:p>
          <a:p>
            <a:pPr marL="571500" indent="-571500" algn="just">
              <a:lnSpc>
                <a:spcPct val="150000"/>
              </a:lnSpc>
              <a:buFont typeface="Arial" panose="020B0604020202020204" pitchFamily="34" charset="0"/>
              <a:buChar char="•"/>
            </a:pPr>
            <a:r>
              <a:rPr lang="vi-VN" sz="3600" dirty="0">
                <a:solidFill>
                  <a:schemeClr val="tx1"/>
                </a:solidFill>
              </a:rPr>
              <a:t>Họa tiết thêu hoa, hoa văn thể hiện bản sắc dân tộc.</a:t>
            </a:r>
          </a:p>
          <a:p>
            <a:pPr marL="571500" indent="-571500" algn="just">
              <a:lnSpc>
                <a:spcPct val="150000"/>
              </a:lnSpc>
              <a:buFont typeface="Arial" panose="020B0604020202020204" pitchFamily="34" charset="0"/>
              <a:buChar char="•"/>
            </a:pPr>
            <a:r>
              <a:rPr lang="vi-VN" sz="3600" dirty="0">
                <a:solidFill>
                  <a:schemeClr val="tx1"/>
                </a:solidFill>
              </a:rPr>
              <a:t>Chất liệu: gấm, lụa,…</a:t>
            </a:r>
          </a:p>
        </p:txBody>
      </p:sp>
      <p:pic>
        <p:nvPicPr>
          <p:cNvPr id="2" name="Picture 1"/>
          <p:cNvPicPr>
            <a:picLocks noChangeAspect="1"/>
          </p:cNvPicPr>
          <p:nvPr/>
        </p:nvPicPr>
        <p:blipFill>
          <a:blip r:embed="rId2"/>
          <a:stretch>
            <a:fillRect/>
          </a:stretch>
        </p:blipFill>
        <p:spPr>
          <a:xfrm>
            <a:off x="423838" y="5372859"/>
            <a:ext cx="2986135" cy="4479203"/>
          </a:xfrm>
          <a:prstGeom prst="rect">
            <a:avLst/>
          </a:prstGeom>
        </p:spPr>
      </p:pic>
      <p:pic>
        <p:nvPicPr>
          <p:cNvPr id="3" name="Picture 2"/>
          <p:cNvPicPr>
            <a:picLocks noChangeAspect="1"/>
          </p:cNvPicPr>
          <p:nvPr/>
        </p:nvPicPr>
        <p:blipFill>
          <a:blip r:embed="rId3"/>
          <a:stretch>
            <a:fillRect/>
          </a:stretch>
        </p:blipFill>
        <p:spPr>
          <a:xfrm>
            <a:off x="3639787" y="5347705"/>
            <a:ext cx="2988398" cy="4482597"/>
          </a:xfrm>
          <a:prstGeom prst="rect">
            <a:avLst/>
          </a:prstGeom>
        </p:spPr>
      </p:pic>
      <p:pic>
        <p:nvPicPr>
          <p:cNvPr id="7" name="Picture 6"/>
          <p:cNvPicPr>
            <a:picLocks noChangeAspect="1"/>
          </p:cNvPicPr>
          <p:nvPr/>
        </p:nvPicPr>
        <p:blipFill>
          <a:blip r:embed="rId4"/>
          <a:stretch>
            <a:fillRect/>
          </a:stretch>
        </p:blipFill>
        <p:spPr>
          <a:xfrm>
            <a:off x="14973162" y="5339236"/>
            <a:ext cx="3041586" cy="4562380"/>
          </a:xfrm>
          <a:prstGeom prst="rect">
            <a:avLst/>
          </a:prstGeom>
        </p:spPr>
      </p:pic>
      <p:pic>
        <p:nvPicPr>
          <p:cNvPr id="8" name="Picture 7"/>
          <p:cNvPicPr>
            <a:picLocks noChangeAspect="1"/>
          </p:cNvPicPr>
          <p:nvPr/>
        </p:nvPicPr>
        <p:blipFill>
          <a:blip r:embed="rId5"/>
          <a:stretch>
            <a:fillRect/>
          </a:stretch>
        </p:blipFill>
        <p:spPr>
          <a:xfrm>
            <a:off x="11844539" y="5339236"/>
            <a:ext cx="3333535" cy="4540918"/>
          </a:xfrm>
          <a:prstGeom prst="rect">
            <a:avLst/>
          </a:prstGeom>
        </p:spPr>
      </p:pic>
      <p:pic>
        <p:nvPicPr>
          <p:cNvPr id="9" name="Picture 8"/>
          <p:cNvPicPr>
            <a:picLocks noChangeAspect="1"/>
          </p:cNvPicPr>
          <p:nvPr/>
        </p:nvPicPr>
        <p:blipFill>
          <a:blip r:embed="rId6"/>
          <a:stretch>
            <a:fillRect/>
          </a:stretch>
        </p:blipFill>
        <p:spPr>
          <a:xfrm>
            <a:off x="6743092" y="5716923"/>
            <a:ext cx="4986540" cy="3744160"/>
          </a:xfrm>
          <a:prstGeom prst="rect">
            <a:avLst/>
          </a:prstGeom>
        </p:spPr>
      </p:pic>
    </p:spTree>
    <p:extLst>
      <p:ext uri="{BB962C8B-B14F-4D97-AF65-F5344CB8AC3E}">
        <p14:creationId xmlns:p14="http://schemas.microsoft.com/office/powerpoint/2010/main" val="22196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1030" name="Picture 6" descr="Phu nhân Tổng thống Hàn Quốc trong tà áo dài Việt Nam do phu nhân Chủ tịch  nước Võ Văn Thưởng tặng">
            <a:extLst>
              <a:ext uri="{FF2B5EF4-FFF2-40B4-BE49-F238E27FC236}">
                <a16:creationId xmlns:a16="http://schemas.microsoft.com/office/drawing/2014/main" id="{8924C853-12D7-2F6E-5A25-6BBF2288E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556" y="2095500"/>
            <a:ext cx="4018049" cy="7562287"/>
          </a:xfrm>
          <a:prstGeom prst="roundRect">
            <a:avLst/>
          </a:prstGeom>
          <a:noFill/>
          <a:extLst>
            <a:ext uri="{909E8E84-426E-40DD-AFC4-6F175D3DCCD1}">
              <a14:hiddenFill xmlns:a14="http://schemas.microsoft.com/office/drawing/2010/main">
                <a:solidFill>
                  <a:srgbClr val="FFFFFF"/>
                </a:solidFill>
              </a14:hiddenFill>
            </a:ext>
          </a:extLst>
        </p:spPr>
      </p:pic>
      <p:pic>
        <p:nvPicPr>
          <p:cNvPr id="1026" name="Picture 2" descr="Tết này ta lại mặc áo dài!">
            <a:extLst>
              <a:ext uri="{FF2B5EF4-FFF2-40B4-BE49-F238E27FC236}">
                <a16:creationId xmlns:a16="http://schemas.microsoft.com/office/drawing/2014/main" id="{CF7D8E22-7C07-3F71-AE10-89019615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51" y="533400"/>
            <a:ext cx="4314550" cy="590285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cưới cho ngày trọng đại">
            <a:extLst>
              <a:ext uri="{FF2B5EF4-FFF2-40B4-BE49-F238E27FC236}">
                <a16:creationId xmlns:a16="http://schemas.microsoft.com/office/drawing/2014/main" id="{54FBBD58-7DB8-010C-220C-715F2A645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07" y="3695700"/>
            <a:ext cx="4072935" cy="627415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DD055C-8221-5C00-4979-26629899CA4A}"/>
              </a:ext>
            </a:extLst>
          </p:cNvPr>
          <p:cNvPicPr>
            <a:picLocks noChangeAspect="1"/>
          </p:cNvPicPr>
          <p:nvPr/>
        </p:nvPicPr>
        <p:blipFill>
          <a:blip r:embed="rId5"/>
          <a:stretch>
            <a:fillRect/>
          </a:stretch>
        </p:blipFill>
        <p:spPr>
          <a:xfrm>
            <a:off x="9277848" y="533400"/>
            <a:ext cx="4405119" cy="5902859"/>
          </a:xfrm>
          <a:prstGeom prst="roundRect">
            <a:avLst/>
          </a:prstGeom>
        </p:spPr>
      </p:pic>
      <p:sp>
        <p:nvSpPr>
          <p:cNvPr id="6" name="Rectangle: Rounded Corners 5">
            <a:extLst>
              <a:ext uri="{FF2B5EF4-FFF2-40B4-BE49-F238E27FC236}">
                <a16:creationId xmlns:a16="http://schemas.microsoft.com/office/drawing/2014/main" id="{B7FD1BAC-E22C-85BF-5053-6AAF4CAB1145}"/>
              </a:ext>
            </a:extLst>
          </p:cNvPr>
          <p:cNvSpPr/>
          <p:nvPr/>
        </p:nvSpPr>
        <p:spPr>
          <a:xfrm>
            <a:off x="9601200" y="5981700"/>
            <a:ext cx="7696199" cy="3771900"/>
          </a:xfrm>
          <a:prstGeom prst="roundRect">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Áo dài thường được sử dụng trong các lễ hội, sự kiện đặc biệt.</a:t>
            </a:r>
            <a:endParaRPr lang="vi-VN"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41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2331F2-B261-4BFA-86DF-E8C848EB1561}"/>
              </a:ext>
            </a:extLst>
          </p:cNvPr>
          <p:cNvGrpSpPr/>
          <p:nvPr/>
        </p:nvGrpSpPr>
        <p:grpSpPr>
          <a:xfrm>
            <a:off x="838200" y="1619250"/>
            <a:ext cx="5715000" cy="8421648"/>
            <a:chOff x="838200" y="1619250"/>
            <a:chExt cx="5715000" cy="8421648"/>
          </a:xfrm>
        </p:grpSpPr>
        <p:pic>
          <p:nvPicPr>
            <p:cNvPr id="3" name="Picture 2">
              <a:extLst>
                <a:ext uri="{FF2B5EF4-FFF2-40B4-BE49-F238E27FC236}">
                  <a16:creationId xmlns:a16="http://schemas.microsoft.com/office/drawing/2014/main" id="{391981E4-FC27-587F-9924-9BF0E64B35FE}"/>
                </a:ext>
              </a:extLst>
            </p:cNvPr>
            <p:cNvPicPr>
              <a:picLocks noChangeAspect="1"/>
            </p:cNvPicPr>
            <p:nvPr/>
          </p:nvPicPr>
          <p:blipFill>
            <a:blip r:embed="rId2"/>
            <a:stretch>
              <a:fillRect/>
            </a:stretch>
          </p:blipFill>
          <p:spPr>
            <a:xfrm>
              <a:off x="838200" y="1619250"/>
              <a:ext cx="5715000" cy="77152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92114D95-76CA-082A-D589-869FB6EF94A8}"/>
                </a:ext>
              </a:extLst>
            </p:cNvPr>
            <p:cNvSpPr txBox="1"/>
            <p:nvPr/>
          </p:nvSpPr>
          <p:spPr>
            <a:xfrm>
              <a:off x="990600"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Ba Na </a:t>
              </a:r>
            </a:p>
          </p:txBody>
        </p:sp>
      </p:grpSp>
      <p:grpSp>
        <p:nvGrpSpPr>
          <p:cNvPr id="6" name="Group 5">
            <a:extLst>
              <a:ext uri="{FF2B5EF4-FFF2-40B4-BE49-F238E27FC236}">
                <a16:creationId xmlns:a16="http://schemas.microsoft.com/office/drawing/2014/main" id="{A3C22B5A-4BB9-4789-4271-63DD2CD4AF10}"/>
              </a:ext>
            </a:extLst>
          </p:cNvPr>
          <p:cNvGrpSpPr/>
          <p:nvPr/>
        </p:nvGrpSpPr>
        <p:grpSpPr>
          <a:xfrm>
            <a:off x="6698456" y="1619250"/>
            <a:ext cx="5197705" cy="8324850"/>
            <a:chOff x="6698456" y="1619250"/>
            <a:chExt cx="5197705" cy="8324850"/>
          </a:xfrm>
        </p:grpSpPr>
        <p:pic>
          <p:nvPicPr>
            <p:cNvPr id="2050" name="Picture 2" descr="Trang phục dân tộc Thái - Thời Trang Daily">
              <a:extLst>
                <a:ext uri="{FF2B5EF4-FFF2-40B4-BE49-F238E27FC236}">
                  <a16:creationId xmlns:a16="http://schemas.microsoft.com/office/drawing/2014/main" id="{2182C3D0-333B-FABE-991B-BC280FF0C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619250"/>
              <a:ext cx="503816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2EEB08-1222-9383-8A72-81E2321F9D78}"/>
                </a:ext>
              </a:extLst>
            </p:cNvPr>
            <p:cNvSpPr txBox="1"/>
            <p:nvPr/>
          </p:nvSpPr>
          <p:spPr>
            <a:xfrm>
              <a:off x="6698456" y="9390102"/>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Thái </a:t>
              </a:r>
            </a:p>
          </p:txBody>
        </p:sp>
      </p:grpSp>
      <p:grpSp>
        <p:nvGrpSpPr>
          <p:cNvPr id="9" name="Group 8">
            <a:extLst>
              <a:ext uri="{FF2B5EF4-FFF2-40B4-BE49-F238E27FC236}">
                <a16:creationId xmlns:a16="http://schemas.microsoft.com/office/drawing/2014/main" id="{0A0D3C3E-FD89-D5E8-1443-24C1862DFAC2}"/>
              </a:ext>
            </a:extLst>
          </p:cNvPr>
          <p:cNvGrpSpPr/>
          <p:nvPr/>
        </p:nvGrpSpPr>
        <p:grpSpPr>
          <a:xfrm>
            <a:off x="12101513" y="1638300"/>
            <a:ext cx="5130800" cy="8402598"/>
            <a:chOff x="12101513" y="1638300"/>
            <a:chExt cx="5130800" cy="8402598"/>
          </a:xfrm>
        </p:grpSpPr>
        <p:pic>
          <p:nvPicPr>
            <p:cNvPr id="2052" name="Picture 4" descr="Dự án tái hiện trang phục các nhóm dân tộc H'Mông xưa và nay của nhà sưu  tầm trẻ - Sài·gòn·eer">
              <a:extLst>
                <a:ext uri="{FF2B5EF4-FFF2-40B4-BE49-F238E27FC236}">
                  <a16:creationId xmlns:a16="http://schemas.microsoft.com/office/drawing/2014/main" id="{A4103D19-C213-8F5D-A44E-B69D6D92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1513" y="1638300"/>
              <a:ext cx="513080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09DB6C-CE40-5417-2586-57389EF9A5A8}"/>
                </a:ext>
              </a:extLst>
            </p:cNvPr>
            <p:cNvSpPr txBox="1"/>
            <p:nvPr/>
          </p:nvSpPr>
          <p:spPr>
            <a:xfrm>
              <a:off x="12253912"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H’Mông</a:t>
              </a:r>
            </a:p>
          </p:txBody>
        </p:sp>
      </p:grpSp>
      <p:sp>
        <p:nvSpPr>
          <p:cNvPr id="8" name="TextBox 7">
            <a:extLst>
              <a:ext uri="{FF2B5EF4-FFF2-40B4-BE49-F238E27FC236}">
                <a16:creationId xmlns:a16="http://schemas.microsoft.com/office/drawing/2014/main" id="{23187338-E30B-3D59-0910-E65D3A7C01C7}"/>
              </a:ext>
            </a:extLst>
          </p:cNvPr>
          <p:cNvSpPr txBox="1"/>
          <p:nvPr/>
        </p:nvSpPr>
        <p:spPr>
          <a:xfrm>
            <a:off x="3886200" y="320070"/>
            <a:ext cx="105156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MỘT SỐ TRANG PHỤC DÂN TỘC </a:t>
            </a:r>
          </a:p>
        </p:txBody>
      </p:sp>
    </p:spTree>
    <p:extLst>
      <p:ext uri="{BB962C8B-B14F-4D97-AF65-F5344CB8AC3E}">
        <p14:creationId xmlns:p14="http://schemas.microsoft.com/office/powerpoint/2010/main" val="187789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42561-276A-86D8-76CC-D784C723C0CA}"/>
              </a:ext>
            </a:extLst>
          </p:cNvPr>
          <p:cNvSpPr txBox="1"/>
          <p:nvPr/>
        </p:nvSpPr>
        <p:spPr>
          <a:xfrm>
            <a:off x="3848100" y="658907"/>
            <a:ext cx="10591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LỊCH SỬ PHÁT TRIỂN CỦA ÁO DÀI </a:t>
            </a:r>
          </a:p>
        </p:txBody>
      </p:sp>
      <p:grpSp>
        <p:nvGrpSpPr>
          <p:cNvPr id="11" name="Group 10">
            <a:extLst>
              <a:ext uri="{FF2B5EF4-FFF2-40B4-BE49-F238E27FC236}">
                <a16:creationId xmlns:a16="http://schemas.microsoft.com/office/drawing/2014/main" id="{0438847C-9D24-8E88-00F8-BEA69954369F}"/>
              </a:ext>
            </a:extLst>
          </p:cNvPr>
          <p:cNvGrpSpPr/>
          <p:nvPr/>
        </p:nvGrpSpPr>
        <p:grpSpPr>
          <a:xfrm>
            <a:off x="152400" y="2157413"/>
            <a:ext cx="9772650" cy="7710487"/>
            <a:chOff x="609600" y="2171700"/>
            <a:chExt cx="9772650" cy="7710487"/>
          </a:xfrm>
        </p:grpSpPr>
        <p:pic>
          <p:nvPicPr>
            <p:cNvPr id="9" name="Picture 8">
              <a:extLst>
                <a:ext uri="{FF2B5EF4-FFF2-40B4-BE49-F238E27FC236}">
                  <a16:creationId xmlns:a16="http://schemas.microsoft.com/office/drawing/2014/main" id="{37EACD19-70EB-5DD1-6EA5-8F6CE0854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71700"/>
              <a:ext cx="9772650" cy="684085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a:extLst>
                <a:ext uri="{FF2B5EF4-FFF2-40B4-BE49-F238E27FC236}">
                  <a16:creationId xmlns:a16="http://schemas.microsoft.com/office/drawing/2014/main" id="{6A867190-B82F-588E-80D6-1C9B42BD59B2}"/>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grpSp>
        <p:nvGrpSpPr>
          <p:cNvPr id="17" name="Group 16">
            <a:extLst>
              <a:ext uri="{FF2B5EF4-FFF2-40B4-BE49-F238E27FC236}">
                <a16:creationId xmlns:a16="http://schemas.microsoft.com/office/drawing/2014/main" id="{849FAA71-1E5A-7DAC-5EC1-0A17DAC04EE1}"/>
              </a:ext>
            </a:extLst>
          </p:cNvPr>
          <p:cNvGrpSpPr/>
          <p:nvPr/>
        </p:nvGrpSpPr>
        <p:grpSpPr>
          <a:xfrm>
            <a:off x="9925050" y="2252410"/>
            <a:ext cx="8743950" cy="6650860"/>
            <a:chOff x="9925050" y="2252410"/>
            <a:chExt cx="8743950" cy="6650860"/>
          </a:xfrm>
        </p:grpSpPr>
        <p:sp>
          <p:nvSpPr>
            <p:cNvPr id="13" name="TextBox 12">
              <a:extLst>
                <a:ext uri="{FF2B5EF4-FFF2-40B4-BE49-F238E27FC236}">
                  <a16:creationId xmlns:a16="http://schemas.microsoft.com/office/drawing/2014/main" id="{AF8DC5BE-EE9D-8BCD-46BD-471BC4E6362B}"/>
                </a:ext>
              </a:extLst>
            </p:cNvPr>
            <p:cNvSpPr txBox="1"/>
            <p:nvPr/>
          </p:nvSpPr>
          <p:spPr>
            <a:xfrm>
              <a:off x="9925050" y="2252410"/>
              <a:ext cx="7829550" cy="6650860"/>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từ lâu đã là trang phục truyền thống và là nét văn hóa đặc trưng của dân tộc Việt Nam. </a:t>
              </a:r>
              <a:endParaRPr lang="en-US" sz="3600"/>
            </a:p>
            <a:p>
              <a:pPr marL="571500" indent="-571500" algn="just">
                <a:lnSpc>
                  <a:spcPct val="150000"/>
                </a:lnSpc>
                <a:buFont typeface="Arial" panose="020B0604020202020204" pitchFamily="34" charset="0"/>
                <a:buChar char="•"/>
              </a:pPr>
              <a:r>
                <a:rPr lang="vi-VN" sz="3600"/>
                <a:t>Trải qua từng thời kì phát triển của lịch sử, áo dài luôn không ngừng biến đổi nhưng vẫn đảm bảo tôn được vẻ đẹp dịu dàng truyền thống của người phụ nữ Việt.</a:t>
              </a:r>
              <a:endParaRPr lang="en-US" sz="3600"/>
            </a:p>
          </p:txBody>
        </p:sp>
        <p:cxnSp>
          <p:nvCxnSpPr>
            <p:cNvPr id="15" name="Straight Connector 14">
              <a:extLst>
                <a:ext uri="{FF2B5EF4-FFF2-40B4-BE49-F238E27FC236}">
                  <a16:creationId xmlns:a16="http://schemas.microsoft.com/office/drawing/2014/main" id="{AA89235B-2A5F-961F-CBB6-AB188C9D0C92}"/>
                </a:ext>
              </a:extLst>
            </p:cNvPr>
            <p:cNvCxnSpPr/>
            <p:nvPr/>
          </p:nvCxnSpPr>
          <p:spPr>
            <a:xfrm>
              <a:off x="9925050" y="24003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E6F7BF-73D2-6113-B3E8-9FD0A33F8BA9}"/>
                </a:ext>
              </a:extLst>
            </p:cNvPr>
            <p:cNvCxnSpPr/>
            <p:nvPr/>
          </p:nvCxnSpPr>
          <p:spPr>
            <a:xfrm>
              <a:off x="9925050" y="88011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373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1265</Words>
  <Application>Microsoft Office PowerPoint</Application>
  <PresentationFormat>Custom</PresentationFormat>
  <Paragraphs>97</Paragraphs>
  <Slides>29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Times New Roman</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Beige Cute Illustration Baking Recipe Presentation</dc:title>
  <cp:lastModifiedBy>Admin</cp:lastModifiedBy>
  <cp:revision>9</cp:revision>
  <dcterms:created xsi:type="dcterms:W3CDTF">2006-08-16T00:00:00Z</dcterms:created>
  <dcterms:modified xsi:type="dcterms:W3CDTF">2024-10-31T00:37:17Z</dcterms:modified>
  <dc:identifier>DAFssfVzr8A</dc:identifier>
</cp:coreProperties>
</file>