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2" r:id="rId1"/>
  </p:sldMasterIdLst>
  <p:notesMasterIdLst>
    <p:notesMasterId r:id="rId29"/>
  </p:notesMasterIdLst>
  <p:sldIdLst>
    <p:sldId id="256" r:id="rId2"/>
    <p:sldId id="257" r:id="rId3"/>
    <p:sldId id="259" r:id="rId4"/>
    <p:sldId id="260" r:id="rId5"/>
    <p:sldId id="261" r:id="rId6"/>
    <p:sldId id="271" r:id="rId7"/>
    <p:sldId id="289" r:id="rId8"/>
    <p:sldId id="304" r:id="rId9"/>
    <p:sldId id="290" r:id="rId10"/>
    <p:sldId id="265" r:id="rId11"/>
    <p:sldId id="293" r:id="rId12"/>
    <p:sldId id="295" r:id="rId13"/>
    <p:sldId id="296" r:id="rId14"/>
    <p:sldId id="292" r:id="rId15"/>
    <p:sldId id="268" r:id="rId16"/>
    <p:sldId id="269" r:id="rId17"/>
    <p:sldId id="297" r:id="rId18"/>
    <p:sldId id="298" r:id="rId19"/>
    <p:sldId id="299" r:id="rId20"/>
    <p:sldId id="301" r:id="rId21"/>
    <p:sldId id="302" r:id="rId22"/>
    <p:sldId id="303" r:id="rId23"/>
    <p:sldId id="267" r:id="rId24"/>
    <p:sldId id="270" r:id="rId25"/>
    <p:sldId id="280" r:id="rId26"/>
    <p:sldId id="286" r:id="rId27"/>
    <p:sldId id="285"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0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985C5475-7684-4AE8-9C92-A69B40347B26}">
      <dgm:prSet phldrT="[Text]" custT="1"/>
      <dgm:spPr/>
      <dgm:t>
        <a:bodyPr/>
        <a:lstStyle/>
        <a:p>
          <a:r>
            <a:rPr lang="nl-NL" sz="1800" dirty="0" smtClean="0"/>
            <a:t>Bước 3: Vẽ màu và hoàn thiện. Có thể thêm một vài chi tiết cần thiết để hoàn thiện tranh</a:t>
          </a:r>
          <a:endParaRPr lang="en-US" sz="1800" dirty="0"/>
        </a:p>
      </dgm:t>
    </dgm:pt>
    <dgm:pt modelId="{B973E984-AFBF-4673-854F-562B6E9E54C1}" type="parTrans" cxnId="{F94EFE0F-B87A-412D-BCA6-BE2696B7E2EF}">
      <dgm:prSet/>
      <dgm:spPr/>
      <dgm:t>
        <a:bodyPr/>
        <a:lstStyle/>
        <a:p>
          <a:endParaRPr lang="en-US" sz="1400"/>
        </a:p>
      </dgm:t>
    </dgm:pt>
    <dgm:pt modelId="{52D637C1-5D58-43F7-B452-B7433C4D27C9}" type="sibTrans" cxnId="{F94EFE0F-B87A-412D-BCA6-BE2696B7E2EF}">
      <dgm:prSet/>
      <dgm:spPr/>
      <dgm:t>
        <a:bodyPr/>
        <a:lstStyle/>
        <a:p>
          <a:endParaRPr lang="en-US" sz="1400"/>
        </a:p>
      </dgm:t>
    </dgm:pt>
    <dgm:pt modelId="{3502DEBD-B02F-4E3C-9818-D68631E868E5}" type="pres">
      <dgm:prSet presAssocID="{A3470063-3108-4732-A79B-B1087209A801}" presName="Name0" presStyleCnt="0">
        <dgm:presLayoutVars>
          <dgm:dir/>
          <dgm:resizeHandles val="exact"/>
        </dgm:presLayoutVars>
      </dgm:prSet>
      <dgm:spPr/>
    </dgm:pt>
    <dgm:pt modelId="{D41E65F8-EC7C-4296-A477-97E1B225E162}" type="pres">
      <dgm:prSet presAssocID="{985C5475-7684-4AE8-9C92-A69B40347B26}" presName="node" presStyleLbl="node1" presStyleIdx="0" presStyleCnt="1" custScaleX="136831" custScaleY="109126" custLinFactNeighborY="-819">
        <dgm:presLayoutVars>
          <dgm:bulletEnabled val="1"/>
        </dgm:presLayoutVars>
      </dgm:prSet>
      <dgm:spPr/>
      <dgm:t>
        <a:bodyPr/>
        <a:lstStyle/>
        <a:p>
          <a:endParaRPr lang="en-US"/>
        </a:p>
      </dgm:t>
    </dgm:pt>
  </dgm:ptLst>
  <dgm:cxnLst>
    <dgm:cxn modelId="{F94EFE0F-B87A-412D-BCA6-BE2696B7E2EF}" srcId="{A3470063-3108-4732-A79B-B1087209A801}" destId="{985C5475-7684-4AE8-9C92-A69B40347B26}" srcOrd="0" destOrd="0" parTransId="{B973E984-AFBF-4673-854F-562B6E9E54C1}" sibTransId="{52D637C1-5D58-43F7-B452-B7433C4D27C9}"/>
    <dgm:cxn modelId="{839CA974-61FC-46AE-85DA-C51D5105CA64}" type="presOf" srcId="{A3470063-3108-4732-A79B-B1087209A801}" destId="{3502DEBD-B02F-4E3C-9818-D68631E868E5}" srcOrd="0" destOrd="0" presId="urn:microsoft.com/office/officeart/2005/8/layout/process1"/>
    <dgm:cxn modelId="{13E0EBDE-CA59-4401-9776-D50F18F15F67}" type="presOf" srcId="{985C5475-7684-4AE8-9C92-A69B40347B26}" destId="{D41E65F8-EC7C-4296-A477-97E1B225E162}" srcOrd="0" destOrd="0" presId="urn:microsoft.com/office/officeart/2005/8/layout/process1"/>
    <dgm:cxn modelId="{8E8D56AB-83F9-4BAA-8911-BFB33101C879}" type="presParOf" srcId="{3502DEBD-B02F-4E3C-9818-D68631E868E5}" destId="{D41E65F8-EC7C-4296-A477-97E1B225E16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E65F8-EC7C-4296-A477-97E1B225E162}">
      <dsp:nvSpPr>
        <dsp:cNvPr id="0" name=""/>
        <dsp:cNvSpPr/>
      </dsp:nvSpPr>
      <dsp:spPr>
        <a:xfrm>
          <a:off x="1733" y="0"/>
          <a:ext cx="2357768" cy="1541838"/>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t>Bước 3: Vẽ màu và hoàn thiện. Có thể thêm một vài chi tiết cần thiết để hoàn thiện tranh</a:t>
          </a:r>
          <a:endParaRPr lang="en-US" sz="1800" kern="1200" dirty="0"/>
        </a:p>
      </dsp:txBody>
      <dsp:txXfrm>
        <a:off x="46892" y="45159"/>
        <a:ext cx="2267450" cy="14515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03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137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505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9315052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457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7997677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2659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159424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082309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9361302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329408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Tree>
    <p:extLst>
      <p:ext uri="{BB962C8B-B14F-4D97-AF65-F5344CB8AC3E}">
        <p14:creationId xmlns:p14="http://schemas.microsoft.com/office/powerpoint/2010/main" val="2573628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83716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spTree>
    <p:extLst>
      <p:ext uri="{BB962C8B-B14F-4D97-AF65-F5344CB8AC3E}">
        <p14:creationId xmlns:p14="http://schemas.microsoft.com/office/powerpoint/2010/main" val="294931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7968529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58193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3"/>
        <p:cNvGrpSpPr/>
        <p:nvPr/>
      </p:nvGrpSpPr>
      <p:grpSpPr>
        <a:xfrm>
          <a:off x="0" y="0"/>
          <a:ext cx="0" cy="0"/>
          <a:chOff x="0" y="0"/>
          <a:chExt cx="0" cy="0"/>
        </a:xfrm>
      </p:grpSpPr>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85630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pencil - Light paper">
  <p:cSld name="One pencil - Light paper">
    <p:bg>
      <p:bgPr>
        <a:solidFill>
          <a:schemeClr val="accent5"/>
        </a:solidFill>
        <a:effectLst/>
      </p:bgPr>
    </p:bg>
    <p:spTree>
      <p:nvGrpSpPr>
        <p:cNvPr id="1" name="Shape 757"/>
        <p:cNvGrpSpPr/>
        <p:nvPr/>
      </p:nvGrpSpPr>
      <p:grpSpPr>
        <a:xfrm>
          <a:off x="0" y="0"/>
          <a:ext cx="0" cy="0"/>
          <a:chOff x="0" y="0"/>
          <a:chExt cx="0" cy="0"/>
        </a:xfrm>
      </p:grpSpPr>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720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ext + image">
  <p:cSld name="Title + text + image">
    <p:bg>
      <p:bgPr>
        <a:solidFill>
          <a:schemeClr val="dk1"/>
        </a:solidFill>
        <a:effectLst/>
      </p:bgPr>
    </p:bg>
    <p:spTree>
      <p:nvGrpSpPr>
        <p:cNvPr id="1" name="Shape 257"/>
        <p:cNvGrpSpPr/>
        <p:nvPr/>
      </p:nvGrpSpPr>
      <p:grpSpPr>
        <a:xfrm>
          <a:off x="0" y="0"/>
          <a:ext cx="0" cy="0"/>
          <a:chOff x="0" y="0"/>
          <a:chExt cx="0" cy="0"/>
        </a:xfrm>
      </p:grpSpPr>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1326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pencil - Dark paper">
  <p:cSld name="One pencil - Dark paper">
    <p:bg>
      <p:bgPr>
        <a:solidFill>
          <a:schemeClr val="accent5"/>
        </a:solidFill>
        <a:effectLst/>
      </p:bgPr>
    </p:bg>
    <p:spTree>
      <p:nvGrpSpPr>
        <p:cNvPr id="1" name="Shape 760"/>
        <p:cNvGrpSpPr/>
        <p:nvPr/>
      </p:nvGrpSpPr>
      <p:grpSpPr>
        <a:xfrm>
          <a:off x="0" y="0"/>
          <a:ext cx="0" cy="0"/>
          <a:chOff x="0" y="0"/>
          <a:chExt cx="0" cy="0"/>
        </a:xfrm>
      </p:grpSpPr>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1723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4281147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535444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7197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306140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953757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37712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4393588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31/10/2024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09787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transition>
    <p:fade thruBlk="1"/>
  </p:transition>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2.xml"/><Relationship Id="rId5" Type="http://schemas.openxmlformats.org/officeDocument/2006/relationships/image" Target="../media/image24.em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188478" y="509814"/>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b="1" dirty="0" smtClean="0">
                <a:latin typeface="Times New Roman" panose="02020603050405020304" pitchFamily="18" charset="0"/>
                <a:cs typeface="Times New Roman" panose="02020603050405020304" pitchFamily="18" charset="0"/>
              </a:rPr>
              <a:t>1.Tìm ý tưởng:</a:t>
            </a:r>
            <a:endParaRPr sz="2400" b="1" dirty="0">
              <a:latin typeface="Times New Roman" panose="02020603050405020304" pitchFamily="18" charset="0"/>
              <a:cs typeface="Times New Roman" panose="02020603050405020304" pitchFamily="18" charset="0"/>
            </a:endParaRPr>
          </a:p>
        </p:txBody>
      </p:sp>
      <p:sp>
        <p:nvSpPr>
          <p:cNvPr id="844" name="Google Shape;844;p24"/>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5" name="Google Shape;825;p22"/>
          <p:cNvSpPr txBox="1">
            <a:spLocks/>
          </p:cNvSpPr>
          <p:nvPr/>
        </p:nvSpPr>
        <p:spPr>
          <a:xfrm>
            <a:off x="172784" y="108066"/>
            <a:ext cx="3217500" cy="5838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FF0000"/>
                </a:solidFill>
                <a:latin typeface="+mj-lt"/>
              </a:rPr>
              <a:t>II. </a:t>
            </a:r>
            <a:r>
              <a:rPr lang="en-US" sz="2400" b="1" dirty="0" err="1" smtClean="0">
                <a:solidFill>
                  <a:srgbClr val="FF0000"/>
                </a:solidFill>
                <a:latin typeface="+mj-lt"/>
              </a:rPr>
              <a:t>Sáng</a:t>
            </a:r>
            <a:r>
              <a:rPr lang="en-US" sz="2400" b="1" dirty="0" smtClean="0">
                <a:solidFill>
                  <a:srgbClr val="FF0000"/>
                </a:solidFill>
                <a:latin typeface="+mj-lt"/>
              </a:rPr>
              <a:t> </a:t>
            </a:r>
            <a:r>
              <a:rPr lang="en-US" sz="2400" b="1" dirty="0" err="1" smtClean="0">
                <a:solidFill>
                  <a:srgbClr val="FF0000"/>
                </a:solidFill>
                <a:latin typeface="+mj-lt"/>
              </a:rPr>
              <a:t>tạo</a:t>
            </a:r>
            <a:endParaRPr lang="en-US" sz="2400" dirty="0">
              <a:solidFill>
                <a:srgbClr val="FF0000"/>
              </a:solidFill>
              <a:latin typeface="+mj-lt"/>
            </a:endParaRPr>
          </a:p>
        </p:txBody>
      </p:sp>
      <p:pic>
        <p:nvPicPr>
          <p:cNvPr id="3" name="Picture 2"/>
          <p:cNvPicPr>
            <a:picLocks noChangeAspect="1"/>
          </p:cNvPicPr>
          <p:nvPr/>
        </p:nvPicPr>
        <p:blipFill>
          <a:blip r:embed="rId4"/>
          <a:stretch>
            <a:fillRect/>
          </a:stretch>
        </p:blipFill>
        <p:spPr>
          <a:xfrm>
            <a:off x="583091" y="1489292"/>
            <a:ext cx="2343150" cy="2200275"/>
          </a:xfrm>
          <a:prstGeom prst="rect">
            <a:avLst/>
          </a:prstGeom>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5"/>
          <a:stretch>
            <a:fillRect/>
          </a:stretch>
        </p:blipFill>
        <p:spPr>
          <a:xfrm>
            <a:off x="3138486" y="1479767"/>
            <a:ext cx="2257425" cy="22098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2"/>
                                        </p:tgtEl>
                                        <p:attrNameLst>
                                          <p:attrName>style.visibility</p:attrName>
                                        </p:attrNameLst>
                                      </p:cBhvr>
                                      <p:to>
                                        <p:strVal val="visible"/>
                                      </p:to>
                                    </p:set>
                                    <p:animEffect transition="in" filter="barn(inVertical)">
                                      <p:cBhvr>
                                        <p:cTn id="12" dur="500"/>
                                        <p:tgtEl>
                                          <p:spTgt spid="8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1026" name="Picture 2" descr="https://tse3.mm.bing.net/th?id=OIP.iQyiR9zt7aHH00ww4i9rGwHaIQ&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158" y="399979"/>
            <a:ext cx="1533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675496" y="399979"/>
            <a:ext cx="2743200" cy="1714500"/>
          </a:xfrm>
          <a:prstGeom prst="rect">
            <a:avLst/>
          </a:prstGeom>
        </p:spPr>
      </p:pic>
      <p:pic>
        <p:nvPicPr>
          <p:cNvPr id="5" name="Picture 4"/>
          <p:cNvPicPr>
            <a:picLocks noChangeAspect="1"/>
          </p:cNvPicPr>
          <p:nvPr/>
        </p:nvPicPr>
        <p:blipFill>
          <a:blip r:embed="rId4"/>
          <a:stretch>
            <a:fillRect/>
          </a:stretch>
        </p:blipFill>
        <p:spPr>
          <a:xfrm>
            <a:off x="5881632" y="2544866"/>
            <a:ext cx="3262368" cy="2446776"/>
          </a:xfrm>
          <a:prstGeom prst="rect">
            <a:avLst/>
          </a:prstGeom>
        </p:spPr>
      </p:pic>
      <p:pic>
        <p:nvPicPr>
          <p:cNvPr id="6" name="Picture 5"/>
          <p:cNvPicPr>
            <a:picLocks noChangeAspect="1"/>
          </p:cNvPicPr>
          <p:nvPr/>
        </p:nvPicPr>
        <p:blipFill>
          <a:blip r:embed="rId5"/>
          <a:stretch>
            <a:fillRect/>
          </a:stretch>
        </p:blipFill>
        <p:spPr>
          <a:xfrm>
            <a:off x="1868508" y="2544866"/>
            <a:ext cx="2357176" cy="2446776"/>
          </a:xfrm>
          <a:prstGeom prst="rect">
            <a:avLst/>
          </a:prstGeom>
        </p:spPr>
      </p:pic>
      <p:sp>
        <p:nvSpPr>
          <p:cNvPr id="7" name="TextBox 6"/>
          <p:cNvSpPr txBox="1"/>
          <p:nvPr/>
        </p:nvSpPr>
        <p:spPr>
          <a:xfrm>
            <a:off x="506453" y="1625983"/>
            <a:ext cx="1169043" cy="584775"/>
          </a:xfrm>
          <a:prstGeom prst="rect">
            <a:avLst/>
          </a:prstGeom>
          <a:noFill/>
        </p:spPr>
        <p:txBody>
          <a:bodyPr wrap="square" rtlCol="0">
            <a:spAutoFit/>
          </a:bodyPr>
          <a:lstStyle/>
          <a:p>
            <a:pPr algn="ctr"/>
            <a:r>
              <a:rPr lang="en-US" sz="1600" b="1" dirty="0" err="1" smtClean="0">
                <a:solidFill>
                  <a:srgbClr val="002060"/>
                </a:solidFill>
                <a:latin typeface="Times New Roman" panose="02020603050405020304" pitchFamily="18" charset="0"/>
                <a:cs typeface="Times New Roman" panose="02020603050405020304" pitchFamily="18" charset="0"/>
              </a:rPr>
              <a:t>Mặt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dạng</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tròn</a:t>
            </a:r>
            <a:endParaRPr lang="vi-VN" sz="16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69905" y="1625982"/>
            <a:ext cx="1169043" cy="584775"/>
          </a:xfrm>
          <a:prstGeom prst="rect">
            <a:avLst/>
          </a:prstGeom>
          <a:noFill/>
        </p:spPr>
        <p:txBody>
          <a:bodyPr wrap="square" rtlCol="0">
            <a:spAutoFit/>
          </a:bodyPr>
          <a:lstStyle/>
          <a:p>
            <a:pPr algn="ctr"/>
            <a:r>
              <a:rPr lang="en-US" sz="1600" b="1" dirty="0" err="1" smtClean="0">
                <a:solidFill>
                  <a:srgbClr val="002060"/>
                </a:solidFill>
                <a:latin typeface="Times New Roman" panose="02020603050405020304" pitchFamily="18" charset="0"/>
                <a:cs typeface="Times New Roman" panose="02020603050405020304" pitchFamily="18" charset="0"/>
              </a:rPr>
              <a:t>Mặt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dạng</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bầu</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dục</a:t>
            </a:r>
            <a:endParaRPr lang="vi-VN" sz="16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8344" y="4406867"/>
            <a:ext cx="1330164" cy="584775"/>
          </a:xfrm>
          <a:prstGeom prst="rect">
            <a:avLst/>
          </a:prstGeom>
          <a:noFill/>
        </p:spPr>
        <p:txBody>
          <a:bodyPr wrap="square" rtlCol="0">
            <a:spAutoFit/>
          </a:bodyPr>
          <a:lstStyle/>
          <a:p>
            <a:pPr algn="ctr"/>
            <a:r>
              <a:rPr lang="en-US" sz="1600" b="1" dirty="0" err="1" smtClean="0">
                <a:solidFill>
                  <a:srgbClr val="002060"/>
                </a:solidFill>
                <a:latin typeface="Times New Roman" panose="02020603050405020304" pitchFamily="18" charset="0"/>
                <a:cs typeface="Times New Roman" panose="02020603050405020304" pitchFamily="18" charset="0"/>
              </a:rPr>
              <a:t>Mặt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vuông</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bạnh</a:t>
            </a:r>
            <a:endParaRPr lang="vi-VN" sz="1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712589" y="4355644"/>
            <a:ext cx="1169043" cy="584775"/>
          </a:xfrm>
          <a:prstGeom prst="rect">
            <a:avLst/>
          </a:prstGeom>
          <a:noFill/>
        </p:spPr>
        <p:txBody>
          <a:bodyPr wrap="square" rtlCol="0">
            <a:spAutoFit/>
          </a:bodyPr>
          <a:lstStyle/>
          <a:p>
            <a:pPr algn="ctr"/>
            <a:r>
              <a:rPr lang="en-US" sz="1600" b="1" dirty="0" err="1" smtClean="0">
                <a:solidFill>
                  <a:srgbClr val="002060"/>
                </a:solidFill>
                <a:latin typeface="Times New Roman" panose="02020603050405020304" pitchFamily="18" charset="0"/>
                <a:cs typeface="Times New Roman" panose="02020603050405020304" pitchFamily="18" charset="0"/>
              </a:rPr>
              <a:t>Mặt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dạng</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dài</a:t>
            </a:r>
            <a:endParaRPr lang="vi-VN"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3" name="Picture 2"/>
          <p:cNvPicPr>
            <a:picLocks noChangeAspect="1"/>
          </p:cNvPicPr>
          <p:nvPr/>
        </p:nvPicPr>
        <p:blipFill>
          <a:blip r:embed="rId2"/>
          <a:stretch>
            <a:fillRect/>
          </a:stretch>
        </p:blipFill>
        <p:spPr>
          <a:xfrm>
            <a:off x="170978" y="759908"/>
            <a:ext cx="2942612" cy="2192247"/>
          </a:xfrm>
          <a:prstGeom prst="rect">
            <a:avLst/>
          </a:prstGeom>
        </p:spPr>
      </p:pic>
      <p:pic>
        <p:nvPicPr>
          <p:cNvPr id="4" name="Picture 3"/>
          <p:cNvPicPr>
            <a:picLocks noChangeAspect="1"/>
          </p:cNvPicPr>
          <p:nvPr/>
        </p:nvPicPr>
        <p:blipFill>
          <a:blip r:embed="rId3"/>
          <a:stretch>
            <a:fillRect/>
          </a:stretch>
        </p:blipFill>
        <p:spPr>
          <a:xfrm>
            <a:off x="3437740" y="754534"/>
            <a:ext cx="2870461" cy="2197621"/>
          </a:xfrm>
          <a:prstGeom prst="rect">
            <a:avLst/>
          </a:prstGeom>
        </p:spPr>
      </p:pic>
      <p:pic>
        <p:nvPicPr>
          <p:cNvPr id="6" name="Picture 5"/>
          <p:cNvPicPr>
            <a:picLocks noChangeAspect="1"/>
          </p:cNvPicPr>
          <p:nvPr/>
        </p:nvPicPr>
        <p:blipFill>
          <a:blip r:embed="rId4"/>
          <a:stretch>
            <a:fillRect/>
          </a:stretch>
        </p:blipFill>
        <p:spPr>
          <a:xfrm>
            <a:off x="6653112" y="801330"/>
            <a:ext cx="2175267" cy="2150825"/>
          </a:xfrm>
          <a:prstGeom prst="rect">
            <a:avLst/>
          </a:prstGeom>
        </p:spPr>
      </p:pic>
      <p:sp>
        <p:nvSpPr>
          <p:cNvPr id="5" name="TextBox 4"/>
          <p:cNvSpPr txBox="1"/>
          <p:nvPr/>
        </p:nvSpPr>
        <p:spPr>
          <a:xfrm>
            <a:off x="1282149" y="3120161"/>
            <a:ext cx="1356879" cy="400110"/>
          </a:xfrm>
          <a:prstGeom prst="rect">
            <a:avLst/>
          </a:prstGeom>
          <a:noFill/>
        </p:spPr>
        <p:txBody>
          <a:bodyPr wrap="square" rtlCol="0">
            <a:spAutoFit/>
          </a:bodyPr>
          <a:lstStyle/>
          <a:p>
            <a:r>
              <a:rPr lang="en-US" sz="2000" b="1" dirty="0" err="1" smtClean="0">
                <a:solidFill>
                  <a:srgbClr val="002060"/>
                </a:solidFill>
              </a:rPr>
              <a:t>Mắt</a:t>
            </a:r>
            <a:r>
              <a:rPr lang="en-US" sz="2000" b="1" dirty="0" smtClean="0">
                <a:solidFill>
                  <a:srgbClr val="002060"/>
                </a:solidFill>
              </a:rPr>
              <a:t> </a:t>
            </a:r>
            <a:r>
              <a:rPr lang="en-US" sz="2000" b="1" dirty="0" err="1" smtClean="0">
                <a:solidFill>
                  <a:srgbClr val="002060"/>
                </a:solidFill>
              </a:rPr>
              <a:t>bé</a:t>
            </a:r>
            <a:endParaRPr lang="vi-VN" sz="2000" b="1" dirty="0">
              <a:solidFill>
                <a:srgbClr val="002060"/>
              </a:solidFill>
            </a:endParaRPr>
          </a:p>
        </p:txBody>
      </p:sp>
      <p:sp>
        <p:nvSpPr>
          <p:cNvPr id="12" name="TextBox 11"/>
          <p:cNvSpPr txBox="1"/>
          <p:nvPr/>
        </p:nvSpPr>
        <p:spPr>
          <a:xfrm>
            <a:off x="4524990" y="3148314"/>
            <a:ext cx="1356879" cy="400110"/>
          </a:xfrm>
          <a:prstGeom prst="rect">
            <a:avLst/>
          </a:prstGeom>
          <a:noFill/>
        </p:spPr>
        <p:txBody>
          <a:bodyPr wrap="square" rtlCol="0">
            <a:spAutoFit/>
          </a:bodyPr>
          <a:lstStyle/>
          <a:p>
            <a:r>
              <a:rPr lang="en-US" sz="2000" b="1" dirty="0" err="1" smtClean="0">
                <a:solidFill>
                  <a:srgbClr val="002060"/>
                </a:solidFill>
              </a:rPr>
              <a:t>Mắt</a:t>
            </a:r>
            <a:r>
              <a:rPr lang="en-US" sz="2000" b="1" dirty="0" smtClean="0">
                <a:solidFill>
                  <a:srgbClr val="002060"/>
                </a:solidFill>
              </a:rPr>
              <a:t> to</a:t>
            </a:r>
            <a:endParaRPr lang="vi-VN" sz="2000" b="1" dirty="0">
              <a:solidFill>
                <a:srgbClr val="002060"/>
              </a:solidFill>
            </a:endParaRPr>
          </a:p>
        </p:txBody>
      </p:sp>
      <p:sp>
        <p:nvSpPr>
          <p:cNvPr id="13" name="TextBox 12"/>
          <p:cNvSpPr txBox="1"/>
          <p:nvPr/>
        </p:nvSpPr>
        <p:spPr>
          <a:xfrm>
            <a:off x="7228287" y="3120161"/>
            <a:ext cx="1356879" cy="400110"/>
          </a:xfrm>
          <a:prstGeom prst="rect">
            <a:avLst/>
          </a:prstGeom>
          <a:noFill/>
        </p:spPr>
        <p:txBody>
          <a:bodyPr wrap="square" rtlCol="0">
            <a:spAutoFit/>
          </a:bodyPr>
          <a:lstStyle/>
          <a:p>
            <a:r>
              <a:rPr lang="en-US" sz="2000" b="1" dirty="0" err="1" smtClean="0">
                <a:solidFill>
                  <a:srgbClr val="002060"/>
                </a:solidFill>
              </a:rPr>
              <a:t>Mắt</a:t>
            </a:r>
            <a:r>
              <a:rPr lang="en-US" sz="2000" b="1" dirty="0" smtClean="0">
                <a:solidFill>
                  <a:srgbClr val="002060"/>
                </a:solidFill>
              </a:rPr>
              <a:t> </a:t>
            </a:r>
            <a:r>
              <a:rPr lang="en-US" sz="2000" b="1" dirty="0" err="1" smtClean="0">
                <a:solidFill>
                  <a:srgbClr val="002060"/>
                </a:solidFill>
              </a:rPr>
              <a:t>xếch</a:t>
            </a:r>
            <a:endParaRPr lang="vi-VN" sz="2000" b="1" dirty="0">
              <a:solidFill>
                <a:srgbClr val="002060"/>
              </a:solidFill>
            </a:endParaRPr>
          </a:p>
        </p:txBody>
      </p:sp>
    </p:spTree>
    <p:extLst>
      <p:ext uri="{BB962C8B-B14F-4D97-AF65-F5344CB8AC3E}">
        <p14:creationId xmlns:p14="http://schemas.microsoft.com/office/powerpoint/2010/main" val="146917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7" name="Picture 6"/>
          <p:cNvPicPr>
            <a:picLocks noChangeAspect="1"/>
          </p:cNvPicPr>
          <p:nvPr/>
        </p:nvPicPr>
        <p:blipFill>
          <a:blip r:embed="rId2"/>
          <a:stretch>
            <a:fillRect/>
          </a:stretch>
        </p:blipFill>
        <p:spPr>
          <a:xfrm>
            <a:off x="2542872" y="181931"/>
            <a:ext cx="1949692" cy="2316175"/>
          </a:xfrm>
          <a:prstGeom prst="rect">
            <a:avLst/>
          </a:prstGeom>
        </p:spPr>
      </p:pic>
      <p:pic>
        <p:nvPicPr>
          <p:cNvPr id="8" name="Picture 7"/>
          <p:cNvPicPr>
            <a:picLocks noChangeAspect="1"/>
          </p:cNvPicPr>
          <p:nvPr/>
        </p:nvPicPr>
        <p:blipFill>
          <a:blip r:embed="rId3"/>
          <a:stretch>
            <a:fillRect/>
          </a:stretch>
        </p:blipFill>
        <p:spPr>
          <a:xfrm>
            <a:off x="5881535" y="222697"/>
            <a:ext cx="2938373" cy="2139060"/>
          </a:xfrm>
          <a:prstGeom prst="rect">
            <a:avLst/>
          </a:prstGeom>
        </p:spPr>
      </p:pic>
      <p:pic>
        <p:nvPicPr>
          <p:cNvPr id="10" name="Picture 9"/>
          <p:cNvPicPr>
            <a:picLocks noChangeAspect="1"/>
          </p:cNvPicPr>
          <p:nvPr/>
        </p:nvPicPr>
        <p:blipFill>
          <a:blip r:embed="rId4"/>
          <a:stretch>
            <a:fillRect/>
          </a:stretch>
        </p:blipFill>
        <p:spPr>
          <a:xfrm>
            <a:off x="2542872" y="2739216"/>
            <a:ext cx="1949692" cy="2255644"/>
          </a:xfrm>
          <a:prstGeom prst="rect">
            <a:avLst/>
          </a:prstGeom>
        </p:spPr>
      </p:pic>
      <p:pic>
        <p:nvPicPr>
          <p:cNvPr id="11" name="Picture 10"/>
          <p:cNvPicPr>
            <a:picLocks noChangeAspect="1"/>
          </p:cNvPicPr>
          <p:nvPr/>
        </p:nvPicPr>
        <p:blipFill>
          <a:blip r:embed="rId5"/>
          <a:stretch>
            <a:fillRect/>
          </a:stretch>
        </p:blipFill>
        <p:spPr>
          <a:xfrm>
            <a:off x="6498304" y="2741821"/>
            <a:ext cx="1997513" cy="2253039"/>
          </a:xfrm>
          <a:prstGeom prst="rect">
            <a:avLst/>
          </a:prstGeom>
        </p:spPr>
      </p:pic>
      <p:sp>
        <p:nvSpPr>
          <p:cNvPr id="5" name="TextBox 4"/>
          <p:cNvSpPr txBox="1"/>
          <p:nvPr/>
        </p:nvSpPr>
        <p:spPr>
          <a:xfrm>
            <a:off x="1064871" y="1653870"/>
            <a:ext cx="1167284" cy="707886"/>
          </a:xfrm>
          <a:prstGeom prst="rect">
            <a:avLst/>
          </a:prstGeom>
          <a:noFill/>
        </p:spPr>
        <p:txBody>
          <a:bodyPr wrap="square" rtlCol="0">
            <a:spAutoFit/>
          </a:bodyPr>
          <a:lstStyle/>
          <a:p>
            <a:pPr algn="ctr"/>
            <a:r>
              <a:rPr lang="en-US" sz="2000" b="1" dirty="0" err="1" smtClean="0">
                <a:solidFill>
                  <a:srgbClr val="002060"/>
                </a:solidFill>
              </a:rPr>
              <a:t>Miệng</a:t>
            </a:r>
            <a:r>
              <a:rPr lang="en-US" sz="2000" b="1" dirty="0" smtClean="0">
                <a:solidFill>
                  <a:srgbClr val="002060"/>
                </a:solidFill>
              </a:rPr>
              <a:t> </a:t>
            </a:r>
            <a:r>
              <a:rPr lang="en-US" sz="2000" b="1" dirty="0" err="1" smtClean="0">
                <a:solidFill>
                  <a:srgbClr val="002060"/>
                </a:solidFill>
              </a:rPr>
              <a:t>rộng</a:t>
            </a:r>
            <a:endParaRPr lang="vi-VN" sz="2000" b="1" dirty="0">
              <a:solidFill>
                <a:srgbClr val="002060"/>
              </a:solidFill>
            </a:endParaRPr>
          </a:p>
        </p:txBody>
      </p:sp>
      <p:sp>
        <p:nvSpPr>
          <p:cNvPr id="12" name="TextBox 11"/>
          <p:cNvSpPr txBox="1"/>
          <p:nvPr/>
        </p:nvSpPr>
        <p:spPr>
          <a:xfrm>
            <a:off x="4827870" y="1663419"/>
            <a:ext cx="1167284" cy="707886"/>
          </a:xfrm>
          <a:prstGeom prst="rect">
            <a:avLst/>
          </a:prstGeom>
          <a:noFill/>
        </p:spPr>
        <p:txBody>
          <a:bodyPr wrap="square" rtlCol="0">
            <a:spAutoFit/>
          </a:bodyPr>
          <a:lstStyle/>
          <a:p>
            <a:pPr algn="ctr"/>
            <a:r>
              <a:rPr lang="en-US" sz="2000" b="1" dirty="0" err="1" smtClean="0">
                <a:solidFill>
                  <a:srgbClr val="002060"/>
                </a:solidFill>
              </a:rPr>
              <a:t>Miệng</a:t>
            </a:r>
            <a:r>
              <a:rPr lang="en-US" sz="2000" b="1" dirty="0" smtClean="0">
                <a:solidFill>
                  <a:srgbClr val="002060"/>
                </a:solidFill>
              </a:rPr>
              <a:t> </a:t>
            </a:r>
            <a:r>
              <a:rPr lang="en-US" sz="2000" b="1" dirty="0" err="1" smtClean="0">
                <a:solidFill>
                  <a:srgbClr val="002060"/>
                </a:solidFill>
              </a:rPr>
              <a:t>nhỏ</a:t>
            </a:r>
            <a:endParaRPr lang="vi-VN" sz="2000" b="1" dirty="0">
              <a:solidFill>
                <a:srgbClr val="002060"/>
              </a:solidFill>
            </a:endParaRPr>
          </a:p>
        </p:txBody>
      </p:sp>
      <p:sp>
        <p:nvSpPr>
          <p:cNvPr id="13" name="TextBox 12"/>
          <p:cNvSpPr txBox="1"/>
          <p:nvPr/>
        </p:nvSpPr>
        <p:spPr>
          <a:xfrm>
            <a:off x="1375588" y="4449020"/>
            <a:ext cx="1167284" cy="400110"/>
          </a:xfrm>
          <a:prstGeom prst="rect">
            <a:avLst/>
          </a:prstGeom>
          <a:noFill/>
        </p:spPr>
        <p:txBody>
          <a:bodyPr wrap="square" rtlCol="0">
            <a:spAutoFit/>
          </a:bodyPr>
          <a:lstStyle/>
          <a:p>
            <a:r>
              <a:rPr lang="en-US" sz="2000" b="1" dirty="0" err="1" smtClean="0">
                <a:solidFill>
                  <a:srgbClr val="002060"/>
                </a:solidFill>
              </a:rPr>
              <a:t>Mũi</a:t>
            </a:r>
            <a:r>
              <a:rPr lang="en-US" sz="2000" b="1" dirty="0" smtClean="0">
                <a:solidFill>
                  <a:srgbClr val="002060"/>
                </a:solidFill>
              </a:rPr>
              <a:t> to</a:t>
            </a:r>
            <a:endParaRPr lang="vi-VN" sz="2000" b="1" dirty="0">
              <a:solidFill>
                <a:srgbClr val="002060"/>
              </a:solidFill>
            </a:endParaRPr>
          </a:p>
        </p:txBody>
      </p:sp>
      <p:sp>
        <p:nvSpPr>
          <p:cNvPr id="14" name="TextBox 13"/>
          <p:cNvSpPr txBox="1"/>
          <p:nvPr/>
        </p:nvSpPr>
        <p:spPr>
          <a:xfrm>
            <a:off x="5297893" y="4554623"/>
            <a:ext cx="1167284" cy="400110"/>
          </a:xfrm>
          <a:prstGeom prst="rect">
            <a:avLst/>
          </a:prstGeom>
          <a:noFill/>
        </p:spPr>
        <p:txBody>
          <a:bodyPr wrap="square" rtlCol="0">
            <a:spAutoFit/>
          </a:bodyPr>
          <a:lstStyle/>
          <a:p>
            <a:r>
              <a:rPr lang="en-US" sz="2000" b="1" dirty="0" err="1" smtClean="0">
                <a:solidFill>
                  <a:srgbClr val="002060"/>
                </a:solidFill>
              </a:rPr>
              <a:t>Mũi</a:t>
            </a:r>
            <a:r>
              <a:rPr lang="en-US" sz="2000" b="1" dirty="0" smtClean="0">
                <a:solidFill>
                  <a:srgbClr val="002060"/>
                </a:solidFill>
              </a:rPr>
              <a:t> </a:t>
            </a:r>
            <a:r>
              <a:rPr lang="en-US" sz="2000" b="1" dirty="0" err="1" smtClean="0">
                <a:solidFill>
                  <a:srgbClr val="002060"/>
                </a:solidFill>
              </a:rPr>
              <a:t>bé</a:t>
            </a:r>
            <a:endParaRPr lang="vi-VN" sz="2000" b="1" dirty="0">
              <a:solidFill>
                <a:srgbClr val="002060"/>
              </a:solidFill>
            </a:endParaRPr>
          </a:p>
        </p:txBody>
      </p:sp>
    </p:spTree>
    <p:extLst>
      <p:ext uri="{BB962C8B-B14F-4D97-AF65-F5344CB8AC3E}">
        <p14:creationId xmlns:p14="http://schemas.microsoft.com/office/powerpoint/2010/main" val="36092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188478" y="509814"/>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b="1" dirty="0" smtClean="0">
                <a:latin typeface="Times New Roman" panose="02020603050405020304" pitchFamily="18" charset="0"/>
                <a:cs typeface="Times New Roman" panose="02020603050405020304" pitchFamily="18" charset="0"/>
              </a:rPr>
              <a:t>1.Ý tưởng:</a:t>
            </a:r>
            <a:endParaRPr sz="2400" b="1" dirty="0">
              <a:latin typeface="Times New Roman" panose="02020603050405020304" pitchFamily="18" charset="0"/>
              <a:cs typeface="Times New Roman" panose="02020603050405020304" pitchFamily="18" charset="0"/>
            </a:endParaRPr>
          </a:p>
        </p:txBody>
      </p:sp>
      <p:sp>
        <p:nvSpPr>
          <p:cNvPr id="844" name="Google Shape;844;p24"/>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5" name="Google Shape;825;p22"/>
          <p:cNvSpPr txBox="1">
            <a:spLocks/>
          </p:cNvSpPr>
          <p:nvPr/>
        </p:nvSpPr>
        <p:spPr>
          <a:xfrm>
            <a:off x="172784" y="108066"/>
            <a:ext cx="3217500" cy="5838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FF0000"/>
                </a:solidFill>
                <a:latin typeface="+mj-lt"/>
              </a:rPr>
              <a:t>II. </a:t>
            </a:r>
            <a:r>
              <a:rPr lang="en-US" sz="2400" b="1" dirty="0" err="1" smtClean="0">
                <a:solidFill>
                  <a:srgbClr val="FF0000"/>
                </a:solidFill>
                <a:latin typeface="+mj-lt"/>
              </a:rPr>
              <a:t>Sáng</a:t>
            </a:r>
            <a:r>
              <a:rPr lang="en-US" sz="2400" b="1" dirty="0" smtClean="0">
                <a:solidFill>
                  <a:srgbClr val="FF0000"/>
                </a:solidFill>
                <a:latin typeface="+mj-lt"/>
              </a:rPr>
              <a:t> </a:t>
            </a:r>
            <a:r>
              <a:rPr lang="en-US" sz="2400" b="1" dirty="0" err="1" smtClean="0">
                <a:solidFill>
                  <a:srgbClr val="FF0000"/>
                </a:solidFill>
                <a:latin typeface="+mj-lt"/>
              </a:rPr>
              <a:t>tạo</a:t>
            </a:r>
            <a:endParaRPr lang="en-US" sz="2400" dirty="0">
              <a:solidFill>
                <a:srgbClr val="FF0000"/>
              </a:solidFill>
              <a:latin typeface="+mj-lt"/>
            </a:endParaRPr>
          </a:p>
        </p:txBody>
      </p:sp>
      <p:pic>
        <p:nvPicPr>
          <p:cNvPr id="3" name="Picture 2"/>
          <p:cNvPicPr>
            <a:picLocks noChangeAspect="1"/>
          </p:cNvPicPr>
          <p:nvPr/>
        </p:nvPicPr>
        <p:blipFill>
          <a:blip r:embed="rId3"/>
          <a:stretch>
            <a:fillRect/>
          </a:stretch>
        </p:blipFill>
        <p:spPr>
          <a:xfrm>
            <a:off x="583091" y="1489292"/>
            <a:ext cx="2343150" cy="2200275"/>
          </a:xfrm>
          <a:prstGeom prst="rect">
            <a:avLst/>
          </a:prstGeom>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4"/>
          <a:stretch>
            <a:fillRect/>
          </a:stretch>
        </p:blipFill>
        <p:spPr>
          <a:xfrm>
            <a:off x="3138486" y="1479767"/>
            <a:ext cx="2257425" cy="220980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5"/>
          <a:stretch>
            <a:fillRect/>
          </a:stretch>
        </p:blipFill>
        <p:spPr>
          <a:xfrm>
            <a:off x="5762258" y="1489292"/>
            <a:ext cx="2308324" cy="22002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7157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5" name="TextBox 4"/>
          <p:cNvSpPr txBox="1"/>
          <p:nvPr/>
        </p:nvSpPr>
        <p:spPr>
          <a:xfrm>
            <a:off x="292651" y="545425"/>
            <a:ext cx="5045960" cy="496996"/>
          </a:xfrm>
          <a:prstGeom prst="rect">
            <a:avLst/>
          </a:prstGeom>
          <a:noFill/>
        </p:spPr>
        <p:txBody>
          <a:bodyPr wrap="square" rtlCol="0">
            <a:spAutoFit/>
          </a:bodyPr>
          <a:lstStyle/>
          <a:p>
            <a:pPr>
              <a:lnSpc>
                <a:spcPct val="150000"/>
              </a:lnSpc>
            </a:pPr>
            <a:r>
              <a:rPr lang="en-US" sz="2000" b="1" dirty="0" smtClean="0">
                <a:solidFill>
                  <a:srgbClr val="7030A0"/>
                </a:solidFill>
              </a:rPr>
              <a:t>* Cách1: </a:t>
            </a:r>
            <a:r>
              <a:rPr lang="en-US" sz="2000" b="1" dirty="0" err="1" smtClean="0">
                <a:solidFill>
                  <a:srgbClr val="7030A0"/>
                </a:solidFill>
              </a:rPr>
              <a:t>Vẽ</a:t>
            </a:r>
            <a:r>
              <a:rPr lang="en-US" sz="2000" b="1" dirty="0" smtClean="0">
                <a:solidFill>
                  <a:srgbClr val="7030A0"/>
                </a:solidFill>
              </a:rPr>
              <a:t> </a:t>
            </a:r>
            <a:r>
              <a:rPr lang="en-US" sz="2000" b="1" dirty="0" err="1" smtClean="0">
                <a:solidFill>
                  <a:srgbClr val="7030A0"/>
                </a:solidFill>
              </a:rPr>
              <a:t>hình</a:t>
            </a:r>
            <a:r>
              <a:rPr lang="en-US" sz="2000" b="1" dirty="0" smtClean="0">
                <a:solidFill>
                  <a:srgbClr val="7030A0"/>
                </a:solidFill>
              </a:rPr>
              <a:t> </a:t>
            </a:r>
            <a:r>
              <a:rPr lang="en-US" sz="2000" b="1" dirty="0" err="1" smtClean="0">
                <a:solidFill>
                  <a:srgbClr val="7030A0"/>
                </a:solidFill>
              </a:rPr>
              <a:t>bằng</a:t>
            </a:r>
            <a:r>
              <a:rPr lang="en-US" sz="2000" b="1" dirty="0" smtClean="0">
                <a:solidFill>
                  <a:srgbClr val="7030A0"/>
                </a:solidFill>
              </a:rPr>
              <a:t> </a:t>
            </a:r>
            <a:r>
              <a:rPr lang="en-US" sz="2000" b="1" dirty="0" err="1" smtClean="0">
                <a:solidFill>
                  <a:srgbClr val="7030A0"/>
                </a:solidFill>
              </a:rPr>
              <a:t>nét</a:t>
            </a:r>
            <a:r>
              <a:rPr lang="en-US" sz="2000" b="1" dirty="0" smtClean="0">
                <a:solidFill>
                  <a:srgbClr val="7030A0"/>
                </a:solidFill>
              </a:rPr>
              <a:t>:</a:t>
            </a:r>
            <a:endParaRPr lang="en-US" sz="2000" b="1" dirty="0">
              <a:solidFill>
                <a:srgbClr val="7030A0"/>
              </a:solidFill>
            </a:endParaRPr>
          </a:p>
        </p:txBody>
      </p:sp>
      <p:sp>
        <p:nvSpPr>
          <p:cNvPr id="6" name="Google Shape;842;p24"/>
          <p:cNvSpPr txBox="1">
            <a:spLocks noGrp="1"/>
          </p:cNvSpPr>
          <p:nvPr>
            <p:ph type="title"/>
          </p:nvPr>
        </p:nvSpPr>
        <p:spPr>
          <a:xfrm>
            <a:off x="292651" y="85817"/>
            <a:ext cx="3989982"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b="1" dirty="0" smtClean="0">
                <a:latin typeface="Times New Roman" panose="02020603050405020304" pitchFamily="18" charset="0"/>
                <a:cs typeface="Times New Roman" panose="02020603050405020304" pitchFamily="18" charset="0"/>
              </a:rPr>
              <a:t>2. Phương pháp thực hành:</a:t>
            </a:r>
            <a:endParaRPr sz="2400" b="1"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264492" y="3298614"/>
            <a:ext cx="4283051" cy="1669332"/>
            <a:chOff x="0" y="1383869"/>
            <a:chExt cx="5563497" cy="1432744"/>
          </a:xfrm>
        </p:grpSpPr>
        <p:sp>
          <p:nvSpPr>
            <p:cNvPr id="11" name="Rounded Rectangle 10"/>
            <p:cNvSpPr/>
            <p:nvPr/>
          </p:nvSpPr>
          <p:spPr>
            <a:xfrm>
              <a:off x="0" y="1383869"/>
              <a:ext cx="5563497" cy="143274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Rounded Rectangle 4"/>
            <p:cNvSpPr txBox="1"/>
            <p:nvPr/>
          </p:nvSpPr>
          <p:spPr>
            <a:xfrm>
              <a:off x="41964" y="1425833"/>
              <a:ext cx="5479569" cy="1348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p:txBody>
        </p:sp>
      </p:grpSp>
      <p:grpSp>
        <p:nvGrpSpPr>
          <p:cNvPr id="7" name="Group 6"/>
          <p:cNvGrpSpPr/>
          <p:nvPr/>
        </p:nvGrpSpPr>
        <p:grpSpPr>
          <a:xfrm>
            <a:off x="161504" y="3283184"/>
            <a:ext cx="1987241" cy="1684762"/>
            <a:chOff x="0" y="1339569"/>
            <a:chExt cx="2526850" cy="1669332"/>
          </a:xfrm>
        </p:grpSpPr>
        <p:sp>
          <p:nvSpPr>
            <p:cNvPr id="8" name="Rounded Rectangle 7"/>
            <p:cNvSpPr/>
            <p:nvPr/>
          </p:nvSpPr>
          <p:spPr>
            <a:xfrm>
              <a:off x="0" y="1339569"/>
              <a:ext cx="2526850" cy="1669332"/>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Rounded Rectangle 4"/>
            <p:cNvSpPr txBox="1"/>
            <p:nvPr/>
          </p:nvSpPr>
          <p:spPr>
            <a:xfrm>
              <a:off x="48893" y="1388462"/>
              <a:ext cx="2429064" cy="1571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500" kern="1200" dirty="0" smtClean="0">
                  <a:solidFill>
                    <a:schemeClr val="bg1"/>
                  </a:solidFill>
                </a:rPr>
                <a:t>Bước 1: Tìm bố cục và vẽ phác hình dáng chính của nhân vật (khuôn mặt, trang phục,...) cận đối trên khổ giấy </a:t>
              </a:r>
              <a:endParaRPr lang="en-US" sz="1500" kern="1200" dirty="0">
                <a:solidFill>
                  <a:schemeClr val="bg1"/>
                </a:solidFill>
              </a:endParaRPr>
            </a:p>
          </p:txBody>
        </p:sp>
      </p:grpSp>
      <p:graphicFrame>
        <p:nvGraphicFramePr>
          <p:cNvPr id="13" name="Diagram 12"/>
          <p:cNvGraphicFramePr/>
          <p:nvPr>
            <p:extLst>
              <p:ext uri="{D42A27DB-BD31-4B8C-83A1-F6EECF244321}">
                <p14:modId xmlns:p14="http://schemas.microsoft.com/office/powerpoint/2010/main" val="2408191377"/>
              </p:ext>
            </p:extLst>
          </p:nvPr>
        </p:nvGraphicFramePr>
        <p:xfrm>
          <a:off x="6663290" y="3332529"/>
          <a:ext cx="2361236" cy="154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464561" y="1148316"/>
            <a:ext cx="1381125" cy="2085975"/>
          </a:xfrm>
          <a:prstGeom prst="rect">
            <a:avLst/>
          </a:prstGeom>
        </p:spPr>
      </p:pic>
      <p:pic>
        <p:nvPicPr>
          <p:cNvPr id="14" name="Picture 13"/>
          <p:cNvPicPr>
            <a:picLocks noChangeAspect="1"/>
          </p:cNvPicPr>
          <p:nvPr/>
        </p:nvPicPr>
        <p:blipFill>
          <a:blip r:embed="rId9"/>
          <a:stretch>
            <a:fillRect/>
          </a:stretch>
        </p:blipFill>
        <p:spPr>
          <a:xfrm>
            <a:off x="3573020" y="1154220"/>
            <a:ext cx="1419225" cy="2095500"/>
          </a:xfrm>
          <a:prstGeom prst="rect">
            <a:avLst/>
          </a:prstGeom>
        </p:spPr>
      </p:pic>
      <p:pic>
        <p:nvPicPr>
          <p:cNvPr id="15" name="Picture 14"/>
          <p:cNvPicPr>
            <a:picLocks noChangeAspect="1"/>
          </p:cNvPicPr>
          <p:nvPr/>
        </p:nvPicPr>
        <p:blipFill>
          <a:blip r:embed="rId10"/>
          <a:stretch>
            <a:fillRect/>
          </a:stretch>
        </p:blipFill>
        <p:spPr>
          <a:xfrm>
            <a:off x="7035900" y="1160627"/>
            <a:ext cx="1438275" cy="2114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13"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smtClean="0">
                <a:solidFill>
                  <a:srgbClr val="FFFF00"/>
                </a:solidFill>
              </a:rPr>
              <a:t>* </a:t>
            </a:r>
            <a:r>
              <a:rPr lang="en-US" sz="1800" b="1" dirty="0" err="1" smtClean="0">
                <a:solidFill>
                  <a:srgbClr val="FFFF00"/>
                </a:solidFill>
              </a:rPr>
              <a:t>Cách</a:t>
            </a:r>
            <a:r>
              <a:rPr lang="en-US" sz="1800" b="1" dirty="0" smtClean="0">
                <a:solidFill>
                  <a:srgbClr val="FFFF00"/>
                </a:solidFill>
              </a:rPr>
              <a:t> 2: </a:t>
            </a:r>
            <a:r>
              <a:rPr lang="en-US" sz="1800" b="1" dirty="0" err="1" smtClean="0">
                <a:solidFill>
                  <a:srgbClr val="FFFF00"/>
                </a:solidFill>
              </a:rPr>
              <a:t>Vẽ</a:t>
            </a:r>
            <a:r>
              <a:rPr lang="en-US" sz="1800" b="1" dirty="0" smtClean="0">
                <a:solidFill>
                  <a:srgbClr val="FFFF00"/>
                </a:solidFill>
              </a:rPr>
              <a:t> </a:t>
            </a:r>
            <a:r>
              <a:rPr lang="en-US" sz="1800" b="1" dirty="0" err="1" smtClean="0">
                <a:solidFill>
                  <a:srgbClr val="FFFF00"/>
                </a:solidFill>
              </a:rPr>
              <a:t>hình</a:t>
            </a:r>
            <a:r>
              <a:rPr lang="en-US" sz="1800" b="1" dirty="0" smtClean="0">
                <a:solidFill>
                  <a:srgbClr val="FFFF00"/>
                </a:solidFill>
              </a:rPr>
              <a:t> </a:t>
            </a:r>
            <a:r>
              <a:rPr lang="en-US" sz="1800" b="1" dirty="0" err="1" smtClean="0">
                <a:solidFill>
                  <a:srgbClr val="FFFF00"/>
                </a:solidFill>
              </a:rPr>
              <a:t>bằng</a:t>
            </a:r>
            <a:r>
              <a:rPr lang="en-US" sz="1800" b="1" dirty="0" smtClean="0">
                <a:solidFill>
                  <a:srgbClr val="FFFF00"/>
                </a:solidFill>
              </a:rPr>
              <a:t> </a:t>
            </a:r>
            <a:r>
              <a:rPr lang="en-US" sz="1800" b="1" dirty="0" err="1" smtClean="0">
                <a:solidFill>
                  <a:srgbClr val="FFFF00"/>
                </a:solidFill>
              </a:rPr>
              <a:t>màu</a:t>
            </a:r>
            <a:r>
              <a:rPr lang="en-US" sz="1800" b="1" dirty="0" smtClean="0">
                <a:solidFill>
                  <a:srgbClr val="FFFF00"/>
                </a:solidFill>
              </a:rPr>
              <a:t>:</a:t>
            </a:r>
            <a:endParaRPr lang="en-US" sz="1800" b="1" dirty="0">
              <a:solidFill>
                <a:srgbClr val="FFFF00"/>
              </a:solidFill>
            </a:endParaRPr>
          </a:p>
        </p:txBody>
      </p:sp>
      <p:sp>
        <p:nvSpPr>
          <p:cNvPr id="4" name="Rectangle 3"/>
          <p:cNvSpPr/>
          <p:nvPr/>
        </p:nvSpPr>
        <p:spPr>
          <a:xfrm>
            <a:off x="686234" y="3489420"/>
            <a:ext cx="2126414" cy="840230"/>
          </a:xfrm>
          <a:prstGeom prst="rect">
            <a:avLst/>
          </a:prstGeom>
          <a:solidFill>
            <a:srgbClr val="CCFFFF"/>
          </a:solidFill>
        </p:spPr>
        <p:txBody>
          <a:bodyPr wrap="square">
            <a:spAutoFit/>
          </a:bodyPr>
          <a:lstStyle/>
          <a:p>
            <a:pPr lvl="0" defTabSz="800100">
              <a:lnSpc>
                <a:spcPct val="90000"/>
              </a:lnSpc>
              <a:spcBef>
                <a:spcPct val="0"/>
              </a:spcBef>
              <a:spcAft>
                <a:spcPct val="35000"/>
              </a:spcAft>
            </a:pPr>
            <a:r>
              <a:rPr lang="nl-NL" sz="1800" kern="1200" dirty="0">
                <a:solidFill>
                  <a:srgbClr val="FF0000"/>
                </a:solidFill>
                <a:latin typeface="Times New Roman" panose="02020603050405020304" pitchFamily="18" charset="0"/>
                <a:cs typeface="Times New Roman" panose="02020603050405020304" pitchFamily="18" charset="0"/>
              </a:rPr>
              <a:t>Bước 1: Vẽ nền bằng mảng màu lớn từ một hoặc nhiều màu</a:t>
            </a:r>
            <a:endParaRPr lang="en-US" sz="1800" kern="12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020992" y="3497185"/>
            <a:ext cx="3518704" cy="840230"/>
          </a:xfrm>
          <a:prstGeom prst="rect">
            <a:avLst/>
          </a:prstGeom>
          <a:solidFill>
            <a:srgbClr val="CCFFFF"/>
          </a:solidFill>
        </p:spPr>
        <p:txBody>
          <a:bodyPr wrap="square">
            <a:spAutoFit/>
          </a:bodyPr>
          <a:lstStyle/>
          <a:p>
            <a:pPr lvl="0" defTabSz="711200">
              <a:lnSpc>
                <a:spcPct val="90000"/>
              </a:lnSpc>
              <a:spcBef>
                <a:spcPct val="0"/>
              </a:spcBef>
              <a:spcAft>
                <a:spcPct val="35000"/>
              </a:spcAft>
            </a:pPr>
            <a:r>
              <a:rPr lang="nl-NL" sz="1800" kern="1200" dirty="0">
                <a:solidFill>
                  <a:srgbClr val="FF0000"/>
                </a:solidFill>
                <a:latin typeface="Times New Roman" panose="02020603050405020304" pitchFamily="18" charset="0"/>
                <a:cs typeface="Times New Roman" panose="02020603050405020304" pitchFamily="18" charset="0"/>
              </a:rPr>
              <a:t>Bước 2: Dùng bút màu vẽ các hình mảng tạo hình ảnh cho nhân vật về khuôn mặt, đầu tóc, quần áo</a:t>
            </a:r>
            <a:endParaRPr lang="en-US" sz="1800" kern="12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48040" y="3489420"/>
            <a:ext cx="2187615" cy="840230"/>
          </a:xfrm>
          <a:prstGeom prst="rect">
            <a:avLst/>
          </a:prstGeom>
          <a:solidFill>
            <a:srgbClr val="CCFFFF"/>
          </a:solidFill>
        </p:spPr>
        <p:txBody>
          <a:bodyPr wrap="square">
            <a:spAutoFit/>
          </a:bodyPr>
          <a:lstStyle/>
          <a:p>
            <a:pPr lvl="0" defTabSz="755650">
              <a:lnSpc>
                <a:spcPct val="90000"/>
              </a:lnSpc>
              <a:spcBef>
                <a:spcPct val="0"/>
              </a:spcBef>
              <a:spcAft>
                <a:spcPct val="35000"/>
              </a:spcAft>
            </a:pPr>
            <a:r>
              <a:rPr lang="nl-NL" sz="1800" kern="1200" dirty="0">
                <a:solidFill>
                  <a:srgbClr val="FF0000"/>
                </a:solidFill>
                <a:latin typeface="Times New Roman" panose="02020603050405020304" pitchFamily="18" charset="0"/>
                <a:cs typeface="Times New Roman" panose="02020603050405020304" pitchFamily="18" charset="0"/>
              </a:rPr>
              <a:t>Bước 3: Vẽ thêm các chi tiết để làm rõ đặc điểm nhận vật</a:t>
            </a:r>
            <a:endParaRPr lang="en-US" sz="1800" kern="1200"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968391" y="1159095"/>
            <a:ext cx="1562100" cy="2200275"/>
          </a:xfrm>
          <a:prstGeom prst="rect">
            <a:avLst/>
          </a:prstGeom>
        </p:spPr>
      </p:pic>
      <p:pic>
        <p:nvPicPr>
          <p:cNvPr id="17" name="Picture 16"/>
          <p:cNvPicPr>
            <a:picLocks noChangeAspect="1"/>
          </p:cNvPicPr>
          <p:nvPr/>
        </p:nvPicPr>
        <p:blipFill>
          <a:blip r:embed="rId4"/>
          <a:stretch>
            <a:fillRect/>
          </a:stretch>
        </p:blipFill>
        <p:spPr>
          <a:xfrm>
            <a:off x="3995544" y="1144807"/>
            <a:ext cx="1590675" cy="2200275"/>
          </a:xfrm>
          <a:prstGeom prst="rect">
            <a:avLst/>
          </a:prstGeom>
        </p:spPr>
      </p:pic>
      <p:pic>
        <p:nvPicPr>
          <p:cNvPr id="18" name="Picture 17"/>
          <p:cNvPicPr>
            <a:picLocks noChangeAspect="1"/>
          </p:cNvPicPr>
          <p:nvPr/>
        </p:nvPicPr>
        <p:blipFill>
          <a:blip r:embed="rId5"/>
          <a:stretch>
            <a:fillRect/>
          </a:stretch>
        </p:blipFill>
        <p:spPr>
          <a:xfrm>
            <a:off x="7051272" y="1130520"/>
            <a:ext cx="1581150" cy="2228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3" name="TextBox 2"/>
          <p:cNvSpPr txBox="1"/>
          <p:nvPr/>
        </p:nvSpPr>
        <p:spPr>
          <a:xfrm>
            <a:off x="2855306" y="399979"/>
            <a:ext cx="3159889" cy="338554"/>
          </a:xfrm>
          <a:prstGeom prst="rect">
            <a:avLst/>
          </a:prstGeom>
          <a:solidFill>
            <a:srgbClr val="CCFFFF"/>
          </a:solidFill>
        </p:spPr>
        <p:txBody>
          <a:bodyPr wrap="square" rtlCol="0">
            <a:spAutoFit/>
          </a:bodyPr>
          <a:lstStyle/>
          <a:p>
            <a:r>
              <a:rPr lang="en-US" sz="1600" b="1" dirty="0" smtClean="0">
                <a:solidFill>
                  <a:srgbClr val="FF0000"/>
                </a:solidFill>
              </a:rPr>
              <a:t>MỘT SỐ BÀI VẼ THAM KHẢO</a:t>
            </a:r>
            <a:endParaRPr lang="vi-VN" sz="1600" b="1" dirty="0">
              <a:solidFill>
                <a:srgbClr val="FF0000"/>
              </a:solidFill>
            </a:endParaRPr>
          </a:p>
        </p:txBody>
      </p:sp>
      <p:pic>
        <p:nvPicPr>
          <p:cNvPr id="6" name="Picture 5"/>
          <p:cNvPicPr>
            <a:picLocks noChangeAspect="1"/>
          </p:cNvPicPr>
          <p:nvPr/>
        </p:nvPicPr>
        <p:blipFill>
          <a:blip r:embed="rId2"/>
          <a:stretch>
            <a:fillRect/>
          </a:stretch>
        </p:blipFill>
        <p:spPr>
          <a:xfrm>
            <a:off x="5860677" y="1229557"/>
            <a:ext cx="2793139" cy="3153829"/>
          </a:xfrm>
          <a:prstGeom prst="rect">
            <a:avLst/>
          </a:prstGeom>
        </p:spPr>
      </p:pic>
      <p:pic>
        <p:nvPicPr>
          <p:cNvPr id="5" name="Picture 4"/>
          <p:cNvPicPr>
            <a:picLocks noChangeAspect="1"/>
          </p:cNvPicPr>
          <p:nvPr/>
        </p:nvPicPr>
        <p:blipFill>
          <a:blip r:embed="rId3"/>
          <a:stretch>
            <a:fillRect/>
          </a:stretch>
        </p:blipFill>
        <p:spPr>
          <a:xfrm>
            <a:off x="520861" y="1229557"/>
            <a:ext cx="5011750" cy="3152792"/>
          </a:xfrm>
          <a:prstGeom prst="rect">
            <a:avLst/>
          </a:prstGeom>
        </p:spPr>
      </p:pic>
      <p:pic>
        <p:nvPicPr>
          <p:cNvPr id="11" name="Picture 10"/>
          <p:cNvPicPr>
            <a:picLocks noChangeAspect="1"/>
          </p:cNvPicPr>
          <p:nvPr/>
        </p:nvPicPr>
        <p:blipFill>
          <a:blip r:embed="rId4"/>
          <a:stretch>
            <a:fillRect/>
          </a:stretch>
        </p:blipFill>
        <p:spPr>
          <a:xfrm>
            <a:off x="1795023" y="1221278"/>
            <a:ext cx="2282699" cy="3452582"/>
          </a:xfrm>
          <a:prstGeom prst="rect">
            <a:avLst/>
          </a:prstGeom>
        </p:spPr>
      </p:pic>
      <p:pic>
        <p:nvPicPr>
          <p:cNvPr id="13" name="Picture 12"/>
          <p:cNvPicPr>
            <a:picLocks noChangeAspect="1"/>
          </p:cNvPicPr>
          <p:nvPr/>
        </p:nvPicPr>
        <p:blipFill>
          <a:blip r:embed="rId5"/>
          <a:stretch>
            <a:fillRect/>
          </a:stretch>
        </p:blipFill>
        <p:spPr>
          <a:xfrm>
            <a:off x="4827504" y="1229557"/>
            <a:ext cx="2375382" cy="3444304"/>
          </a:xfrm>
          <a:prstGeom prst="rect">
            <a:avLst/>
          </a:prstGeom>
        </p:spPr>
      </p:pic>
    </p:spTree>
    <p:extLst>
      <p:ext uri="{BB962C8B-B14F-4D97-AF65-F5344CB8AC3E}">
        <p14:creationId xmlns:p14="http://schemas.microsoft.com/office/powerpoint/2010/main" val="40162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extLst>
      <p:ext uri="{BB962C8B-B14F-4D97-AF65-F5344CB8AC3E}">
        <p14:creationId xmlns:p14="http://schemas.microsoft.com/office/powerpoint/2010/main" val="25208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70677" y="252470"/>
            <a:ext cx="4623955" cy="4789719"/>
          </a:xfrm>
          <a:prstGeom prst="rect">
            <a:avLst/>
          </a:prstGeom>
        </p:spPr>
      </p:pic>
      <p:pic>
        <p:nvPicPr>
          <p:cNvPr id="8" name="Picture 7"/>
          <p:cNvPicPr>
            <a:picLocks noChangeAspect="1"/>
          </p:cNvPicPr>
          <p:nvPr/>
        </p:nvPicPr>
        <p:blipFill>
          <a:blip r:embed="rId4"/>
          <a:stretch>
            <a:fillRect/>
          </a:stretch>
        </p:blipFill>
        <p:spPr>
          <a:xfrm>
            <a:off x="-263669" y="252470"/>
            <a:ext cx="4773323" cy="4746066"/>
          </a:xfrm>
          <a:prstGeom prst="rect">
            <a:avLst/>
          </a:prstGeom>
        </p:spPr>
      </p:pic>
    </p:spTree>
    <p:extLst>
      <p:ext uri="{BB962C8B-B14F-4D97-AF65-F5344CB8AC3E}">
        <p14:creationId xmlns:p14="http://schemas.microsoft.com/office/powerpoint/2010/main" val="35885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Right Arrow 7"/>
          <p:cNvSpPr/>
          <p:nvPr/>
        </p:nvSpPr>
        <p:spPr>
          <a:xfrm>
            <a:off x="4074288" y="2069491"/>
            <a:ext cx="631925" cy="488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04304" y="4618299"/>
            <a:ext cx="1311332" cy="431384"/>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4858745" y="176803"/>
            <a:ext cx="3904194" cy="4787013"/>
          </a:xfrm>
          <a:prstGeom prst="rect">
            <a:avLst/>
          </a:prstGeom>
        </p:spPr>
      </p:pic>
      <p:pic>
        <p:nvPicPr>
          <p:cNvPr id="4" name="Picture 3"/>
          <p:cNvPicPr>
            <a:picLocks noChangeAspect="1"/>
          </p:cNvPicPr>
          <p:nvPr/>
        </p:nvPicPr>
        <p:blipFill>
          <a:blip r:embed="rId4"/>
          <a:stretch>
            <a:fillRect/>
          </a:stretch>
        </p:blipFill>
        <p:spPr>
          <a:xfrm>
            <a:off x="343557" y="183084"/>
            <a:ext cx="3614511" cy="4780732"/>
          </a:xfrm>
          <a:prstGeom prst="rect">
            <a:avLst/>
          </a:prstGeom>
        </p:spPr>
      </p:pic>
      <p:sp>
        <p:nvSpPr>
          <p:cNvPr id="5" name="TextBox 4"/>
          <p:cNvSpPr txBox="1"/>
          <p:nvPr/>
        </p:nvSpPr>
        <p:spPr>
          <a:xfrm>
            <a:off x="462988" y="4495437"/>
            <a:ext cx="1794076" cy="338554"/>
          </a:xfrm>
          <a:prstGeom prst="rect">
            <a:avLst/>
          </a:prstGeom>
          <a:noFill/>
        </p:spPr>
        <p:txBody>
          <a:bodyPr wrap="square" rtlCol="0">
            <a:spAutoFit/>
          </a:bodyPr>
          <a:lstStyle/>
          <a:p>
            <a:r>
              <a:rPr lang="en-US" sz="1600" b="1" dirty="0" err="1" smtClean="0">
                <a:solidFill>
                  <a:srgbClr val="FFFF00"/>
                </a:solidFill>
                <a:latin typeface="Times New Roman" panose="02020603050405020304" pitchFamily="18" charset="0"/>
                <a:cs typeface="Times New Roman" panose="02020603050405020304" pitchFamily="18" charset="0"/>
              </a:rPr>
              <a:t>Ảnh</a:t>
            </a:r>
            <a:r>
              <a:rPr lang="en-US" sz="1600" b="1" dirty="0" smtClean="0">
                <a:solidFill>
                  <a:srgbClr val="FFFF00"/>
                </a:solidFill>
                <a:latin typeface="Times New Roman" panose="02020603050405020304" pitchFamily="18" charset="0"/>
                <a:cs typeface="Times New Roman" panose="02020603050405020304" pitchFamily="18" charset="0"/>
              </a:rPr>
              <a:t> </a:t>
            </a:r>
            <a:r>
              <a:rPr lang="en-US" sz="1600" b="1" dirty="0" err="1" smtClean="0">
                <a:solidFill>
                  <a:srgbClr val="FFFF00"/>
                </a:solidFill>
                <a:latin typeface="Times New Roman" panose="02020603050405020304" pitchFamily="18" charset="0"/>
                <a:cs typeface="Times New Roman" panose="02020603050405020304" pitchFamily="18" charset="0"/>
              </a:rPr>
              <a:t>chân</a:t>
            </a:r>
            <a:r>
              <a:rPr lang="en-US" sz="1600" b="1" dirty="0" smtClean="0">
                <a:solidFill>
                  <a:srgbClr val="FFFF00"/>
                </a:solidFill>
                <a:latin typeface="Times New Roman" panose="02020603050405020304" pitchFamily="18" charset="0"/>
                <a:cs typeface="Times New Roman" panose="02020603050405020304" pitchFamily="18" charset="0"/>
              </a:rPr>
              <a:t> dung</a:t>
            </a:r>
            <a:endParaRPr lang="en-US" sz="1600" b="1" dirty="0">
              <a:solidFill>
                <a:srgbClr val="FFFF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16765" y="4495437"/>
            <a:ext cx="1794076" cy="338554"/>
          </a:xfrm>
          <a:prstGeom prst="rect">
            <a:avLst/>
          </a:prstGeom>
          <a:noFill/>
        </p:spPr>
        <p:txBody>
          <a:bodyPr wrap="square" rtlCol="0">
            <a:spAutoFit/>
          </a:bodyPr>
          <a:lstStyle/>
          <a:p>
            <a:r>
              <a:rPr lang="en-US" sz="1600" b="1" dirty="0" err="1" smtClean="0">
                <a:solidFill>
                  <a:srgbClr val="FF0000"/>
                </a:solidFill>
                <a:latin typeface="Times New Roman" panose="02020603050405020304" pitchFamily="18" charset="0"/>
                <a:cs typeface="Times New Roman" panose="02020603050405020304" pitchFamily="18" charset="0"/>
              </a:rPr>
              <a:t>Tranh</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chân</a:t>
            </a:r>
            <a:r>
              <a:rPr lang="en-US" sz="1600" b="1" dirty="0" smtClean="0">
                <a:solidFill>
                  <a:srgbClr val="FF0000"/>
                </a:solidFill>
                <a:latin typeface="Times New Roman" panose="02020603050405020304" pitchFamily="18" charset="0"/>
                <a:cs typeface="Times New Roman" panose="02020603050405020304" pitchFamily="18" charset="0"/>
              </a:rPr>
              <a:t> dung</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Text Placeholder 2"/>
          <p:cNvSpPr>
            <a:spLocks noGrp="1"/>
          </p:cNvSpPr>
          <p:nvPr>
            <p:ph type="body" idx="1"/>
          </p:nvPr>
        </p:nvSpPr>
        <p:spPr>
          <a:xfrm>
            <a:off x="1046464" y="4398999"/>
            <a:ext cx="6902100" cy="460500"/>
          </a:xfrm>
        </p:spPr>
        <p:txBody>
          <a:bodyPr/>
          <a:lstStyle/>
          <a:p>
            <a:pPr marL="139700" indent="0">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cách</a:t>
            </a:r>
            <a:r>
              <a:rPr lang="en-US" b="1" dirty="0" smtClean="0">
                <a:solidFill>
                  <a:srgbClr val="FF0000"/>
                </a:solidFill>
                <a:latin typeface="+mj-lt"/>
              </a:rPr>
              <a:t> </a:t>
            </a:r>
            <a:r>
              <a:rPr lang="en-US" b="1" dirty="0" err="1" smtClean="0">
                <a:solidFill>
                  <a:srgbClr val="FF0000"/>
                </a:solidFill>
                <a:latin typeface="+mj-lt"/>
              </a:rPr>
              <a:t>xá</a:t>
            </a:r>
            <a:r>
              <a:rPr lang="en-US" b="1" dirty="0" smtClean="0">
                <a:solidFill>
                  <a:srgbClr val="FF0000"/>
                </a:solidFill>
                <a:latin typeface="+mj-lt"/>
              </a:rPr>
              <a:t> </a:t>
            </a:r>
            <a:r>
              <a:rPr lang="en-US" b="1" dirty="0" err="1" smtClean="0">
                <a:solidFill>
                  <a:srgbClr val="FF0000"/>
                </a:solidFill>
                <a:latin typeface="+mj-lt"/>
              </a:rPr>
              <a:t>dán</a:t>
            </a:r>
            <a:r>
              <a:rPr lang="en-US" b="1" dirty="0" smtClean="0">
                <a:solidFill>
                  <a:srgbClr val="FF0000"/>
                </a:solidFill>
                <a:latin typeface="+mj-lt"/>
              </a:rPr>
              <a:t> </a:t>
            </a:r>
            <a:r>
              <a:rPr lang="en-US" b="1" dirty="0" err="1" smtClean="0">
                <a:solidFill>
                  <a:srgbClr val="FF0000"/>
                </a:solidFill>
                <a:latin typeface="+mj-lt"/>
              </a:rPr>
              <a:t>giấy</a:t>
            </a:r>
            <a:endParaRPr lang="en-US" b="1" dirty="0">
              <a:solidFill>
                <a:srgbClr val="FF0000"/>
              </a:solidFill>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p:cNvPicPr>
            <a:picLocks noChangeAspect="1"/>
          </p:cNvPicPr>
          <p:nvPr/>
        </p:nvPicPr>
        <p:blipFill>
          <a:blip r:embed="rId2"/>
          <a:stretch>
            <a:fillRect/>
          </a:stretch>
        </p:blipFill>
        <p:spPr>
          <a:xfrm>
            <a:off x="5031522" y="286508"/>
            <a:ext cx="3115082" cy="3981949"/>
          </a:xfrm>
          <a:prstGeom prst="rect">
            <a:avLst/>
          </a:prstGeom>
        </p:spPr>
      </p:pic>
      <p:pic>
        <p:nvPicPr>
          <p:cNvPr id="7" name="Picture 6"/>
          <p:cNvPicPr>
            <a:picLocks noChangeAspect="1"/>
          </p:cNvPicPr>
          <p:nvPr/>
        </p:nvPicPr>
        <p:blipFill>
          <a:blip r:embed="rId3"/>
          <a:stretch>
            <a:fillRect/>
          </a:stretch>
        </p:blipFill>
        <p:spPr>
          <a:xfrm>
            <a:off x="436646" y="237934"/>
            <a:ext cx="3550010" cy="3981949"/>
          </a:xfrm>
          <a:prstGeom prst="rect">
            <a:avLst/>
          </a:prstGeom>
        </p:spPr>
      </p:pic>
    </p:spTree>
    <p:extLst>
      <p:ext uri="{BB962C8B-B14F-4D97-AF65-F5344CB8AC3E}">
        <p14:creationId xmlns:p14="http://schemas.microsoft.com/office/powerpoint/2010/main" val="38082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p:cNvPicPr>
            <a:picLocks noChangeAspect="1"/>
          </p:cNvPicPr>
          <p:nvPr/>
        </p:nvPicPr>
        <p:blipFill>
          <a:blip r:embed="rId2"/>
          <a:stretch>
            <a:fillRect/>
          </a:stretch>
        </p:blipFill>
        <p:spPr>
          <a:xfrm>
            <a:off x="1989572" y="399979"/>
            <a:ext cx="5741528" cy="3450009"/>
          </a:xfrm>
          <a:prstGeom prst="rect">
            <a:avLst/>
          </a:prstGeom>
        </p:spPr>
      </p:pic>
      <p:sp>
        <p:nvSpPr>
          <p:cNvPr id="6" name="Text Placeholder 2"/>
          <p:cNvSpPr txBox="1">
            <a:spLocks/>
          </p:cNvSpPr>
          <p:nvPr/>
        </p:nvSpPr>
        <p:spPr>
          <a:xfrm>
            <a:off x="2741927" y="4041718"/>
            <a:ext cx="6902100" cy="460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5"/>
              </a:buClr>
              <a:buSzPts val="1400"/>
              <a:buFont typeface="Nunito"/>
              <a:buChar char="✘"/>
              <a:defRPr sz="2400" b="0" i="0" u="none" strike="noStrike" cap="none">
                <a:solidFill>
                  <a:schemeClr val="dk1"/>
                </a:solidFill>
                <a:latin typeface="Nunito"/>
                <a:ea typeface="Nunito"/>
                <a:cs typeface="Nunito"/>
                <a:sym typeface="Nunito"/>
              </a:defRPr>
            </a:lvl1pPr>
            <a:lvl2pPr marL="914400" marR="0" lvl="1" indent="-381000" algn="l" rtl="0">
              <a:lnSpc>
                <a:spcPct val="100000"/>
              </a:lnSpc>
              <a:spcBef>
                <a:spcPts val="1000"/>
              </a:spcBef>
              <a:spcAft>
                <a:spcPts val="0"/>
              </a:spcAft>
              <a:buClr>
                <a:schemeClr val="accent5"/>
              </a:buClr>
              <a:buSzPts val="2400"/>
              <a:buFont typeface="Nunito"/>
              <a:buChar char="-"/>
              <a:defRPr sz="2400" b="0" i="0" u="none" strike="noStrike" cap="none">
                <a:solidFill>
                  <a:schemeClr val="dk1"/>
                </a:solidFill>
                <a:latin typeface="Nunito"/>
                <a:ea typeface="Nunito"/>
                <a:cs typeface="Nunito"/>
                <a:sym typeface="Nunito"/>
              </a:defRPr>
            </a:lvl2pPr>
            <a:lvl3pPr marL="1371600" marR="0" lvl="2" indent="-381000" algn="l" rtl="0">
              <a:lnSpc>
                <a:spcPct val="100000"/>
              </a:lnSpc>
              <a:spcBef>
                <a:spcPts val="1000"/>
              </a:spcBef>
              <a:spcAft>
                <a:spcPts val="0"/>
              </a:spcAft>
              <a:buClr>
                <a:schemeClr val="accent5"/>
              </a:buClr>
              <a:buSzPts val="2400"/>
              <a:buFont typeface="Nunito"/>
              <a:buChar char="-"/>
              <a:defRPr sz="2400" b="0" i="0" u="none" strike="noStrike" cap="none">
                <a:solidFill>
                  <a:schemeClr val="dk1"/>
                </a:solidFill>
                <a:latin typeface="Nunito"/>
                <a:ea typeface="Nunito"/>
                <a:cs typeface="Nunito"/>
                <a:sym typeface="Nunito"/>
              </a:defRPr>
            </a:lvl3pPr>
            <a:lvl4pPr marL="1828800" marR="0" lvl="3" indent="-381000" algn="l" rtl="0">
              <a:lnSpc>
                <a:spcPct val="100000"/>
              </a:lnSpc>
              <a:spcBef>
                <a:spcPts val="1000"/>
              </a:spcBef>
              <a:spcAft>
                <a:spcPts val="0"/>
              </a:spcAft>
              <a:buClr>
                <a:schemeClr val="dk1"/>
              </a:buClr>
              <a:buSzPts val="2400"/>
              <a:buFont typeface="Nunito"/>
              <a:buChar char="●"/>
              <a:defRPr sz="2400" b="0" i="0" u="none" strike="noStrike" cap="none">
                <a:solidFill>
                  <a:schemeClr val="dk1"/>
                </a:solidFill>
                <a:latin typeface="Nunito"/>
                <a:ea typeface="Nunito"/>
                <a:cs typeface="Nunito"/>
                <a:sym typeface="Nunito"/>
              </a:defRPr>
            </a:lvl4pPr>
            <a:lvl5pPr marL="2286000" marR="0" lvl="4" indent="-381000" algn="l" rtl="0">
              <a:lnSpc>
                <a:spcPct val="100000"/>
              </a:lnSpc>
              <a:spcBef>
                <a:spcPts val="1000"/>
              </a:spcBef>
              <a:spcAft>
                <a:spcPts val="0"/>
              </a:spcAft>
              <a:buClr>
                <a:schemeClr val="dk1"/>
              </a:buClr>
              <a:buSzPts val="2400"/>
              <a:buFont typeface="Nunito"/>
              <a:buChar char="○"/>
              <a:defRPr sz="2400" b="0" i="0" u="none" strike="noStrike" cap="none">
                <a:solidFill>
                  <a:schemeClr val="dk1"/>
                </a:solidFill>
                <a:latin typeface="Nunito"/>
                <a:ea typeface="Nunito"/>
                <a:cs typeface="Nunito"/>
                <a:sym typeface="Nunito"/>
              </a:defRPr>
            </a:lvl5pPr>
            <a:lvl6pPr marL="2743200" marR="0" lvl="5" indent="-381000" algn="l" rtl="0">
              <a:lnSpc>
                <a:spcPct val="100000"/>
              </a:lnSpc>
              <a:spcBef>
                <a:spcPts val="1000"/>
              </a:spcBef>
              <a:spcAft>
                <a:spcPts val="0"/>
              </a:spcAft>
              <a:buClr>
                <a:schemeClr val="dk1"/>
              </a:buClr>
              <a:buSzPts val="2400"/>
              <a:buFont typeface="Nunito"/>
              <a:buChar char="■"/>
              <a:defRPr sz="2400" b="0" i="0" u="none" strike="noStrike" cap="none">
                <a:solidFill>
                  <a:schemeClr val="dk1"/>
                </a:solidFill>
                <a:latin typeface="Nunito"/>
                <a:ea typeface="Nunito"/>
                <a:cs typeface="Nunito"/>
                <a:sym typeface="Nunito"/>
              </a:defRPr>
            </a:lvl6pPr>
            <a:lvl7pPr marL="3200400" marR="0" lvl="6" indent="-381000" algn="l" rtl="0">
              <a:lnSpc>
                <a:spcPct val="100000"/>
              </a:lnSpc>
              <a:spcBef>
                <a:spcPts val="1000"/>
              </a:spcBef>
              <a:spcAft>
                <a:spcPts val="0"/>
              </a:spcAft>
              <a:buClr>
                <a:schemeClr val="dk1"/>
              </a:buClr>
              <a:buSzPts val="2400"/>
              <a:buFont typeface="Nunito"/>
              <a:buChar char="●"/>
              <a:defRPr sz="2400" b="0" i="0" u="none" strike="noStrike" cap="none">
                <a:solidFill>
                  <a:schemeClr val="dk1"/>
                </a:solidFill>
                <a:latin typeface="Nunito"/>
                <a:ea typeface="Nunito"/>
                <a:cs typeface="Nunito"/>
                <a:sym typeface="Nunito"/>
              </a:defRPr>
            </a:lvl7pPr>
            <a:lvl8pPr marL="3657600" marR="0" lvl="7" indent="-381000" algn="l" rtl="0">
              <a:lnSpc>
                <a:spcPct val="100000"/>
              </a:lnSpc>
              <a:spcBef>
                <a:spcPts val="1000"/>
              </a:spcBef>
              <a:spcAft>
                <a:spcPts val="0"/>
              </a:spcAft>
              <a:buClr>
                <a:schemeClr val="dk1"/>
              </a:buClr>
              <a:buSzPts val="2400"/>
              <a:buFont typeface="Nunito"/>
              <a:buChar char="○"/>
              <a:defRPr sz="2400" b="0" i="0" u="none" strike="noStrike" cap="none">
                <a:solidFill>
                  <a:schemeClr val="dk1"/>
                </a:solidFill>
                <a:latin typeface="Nunito"/>
                <a:ea typeface="Nunito"/>
                <a:cs typeface="Nunito"/>
                <a:sym typeface="Nunito"/>
              </a:defRPr>
            </a:lvl8pPr>
            <a:lvl9pPr marL="4114800" marR="0" lvl="8" indent="-381000" algn="l" rtl="0">
              <a:lnSpc>
                <a:spcPct val="100000"/>
              </a:lnSpc>
              <a:spcBef>
                <a:spcPts val="1000"/>
              </a:spcBef>
              <a:spcAft>
                <a:spcPts val="1000"/>
              </a:spcAft>
              <a:buClr>
                <a:schemeClr val="dk1"/>
              </a:buClr>
              <a:buSzPts val="2400"/>
              <a:buFont typeface="Nunito"/>
              <a:buChar char="■"/>
              <a:defRPr sz="2400" b="0" i="0" u="none" strike="noStrike" cap="none">
                <a:solidFill>
                  <a:schemeClr val="dk1"/>
                </a:solidFill>
                <a:latin typeface="Nunito"/>
                <a:ea typeface="Nunito"/>
                <a:cs typeface="Nunito"/>
                <a:sym typeface="Nunito"/>
              </a:defRPr>
            </a:lvl9pPr>
          </a:lstStyle>
          <a:p>
            <a:pPr marL="139700" indent="0">
              <a:buFont typeface="Nunito"/>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smtClean="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đất</a:t>
            </a:r>
            <a:r>
              <a:rPr lang="en-US" b="1" dirty="0" smtClean="0">
                <a:solidFill>
                  <a:srgbClr val="FF0000"/>
                </a:solidFill>
                <a:latin typeface="+mj-lt"/>
              </a:rPr>
              <a:t> </a:t>
            </a:r>
            <a:r>
              <a:rPr lang="en-US" b="1" dirty="0" err="1" smtClean="0">
                <a:solidFill>
                  <a:srgbClr val="FF0000"/>
                </a:solidFill>
                <a:latin typeface="+mj-lt"/>
              </a:rPr>
              <a:t>nặn</a:t>
            </a:r>
            <a:endParaRPr lang="en-US" b="1" dirty="0">
              <a:solidFill>
                <a:srgbClr val="FF0000"/>
              </a:solidFill>
              <a:latin typeface="+mj-lt"/>
            </a:endParaRPr>
          </a:p>
        </p:txBody>
      </p:sp>
    </p:spTree>
    <p:extLst>
      <p:ext uri="{BB962C8B-B14F-4D97-AF65-F5344CB8AC3E}">
        <p14:creationId xmlns:p14="http://schemas.microsoft.com/office/powerpoint/2010/main" val="24968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382" y="1178860"/>
            <a:ext cx="3420882" cy="460500"/>
          </a:xfrm>
        </p:spPr>
        <p:txBody>
          <a:bodyPr/>
          <a:lstStyle/>
          <a:p>
            <a:pPr algn="ctr"/>
            <a:r>
              <a:rPr lang="en-US" b="1" dirty="0" err="1" smtClean="0">
                <a:latin typeface="+mj-lt"/>
              </a:rPr>
              <a:t>Chân</a:t>
            </a:r>
            <a:r>
              <a:rPr lang="en-US" b="1" dirty="0" smtClean="0">
                <a:latin typeface="+mj-lt"/>
              </a:rPr>
              <a:t> dung </a:t>
            </a:r>
            <a:r>
              <a:rPr lang="en-US" b="1" dirty="0" err="1" smtClean="0">
                <a:latin typeface="+mj-lt"/>
              </a:rPr>
              <a:t>làm</a:t>
            </a:r>
            <a:r>
              <a:rPr lang="en-US" b="1" dirty="0" smtClean="0">
                <a:latin typeface="+mj-lt"/>
              </a:rPr>
              <a:t> </a:t>
            </a:r>
            <a:r>
              <a:rPr lang="en-US" b="1" dirty="0" err="1" smtClean="0">
                <a:latin typeface="+mj-lt"/>
              </a:rPr>
              <a:t>từ</a:t>
            </a:r>
            <a:r>
              <a:rPr lang="en-US" b="1" dirty="0" smtClean="0">
                <a:latin typeface="+mj-lt"/>
              </a:rPr>
              <a:t> </a:t>
            </a:r>
            <a:r>
              <a:rPr lang="en-US" b="1" dirty="0" err="1" smtClean="0">
                <a:latin typeface="+mj-lt"/>
              </a:rPr>
              <a:t>rau</a:t>
            </a:r>
            <a:r>
              <a:rPr lang="en-US" b="1" dirty="0" smtClean="0">
                <a:latin typeface="+mj-lt"/>
              </a:rPr>
              <a:t> </a:t>
            </a:r>
            <a:r>
              <a:rPr lang="en-US" b="1" dirty="0" err="1" smtClean="0">
                <a:latin typeface="+mj-lt"/>
              </a:rPr>
              <a:t>củ</a:t>
            </a:r>
            <a:endParaRPr lang="en-US" b="1" dirty="0">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6" name="Picture 5"/>
          <p:cNvPicPr>
            <a:picLocks noChangeAspect="1"/>
          </p:cNvPicPr>
          <p:nvPr/>
        </p:nvPicPr>
        <p:blipFill>
          <a:blip r:embed="rId2"/>
          <a:stretch>
            <a:fillRect/>
          </a:stretch>
        </p:blipFill>
        <p:spPr>
          <a:xfrm>
            <a:off x="4699154" y="2100750"/>
            <a:ext cx="4292575" cy="2923824"/>
          </a:xfrm>
          <a:prstGeom prst="rect">
            <a:avLst/>
          </a:prstGeom>
        </p:spPr>
      </p:pic>
      <p:pic>
        <p:nvPicPr>
          <p:cNvPr id="5" name="Picture 4"/>
          <p:cNvPicPr>
            <a:picLocks noChangeAspect="1"/>
          </p:cNvPicPr>
          <p:nvPr/>
        </p:nvPicPr>
        <p:blipFill>
          <a:blip r:embed="rId3"/>
          <a:stretch>
            <a:fillRect/>
          </a:stretch>
        </p:blipFill>
        <p:spPr>
          <a:xfrm>
            <a:off x="139743" y="702794"/>
            <a:ext cx="4376846" cy="2795912"/>
          </a:xfrm>
          <a:prstGeom prst="rect">
            <a:avLst/>
          </a:prstGeom>
        </p:spPr>
      </p:pic>
    </p:spTree>
    <p:extLst>
      <p:ext uri="{BB962C8B-B14F-4D97-AF65-F5344CB8AC3E}">
        <p14:creationId xmlns:p14="http://schemas.microsoft.com/office/powerpoint/2010/main" val="243447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j-lt"/>
              </a:rPr>
              <a:t>3. </a:t>
            </a:r>
            <a:r>
              <a:rPr lang="en-US" b="1" dirty="0" err="1" smtClean="0">
                <a:latin typeface="+mj-lt"/>
              </a:rPr>
              <a:t>Luyện</a:t>
            </a:r>
            <a:r>
              <a:rPr lang="en-US" b="1" dirty="0" smtClean="0">
                <a:latin typeface="+mj-lt"/>
              </a:rPr>
              <a:t> </a:t>
            </a:r>
            <a:r>
              <a:rPr lang="en-US" b="1" dirty="0" err="1" smtClean="0">
                <a:latin typeface="+mj-lt"/>
              </a:rPr>
              <a:t>tập</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bg1"/>
                </a:solidFill>
              </a:rPr>
              <a:t>Hãy</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chân</a:t>
            </a:r>
            <a:r>
              <a:rPr lang="en-US" sz="2600" dirty="0" smtClean="0">
                <a:solidFill>
                  <a:schemeClr val="bg1"/>
                </a:solidFill>
              </a:rPr>
              <a:t> dung </a:t>
            </a:r>
            <a:r>
              <a:rPr lang="en-US" sz="2600" dirty="0" err="1" smtClean="0">
                <a:solidFill>
                  <a:schemeClr val="bg1"/>
                </a:solidFill>
              </a:rPr>
              <a:t>về</a:t>
            </a:r>
            <a:r>
              <a:rPr lang="en-US" sz="2600" dirty="0" smtClean="0">
                <a:solidFill>
                  <a:schemeClr val="bg1"/>
                </a:solidFill>
              </a:rPr>
              <a:t> </a:t>
            </a:r>
            <a:r>
              <a:rPr lang="en-US" sz="2600" dirty="0" err="1" smtClean="0">
                <a:solidFill>
                  <a:schemeClr val="bg1"/>
                </a:solidFill>
              </a:rPr>
              <a:t>một</a:t>
            </a:r>
            <a:r>
              <a:rPr lang="en-US" sz="2600" dirty="0" smtClean="0">
                <a:solidFill>
                  <a:schemeClr val="bg1"/>
                </a:solidFill>
              </a:rPr>
              <a:t> </a:t>
            </a:r>
            <a:r>
              <a:rPr lang="en-US" sz="2600" dirty="0" err="1" smtClean="0">
                <a:solidFill>
                  <a:schemeClr val="bg1"/>
                </a:solidFill>
              </a:rPr>
              <a:t>người</a:t>
            </a:r>
            <a:r>
              <a:rPr lang="en-US" sz="2600" dirty="0" smtClean="0">
                <a:solidFill>
                  <a:schemeClr val="bg1"/>
                </a:solidFill>
              </a:rPr>
              <a:t> </a:t>
            </a:r>
            <a:r>
              <a:rPr lang="en-US" sz="2600" dirty="0" err="1" smtClean="0">
                <a:solidFill>
                  <a:schemeClr val="bg1"/>
                </a:solidFill>
              </a:rPr>
              <a:t>bạn</a:t>
            </a:r>
            <a:r>
              <a:rPr lang="en-US" sz="2600" dirty="0" smtClean="0">
                <a:solidFill>
                  <a:schemeClr val="bg1"/>
                </a:solidFill>
              </a:rPr>
              <a:t> </a:t>
            </a:r>
            <a:r>
              <a:rPr lang="en-US" sz="2600" dirty="0" err="1" smtClean="0">
                <a:solidFill>
                  <a:schemeClr val="bg1"/>
                </a:solidFill>
              </a:rPr>
              <a:t>trong</a:t>
            </a:r>
            <a:r>
              <a:rPr lang="en-US" sz="2600" dirty="0" smtClean="0">
                <a:solidFill>
                  <a:schemeClr val="bg1"/>
                </a:solidFill>
              </a:rPr>
              <a:t> </a:t>
            </a:r>
            <a:r>
              <a:rPr lang="en-US" sz="2600" dirty="0" err="1" smtClean="0">
                <a:solidFill>
                  <a:schemeClr val="bg1"/>
                </a:solidFill>
              </a:rPr>
              <a:t>lớp</a:t>
            </a:r>
            <a:r>
              <a:rPr lang="en-US" sz="2600" dirty="0" smtClean="0">
                <a:solidFill>
                  <a:schemeClr val="bg1"/>
                </a:solidFill>
              </a:rPr>
              <a:t> </a:t>
            </a:r>
            <a:r>
              <a:rPr lang="en-US" sz="2600" dirty="0" err="1" smtClean="0">
                <a:solidFill>
                  <a:schemeClr val="bg1"/>
                </a:solidFill>
              </a:rPr>
              <a:t>theo</a:t>
            </a:r>
            <a:r>
              <a:rPr lang="en-US" sz="2600" dirty="0" smtClean="0">
                <a:solidFill>
                  <a:schemeClr val="bg1"/>
                </a:solidFill>
              </a:rPr>
              <a:t> 2 </a:t>
            </a:r>
            <a:r>
              <a:rPr lang="en-US" sz="2600" dirty="0" err="1" smtClean="0">
                <a:solidFill>
                  <a:schemeClr val="bg1"/>
                </a:solidFill>
              </a:rPr>
              <a:t>cách</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nét</a:t>
            </a:r>
            <a:r>
              <a:rPr lang="en-US" sz="2600" dirty="0" smtClean="0">
                <a:solidFill>
                  <a:schemeClr val="bg1"/>
                </a:solidFill>
              </a:rPr>
              <a:t> </a:t>
            </a:r>
            <a:r>
              <a:rPr lang="en-US" sz="2600" dirty="0" err="1" smtClean="0">
                <a:solidFill>
                  <a:schemeClr val="bg1"/>
                </a:solidFill>
              </a:rPr>
              <a:t>hoặc</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mảng</a:t>
            </a:r>
            <a:r>
              <a:rPr lang="en-US" sz="2600" dirty="0" smtClean="0">
                <a:solidFill>
                  <a:schemeClr val="bg1"/>
                </a:solidFill>
              </a:rPr>
              <a:t> </a:t>
            </a:r>
            <a:r>
              <a:rPr lang="en-US" sz="2600" dirty="0" err="1" smtClean="0">
                <a:solidFill>
                  <a:schemeClr val="bg1"/>
                </a:solidFill>
              </a:rPr>
              <a:t>màu</a:t>
            </a:r>
            <a:r>
              <a:rPr lang="en-US" sz="2600" dirty="0" smtClean="0">
                <a:solidFill>
                  <a:schemeClr val="bg1"/>
                </a:solidFill>
              </a:rPr>
              <a:t>.</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5" name="Google Shape;925;p2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923" name="Google Shape;923;p29"/>
          <p:cNvSpPr txBox="1">
            <a:spLocks noGrp="1"/>
          </p:cNvSpPr>
          <p:nvPr>
            <p:ph type="ctrTitle" idx="4294967295"/>
          </p:nvPr>
        </p:nvSpPr>
        <p:spPr>
          <a:xfrm>
            <a:off x="403271" y="347236"/>
            <a:ext cx="2406650" cy="5857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smtClean="0">
                <a:solidFill>
                  <a:srgbClr val="FFFF00"/>
                </a:solidFill>
                <a:latin typeface="+mj-lt"/>
              </a:rPr>
              <a:t>3. Thảo luận</a:t>
            </a:r>
            <a:endParaRPr sz="3000" b="1" dirty="0">
              <a:solidFill>
                <a:srgbClr val="FFFF00"/>
              </a:solidFill>
              <a:latin typeface="+mj-lt"/>
            </a:endParaRPr>
          </a:p>
        </p:txBody>
      </p:sp>
      <p:sp>
        <p:nvSpPr>
          <p:cNvPr id="924" name="Google Shape;924;p29"/>
          <p:cNvSpPr txBox="1">
            <a:spLocks noGrp="1"/>
          </p:cNvSpPr>
          <p:nvPr>
            <p:ph type="subTitle" idx="4294967295"/>
          </p:nvPr>
        </p:nvSpPr>
        <p:spPr>
          <a:xfrm>
            <a:off x="810255" y="1144588"/>
            <a:ext cx="8181474" cy="2506662"/>
          </a:xfrm>
          <a:prstGeom prst="rect">
            <a:avLst/>
          </a:prstGeom>
        </p:spPr>
        <p:txBody>
          <a:bodyPr spcFirstLastPara="1" wrap="square" lIns="0" tIns="0" rIns="0" bIns="0" anchor="t" anchorCtr="0">
            <a:noAutofit/>
          </a:bodyPr>
          <a:lstStyle/>
          <a:p>
            <a:pPr marL="139700" indent="0">
              <a:lnSpc>
                <a:spcPct val="150000"/>
              </a:lnSpc>
              <a:buNone/>
            </a:pPr>
            <a:r>
              <a:rPr lang="nl-NL" sz="2400" dirty="0">
                <a:solidFill>
                  <a:schemeClr val="bg1"/>
                </a:solidFill>
                <a:latin typeface="Times New Roman" panose="02020603050405020304" pitchFamily="18" charset="0"/>
                <a:cs typeface="Times New Roman" panose="02020603050405020304" pitchFamily="18" charset="0"/>
              </a:rPr>
              <a:t>T</a:t>
            </a:r>
            <a:r>
              <a:rPr lang="nl-NL" sz="2400" dirty="0" smtClean="0">
                <a:solidFill>
                  <a:schemeClr val="bg1"/>
                </a:solidFill>
                <a:latin typeface="Times New Roman" panose="02020603050405020304" pitchFamily="18" charset="0"/>
                <a:cs typeface="Times New Roman" panose="02020603050405020304" pitchFamily="18" charset="0"/>
              </a:rPr>
              <a:t>rưng </a:t>
            </a:r>
            <a:r>
              <a:rPr lang="nl-NL" sz="2400" dirty="0">
                <a:solidFill>
                  <a:schemeClr val="bg1"/>
                </a:solidFill>
                <a:latin typeface="Times New Roman" panose="02020603050405020304" pitchFamily="18" charset="0"/>
                <a:cs typeface="Times New Roman" panose="02020603050405020304" pitchFamily="18" charset="0"/>
              </a:rPr>
              <a:t>bày sản phẩm lên bảng </a:t>
            </a:r>
            <a:r>
              <a:rPr lang="nl-NL" sz="2400" dirty="0" smtClean="0">
                <a:solidFill>
                  <a:schemeClr val="bg1"/>
                </a:solidFill>
                <a:latin typeface="Times New Roman" panose="02020603050405020304" pitchFamily="18" charset="0"/>
                <a:cs typeface="Times New Roman" panose="02020603050405020304" pitchFamily="18" charset="0"/>
              </a:rPr>
              <a:t>và giới </a:t>
            </a:r>
            <a:r>
              <a:rPr lang="nl-NL" sz="2400" dirty="0">
                <a:solidFill>
                  <a:schemeClr val="bg1"/>
                </a:solidFill>
                <a:latin typeface="Times New Roman" panose="02020603050405020304" pitchFamily="18" charset="0"/>
                <a:cs typeface="Times New Roman" panose="02020603050405020304" pitchFamily="18" charset="0"/>
              </a:rPr>
              <a:t>thiệu, chia sẻ về bức </a:t>
            </a:r>
            <a:r>
              <a:rPr lang="nl-NL" sz="2400" dirty="0" smtClean="0">
                <a:solidFill>
                  <a:schemeClr val="bg1"/>
                </a:solidFill>
                <a:latin typeface="Times New Roman" panose="02020603050405020304" pitchFamily="18" charset="0"/>
                <a:cs typeface="Times New Roman" panose="02020603050405020304" pitchFamily="18" charset="0"/>
              </a:rPr>
              <a:t>tranh </a:t>
            </a:r>
            <a:r>
              <a:rPr lang="nl-NL" sz="2400" dirty="0">
                <a:solidFill>
                  <a:schemeClr val="bg1"/>
                </a:solidFill>
                <a:latin typeface="Times New Roman" panose="02020603050405020304" pitchFamily="18" charset="0"/>
                <a:cs typeface="Times New Roman" panose="02020603050405020304" pitchFamily="18" charset="0"/>
              </a:rPr>
              <a:t>của </a:t>
            </a:r>
            <a:r>
              <a:rPr lang="nl-NL" sz="2400" dirty="0" smtClean="0">
                <a:solidFill>
                  <a:schemeClr val="bg1"/>
                </a:solidFill>
                <a:latin typeface="Times New Roman" panose="02020603050405020304" pitchFamily="18" charset="0"/>
                <a:cs typeface="Times New Roman" panose="02020603050405020304" pitchFamily="18" charset="0"/>
              </a:rPr>
              <a:t>mình: </a:t>
            </a:r>
          </a:p>
          <a:p>
            <a:pPr>
              <a:lnSpc>
                <a:spcPct val="150000"/>
              </a:lnSpc>
            </a:pPr>
            <a:r>
              <a:rPr lang="nl-NL" sz="2400" i="1" dirty="0" smtClean="0">
                <a:solidFill>
                  <a:schemeClr val="bg1"/>
                </a:solidFill>
                <a:latin typeface="Times New Roman" panose="02020603050405020304" pitchFamily="18" charset="0"/>
                <a:cs typeface="Times New Roman" panose="02020603050405020304" pitchFamily="18" charset="0"/>
              </a:rPr>
              <a:t>Bố cục, đường nét, màu sắc trong tranh</a:t>
            </a:r>
          </a:p>
          <a:p>
            <a:pPr>
              <a:lnSpc>
                <a:spcPct val="150000"/>
              </a:lnSpc>
            </a:pPr>
            <a:r>
              <a:rPr lang="nl-NL" sz="2400" i="1" dirty="0" smtClean="0">
                <a:solidFill>
                  <a:schemeClr val="bg1"/>
                </a:solidFill>
                <a:latin typeface="Times New Roman" panose="02020603050405020304" pitchFamily="18" charset="0"/>
                <a:cs typeface="Times New Roman" panose="02020603050405020304" pitchFamily="18" charset="0"/>
              </a:rPr>
              <a:t>Đặc điểm, cảm xúc, trạng thái của nhân vật trong tranh</a:t>
            </a:r>
          </a:p>
          <a:p>
            <a:pPr>
              <a:lnSpc>
                <a:spcPct val="150000"/>
              </a:lnSpc>
            </a:pPr>
            <a:r>
              <a:rPr lang="nl-NL" sz="2400" i="1" dirty="0" smtClean="0">
                <a:solidFill>
                  <a:schemeClr val="bg1"/>
                </a:solidFill>
                <a:latin typeface="Times New Roman" panose="02020603050405020304" pitchFamily="18" charset="0"/>
                <a:cs typeface="Times New Roman" panose="02020603050405020304" pitchFamily="18" charset="0"/>
              </a:rPr>
              <a:t>Em thích tranh của bạn nào? Vì sao?</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578865"/>
            <a:ext cx="8175812" cy="1999393"/>
          </a:xfrm>
          <a:prstGeom prst="rect">
            <a:avLst/>
          </a:prstGeom>
        </p:spPr>
        <p:txBody>
          <a:bodyPr wrap="square">
            <a:spAutoFit/>
          </a:bodyPr>
          <a:lstStyle/>
          <a:p>
            <a:pPr algn="just">
              <a:lnSpc>
                <a:spcPct val="107000"/>
              </a:lnSpc>
            </a:pP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Ứng</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hoặc</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32453"/>
            <a:ext cx="2710926" cy="400110"/>
          </a:xfrm>
          <a:prstGeom prst="rect">
            <a:avLst/>
          </a:prstGeom>
          <a:noFill/>
        </p:spPr>
        <p:txBody>
          <a:bodyPr wrap="square" rtlCol="0">
            <a:spAutoFit/>
          </a:bodyPr>
          <a:lstStyle/>
          <a:p>
            <a:r>
              <a:rPr lang="en-US" sz="2000" b="1" dirty="0" smtClean="0">
                <a:solidFill>
                  <a:srgbClr val="FF0000"/>
                </a:solidFill>
              </a:rPr>
              <a:t>4. </a:t>
            </a:r>
            <a:r>
              <a:rPr lang="en-US" sz="2000" b="1" dirty="0" err="1" smtClean="0">
                <a:solidFill>
                  <a:srgbClr val="FF0000"/>
                </a:solidFill>
              </a:rPr>
              <a:t>Ứng</a:t>
            </a:r>
            <a:r>
              <a:rPr lang="en-US" sz="2000" b="1" dirty="0" smtClean="0">
                <a:solidFill>
                  <a:srgbClr val="FF0000"/>
                </a:solidFill>
              </a:rPr>
              <a:t> </a:t>
            </a:r>
            <a:r>
              <a:rPr lang="en-US" sz="2000" b="1" dirty="0" err="1" smtClean="0">
                <a:solidFill>
                  <a:srgbClr val="FF0000"/>
                </a:solidFill>
              </a:rPr>
              <a:t>dụng</a:t>
            </a:r>
            <a:endParaRPr 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smtClean="0"/>
              <a:t>Tranh</a:t>
            </a:r>
            <a:r>
              <a:rPr lang="fr-FR" dirty="0" smtClean="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smtClean="0"/>
              <a:t>Tranh</a:t>
            </a:r>
            <a:r>
              <a:rPr lang="fr-FR" dirty="0" smtClean="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smtClean="0"/>
              <a:t>Màu</a:t>
            </a:r>
            <a:r>
              <a:rPr lang="fr-FR" dirty="0" smtClean="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smtClean="0"/>
              <a:t>Để</a:t>
            </a:r>
            <a:r>
              <a:rPr lang="fr-FR" dirty="0" smtClean="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smtClean="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smtClean="0">
                <a:latin typeface="+mj-lt"/>
              </a:rPr>
              <a:t>Kết</a:t>
            </a:r>
            <a:r>
              <a:rPr lang="en-US" sz="3000" b="1" u="sng" dirty="0" smtClean="0">
                <a:latin typeface="+mj-lt"/>
              </a:rPr>
              <a:t> </a:t>
            </a:r>
            <a:r>
              <a:rPr lang="en-US" sz="3000" b="1" u="sng" dirty="0" err="1" smtClean="0">
                <a:latin typeface="+mj-lt"/>
              </a:rPr>
              <a:t>luận</a:t>
            </a:r>
            <a:r>
              <a:rPr lang="en-US" b="1" u="sng" dirty="0" smtClean="0"/>
              <a:t>:</a:t>
            </a:r>
            <a:endParaRPr lang="en-US" b="1" u="sng" dirty="0"/>
          </a:p>
        </p:txBody>
      </p:sp>
    </p:spTree>
    <p:extLst>
      <p:ext uri="{BB962C8B-B14F-4D97-AF65-F5344CB8AC3E}">
        <p14:creationId xmlns:p14="http://schemas.microsoft.com/office/powerpoint/2010/main" val="4086618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4" name="Google Shape;1154;p44"/>
          <p:cNvSpPr txBox="1">
            <a:spLocks noGrp="1"/>
          </p:cNvSpPr>
          <p:nvPr>
            <p:ph type="sldNum" sz="quarter"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1153" name="Google Shape;1153;p44"/>
          <p:cNvSpPr txBox="1">
            <a:spLocks noGrp="1"/>
          </p:cNvSpPr>
          <p:nvPr>
            <p:ph type="title" idx="4294967295"/>
          </p:nvPr>
        </p:nvSpPr>
        <p:spPr>
          <a:xfrm>
            <a:off x="0" y="465138"/>
            <a:ext cx="3676650" cy="46196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smtClean="0">
                <a:latin typeface="+mj-lt"/>
              </a:rPr>
              <a:t>H</a:t>
            </a:r>
            <a:r>
              <a:rPr lang="en" sz="3000" b="1" dirty="0" smtClean="0">
                <a:latin typeface="+mj-lt"/>
              </a:rPr>
              <a:t>ướng dẫn về nhà</a:t>
            </a:r>
            <a:endParaRPr sz="3000" b="1" dirty="0">
              <a:latin typeface="+mj-lt"/>
            </a:endParaRPr>
          </a:p>
        </p:txBody>
      </p:sp>
      <p:sp>
        <p:nvSpPr>
          <p:cNvPr id="1155" name="Google Shape;1155;p44"/>
          <p:cNvSpPr/>
          <p:nvPr/>
        </p:nvSpPr>
        <p:spPr>
          <a:xfrm>
            <a:off x="859389" y="1384538"/>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smtClean="0">
                <a:solidFill>
                  <a:schemeClr val="dk1"/>
                </a:solidFill>
                <a:latin typeface="+mj-lt"/>
                <a:ea typeface="Nunito"/>
                <a:cs typeface="Nunito"/>
                <a:sym typeface="Nunito"/>
              </a:rPr>
              <a:t>Vẽ</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tranh</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chân</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người</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thân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trong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gia</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311833" y="1360291"/>
            <a:ext cx="4009148"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Chuẩn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bị</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đồ</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cho</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tiết</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học</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tiếp</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theo</a:t>
            </a:r>
            <a:endParaRPr sz="1800" dirty="0">
              <a:solidFill>
                <a:schemeClr val="dk1"/>
              </a:solidFill>
              <a:latin typeface="+mj-lt"/>
              <a:ea typeface="Nunito"/>
              <a:cs typeface="Nunito"/>
              <a:sym typeface="Nunito"/>
            </a:endParaRPr>
          </a:p>
        </p:txBody>
      </p:sp>
      <p:sp>
        <p:nvSpPr>
          <p:cNvPr id="1157" name="Google Shape;1157;p44"/>
          <p:cNvSpPr/>
          <p:nvPr/>
        </p:nvSpPr>
        <p:spPr>
          <a:xfrm>
            <a:off x="912685" y="3119537"/>
            <a:ext cx="3126054" cy="892752"/>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Đọc</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trước</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nội</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bài</a:t>
            </a:r>
            <a:r>
              <a:rPr lang="en-US" sz="1800" b="1" dirty="0" smtClean="0">
                <a:solidFill>
                  <a:schemeClr val="dk1"/>
                </a:solidFill>
                <a:latin typeface="+mj-lt"/>
                <a:ea typeface="Nunito"/>
                <a:cs typeface="Nunito"/>
                <a:sym typeface="Nunito"/>
              </a:rPr>
              <a:t> 2</a:t>
            </a:r>
            <a:endParaRPr sz="18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9" name="Google Shape;783;p17"/>
          <p:cNvSpPr txBox="1">
            <a:spLocks noGrp="1"/>
          </p:cNvSpPr>
          <p:nvPr>
            <p:ph type="ctrTitle"/>
          </p:nvPr>
        </p:nvSpPr>
        <p:spPr>
          <a:xfrm>
            <a:off x="1118636" y="1586783"/>
            <a:ext cx="6915738"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b="1" dirty="0" smtClean="0">
                <a:solidFill>
                  <a:srgbClr val="FF0000"/>
                </a:solidFill>
                <a:latin typeface="Times New Roman" panose="02020603050405020304" pitchFamily="18" charset="0"/>
                <a:cs typeface="Times New Roman" panose="02020603050405020304" pitchFamily="18" charset="0"/>
              </a:rPr>
              <a:t>TIẾT 1,2- BÀI 1: CHÂN DUNG BẠN EM</a:t>
            </a:r>
            <a:endParaRPr sz="5000" b="1" dirty="0">
              <a:solidFill>
                <a:srgbClr val="FF0000"/>
              </a:solidFill>
              <a:latin typeface="Times New Roman" panose="02020603050405020304" pitchFamily="18" charset="0"/>
              <a:cs typeface="Times New Roman" panose="02020603050405020304" pitchFamily="18" charset="0"/>
            </a:endParaRPr>
          </a:p>
        </p:txBody>
      </p:sp>
      <p:sp>
        <p:nvSpPr>
          <p:cNvPr id="10" name="Google Shape;784;p17"/>
          <p:cNvSpPr txBox="1">
            <a:spLocks noGrp="1"/>
          </p:cNvSpPr>
          <p:nvPr>
            <p:ph type="subTitle" idx="1"/>
          </p:nvPr>
        </p:nvSpPr>
        <p:spPr>
          <a:xfrm>
            <a:off x="2650369" y="545705"/>
            <a:ext cx="4032080" cy="69185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latin typeface="Times New Roman" panose="02020603050405020304" pitchFamily="18" charset="0"/>
                <a:cs typeface="Times New Roman" panose="02020603050405020304" pitchFamily="18" charset="0"/>
              </a:rPr>
              <a:t>CHỦ ĐỀ: KẾT NỐI BẠN BÈ</a:t>
            </a:r>
            <a:endParaRPr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smtClean="0">
                <a:latin typeface="+mj-lt"/>
              </a:rPr>
              <a:t>I. Khám phá</a:t>
            </a:r>
            <a:endParaRPr sz="3000" b="1" dirty="0">
              <a:latin typeface="+mj-lt"/>
            </a:endParaRPr>
          </a:p>
        </p:txBody>
      </p:sp>
      <p:sp>
        <p:nvSpPr>
          <p:cNvPr id="801" name="Google Shape;801;p1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1,2: tìm </a:t>
            </a:r>
            <a:r>
              <a:rPr lang="nl-NL" sz="1800" dirty="0">
                <a:latin typeface="+mj-lt"/>
                <a:ea typeface="Calibri" panose="020F0502020204030204" pitchFamily="34" charset="0"/>
                <a:cs typeface="Times New Roman" panose="02020603050405020304" pitchFamily="18" charset="0"/>
              </a:rPr>
              <a:t>hiểu tác phẩm chân dung nghệ huật 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3,4: tìm 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5,6: tìm 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THẢO LUẬN NHÓM</a:t>
            </a:r>
            <a:endParaRPr lang="en-US" sz="2000" b="1" dirty="0"/>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0">
                                            <p:txEl>
                                              <p:pRg st="0" end="0"/>
                                            </p:txEl>
                                          </p:spTgt>
                                        </p:tgtEl>
                                        <p:attrNameLst>
                                          <p:attrName>style.visibility</p:attrName>
                                        </p:attrNameLst>
                                      </p:cBhvr>
                                      <p:to>
                                        <p:strVal val="visible"/>
                                      </p:to>
                                    </p:set>
                                    <p:animEffect transition="in" filter="circle(in)">
                                      <p:cBhvr>
                                        <p:cTn id="7" dur="2000"/>
                                        <p:tgtEl>
                                          <p:spTgt spid="8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video>
              <p:cMediaNode vol="80000">
                <p:cTn id="34" fill="hold" display="0">
                  <p:stCondLst>
                    <p:cond delay="indefinite"/>
                  </p:stCondLst>
                </p:cTn>
                <p:tgtEl>
                  <p:spTgt spid="6"/>
                </p:tgtEl>
              </p:cMediaNode>
            </p:video>
          </p:childTnLst>
        </p:cTn>
      </p:par>
    </p:tnLst>
    <p:bldLst>
      <p:bldP spid="800" grpId="0" build="p"/>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9" name="Google Shape;809;p20"/>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Box 2"/>
          <p:cNvSpPr txBox="1"/>
          <p:nvPr/>
        </p:nvSpPr>
        <p:spPr>
          <a:xfrm>
            <a:off x="1242646" y="633046"/>
            <a:ext cx="6154616" cy="2292935"/>
          </a:xfrm>
          <a:prstGeom prst="rect">
            <a:avLst/>
          </a:prstGeom>
          <a:noFill/>
        </p:spPr>
        <p:txBody>
          <a:bodyPr wrap="square" rtlCol="0">
            <a:spAutoFit/>
          </a:bodyPr>
          <a:lstStyle/>
          <a:p>
            <a:pPr algn="ctr">
              <a:lnSpc>
                <a:spcPct val="150000"/>
              </a:lnSpc>
              <a:spcAft>
                <a:spcPts val="600"/>
              </a:spcAft>
            </a:pPr>
            <a:r>
              <a:rPr lang="en-US" sz="2000" b="1" dirty="0" smtClean="0">
                <a:solidFill>
                  <a:srgbClr val="FF0000"/>
                </a:solidFill>
                <a:latin typeface="Times New Roman" panose="02020603050405020304" pitchFamily="18" charset="0"/>
                <a:cs typeface="Times New Roman" panose="02020603050405020304" pitchFamily="18" charset="0"/>
              </a:rPr>
              <a:t>NỘI DUNG NGHIÊN CỨU</a:t>
            </a:r>
          </a:p>
          <a:p>
            <a:pPr marL="342900" indent="-342900">
              <a:lnSpc>
                <a:spcPct val="150000"/>
              </a:lnSpc>
              <a:buAutoNum type="arabicPeriod"/>
            </a:pP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điểm</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lứa</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tuổi</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biểu</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cảm</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khuôn</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mặt</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a:t>
            </a:r>
          </a:p>
          <a:p>
            <a:pPr marL="342900" indent="-342900">
              <a:lnSpc>
                <a:spcPct val="150000"/>
              </a:lnSpc>
              <a:buAutoNum type="arabicPeriod"/>
            </a:pP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Góc</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nhìn</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của</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khuôn</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mặt</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a:t>
            </a:r>
          </a:p>
          <a:p>
            <a:pPr marL="342900" indent="-342900">
              <a:lnSpc>
                <a:spcPct val="150000"/>
              </a:lnSpc>
              <a:buAutoNum type="arabicPeriod"/>
            </a:pP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Nét</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và</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màu</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sắc</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dược</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sử</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dụng</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vi-VN" sz="2400"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3" name="Google Shape;836;p23"/>
          <p:cNvSpPr txBox="1">
            <a:spLocks/>
          </p:cNvSpPr>
          <p:nvPr/>
        </p:nvSpPr>
        <p:spPr>
          <a:xfrm>
            <a:off x="6432819" y="2060812"/>
            <a:ext cx="2664289"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spcAft>
                <a:spcPts val="1200"/>
              </a:spcAft>
            </a:pPr>
            <a:r>
              <a:rPr lang="en-US" sz="1800" b="1" dirty="0" err="1" smtClean="0">
                <a:solidFill>
                  <a:schemeClr val="bg1"/>
                </a:solidFill>
                <a:latin typeface="Times New Roman" panose="02020603050405020304" pitchFamily="18" charset="0"/>
                <a:cs typeface="Times New Roman" panose="02020603050405020304" pitchFamily="18" charset="0"/>
              </a:rPr>
              <a:t>Bạn</a:t>
            </a:r>
            <a:r>
              <a:rPr lang="en-US" sz="1800" b="1" dirty="0" smtClean="0">
                <a:solidFill>
                  <a:schemeClr val="bg1"/>
                </a:solidFill>
                <a:latin typeface="Times New Roman" panose="02020603050405020304" pitchFamily="18" charset="0"/>
                <a:cs typeface="Times New Roman" panose="02020603050405020304" pitchFamily="18" charset="0"/>
              </a:rPr>
              <a:t> Mai</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Chân</a:t>
            </a:r>
            <a:r>
              <a:rPr lang="en-US" sz="1800" dirty="0" smtClean="0">
                <a:solidFill>
                  <a:schemeClr val="bg1"/>
                </a:solidFill>
                <a:latin typeface="Times New Roman" panose="02020603050405020304" pitchFamily="18" charset="0"/>
                <a:cs typeface="Times New Roman" panose="02020603050405020304" pitchFamily="18" charset="0"/>
              </a:rPr>
              <a:t> dung </a:t>
            </a:r>
            <a:r>
              <a:rPr lang="en-US" sz="1800" dirty="0" err="1" smtClean="0">
                <a:solidFill>
                  <a:schemeClr val="bg1"/>
                </a:solidFill>
                <a:latin typeface="Times New Roman" panose="02020603050405020304" pitchFamily="18" charset="0"/>
                <a:cs typeface="Times New Roman" panose="02020603050405020304" pitchFamily="18" charset="0"/>
              </a:rPr>
              <a:t>bạn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gái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có</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khuôn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mặt</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trái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xoan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mắt</a:t>
            </a:r>
            <a:r>
              <a:rPr lang="en-US" sz="1800" dirty="0" smtClean="0">
                <a:solidFill>
                  <a:schemeClr val="bg1"/>
                </a:solidFill>
                <a:latin typeface="Times New Roman" panose="02020603050405020304" pitchFamily="18" charset="0"/>
                <a:cs typeface="Times New Roman" panose="02020603050405020304" pitchFamily="18" charset="0"/>
              </a:rPr>
              <a:t> to, </a:t>
            </a:r>
            <a:r>
              <a:rPr lang="en-US" sz="1800" dirty="0" err="1" smtClean="0">
                <a:solidFill>
                  <a:schemeClr val="bg1"/>
                </a:solidFill>
                <a:latin typeface="Times New Roman" panose="02020603050405020304" pitchFamily="18" charset="0"/>
                <a:cs typeface="Times New Roman" panose="02020603050405020304" pitchFamily="18" charset="0"/>
              </a:rPr>
              <a:t>mũi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nhỏ</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tóc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tết</a:t>
            </a:r>
            <a:r>
              <a:rPr lang="en-US" sz="1800" dirty="0" smtClean="0">
                <a:solidFill>
                  <a:schemeClr val="bg1"/>
                </a:solidFill>
                <a:latin typeface="Times New Roman" panose="02020603050405020304" pitchFamily="18" charset="0"/>
                <a:cs typeface="Times New Roman" panose="02020603050405020304" pitchFamily="18" charset="0"/>
              </a:rPr>
              <a:t> 2 </a:t>
            </a:r>
            <a:r>
              <a:rPr lang="en-US" sz="1800" dirty="0" err="1" smtClean="0">
                <a:solidFill>
                  <a:schemeClr val="bg1"/>
                </a:solidFill>
                <a:latin typeface="Times New Roman" panose="02020603050405020304" pitchFamily="18" charset="0"/>
                <a:cs typeface="Times New Roman" panose="02020603050405020304" pitchFamily="18" charset="0"/>
              </a:rPr>
              <a:t>bên</a:t>
            </a:r>
            <a:r>
              <a:rPr lang="en-US" sz="1800" dirty="0">
                <a:solidFill>
                  <a:schemeClr val="bg1"/>
                </a:solidFill>
                <a:latin typeface="Times New Roman" panose="02020603050405020304" pitchFamily="18" charset="0"/>
                <a:cs typeface="Times New Roman" panose="02020603050405020304" pitchFamily="18" charset="0"/>
              </a:rPr>
              <a:t>;</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Lứa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tuổi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thiếu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niên</a:t>
            </a:r>
            <a:r>
              <a:rPr lang="en-US" sz="1800" dirty="0" smtClean="0">
                <a:solidFill>
                  <a:schemeClr val="bg1"/>
                </a:solidFill>
                <a:latin typeface="Times New Roman" panose="02020603050405020304" pitchFamily="18" charset="0"/>
                <a:cs typeface="Times New Roman" panose="02020603050405020304" pitchFamily="18" charset="0"/>
              </a:rPr>
              <a:t>.</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Góc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nhìn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chính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diện</a:t>
            </a:r>
            <a:r>
              <a:rPr lang="en-US" sz="1800" dirty="0" smtClean="0">
                <a:solidFill>
                  <a:schemeClr val="bg1"/>
                </a:solidFill>
                <a:latin typeface="Times New Roman" panose="02020603050405020304" pitchFamily="18" charset="0"/>
                <a:cs typeface="Times New Roman" panose="02020603050405020304" pitchFamily="18" charset="0"/>
              </a:rPr>
              <a:t>.</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Màu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sắc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hài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hòa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tươi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sáng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thể</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hiện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sự</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đáng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yêu</a:t>
            </a:r>
            <a:r>
              <a:rPr lang="en-US" sz="1800" dirty="0" smtClean="0">
                <a:solidFill>
                  <a:schemeClr val="bg1"/>
                </a:solidFill>
                <a:latin typeface="Times New Roman" panose="02020603050405020304" pitchFamily="18" charset="0"/>
                <a:cs typeface="Times New Roman" panose="02020603050405020304" pitchFamily="18" charset="0"/>
              </a:rPr>
              <a:t>.</a:t>
            </a:r>
          </a:p>
        </p:txBody>
      </p:sp>
      <p:sp>
        <p:nvSpPr>
          <p:cNvPr id="10" name="Google Shape;834;p23"/>
          <p:cNvSpPr txBox="1">
            <a:spLocks/>
          </p:cNvSpPr>
          <p:nvPr/>
        </p:nvSpPr>
        <p:spPr>
          <a:xfrm>
            <a:off x="792426" y="1990174"/>
            <a:ext cx="2771389"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en-US" sz="1800" b="1" dirty="0" err="1" smtClean="0">
                <a:solidFill>
                  <a:schemeClr val="bg1"/>
                </a:solidFill>
                <a:latin typeface="Times New Roman" panose="02020603050405020304" pitchFamily="18" charset="0"/>
                <a:cs typeface="Times New Roman" panose="02020603050405020304" pitchFamily="18" charset="0"/>
              </a:rPr>
              <a:t>Chân</a:t>
            </a:r>
            <a:r>
              <a:rPr lang="en-US" sz="1800" b="1" dirty="0" smtClean="0">
                <a:solidFill>
                  <a:schemeClr val="bg1"/>
                </a:solidFill>
                <a:latin typeface="Times New Roman" panose="02020603050405020304" pitchFamily="18" charset="0"/>
                <a:cs typeface="Times New Roman" panose="02020603050405020304" pitchFamily="18" charset="0"/>
              </a:rPr>
              <a:t> dung </a:t>
            </a:r>
            <a:r>
              <a:rPr lang="en-US" sz="1800" b="1" dirty="0" err="1" smtClean="0">
                <a:solidFill>
                  <a:schemeClr val="bg1"/>
                </a:solidFill>
                <a:latin typeface="Times New Roman" panose="02020603050405020304" pitchFamily="18" charset="0"/>
                <a:cs typeface="Times New Roman" panose="02020603050405020304" pitchFamily="18" charset="0"/>
              </a:rPr>
              <a:t>nghệ</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thuật</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cổ</a:t>
            </a:r>
            <a:r>
              <a:rPr lang="en-US" sz="1800" b="1" dirty="0" smtClean="0">
                <a:solidFill>
                  <a:schemeClr val="bg1"/>
                </a:solidFill>
                <a:latin typeface="Times New Roman" panose="02020603050405020304" pitchFamily="18" charset="0"/>
                <a:cs typeface="Times New Roman" panose="02020603050405020304" pitchFamily="18" charset="0"/>
              </a:rPr>
              <a:t> Ai </a:t>
            </a:r>
            <a:r>
              <a:rPr lang="en-US" sz="1800" b="1" dirty="0" err="1" smtClean="0">
                <a:solidFill>
                  <a:schemeClr val="bg1"/>
                </a:solidFill>
                <a:latin typeface="Times New Roman" panose="02020603050405020304" pitchFamily="18" charset="0"/>
                <a:cs typeface="Times New Roman" panose="02020603050405020304" pitchFamily="18" charset="0"/>
              </a:rPr>
              <a:t>Cập</a:t>
            </a:r>
            <a:endParaRPr lang="en-US" sz="1800" b="1" dirty="0" smtClean="0">
              <a:solidFill>
                <a:schemeClr val="bg1"/>
              </a:solidFill>
              <a:latin typeface="Times New Roman" panose="02020603050405020304" pitchFamily="18" charset="0"/>
              <a:cs typeface="Times New Roman" panose="02020603050405020304" pitchFamily="18" charset="0"/>
            </a:endParaRPr>
          </a:p>
          <a:p>
            <a:pPr marL="234950" indent="-234950">
              <a:spcBef>
                <a:spcPts val="600"/>
              </a:spcBef>
              <a:buFont typeface="Arial"/>
              <a:buAutoNum type="arabicPeriod"/>
            </a:pPr>
            <a:r>
              <a:rPr lang="en-US" sz="1800" dirty="0" err="1">
                <a:solidFill>
                  <a:schemeClr val="bg1"/>
                </a:solidFill>
                <a:latin typeface="Times New Roman" panose="02020603050405020304" pitchFamily="18" charset="0"/>
                <a:cs typeface="Times New Roman" panose="02020603050405020304" pitchFamily="18" charset="0"/>
              </a:rPr>
              <a:t>Diễn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tả</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hình</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người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đã</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mất</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chân</a:t>
            </a:r>
            <a:r>
              <a:rPr lang="en-US" sz="1800" dirty="0">
                <a:solidFill>
                  <a:schemeClr val="bg1"/>
                </a:solidFill>
                <a:latin typeface="Times New Roman" panose="02020603050405020304" pitchFamily="18" charset="0"/>
                <a:cs typeface="Times New Roman" panose="02020603050405020304" pitchFamily="18" charset="0"/>
              </a:rPr>
              <a:t> dung </a:t>
            </a:r>
            <a:r>
              <a:rPr lang="en-US" sz="1800" dirty="0" err="1">
                <a:solidFill>
                  <a:schemeClr val="bg1"/>
                </a:solidFill>
                <a:latin typeface="Times New Roman" panose="02020603050405020304" pitchFamily="18" charset="0"/>
                <a:cs typeface="Times New Roman" panose="02020603050405020304" pitchFamily="18" charset="0"/>
              </a:rPr>
              <a:t>của</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Sennefer</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và</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vợ</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Lứa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tuổi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thanh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niên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Biểu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cảm</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mỉm</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cười</a:t>
            </a:r>
            <a:r>
              <a:rPr lang="en-US" sz="1800" dirty="0" smtClean="0">
                <a:solidFill>
                  <a:schemeClr val="bg1"/>
                </a:solidFill>
                <a:latin typeface="Times New Roman" panose="02020603050405020304" pitchFamily="18" charset="0"/>
                <a:cs typeface="Times New Roman" panose="02020603050405020304" pitchFamily="18" charset="0"/>
              </a:rPr>
              <a:t>.</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Góc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nhìn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nghiêng</a:t>
            </a:r>
            <a:r>
              <a:rPr lang="en-US" sz="1800" dirty="0" smtClean="0">
                <a:solidFill>
                  <a:schemeClr val="bg1"/>
                </a:solidFill>
                <a:latin typeface="Times New Roman" panose="02020603050405020304" pitchFamily="18" charset="0"/>
                <a:cs typeface="Times New Roman" panose="02020603050405020304" pitchFamily="18" charset="0"/>
              </a:rPr>
              <a:t>.</a:t>
            </a:r>
            <a:endParaRPr lang="en-US" sz="1800" dirty="0">
              <a:solidFill>
                <a:schemeClr val="bg1"/>
              </a:solidFill>
              <a:latin typeface="Times New Roman" panose="02020603050405020304" pitchFamily="18" charset="0"/>
              <a:cs typeface="Times New Roman" panose="02020603050405020304" pitchFamily="18" charset="0"/>
            </a:endParaRP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Sử</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dụng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các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yếu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tố</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mảng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nét</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màu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có</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tính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đồ</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họa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mang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màu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sắc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tôn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giáo</a:t>
            </a:r>
            <a:r>
              <a:rPr lang="en-US" sz="1800" dirty="0" smtClean="0">
                <a:solidFill>
                  <a:schemeClr val="bg1"/>
                </a:solidFill>
                <a:latin typeface="Times New Roman" panose="02020603050405020304" pitchFamily="18" charset="0"/>
                <a:cs typeface="Times New Roman" panose="02020603050405020304" pitchFamily="18" charset="0"/>
              </a:rPr>
              <a:t>.</a:t>
            </a:r>
          </a:p>
        </p:txBody>
      </p:sp>
      <p:sp>
        <p:nvSpPr>
          <p:cNvPr id="12" name="Google Shape;835;p23"/>
          <p:cNvSpPr txBox="1">
            <a:spLocks/>
          </p:cNvSpPr>
          <p:nvPr/>
        </p:nvSpPr>
        <p:spPr>
          <a:xfrm>
            <a:off x="3748245" y="1945453"/>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en-US" sz="1800" b="1" dirty="0" err="1" smtClean="0">
                <a:solidFill>
                  <a:schemeClr val="bg1"/>
                </a:solidFill>
                <a:latin typeface="Times New Roman" panose="02020603050405020304" pitchFamily="18" charset="0"/>
                <a:cs typeface="Times New Roman" panose="02020603050405020304" pitchFamily="18" charset="0"/>
              </a:rPr>
              <a:t>Chân</a:t>
            </a:r>
            <a:r>
              <a:rPr lang="en-US" sz="1800" b="1" dirty="0" smtClean="0">
                <a:solidFill>
                  <a:schemeClr val="bg1"/>
                </a:solidFill>
                <a:latin typeface="Times New Roman" panose="02020603050405020304" pitchFamily="18" charset="0"/>
                <a:cs typeface="Times New Roman" panose="02020603050405020304" pitchFamily="18" charset="0"/>
              </a:rPr>
              <a:t> dung </a:t>
            </a:r>
            <a:r>
              <a:rPr lang="en-US" sz="1800" b="1" dirty="0" err="1" smtClean="0">
                <a:solidFill>
                  <a:schemeClr val="bg1"/>
                </a:solidFill>
                <a:latin typeface="Times New Roman" panose="02020603050405020304" pitchFamily="18" charset="0"/>
                <a:cs typeface="Times New Roman" panose="02020603050405020304" pitchFamily="18" charset="0"/>
              </a:rPr>
              <a:t>trong</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nghệ</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thuật</a:t>
            </a:r>
            <a:r>
              <a:rPr lang="en-US" sz="1800" b="1" dirty="0" smtClean="0">
                <a:solidFill>
                  <a:schemeClr val="bg1"/>
                </a:solidFill>
                <a:latin typeface="Times New Roman" panose="02020603050405020304" pitchFamily="18" charset="0"/>
                <a:cs typeface="Times New Roman" panose="02020603050405020304" pitchFamily="18" charset="0"/>
              </a:rPr>
              <a:t> La </a:t>
            </a:r>
            <a:r>
              <a:rPr lang="en-US" sz="1800" b="1" dirty="0" err="1" smtClean="0">
                <a:solidFill>
                  <a:schemeClr val="bg1"/>
                </a:solidFill>
                <a:latin typeface="Times New Roman" panose="02020603050405020304" pitchFamily="18" charset="0"/>
                <a:cs typeface="Times New Roman" panose="02020603050405020304" pitchFamily="18" charset="0"/>
              </a:rPr>
              <a:t>Mã</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cổ</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đại</a:t>
            </a:r>
            <a:endParaRPr lang="en-US" sz="1800" b="1" dirty="0">
              <a:solidFill>
                <a:schemeClr val="bg1"/>
              </a:solidFill>
              <a:latin typeface="Times New Roman" panose="02020603050405020304" pitchFamily="18" charset="0"/>
              <a:cs typeface="Times New Roman" panose="02020603050405020304" pitchFamily="18" charset="0"/>
            </a:endParaRP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Mô</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tả</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người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phụ</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nữ</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trẻ</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tay</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cầm</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bút</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và</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sách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Lứa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tuổi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trung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niên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Biểu</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cảm</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đang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suy</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nghĩ</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về</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vấn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đề</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gì</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đó</a:t>
            </a:r>
            <a:r>
              <a:rPr lang="en-US" sz="1800" dirty="0" smtClean="0">
                <a:solidFill>
                  <a:schemeClr val="bg1"/>
                </a:solidFill>
                <a:latin typeface="Times New Roman" panose="02020603050405020304" pitchFamily="18" charset="0"/>
                <a:cs typeface="Times New Roman" panose="02020603050405020304" pitchFamily="18" charset="0"/>
              </a:rPr>
              <a:t>.</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Góc</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nhìn</a:t>
            </a:r>
            <a:r>
              <a:rPr lang="en-US" sz="1800" dirty="0" smtClean="0">
                <a:solidFill>
                  <a:schemeClr val="bg1"/>
                </a:solidFill>
                <a:latin typeface="Times New Roman" panose="02020603050405020304" pitchFamily="18" charset="0"/>
                <a:cs typeface="Times New Roman" panose="02020603050405020304" pitchFamily="18" charset="0"/>
              </a:rPr>
              <a:t> ¾.</a:t>
            </a:r>
          </a:p>
          <a:p>
            <a:pPr marL="234950" indent="-234950">
              <a:spcBef>
                <a:spcPts val="600"/>
              </a:spcBef>
              <a:buAutoNum type="arabicPeriod"/>
            </a:pPr>
            <a:r>
              <a:rPr lang="en-US" sz="1800" dirty="0" err="1" smtClean="0">
                <a:solidFill>
                  <a:schemeClr val="bg1"/>
                </a:solidFill>
                <a:latin typeface="Times New Roman" panose="02020603050405020304" pitchFamily="18" charset="0"/>
                <a:cs typeface="Times New Roman" panose="02020603050405020304" pitchFamily="18" charset="0"/>
              </a:rPr>
              <a:t>Mảng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nét</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mờ</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nhòe</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không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rõ</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ràng</a:t>
            </a:r>
            <a:endParaRPr lang="en-US" sz="1800" dirty="0" smtClean="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207591" y="84122"/>
            <a:ext cx="1749225" cy="1906052"/>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256379" y="84121"/>
            <a:ext cx="1698064" cy="1970903"/>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849344" y="41484"/>
            <a:ext cx="1588766" cy="20135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TextBox 2"/>
          <p:cNvSpPr txBox="1"/>
          <p:nvPr/>
        </p:nvSpPr>
        <p:spPr>
          <a:xfrm>
            <a:off x="1254370" y="504092"/>
            <a:ext cx="7737360" cy="4154984"/>
          </a:xfrm>
          <a:prstGeom prst="rect">
            <a:avLst/>
          </a:prstGeom>
          <a:noFill/>
        </p:spPr>
        <p:txBody>
          <a:bodyPr wrap="square" rtlCol="0">
            <a:spAutoFit/>
          </a:bodyPr>
          <a:lstStyle/>
          <a:p>
            <a:pPr algn="ctr"/>
            <a:r>
              <a:rPr lang="en-US" sz="2400" b="1" dirty="0" smtClean="0">
                <a:solidFill>
                  <a:srgbClr val="FFFF00"/>
                </a:solidFill>
                <a:latin typeface="Times New Roman" panose="02020603050405020304" pitchFamily="18" charset="0"/>
                <a:cs typeface="Times New Roman" panose="02020603050405020304" pitchFamily="18" charset="0"/>
              </a:rPr>
              <a:t>KẾT LUẬN:</a:t>
            </a:r>
          </a:p>
          <a:p>
            <a:endParaRPr lang="en-US" sz="2400" dirty="0" smtClean="0">
              <a:solidFill>
                <a:srgbClr val="FFFF00"/>
              </a:solidFill>
              <a:latin typeface="Times New Roman" panose="02020603050405020304" pitchFamily="18" charset="0"/>
              <a:cs typeface="Times New Roman" panose="02020603050405020304" pitchFamily="18" charset="0"/>
            </a:endParaRPr>
          </a:p>
          <a:p>
            <a:r>
              <a:rPr lang="en-US" sz="2400" dirty="0" smtClean="0">
                <a:solidFill>
                  <a:srgbClr val="FFFF00"/>
                </a:solidFill>
                <a:latin typeface="Times New Roman" panose="02020603050405020304" pitchFamily="18" charset="0"/>
                <a:cs typeface="Times New Roman" panose="02020603050405020304" pitchFamily="18" charset="0"/>
              </a:rPr>
              <a:t>- Qua </a:t>
            </a:r>
            <a:r>
              <a:rPr lang="en-US" sz="2400" dirty="0" err="1" smtClean="0">
                <a:solidFill>
                  <a:srgbClr val="FFFF00"/>
                </a:solidFill>
                <a:latin typeface="Times New Roman" panose="02020603050405020304" pitchFamily="18" charset="0"/>
                <a:cs typeface="Times New Roman" panose="02020603050405020304" pitchFamily="18" charset="0"/>
              </a:rPr>
              <a:t>tranh</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chân</a:t>
            </a:r>
            <a:r>
              <a:rPr lang="en-US" sz="2400" dirty="0" smtClean="0">
                <a:solidFill>
                  <a:srgbClr val="FFFF00"/>
                </a:solidFill>
                <a:latin typeface="Times New Roman" panose="02020603050405020304" pitchFamily="18" charset="0"/>
                <a:cs typeface="Times New Roman" panose="02020603050405020304" pitchFamily="18" charset="0"/>
              </a:rPr>
              <a:t> dung ta </a:t>
            </a:r>
            <a:r>
              <a:rPr lang="en-US" sz="2400" dirty="0" err="1" smtClean="0">
                <a:solidFill>
                  <a:srgbClr val="FFFF00"/>
                </a:solidFill>
                <a:latin typeface="Times New Roman" panose="02020603050405020304" pitchFamily="18" charset="0"/>
                <a:cs typeface="Times New Roman" panose="02020603050405020304" pitchFamily="18" charset="0"/>
              </a:rPr>
              <a:t>có</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thể</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biết</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được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tính</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cách</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biểu</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cảm</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lứa</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tuổi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của</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nhân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vật</a:t>
            </a:r>
            <a:r>
              <a:rPr lang="en-US" sz="2400" dirty="0" smtClean="0">
                <a:solidFill>
                  <a:srgbClr val="FFFF00"/>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smtClean="0">
                <a:solidFill>
                  <a:srgbClr val="FFFF00"/>
                </a:solidFill>
                <a:latin typeface="Times New Roman" panose="02020603050405020304" pitchFamily="18" charset="0"/>
                <a:cs typeface="Times New Roman" panose="02020603050405020304" pitchFamily="18" charset="0"/>
              </a:rPr>
              <a:t>Có</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thể</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vẽ</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chân</a:t>
            </a:r>
            <a:r>
              <a:rPr lang="en-US" sz="2400" dirty="0" smtClean="0">
                <a:solidFill>
                  <a:srgbClr val="FFFF00"/>
                </a:solidFill>
                <a:latin typeface="Times New Roman" panose="02020603050405020304" pitchFamily="18" charset="0"/>
                <a:cs typeface="Times New Roman" panose="02020603050405020304" pitchFamily="18" charset="0"/>
              </a:rPr>
              <a:t> dung </a:t>
            </a:r>
            <a:r>
              <a:rPr lang="en-US" sz="2400" dirty="0" err="1" smtClean="0">
                <a:solidFill>
                  <a:srgbClr val="FFFF00"/>
                </a:solidFill>
                <a:latin typeface="Times New Roman" panose="02020603050405020304" pitchFamily="18" charset="0"/>
                <a:cs typeface="Times New Roman" panose="02020603050405020304" pitchFamily="18" charset="0"/>
              </a:rPr>
              <a:t>theo</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góc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nhìn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nghiêng</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Chính</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diện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hoặc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nghiêng</a:t>
            </a:r>
            <a:r>
              <a:rPr lang="en-US" sz="2400" dirty="0" smtClean="0">
                <a:solidFill>
                  <a:srgbClr val="FFFF00"/>
                </a:solidFill>
                <a:latin typeface="Times New Roman" panose="02020603050405020304" pitchFamily="18" charset="0"/>
                <a:cs typeface="Times New Roman" panose="02020603050405020304" pitchFamily="18" charset="0"/>
              </a:rPr>
              <a:t> ¾.</a:t>
            </a:r>
          </a:p>
          <a:p>
            <a:pPr marL="285750" indent="-285750">
              <a:buFontTx/>
              <a:buChar char="-"/>
            </a:pPr>
            <a:r>
              <a:rPr lang="en-US" sz="2400" dirty="0" err="1" smtClean="0">
                <a:solidFill>
                  <a:srgbClr val="FFFF00"/>
                </a:solidFill>
                <a:latin typeface="Times New Roman" panose="02020603050405020304" pitchFamily="18" charset="0"/>
                <a:cs typeface="Times New Roman" panose="02020603050405020304" pitchFamily="18" charset="0"/>
              </a:rPr>
              <a:t>Đặc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điểm</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các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nét</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trên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khuôn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mặt</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mỗi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người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là</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khác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nhau</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tuy</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nhiện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đại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đa</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số</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có</a:t>
            </a:r>
            <a:r>
              <a:rPr lang="en-US" sz="2400" dirty="0" smtClean="0">
                <a:solidFill>
                  <a:srgbClr val="FFFF00"/>
                </a:solidFill>
                <a:latin typeface="Times New Roman" panose="02020603050405020304" pitchFamily="18" charset="0"/>
                <a:cs typeface="Times New Roman" panose="02020603050405020304" pitchFamily="18" charset="0"/>
              </a:rPr>
              <a:t> 1 </a:t>
            </a:r>
            <a:r>
              <a:rPr lang="en-US" sz="2400" dirty="0" err="1" smtClean="0">
                <a:solidFill>
                  <a:srgbClr val="FFFF00"/>
                </a:solidFill>
                <a:latin typeface="Times New Roman" panose="02020603050405020304" pitchFamily="18" charset="0"/>
                <a:cs typeface="Times New Roman" panose="02020603050405020304" pitchFamily="18" charset="0"/>
              </a:rPr>
              <a:t>tỉ</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lệ</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chung</a:t>
            </a:r>
            <a:r>
              <a:rPr lang="en-US" sz="2400" dirty="0" smtClean="0">
                <a:solidFill>
                  <a:srgbClr val="FFFF00"/>
                </a:solidFill>
                <a:latin typeface="Times New Roman" panose="02020603050405020304" pitchFamily="18" charset="0"/>
                <a:cs typeface="Times New Roman" panose="02020603050405020304" pitchFamily="18" charset="0"/>
              </a:rPr>
              <a:t>.</a:t>
            </a:r>
          </a:p>
          <a:p>
            <a:endParaRPr lang="en-US" sz="2400" dirty="0" smtClean="0">
              <a:solidFill>
                <a:srgbClr val="FFFF00"/>
              </a:solidFill>
              <a:latin typeface="Times New Roman" panose="02020603050405020304" pitchFamily="18" charset="0"/>
              <a:cs typeface="Times New Roman" panose="02020603050405020304" pitchFamily="18" charset="0"/>
            </a:endParaRPr>
          </a:p>
          <a:p>
            <a:pPr marL="285750" indent="-285750">
              <a:buFontTx/>
              <a:buChar char="-"/>
            </a:pPr>
            <a:endParaRPr lang="en-US" sz="2400" dirty="0" smtClean="0">
              <a:solidFill>
                <a:srgbClr val="FFFF00"/>
              </a:solidFill>
              <a:latin typeface="Times New Roman" panose="02020603050405020304" pitchFamily="18" charset="0"/>
              <a:cs typeface="Times New Roman" panose="02020603050405020304" pitchFamily="18" charset="0"/>
            </a:endParaRPr>
          </a:p>
          <a:p>
            <a:pPr marL="285750" indent="-285750">
              <a:buFontTx/>
              <a:buChar char="-"/>
            </a:pPr>
            <a:endParaRPr lang="vi-VN"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7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3" name="Picture 2"/>
          <p:cNvPicPr>
            <a:picLocks noChangeAspect="1"/>
          </p:cNvPicPr>
          <p:nvPr/>
        </p:nvPicPr>
        <p:blipFill>
          <a:blip r:embed="rId2"/>
          <a:stretch>
            <a:fillRect/>
          </a:stretch>
        </p:blipFill>
        <p:spPr>
          <a:xfrm>
            <a:off x="2078572" y="635621"/>
            <a:ext cx="5049059" cy="3799049"/>
          </a:xfrm>
          <a:prstGeom prst="rect">
            <a:avLst/>
          </a:prstGeom>
        </p:spPr>
      </p:pic>
    </p:spTree>
    <p:extLst>
      <p:ext uri="{BB962C8B-B14F-4D97-AF65-F5344CB8AC3E}">
        <p14:creationId xmlns:p14="http://schemas.microsoft.com/office/powerpoint/2010/main" val="200078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pic>
        <p:nvPicPr>
          <p:cNvPr id="3" name="Picture 2"/>
          <p:cNvPicPr>
            <a:picLocks noChangeAspect="1"/>
          </p:cNvPicPr>
          <p:nvPr/>
        </p:nvPicPr>
        <p:blipFill>
          <a:blip r:embed="rId2"/>
          <a:stretch>
            <a:fillRect/>
          </a:stretch>
        </p:blipFill>
        <p:spPr>
          <a:xfrm>
            <a:off x="2602523" y="263629"/>
            <a:ext cx="3399692" cy="4635943"/>
          </a:xfrm>
          <a:prstGeom prst="rect">
            <a:avLst/>
          </a:prstGeom>
        </p:spPr>
      </p:pic>
    </p:spTree>
    <p:extLst>
      <p:ext uri="{BB962C8B-B14F-4D97-AF65-F5344CB8AC3E}">
        <p14:creationId xmlns:p14="http://schemas.microsoft.com/office/powerpoint/2010/main" val="19482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392</TotalTime>
  <Words>889</Words>
  <Application>Microsoft Office PowerPoint</Application>
  <PresentationFormat>On-screen Show (16:9)</PresentationFormat>
  <Paragraphs>99</Paragraphs>
  <Slides>27</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Mali</vt:lpstr>
      <vt:lpstr>Nunito</vt:lpstr>
      <vt:lpstr>Tahoma</vt:lpstr>
      <vt:lpstr>Times New Roman</vt:lpstr>
      <vt:lpstr>Trebuchet MS</vt:lpstr>
      <vt:lpstr>Wingdings 3</vt:lpstr>
      <vt:lpstr>Facet</vt:lpstr>
      <vt:lpstr>PowerPoint Presentation</vt:lpstr>
      <vt:lpstr>PowerPoint Presentation</vt:lpstr>
      <vt:lpstr>TIẾT 1,2- BÀI 1: CHÂN DUNG BẠN EM</vt:lpstr>
      <vt:lpstr>PowerPoint Presentation</vt:lpstr>
      <vt:lpstr>PowerPoint Presentation</vt:lpstr>
      <vt:lpstr>PowerPoint Presentation</vt:lpstr>
      <vt:lpstr>PowerPoint Presentation</vt:lpstr>
      <vt:lpstr>PowerPoint Presentation</vt:lpstr>
      <vt:lpstr>PowerPoint Presentation</vt:lpstr>
      <vt:lpstr>1.Tìm ý tưởng:</vt:lpstr>
      <vt:lpstr>PowerPoint Presentation</vt:lpstr>
      <vt:lpstr>PowerPoint Presentation</vt:lpstr>
      <vt:lpstr>PowerPoint Presentation</vt:lpstr>
      <vt:lpstr>1.Ý tưởng:</vt:lpstr>
      <vt:lpstr>2. Phương pháp thực hành:</vt:lpstr>
      <vt:lpstr>PowerPoint Presentation</vt:lpstr>
      <vt:lpstr>PowerPoint Presentation</vt:lpstr>
      <vt:lpstr>PowerPoint Presentation</vt:lpstr>
      <vt:lpstr>PowerPoint Presentation</vt:lpstr>
      <vt:lpstr>PowerPoint Presentation</vt:lpstr>
      <vt:lpstr>PowerPoint Presentation</vt:lpstr>
      <vt:lpstr>Chân dung làm từ rau củ</vt:lpstr>
      <vt:lpstr>3. Luyện tập</vt:lpstr>
      <vt:lpstr>3. Thảo luận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Admin</cp:lastModifiedBy>
  <cp:revision>43</cp:revision>
  <dcterms:modified xsi:type="dcterms:W3CDTF">2024-10-31T00:19:12Z</dcterms:modified>
</cp:coreProperties>
</file>