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9" r:id="rId3"/>
    <p:sldId id="257" r:id="rId4"/>
    <p:sldId id="260" r:id="rId5"/>
    <p:sldId id="261" r:id="rId6"/>
    <p:sldId id="262" r:id="rId7"/>
    <p:sldId id="283" r:id="rId8"/>
    <p:sldId id="263" r:id="rId9"/>
    <p:sldId id="284" r:id="rId10"/>
    <p:sldId id="285" r:id="rId11"/>
    <p:sldId id="286" r:id="rId12"/>
    <p:sldId id="287" r:id="rId13"/>
    <p:sldId id="288" r:id="rId14"/>
    <p:sldId id="265" r:id="rId15"/>
    <p:sldId id="266" r:id="rId16"/>
    <p:sldId id="282" r:id="rId17"/>
    <p:sldId id="269" r:id="rId18"/>
    <p:sldId id="267" r:id="rId19"/>
    <p:sldId id="270" r:id="rId20"/>
    <p:sldId id="290" r:id="rId21"/>
    <p:sldId id="289" r:id="rId22"/>
    <p:sldId id="281" r:id="rId23"/>
    <p:sldId id="291" r:id="rId24"/>
    <p:sldId id="271" r:id="rId25"/>
    <p:sldId id="292" r:id="rId26"/>
    <p:sldId id="293" r:id="rId27"/>
    <p:sldId id="294" r:id="rId28"/>
    <p:sldId id="296" r:id="rId29"/>
    <p:sldId id="295" r:id="rId30"/>
    <p:sldId id="278" r:id="rId31"/>
    <p:sldId id="276" r:id="rId32"/>
    <p:sldId id="277" r:id="rId33"/>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4EBF1F-8FD8-4DA6-AD14-78D7048AEF72}" type="datetimeFigureOut">
              <a:rPr lang="vi-VN" smtClean="0"/>
              <a:t>30/10/2024</a:t>
            </a:fld>
            <a:endParaRPr lang="vi-VN"/>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3598C7-5867-46D6-9473-FE7F42514116}" type="slidenum">
              <a:rPr lang="vi-VN" smtClean="0"/>
              <a:t>‹#›</a:t>
            </a:fld>
            <a:endParaRPr lang="vi-VN"/>
          </a:p>
        </p:txBody>
      </p:sp>
    </p:spTree>
    <p:extLst>
      <p:ext uri="{BB962C8B-B14F-4D97-AF65-F5344CB8AC3E}">
        <p14:creationId xmlns:p14="http://schemas.microsoft.com/office/powerpoint/2010/main" val="89532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1</a:t>
            </a:fld>
            <a:endParaRPr lang="vi-VN"/>
          </a:p>
        </p:txBody>
      </p:sp>
    </p:spTree>
    <p:extLst>
      <p:ext uri="{BB962C8B-B14F-4D97-AF65-F5344CB8AC3E}">
        <p14:creationId xmlns:p14="http://schemas.microsoft.com/office/powerpoint/2010/main" val="21820950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10</a:t>
            </a:fld>
            <a:endParaRPr lang="vi-VN"/>
          </a:p>
        </p:txBody>
      </p:sp>
    </p:spTree>
    <p:extLst>
      <p:ext uri="{BB962C8B-B14F-4D97-AF65-F5344CB8AC3E}">
        <p14:creationId xmlns:p14="http://schemas.microsoft.com/office/powerpoint/2010/main" val="758771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11</a:t>
            </a:fld>
            <a:endParaRPr lang="vi-VN"/>
          </a:p>
        </p:txBody>
      </p:sp>
    </p:spTree>
    <p:extLst>
      <p:ext uri="{BB962C8B-B14F-4D97-AF65-F5344CB8AC3E}">
        <p14:creationId xmlns:p14="http://schemas.microsoft.com/office/powerpoint/2010/main" val="3117254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12</a:t>
            </a:fld>
            <a:endParaRPr lang="vi-VN"/>
          </a:p>
        </p:txBody>
      </p:sp>
    </p:spTree>
    <p:extLst>
      <p:ext uri="{BB962C8B-B14F-4D97-AF65-F5344CB8AC3E}">
        <p14:creationId xmlns:p14="http://schemas.microsoft.com/office/powerpoint/2010/main" val="3220997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13</a:t>
            </a:fld>
            <a:endParaRPr lang="vi-VN"/>
          </a:p>
        </p:txBody>
      </p:sp>
    </p:spTree>
    <p:extLst>
      <p:ext uri="{BB962C8B-B14F-4D97-AF65-F5344CB8AC3E}">
        <p14:creationId xmlns:p14="http://schemas.microsoft.com/office/powerpoint/2010/main" val="182603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14</a:t>
            </a:fld>
            <a:endParaRPr lang="vi-VN"/>
          </a:p>
        </p:txBody>
      </p:sp>
    </p:spTree>
    <p:extLst>
      <p:ext uri="{BB962C8B-B14F-4D97-AF65-F5344CB8AC3E}">
        <p14:creationId xmlns:p14="http://schemas.microsoft.com/office/powerpoint/2010/main" val="1770739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15</a:t>
            </a:fld>
            <a:endParaRPr lang="vi-VN"/>
          </a:p>
        </p:txBody>
      </p:sp>
    </p:spTree>
    <p:extLst>
      <p:ext uri="{BB962C8B-B14F-4D97-AF65-F5344CB8AC3E}">
        <p14:creationId xmlns:p14="http://schemas.microsoft.com/office/powerpoint/2010/main" val="1720200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16</a:t>
            </a:fld>
            <a:endParaRPr lang="vi-VN"/>
          </a:p>
        </p:txBody>
      </p:sp>
    </p:spTree>
    <p:extLst>
      <p:ext uri="{BB962C8B-B14F-4D97-AF65-F5344CB8AC3E}">
        <p14:creationId xmlns:p14="http://schemas.microsoft.com/office/powerpoint/2010/main" val="3631938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17</a:t>
            </a:fld>
            <a:endParaRPr lang="vi-VN"/>
          </a:p>
        </p:txBody>
      </p:sp>
    </p:spTree>
    <p:extLst>
      <p:ext uri="{BB962C8B-B14F-4D97-AF65-F5344CB8AC3E}">
        <p14:creationId xmlns:p14="http://schemas.microsoft.com/office/powerpoint/2010/main" val="15970024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53598C7-5867-46D6-9473-FE7F42514116}" type="slidenum">
              <a:rPr lang="vi-VN" smtClean="0"/>
              <a:t>18</a:t>
            </a:fld>
            <a:endParaRPr lang="vi-VN"/>
          </a:p>
        </p:txBody>
      </p:sp>
    </p:spTree>
    <p:extLst>
      <p:ext uri="{BB962C8B-B14F-4D97-AF65-F5344CB8AC3E}">
        <p14:creationId xmlns:p14="http://schemas.microsoft.com/office/powerpoint/2010/main" val="741664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19</a:t>
            </a:fld>
            <a:endParaRPr lang="vi-VN"/>
          </a:p>
        </p:txBody>
      </p:sp>
    </p:spTree>
    <p:extLst>
      <p:ext uri="{BB962C8B-B14F-4D97-AF65-F5344CB8AC3E}">
        <p14:creationId xmlns:p14="http://schemas.microsoft.com/office/powerpoint/2010/main" val="314383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2</a:t>
            </a:fld>
            <a:endParaRPr lang="vi-VN"/>
          </a:p>
        </p:txBody>
      </p:sp>
    </p:spTree>
    <p:extLst>
      <p:ext uri="{BB962C8B-B14F-4D97-AF65-F5344CB8AC3E}">
        <p14:creationId xmlns:p14="http://schemas.microsoft.com/office/powerpoint/2010/main" val="2302085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20</a:t>
            </a:fld>
            <a:endParaRPr lang="vi-VN"/>
          </a:p>
        </p:txBody>
      </p:sp>
    </p:spTree>
    <p:extLst>
      <p:ext uri="{BB962C8B-B14F-4D97-AF65-F5344CB8AC3E}">
        <p14:creationId xmlns:p14="http://schemas.microsoft.com/office/powerpoint/2010/main" val="28350134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21</a:t>
            </a:fld>
            <a:endParaRPr lang="vi-VN"/>
          </a:p>
        </p:txBody>
      </p:sp>
    </p:spTree>
    <p:extLst>
      <p:ext uri="{BB962C8B-B14F-4D97-AF65-F5344CB8AC3E}">
        <p14:creationId xmlns:p14="http://schemas.microsoft.com/office/powerpoint/2010/main" val="2333771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22</a:t>
            </a:fld>
            <a:endParaRPr lang="vi-VN"/>
          </a:p>
        </p:txBody>
      </p:sp>
    </p:spTree>
    <p:extLst>
      <p:ext uri="{BB962C8B-B14F-4D97-AF65-F5344CB8AC3E}">
        <p14:creationId xmlns:p14="http://schemas.microsoft.com/office/powerpoint/2010/main" val="21121503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23</a:t>
            </a:fld>
            <a:endParaRPr lang="vi-VN"/>
          </a:p>
        </p:txBody>
      </p:sp>
    </p:spTree>
    <p:extLst>
      <p:ext uri="{BB962C8B-B14F-4D97-AF65-F5344CB8AC3E}">
        <p14:creationId xmlns:p14="http://schemas.microsoft.com/office/powerpoint/2010/main" val="25452768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E53598C7-5867-46D6-9473-FE7F42514116}" type="slidenum">
              <a:rPr lang="vi-VN" smtClean="0"/>
              <a:t>24</a:t>
            </a:fld>
            <a:endParaRPr lang="vi-VN"/>
          </a:p>
        </p:txBody>
      </p:sp>
    </p:spTree>
    <p:extLst>
      <p:ext uri="{BB962C8B-B14F-4D97-AF65-F5344CB8AC3E}">
        <p14:creationId xmlns:p14="http://schemas.microsoft.com/office/powerpoint/2010/main" val="16916405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25</a:t>
            </a:fld>
            <a:endParaRPr lang="vi-VN"/>
          </a:p>
        </p:txBody>
      </p:sp>
    </p:spTree>
    <p:extLst>
      <p:ext uri="{BB962C8B-B14F-4D97-AF65-F5344CB8AC3E}">
        <p14:creationId xmlns:p14="http://schemas.microsoft.com/office/powerpoint/2010/main" val="22828023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26</a:t>
            </a:fld>
            <a:endParaRPr lang="vi-VN"/>
          </a:p>
        </p:txBody>
      </p:sp>
    </p:spTree>
    <p:extLst>
      <p:ext uri="{BB962C8B-B14F-4D97-AF65-F5344CB8AC3E}">
        <p14:creationId xmlns:p14="http://schemas.microsoft.com/office/powerpoint/2010/main" val="32994363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27</a:t>
            </a:fld>
            <a:endParaRPr lang="vi-VN"/>
          </a:p>
        </p:txBody>
      </p:sp>
    </p:spTree>
    <p:extLst>
      <p:ext uri="{BB962C8B-B14F-4D97-AF65-F5344CB8AC3E}">
        <p14:creationId xmlns:p14="http://schemas.microsoft.com/office/powerpoint/2010/main" val="20829692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28</a:t>
            </a:fld>
            <a:endParaRPr lang="vi-VN"/>
          </a:p>
        </p:txBody>
      </p:sp>
    </p:spTree>
    <p:extLst>
      <p:ext uri="{BB962C8B-B14F-4D97-AF65-F5344CB8AC3E}">
        <p14:creationId xmlns:p14="http://schemas.microsoft.com/office/powerpoint/2010/main" val="1362750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29</a:t>
            </a:fld>
            <a:endParaRPr lang="vi-VN"/>
          </a:p>
        </p:txBody>
      </p:sp>
    </p:spTree>
    <p:extLst>
      <p:ext uri="{BB962C8B-B14F-4D97-AF65-F5344CB8AC3E}">
        <p14:creationId xmlns:p14="http://schemas.microsoft.com/office/powerpoint/2010/main" val="1831986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3</a:t>
            </a:fld>
            <a:endParaRPr lang="vi-VN"/>
          </a:p>
        </p:txBody>
      </p:sp>
    </p:spTree>
    <p:extLst>
      <p:ext uri="{BB962C8B-B14F-4D97-AF65-F5344CB8AC3E}">
        <p14:creationId xmlns:p14="http://schemas.microsoft.com/office/powerpoint/2010/main" val="41202358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30</a:t>
            </a:fld>
            <a:endParaRPr lang="vi-VN"/>
          </a:p>
        </p:txBody>
      </p:sp>
    </p:spTree>
    <p:extLst>
      <p:ext uri="{BB962C8B-B14F-4D97-AF65-F5344CB8AC3E}">
        <p14:creationId xmlns:p14="http://schemas.microsoft.com/office/powerpoint/2010/main" val="9011172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31</a:t>
            </a:fld>
            <a:endParaRPr lang="vi-VN"/>
          </a:p>
        </p:txBody>
      </p:sp>
    </p:spTree>
    <p:extLst>
      <p:ext uri="{BB962C8B-B14F-4D97-AF65-F5344CB8AC3E}">
        <p14:creationId xmlns:p14="http://schemas.microsoft.com/office/powerpoint/2010/main" val="27849120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32</a:t>
            </a:fld>
            <a:endParaRPr lang="vi-VN"/>
          </a:p>
        </p:txBody>
      </p:sp>
    </p:spTree>
    <p:extLst>
      <p:ext uri="{BB962C8B-B14F-4D97-AF65-F5344CB8AC3E}">
        <p14:creationId xmlns:p14="http://schemas.microsoft.com/office/powerpoint/2010/main" val="787765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4</a:t>
            </a:fld>
            <a:endParaRPr lang="vi-VN"/>
          </a:p>
        </p:txBody>
      </p:sp>
    </p:spTree>
    <p:extLst>
      <p:ext uri="{BB962C8B-B14F-4D97-AF65-F5344CB8AC3E}">
        <p14:creationId xmlns:p14="http://schemas.microsoft.com/office/powerpoint/2010/main" val="3061372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5</a:t>
            </a:fld>
            <a:endParaRPr lang="vi-VN"/>
          </a:p>
        </p:txBody>
      </p:sp>
    </p:spTree>
    <p:extLst>
      <p:ext uri="{BB962C8B-B14F-4D97-AF65-F5344CB8AC3E}">
        <p14:creationId xmlns:p14="http://schemas.microsoft.com/office/powerpoint/2010/main" val="260611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6</a:t>
            </a:fld>
            <a:endParaRPr lang="vi-VN"/>
          </a:p>
        </p:txBody>
      </p:sp>
    </p:spTree>
    <p:extLst>
      <p:ext uri="{BB962C8B-B14F-4D97-AF65-F5344CB8AC3E}">
        <p14:creationId xmlns:p14="http://schemas.microsoft.com/office/powerpoint/2010/main" val="2944580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7</a:t>
            </a:fld>
            <a:endParaRPr lang="vi-VN"/>
          </a:p>
        </p:txBody>
      </p:sp>
    </p:spTree>
    <p:extLst>
      <p:ext uri="{BB962C8B-B14F-4D97-AF65-F5344CB8AC3E}">
        <p14:creationId xmlns:p14="http://schemas.microsoft.com/office/powerpoint/2010/main" val="1521418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8</a:t>
            </a:fld>
            <a:endParaRPr lang="vi-VN"/>
          </a:p>
        </p:txBody>
      </p:sp>
    </p:spTree>
    <p:extLst>
      <p:ext uri="{BB962C8B-B14F-4D97-AF65-F5344CB8AC3E}">
        <p14:creationId xmlns:p14="http://schemas.microsoft.com/office/powerpoint/2010/main" val="3716547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3598C7-5867-46D6-9473-FE7F42514116}" type="slidenum">
              <a:rPr lang="vi-VN" smtClean="0"/>
              <a:t>9</a:t>
            </a:fld>
            <a:endParaRPr lang="vi-VN"/>
          </a:p>
        </p:txBody>
      </p:sp>
    </p:spTree>
    <p:extLst>
      <p:ext uri="{BB962C8B-B14F-4D97-AF65-F5344CB8AC3E}">
        <p14:creationId xmlns:p14="http://schemas.microsoft.com/office/powerpoint/2010/main" val="3038177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152004-8562-45E0-A04E-D577AFFDCA96}"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252130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52004-8562-45E0-A04E-D577AFFDCA96}"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1845730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52004-8562-45E0-A04E-D577AFFDCA96}"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3264683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391400" cy="742950"/>
          </a:xfrm>
        </p:spPr>
        <p:txBody>
          <a:bodyPr/>
          <a:lstStyle/>
          <a:p>
            <a:r>
              <a:rPr lang="en-US"/>
              <a:t>Click to edit Master title style</a:t>
            </a:r>
          </a:p>
        </p:txBody>
      </p:sp>
      <p:sp>
        <p:nvSpPr>
          <p:cNvPr id="3" name="Table Placeholder 2"/>
          <p:cNvSpPr>
            <a:spLocks noGrp="1"/>
          </p:cNvSpPr>
          <p:nvPr>
            <p:ph type="tbl" idx="1"/>
          </p:nvPr>
        </p:nvSpPr>
        <p:spPr>
          <a:xfrm>
            <a:off x="533400" y="1295400"/>
            <a:ext cx="8229600" cy="4983163"/>
          </a:xfrm>
        </p:spPr>
        <p:txBody>
          <a:bodyPr/>
          <a:lstStyle/>
          <a:p>
            <a:pPr lvl="0"/>
            <a:r>
              <a:rPr lang="en-US" noProof="0"/>
              <a:t>Click icon to add table</a:t>
            </a:r>
          </a:p>
        </p:txBody>
      </p:sp>
      <p:sp>
        <p:nvSpPr>
          <p:cNvPr id="4" name="Rectangle 13"/>
          <p:cNvSpPr>
            <a:spLocks noGrp="1" noChangeArrowheads="1"/>
          </p:cNvSpPr>
          <p:nvPr>
            <p:ph type="dt" sz="half" idx="10"/>
          </p:nvPr>
        </p:nvSpPr>
        <p:spPr>
          <a:ln/>
        </p:spPr>
        <p:txBody>
          <a:bodyPr/>
          <a:lstStyle>
            <a:lvl1pPr>
              <a:defRPr/>
            </a:lvl1pPr>
          </a:lstStyle>
          <a:p>
            <a:pPr>
              <a:defRPr/>
            </a:pPr>
            <a:fld id="{DF954D7C-304A-4BE7-AB76-B33DAC2D682B}" type="datetime1">
              <a:rPr lang="en-US">
                <a:solidFill>
                  <a:srgbClr val="FFFFFF"/>
                </a:solidFill>
              </a:rPr>
              <a:pPr>
                <a:defRPr/>
              </a:pPr>
              <a:t>10/30/2024</a:t>
            </a:fld>
            <a:endParaRPr lang="en-US">
              <a:solidFill>
                <a:srgbClr val="FFFFFF"/>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fld id="{65D39F35-C337-4ABF-9E33-D5A73589BAF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460428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152004-8562-45E0-A04E-D577AFFDCA96}"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58535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152004-8562-45E0-A04E-D577AFFDCA96}" type="datetimeFigureOut">
              <a:rPr lang="en-US" smtClean="0"/>
              <a:t>10/30/2024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1665940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7152004-8562-45E0-A04E-D577AFFDCA96}"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192670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152004-8562-45E0-A04E-D577AFFDCA96}" type="datetimeFigureOut">
              <a:rPr lang="en-US" smtClean="0"/>
              <a:t>10/30/2024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4188808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7152004-8562-45E0-A04E-D577AFFDCA96}" type="datetimeFigureOut">
              <a:rPr lang="en-US" smtClean="0"/>
              <a:t>10/30/2024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273447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152004-8562-45E0-A04E-D577AFFDCA96}" type="datetimeFigureOut">
              <a:rPr lang="en-US" smtClean="0"/>
              <a:t>10/30/2024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2192682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52004-8562-45E0-A04E-D577AFFDCA96}"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754666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152004-8562-45E0-A04E-D577AFFDCA96}" type="datetimeFigureOut">
              <a:rPr lang="en-US" smtClean="0"/>
              <a:t>10/30/2024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85E6A0-EE8E-4176-A734-AD82A0C0E4F9}" type="slidenum">
              <a:rPr lang="en-US" smtClean="0"/>
              <a:t>‹#›</a:t>
            </a:fld>
            <a:endParaRPr lang="en-US"/>
          </a:p>
        </p:txBody>
      </p:sp>
    </p:spTree>
    <p:extLst>
      <p:ext uri="{BB962C8B-B14F-4D97-AF65-F5344CB8AC3E}">
        <p14:creationId xmlns:p14="http://schemas.microsoft.com/office/powerpoint/2010/main" val="4095126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152004-8562-45E0-A04E-D577AFFDCA96}" type="datetimeFigureOut">
              <a:rPr lang="en-US" smtClean="0"/>
              <a:t>10/30/2024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85E6A0-EE8E-4176-A734-AD82A0C0E4F9}" type="slidenum">
              <a:rPr lang="en-US" smtClean="0"/>
              <a:t>‹#›</a:t>
            </a:fld>
            <a:endParaRPr lang="en-US"/>
          </a:p>
        </p:txBody>
      </p:sp>
    </p:spTree>
    <p:extLst>
      <p:ext uri="{BB962C8B-B14F-4D97-AF65-F5344CB8AC3E}">
        <p14:creationId xmlns:p14="http://schemas.microsoft.com/office/powerpoint/2010/main" val="2075575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image" Target="../media/image19.png"/><Relationship Id="rId5" Type="http://schemas.openxmlformats.org/officeDocument/2006/relationships/image" Target="../media/image6.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32.xml"/><Relationship Id="rId5" Type="http://schemas.openxmlformats.org/officeDocument/2006/relationships/image" Target="../media/image27.jpe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hyperlink" Target="../../../../NON_UNICODE_BACKUP/NON_UNICODE_BACKUP/users/hp/desktop/AppData/Local/Microsoft/Windows/Temporary%20Internet%20Files/Content.IE5/QY1RQ5GB/wiki/Tr%C3%A1i_%C4%90%E1%BA%A5t" TargetMode="External"/><Relationship Id="rId4" Type="http://schemas.openxmlformats.org/officeDocument/2006/relationships/image" Target="../media/image28.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266700" y="2767280"/>
            <a:ext cx="6375400"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4000" b="1" smtClean="0">
                <a:solidFill>
                  <a:srgbClr val="FF0000"/>
                </a:solidFill>
                <a:latin typeface="Times New Roman" pitchFamily="18" charset="0"/>
                <a:cs typeface="Times New Roman" pitchFamily="18" charset="0"/>
              </a:rPr>
              <a:t>BÀI </a:t>
            </a:r>
            <a:r>
              <a:rPr lang="en-US" sz="4000" b="1" smtClean="0">
                <a:solidFill>
                  <a:srgbClr val="FF0000"/>
                </a:solidFill>
                <a:latin typeface="Times New Roman" pitchFamily="18" charset="0"/>
                <a:cs typeface="Times New Roman" pitchFamily="18" charset="0"/>
              </a:rPr>
              <a:t>7     </a:t>
            </a:r>
            <a:r>
              <a:rPr lang="en-US" sz="4000" b="1" dirty="0">
                <a:solidFill>
                  <a:srgbClr val="FF0000"/>
                </a:solidFill>
                <a:latin typeface="Times New Roman" pitchFamily="18" charset="0"/>
                <a:cs typeface="Times New Roman" pitchFamily="18" charset="0"/>
              </a:rPr>
              <a:t>OXYGEN- KHÔNG KHÍ</a:t>
            </a:r>
          </a:p>
        </p:txBody>
      </p:sp>
    </p:spTree>
    <p:custDataLst>
      <p:tags r:id="rId1"/>
    </p:custDataLst>
    <p:extLst>
      <p:ext uri="{BB962C8B-B14F-4D97-AF65-F5344CB8AC3E}">
        <p14:creationId xmlns:p14="http://schemas.microsoft.com/office/powerpoint/2010/main" val="2549427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74638"/>
            <a:ext cx="9296400" cy="6583362"/>
          </a:xfrm>
        </p:spPr>
        <p:txBody>
          <a:bodyPr>
            <a:normAutofit/>
          </a:bodyPr>
          <a:lstStyle/>
          <a:p>
            <a:pPr marL="0" indent="0">
              <a:buNone/>
            </a:pPr>
            <a:r>
              <a:rPr lang="en-US" sz="4000" b="1" i="1"/>
              <a:t>1. Tính chất vật lí</a:t>
            </a:r>
            <a:endParaRPr lang="en-US" sz="4000"/>
          </a:p>
          <a:p>
            <a:pPr marL="0" indent="0">
              <a:buNone/>
            </a:pPr>
            <a:r>
              <a:rPr lang="en-US" sz="4000" smtClean="0"/>
              <a:t>   - </a:t>
            </a:r>
            <a:r>
              <a:rPr lang="en-US" sz="4000"/>
              <a:t>Là chất không màu, không mùi, không vị và ít tan trong nước.</a:t>
            </a:r>
          </a:p>
          <a:p>
            <a:pPr marL="0" indent="0">
              <a:buNone/>
            </a:pPr>
            <a:r>
              <a:rPr lang="en-US" sz="4000" b="1" i="1"/>
              <a:t>2. Vai trò của oxygen</a:t>
            </a:r>
            <a:endParaRPr lang="en-US" sz="4000"/>
          </a:p>
          <a:p>
            <a:pPr marL="0" indent="0">
              <a:buNone/>
            </a:pPr>
            <a:r>
              <a:rPr lang="en-US" sz="4000" smtClean="0"/>
              <a:t>- Nhờ </a:t>
            </a:r>
            <a:r>
              <a:rPr lang="en-US" sz="4000"/>
              <a:t>tính chất dễ nến, khí oxygen được nén vào những bình chứa khí đặc biệt cùng một số khí khác, để phục vụ nhiều mục đích khác nhau: trong y tế, chinh phục độ  cao hay khám phá đại dương.</a:t>
            </a:r>
          </a:p>
        </p:txBody>
      </p:sp>
    </p:spTree>
    <p:custDataLst>
      <p:tags r:id="rId1"/>
    </p:custDataLst>
    <p:extLst>
      <p:ext uri="{BB962C8B-B14F-4D97-AF65-F5344CB8AC3E}">
        <p14:creationId xmlns:p14="http://schemas.microsoft.com/office/powerpoint/2010/main" val="1261966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0"/>
            <a:ext cx="9144000" cy="6858000"/>
          </a:xfrm>
        </p:spPr>
        <p:txBody>
          <a:bodyPr>
            <a:normAutofit/>
          </a:bodyPr>
          <a:lstStyle/>
          <a:p>
            <a:r>
              <a:rPr lang="en-US" sz="4400" smtClean="0"/>
              <a:t>HS </a:t>
            </a:r>
            <a:r>
              <a:rPr lang="en-US" sz="4400"/>
              <a:t>hoạt động theo nhóm làm thí nghiệm chứng minh oxygen duy trì sự cháy và điều kiện cung cấp nhiệt ban đầu cho sự cháy (sự khơi mào).</a:t>
            </a:r>
          </a:p>
          <a:p>
            <a:pPr marL="0" indent="0">
              <a:buNone/>
            </a:pPr>
            <a:endParaRPr lang="en-US" sz="4400" i="1" smtClean="0"/>
          </a:p>
          <a:p>
            <a:pPr marL="0" indent="0">
              <a:buNone/>
            </a:pPr>
            <a:r>
              <a:rPr lang="en-US" sz="4400" i="1" smtClean="0"/>
              <a:t>Vì </a:t>
            </a:r>
            <a:r>
              <a:rPr lang="en-US" sz="4400" i="1"/>
              <a:t>sao khi đốt bếp than, bếp lò muốn ngọn lửa cháy to hơn ta thưởng thổi hoặc quạt mạnh vào bếp</a:t>
            </a:r>
            <a:r>
              <a:rPr lang="en-US" sz="4400" i="1" smtClean="0"/>
              <a:t>?</a:t>
            </a:r>
            <a:endParaRPr lang="en-US" sz="4400"/>
          </a:p>
        </p:txBody>
      </p:sp>
    </p:spTree>
    <p:custDataLst>
      <p:tags r:id="rId1"/>
    </p:custDataLst>
    <p:extLst>
      <p:ext uri="{BB962C8B-B14F-4D97-AF65-F5344CB8AC3E}">
        <p14:creationId xmlns:p14="http://schemas.microsoft.com/office/powerpoint/2010/main" val="190685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143000"/>
            <a:ext cx="8915400" cy="3970318"/>
          </a:xfrm>
          <a:prstGeom prst="rect">
            <a:avLst/>
          </a:prstGeom>
        </p:spPr>
        <p:txBody>
          <a:bodyPr wrap="square">
            <a:spAutoFit/>
          </a:bodyPr>
          <a:lstStyle/>
          <a:p>
            <a:r>
              <a:rPr lang="en-US" sz="3600" smtClean="0"/>
              <a:t>Đến </a:t>
            </a:r>
            <a:r>
              <a:rPr lang="en-US" sz="3600"/>
              <a:t>đây chúng ta quay trở lại với câu trả lời của bạn trên hình ở phần mở đầu vào bài trong bình khí của người thợ lặn bình đó có phải chứa khí oxygen hay không? Người ta nạp khí oxygen bằng cách nào? </a:t>
            </a:r>
          </a:p>
          <a:p>
            <a:r>
              <a:rPr lang="en-US" sz="3600"/>
              <a:t>Yêu cầu HS đọc phần em có biết để hiểu rõ vai trò của oxygen nén.</a:t>
            </a:r>
          </a:p>
        </p:txBody>
      </p:sp>
    </p:spTree>
    <p:custDataLst>
      <p:tags r:id="rId1"/>
    </p:custDataLst>
    <p:extLst>
      <p:ext uri="{BB962C8B-B14F-4D97-AF65-F5344CB8AC3E}">
        <p14:creationId xmlns:p14="http://schemas.microsoft.com/office/powerpoint/2010/main" val="3226354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838200"/>
            <a:ext cx="8915400" cy="5016758"/>
          </a:xfrm>
          <a:prstGeom prst="rect">
            <a:avLst/>
          </a:prstGeom>
        </p:spPr>
        <p:txBody>
          <a:bodyPr wrap="square">
            <a:spAutoFit/>
          </a:bodyPr>
          <a:lstStyle/>
          <a:p>
            <a:r>
              <a:rPr lang="en-US" sz="4000" i="1">
                <a:latin typeface="Times New Roman" panose="02020603050405020304" pitchFamily="18" charset="0"/>
                <a:ea typeface="Calibri" panose="020F0502020204030204" pitchFamily="34" charset="0"/>
              </a:rPr>
              <a:t>Oxygen có vai trò quan trọng như vậy nhưng oxygen cũng là một trong những điều kiện để phát sinh ngọn lửa (cháy). Nếu có đám cháy xảy ra cách dập tắt đám cháy như thế nào? HS về nhà đọc và tìm hiểu thêm mục Em có biết và mục Tìm hiểu thêm để biết cách dập tắt các đám cháy.</a:t>
            </a:r>
            <a:endParaRPr lang="en-US" sz="4000"/>
          </a:p>
        </p:txBody>
      </p:sp>
    </p:spTree>
    <p:custDataLst>
      <p:tags r:id="rId1"/>
    </p:custDataLst>
    <p:extLst>
      <p:ext uri="{BB962C8B-B14F-4D97-AF65-F5344CB8AC3E}">
        <p14:creationId xmlns:p14="http://schemas.microsoft.com/office/powerpoint/2010/main" val="4734905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NC\Desktop\maxresdefault.jpg"/>
          <p:cNvPicPr>
            <a:picLocks noChangeAspect="1" noChangeArrowheads="1"/>
          </p:cNvPicPr>
          <p:nvPr/>
        </p:nvPicPr>
        <p:blipFill>
          <a:blip r:embed="rId4">
            <a:extLst>
              <a:ext uri="{28A0092B-C50C-407E-A947-70E740481C1C}">
                <a14:useLocalDpi xmlns:a14="http://schemas.microsoft.com/office/drawing/2010/main" val="0"/>
              </a:ext>
            </a:extLst>
          </a:blip>
          <a:srcRect l="37500" r="27534"/>
          <a:stretch>
            <a:fillRect/>
          </a:stretch>
        </p:blipFill>
        <p:spPr bwMode="auto">
          <a:xfrm>
            <a:off x="141720" y="1378803"/>
            <a:ext cx="3286125" cy="347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Content Placeholder 7"/>
          <p:cNvPicPr>
            <a:picLocks noGrp="1" noChangeAspect="1"/>
          </p:cNvPicPr>
          <p:nvPr>
            <p:ph idx="1"/>
          </p:nvPr>
        </p:nvPicPr>
        <p:blipFill>
          <a:blip r:embed="rId5">
            <a:extLst>
              <a:ext uri="{28A0092B-C50C-407E-A947-70E740481C1C}">
                <a14:useLocalDpi xmlns:a14="http://schemas.microsoft.com/office/drawing/2010/main" val="0"/>
              </a:ext>
            </a:extLst>
          </a:blip>
          <a:srcRect/>
          <a:stretch>
            <a:fillRect/>
          </a:stretch>
        </p:blipFill>
        <p:spPr>
          <a:xfrm>
            <a:off x="3113520" y="1378804"/>
            <a:ext cx="3200400" cy="3470562"/>
          </a:xfrm>
        </p:spPr>
      </p:pic>
      <p:sp>
        <p:nvSpPr>
          <p:cNvPr id="7" name="AutoShape 2" descr="Ôxy – Wikipedia tiếng Việ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Ôxy – Wikipedia tiếng Việ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6" descr="Ôxy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297295" y="4960203"/>
            <a:ext cx="2816225" cy="830997"/>
          </a:xfrm>
          <a:prstGeom prst="rect">
            <a:avLst/>
          </a:prstGeom>
          <a:noFill/>
        </p:spPr>
        <p:txBody>
          <a:bodyPr wrap="square" rtlCol="0">
            <a:spAutoFit/>
          </a:bodyPr>
          <a:lstStyle/>
          <a:p>
            <a:pPr algn="ctr"/>
            <a:r>
              <a:rPr lang="en-US" sz="2400" b="1" dirty="0">
                <a:solidFill>
                  <a:srgbClr val="0070C0"/>
                </a:solidFill>
                <a:latin typeface="Times New Roman" pitchFamily="18" charset="0"/>
                <a:cs typeface="Times New Roman" pitchFamily="18" charset="0"/>
              </a:rPr>
              <a:t>Oxygen </a:t>
            </a:r>
          </a:p>
          <a:p>
            <a:pPr algn="ctr"/>
            <a:r>
              <a:rPr lang="en-US" sz="2400" b="1" dirty="0">
                <a:solidFill>
                  <a:srgbClr val="0070C0"/>
                </a:solidFill>
                <a:latin typeface="Times New Roman" pitchFamily="18" charset="0"/>
                <a:cs typeface="Times New Roman" pitchFamily="18" charset="0"/>
              </a:rPr>
              <a:t>ở </a:t>
            </a:r>
            <a:r>
              <a:rPr lang="en-US" sz="2400" b="1" dirty="0" err="1">
                <a:solidFill>
                  <a:srgbClr val="0070C0"/>
                </a:solidFill>
                <a:latin typeface="Times New Roman" pitchFamily="18" charset="0"/>
                <a:cs typeface="Times New Roman" pitchFamily="18" charset="0"/>
              </a:rPr>
              <a:t>điều</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kiện</a:t>
            </a:r>
            <a:r>
              <a:rPr lang="en-US" sz="2400" b="1" dirty="0">
                <a:solidFill>
                  <a:srgbClr val="0070C0"/>
                </a:solidFill>
                <a:latin typeface="Times New Roman" pitchFamily="18" charset="0"/>
                <a:cs typeface="Times New Roman" pitchFamily="18" charset="0"/>
              </a:rPr>
              <a:t> </a:t>
            </a:r>
            <a:r>
              <a:rPr lang="en-US" sz="2400" b="1" dirty="0" err="1">
                <a:solidFill>
                  <a:srgbClr val="0070C0"/>
                </a:solidFill>
                <a:latin typeface="Times New Roman" pitchFamily="18" charset="0"/>
                <a:cs typeface="Times New Roman" pitchFamily="18" charset="0"/>
              </a:rPr>
              <a:t>thường</a:t>
            </a:r>
            <a:endParaRPr lang="en-US" sz="2400" b="1" dirty="0">
              <a:solidFill>
                <a:srgbClr val="0070C0"/>
              </a:solidFill>
              <a:latin typeface="Times New Roman" pitchFamily="18" charset="0"/>
              <a:cs typeface="Times New Roman" pitchFamily="18" charset="0"/>
            </a:endParaRPr>
          </a:p>
        </p:txBody>
      </p:sp>
      <p:sp>
        <p:nvSpPr>
          <p:cNvPr id="13" name="TextBox 12"/>
          <p:cNvSpPr txBox="1"/>
          <p:nvPr/>
        </p:nvSpPr>
        <p:spPr>
          <a:xfrm>
            <a:off x="3265920" y="4960203"/>
            <a:ext cx="2816225" cy="830997"/>
          </a:xfrm>
          <a:prstGeom prst="rect">
            <a:avLst/>
          </a:prstGeom>
          <a:noFill/>
        </p:spPr>
        <p:txBody>
          <a:bodyPr wrap="square" rtlCol="0">
            <a:spAutoFit/>
          </a:bodyPr>
          <a:lstStyle/>
          <a:p>
            <a:pPr algn="ctr"/>
            <a:r>
              <a:rPr lang="en-US" sz="2400" b="1" dirty="0">
                <a:solidFill>
                  <a:srgbClr val="0070C0"/>
                </a:solidFill>
                <a:latin typeface="Times New Roman" pitchFamily="18" charset="0"/>
                <a:cs typeface="Times New Roman" pitchFamily="18" charset="0"/>
              </a:rPr>
              <a:t>Oxygen </a:t>
            </a:r>
            <a:r>
              <a:rPr lang="en-US" sz="2400" b="1" dirty="0" err="1">
                <a:solidFill>
                  <a:srgbClr val="0070C0"/>
                </a:solidFill>
                <a:latin typeface="Times New Roman" pitchFamily="18" charset="0"/>
                <a:cs typeface="Times New Roman" pitchFamily="18" charset="0"/>
              </a:rPr>
              <a:t>lỏng</a:t>
            </a:r>
            <a:endParaRPr lang="en-US" sz="2400" b="1" dirty="0">
              <a:solidFill>
                <a:srgbClr val="0070C0"/>
              </a:solidFill>
              <a:latin typeface="Times New Roman" pitchFamily="18" charset="0"/>
              <a:cs typeface="Times New Roman" pitchFamily="18" charset="0"/>
            </a:endParaRPr>
          </a:p>
          <a:p>
            <a:pPr algn="ctr"/>
            <a:r>
              <a:rPr lang="en-US" sz="2400" b="1" dirty="0">
                <a:solidFill>
                  <a:srgbClr val="0070C0"/>
                </a:solidFill>
                <a:latin typeface="Times New Roman" pitchFamily="18" charset="0"/>
                <a:cs typeface="Times New Roman" pitchFamily="18" charset="0"/>
              </a:rPr>
              <a:t>(-183</a:t>
            </a:r>
            <a:r>
              <a:rPr lang="en-US" sz="2400" b="1" baseline="30000" dirty="0">
                <a:solidFill>
                  <a:srgbClr val="0070C0"/>
                </a:solidFill>
                <a:latin typeface="Times New Roman" pitchFamily="18" charset="0"/>
                <a:cs typeface="Times New Roman" pitchFamily="18" charset="0"/>
              </a:rPr>
              <a:t>0</a:t>
            </a:r>
            <a:r>
              <a:rPr lang="en-US" sz="2400" b="1" dirty="0">
                <a:solidFill>
                  <a:srgbClr val="0070C0"/>
                </a:solidFill>
                <a:latin typeface="Times New Roman" pitchFamily="18" charset="0"/>
                <a:cs typeface="Times New Roman" pitchFamily="18" charset="0"/>
              </a:rPr>
              <a:t>C)</a:t>
            </a:r>
          </a:p>
        </p:txBody>
      </p:sp>
      <p:sp>
        <p:nvSpPr>
          <p:cNvPr id="14" name="TextBox 13"/>
          <p:cNvSpPr txBox="1"/>
          <p:nvPr/>
        </p:nvSpPr>
        <p:spPr>
          <a:xfrm>
            <a:off x="6082145" y="4960202"/>
            <a:ext cx="2816225" cy="1200329"/>
          </a:xfrm>
          <a:prstGeom prst="rect">
            <a:avLst/>
          </a:prstGeom>
          <a:noFill/>
        </p:spPr>
        <p:txBody>
          <a:bodyPr wrap="square" rtlCol="0">
            <a:spAutoFit/>
          </a:bodyPr>
          <a:lstStyle/>
          <a:p>
            <a:pPr algn="ctr"/>
            <a:r>
              <a:rPr lang="en-US" sz="2400" b="1" dirty="0">
                <a:solidFill>
                  <a:srgbClr val="0070C0"/>
                </a:solidFill>
                <a:latin typeface="Times New Roman" pitchFamily="18" charset="0"/>
                <a:cs typeface="Times New Roman" pitchFamily="18" charset="0"/>
              </a:rPr>
              <a:t>Oxygen </a:t>
            </a:r>
            <a:r>
              <a:rPr lang="en-US" sz="2400" b="1" dirty="0" err="1">
                <a:solidFill>
                  <a:srgbClr val="0070C0"/>
                </a:solidFill>
                <a:latin typeface="Times New Roman" pitchFamily="18" charset="0"/>
                <a:cs typeface="Times New Roman" pitchFamily="18" charset="0"/>
              </a:rPr>
              <a:t>rắn</a:t>
            </a:r>
            <a:endParaRPr lang="en-US" sz="2400" b="1" dirty="0">
              <a:solidFill>
                <a:srgbClr val="0070C0"/>
              </a:solidFill>
              <a:latin typeface="Times New Roman" pitchFamily="18" charset="0"/>
              <a:cs typeface="Times New Roman" pitchFamily="18" charset="0"/>
            </a:endParaRPr>
          </a:p>
          <a:p>
            <a:pPr algn="ctr"/>
            <a:r>
              <a:rPr lang="en-US" sz="2400" b="1" dirty="0">
                <a:solidFill>
                  <a:srgbClr val="0070C0"/>
                </a:solidFill>
                <a:latin typeface="Times New Roman" pitchFamily="18" charset="0"/>
                <a:cs typeface="Times New Roman" pitchFamily="18" charset="0"/>
              </a:rPr>
              <a:t>(- 218</a:t>
            </a:r>
            <a:r>
              <a:rPr lang="en-US" sz="2400" b="1" baseline="30000" dirty="0">
                <a:solidFill>
                  <a:srgbClr val="0070C0"/>
                </a:solidFill>
                <a:latin typeface="Times New Roman" pitchFamily="18" charset="0"/>
                <a:cs typeface="Times New Roman" pitchFamily="18" charset="0"/>
              </a:rPr>
              <a:t>0</a:t>
            </a:r>
            <a:r>
              <a:rPr lang="en-US" sz="2400" b="1" dirty="0">
                <a:solidFill>
                  <a:srgbClr val="0070C0"/>
                </a:solidFill>
                <a:latin typeface="Times New Roman" pitchFamily="18" charset="0"/>
                <a:cs typeface="Times New Roman" pitchFamily="18" charset="0"/>
              </a:rPr>
              <a:t>C)</a:t>
            </a:r>
          </a:p>
          <a:p>
            <a:pPr algn="ctr"/>
            <a:endParaRPr lang="en-US" sz="2400" b="1" dirty="0">
              <a:solidFill>
                <a:srgbClr val="0070C0"/>
              </a:solidFill>
              <a:latin typeface="Times New Roman" pitchFamily="18" charset="0"/>
              <a:cs typeface="Times New Roman" pitchFamily="18" charset="0"/>
            </a:endParaRPr>
          </a:p>
        </p:txBody>
      </p:sp>
      <p:sp>
        <p:nvSpPr>
          <p:cNvPr id="12" name="Rectangle 11"/>
          <p:cNvSpPr/>
          <p:nvPr/>
        </p:nvSpPr>
        <p:spPr>
          <a:xfrm>
            <a:off x="3460543" y="-8930"/>
            <a:ext cx="2222917"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oxygen</a:t>
            </a: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1378803"/>
            <a:ext cx="2971800" cy="3402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32125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916792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762000"/>
            <a:ext cx="6611938" cy="1020763"/>
          </a:xfrm>
        </p:spPr>
        <p:txBody>
          <a:bodyPr>
            <a:normAutofit/>
          </a:bodyPr>
          <a:lstStyle/>
          <a:p>
            <a:pPr marL="0" indent="0">
              <a:buNone/>
            </a:pPr>
            <a:r>
              <a:rPr lang="en-US" sz="2400" dirty="0" err="1">
                <a:latin typeface="Times New Roman" pitchFamily="18" charset="0"/>
                <a:cs typeface="Times New Roman" pitchFamily="18" charset="0"/>
              </a:rPr>
              <a:t>Yêu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cầu</a:t>
            </a:r>
            <a:r>
              <a:rPr lang="en-US" sz="2400" dirty="0">
                <a:latin typeface="Times New Roman" pitchFamily="18" charset="0"/>
                <a:cs typeface="Times New Roman" pitchFamily="18" charset="0"/>
              </a:rPr>
              <a:t>: HS </a:t>
            </a:r>
            <a:r>
              <a:rPr lang="en-US" sz="2400" dirty="0" err="1">
                <a:latin typeface="Times New Roman" pitchFamily="18" charset="0"/>
                <a:cs typeface="Times New Roman" pitchFamily="18" charset="0"/>
              </a:rPr>
              <a:t>nghiên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cứu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thông</a:t>
            </a:r>
            <a:r>
              <a:rPr lang="en-US" sz="2400" dirty="0">
                <a:latin typeface="Times New Roman" pitchFamily="18" charset="0"/>
                <a:cs typeface="Times New Roman" pitchFamily="18" charset="0"/>
              </a:rPr>
              <a:t> tin SGK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bài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sau</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429000" y="76200"/>
            <a:ext cx="5029200" cy="762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800" b="1" dirty="0">
                <a:solidFill>
                  <a:srgbClr val="FF0000"/>
                </a:solidFill>
                <a:latin typeface="Times New Roman" pitchFamily="18" charset="0"/>
                <a:cs typeface="Times New Roman" pitchFamily="18" charset="0"/>
              </a:rPr>
              <a:t>THẢO LUẬN NHÓM</a:t>
            </a:r>
          </a:p>
          <a:p>
            <a:r>
              <a:rPr lang="en-US" sz="9600" b="1" dirty="0">
                <a:solidFill>
                  <a:srgbClr val="FF0000"/>
                </a:solidFill>
                <a:latin typeface="Times New Roman" pitchFamily="18" charset="0"/>
                <a:cs typeface="Times New Roman" pitchFamily="18" charset="0"/>
              </a:rPr>
              <a:t>(2HS/ </a:t>
            </a:r>
            <a:r>
              <a:rPr lang="en-US" sz="9600" b="1" dirty="0" err="1">
                <a:solidFill>
                  <a:srgbClr val="FF0000"/>
                </a:solidFill>
                <a:latin typeface="Times New Roman" pitchFamily="18" charset="0"/>
                <a:cs typeface="Times New Roman" pitchFamily="18" charset="0"/>
              </a:rPr>
              <a:t>nhóm</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Thời</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gian</a:t>
            </a:r>
            <a:r>
              <a:rPr lang="en-US" sz="9600" b="1" dirty="0">
                <a:solidFill>
                  <a:srgbClr val="FF0000"/>
                </a:solidFill>
                <a:latin typeface="Times New Roman" pitchFamily="18" charset="0"/>
                <a:cs typeface="Times New Roman" pitchFamily="18" charset="0"/>
              </a:rPr>
              <a:t>: 3 </a:t>
            </a:r>
            <a:r>
              <a:rPr lang="en-US" sz="9600" b="1" dirty="0" err="1">
                <a:solidFill>
                  <a:srgbClr val="FF0000"/>
                </a:solidFill>
                <a:latin typeface="Times New Roman" pitchFamily="18" charset="0"/>
                <a:cs typeface="Times New Roman" pitchFamily="18" charset="0"/>
              </a:rPr>
              <a:t>phút</a:t>
            </a:r>
            <a:r>
              <a:rPr lang="en-US" sz="9600" b="1" dirty="0">
                <a:solidFill>
                  <a:srgbClr val="FF0000"/>
                </a:solidFill>
                <a:latin typeface="Times New Roman" pitchFamily="18" charset="0"/>
                <a:cs typeface="Times New Roman" pitchFamily="18" charset="0"/>
              </a:rPr>
              <a:t>)</a:t>
            </a:r>
          </a:p>
        </p:txBody>
      </p:sp>
      <p:sp>
        <p:nvSpPr>
          <p:cNvPr id="8" name="TextBox 7"/>
          <p:cNvSpPr txBox="1"/>
          <p:nvPr/>
        </p:nvSpPr>
        <p:spPr>
          <a:xfrm>
            <a:off x="124691" y="2072337"/>
            <a:ext cx="8534400" cy="3693319"/>
          </a:xfrm>
          <a:prstGeom prst="rect">
            <a:avLst/>
          </a:prstGeom>
          <a:noFill/>
        </p:spPr>
        <p:txBody>
          <a:bodyPr wrap="square" rtlCol="0">
            <a:spAutoFit/>
          </a:bodyPr>
          <a:lstStyle/>
          <a:p>
            <a:pPr marL="342900" indent="-342900">
              <a:buAutoNum type="arabicParenR"/>
            </a:pPr>
            <a:r>
              <a:rPr lang="en-US" sz="3000" b="1" dirty="0" err="1">
                <a:solidFill>
                  <a:schemeClr val="tx2">
                    <a:lumMod val="60000"/>
                    <a:lumOff val="40000"/>
                  </a:schemeClr>
                </a:solidFill>
                <a:latin typeface="Times New Roman" pitchFamily="18" charset="0"/>
                <a:cs typeface="Times New Roman" pitchFamily="18" charset="0"/>
              </a:rPr>
              <a:t>Điền</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từ</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thích</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hợp</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vào</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chỗ</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trống</a:t>
            </a:r>
            <a:r>
              <a:rPr lang="en-US" sz="3000" b="1" dirty="0">
                <a:solidFill>
                  <a:schemeClr val="tx2">
                    <a:lumMod val="60000"/>
                    <a:lumOff val="40000"/>
                  </a:schemeClr>
                </a:solidFill>
                <a:latin typeface="Times New Roman" pitchFamily="18" charset="0"/>
                <a:cs typeface="Times New Roman" pitchFamily="18" charset="0"/>
              </a:rPr>
              <a:t>:</a:t>
            </a:r>
          </a:p>
          <a:p>
            <a:pPr marL="342900" indent="-342900">
              <a:buFontTx/>
              <a:buChar char="-"/>
            </a:pPr>
            <a:r>
              <a:rPr lang="en-US" sz="3000" dirty="0">
                <a:latin typeface="Times New Roman" pitchFamily="18" charset="0"/>
                <a:cs typeface="Times New Roman" pitchFamily="18" charset="0"/>
              </a:rPr>
              <a:t>Ở </a:t>
            </a:r>
            <a:r>
              <a:rPr lang="en-US" sz="3000" dirty="0" err="1">
                <a:latin typeface="Times New Roman" pitchFamily="18" charset="0"/>
                <a:cs typeface="Times New Roman" pitchFamily="18" charset="0"/>
              </a:rPr>
              <a:t>điều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kiện</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thường</a:t>
            </a:r>
            <a:r>
              <a:rPr lang="en-US" sz="3000" dirty="0">
                <a:latin typeface="Times New Roman" pitchFamily="18" charset="0"/>
                <a:cs typeface="Times New Roman" pitchFamily="18" charset="0"/>
              </a:rPr>
              <a:t> oxygen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màu</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trong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nước</a:t>
            </a:r>
            <a:r>
              <a:rPr lang="en-US" sz="3000" dirty="0">
                <a:latin typeface="Times New Roman" pitchFamily="18" charset="0"/>
                <a:cs typeface="Times New Roman" pitchFamily="18" charset="0"/>
              </a:rPr>
              <a:t>. </a:t>
            </a:r>
          </a:p>
          <a:p>
            <a:pPr marL="342900" indent="-342900">
              <a:buFontTx/>
              <a:buChar char="-"/>
            </a:pPr>
            <a:r>
              <a:rPr lang="en-US" sz="3000" dirty="0" err="1">
                <a:latin typeface="Times New Roman" pitchFamily="18" charset="0"/>
                <a:cs typeface="Times New Roman" pitchFamily="18" charset="0"/>
              </a:rPr>
              <a:t>Hóa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lỏng</a:t>
            </a:r>
            <a:r>
              <a:rPr lang="en-US" sz="3000" dirty="0">
                <a:latin typeface="Times New Roman" pitchFamily="18" charset="0"/>
                <a:cs typeface="Times New Roman" pitchFamily="18" charset="0"/>
              </a:rPr>
              <a:t> ở ………</a:t>
            </a:r>
            <a:r>
              <a:rPr lang="en-US" sz="3000" baseline="30000" dirty="0">
                <a:latin typeface="Times New Roman" pitchFamily="18" charset="0"/>
                <a:cs typeface="Times New Roman" pitchFamily="18" charset="0"/>
              </a:rPr>
              <a:t>0</a:t>
            </a:r>
            <a:r>
              <a:rPr lang="en-US" sz="3000" dirty="0">
                <a:latin typeface="Times New Roman" pitchFamily="18" charset="0"/>
                <a:cs typeface="Times New Roman" pitchFamily="18" charset="0"/>
              </a:rPr>
              <a:t>C; </a:t>
            </a:r>
            <a:r>
              <a:rPr lang="en-US" sz="3000" dirty="0" err="1">
                <a:latin typeface="Times New Roman" pitchFamily="18" charset="0"/>
                <a:cs typeface="Times New Roman" pitchFamily="18" charset="0"/>
              </a:rPr>
              <a:t>hóa</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rắn</a:t>
            </a:r>
            <a:r>
              <a:rPr lang="en-US" sz="3000" dirty="0">
                <a:latin typeface="Times New Roman" pitchFamily="18" charset="0"/>
                <a:cs typeface="Times New Roman" pitchFamily="18" charset="0"/>
              </a:rPr>
              <a:t> ở………</a:t>
            </a:r>
            <a:r>
              <a:rPr lang="en-US" sz="3000" baseline="30000" dirty="0">
                <a:latin typeface="Times New Roman" pitchFamily="18" charset="0"/>
                <a:cs typeface="Times New Roman" pitchFamily="18" charset="0"/>
              </a:rPr>
              <a:t> 0</a:t>
            </a:r>
            <a:r>
              <a:rPr lang="en-US" sz="3000" dirty="0">
                <a:latin typeface="Times New Roman" pitchFamily="18" charset="0"/>
                <a:cs typeface="Times New Roman" pitchFamily="18" charset="0"/>
              </a:rPr>
              <a:t>C</a:t>
            </a:r>
          </a:p>
          <a:p>
            <a:pPr marL="342900" indent="-342900">
              <a:buFontTx/>
              <a:buChar char="-"/>
            </a:pPr>
            <a:r>
              <a:rPr lang="en-US" sz="3000" dirty="0">
                <a:latin typeface="Times New Roman" pitchFamily="18" charset="0"/>
                <a:cs typeface="Times New Roman" pitchFamily="18" charset="0"/>
              </a:rPr>
              <a:t>Ở </a:t>
            </a:r>
            <a:r>
              <a:rPr lang="en-US" sz="3000" dirty="0" err="1">
                <a:latin typeface="Times New Roman" pitchFamily="18" charset="0"/>
                <a:cs typeface="Times New Roman" pitchFamily="18" charset="0"/>
              </a:rPr>
              <a:t>trạng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thái</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lỏng</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rắn</a:t>
            </a:r>
            <a:r>
              <a:rPr lang="en-US" sz="3000" dirty="0">
                <a:latin typeface="Times New Roman" pitchFamily="18" charset="0"/>
                <a:cs typeface="Times New Roman" pitchFamily="18" charset="0"/>
              </a:rPr>
              <a:t> oxygen </a:t>
            </a:r>
            <a:r>
              <a:rPr lang="en-US" sz="3000" dirty="0" err="1">
                <a:latin typeface="Times New Roman" pitchFamily="18" charset="0"/>
                <a:cs typeface="Times New Roman" pitchFamily="18" charset="0"/>
              </a:rPr>
              <a:t>có</a:t>
            </a:r>
            <a:r>
              <a:rPr lang="en-US" sz="3000" dirty="0">
                <a:latin typeface="Times New Roman" pitchFamily="18" charset="0"/>
                <a:cs typeface="Times New Roman" pitchFamily="18" charset="0"/>
              </a:rPr>
              <a:t> </a:t>
            </a:r>
            <a:r>
              <a:rPr lang="en-US" sz="3000" dirty="0" err="1">
                <a:latin typeface="Times New Roman" pitchFamily="18" charset="0"/>
                <a:cs typeface="Times New Roman" pitchFamily="18" charset="0"/>
              </a:rPr>
              <a:t>màu</a:t>
            </a:r>
            <a:r>
              <a:rPr lang="en-US" sz="3000" dirty="0">
                <a:latin typeface="Times New Roman" pitchFamily="18" charset="0"/>
                <a:cs typeface="Times New Roman" pitchFamily="18" charset="0"/>
              </a:rPr>
              <a:t>………….</a:t>
            </a:r>
          </a:p>
          <a:p>
            <a:r>
              <a:rPr lang="en-US" sz="3000" b="1" dirty="0">
                <a:solidFill>
                  <a:schemeClr val="tx2">
                    <a:lumMod val="60000"/>
                    <a:lumOff val="40000"/>
                  </a:schemeClr>
                </a:solidFill>
                <a:latin typeface="Times New Roman" pitchFamily="18" charset="0"/>
                <a:cs typeface="Times New Roman" pitchFamily="18" charset="0"/>
              </a:rPr>
              <a:t>2) </a:t>
            </a:r>
            <a:r>
              <a:rPr lang="en-US" sz="3000" b="1" dirty="0" err="1">
                <a:solidFill>
                  <a:schemeClr val="tx2">
                    <a:lumMod val="60000"/>
                    <a:lumOff val="40000"/>
                  </a:schemeClr>
                </a:solidFill>
                <a:latin typeface="Times New Roman" pitchFamily="18" charset="0"/>
                <a:cs typeface="Times New Roman" pitchFamily="18" charset="0"/>
              </a:rPr>
              <a:t>Hãy</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giải</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thích</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vì</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sao</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trong</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những</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bể</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cá</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cảnh</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người</a:t>
            </a:r>
            <a:r>
              <a:rPr lang="en-US" sz="3000" b="1" dirty="0">
                <a:solidFill>
                  <a:schemeClr val="tx2">
                    <a:lumMod val="60000"/>
                    <a:lumOff val="40000"/>
                  </a:schemeClr>
                </a:solidFill>
                <a:latin typeface="Times New Roman" pitchFamily="18" charset="0"/>
                <a:cs typeface="Times New Roman" pitchFamily="18" charset="0"/>
              </a:rPr>
              <a:t> ta </a:t>
            </a:r>
            <a:r>
              <a:rPr lang="en-US" sz="3000" b="1" dirty="0" err="1">
                <a:solidFill>
                  <a:schemeClr val="tx2">
                    <a:lumMod val="60000"/>
                    <a:lumOff val="40000"/>
                  </a:schemeClr>
                </a:solidFill>
                <a:latin typeface="Times New Roman" pitchFamily="18" charset="0"/>
                <a:cs typeface="Times New Roman" pitchFamily="18" charset="0"/>
              </a:rPr>
              <a:t>phải</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dùng</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thêm</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máy</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sục</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không</a:t>
            </a:r>
            <a:r>
              <a:rPr lang="en-US" sz="3000" b="1" dirty="0">
                <a:solidFill>
                  <a:schemeClr val="tx2">
                    <a:lumMod val="60000"/>
                    <a:lumOff val="40000"/>
                  </a:schemeClr>
                </a:solidFill>
                <a:latin typeface="Times New Roman" pitchFamily="18" charset="0"/>
                <a:cs typeface="Times New Roman" pitchFamily="18" charset="0"/>
              </a:rPr>
              <a:t> </a:t>
            </a:r>
            <a:r>
              <a:rPr lang="en-US" sz="3000" b="1" dirty="0" err="1">
                <a:solidFill>
                  <a:schemeClr val="tx2">
                    <a:lumMod val="60000"/>
                    <a:lumOff val="40000"/>
                  </a:schemeClr>
                </a:solidFill>
                <a:latin typeface="Times New Roman" pitchFamily="18" charset="0"/>
                <a:cs typeface="Times New Roman" pitchFamily="18" charset="0"/>
              </a:rPr>
              <a:t>khí</a:t>
            </a:r>
            <a:r>
              <a:rPr lang="en-US" sz="2400" b="1" dirty="0">
                <a:solidFill>
                  <a:schemeClr val="tx2">
                    <a:lumMod val="60000"/>
                    <a:lumOff val="40000"/>
                  </a:schemeClr>
                </a:solidFill>
                <a:latin typeface="Times New Roman" pitchFamily="18" charset="0"/>
                <a:cs typeface="Times New Roman" pitchFamily="18" charset="0"/>
              </a:rPr>
              <a:t>?</a:t>
            </a:r>
          </a:p>
          <a:p>
            <a:endParaRPr lang="en-US" sz="2400" dirty="0">
              <a:latin typeface="Times New Roman" pitchFamily="18" charset="0"/>
              <a:cs typeface="Times New Roman" pitchFamily="18" charset="0"/>
            </a:endParaRPr>
          </a:p>
        </p:txBody>
      </p:sp>
      <p:sp>
        <p:nvSpPr>
          <p:cNvPr id="9" name="TextBox 8"/>
          <p:cNvSpPr txBox="1"/>
          <p:nvPr/>
        </p:nvSpPr>
        <p:spPr>
          <a:xfrm>
            <a:off x="7086600" y="2362200"/>
            <a:ext cx="685800" cy="553998"/>
          </a:xfrm>
          <a:prstGeom prst="rect">
            <a:avLst/>
          </a:prstGeom>
          <a:noFill/>
        </p:spPr>
        <p:txBody>
          <a:bodyPr wrap="square" rtlCol="0">
            <a:spAutoFit/>
          </a:bodyPr>
          <a:lstStyle/>
          <a:p>
            <a:r>
              <a:rPr lang="en-US" sz="3000" dirty="0" err="1">
                <a:solidFill>
                  <a:srgbClr val="FF0000"/>
                </a:solidFill>
                <a:latin typeface="Times New Roman" pitchFamily="18" charset="0"/>
                <a:cs typeface="Times New Roman" pitchFamily="18" charset="0"/>
              </a:rPr>
              <a:t>khí</a:t>
            </a:r>
            <a:endParaRPr lang="en-US" sz="3000" dirty="0">
              <a:solidFill>
                <a:srgbClr val="FF0000"/>
              </a:solidFill>
              <a:latin typeface="Times New Roman" pitchFamily="18" charset="0"/>
              <a:cs typeface="Times New Roman" pitchFamily="18" charset="0"/>
            </a:endParaRPr>
          </a:p>
        </p:txBody>
      </p:sp>
      <p:sp>
        <p:nvSpPr>
          <p:cNvPr id="10" name="TextBox 9"/>
          <p:cNvSpPr txBox="1"/>
          <p:nvPr/>
        </p:nvSpPr>
        <p:spPr>
          <a:xfrm>
            <a:off x="523008" y="2895600"/>
            <a:ext cx="1229592" cy="553998"/>
          </a:xfrm>
          <a:prstGeom prst="rect">
            <a:avLst/>
          </a:prstGeom>
          <a:noFill/>
        </p:spPr>
        <p:txBody>
          <a:bodyPr wrap="square" rtlCol="0">
            <a:spAutoFit/>
          </a:bodyPr>
          <a:lstStyle/>
          <a:p>
            <a:r>
              <a:rPr lang="en-US" sz="3000" dirty="0" err="1">
                <a:solidFill>
                  <a:srgbClr val="FF0000"/>
                </a:solidFill>
                <a:latin typeface="Times New Roman" pitchFamily="18" charset="0"/>
                <a:cs typeface="Times New Roman" pitchFamily="18" charset="0"/>
              </a:rPr>
              <a:t>không</a:t>
            </a:r>
            <a:endParaRPr lang="en-US" sz="3000" dirty="0">
              <a:solidFill>
                <a:srgbClr val="FF0000"/>
              </a:solidFill>
              <a:latin typeface="Times New Roman" pitchFamily="18" charset="0"/>
              <a:cs typeface="Times New Roman" pitchFamily="18" charset="0"/>
            </a:endParaRPr>
          </a:p>
        </p:txBody>
      </p:sp>
      <p:sp>
        <p:nvSpPr>
          <p:cNvPr id="11" name="TextBox 10"/>
          <p:cNvSpPr txBox="1"/>
          <p:nvPr/>
        </p:nvSpPr>
        <p:spPr>
          <a:xfrm>
            <a:off x="2949286" y="2924024"/>
            <a:ext cx="959428" cy="553998"/>
          </a:xfrm>
          <a:prstGeom prst="rect">
            <a:avLst/>
          </a:prstGeom>
          <a:noFill/>
        </p:spPr>
        <p:txBody>
          <a:bodyPr wrap="square" rtlCol="0">
            <a:spAutoFit/>
          </a:bodyPr>
          <a:lstStyle/>
          <a:p>
            <a:r>
              <a:rPr lang="en-US" sz="3000" dirty="0" err="1">
                <a:solidFill>
                  <a:srgbClr val="FF0000"/>
                </a:solidFill>
                <a:latin typeface="Times New Roman" pitchFamily="18" charset="0"/>
                <a:cs typeface="Times New Roman" pitchFamily="18" charset="0"/>
              </a:rPr>
              <a:t>ít</a:t>
            </a:r>
            <a:r>
              <a:rPr lang="en-US" sz="3000" dirty="0">
                <a:solidFill>
                  <a:srgbClr val="FF0000"/>
                </a:solidFill>
                <a:latin typeface="Times New Roman" pitchFamily="18" charset="0"/>
                <a:cs typeface="Times New Roman" pitchFamily="18" charset="0"/>
              </a:rPr>
              <a:t> tan</a:t>
            </a:r>
          </a:p>
        </p:txBody>
      </p:sp>
      <p:sp>
        <p:nvSpPr>
          <p:cNvPr id="12" name="TextBox 11"/>
          <p:cNvSpPr txBox="1"/>
          <p:nvPr/>
        </p:nvSpPr>
        <p:spPr>
          <a:xfrm>
            <a:off x="2476500" y="3408727"/>
            <a:ext cx="952500" cy="553998"/>
          </a:xfrm>
          <a:prstGeom prst="rect">
            <a:avLst/>
          </a:prstGeom>
          <a:noFill/>
        </p:spPr>
        <p:txBody>
          <a:bodyPr wrap="square" rtlCol="0">
            <a:spAutoFit/>
          </a:bodyPr>
          <a:lstStyle/>
          <a:p>
            <a:r>
              <a:rPr lang="en-US" sz="3000" dirty="0">
                <a:solidFill>
                  <a:srgbClr val="FF0000"/>
                </a:solidFill>
                <a:latin typeface="Times New Roman" pitchFamily="18" charset="0"/>
                <a:cs typeface="Times New Roman" pitchFamily="18" charset="0"/>
              </a:rPr>
              <a:t>-183</a:t>
            </a:r>
          </a:p>
        </p:txBody>
      </p:sp>
      <p:sp>
        <p:nvSpPr>
          <p:cNvPr id="13" name="TextBox 12"/>
          <p:cNvSpPr txBox="1"/>
          <p:nvPr/>
        </p:nvSpPr>
        <p:spPr>
          <a:xfrm>
            <a:off x="5562600" y="3364998"/>
            <a:ext cx="1032164" cy="553998"/>
          </a:xfrm>
          <a:prstGeom prst="rect">
            <a:avLst/>
          </a:prstGeom>
          <a:noFill/>
        </p:spPr>
        <p:txBody>
          <a:bodyPr wrap="square" rtlCol="0">
            <a:spAutoFit/>
          </a:bodyPr>
          <a:lstStyle/>
          <a:p>
            <a:r>
              <a:rPr lang="en-US" sz="3000" dirty="0">
                <a:solidFill>
                  <a:srgbClr val="FF0000"/>
                </a:solidFill>
                <a:latin typeface="Times New Roman" pitchFamily="18" charset="0"/>
                <a:cs typeface="Times New Roman" pitchFamily="18" charset="0"/>
              </a:rPr>
              <a:t>-218</a:t>
            </a:r>
          </a:p>
        </p:txBody>
      </p:sp>
      <p:sp>
        <p:nvSpPr>
          <p:cNvPr id="14" name="TextBox 13"/>
          <p:cNvSpPr txBox="1"/>
          <p:nvPr/>
        </p:nvSpPr>
        <p:spPr>
          <a:xfrm>
            <a:off x="6373089" y="3810000"/>
            <a:ext cx="1780309" cy="553998"/>
          </a:xfrm>
          <a:prstGeom prst="rect">
            <a:avLst/>
          </a:prstGeom>
          <a:noFill/>
        </p:spPr>
        <p:txBody>
          <a:bodyPr wrap="square" rtlCol="0">
            <a:spAutoFit/>
          </a:bodyPr>
          <a:lstStyle/>
          <a:p>
            <a:r>
              <a:rPr lang="en-US" sz="3000" dirty="0" err="1">
                <a:solidFill>
                  <a:srgbClr val="FF0000"/>
                </a:solidFill>
                <a:latin typeface="Times New Roman" pitchFamily="18" charset="0"/>
                <a:cs typeface="Times New Roman" pitchFamily="18" charset="0"/>
              </a:rPr>
              <a:t>xanh</a:t>
            </a:r>
            <a:r>
              <a:rPr lang="en-US" sz="3000" dirty="0">
                <a:solidFill>
                  <a:srgbClr val="FF0000"/>
                </a:solidFill>
                <a:latin typeface="Times New Roman" pitchFamily="18" charset="0"/>
                <a:cs typeface="Times New Roman" pitchFamily="18" charset="0"/>
              </a:rPr>
              <a:t> </a:t>
            </a:r>
            <a:r>
              <a:rPr lang="en-US" sz="3000" dirty="0" err="1">
                <a:solidFill>
                  <a:srgbClr val="FF0000"/>
                </a:solidFill>
                <a:latin typeface="Times New Roman" pitchFamily="18" charset="0"/>
                <a:cs typeface="Times New Roman" pitchFamily="18" charset="0"/>
              </a:rPr>
              <a:t>nhạt</a:t>
            </a:r>
            <a:endParaRPr lang="en-US" sz="30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0968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arn(inVertical)">
                                      <p:cBhvr>
                                        <p:cTn id="12" dur="500"/>
                                        <p:tgtEl>
                                          <p:spTgt spid="10">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xEl>
                                              <p:pRg st="0" end="0"/>
                                            </p:txEl>
                                          </p:spTgt>
                                        </p:tgtEl>
                                        <p:attrNameLst>
                                          <p:attrName>style.visibility</p:attrName>
                                        </p:attrNameLst>
                                      </p:cBhvr>
                                      <p:to>
                                        <p:strVal val="visible"/>
                                      </p:to>
                                    </p:set>
                                    <p:animEffect transition="in" filter="barn(inVertical)">
                                      <p:cBhvr>
                                        <p:cTn id="22" dur="500"/>
                                        <p:tgtEl>
                                          <p:spTgt spid="1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0" end="0"/>
                                            </p:txEl>
                                          </p:spTgt>
                                        </p:tgtEl>
                                        <p:attrNameLst>
                                          <p:attrName>style.visibility</p:attrName>
                                        </p:attrNameLst>
                                      </p:cBhvr>
                                      <p:to>
                                        <p:strVal val="visible"/>
                                      </p:to>
                                    </p:set>
                                    <p:animEffect transition="in" filter="barn(inVertical)">
                                      <p:cBhvr>
                                        <p:cTn id="27" dur="500"/>
                                        <p:tgtEl>
                                          <p:spTgt spid="1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4">
                                            <p:txEl>
                                              <p:pRg st="0" end="0"/>
                                            </p:txEl>
                                          </p:spTgt>
                                        </p:tgtEl>
                                        <p:attrNameLst>
                                          <p:attrName>style.visibility</p:attrName>
                                        </p:attrNameLst>
                                      </p:cBhvr>
                                      <p:to>
                                        <p:strVal val="visible"/>
                                      </p:to>
                                    </p:set>
                                    <p:animEffect transition="in" filter="barn(inVertical)">
                                      <p:cBhvr>
                                        <p:cTn id="32"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646237"/>
            <a:ext cx="9097170" cy="1020763"/>
          </a:xfrm>
        </p:spPr>
        <p:txBody>
          <a:bodyPr>
            <a:normAutofit/>
          </a:bodyPr>
          <a:lstStyle/>
          <a:p>
            <a:pPr marL="0" indent="0">
              <a:buNone/>
            </a:pPr>
            <a:r>
              <a:rPr lang="en-US" sz="3000" b="1" u="sng" dirty="0" err="1">
                <a:solidFill>
                  <a:srgbClr val="FF0000"/>
                </a:solidFill>
                <a:latin typeface="Times New Roman" pitchFamily="18" charset="0"/>
                <a:cs typeface="Times New Roman" pitchFamily="18" charset="0"/>
              </a:rPr>
              <a:t>Yêu</a:t>
            </a:r>
            <a:r>
              <a:rPr lang="en-US" sz="3000" b="1" u="sng" dirty="0">
                <a:solidFill>
                  <a:srgbClr val="FF0000"/>
                </a:solidFill>
                <a:latin typeface="Times New Roman" pitchFamily="18" charset="0"/>
                <a:cs typeface="Times New Roman" pitchFamily="18" charset="0"/>
              </a:rPr>
              <a:t> </a:t>
            </a:r>
            <a:r>
              <a:rPr lang="en-US" sz="3000" b="1" u="sng" dirty="0" err="1">
                <a:solidFill>
                  <a:srgbClr val="FF0000"/>
                </a:solidFill>
                <a:latin typeface="Times New Roman" pitchFamily="18" charset="0"/>
                <a:cs typeface="Times New Roman" pitchFamily="18" charset="0"/>
              </a:rPr>
              <a:t>cầu</a:t>
            </a:r>
            <a:r>
              <a:rPr lang="en-US" sz="3000" b="1" u="sng" dirty="0">
                <a:solidFill>
                  <a:srgbClr val="FF0000"/>
                </a:solidFill>
                <a:latin typeface="Times New Roman" pitchFamily="18" charset="0"/>
                <a:cs typeface="Times New Roman" pitchFamily="18" charset="0"/>
              </a:rPr>
              <a:t>: </a:t>
            </a:r>
            <a:r>
              <a:rPr lang="en-US" sz="3000" b="1" dirty="0">
                <a:solidFill>
                  <a:srgbClr val="0070C0"/>
                </a:solidFill>
                <a:latin typeface="Times New Roman" pitchFamily="18" charset="0"/>
                <a:cs typeface="Times New Roman" pitchFamily="18" charset="0"/>
              </a:rPr>
              <a:t>HS </a:t>
            </a:r>
            <a:r>
              <a:rPr lang="en-US" sz="3000" b="1" dirty="0" err="1">
                <a:solidFill>
                  <a:srgbClr val="0070C0"/>
                </a:solidFill>
                <a:latin typeface="Times New Roman" pitchFamily="18" charset="0"/>
                <a:cs typeface="Times New Roman" pitchFamily="18" charset="0"/>
              </a:rPr>
              <a:t>nghiên</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cứu</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thông</a:t>
            </a:r>
            <a:r>
              <a:rPr lang="en-US" sz="3000" b="1" dirty="0">
                <a:solidFill>
                  <a:srgbClr val="0070C0"/>
                </a:solidFill>
                <a:latin typeface="Times New Roman" pitchFamily="18" charset="0"/>
                <a:cs typeface="Times New Roman" pitchFamily="18" charset="0"/>
              </a:rPr>
              <a:t> tin SGK </a:t>
            </a:r>
            <a:r>
              <a:rPr lang="en-US" sz="3000" b="1" dirty="0" err="1">
                <a:solidFill>
                  <a:srgbClr val="0070C0"/>
                </a:solidFill>
                <a:latin typeface="Times New Roman" pitchFamily="18" charset="0"/>
                <a:cs typeface="Times New Roman" pitchFamily="18" charset="0"/>
              </a:rPr>
              <a:t>trả</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lời</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câu</a:t>
            </a:r>
            <a:r>
              <a:rPr lang="en-US" sz="3000" b="1" dirty="0">
                <a:solidFill>
                  <a:srgbClr val="0070C0"/>
                </a:solidFill>
                <a:latin typeface="Times New Roman" pitchFamily="18" charset="0"/>
                <a:cs typeface="Times New Roman" pitchFamily="18" charset="0"/>
              </a:rPr>
              <a:t> </a:t>
            </a:r>
            <a:r>
              <a:rPr lang="en-US" sz="3000" b="1" dirty="0" err="1">
                <a:solidFill>
                  <a:srgbClr val="0070C0"/>
                </a:solidFill>
                <a:latin typeface="Times New Roman" pitchFamily="18" charset="0"/>
                <a:cs typeface="Times New Roman" pitchFamily="18" charset="0"/>
              </a:rPr>
              <a:t>hỏi</a:t>
            </a:r>
            <a:endParaRPr lang="en-US" sz="3000" b="1" dirty="0">
              <a:solidFill>
                <a:srgbClr val="0070C0"/>
              </a:solidFill>
              <a:latin typeface="Times New Roman" pitchFamily="18" charset="0"/>
              <a:cs typeface="Times New Roman" pitchFamily="18"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667000" cy="152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429000" y="457200"/>
            <a:ext cx="5029200" cy="7620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2800" b="1" dirty="0">
                <a:solidFill>
                  <a:srgbClr val="FF0000"/>
                </a:solidFill>
                <a:latin typeface="Times New Roman" pitchFamily="18" charset="0"/>
                <a:cs typeface="Times New Roman" pitchFamily="18" charset="0"/>
              </a:rPr>
              <a:t>THẢO LUẬN NHÓM</a:t>
            </a:r>
          </a:p>
          <a:p>
            <a:r>
              <a:rPr lang="en-US" sz="9600" b="1" dirty="0">
                <a:solidFill>
                  <a:srgbClr val="FF0000"/>
                </a:solidFill>
                <a:latin typeface="Times New Roman" pitchFamily="18" charset="0"/>
                <a:cs typeface="Times New Roman" pitchFamily="18" charset="0"/>
              </a:rPr>
              <a:t>(2HS/ </a:t>
            </a:r>
            <a:r>
              <a:rPr lang="en-US" sz="9600" b="1" dirty="0" err="1">
                <a:solidFill>
                  <a:srgbClr val="FF0000"/>
                </a:solidFill>
                <a:latin typeface="Times New Roman" pitchFamily="18" charset="0"/>
                <a:cs typeface="Times New Roman" pitchFamily="18" charset="0"/>
              </a:rPr>
              <a:t>nhóm</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Thời</a:t>
            </a:r>
            <a:r>
              <a:rPr lang="en-US" sz="9600" b="1" dirty="0">
                <a:solidFill>
                  <a:srgbClr val="FF0000"/>
                </a:solidFill>
                <a:latin typeface="Times New Roman" pitchFamily="18" charset="0"/>
                <a:cs typeface="Times New Roman" pitchFamily="18" charset="0"/>
              </a:rPr>
              <a:t> </a:t>
            </a:r>
            <a:r>
              <a:rPr lang="en-US" sz="9600" b="1" dirty="0" err="1">
                <a:solidFill>
                  <a:srgbClr val="FF0000"/>
                </a:solidFill>
                <a:latin typeface="Times New Roman" pitchFamily="18" charset="0"/>
                <a:cs typeface="Times New Roman" pitchFamily="18" charset="0"/>
              </a:rPr>
              <a:t>gian</a:t>
            </a:r>
            <a:r>
              <a:rPr lang="en-US" sz="9600" b="1" dirty="0">
                <a:solidFill>
                  <a:srgbClr val="FF0000"/>
                </a:solidFill>
                <a:latin typeface="Times New Roman" pitchFamily="18" charset="0"/>
                <a:cs typeface="Times New Roman" pitchFamily="18" charset="0"/>
              </a:rPr>
              <a:t>: 3 </a:t>
            </a:r>
            <a:r>
              <a:rPr lang="en-US" sz="9600" b="1" dirty="0" err="1">
                <a:solidFill>
                  <a:srgbClr val="FF0000"/>
                </a:solidFill>
                <a:latin typeface="Times New Roman" pitchFamily="18" charset="0"/>
                <a:cs typeface="Times New Roman" pitchFamily="18" charset="0"/>
              </a:rPr>
              <a:t>phút</a:t>
            </a:r>
            <a:r>
              <a:rPr lang="en-US" sz="9600" b="1" dirty="0">
                <a:solidFill>
                  <a:srgbClr val="FF0000"/>
                </a:solidFill>
                <a:latin typeface="Times New Roman" pitchFamily="18" charset="0"/>
                <a:cs typeface="Times New Roman" pitchFamily="18" charset="0"/>
              </a:rPr>
              <a:t>)</a:t>
            </a:r>
          </a:p>
        </p:txBody>
      </p:sp>
      <p:sp>
        <p:nvSpPr>
          <p:cNvPr id="2" name="TextBox 1"/>
          <p:cNvSpPr txBox="1"/>
          <p:nvPr/>
        </p:nvSpPr>
        <p:spPr>
          <a:xfrm>
            <a:off x="304800" y="2644676"/>
            <a:ext cx="8458200" cy="2308324"/>
          </a:xfrm>
          <a:prstGeom prst="rect">
            <a:avLst/>
          </a:prstGeom>
          <a:noFill/>
        </p:spPr>
        <p:txBody>
          <a:bodyPr wrap="square" rtlCol="0">
            <a:spAutoFit/>
          </a:bodyPr>
          <a:lstStyle/>
          <a:p>
            <a:pPr marL="342900" indent="-342900" algn="just">
              <a:buAutoNum type="arabicParenR"/>
            </a:pPr>
            <a:r>
              <a:rPr lang="en-US" sz="3600">
                <a:latin typeface="Times New Roman" pitchFamily="18" charset="0"/>
                <a:cs typeface="Times New Roman" pitchFamily="18" charset="0"/>
              </a:rPr>
              <a:t> Kể </a:t>
            </a:r>
            <a:r>
              <a:rPr lang="en-US" sz="3600" dirty="0" err="1">
                <a:latin typeface="Times New Roman" pitchFamily="18" charset="0"/>
                <a:cs typeface="Times New Roman" pitchFamily="18" charset="0"/>
              </a:rPr>
              <a:t>tên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ứng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khí</a:t>
            </a:r>
            <a:r>
              <a:rPr lang="en-US" sz="3600" dirty="0">
                <a:latin typeface="Times New Roman" pitchFamily="18" charset="0"/>
                <a:cs typeface="Times New Roman" pitchFamily="18" charset="0"/>
              </a:rPr>
              <a:t> oxygen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đời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sản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xuất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em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biết</a:t>
            </a:r>
            <a:r>
              <a:rPr lang="en-US" sz="3600" dirty="0">
                <a:latin typeface="Times New Roman" pitchFamily="18" charset="0"/>
                <a:cs typeface="Times New Roman" pitchFamily="18" charset="0"/>
              </a:rPr>
              <a:t>?</a:t>
            </a:r>
          </a:p>
          <a:p>
            <a:pPr marL="342900" indent="-342900" algn="just">
              <a:buAutoNum type="arabicParenR"/>
            </a:pPr>
            <a:r>
              <a:rPr lang="en-US" sz="3600">
                <a:latin typeface="Times New Roman" pitchFamily="18" charset="0"/>
                <a:cs typeface="Times New Roman" pitchFamily="18" charset="0"/>
              </a:rPr>
              <a:t> Nêu </a:t>
            </a:r>
            <a:r>
              <a:rPr lang="en-US" sz="3600" dirty="0" err="1">
                <a:latin typeface="Times New Roman" pitchFamily="18" charset="0"/>
                <a:cs typeface="Times New Roman" pitchFamily="18" charset="0"/>
              </a:rPr>
              <a:t>một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thấy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trò</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oxygen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sự</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cháy</a:t>
            </a:r>
            <a:r>
              <a:rPr lang="en-US" sz="3600" dirty="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997597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BÌNH DƯỠNG KHÍ MINI SỬ DỤNG CHẤT KHÍ NÀ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6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4130" y="228600"/>
            <a:ext cx="402887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905375" y="2605206"/>
            <a:ext cx="3981450"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Thợ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lặn</a:t>
            </a:r>
            <a:r>
              <a:rPr lang="en-US" sz="2400" dirty="0">
                <a:latin typeface="Times New Roman" pitchFamily="18" charset="0"/>
                <a:cs typeface="Times New Roman" pitchFamily="18" charset="0"/>
              </a:rPr>
              <a:t> </a:t>
            </a:r>
            <a:r>
              <a:rPr lang="en-US" sz="2400" err="1">
                <a:latin typeface="Times New Roman" pitchFamily="18" charset="0"/>
                <a:cs typeface="Times New Roman" pitchFamily="18" charset="0"/>
              </a:rPr>
              <a:t>dùng</a:t>
            </a:r>
            <a:r>
              <a:rPr lang="en-US" sz="2400">
                <a:latin typeface="Times New Roman" pitchFamily="18" charset="0"/>
                <a:cs typeface="Times New Roman" pitchFamily="18" charset="0"/>
              </a:rPr>
              <a:t> khí </a:t>
            </a:r>
            <a:r>
              <a:rPr lang="en-US" sz="2400" dirty="0" err="1">
                <a:latin typeface="Times New Roman" pitchFamily="18" charset="0"/>
                <a:cs typeface="Times New Roman" pitchFamily="18" charset="0"/>
              </a:rPr>
              <a:t>oxi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thở</a:t>
            </a:r>
            <a:r>
              <a:rPr lang="en-US" sz="2400" dirty="0">
                <a:latin typeface="Times New Roman" pitchFamily="18" charset="0"/>
                <a:cs typeface="Times New Roman" pitchFamily="18" charset="0"/>
              </a:rPr>
              <a:t>.</a:t>
            </a:r>
          </a:p>
        </p:txBody>
      </p:sp>
      <p:pic>
        <p:nvPicPr>
          <p:cNvPr id="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286" y="228600"/>
            <a:ext cx="3680981" cy="224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334" y="3413730"/>
            <a:ext cx="3775364" cy="2243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7175" y="2558958"/>
            <a:ext cx="3981450" cy="830997"/>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Oxygen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bệnh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khó</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thở</a:t>
            </a:r>
            <a:endParaRPr lang="en-US" sz="2400" dirty="0">
              <a:latin typeface="Times New Roman" pitchFamily="18" charset="0"/>
              <a:cs typeface="Times New Roman" pitchFamily="18" charset="0"/>
            </a:endParaRPr>
          </a:p>
        </p:txBody>
      </p:sp>
      <p:sp>
        <p:nvSpPr>
          <p:cNvPr id="13" name="TextBox 12"/>
          <p:cNvSpPr txBox="1"/>
          <p:nvPr/>
        </p:nvSpPr>
        <p:spPr>
          <a:xfrm>
            <a:off x="84160" y="5994622"/>
            <a:ext cx="3981450" cy="830997"/>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Phi </a:t>
            </a:r>
            <a:r>
              <a:rPr lang="en-US" sz="2400" dirty="0" err="1">
                <a:latin typeface="Times New Roman" pitchFamily="18" charset="0"/>
                <a:cs typeface="Times New Roman" pitchFamily="18" charset="0"/>
              </a:rPr>
              <a:t>công</a:t>
            </a:r>
            <a:r>
              <a:rPr lang="en-US" sz="2400" dirty="0">
                <a:latin typeface="Times New Roman" pitchFamily="18" charset="0"/>
                <a:cs typeface="Times New Roman" pitchFamily="18" charset="0"/>
              </a:rPr>
              <a:t> bay </a:t>
            </a:r>
            <a:r>
              <a:rPr lang="en-US" sz="2400" dirty="0" err="1">
                <a:latin typeface="Times New Roman" pitchFamily="18" charset="0"/>
                <a:cs typeface="Times New Roman" pitchFamily="18" charset="0"/>
              </a:rPr>
              <a:t>cao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oxygen </a:t>
            </a:r>
            <a:r>
              <a:rPr lang="en-US" sz="2400" dirty="0" err="1">
                <a:latin typeface="Times New Roman" pitchFamily="18" charset="0"/>
                <a:cs typeface="Times New Roman" pitchFamily="18" charset="0"/>
              </a:rPr>
              <a:t>nén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thở</a:t>
            </a:r>
            <a:r>
              <a:rPr lang="en-US" sz="2400" dirty="0">
                <a:latin typeface="Times New Roman" pitchFamily="18" charset="0"/>
                <a:cs typeface="Times New Roman" pitchFamily="18" charset="0"/>
              </a:rPr>
              <a:t>.</a:t>
            </a:r>
          </a:p>
        </p:txBody>
      </p:sp>
      <p:pic>
        <p:nvPicPr>
          <p:cNvPr id="14" name="Picture 2" descr="Bình khí thở cho lính cứu hoả"/>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7173" y="3276600"/>
            <a:ext cx="3775364" cy="267669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4734130" y="5943600"/>
            <a:ext cx="3981450" cy="923330"/>
          </a:xfrm>
          <a:prstGeom prst="rect">
            <a:avLst/>
          </a:prstGeom>
          <a:solidFill>
            <a:schemeClr val="bg1"/>
          </a:solidFill>
        </p:spPr>
        <p:txBody>
          <a:bodyPr wrap="square" rtlCol="0">
            <a:spAutoFit/>
          </a:bodyPr>
          <a:lstStyle/>
          <a:p>
            <a:pPr algn="ctr"/>
            <a:r>
              <a:rPr lang="en-US" dirty="0" err="1">
                <a:latin typeface="Times New Roman" pitchFamily="18" charset="0"/>
                <a:cs typeface="Times New Roman" pitchFamily="18" charset="0"/>
              </a:rPr>
              <a:t>Lính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cứu</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hỏa</a:t>
            </a: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dùng</a:t>
            </a:r>
            <a:r>
              <a:rPr lang="en-US" dirty="0" smtClean="0">
                <a:latin typeface="Times New Roman" pitchFamily="18" charset="0"/>
                <a:cs typeface="Times New Roman" pitchFamily="18" charset="0"/>
              </a:rPr>
              <a:t> </a:t>
            </a:r>
            <a:r>
              <a:rPr lang="en-US" dirty="0" err="1">
                <a:latin typeface="Times New Roman" pitchFamily="18" charset="0"/>
                <a:cs typeface="Times New Roman" pitchFamily="18" charset="0"/>
              </a:rPr>
              <a:t>bình</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dưỡng</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chứa</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khí</a:t>
            </a:r>
            <a:r>
              <a:rPr lang="en-US" dirty="0">
                <a:latin typeface="Times New Roman" pitchFamily="18" charset="0"/>
                <a:cs typeface="Times New Roman" pitchFamily="18" charset="0"/>
              </a:rPr>
              <a:t> </a:t>
            </a:r>
            <a:r>
              <a:rPr lang="en-US" dirty="0" err="1">
                <a:latin typeface="Times New Roman" pitchFamily="18" charset="0"/>
                <a:cs typeface="Times New Roman" pitchFamily="18" charset="0"/>
              </a:rPr>
              <a:t>oxi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làm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trong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môi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trường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nhiễm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khói</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và</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khí</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độc</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1972019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50" y="76200"/>
            <a:ext cx="382905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5750" y="2667000"/>
            <a:ext cx="3981450" cy="830997"/>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Oxygen </a:t>
            </a:r>
            <a:r>
              <a:rPr lang="en-US" sz="2400" dirty="0" err="1">
                <a:latin typeface="Times New Roman" pitchFamily="18" charset="0"/>
                <a:cs typeface="Times New Roman" pitchFamily="18" charset="0"/>
              </a:rPr>
              <a:t>lỏng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đốt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nhiên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liệu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tên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lửa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tàu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vũ</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trụ</a:t>
            </a:r>
            <a:endParaRPr lang="en-US" sz="2400" dirty="0">
              <a:latin typeface="Times New Roman" pitchFamily="18" charset="0"/>
              <a:cs typeface="Times New Roman" pitchFamily="18" charset="0"/>
            </a:endParaRPr>
          </a:p>
        </p:txBody>
      </p:sp>
      <p:sp>
        <p:nvSpPr>
          <p:cNvPr id="4" name="AutoShape 4" descr="CẮT PHÔI BẰNG KHÍ OXY-AXETILEN - WELDT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1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90054"/>
            <a:ext cx="3657600" cy="2272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800600" y="2667000"/>
            <a:ext cx="3981450" cy="461665"/>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Đèn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xì</a:t>
            </a:r>
            <a:r>
              <a:rPr lang="en-US" sz="2400" dirty="0">
                <a:latin typeface="Times New Roman" pitchFamily="18" charset="0"/>
                <a:cs typeface="Times New Roman" pitchFamily="18" charset="0"/>
              </a:rPr>
              <a:t> </a:t>
            </a:r>
            <a:r>
              <a:rPr lang="en-US" sz="2400">
                <a:latin typeface="Times New Roman" pitchFamily="18" charset="0"/>
                <a:cs typeface="Times New Roman" pitchFamily="18" charset="0"/>
              </a:rPr>
              <a:t>oxygen- axetile</a:t>
            </a:r>
            <a:r>
              <a:rPr lang="en-US" sz="2400">
                <a:solidFill>
                  <a:srgbClr val="FF0000"/>
                </a:solidFill>
                <a:latin typeface="Times New Roman" pitchFamily="18" charset="0"/>
                <a:cs typeface="Times New Roman" pitchFamily="18" charset="0"/>
              </a:rPr>
              <a:t>n</a:t>
            </a:r>
            <a:endParaRPr lang="en-US" sz="2400" dirty="0">
              <a:solidFill>
                <a:srgbClr val="FF0000"/>
              </a:solidFill>
              <a:latin typeface="Times New Roman" pitchFamily="18" charset="0"/>
              <a:cs typeface="Times New Roman" pitchFamily="18" charset="0"/>
            </a:endParaRPr>
          </a:p>
        </p:txBody>
      </p:sp>
      <p:pic>
        <p:nvPicPr>
          <p:cNvPr id="1332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90800" y="3581400"/>
            <a:ext cx="3654424"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2514600" y="6040995"/>
            <a:ext cx="3981450" cy="830997"/>
          </a:xfrm>
          <a:prstGeom prst="rect">
            <a:avLst/>
          </a:prstGeom>
          <a:noFill/>
        </p:spPr>
        <p:txBody>
          <a:bodyPr wrap="square" rtlCol="0">
            <a:spAutoFit/>
          </a:bodyPr>
          <a:lstStyle/>
          <a:p>
            <a:pPr algn="ctr"/>
            <a:r>
              <a:rPr lang="en-US" sz="2400" dirty="0" err="1">
                <a:latin typeface="Times New Roman" pitchFamily="18" charset="0"/>
                <a:cs typeface="Times New Roman" pitchFamily="18" charset="0"/>
              </a:rPr>
              <a:t>Lò</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luyện</a:t>
            </a:r>
            <a:r>
              <a:rPr lang="en-US" sz="2400" dirty="0">
                <a:latin typeface="Times New Roman" pitchFamily="18" charset="0"/>
                <a:cs typeface="Times New Roman" pitchFamily="18" charset="0"/>
              </a:rPr>
              <a:t> gang </a:t>
            </a:r>
            <a:r>
              <a:rPr lang="en-US" sz="2400" dirty="0" err="1">
                <a:latin typeface="Times New Roman" pitchFamily="18" charset="0"/>
                <a:cs typeface="Times New Roman" pitchFamily="18" charset="0"/>
              </a:rPr>
              <a:t>dùng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không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giàu</a:t>
            </a:r>
            <a:r>
              <a:rPr lang="en-US" sz="2400" dirty="0">
                <a:latin typeface="Times New Roman" pitchFamily="18" charset="0"/>
                <a:cs typeface="Times New Roman" pitchFamily="18" charset="0"/>
              </a:rPr>
              <a:t> oxygen</a:t>
            </a:r>
          </a:p>
        </p:txBody>
      </p:sp>
    </p:spTree>
    <p:custDataLst>
      <p:tags r:id="rId1"/>
    </p:custDataLst>
    <p:extLst>
      <p:ext uri="{BB962C8B-B14F-4D97-AF65-F5344CB8AC3E}">
        <p14:creationId xmlns:p14="http://schemas.microsoft.com/office/powerpoint/2010/main" val="11752237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524064" y="5662612"/>
            <a:ext cx="977900" cy="890588"/>
            <a:chOff x="914464" y="1391443"/>
            <a:chExt cx="977900" cy="890588"/>
          </a:xfrm>
        </p:grpSpPr>
        <p:grpSp>
          <p:nvGrpSpPr>
            <p:cNvPr id="39943" name="Group 7"/>
            <p:cNvGrpSpPr>
              <a:grpSpLocks/>
            </p:cNvGrpSpPr>
            <p:nvPr/>
          </p:nvGrpSpPr>
          <p:grpSpPr bwMode="auto">
            <a:xfrm>
              <a:off x="914464" y="1391443"/>
              <a:ext cx="977900" cy="890588"/>
              <a:chOff x="720" y="1488"/>
              <a:chExt cx="806" cy="808"/>
            </a:xfrm>
          </p:grpSpPr>
          <p:sp>
            <p:nvSpPr>
              <p:cNvPr id="39944"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39945" name="Picture 9" descr="dr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a14="http://schemas.microsoft.com/office/drawing/2010/main">
                    <a:solidFill>
                      <a:srgbClr val="FFFFFF"/>
                    </a:solidFill>
                  </a14:hiddenFill>
                </a:ext>
              </a:extLst>
            </p:spPr>
          </p:pic>
        </p:grpSp>
        <p:sp>
          <p:nvSpPr>
            <p:cNvPr id="39946" name="Text Box 10"/>
            <p:cNvSpPr txBox="1">
              <a:spLocks noChangeArrowheads="1"/>
            </p:cNvSpPr>
            <p:nvPr/>
          </p:nvSpPr>
          <p:spPr bwMode="gray">
            <a:xfrm>
              <a:off x="1071055" y="1487559"/>
              <a:ext cx="630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i="1" dirty="0">
                  <a:solidFill>
                    <a:srgbClr val="FFFFFF"/>
                  </a:solidFill>
                  <a:latin typeface="Arial" panose="020B0604020202020204" pitchFamily="34" charset="0"/>
                </a:rPr>
                <a:t>1</a:t>
              </a:r>
            </a:p>
          </p:txBody>
        </p:sp>
      </p:grpSp>
      <p:sp>
        <p:nvSpPr>
          <p:cNvPr id="39950" name="Text Box 14"/>
          <p:cNvSpPr txBox="1">
            <a:spLocks noChangeArrowheads="1"/>
          </p:cNvSpPr>
          <p:nvPr/>
        </p:nvSpPr>
        <p:spPr bwMode="gray">
          <a:xfrm>
            <a:off x="1135084" y="2710468"/>
            <a:ext cx="319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i="1">
                <a:solidFill>
                  <a:srgbClr val="FFFFFF"/>
                </a:solidFill>
                <a:latin typeface="Arial" panose="020B0604020202020204" pitchFamily="34" charset="0"/>
              </a:rPr>
              <a:t>2</a:t>
            </a:r>
          </a:p>
        </p:txBody>
      </p:sp>
      <p:sp>
        <p:nvSpPr>
          <p:cNvPr id="39954" name="Text Box 18"/>
          <p:cNvSpPr txBox="1">
            <a:spLocks noChangeArrowheads="1"/>
          </p:cNvSpPr>
          <p:nvPr/>
        </p:nvSpPr>
        <p:spPr bwMode="gray">
          <a:xfrm>
            <a:off x="2387178" y="4808630"/>
            <a:ext cx="31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a:solidFill>
                  <a:srgbClr val="FFFFFF"/>
                </a:solidFill>
                <a:latin typeface="Arial" panose="020B0604020202020204" pitchFamily="34" charset="0"/>
              </a:rPr>
              <a:t>3</a:t>
            </a:r>
          </a:p>
        </p:txBody>
      </p:sp>
      <p:sp>
        <p:nvSpPr>
          <p:cNvPr id="39958" name="Text Box 22"/>
          <p:cNvSpPr txBox="1">
            <a:spLocks noChangeArrowheads="1"/>
          </p:cNvSpPr>
          <p:nvPr/>
        </p:nvSpPr>
        <p:spPr bwMode="gray">
          <a:xfrm>
            <a:off x="1167904" y="4862759"/>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dirty="0">
                <a:solidFill>
                  <a:srgbClr val="FFFFFF"/>
                </a:solidFill>
                <a:latin typeface="Arial" panose="020B0604020202020204" pitchFamily="34" charset="0"/>
              </a:rPr>
              <a:t>4</a:t>
            </a:r>
          </a:p>
        </p:txBody>
      </p:sp>
      <p:sp>
        <p:nvSpPr>
          <p:cNvPr id="6" name="Flowchart: Alternate Process 5"/>
          <p:cNvSpPr/>
          <p:nvPr/>
        </p:nvSpPr>
        <p:spPr>
          <a:xfrm>
            <a:off x="2622550" y="5758728"/>
            <a:ext cx="5226050" cy="794472"/>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Mọi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sinh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vật</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sống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đều</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cần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đến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tôi</a:t>
            </a:r>
            <a:endParaRPr lang="en-US" altLang="en-US" sz="2400" b="1" dirty="0">
              <a:solidFill>
                <a:schemeClr val="bg1"/>
              </a:solidFill>
              <a:latin typeface="Times New Roman" pitchFamily="18" charset="0"/>
              <a:cs typeface="Times New Roman" pitchFamily="18" charset="0"/>
            </a:endParaRPr>
          </a:p>
        </p:txBody>
      </p:sp>
      <p:sp>
        <p:nvSpPr>
          <p:cNvPr id="2" name="Rectangle 1"/>
          <p:cNvSpPr/>
          <p:nvPr/>
        </p:nvSpPr>
        <p:spPr>
          <a:xfrm>
            <a:off x="3273853" y="228600"/>
            <a:ext cx="282429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Tôi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là</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pic>
        <p:nvPicPr>
          <p:cNvPr id="24" name="Picture 4" descr="HÃ¬nh áº£nh cÃ³ liÃªn qu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7188"/>
            <a:ext cx="9144000" cy="530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54019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914400"/>
            <a:ext cx="8229600" cy="4525963"/>
          </a:xfrm>
        </p:spPr>
        <p:txBody>
          <a:bodyPr/>
          <a:lstStyle/>
          <a:p>
            <a:pPr marL="0" indent="0">
              <a:buNone/>
            </a:pPr>
            <a:r>
              <a:rPr lang="en-US" b="1" i="1"/>
              <a:t>1. Thành phần của không khí</a:t>
            </a:r>
            <a:endParaRPr lang="en-US"/>
          </a:p>
          <a:p>
            <a:pPr marL="0" indent="0">
              <a:buNone/>
            </a:pPr>
            <a:r>
              <a:rPr lang="en-US" i="1" u="sng"/>
              <a:t>Thí nghiệm:</a:t>
            </a:r>
            <a:endParaRPr lang="en-US"/>
          </a:p>
          <a:p>
            <a:endParaRPr lang="en-US"/>
          </a:p>
        </p:txBody>
      </p:sp>
      <p:sp>
        <p:nvSpPr>
          <p:cNvPr id="4" name="Title 1"/>
          <p:cNvSpPr txBox="1">
            <a:spLocks/>
          </p:cNvSpPr>
          <p:nvPr/>
        </p:nvSpPr>
        <p:spPr>
          <a:xfrm>
            <a:off x="-10886"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mtClean="0"/>
              <a:t>II. Không khí </a:t>
            </a:r>
            <a:endParaRPr lang="en-US"/>
          </a:p>
        </p:txBody>
      </p:sp>
    </p:spTree>
    <p:custDataLst>
      <p:tags r:id="rId1"/>
    </p:custDataLst>
    <p:extLst>
      <p:ext uri="{BB962C8B-B14F-4D97-AF65-F5344CB8AC3E}">
        <p14:creationId xmlns:p14="http://schemas.microsoft.com/office/powerpoint/2010/main" val="3361804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fontScale="92500" lnSpcReduction="10000"/>
          </a:bodyPr>
          <a:lstStyle/>
          <a:p>
            <a:r>
              <a:rPr lang="en-US" i="1"/>
              <a:t>+ Bước 1: Chuẩn bị chậu thuỷ tinh chứa khoảng 1 lít nước. Sau đó cho một vài viên xút (NaOH) hoặc dung dịch NaOH đặc khuấy đều cho xút hoà tan hết tạo thành dung dịch kiềm loãng.</a:t>
            </a:r>
            <a:endParaRPr lang="en-US"/>
          </a:p>
          <a:p>
            <a:r>
              <a:rPr lang="en-US" i="1"/>
              <a:t>+ Bước 2: Chuẩn bị một mẫu xốp hoặc mẫu gỗ nhỏ, dính cho mẫu nến nhỏ bám trên bề mặt mẫu xốp hoặc mẫu gỗ rồi đặt vào trong chậu thuỷ tinh. Up cộc thuỷ tinh vào và đánh dấu mực nước (trong cốc có thể dùng mẫu dây chun hoặc bút dạ đánh dấu lại).</a:t>
            </a:r>
            <a:endParaRPr lang="en-US"/>
          </a:p>
          <a:p>
            <a:r>
              <a:rPr lang="en-US" i="1"/>
              <a:t>+ Bước 3: Nhấc cốc ra, châm lửa vào ngọn nến cho cháy sau đó úp nhanh cốc lại. </a:t>
            </a:r>
            <a:endParaRPr lang="en-US"/>
          </a:p>
          <a:p>
            <a:r>
              <a:rPr lang="en-US" i="1"/>
              <a:t>+ Bước 4: Sau khi nến tắt, quan sát mực nước dâng lên chiếm khoảng bao nhiêu phần cột không khí trong cốc.</a:t>
            </a:r>
            <a:endParaRPr lang="en-US"/>
          </a:p>
          <a:p>
            <a:r>
              <a:rPr lang="en-US"/>
              <a:t>- GV yêu cầu HS dựa vào vào hình 7.3 (SGK), nêu thành phần không khí?</a:t>
            </a:r>
          </a:p>
          <a:p>
            <a:endParaRPr lang="en-US"/>
          </a:p>
        </p:txBody>
      </p:sp>
      <p:sp>
        <p:nvSpPr>
          <p:cNvPr id="4" name="Title 3"/>
          <p:cNvSpPr>
            <a:spLocks noGrp="1"/>
          </p:cNvSpPr>
          <p:nvPr>
            <p:ph type="title"/>
          </p:nvPr>
        </p:nvSpPr>
        <p:spPr/>
        <p:txBody>
          <a:bodyPr/>
          <a:lstStyle/>
          <a:p>
            <a:endParaRPr lang="en-US"/>
          </a:p>
        </p:txBody>
      </p:sp>
    </p:spTree>
    <p:custDataLst>
      <p:tags r:id="rId1"/>
    </p:custDataLst>
    <p:extLst>
      <p:ext uri="{BB962C8B-B14F-4D97-AF65-F5344CB8AC3E}">
        <p14:creationId xmlns:p14="http://schemas.microsoft.com/office/powerpoint/2010/main" val="27856427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41535074-5772-44EA-B00B-F5A840A91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857" y="1676914"/>
            <a:ext cx="7314286" cy="4114286"/>
          </a:xfrm>
          <a:prstGeom prst="rect">
            <a:avLst/>
          </a:prstGeom>
        </p:spPr>
      </p:pic>
      <p:sp>
        <p:nvSpPr>
          <p:cNvPr id="8" name="Title 1">
            <a:extLst>
              <a:ext uri="{FF2B5EF4-FFF2-40B4-BE49-F238E27FC236}">
                <a16:creationId xmlns="" xmlns:a16="http://schemas.microsoft.com/office/drawing/2014/main" id="{954C423A-D690-4175-8D43-9BB4BF5C57CA}"/>
              </a:ext>
            </a:extLst>
          </p:cNvPr>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Dự đoán hiện tượng.</a:t>
            </a:r>
            <a:endParaRPr lang="en-US" dirty="0"/>
          </a:p>
        </p:txBody>
      </p:sp>
    </p:spTree>
    <p:custDataLst>
      <p:tags r:id="rId1"/>
    </p:custDataLst>
    <p:extLst>
      <p:ext uri="{BB962C8B-B14F-4D97-AF65-F5344CB8AC3E}">
        <p14:creationId xmlns:p14="http://schemas.microsoft.com/office/powerpoint/2010/main" val="22835179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
            <a:ext cx="9144000" cy="6858000"/>
          </a:xfrm>
        </p:spPr>
        <p:txBody>
          <a:bodyPr>
            <a:noAutofit/>
          </a:bodyPr>
          <a:lstStyle/>
          <a:p>
            <a:r>
              <a:rPr lang="en-US" sz="3000" b="1" i="1"/>
              <a:t>(1) Mô tả hiện tượng:</a:t>
            </a:r>
            <a:r>
              <a:rPr lang="en-US" sz="3000"/>
              <a:t> Khi châm nến, nến cháy cho đến khi tắt thì thấy mực nước dâng lên chiếm khoảng 1/5 khoảng trống của cốc, từ đó suy ra lượng oxygen khoảng 1/5 thể tích không khí. chiếm</a:t>
            </a:r>
          </a:p>
          <a:p>
            <a:r>
              <a:rPr lang="en-US" sz="3000"/>
              <a:t>- Khi nến cháy chỉ có oxygen cháy, khi cháy tạo ra khí carbon dioxide, khí này hoà tan trong dung dịch kiềm loãng làm cho thể tích khí trong bình giảm đi, vì vậy nước dâng lên. – Khí oxygen chiếm khoảng 1/5 thể tích tương ứng với 20 %, như vậy oxygen chiếm khoảng 20% thể tích không khí. Lưu ý: HS có thể chưa giải thích được vì sao nước dâng lên, GV có thể đặt thêm câu hỏi và gợi ý cho HS trả lời. </a:t>
            </a:r>
          </a:p>
          <a:p>
            <a:r>
              <a:rPr lang="en-US" sz="3000" b="1" i="1"/>
              <a:t>(2) Thành phần không khí về thể tích</a:t>
            </a:r>
            <a:r>
              <a:rPr lang="en-US" sz="3000"/>
              <a:t>: oxygen chiếm 21%; nitơ chiếm 78%; còn lại 1% là hơi nước, khí carbon dioxide và các khí khác.</a:t>
            </a:r>
          </a:p>
          <a:p>
            <a:endParaRPr lang="en-US" sz="3000"/>
          </a:p>
        </p:txBody>
      </p:sp>
    </p:spTree>
    <p:custDataLst>
      <p:tags r:id="rId1"/>
    </p:custDataLst>
    <p:extLst>
      <p:ext uri="{BB962C8B-B14F-4D97-AF65-F5344CB8AC3E}">
        <p14:creationId xmlns:p14="http://schemas.microsoft.com/office/powerpoint/2010/main" val="3806513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Không khí là gì? Những thành phần không khí - Aqualif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81000"/>
            <a:ext cx="8153400" cy="6096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 xmlns:a16="http://schemas.microsoft.com/office/drawing/2014/main" id="{DF3AECD4-5D91-4F62-A166-32B40DB4E213}"/>
              </a:ext>
            </a:extLst>
          </p:cNvPr>
          <p:cNvSpPr txBox="1"/>
          <p:nvPr/>
        </p:nvSpPr>
        <p:spPr>
          <a:xfrm>
            <a:off x="5203372" y="3058888"/>
            <a:ext cx="685800" cy="400110"/>
          </a:xfrm>
          <a:prstGeom prst="rect">
            <a:avLst/>
          </a:prstGeom>
          <a:noFill/>
        </p:spPr>
        <p:txBody>
          <a:bodyPr wrap="square" rtlCol="0">
            <a:spAutoFit/>
          </a:bodyPr>
          <a:lstStyle/>
          <a:p>
            <a:r>
              <a:rPr lang="en-US" sz="2000" dirty="0" smtClean="0">
                <a:solidFill>
                  <a:srgbClr val="FF0000"/>
                </a:solidFill>
                <a:latin typeface="Times New Roman" pitchFamily="18" charset="0"/>
                <a:cs typeface="Times New Roman" pitchFamily="18" charset="0"/>
              </a:rPr>
              <a:t>21%</a:t>
            </a:r>
            <a:endParaRPr lang="vi-VN" sz="2000" dirty="0">
              <a:solidFill>
                <a:srgbClr val="FF0000"/>
              </a:solidFill>
              <a:latin typeface="Times New Roman" pitchFamily="18" charset="0"/>
              <a:cs typeface="Times New Roman" pitchFamily="18" charset="0"/>
            </a:endParaRPr>
          </a:p>
        </p:txBody>
      </p:sp>
      <p:sp>
        <p:nvSpPr>
          <p:cNvPr id="4" name="TextBox 3">
            <a:extLst>
              <a:ext uri="{FF2B5EF4-FFF2-40B4-BE49-F238E27FC236}">
                <a16:creationId xmlns="" xmlns:a16="http://schemas.microsoft.com/office/drawing/2014/main" id="{638F4B96-0B67-4BC7-B4A0-2B1E38856B4A}"/>
              </a:ext>
            </a:extLst>
          </p:cNvPr>
          <p:cNvSpPr txBox="1"/>
          <p:nvPr/>
        </p:nvSpPr>
        <p:spPr>
          <a:xfrm>
            <a:off x="3461658" y="4038600"/>
            <a:ext cx="957942" cy="400110"/>
          </a:xfrm>
          <a:prstGeom prst="rect">
            <a:avLst/>
          </a:prstGeom>
          <a:noFill/>
        </p:spPr>
        <p:txBody>
          <a:bodyPr wrap="square" rtlCol="0">
            <a:spAutoFit/>
          </a:bodyPr>
          <a:lstStyle/>
          <a:p>
            <a:r>
              <a:rPr lang="en-US" sz="2000" dirty="0">
                <a:solidFill>
                  <a:srgbClr val="FF0000"/>
                </a:solidFill>
                <a:latin typeface="Times New Roman" pitchFamily="18" charset="0"/>
                <a:cs typeface="Times New Roman" pitchFamily="18" charset="0"/>
              </a:rPr>
              <a:t>78%</a:t>
            </a:r>
            <a:endParaRPr lang="vi-VN" sz="2000" dirty="0">
              <a:solidFill>
                <a:srgbClr val="FF0000"/>
              </a:solidFill>
              <a:latin typeface="Times New Roman" pitchFamily="18" charset="0"/>
              <a:cs typeface="Times New Roman" pitchFamily="18" charset="0"/>
            </a:endParaRPr>
          </a:p>
        </p:txBody>
      </p:sp>
      <p:sp>
        <p:nvSpPr>
          <p:cNvPr id="5" name="TextBox 4">
            <a:extLst>
              <a:ext uri="{FF2B5EF4-FFF2-40B4-BE49-F238E27FC236}">
                <a16:creationId xmlns="" xmlns:a16="http://schemas.microsoft.com/office/drawing/2014/main" id="{ABEE117D-71B1-4CA9-8FF5-3B5370026D99}"/>
              </a:ext>
            </a:extLst>
          </p:cNvPr>
          <p:cNvSpPr txBox="1"/>
          <p:nvPr/>
        </p:nvSpPr>
        <p:spPr>
          <a:xfrm>
            <a:off x="4441372" y="2696681"/>
            <a:ext cx="685800" cy="400110"/>
          </a:xfrm>
          <a:prstGeom prst="rect">
            <a:avLst/>
          </a:prstGeom>
          <a:noFill/>
        </p:spPr>
        <p:txBody>
          <a:bodyPr wrap="square" rtlCol="0">
            <a:spAutoFit/>
          </a:bodyPr>
          <a:lstStyle/>
          <a:p>
            <a:r>
              <a:rPr lang="en-US" sz="2000" dirty="0">
                <a:solidFill>
                  <a:srgbClr val="FF0000"/>
                </a:solidFill>
                <a:latin typeface="Times New Roman" pitchFamily="18" charset="0"/>
                <a:cs typeface="Times New Roman" pitchFamily="18" charset="0"/>
              </a:rPr>
              <a:t>1%</a:t>
            </a:r>
            <a:endParaRPr lang="vi-VN" sz="2000"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0362300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a:t>2. Vai trò của không khí đối với tự </a:t>
            </a:r>
            <a:r>
              <a:rPr lang="en-US" b="1" i="1" smtClean="0"/>
              <a:t>nhiên</a:t>
            </a:r>
            <a:endParaRPr lang="en-US"/>
          </a:p>
        </p:txBody>
      </p:sp>
      <p:sp>
        <p:nvSpPr>
          <p:cNvPr id="3" name="Content Placeholder 2"/>
          <p:cNvSpPr>
            <a:spLocks noGrp="1"/>
          </p:cNvSpPr>
          <p:nvPr>
            <p:ph idx="1"/>
          </p:nvPr>
        </p:nvSpPr>
        <p:spPr>
          <a:xfrm>
            <a:off x="0" y="1600200"/>
            <a:ext cx="9067800" cy="5334000"/>
          </a:xfrm>
        </p:spPr>
        <p:txBody>
          <a:bodyPr>
            <a:normAutofit/>
          </a:bodyPr>
          <a:lstStyle/>
          <a:p>
            <a:r>
              <a:rPr lang="en-US" i="1"/>
              <a:t>+ Nhóm 1: Quan sát hình 7.4, nêu một số vai trò của không khí đối với tự nhiên?</a:t>
            </a:r>
            <a:endParaRPr lang="en-US"/>
          </a:p>
          <a:p>
            <a:r>
              <a:rPr lang="en-US" i="1"/>
              <a:t>+ Nhóm 2: Quan sát hình 7.6 cho biết nguồn lây ô nhiễm không khí nào là do tự nhiên, và nguồn nào là do con người gây ra?</a:t>
            </a:r>
            <a:endParaRPr lang="en-US"/>
          </a:p>
          <a:p>
            <a:r>
              <a:rPr lang="en-US" i="1"/>
              <a:t>+ Nhóm 3: Ô nhiễm không khí đã có những ảnh hưởng như thế nào đến con người và tự nhiên?</a:t>
            </a:r>
            <a:endParaRPr lang="en-US"/>
          </a:p>
          <a:p>
            <a:r>
              <a:rPr lang="en-US" i="1"/>
              <a:t>+ Nhóm 4: Em hãy nêu một số biện pháp bảo vệ môi trường, góp phần làm giảm thiểu ô nhiễm không khí?</a:t>
            </a:r>
            <a:endParaRPr lang="en-US"/>
          </a:p>
          <a:p>
            <a:endParaRPr lang="en-US"/>
          </a:p>
        </p:txBody>
      </p:sp>
    </p:spTree>
    <p:custDataLst>
      <p:tags r:id="rId1"/>
    </p:custDataLst>
    <p:extLst>
      <p:ext uri="{BB962C8B-B14F-4D97-AF65-F5344CB8AC3E}">
        <p14:creationId xmlns:p14="http://schemas.microsoft.com/office/powerpoint/2010/main" val="328841407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600200"/>
            <a:ext cx="9144000" cy="5257800"/>
          </a:xfrm>
        </p:spPr>
        <p:txBody>
          <a:bodyPr>
            <a:noAutofit/>
          </a:bodyPr>
          <a:lstStyle/>
          <a:p>
            <a:r>
              <a:rPr lang="en-US" sz="4000" b="1" i="1"/>
              <a:t>2. Vai trò của không khí đối với tự nhiên</a:t>
            </a:r>
            <a:endParaRPr lang="en-US" sz="4000"/>
          </a:p>
          <a:p>
            <a:r>
              <a:rPr lang="en-US" sz="4000"/>
              <a:t>+ Oxygen cần cho sự hô hấp</a:t>
            </a:r>
          </a:p>
          <a:p>
            <a:r>
              <a:rPr lang="en-US" sz="4000"/>
              <a:t>+ Cacbon dioxide cần cho sự quang hợp.</a:t>
            </a:r>
          </a:p>
          <a:p>
            <a:r>
              <a:rPr lang="en-US" sz="4000"/>
              <a:t>+ Nito cung cấp một phần dưỡng chất cho sinh vật.</a:t>
            </a:r>
          </a:p>
          <a:p>
            <a:r>
              <a:rPr lang="en-US" sz="4000"/>
              <a:t>+ Hơi nước điều hòa nhiệt độ, nguồn gốc sinh ra mây, mưa.</a:t>
            </a:r>
          </a:p>
          <a:p>
            <a:endParaRPr lang="en-US" sz="4000"/>
          </a:p>
        </p:txBody>
      </p:sp>
    </p:spTree>
    <p:custDataLst>
      <p:tags r:id="rId1"/>
    </p:custDataLst>
    <p:extLst>
      <p:ext uri="{BB962C8B-B14F-4D97-AF65-F5344CB8AC3E}">
        <p14:creationId xmlns:p14="http://schemas.microsoft.com/office/powerpoint/2010/main" val="589119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b="1" i="1"/>
              <a:t>3. Sự ô nhiễm của không khí và một số biện pháo bảo vệ…</a:t>
            </a:r>
            <a:endParaRPr lang="en-US"/>
          </a:p>
          <a:p>
            <a:r>
              <a:rPr lang="en-US" i="1"/>
              <a:t>a. Một số chất và nguồn gây ô nhiễm không khí</a:t>
            </a:r>
            <a:endParaRPr lang="en-US"/>
          </a:p>
          <a:p>
            <a:r>
              <a:rPr lang="en-US"/>
              <a:t>+ Một số chất gây ô nhiễm: Cacbon monoxide, cacbon dioxide, sulfur dioxide…</a:t>
            </a:r>
          </a:p>
          <a:p>
            <a:r>
              <a:rPr lang="en-US"/>
              <a:t>+ Nguồn lây: ô nhiễm tự nhiên, ô nhiễm do con người gây ra.</a:t>
            </a:r>
          </a:p>
        </p:txBody>
      </p:sp>
    </p:spTree>
    <p:custDataLst>
      <p:tags r:id="rId1"/>
    </p:custDataLst>
    <p:extLst>
      <p:ext uri="{BB962C8B-B14F-4D97-AF65-F5344CB8AC3E}">
        <p14:creationId xmlns:p14="http://schemas.microsoft.com/office/powerpoint/2010/main" val="3929739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a:t>b. Những ảnh hưởng của ô nhiễm không khí đến con người và tự nhiên.</a:t>
            </a:r>
            <a:endParaRPr lang="en-US"/>
          </a:p>
          <a:p>
            <a:r>
              <a:rPr lang="en-US"/>
              <a:t>+ Gây ra một số loại bệnh về đường hô hấp, dị ứng, làm suy giảm khả năng hoạt động thể chất…</a:t>
            </a:r>
          </a:p>
          <a:p>
            <a:r>
              <a:rPr lang="en-US"/>
              <a:t>+ Gây ra hiện tượng thiên tai hạn hán, băng tan, mưa acid…</a:t>
            </a:r>
          </a:p>
          <a:p>
            <a:endParaRPr lang="en-US"/>
          </a:p>
        </p:txBody>
      </p:sp>
    </p:spTree>
    <p:custDataLst>
      <p:tags r:id="rId1"/>
    </p:custDataLst>
    <p:extLst>
      <p:ext uri="{BB962C8B-B14F-4D97-AF65-F5344CB8AC3E}">
        <p14:creationId xmlns:p14="http://schemas.microsoft.com/office/powerpoint/2010/main" val="260657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i="1" smtClean="0"/>
              <a:t>c</a:t>
            </a:r>
            <a:r>
              <a:rPr lang="en-US" i="1"/>
              <a:t>. Biện pháp bảo vệ môi trường không khí</a:t>
            </a:r>
            <a:endParaRPr lang="en-US"/>
          </a:p>
          <a:p>
            <a:r>
              <a:rPr lang="en-US"/>
              <a:t>+ Sử dụng năng lượng tái tạo, thân thiện với môi trường.</a:t>
            </a:r>
          </a:p>
          <a:p>
            <a:r>
              <a:rPr lang="en-US"/>
              <a:t>+ Trồng thêm nhiều cây xanh</a:t>
            </a:r>
          </a:p>
          <a:p>
            <a:r>
              <a:rPr lang="en-US"/>
              <a:t>+ Sử dụng tiết kiện nước và các năng lượng sạch.</a:t>
            </a:r>
          </a:p>
          <a:p>
            <a:r>
              <a:rPr lang="en-US"/>
              <a:t>+ Tuyên truyền, nâng cao ý thức của con người…</a:t>
            </a:r>
          </a:p>
        </p:txBody>
      </p:sp>
    </p:spTree>
    <p:custDataLst>
      <p:tags r:id="rId1"/>
    </p:custDataLst>
    <p:extLst>
      <p:ext uri="{BB962C8B-B14F-4D97-AF65-F5344CB8AC3E}">
        <p14:creationId xmlns:p14="http://schemas.microsoft.com/office/powerpoint/2010/main" val="34370026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19200" y="5578250"/>
            <a:ext cx="944563" cy="867980"/>
            <a:chOff x="829725" y="2526421"/>
            <a:chExt cx="944563" cy="867980"/>
          </a:xfrm>
        </p:grpSpPr>
        <p:grpSp>
          <p:nvGrpSpPr>
            <p:cNvPr id="8" name="Group 11"/>
            <p:cNvGrpSpPr>
              <a:grpSpLocks/>
            </p:cNvGrpSpPr>
            <p:nvPr/>
          </p:nvGrpSpPr>
          <p:grpSpPr bwMode="auto">
            <a:xfrm>
              <a:off x="829725" y="2526421"/>
              <a:ext cx="944563" cy="867980"/>
              <a:chOff x="1188" y="1705"/>
              <a:chExt cx="330" cy="332"/>
            </a:xfrm>
          </p:grpSpPr>
          <p:sp>
            <p:nvSpPr>
              <p:cNvPr id="10"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11" name="Picture 13" descr="dr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 Box 14"/>
            <p:cNvSpPr txBox="1">
              <a:spLocks noChangeArrowheads="1"/>
            </p:cNvSpPr>
            <p:nvPr/>
          </p:nvSpPr>
          <p:spPr bwMode="gray">
            <a:xfrm>
              <a:off x="1135084" y="2710468"/>
              <a:ext cx="319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i="1" dirty="0">
                  <a:solidFill>
                    <a:srgbClr val="FFFFFF"/>
                  </a:solidFill>
                  <a:latin typeface="Arial" panose="020B0604020202020204" pitchFamily="34" charset="0"/>
                </a:rPr>
                <a:t>2</a:t>
              </a:r>
            </a:p>
          </p:txBody>
        </p:sp>
      </p:grpSp>
      <p:sp>
        <p:nvSpPr>
          <p:cNvPr id="12" name="Flowchart: Alternate Process 11"/>
          <p:cNvSpPr/>
          <p:nvPr/>
        </p:nvSpPr>
        <p:spPr>
          <a:xfrm>
            <a:off x="2402425" y="5666271"/>
            <a:ext cx="5574393" cy="81072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Tôi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có</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mặt</a:t>
            </a:r>
            <a:r>
              <a:rPr lang="en-US" altLang="en-US" sz="2400" b="1" dirty="0">
                <a:solidFill>
                  <a:schemeClr val="bg1"/>
                </a:solidFill>
                <a:latin typeface="Times New Roman" pitchFamily="18" charset="0"/>
                <a:cs typeface="Times New Roman" pitchFamily="18" charset="0"/>
              </a:rPr>
              <a:t> ở </a:t>
            </a:r>
            <a:r>
              <a:rPr lang="en-US" altLang="en-US" sz="2400" b="1" dirty="0" err="1">
                <a:solidFill>
                  <a:schemeClr val="bg1"/>
                </a:solidFill>
                <a:latin typeface="Times New Roman" pitchFamily="18" charset="0"/>
                <a:cs typeface="Times New Roman" pitchFamily="18" charset="0"/>
              </a:rPr>
              <a:t>khắp</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mọi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nơi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trên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trái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đất</a:t>
            </a:r>
            <a:r>
              <a:rPr lang="en-US" altLang="en-US" sz="2400" b="1" dirty="0">
                <a:solidFill>
                  <a:schemeClr val="bg1"/>
                </a:solidFill>
                <a:latin typeface="Times New Roman" pitchFamily="18" charset="0"/>
                <a:cs typeface="Times New Roman" pitchFamily="18" charset="0"/>
              </a:rPr>
              <a:t>.</a:t>
            </a:r>
          </a:p>
        </p:txBody>
      </p:sp>
      <p:sp>
        <p:nvSpPr>
          <p:cNvPr id="13" name="Rectangle 12"/>
          <p:cNvSpPr/>
          <p:nvPr/>
        </p:nvSpPr>
        <p:spPr>
          <a:xfrm>
            <a:off x="3273853" y="76200"/>
            <a:ext cx="282429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Tôi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là</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pic>
        <p:nvPicPr>
          <p:cNvPr id="2052" name="Picture 4" descr="D:\moi truong.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999531"/>
            <a:ext cx="7848599" cy="466339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22966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err="1"/>
              <a:t>Phiếu</a:t>
            </a:r>
            <a:r>
              <a:rPr lang="en-US" dirty="0"/>
              <a:t> </a:t>
            </a:r>
            <a:r>
              <a:rPr lang="en-US" dirty="0" err="1"/>
              <a:t>học</a:t>
            </a:r>
            <a:r>
              <a:rPr lang="en-US" dirty="0"/>
              <a:t> </a:t>
            </a:r>
            <a:r>
              <a:rPr lang="en-US" dirty="0" err="1"/>
              <a:t>tập</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63916466"/>
              </p:ext>
            </p:extLst>
          </p:nvPr>
        </p:nvGraphicFramePr>
        <p:xfrm>
          <a:off x="457200" y="914401"/>
          <a:ext cx="8382000" cy="2042160"/>
        </p:xfrm>
        <a:graphic>
          <a:graphicData uri="http://schemas.openxmlformats.org/drawingml/2006/table">
            <a:tbl>
              <a:tblPr firstRow="1" bandRow="1">
                <a:tableStyleId>{5C22544A-7EE6-4342-B048-85BDC9FD1C3A}</a:tableStyleId>
              </a:tblPr>
              <a:tblGrid>
                <a:gridCol w="2768367">
                  <a:extLst>
                    <a:ext uri="{9D8B030D-6E8A-4147-A177-3AD203B41FA5}">
                      <a16:colId xmlns="" xmlns:a16="http://schemas.microsoft.com/office/drawing/2014/main" val="20000"/>
                    </a:ext>
                  </a:extLst>
                </a:gridCol>
                <a:gridCol w="2999065">
                  <a:extLst>
                    <a:ext uri="{9D8B030D-6E8A-4147-A177-3AD203B41FA5}">
                      <a16:colId xmlns="" xmlns:a16="http://schemas.microsoft.com/office/drawing/2014/main" val="20001"/>
                    </a:ext>
                  </a:extLst>
                </a:gridCol>
                <a:gridCol w="2614568">
                  <a:extLst>
                    <a:ext uri="{9D8B030D-6E8A-4147-A177-3AD203B41FA5}">
                      <a16:colId xmlns="" xmlns:a16="http://schemas.microsoft.com/office/drawing/2014/main" val="20002"/>
                    </a:ext>
                  </a:extLst>
                </a:gridCol>
              </a:tblGrid>
              <a:tr h="1125939">
                <a:tc>
                  <a:txBody>
                    <a:bodyPr/>
                    <a:lstStyle/>
                    <a:p>
                      <a:pPr algn="ctr"/>
                      <a:r>
                        <a:rPr lang="en-US" sz="2600" dirty="0" err="1">
                          <a:latin typeface="Times New Roman" pitchFamily="18" charset="0"/>
                          <a:cs typeface="Times New Roman" pitchFamily="18" charset="0"/>
                        </a:rPr>
                        <a:t>Nguyên</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nhân</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gây</a:t>
                      </a:r>
                      <a:r>
                        <a:rPr lang="en-US" sz="2600" baseline="0" dirty="0">
                          <a:latin typeface="Times New Roman" pitchFamily="18" charset="0"/>
                          <a:cs typeface="Times New Roman" pitchFamily="18" charset="0"/>
                        </a:rPr>
                        <a:t> ô </a:t>
                      </a:r>
                      <a:r>
                        <a:rPr lang="en-US" sz="2600" baseline="0" dirty="0" err="1">
                          <a:latin typeface="Times New Roman" pitchFamily="18" charset="0"/>
                          <a:cs typeface="Times New Roman" pitchFamily="18" charset="0"/>
                        </a:rPr>
                        <a:t>nhiễm</a:t>
                      </a:r>
                      <a:r>
                        <a:rPr lang="en-US" sz="2600" baseline="0" dirty="0">
                          <a:latin typeface="Times New Roman" pitchFamily="18" charset="0"/>
                          <a:cs typeface="Times New Roman" pitchFamily="18" charset="0"/>
                        </a:rPr>
                        <a:t> </a:t>
                      </a:r>
                    </a:p>
                    <a:p>
                      <a:pPr algn="ctr"/>
                      <a:r>
                        <a:rPr lang="en-US" sz="2600" baseline="0" dirty="0" err="1">
                          <a:latin typeface="Times New Roman" pitchFamily="18" charset="0"/>
                          <a:cs typeface="Times New Roman" pitchFamily="18" charset="0"/>
                        </a:rPr>
                        <a:t>môi</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trường</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không</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khí</a:t>
                      </a:r>
                      <a:endParaRPr lang="en-US" sz="2600" dirty="0">
                        <a:latin typeface="Times New Roman" pitchFamily="18" charset="0"/>
                        <a:cs typeface="Times New Roman" pitchFamily="18" charset="0"/>
                      </a:endParaRPr>
                    </a:p>
                  </a:txBody>
                  <a:tcPr/>
                </a:tc>
                <a:tc>
                  <a:txBody>
                    <a:bodyPr/>
                    <a:lstStyle/>
                    <a:p>
                      <a:pPr algn="ctr"/>
                      <a:r>
                        <a:rPr lang="en-US" sz="2600" baseline="0" dirty="0" err="1" smtClean="0">
                          <a:latin typeface="Times New Roman" pitchFamily="18" charset="0"/>
                          <a:cs typeface="Times New Roman" pitchFamily="18" charset="0"/>
                        </a:rPr>
                        <a:t>Ảnh</a:t>
                      </a:r>
                      <a:r>
                        <a:rPr lang="en-US" sz="2600" baseline="0" dirty="0" smtClean="0">
                          <a:latin typeface="Times New Roman" pitchFamily="18" charset="0"/>
                          <a:cs typeface="Times New Roman" pitchFamily="18" charset="0"/>
                        </a:rPr>
                        <a:t> </a:t>
                      </a:r>
                      <a:r>
                        <a:rPr lang="en-US" sz="2600" baseline="0" dirty="0" err="1" smtClean="0">
                          <a:latin typeface="Times New Roman" pitchFamily="18" charset="0"/>
                          <a:cs typeface="Times New Roman" pitchFamily="18" charset="0"/>
                        </a:rPr>
                        <a:t>hưởng</a:t>
                      </a:r>
                      <a:r>
                        <a:rPr lang="en-US" sz="2600" baseline="0" dirty="0" smtClean="0">
                          <a:latin typeface="Times New Roman" pitchFamily="18" charset="0"/>
                          <a:cs typeface="Times New Roman" pitchFamily="18" charset="0"/>
                        </a:rPr>
                        <a:t> </a:t>
                      </a:r>
                      <a:r>
                        <a:rPr lang="en-US" sz="2600" baseline="0" dirty="0" err="1" smtClean="0">
                          <a:latin typeface="Times New Roman" pitchFamily="18" charset="0"/>
                          <a:cs typeface="Times New Roman" pitchFamily="18" charset="0"/>
                        </a:rPr>
                        <a:t>của</a:t>
                      </a:r>
                      <a:endParaRPr lang="en-US" sz="2600" baseline="0" dirty="0">
                        <a:latin typeface="Times New Roman" pitchFamily="18" charset="0"/>
                        <a:cs typeface="Times New Roman" pitchFamily="18" charset="0"/>
                      </a:endParaRPr>
                    </a:p>
                    <a:p>
                      <a:pPr algn="ctr"/>
                      <a:r>
                        <a:rPr lang="en-US" sz="2600" baseline="0" dirty="0">
                          <a:latin typeface="Times New Roman" pitchFamily="18" charset="0"/>
                          <a:cs typeface="Times New Roman" pitchFamily="18" charset="0"/>
                        </a:rPr>
                        <a:t> ô </a:t>
                      </a:r>
                      <a:r>
                        <a:rPr lang="en-US" sz="2600" baseline="0" dirty="0" err="1">
                          <a:latin typeface="Times New Roman" pitchFamily="18" charset="0"/>
                          <a:cs typeface="Times New Roman" pitchFamily="18" charset="0"/>
                        </a:rPr>
                        <a:t>nhiễm</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môi</a:t>
                      </a:r>
                      <a:endParaRPr lang="en-US" sz="2600" baseline="0" dirty="0">
                        <a:latin typeface="Times New Roman" pitchFamily="18" charset="0"/>
                        <a:cs typeface="Times New Roman" pitchFamily="18" charset="0"/>
                      </a:endParaRPr>
                    </a:p>
                    <a:p>
                      <a:pPr algn="ct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trường</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không</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khí</a:t>
                      </a:r>
                      <a:endParaRPr lang="en-US" sz="2600" dirty="0">
                        <a:latin typeface="Times New Roman" pitchFamily="18" charset="0"/>
                        <a:cs typeface="Times New Roman" pitchFamily="18" charset="0"/>
                      </a:endParaRPr>
                    </a:p>
                  </a:txBody>
                  <a:tcPr/>
                </a:tc>
                <a:tc>
                  <a:txBody>
                    <a:bodyPr/>
                    <a:lstStyle/>
                    <a:p>
                      <a:pPr algn="ctr"/>
                      <a:r>
                        <a:rPr lang="en-US" sz="2600" dirty="0" err="1">
                          <a:latin typeface="Times New Roman" pitchFamily="18" charset="0"/>
                          <a:cs typeface="Times New Roman" pitchFamily="18" charset="0"/>
                        </a:rPr>
                        <a:t>Biện</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pháp</a:t>
                      </a:r>
                      <a:r>
                        <a:rPr lang="en-US" sz="2600" baseline="0" dirty="0">
                          <a:latin typeface="Times New Roman" pitchFamily="18" charset="0"/>
                          <a:cs typeface="Times New Roman" pitchFamily="18" charset="0"/>
                        </a:rPr>
                        <a:t> </a:t>
                      </a:r>
                      <a:r>
                        <a:rPr lang="en-US" sz="2600" baseline="0" dirty="0" err="1" smtClean="0">
                          <a:latin typeface="Times New Roman" pitchFamily="18" charset="0"/>
                          <a:cs typeface="Times New Roman" pitchFamily="18" charset="0"/>
                        </a:rPr>
                        <a:t>bảo</a:t>
                      </a:r>
                      <a:r>
                        <a:rPr lang="en-US" sz="2600" baseline="0" dirty="0" smtClean="0">
                          <a:latin typeface="Times New Roman" pitchFamily="18" charset="0"/>
                          <a:cs typeface="Times New Roman" pitchFamily="18" charset="0"/>
                        </a:rPr>
                        <a:t> </a:t>
                      </a:r>
                      <a:r>
                        <a:rPr lang="en-US" sz="2600" baseline="0" dirty="0" err="1">
                          <a:latin typeface="Times New Roman" pitchFamily="18" charset="0"/>
                          <a:cs typeface="Times New Roman" pitchFamily="18" charset="0"/>
                        </a:rPr>
                        <a:t>vệ</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môi</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trường</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không</a:t>
                      </a:r>
                      <a:r>
                        <a:rPr lang="en-US" sz="2600" baseline="0" dirty="0">
                          <a:latin typeface="Times New Roman" pitchFamily="18" charset="0"/>
                          <a:cs typeface="Times New Roman" pitchFamily="18" charset="0"/>
                        </a:rPr>
                        <a:t> </a:t>
                      </a:r>
                      <a:r>
                        <a:rPr lang="en-US" sz="2600" baseline="0" dirty="0" err="1">
                          <a:latin typeface="Times New Roman" pitchFamily="18" charset="0"/>
                          <a:cs typeface="Times New Roman" pitchFamily="18" charset="0"/>
                        </a:rPr>
                        <a:t>khí</a:t>
                      </a:r>
                      <a:endParaRPr lang="en-US" sz="2600" dirty="0">
                        <a:latin typeface="Times New Roman" pitchFamily="18" charset="0"/>
                        <a:cs typeface="Times New Roman" pitchFamily="18" charset="0"/>
                      </a:endParaRPr>
                    </a:p>
                  </a:txBody>
                  <a:tcPr/>
                </a:tc>
                <a:extLst>
                  <a:ext uri="{0D108BD9-81ED-4DB2-BD59-A6C34878D82A}">
                    <a16:rowId xmlns="" xmlns:a16="http://schemas.microsoft.com/office/drawing/2014/main" val="10000"/>
                  </a:ext>
                </a:extLst>
              </a:tr>
              <a:tr h="245660">
                <a:tc>
                  <a:txBody>
                    <a:bodyPr/>
                    <a:lstStyle/>
                    <a:p>
                      <a:endParaRPr lang="en-US" dirty="0"/>
                    </a:p>
                  </a:txBody>
                  <a:tcPr/>
                </a:tc>
                <a:tc>
                  <a:txBody>
                    <a:bodyPr/>
                    <a:lstStyle/>
                    <a:p>
                      <a:endParaRPr lang="en-US" dirty="0"/>
                    </a:p>
                  </a:txBody>
                  <a:tcPr/>
                </a:tc>
                <a:tc>
                  <a:txBody>
                    <a:bodyPr/>
                    <a:lstStyle/>
                    <a:p>
                      <a:pPr marL="0" indent="0">
                        <a:buFontTx/>
                        <a:buNone/>
                      </a:pPr>
                      <a:endParaRPr lang="en-US" dirty="0"/>
                    </a:p>
                  </a:txBody>
                  <a:tcPr/>
                </a:tc>
                <a:extLst>
                  <a:ext uri="{0D108BD9-81ED-4DB2-BD59-A6C34878D82A}">
                    <a16:rowId xmlns="" xmlns:a16="http://schemas.microsoft.com/office/drawing/2014/main" val="10001"/>
                  </a:ext>
                </a:extLst>
              </a:tr>
            </a:tbl>
          </a:graphicData>
        </a:graphic>
      </p:graphicFrame>
      <p:sp>
        <p:nvSpPr>
          <p:cNvPr id="8" name="Title 1"/>
          <p:cNvSpPr txBox="1">
            <a:spLocks/>
          </p:cNvSpPr>
          <p:nvPr/>
        </p:nvSpPr>
        <p:spPr>
          <a:xfrm>
            <a:off x="422564" y="2956561"/>
            <a:ext cx="2777836" cy="3521881"/>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dirty="0" smtClean="0">
                <a:latin typeface="Times New Roman" panose="02020603050405020304" pitchFamily="18" charset="0"/>
                <a:cs typeface="Times New Roman" panose="02020603050405020304" pitchFamily="18" charset="0"/>
              </a:rPr>
              <a:t>Do </a:t>
            </a:r>
            <a:r>
              <a:rPr lang="en-US" dirty="0" err="1" smtClean="0">
                <a:latin typeface="Times New Roman" panose="02020603050405020304" pitchFamily="18" charset="0"/>
                <a:cs typeface="Times New Roman" panose="02020603050405020304" pitchFamily="18" charset="0"/>
              </a:rPr>
              <a:t>hoạt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động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sống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của</a:t>
            </a:r>
            <a:r>
              <a:rPr lang="en-US" dirty="0" smtClean="0">
                <a:latin typeface="Times New Roman" panose="02020603050405020304" pitchFamily="18" charset="0"/>
                <a:cs typeface="Times New Roman" panose="02020603050405020304" pitchFamily="18" charset="0"/>
              </a:rPr>
              <a:t> con </a:t>
            </a:r>
            <a:r>
              <a:rPr lang="en-US" dirty="0" err="1" smtClean="0">
                <a:latin typeface="Times New Roman" panose="02020603050405020304" pitchFamily="18" charset="0"/>
                <a:cs typeface="Times New Roman" panose="02020603050405020304" pitchFamily="18" charset="0"/>
              </a:rPr>
              <a:t>người</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Nấu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ăn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rừng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rừng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đốt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cháy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nhiên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liệu</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trong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sản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xuất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nghiệp</a:t>
            </a:r>
            <a:r>
              <a:rPr lang="en-US" dirty="0" smtClean="0">
                <a:latin typeface="Times New Roman" panose="02020603050405020304" pitchFamily="18" charset="0"/>
                <a:cs typeface="Times New Roman" panose="02020603050405020304" pitchFamily="18" charset="0"/>
              </a:rPr>
              <a:t> - </a:t>
            </a:r>
            <a:r>
              <a:rPr lang="en-US" dirty="0" err="1" smtClean="0">
                <a:latin typeface="Times New Roman" panose="02020603050405020304" pitchFamily="18" charset="0"/>
                <a:cs typeface="Times New Roman" panose="02020603050405020304" pitchFamily="18" charset="0"/>
              </a:rPr>
              <a:t>giao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thông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sử</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dụng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thuốc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trừ</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sâu,bảo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vệ</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thực</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vật.thải</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rác</a:t>
            </a:r>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9" name="Title 1"/>
          <p:cNvSpPr txBox="1">
            <a:spLocks/>
          </p:cNvSpPr>
          <p:nvPr/>
        </p:nvSpPr>
        <p:spPr>
          <a:xfrm>
            <a:off x="3165764" y="3266849"/>
            <a:ext cx="3006436" cy="3211593"/>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3200" dirty="0" smtClean="0">
                <a:latin typeface="Times New Roman" panose="02020603050405020304" pitchFamily="18" charset="0"/>
                <a:cs typeface="Times New Roman" panose="02020603050405020304" pitchFamily="18" charset="0"/>
              </a:rPr>
              <a:t>-</a:t>
            </a:r>
            <a:r>
              <a:rPr lang="en-US" sz="3200" dirty="0" err="1">
                <a:latin typeface="Times New Roman" panose="02020603050405020304" pitchFamily="18" charset="0"/>
                <a:cs typeface="Times New Roman" panose="02020603050405020304" pitchFamily="18" charset="0"/>
              </a:rPr>
              <a:t>Gây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trồng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nuôi</a:t>
            </a:r>
            <a:r>
              <a:rPr lang="en-US" sz="3200" dirty="0" smtClean="0">
                <a:latin typeface="Times New Roman" panose="02020603050405020304" pitchFamily="18" charset="0"/>
                <a:cs typeface="Times New Roman" panose="02020603050405020304" pitchFamily="18" charset="0"/>
              </a:rPr>
              <a:t>.</a:t>
            </a:r>
          </a:p>
          <a:p>
            <a:pPr algn="just"/>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Phá</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hủy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công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xây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dựng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kiến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trúc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văn</a:t>
            </a:r>
            <a:r>
              <a:rPr lang="en-US" sz="3200" dirty="0"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hóa</a:t>
            </a:r>
            <a:endParaRPr lang="en-US" sz="3200" dirty="0">
              <a:latin typeface="Times New Roman" panose="02020603050405020304" pitchFamily="18" charset="0"/>
              <a:cs typeface="Times New Roman" panose="02020603050405020304" pitchFamily="18" charset="0"/>
            </a:endParaRPr>
          </a:p>
          <a:p>
            <a:pPr algn="just"/>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đổi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khí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hậu</a:t>
            </a:r>
            <a:r>
              <a:rPr lang="en-US" sz="3200" dirty="0">
                <a:latin typeface="Times New Roman" panose="02020603050405020304" pitchFamily="18" charset="0"/>
                <a:cs typeface="Times New Roman" panose="02020603050405020304" pitchFamily="18" charset="0"/>
              </a:rPr>
              <a:t>.</a:t>
            </a:r>
          </a:p>
          <a:p>
            <a:pPr algn="just"/>
            <a:r>
              <a:rPr lang="en-US" dirty="0" smtClean="0">
                <a:latin typeface="Times New Roman" panose="02020603050405020304" pitchFamily="18" charset="0"/>
                <a:cs typeface="Times New Roman" panose="02020603050405020304" pitchFamily="18" charset="0"/>
              </a:rPr>
              <a:t/>
            </a:r>
            <a:br>
              <a:rPr lang="en-US" dirty="0" smtClean="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248400" y="3200400"/>
            <a:ext cx="2590800" cy="3416320"/>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Tuyên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truyền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động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mọi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a:t>
            </a:r>
            <a:r>
              <a:rPr lang="en-US" sz="2400" dirty="0" err="1" smtClean="0">
                <a:latin typeface="Times New Roman" panose="02020603050405020304" pitchFamily="18" charset="0"/>
                <a:cs typeface="Times New Roman" panose="02020603050405020304" pitchFamily="18" charset="0"/>
              </a:rPr>
              <a:t>Trồng</a:t>
            </a:r>
            <a:r>
              <a:rPr lang="en-US" sz="2400" dirty="0" smtClean="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cây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xanh</a:t>
            </a:r>
            <a:r>
              <a:rPr lang="en-US" sz="2400"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Hạn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thải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-Thu </a:t>
            </a:r>
            <a:r>
              <a:rPr lang="en-US" sz="2400" dirty="0" err="1">
                <a:latin typeface="Times New Roman" panose="02020603050405020304" pitchFamily="18" charset="0"/>
                <a:cs typeface="Times New Roman" panose="02020603050405020304" pitchFamily="18" charset="0"/>
              </a:rPr>
              <a:t>gom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đúng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a:t>
            </a:r>
          </a:p>
          <a:p>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Tiết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kiệm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năng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lượng</a:t>
            </a:r>
            <a:endParaRPr lang="en-US" sz="24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64602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 calcmode="lin" valueType="num">
                                      <p:cBhvr>
                                        <p:cTn id="17" dur="1000" fill="hold"/>
                                        <p:tgtEl>
                                          <p:spTgt spid="8"/>
                                        </p:tgtEl>
                                        <p:attrNameLst>
                                          <p:attrName>style.rotation</p:attrName>
                                        </p:attrNameLst>
                                      </p:cBhvr>
                                      <p:tavLst>
                                        <p:tav tm="0">
                                          <p:val>
                                            <p:fltVal val="90"/>
                                          </p:val>
                                        </p:tav>
                                        <p:tav tm="100000">
                                          <p:val>
                                            <p:fltVal val="0"/>
                                          </p:val>
                                        </p:tav>
                                      </p:tavLst>
                                    </p:anim>
                                    <p:animEffect transition="in" filter="fade">
                                      <p:cBhvr>
                                        <p:cTn id="18" dur="1000"/>
                                        <p:tgtEl>
                                          <p:spTgt spid="8"/>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 calcmode="lin" valueType="num">
                                      <p:cBhvr>
                                        <p:cTn id="23" dur="1000" fill="hold"/>
                                        <p:tgtEl>
                                          <p:spTgt spid="9"/>
                                        </p:tgtEl>
                                        <p:attrNameLst>
                                          <p:attrName>style.rotation</p:attrName>
                                        </p:attrNameLst>
                                      </p:cBhvr>
                                      <p:tavLst>
                                        <p:tav tm="0">
                                          <p:val>
                                            <p:fltVal val="90"/>
                                          </p:val>
                                        </p:tav>
                                        <p:tav tm="100000">
                                          <p:val>
                                            <p:fltVal val="0"/>
                                          </p:val>
                                        </p:tav>
                                      </p:tavLst>
                                    </p:anim>
                                    <p:animEffect transition="in" filter="fade">
                                      <p:cBhvr>
                                        <p:cTn id="24" dur="1000"/>
                                        <p:tgtEl>
                                          <p:spTgt spid="9"/>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1000" fill="hold"/>
                                        <p:tgtEl>
                                          <p:spTgt spid="11"/>
                                        </p:tgtEl>
                                        <p:attrNameLst>
                                          <p:attrName>ppt_w</p:attrName>
                                        </p:attrNameLst>
                                      </p:cBhvr>
                                      <p:tavLst>
                                        <p:tav tm="0">
                                          <p:val>
                                            <p:fltVal val="0"/>
                                          </p:val>
                                        </p:tav>
                                        <p:tav tm="100000">
                                          <p:val>
                                            <p:strVal val="#ppt_w"/>
                                          </p:val>
                                        </p:tav>
                                      </p:tavLst>
                                    </p:anim>
                                    <p:anim calcmode="lin" valueType="num">
                                      <p:cBhvr>
                                        <p:cTn id="28" dur="1000" fill="hold"/>
                                        <p:tgtEl>
                                          <p:spTgt spid="11"/>
                                        </p:tgtEl>
                                        <p:attrNameLst>
                                          <p:attrName>ppt_h</p:attrName>
                                        </p:attrNameLst>
                                      </p:cBhvr>
                                      <p:tavLst>
                                        <p:tav tm="0">
                                          <p:val>
                                            <p:fltVal val="0"/>
                                          </p:val>
                                        </p:tav>
                                        <p:tav tm="100000">
                                          <p:val>
                                            <p:strVal val="#ppt_h"/>
                                          </p:val>
                                        </p:tav>
                                      </p:tavLst>
                                    </p:anim>
                                    <p:anim calcmode="lin" valueType="num">
                                      <p:cBhvr>
                                        <p:cTn id="29" dur="1000" fill="hold"/>
                                        <p:tgtEl>
                                          <p:spTgt spid="11"/>
                                        </p:tgtEl>
                                        <p:attrNameLst>
                                          <p:attrName>style.rotation</p:attrName>
                                        </p:attrNameLst>
                                      </p:cBhvr>
                                      <p:tavLst>
                                        <p:tav tm="0">
                                          <p:val>
                                            <p:fltVal val="90"/>
                                          </p:val>
                                        </p:tav>
                                        <p:tav tm="100000">
                                          <p:val>
                                            <p:fltVal val="0"/>
                                          </p:val>
                                        </p:tav>
                                      </p:tavLst>
                                    </p:anim>
                                    <p:animEffect transition="in" filter="fade">
                                      <p:cBhvr>
                                        <p:cTn id="3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41371" y="1295399"/>
            <a:ext cx="4419600" cy="3960167"/>
          </a:xfrm>
          <a:prstGeom prst="rect">
            <a:avLst/>
          </a:prstGeom>
          <a:ln w="28575">
            <a:solidFill>
              <a:schemeClr val="tx1"/>
            </a:solidFill>
          </a:ln>
        </p:spPr>
      </p:pic>
      <p:sp>
        <p:nvSpPr>
          <p:cNvPr id="8" name="TextBox 7"/>
          <p:cNvSpPr txBox="1"/>
          <p:nvPr/>
        </p:nvSpPr>
        <p:spPr>
          <a:xfrm>
            <a:off x="4876799" y="5255567"/>
            <a:ext cx="3087705" cy="461665"/>
          </a:xfrm>
          <a:prstGeom prst="rect">
            <a:avLst/>
          </a:prstGeom>
          <a:noFill/>
        </p:spPr>
        <p:txBody>
          <a:bodyPr wrap="none" rtlCol="0">
            <a:spAutoFit/>
          </a:bodyPr>
          <a:lstStyle/>
          <a:p>
            <a:r>
              <a:rPr lang="en-US" sz="2400" b="1" dirty="0" err="1">
                <a:solidFill>
                  <a:srgbClr val="0000FF"/>
                </a:solidFill>
                <a:latin typeface="Times New Roman" pitchFamily="18" charset="0"/>
                <a:cs typeface="Times New Roman" pitchFamily="18" charset="0"/>
              </a:rPr>
              <a:t>Bệnh</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viêm</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mũi</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dị</a:t>
            </a:r>
            <a:r>
              <a:rPr lang="en-US" sz="2400" b="1" dirty="0">
                <a:solidFill>
                  <a:srgbClr val="0000FF"/>
                </a:solidFill>
                <a:latin typeface="Times New Roman" pitchFamily="18" charset="0"/>
                <a:cs typeface="Times New Roman" pitchFamily="18" charset="0"/>
              </a:rPr>
              <a:t> </a:t>
            </a:r>
            <a:r>
              <a:rPr lang="en-US" sz="2400" b="1" dirty="0" err="1">
                <a:solidFill>
                  <a:srgbClr val="0000FF"/>
                </a:solidFill>
                <a:latin typeface="Times New Roman" pitchFamily="18" charset="0"/>
                <a:cs typeface="Times New Roman" pitchFamily="18" charset="0"/>
              </a:rPr>
              <a:t>ứng</a:t>
            </a:r>
            <a:endParaRPr lang="en-US" sz="2400" b="1" dirty="0">
              <a:solidFill>
                <a:srgbClr val="0000FF"/>
              </a:solidFill>
              <a:latin typeface="Times New Roman" pitchFamily="18" charset="0"/>
              <a:cs typeface="Times New Roman" pitchFamily="18" charset="0"/>
            </a:endParaRPr>
          </a:p>
        </p:txBody>
      </p:sp>
      <p:sp>
        <p:nvSpPr>
          <p:cNvPr id="11" name="Rectangle 2"/>
          <p:cNvSpPr txBox="1">
            <a:spLocks noChangeArrowheads="1"/>
          </p:cNvSpPr>
          <p:nvPr/>
        </p:nvSpPr>
        <p:spPr>
          <a:xfrm>
            <a:off x="381000" y="4975"/>
            <a:ext cx="8458200" cy="533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a:solidFill>
                  <a:srgbClr val="0000FF"/>
                </a:solidFill>
                <a:latin typeface="Times New Roman" pitchFamily="18" charset="0"/>
                <a:cs typeface="Times New Roman" pitchFamily="18" charset="0"/>
              </a:rPr>
              <a:t>Hậu</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quả</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của</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việc</a:t>
            </a:r>
            <a:r>
              <a:rPr lang="en-US" sz="3600" b="1" dirty="0">
                <a:solidFill>
                  <a:srgbClr val="0000FF"/>
                </a:solidFill>
                <a:latin typeface="Times New Roman" pitchFamily="18" charset="0"/>
                <a:cs typeface="Times New Roman" pitchFamily="18" charset="0"/>
              </a:rPr>
              <a:t> ô </a:t>
            </a:r>
            <a:r>
              <a:rPr lang="en-US" sz="3600" b="1" dirty="0" err="1">
                <a:solidFill>
                  <a:srgbClr val="0000FF"/>
                </a:solidFill>
                <a:latin typeface="Times New Roman" pitchFamily="18" charset="0"/>
                <a:cs typeface="Times New Roman" pitchFamily="18" charset="0"/>
              </a:rPr>
              <a:t>nhiễm</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môi</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trường</a:t>
            </a:r>
            <a:endParaRPr lang="en-US" sz="3600" b="1" dirty="0">
              <a:solidFill>
                <a:srgbClr val="0000FF"/>
              </a:solidFill>
              <a:latin typeface="Times New Roman" pitchFamily="18" charset="0"/>
              <a:cs typeface="Times New Roman" pitchFamily="18" charset="0"/>
            </a:endParaRPr>
          </a:p>
        </p:txBody>
      </p:sp>
      <p:sp>
        <p:nvSpPr>
          <p:cNvPr id="12" name="Rectangle 2"/>
          <p:cNvSpPr txBox="1">
            <a:spLocks noChangeArrowheads="1"/>
          </p:cNvSpPr>
          <p:nvPr/>
        </p:nvSpPr>
        <p:spPr>
          <a:xfrm>
            <a:off x="38100" y="538374"/>
            <a:ext cx="9105900" cy="99651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b="1" dirty="0" err="1">
                <a:solidFill>
                  <a:srgbClr val="0000FF"/>
                </a:solidFill>
                <a:latin typeface="Times New Roman" pitchFamily="18" charset="0"/>
                <a:cs typeface="Times New Roman" pitchFamily="18" charset="0"/>
              </a:rPr>
              <a:t>Các</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bệnh</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liên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quan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đến</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hô</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hấp</a:t>
            </a:r>
            <a:endParaRPr lang="en-US" sz="3600" b="1" dirty="0">
              <a:solidFill>
                <a:srgbClr val="0000FF"/>
              </a:solidFill>
              <a:latin typeface="Times New Roman" pitchFamily="18" charset="0"/>
              <a:cs typeface="Times New Roman" pitchFamily="18" charset="0"/>
            </a:endParaRPr>
          </a:p>
        </p:txBody>
      </p:sp>
      <p:pic>
        <p:nvPicPr>
          <p:cNvPr id="2050" name="Picture 2" descr="C:\Users\Administrator\Desktop\tải xuống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1271884"/>
            <a:ext cx="3657600" cy="42145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9900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xit" presetSubtype="0" fill="hold" grpId="1" nodeType="clickEffect">
                                  <p:stCondLst>
                                    <p:cond delay="0"/>
                                  </p:stCondLst>
                                  <p:childTnLst>
                                    <p:animEffect transition="out" filter="fade">
                                      <p:cBhvr>
                                        <p:cTn id="10" dur="500"/>
                                        <p:tgtEl>
                                          <p:spTgt spid="11"/>
                                        </p:tgtEl>
                                      </p:cBhvr>
                                    </p:animEffect>
                                    <p:set>
                                      <p:cBhvr>
                                        <p:cTn id="11" dur="1" fill="hold">
                                          <p:stCondLst>
                                            <p:cond delay="499"/>
                                          </p:stCondLst>
                                        </p:cTn>
                                        <p:tgtEl>
                                          <p:spTgt spid="11"/>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050"/>
                                        </p:tgtEl>
                                        <p:attrNameLst>
                                          <p:attrName>style.visibility</p:attrName>
                                        </p:attrNameLst>
                                      </p:cBhvr>
                                      <p:to>
                                        <p:strVal val="visible"/>
                                      </p:to>
                                    </p:set>
                                    <p:animEffect transition="in" filter="wheel(1)">
                                      <p:cBhvr>
                                        <p:cTn id="21" dur="2000"/>
                                        <p:tgtEl>
                                          <p:spTgt spid="205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barn(inVertical)">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1" grpId="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52400" y="76200"/>
            <a:ext cx="8915400" cy="533400"/>
          </a:xfrm>
        </p:spPr>
        <p:txBody>
          <a:bodyPr>
            <a:noAutofit/>
          </a:bodyPr>
          <a:lstStyle/>
          <a:p>
            <a:pPr eaLnBrk="1" hangingPunct="1"/>
            <a:r>
              <a:rPr lang="en-US" sz="3200" b="1" dirty="0" err="1">
                <a:solidFill>
                  <a:srgbClr val="0000FF"/>
                </a:solidFill>
                <a:latin typeface="Times New Roman" pitchFamily="18" charset="0"/>
                <a:cs typeface="Times New Roman" pitchFamily="18" charset="0"/>
              </a:rPr>
              <a:t>Hậu</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quả</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của</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việc</a:t>
            </a:r>
            <a:r>
              <a:rPr lang="en-US" sz="3200" b="1" dirty="0">
                <a:solidFill>
                  <a:srgbClr val="0000FF"/>
                </a:solidFill>
                <a:latin typeface="Times New Roman" pitchFamily="18" charset="0"/>
                <a:cs typeface="Times New Roman" pitchFamily="18" charset="0"/>
              </a:rPr>
              <a:t> ô </a:t>
            </a:r>
            <a:r>
              <a:rPr lang="en-US" sz="3200" b="1" dirty="0" err="1">
                <a:solidFill>
                  <a:srgbClr val="0000FF"/>
                </a:solidFill>
                <a:latin typeface="Times New Roman" pitchFamily="18" charset="0"/>
                <a:cs typeface="Times New Roman" pitchFamily="18" charset="0"/>
              </a:rPr>
              <a:t>nhiễm</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môi</a:t>
            </a:r>
            <a:r>
              <a:rPr lang="en-US" sz="3200" b="1" dirty="0">
                <a:solidFill>
                  <a:srgbClr val="0000FF"/>
                </a:solidFill>
                <a:latin typeface="Times New Roman" pitchFamily="18" charset="0"/>
                <a:cs typeface="Times New Roman" pitchFamily="18" charset="0"/>
              </a:rPr>
              <a:t> </a:t>
            </a:r>
            <a:r>
              <a:rPr lang="en-US" sz="3200" b="1" dirty="0" err="1">
                <a:solidFill>
                  <a:srgbClr val="0000FF"/>
                </a:solidFill>
                <a:latin typeface="Times New Roman" pitchFamily="18" charset="0"/>
                <a:cs typeface="Times New Roman" pitchFamily="18" charset="0"/>
              </a:rPr>
              <a:t>trường</a:t>
            </a:r>
            <a:r>
              <a:rPr lang="en-US" sz="3200" b="1" dirty="0">
                <a:solidFill>
                  <a:srgbClr val="0000FF"/>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không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khí</a:t>
            </a:r>
            <a:endParaRPr lang="en-US" sz="3200" b="1" dirty="0">
              <a:solidFill>
                <a:srgbClr val="FF0000"/>
              </a:solidFill>
              <a:latin typeface="Times New Roman" pitchFamily="18" charset="0"/>
              <a:cs typeface="Times New Roman" pitchFamily="18" charset="0"/>
            </a:endParaRPr>
          </a:p>
        </p:txBody>
      </p:sp>
      <p:pic>
        <p:nvPicPr>
          <p:cNvPr id="3" name="Picture 2" descr="C:\Users\Administrator\Desktop\tải xuố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762000"/>
            <a:ext cx="7201233"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4800" y="4823384"/>
            <a:ext cx="8610600" cy="1323439"/>
          </a:xfrm>
          <a:prstGeom prst="rect">
            <a:avLst/>
          </a:prstGeom>
        </p:spPr>
        <p:txBody>
          <a:bodyPr wrap="square">
            <a:spAutoFit/>
          </a:bodyPr>
          <a:lstStyle/>
          <a:p>
            <a:r>
              <a:rPr lang="en-US" sz="2000" b="1" dirty="0" err="1">
                <a:latin typeface="Times New Roman" pitchFamily="18" charset="0"/>
              </a:rPr>
              <a:t>Nếu</a:t>
            </a:r>
            <a:r>
              <a:rPr lang="en-US" sz="2000" b="1" dirty="0">
                <a:latin typeface="Times New Roman" pitchFamily="18" charset="0"/>
              </a:rPr>
              <a:t> </a:t>
            </a:r>
            <a:r>
              <a:rPr lang="en-US" sz="2000" b="1" dirty="0" err="1">
                <a:latin typeface="Times New Roman" pitchFamily="18" charset="0"/>
              </a:rPr>
              <a:t>như</a:t>
            </a:r>
            <a:r>
              <a:rPr lang="en-US" sz="2000" b="1" dirty="0">
                <a:latin typeface="Times New Roman" pitchFamily="18" charset="0"/>
              </a:rPr>
              <a:t> </a:t>
            </a:r>
            <a:r>
              <a:rPr lang="en-US" sz="2000" b="1" dirty="0" err="1">
                <a:latin typeface="Times New Roman" pitchFamily="18" charset="0"/>
              </a:rPr>
              <a:t>chúng</a:t>
            </a:r>
            <a:r>
              <a:rPr lang="en-US" sz="2000" b="1" dirty="0">
                <a:latin typeface="Times New Roman" pitchFamily="18" charset="0"/>
              </a:rPr>
              <a:t> ta </a:t>
            </a:r>
            <a:r>
              <a:rPr lang="en-US" sz="2000" b="1" dirty="0" err="1">
                <a:latin typeface="Times New Roman" pitchFamily="18" charset="0"/>
              </a:rPr>
              <a:t>không</a:t>
            </a:r>
            <a:r>
              <a:rPr lang="en-US" sz="2000" b="1" dirty="0">
                <a:latin typeface="Times New Roman" pitchFamily="18" charset="0"/>
              </a:rPr>
              <a:t> </a:t>
            </a:r>
            <a:r>
              <a:rPr lang="en-US" sz="2000" b="1" dirty="0" err="1">
                <a:latin typeface="Times New Roman" pitchFamily="18" charset="0"/>
              </a:rPr>
              <a:t>ngăn</a:t>
            </a:r>
            <a:r>
              <a:rPr lang="en-US" sz="2000" b="1" dirty="0">
                <a:latin typeface="Times New Roman" pitchFamily="18" charset="0"/>
              </a:rPr>
              <a:t> </a:t>
            </a:r>
            <a:r>
              <a:rPr lang="en-US" sz="2000" b="1" dirty="0" err="1">
                <a:latin typeface="Times New Roman" pitchFamily="18" charset="0"/>
              </a:rPr>
              <a:t>chặn</a:t>
            </a:r>
            <a:r>
              <a:rPr lang="en-US" sz="2000" b="1" dirty="0">
                <a:latin typeface="Times New Roman" pitchFamily="18" charset="0"/>
              </a:rPr>
              <a:t> </a:t>
            </a:r>
            <a:r>
              <a:rPr lang="en-US" sz="2000" b="1" dirty="0" err="1">
                <a:latin typeface="Times New Roman" pitchFamily="18" charset="0"/>
              </a:rPr>
              <a:t>được</a:t>
            </a:r>
            <a:r>
              <a:rPr lang="en-US" sz="2000" b="1" dirty="0">
                <a:latin typeface="Times New Roman" pitchFamily="18" charset="0"/>
              </a:rPr>
              <a:t> </a:t>
            </a:r>
            <a:r>
              <a:rPr lang="en-US" sz="2000" b="1" dirty="0" err="1">
                <a:latin typeface="Times New Roman" pitchFamily="18" charset="0"/>
              </a:rPr>
              <a:t>hiện</a:t>
            </a:r>
            <a:r>
              <a:rPr lang="en-US" sz="2000" b="1" dirty="0">
                <a:latin typeface="Times New Roman" pitchFamily="18" charset="0"/>
              </a:rPr>
              <a:t> </a:t>
            </a:r>
            <a:r>
              <a:rPr lang="en-US" sz="2000" b="1" dirty="0" err="1">
                <a:latin typeface="Times New Roman" pitchFamily="18" charset="0"/>
              </a:rPr>
              <a:t>tượng</a:t>
            </a:r>
            <a:r>
              <a:rPr lang="en-US" sz="2000" b="1" dirty="0">
                <a:latin typeface="Times New Roman" pitchFamily="18" charset="0"/>
              </a:rPr>
              <a:t> </a:t>
            </a:r>
            <a:r>
              <a:rPr lang="en-US" sz="2000" b="1" dirty="0" err="1">
                <a:latin typeface="Times New Roman" pitchFamily="18" charset="0"/>
              </a:rPr>
              <a:t>hiệu</a:t>
            </a:r>
            <a:r>
              <a:rPr lang="en-US" sz="2000" b="1" dirty="0">
                <a:latin typeface="Times New Roman" pitchFamily="18" charset="0"/>
              </a:rPr>
              <a:t> </a:t>
            </a:r>
            <a:r>
              <a:rPr lang="en-US" sz="2000" b="1" dirty="0" err="1">
                <a:latin typeface="Times New Roman" pitchFamily="18" charset="0"/>
              </a:rPr>
              <a:t>ứng</a:t>
            </a:r>
            <a:r>
              <a:rPr lang="en-US" sz="2000" b="1" dirty="0">
                <a:latin typeface="Times New Roman" pitchFamily="18" charset="0"/>
              </a:rPr>
              <a:t> </a:t>
            </a:r>
            <a:r>
              <a:rPr lang="en-US" sz="2000" b="1" dirty="0" err="1">
                <a:latin typeface="Times New Roman" pitchFamily="18" charset="0"/>
              </a:rPr>
              <a:t>nhà</a:t>
            </a:r>
            <a:r>
              <a:rPr lang="en-US" sz="2000" b="1" dirty="0">
                <a:latin typeface="Times New Roman" pitchFamily="18" charset="0"/>
              </a:rPr>
              <a:t> </a:t>
            </a:r>
            <a:r>
              <a:rPr lang="en-US" sz="2000" b="1" dirty="0" err="1">
                <a:latin typeface="Times New Roman" pitchFamily="18" charset="0"/>
              </a:rPr>
              <a:t>kính</a:t>
            </a:r>
            <a:r>
              <a:rPr lang="en-US" sz="2000" b="1" dirty="0">
                <a:latin typeface="Times New Roman" pitchFamily="18" charset="0"/>
              </a:rPr>
              <a:t> </a:t>
            </a:r>
            <a:r>
              <a:rPr lang="en-US" sz="2000" b="1" dirty="0" err="1">
                <a:latin typeface="Times New Roman" pitchFamily="18" charset="0"/>
              </a:rPr>
              <a:t>thì</a:t>
            </a:r>
            <a:r>
              <a:rPr lang="en-US" sz="2000" b="1" dirty="0">
                <a:latin typeface="Times New Roman" pitchFamily="18" charset="0"/>
              </a:rPr>
              <a:t> </a:t>
            </a:r>
            <a:r>
              <a:rPr lang="en-US" sz="2000" b="1" dirty="0" err="1">
                <a:latin typeface="Times New Roman" pitchFamily="18" charset="0"/>
              </a:rPr>
              <a:t>trong</a:t>
            </a:r>
            <a:r>
              <a:rPr lang="en-US" sz="2000" b="1" dirty="0">
                <a:latin typeface="Times New Roman" pitchFamily="18" charset="0"/>
              </a:rPr>
              <a:t> </a:t>
            </a:r>
            <a:r>
              <a:rPr lang="en-US" sz="2000" b="1" dirty="0" err="1">
                <a:latin typeface="Times New Roman" pitchFamily="18" charset="0"/>
              </a:rPr>
              <a:t>vòng</a:t>
            </a:r>
            <a:r>
              <a:rPr lang="en-US" sz="2000" b="1" dirty="0">
                <a:latin typeface="Times New Roman" pitchFamily="18" charset="0"/>
              </a:rPr>
              <a:t> 30 </a:t>
            </a:r>
            <a:r>
              <a:rPr lang="en-US" sz="2000" b="1" dirty="0" err="1">
                <a:latin typeface="Times New Roman" pitchFamily="18" charset="0"/>
              </a:rPr>
              <a:t>năm</a:t>
            </a:r>
            <a:r>
              <a:rPr lang="en-US" sz="2000" b="1" dirty="0">
                <a:latin typeface="Times New Roman" pitchFamily="18" charset="0"/>
              </a:rPr>
              <a:t> </a:t>
            </a:r>
            <a:r>
              <a:rPr lang="en-US" sz="2000" b="1" dirty="0" err="1">
                <a:latin typeface="Times New Roman" pitchFamily="18" charset="0"/>
              </a:rPr>
              <a:t>tới</a:t>
            </a:r>
            <a:r>
              <a:rPr lang="en-US" sz="2000" b="1" dirty="0">
                <a:latin typeface="Times New Roman" pitchFamily="18" charset="0"/>
              </a:rPr>
              <a:t> </a:t>
            </a:r>
            <a:r>
              <a:rPr lang="en-US" sz="2000" b="1" dirty="0" err="1">
                <a:latin typeface="Times New Roman" pitchFamily="18" charset="0"/>
              </a:rPr>
              <a:t>mặt</a:t>
            </a:r>
            <a:r>
              <a:rPr lang="en-US" sz="2000" b="1" dirty="0">
                <a:latin typeface="Times New Roman" pitchFamily="18" charset="0"/>
              </a:rPr>
              <a:t> </a:t>
            </a:r>
            <a:r>
              <a:rPr lang="en-US" sz="2000" b="1" dirty="0" err="1">
                <a:latin typeface="Times New Roman" pitchFamily="18" charset="0"/>
              </a:rPr>
              <a:t>nước</a:t>
            </a:r>
            <a:r>
              <a:rPr lang="en-US" sz="2000" b="1" dirty="0">
                <a:latin typeface="Times New Roman" pitchFamily="18" charset="0"/>
              </a:rPr>
              <a:t> </a:t>
            </a:r>
            <a:r>
              <a:rPr lang="en-US" sz="2000" b="1" dirty="0" err="1">
                <a:latin typeface="Times New Roman" pitchFamily="18" charset="0"/>
              </a:rPr>
              <a:t>biển</a:t>
            </a:r>
            <a:r>
              <a:rPr lang="en-US" sz="2000" b="1" dirty="0">
                <a:latin typeface="Times New Roman" pitchFamily="18" charset="0"/>
              </a:rPr>
              <a:t> </a:t>
            </a:r>
            <a:r>
              <a:rPr lang="en-US" sz="2000" b="1" dirty="0" err="1">
                <a:latin typeface="Times New Roman" pitchFamily="18" charset="0"/>
              </a:rPr>
              <a:t>sẽ</a:t>
            </a:r>
            <a:r>
              <a:rPr lang="en-US" sz="2000" b="1" dirty="0">
                <a:latin typeface="Times New Roman" pitchFamily="18" charset="0"/>
              </a:rPr>
              <a:t> </a:t>
            </a:r>
            <a:r>
              <a:rPr lang="en-US" sz="2000" b="1" dirty="0" err="1">
                <a:latin typeface="Times New Roman" pitchFamily="18" charset="0"/>
              </a:rPr>
              <a:t>dâng</a:t>
            </a:r>
            <a:r>
              <a:rPr lang="en-US" sz="2000" b="1" dirty="0">
                <a:latin typeface="Times New Roman" pitchFamily="18" charset="0"/>
              </a:rPr>
              <a:t> </a:t>
            </a:r>
            <a:r>
              <a:rPr lang="en-US" sz="2000" b="1" dirty="0" err="1">
                <a:latin typeface="Times New Roman" pitchFamily="18" charset="0"/>
              </a:rPr>
              <a:t>lên</a:t>
            </a:r>
            <a:r>
              <a:rPr lang="en-US" sz="2000" b="1" dirty="0">
                <a:latin typeface="Times New Roman" pitchFamily="18" charset="0"/>
              </a:rPr>
              <a:t> </a:t>
            </a:r>
            <a:r>
              <a:rPr lang="en-US" sz="2000" b="1" dirty="0" err="1">
                <a:latin typeface="Times New Roman" pitchFamily="18" charset="0"/>
              </a:rPr>
              <a:t>từ</a:t>
            </a:r>
            <a:r>
              <a:rPr lang="en-US" sz="2000" b="1" dirty="0">
                <a:latin typeface="Times New Roman" pitchFamily="18" charset="0"/>
              </a:rPr>
              <a:t> 1,5 – 3,5 m. </a:t>
            </a:r>
            <a:r>
              <a:rPr lang="en-US" sz="2000" b="1" dirty="0" err="1">
                <a:latin typeface="Times New Roman" pitchFamily="18" charset="0"/>
              </a:rPr>
              <a:t>Điều</a:t>
            </a:r>
            <a:r>
              <a:rPr lang="en-US" sz="2000" b="1" dirty="0">
                <a:latin typeface="Times New Roman" pitchFamily="18" charset="0"/>
              </a:rPr>
              <a:t> </a:t>
            </a:r>
            <a:r>
              <a:rPr lang="en-US" sz="2000" b="1" dirty="0" err="1">
                <a:latin typeface="Times New Roman" pitchFamily="18" charset="0"/>
              </a:rPr>
              <a:t>này</a:t>
            </a:r>
            <a:r>
              <a:rPr lang="en-US" sz="2000" b="1" dirty="0">
                <a:latin typeface="Times New Roman" pitchFamily="18" charset="0"/>
              </a:rPr>
              <a:t> </a:t>
            </a:r>
            <a:r>
              <a:rPr lang="en-US" sz="2000" b="1" dirty="0" err="1">
                <a:latin typeface="Times New Roman" pitchFamily="18" charset="0"/>
              </a:rPr>
              <a:t>sẽ</a:t>
            </a:r>
            <a:r>
              <a:rPr lang="en-US" sz="2000" b="1" dirty="0">
                <a:latin typeface="Times New Roman" pitchFamily="18" charset="0"/>
              </a:rPr>
              <a:t> </a:t>
            </a:r>
            <a:r>
              <a:rPr lang="en-US" sz="2000" b="1" dirty="0" err="1">
                <a:latin typeface="Times New Roman" pitchFamily="18" charset="0"/>
              </a:rPr>
              <a:t>thúc</a:t>
            </a:r>
            <a:r>
              <a:rPr lang="en-US" sz="2000" b="1" dirty="0">
                <a:latin typeface="Times New Roman" pitchFamily="18" charset="0"/>
              </a:rPr>
              <a:t> </a:t>
            </a:r>
            <a:r>
              <a:rPr lang="en-US" sz="2000" b="1" dirty="0" err="1">
                <a:latin typeface="Times New Roman" pitchFamily="18" charset="0"/>
              </a:rPr>
              <a:t>đẩy</a:t>
            </a:r>
            <a:r>
              <a:rPr lang="en-US" sz="2000" b="1" dirty="0">
                <a:latin typeface="Times New Roman" pitchFamily="18" charset="0"/>
              </a:rPr>
              <a:t> </a:t>
            </a:r>
            <a:r>
              <a:rPr lang="en-US" sz="2000" b="1" dirty="0" err="1">
                <a:latin typeface="Times New Roman" pitchFamily="18" charset="0"/>
              </a:rPr>
              <a:t>quá</a:t>
            </a:r>
            <a:r>
              <a:rPr lang="en-US" sz="2000" b="1" dirty="0">
                <a:latin typeface="Times New Roman" pitchFamily="18" charset="0"/>
              </a:rPr>
              <a:t> </a:t>
            </a:r>
            <a:r>
              <a:rPr lang="en-US" sz="2000" b="1" dirty="0" err="1">
                <a:latin typeface="Times New Roman" pitchFamily="18" charset="0"/>
              </a:rPr>
              <a:t>trình</a:t>
            </a:r>
            <a:r>
              <a:rPr lang="en-US" sz="2000" b="1" dirty="0">
                <a:latin typeface="Times New Roman" pitchFamily="18" charset="0"/>
              </a:rPr>
              <a:t> </a:t>
            </a:r>
            <a:r>
              <a:rPr lang="en-US" sz="2000" b="1" u="sng" dirty="0" err="1">
                <a:solidFill>
                  <a:srgbClr val="00B050"/>
                </a:solidFill>
                <a:latin typeface="Times New Roman" pitchFamily="18" charset="0"/>
              </a:rPr>
              <a:t>nóng</a:t>
            </a:r>
            <a:r>
              <a:rPr lang="en-US" sz="2000" b="1" u="sng" dirty="0">
                <a:solidFill>
                  <a:srgbClr val="00B050"/>
                </a:solidFill>
                <a:latin typeface="Times New Roman" pitchFamily="18" charset="0"/>
              </a:rPr>
              <a:t> </a:t>
            </a:r>
            <a:r>
              <a:rPr lang="en-US" sz="2000" b="1" u="sng" dirty="0" err="1">
                <a:solidFill>
                  <a:srgbClr val="00B050"/>
                </a:solidFill>
                <a:latin typeface="Times New Roman" pitchFamily="18" charset="0"/>
              </a:rPr>
              <a:t>lên</a:t>
            </a:r>
            <a:r>
              <a:rPr lang="en-US" sz="2000" b="1" u="sng" dirty="0">
                <a:solidFill>
                  <a:srgbClr val="00B050"/>
                </a:solidFill>
                <a:latin typeface="Times New Roman" pitchFamily="18" charset="0"/>
              </a:rPr>
              <a:t> </a:t>
            </a:r>
            <a:r>
              <a:rPr lang="en-US" sz="2000" b="1" dirty="0" err="1">
                <a:latin typeface="Times New Roman" pitchFamily="18" charset="0"/>
              </a:rPr>
              <a:t>của</a:t>
            </a:r>
            <a:r>
              <a:rPr lang="en-US" sz="2000" b="1" dirty="0">
                <a:latin typeface="Times New Roman" pitchFamily="18" charset="0"/>
              </a:rPr>
              <a:t> </a:t>
            </a:r>
            <a:r>
              <a:rPr lang="en-US" sz="2000" b="1" dirty="0" err="1">
                <a:solidFill>
                  <a:srgbClr val="00B050"/>
                </a:solidFill>
                <a:latin typeface="Times New Roman" pitchFamily="18" charset="0"/>
                <a:hlinkClick r:id="rId5" action="ppaction://hlinkfile"/>
              </a:rPr>
              <a:t>Trái</a:t>
            </a:r>
            <a:r>
              <a:rPr lang="en-US" sz="2000" b="1" dirty="0">
                <a:solidFill>
                  <a:srgbClr val="00B050"/>
                </a:solidFill>
                <a:latin typeface="Times New Roman" pitchFamily="18" charset="0"/>
                <a:hlinkClick r:id="rId5" action="ppaction://hlinkfile"/>
              </a:rPr>
              <a:t> </a:t>
            </a:r>
            <a:r>
              <a:rPr lang="en-US" sz="2000" b="1" dirty="0" err="1">
                <a:solidFill>
                  <a:srgbClr val="00B050"/>
                </a:solidFill>
                <a:latin typeface="Times New Roman" pitchFamily="18" charset="0"/>
                <a:hlinkClick r:id="rId5" action="ppaction://hlinkfile"/>
              </a:rPr>
              <a:t>Đất</a:t>
            </a:r>
            <a:r>
              <a:rPr lang="en-US" sz="2000" b="1" dirty="0">
                <a:solidFill>
                  <a:srgbClr val="00B050"/>
                </a:solidFill>
                <a:latin typeface="Times New Roman" pitchFamily="18" charset="0"/>
              </a:rPr>
              <a:t> </a:t>
            </a:r>
            <a:r>
              <a:rPr lang="en-US" sz="2000" b="1" dirty="0" err="1">
                <a:latin typeface="Times New Roman" pitchFamily="18" charset="0"/>
              </a:rPr>
              <a:t>diễn</a:t>
            </a:r>
            <a:r>
              <a:rPr lang="en-US" sz="2000" b="1" dirty="0">
                <a:latin typeface="Times New Roman" pitchFamily="18" charset="0"/>
              </a:rPr>
              <a:t> </a:t>
            </a:r>
            <a:r>
              <a:rPr lang="en-US" sz="2000" b="1" dirty="0" err="1">
                <a:latin typeface="Times New Roman" pitchFamily="18" charset="0"/>
              </a:rPr>
              <a:t>ra</a:t>
            </a:r>
            <a:r>
              <a:rPr lang="en-US" sz="2000" b="1" dirty="0">
                <a:latin typeface="Times New Roman" pitchFamily="18" charset="0"/>
              </a:rPr>
              <a:t> </a:t>
            </a:r>
            <a:r>
              <a:rPr lang="en-US" sz="2000" b="1" dirty="0" err="1">
                <a:latin typeface="Times New Roman" pitchFamily="18" charset="0"/>
              </a:rPr>
              <a:t>nhanh</a:t>
            </a:r>
            <a:r>
              <a:rPr lang="en-US" sz="2000" b="1" dirty="0">
                <a:latin typeface="Times New Roman" pitchFamily="18" charset="0"/>
              </a:rPr>
              <a:t> </a:t>
            </a:r>
            <a:r>
              <a:rPr lang="en-US" sz="2000" b="1" dirty="0" err="1">
                <a:latin typeface="Times New Roman" pitchFamily="18" charset="0"/>
              </a:rPr>
              <a:t>chóng</a:t>
            </a:r>
            <a:r>
              <a:rPr lang="en-US" sz="2000" b="1" dirty="0">
                <a:latin typeface="Times New Roman" pitchFamily="18" charset="0"/>
              </a:rPr>
              <a:t>. </a:t>
            </a:r>
            <a:r>
              <a:rPr lang="en-US" sz="2000" b="1" dirty="0" err="1">
                <a:latin typeface="Times New Roman" pitchFamily="18" charset="0"/>
              </a:rPr>
              <a:t>Nhiệt</a:t>
            </a:r>
            <a:r>
              <a:rPr lang="en-US" sz="2000" b="1" dirty="0">
                <a:latin typeface="Times New Roman" pitchFamily="18" charset="0"/>
              </a:rPr>
              <a:t> </a:t>
            </a:r>
            <a:r>
              <a:rPr lang="en-US" sz="2000" b="1" dirty="0" err="1">
                <a:latin typeface="Times New Roman" pitchFamily="18" charset="0"/>
              </a:rPr>
              <a:t>độ</a:t>
            </a:r>
            <a:r>
              <a:rPr lang="en-US" sz="2000" b="1" dirty="0">
                <a:latin typeface="Times New Roman" pitchFamily="18" charset="0"/>
              </a:rPr>
              <a:t> </a:t>
            </a:r>
            <a:r>
              <a:rPr lang="en-US" sz="2000" b="1" dirty="0" err="1">
                <a:latin typeface="Times New Roman" pitchFamily="18" charset="0"/>
              </a:rPr>
              <a:t>trung</a:t>
            </a:r>
            <a:r>
              <a:rPr lang="en-US" sz="2000" b="1" dirty="0">
                <a:latin typeface="Times New Roman" pitchFamily="18" charset="0"/>
              </a:rPr>
              <a:t> </a:t>
            </a:r>
            <a:r>
              <a:rPr lang="en-US" sz="2000" b="1" dirty="0" err="1">
                <a:latin typeface="Times New Roman" pitchFamily="18" charset="0"/>
              </a:rPr>
              <a:t>bình</a:t>
            </a:r>
            <a:r>
              <a:rPr lang="en-US" sz="2000" b="1" dirty="0">
                <a:latin typeface="Times New Roman" pitchFamily="18" charset="0"/>
              </a:rPr>
              <a:t> </a:t>
            </a:r>
            <a:r>
              <a:rPr lang="en-US" sz="2000" b="1" dirty="0" err="1">
                <a:latin typeface="Times New Roman" pitchFamily="18" charset="0"/>
              </a:rPr>
              <a:t>của</a:t>
            </a:r>
            <a:r>
              <a:rPr lang="en-US" sz="2000" b="1" dirty="0">
                <a:latin typeface="Times New Roman" pitchFamily="18" charset="0"/>
              </a:rPr>
              <a:t> </a:t>
            </a:r>
            <a:r>
              <a:rPr lang="en-US" sz="2000" b="1" dirty="0" err="1">
                <a:latin typeface="Times New Roman" pitchFamily="18" charset="0"/>
              </a:rPr>
              <a:t>Trái</a:t>
            </a:r>
            <a:r>
              <a:rPr lang="en-US" sz="2000" b="1" dirty="0">
                <a:latin typeface="Times New Roman" pitchFamily="18" charset="0"/>
              </a:rPr>
              <a:t> </a:t>
            </a:r>
            <a:r>
              <a:rPr lang="en-US" sz="2000" b="1" dirty="0" err="1">
                <a:latin typeface="Times New Roman" pitchFamily="18" charset="0"/>
              </a:rPr>
              <a:t>Đất</a:t>
            </a:r>
            <a:r>
              <a:rPr lang="en-US" sz="2000" b="1" dirty="0">
                <a:latin typeface="Times New Roman" pitchFamily="18" charset="0"/>
              </a:rPr>
              <a:t> </a:t>
            </a:r>
            <a:r>
              <a:rPr lang="en-US" sz="2000" b="1" dirty="0" err="1">
                <a:latin typeface="Times New Roman" pitchFamily="18" charset="0"/>
              </a:rPr>
              <a:t>sẽ</a:t>
            </a:r>
            <a:r>
              <a:rPr lang="en-US" sz="2000" b="1" dirty="0">
                <a:latin typeface="Times New Roman" pitchFamily="18" charset="0"/>
              </a:rPr>
              <a:t> </a:t>
            </a:r>
            <a:r>
              <a:rPr lang="en-US" sz="2000" b="1" dirty="0" err="1">
                <a:latin typeface="Times New Roman" pitchFamily="18" charset="0"/>
              </a:rPr>
              <a:t>tăng</a:t>
            </a:r>
            <a:r>
              <a:rPr lang="en-US" sz="2000" b="1" dirty="0">
                <a:latin typeface="Times New Roman" pitchFamily="18" charset="0"/>
              </a:rPr>
              <a:t> </a:t>
            </a:r>
            <a:r>
              <a:rPr lang="en-US" sz="2000" b="1" dirty="0" err="1">
                <a:latin typeface="Times New Roman" pitchFamily="18" charset="0"/>
              </a:rPr>
              <a:t>khoảng</a:t>
            </a:r>
            <a:r>
              <a:rPr lang="en-US" sz="2000" b="1" dirty="0">
                <a:latin typeface="Times New Roman" pitchFamily="18" charset="0"/>
              </a:rPr>
              <a:t> 3,60°C, </a:t>
            </a:r>
            <a:r>
              <a:rPr lang="en-US" sz="2000" b="1" dirty="0" err="1">
                <a:latin typeface="Times New Roman" pitchFamily="18" charset="0"/>
              </a:rPr>
              <a:t>và</a:t>
            </a:r>
            <a:r>
              <a:rPr lang="en-US" sz="2000" b="1" dirty="0">
                <a:latin typeface="Times New Roman" pitchFamily="18" charset="0"/>
              </a:rPr>
              <a:t> </a:t>
            </a:r>
            <a:r>
              <a:rPr lang="en-US" sz="2000" b="1" dirty="0" err="1">
                <a:latin typeface="Times New Roman" pitchFamily="18" charset="0"/>
              </a:rPr>
              <a:t>mỗi</a:t>
            </a:r>
            <a:r>
              <a:rPr lang="en-US" sz="2000" b="1" dirty="0">
                <a:latin typeface="Times New Roman" pitchFamily="18" charset="0"/>
              </a:rPr>
              <a:t> </a:t>
            </a:r>
            <a:r>
              <a:rPr lang="en-US" sz="2000" b="1" dirty="0" err="1">
                <a:latin typeface="Times New Roman" pitchFamily="18" charset="0"/>
              </a:rPr>
              <a:t>thập</a:t>
            </a:r>
            <a:r>
              <a:rPr lang="en-US" sz="2000" b="1" dirty="0">
                <a:latin typeface="Times New Roman" pitchFamily="18" charset="0"/>
              </a:rPr>
              <a:t> </a:t>
            </a:r>
            <a:r>
              <a:rPr lang="en-US" sz="2000" b="1" dirty="0" err="1">
                <a:latin typeface="Times New Roman" pitchFamily="18" charset="0"/>
              </a:rPr>
              <a:t>kỷ</a:t>
            </a:r>
            <a:r>
              <a:rPr lang="en-US" sz="2000" b="1" dirty="0">
                <a:latin typeface="Times New Roman" pitchFamily="18" charset="0"/>
              </a:rPr>
              <a:t> </a:t>
            </a:r>
            <a:r>
              <a:rPr lang="en-US" sz="2000" b="1" dirty="0" err="1">
                <a:latin typeface="Times New Roman" pitchFamily="18" charset="0"/>
              </a:rPr>
              <a:t>sẽ</a:t>
            </a:r>
            <a:r>
              <a:rPr lang="en-US" sz="2000" b="1" dirty="0">
                <a:latin typeface="Times New Roman" pitchFamily="18" charset="0"/>
              </a:rPr>
              <a:t> </a:t>
            </a:r>
            <a:r>
              <a:rPr lang="en-US" sz="2000" b="1" dirty="0" err="1">
                <a:latin typeface="Times New Roman" pitchFamily="18" charset="0"/>
              </a:rPr>
              <a:t>tăng</a:t>
            </a:r>
            <a:r>
              <a:rPr lang="en-US" sz="2000" b="1" dirty="0">
                <a:latin typeface="Times New Roman" pitchFamily="18" charset="0"/>
              </a:rPr>
              <a:t> 0,30°C</a:t>
            </a:r>
            <a:endParaRPr lang="en-US" sz="2000" dirty="0"/>
          </a:p>
        </p:txBody>
      </p:sp>
    </p:spTree>
    <p:custDataLst>
      <p:tags r:id="rId1"/>
    </p:custDataLst>
    <p:extLst>
      <p:ext uri="{BB962C8B-B14F-4D97-AF65-F5344CB8AC3E}">
        <p14:creationId xmlns:p14="http://schemas.microsoft.com/office/powerpoint/2010/main" val="9297830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300338" y="5897563"/>
            <a:ext cx="905754" cy="808037"/>
            <a:chOff x="875796" y="3592999"/>
            <a:chExt cx="905754" cy="808037"/>
          </a:xfrm>
        </p:grpSpPr>
        <p:grpSp>
          <p:nvGrpSpPr>
            <p:cNvPr id="5" name="Group 15"/>
            <p:cNvGrpSpPr>
              <a:grpSpLocks/>
            </p:cNvGrpSpPr>
            <p:nvPr/>
          </p:nvGrpSpPr>
          <p:grpSpPr bwMode="auto">
            <a:xfrm>
              <a:off x="875796" y="3592999"/>
              <a:ext cx="905754" cy="808037"/>
              <a:chOff x="1188" y="2112"/>
              <a:chExt cx="330" cy="332"/>
            </a:xfrm>
          </p:grpSpPr>
          <p:sp>
            <p:nvSpPr>
              <p:cNvPr id="7" name="Oval 16"/>
              <p:cNvSpPr>
                <a:spLocks noChangeArrowheads="1"/>
              </p:cNvSpPr>
              <p:nvPr/>
            </p:nvSpPr>
            <p:spPr bwMode="gray">
              <a:xfrm>
                <a:off x="1188" y="2113"/>
                <a:ext cx="330" cy="33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8" name="Picture 17" descr="dr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190" y="2112"/>
                <a:ext cx="328" cy="32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
          <p:nvSpPr>
            <p:cNvPr id="6" name="Text Box 18"/>
            <p:cNvSpPr txBox="1">
              <a:spLocks noChangeArrowheads="1"/>
            </p:cNvSpPr>
            <p:nvPr/>
          </p:nvSpPr>
          <p:spPr bwMode="gray">
            <a:xfrm>
              <a:off x="1135084" y="3652837"/>
              <a:ext cx="31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dirty="0">
                  <a:solidFill>
                    <a:srgbClr val="FFFFFF"/>
                  </a:solidFill>
                  <a:latin typeface="Arial" panose="020B0604020202020204" pitchFamily="34" charset="0"/>
                </a:rPr>
                <a:t>3</a:t>
              </a:r>
            </a:p>
          </p:txBody>
        </p:sp>
      </p:grpSp>
      <p:sp>
        <p:nvSpPr>
          <p:cNvPr id="9" name="Flowchart: Alternate Process 8"/>
          <p:cNvSpPr/>
          <p:nvPr/>
        </p:nvSpPr>
        <p:spPr>
          <a:xfrm>
            <a:off x="2426606" y="5833755"/>
            <a:ext cx="5498194" cy="87184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Tôi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là</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một</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thành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phần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của</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không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khí</a:t>
            </a:r>
            <a:r>
              <a:rPr lang="en-US" altLang="en-US" b="1" dirty="0">
                <a:solidFill>
                  <a:srgbClr val="000000"/>
                </a:solidFill>
              </a:rPr>
              <a:t>.</a:t>
            </a:r>
          </a:p>
        </p:txBody>
      </p:sp>
      <p:sp>
        <p:nvSpPr>
          <p:cNvPr id="16" name="Rectangle 15"/>
          <p:cNvSpPr/>
          <p:nvPr/>
        </p:nvSpPr>
        <p:spPr>
          <a:xfrm>
            <a:off x="3273853" y="228600"/>
            <a:ext cx="282429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Tôi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là</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pic>
        <p:nvPicPr>
          <p:cNvPr id="17" name="Picture 3" descr="C:\Users\Public\Documents\khong khi.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28625"/>
            <a:ext cx="9144000"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7223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14400" y="5621337"/>
            <a:ext cx="867632" cy="855663"/>
            <a:chOff x="858430" y="4723358"/>
            <a:chExt cx="867632" cy="855663"/>
          </a:xfrm>
        </p:grpSpPr>
        <p:grpSp>
          <p:nvGrpSpPr>
            <p:cNvPr id="5" name="Group 19"/>
            <p:cNvGrpSpPr>
              <a:grpSpLocks/>
            </p:cNvGrpSpPr>
            <p:nvPr/>
          </p:nvGrpSpPr>
          <p:grpSpPr bwMode="auto">
            <a:xfrm>
              <a:off x="858430" y="4723358"/>
              <a:ext cx="867632" cy="855663"/>
              <a:chOff x="1188" y="2532"/>
              <a:chExt cx="330" cy="332"/>
            </a:xfrm>
          </p:grpSpPr>
          <p:sp>
            <p:nvSpPr>
              <p:cNvPr id="7" name="Oval 20"/>
              <p:cNvSpPr>
                <a:spLocks noChangeArrowheads="1"/>
              </p:cNvSpPr>
              <p:nvPr/>
            </p:nvSpPr>
            <p:spPr bwMode="gray">
              <a:xfrm>
                <a:off x="1188" y="2533"/>
                <a:ext cx="330" cy="331"/>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8" name="Picture 21" descr="drop"/>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gray">
              <a:xfrm>
                <a:off x="1190" y="253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 Box 22"/>
            <p:cNvSpPr txBox="1">
              <a:spLocks noChangeArrowheads="1"/>
            </p:cNvSpPr>
            <p:nvPr/>
          </p:nvSpPr>
          <p:spPr bwMode="gray">
            <a:xfrm>
              <a:off x="1167904" y="4862759"/>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dirty="0">
                  <a:solidFill>
                    <a:srgbClr val="FFFFFF"/>
                  </a:solidFill>
                  <a:latin typeface="Arial" panose="020B0604020202020204" pitchFamily="34" charset="0"/>
                </a:rPr>
                <a:t>4</a:t>
              </a:r>
            </a:p>
          </p:txBody>
        </p:sp>
      </p:grpSp>
      <p:sp>
        <p:nvSpPr>
          <p:cNvPr id="9" name="Flowchart: Alternate Process 8"/>
          <p:cNvSpPr/>
          <p:nvPr/>
        </p:nvSpPr>
        <p:spPr>
          <a:xfrm>
            <a:off x="2001626" y="5681765"/>
            <a:ext cx="6020156" cy="79523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Các</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bệnh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nhân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khó</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thở</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không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thể</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thiếu</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tôi</a:t>
            </a:r>
            <a:r>
              <a:rPr lang="en-US" altLang="en-US" b="1" dirty="0">
                <a:solidFill>
                  <a:srgbClr val="000000"/>
                </a:solidFill>
              </a:rPr>
              <a:t>.</a:t>
            </a:r>
          </a:p>
        </p:txBody>
      </p:sp>
      <p:sp>
        <p:nvSpPr>
          <p:cNvPr id="10" name="Rectangle 9"/>
          <p:cNvSpPr/>
          <p:nvPr/>
        </p:nvSpPr>
        <p:spPr>
          <a:xfrm>
            <a:off x="2895600" y="76200"/>
            <a:ext cx="282429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Tôi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là</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r>
              <a:rPr lang="en-US" sz="5400" b="1" cap="none" spc="0"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ai</a:t>
            </a:r>
            <a:r>
              <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t>
            </a:r>
          </a:p>
        </p:txBody>
      </p:sp>
      <p:sp>
        <p:nvSpPr>
          <p:cNvPr id="11" name="AutoShape 2" descr="Liệu pháp oxy là gì? | Vinme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AutoShape 4" descr="Liệu pháp oxy là gì? | Vinme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375" y="999530"/>
            <a:ext cx="8302625" cy="4486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09458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Hp\Desktop\1279_cr_542fd7f92d11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790"/>
            <a:ext cx="9144000" cy="67730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up 4"/>
          <p:cNvGrpSpPr/>
          <p:nvPr/>
        </p:nvGrpSpPr>
        <p:grpSpPr>
          <a:xfrm>
            <a:off x="457200" y="1447800"/>
            <a:ext cx="977900" cy="890588"/>
            <a:chOff x="914464" y="1391443"/>
            <a:chExt cx="977900" cy="890588"/>
          </a:xfrm>
        </p:grpSpPr>
        <p:grpSp>
          <p:nvGrpSpPr>
            <p:cNvPr id="6" name="Group 7"/>
            <p:cNvGrpSpPr>
              <a:grpSpLocks/>
            </p:cNvGrpSpPr>
            <p:nvPr/>
          </p:nvGrpSpPr>
          <p:grpSpPr bwMode="auto">
            <a:xfrm>
              <a:off x="914464" y="1391443"/>
              <a:ext cx="977900" cy="890588"/>
              <a:chOff x="720" y="1488"/>
              <a:chExt cx="806" cy="808"/>
            </a:xfrm>
          </p:grpSpPr>
          <p:sp>
            <p:nvSpPr>
              <p:cNvPr id="8" name="Oval 8"/>
              <p:cNvSpPr>
                <a:spLocks noChangeArrowheads="1"/>
              </p:cNvSpPr>
              <p:nvPr/>
            </p:nvSpPr>
            <p:spPr bwMode="gray">
              <a:xfrm>
                <a:off x="720" y="1490"/>
                <a:ext cx="806" cy="806"/>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9" name="Picture 9" descr="dr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721" y="1488"/>
                <a:ext cx="800" cy="8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 Box 10"/>
            <p:cNvSpPr txBox="1">
              <a:spLocks noChangeArrowheads="1"/>
            </p:cNvSpPr>
            <p:nvPr/>
          </p:nvSpPr>
          <p:spPr bwMode="gray">
            <a:xfrm>
              <a:off x="1071055" y="1487559"/>
              <a:ext cx="63023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i="1" dirty="0">
                  <a:solidFill>
                    <a:srgbClr val="FFFFFF"/>
                  </a:solidFill>
                  <a:latin typeface="Arial" panose="020B0604020202020204" pitchFamily="34" charset="0"/>
                </a:rPr>
                <a:t>1</a:t>
              </a:r>
            </a:p>
          </p:txBody>
        </p:sp>
      </p:grpSp>
      <p:sp>
        <p:nvSpPr>
          <p:cNvPr id="10" name="Flowchart: Alternate Process 9"/>
          <p:cNvSpPr/>
          <p:nvPr/>
        </p:nvSpPr>
        <p:spPr>
          <a:xfrm>
            <a:off x="1555686" y="1543916"/>
            <a:ext cx="5226050" cy="794472"/>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Mọi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sinh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vật</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sống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đều</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cần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đến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tôi</a:t>
            </a:r>
            <a:endParaRPr lang="en-US" altLang="en-US" sz="2400" b="1" dirty="0">
              <a:solidFill>
                <a:schemeClr val="bg1"/>
              </a:solidFill>
              <a:latin typeface="Times New Roman" pitchFamily="18" charset="0"/>
              <a:cs typeface="Times New Roman" pitchFamily="18" charset="0"/>
            </a:endParaRPr>
          </a:p>
        </p:txBody>
      </p:sp>
      <p:grpSp>
        <p:nvGrpSpPr>
          <p:cNvPr id="11" name="Group 10"/>
          <p:cNvGrpSpPr/>
          <p:nvPr/>
        </p:nvGrpSpPr>
        <p:grpSpPr>
          <a:xfrm>
            <a:off x="633782" y="2682650"/>
            <a:ext cx="944563" cy="867980"/>
            <a:chOff x="829725" y="2526421"/>
            <a:chExt cx="944563" cy="867980"/>
          </a:xfrm>
        </p:grpSpPr>
        <p:grpSp>
          <p:nvGrpSpPr>
            <p:cNvPr id="12" name="Group 11"/>
            <p:cNvGrpSpPr>
              <a:grpSpLocks/>
            </p:cNvGrpSpPr>
            <p:nvPr/>
          </p:nvGrpSpPr>
          <p:grpSpPr bwMode="auto">
            <a:xfrm>
              <a:off x="829725" y="2526421"/>
              <a:ext cx="944563" cy="867980"/>
              <a:chOff x="1188" y="1705"/>
              <a:chExt cx="330" cy="332"/>
            </a:xfrm>
          </p:grpSpPr>
          <p:sp>
            <p:nvSpPr>
              <p:cNvPr id="14" name="Oval 12"/>
              <p:cNvSpPr>
                <a:spLocks noChangeArrowheads="1"/>
              </p:cNvSpPr>
              <p:nvPr/>
            </p:nvSpPr>
            <p:spPr bwMode="gray">
              <a:xfrm>
                <a:off x="1188" y="1706"/>
                <a:ext cx="330" cy="331"/>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15" name="Picture 13" descr="dr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190" y="1705"/>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13" name="Text Box 14"/>
            <p:cNvSpPr txBox="1">
              <a:spLocks noChangeArrowheads="1"/>
            </p:cNvSpPr>
            <p:nvPr/>
          </p:nvSpPr>
          <p:spPr bwMode="gray">
            <a:xfrm>
              <a:off x="1135084" y="2710468"/>
              <a:ext cx="31908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altLang="en-US" sz="3200" b="1" i="1" dirty="0">
                  <a:solidFill>
                    <a:srgbClr val="FFFFFF"/>
                  </a:solidFill>
                  <a:latin typeface="Arial" panose="020B0604020202020204" pitchFamily="34" charset="0"/>
                </a:rPr>
                <a:t>2</a:t>
              </a:r>
            </a:p>
          </p:txBody>
        </p:sp>
      </p:grpSp>
      <p:sp>
        <p:nvSpPr>
          <p:cNvPr id="16" name="Flowchart: Alternate Process 15"/>
          <p:cNvSpPr/>
          <p:nvPr/>
        </p:nvSpPr>
        <p:spPr>
          <a:xfrm>
            <a:off x="1817007" y="2770671"/>
            <a:ext cx="5574393" cy="81072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Tôi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có</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mặt</a:t>
            </a:r>
            <a:r>
              <a:rPr lang="en-US" altLang="en-US" sz="2400" b="1" dirty="0">
                <a:solidFill>
                  <a:schemeClr val="bg1"/>
                </a:solidFill>
                <a:latin typeface="Times New Roman" pitchFamily="18" charset="0"/>
                <a:cs typeface="Times New Roman" pitchFamily="18" charset="0"/>
              </a:rPr>
              <a:t> ở </a:t>
            </a:r>
            <a:r>
              <a:rPr lang="en-US" altLang="en-US" sz="2400" b="1" dirty="0" err="1">
                <a:solidFill>
                  <a:schemeClr val="bg1"/>
                </a:solidFill>
                <a:latin typeface="Times New Roman" pitchFamily="18" charset="0"/>
                <a:cs typeface="Times New Roman" pitchFamily="18" charset="0"/>
              </a:rPr>
              <a:t>khắp</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mọi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nơi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trên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trái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đất</a:t>
            </a:r>
            <a:r>
              <a:rPr lang="en-US" altLang="en-US" sz="2400" b="1" dirty="0">
                <a:solidFill>
                  <a:schemeClr val="bg1"/>
                </a:solidFill>
                <a:latin typeface="Times New Roman" pitchFamily="18" charset="0"/>
                <a:cs typeface="Times New Roman" pitchFamily="18" charset="0"/>
              </a:rPr>
              <a:t>.</a:t>
            </a:r>
          </a:p>
        </p:txBody>
      </p:sp>
      <p:grpSp>
        <p:nvGrpSpPr>
          <p:cNvPr id="17" name="Group 16"/>
          <p:cNvGrpSpPr/>
          <p:nvPr/>
        </p:nvGrpSpPr>
        <p:grpSpPr>
          <a:xfrm>
            <a:off x="1600200" y="4068763"/>
            <a:ext cx="905754" cy="808037"/>
            <a:chOff x="875796" y="3592999"/>
            <a:chExt cx="905754" cy="808037"/>
          </a:xfrm>
        </p:grpSpPr>
        <p:grpSp>
          <p:nvGrpSpPr>
            <p:cNvPr id="18" name="Group 15"/>
            <p:cNvGrpSpPr>
              <a:grpSpLocks/>
            </p:cNvGrpSpPr>
            <p:nvPr/>
          </p:nvGrpSpPr>
          <p:grpSpPr bwMode="auto">
            <a:xfrm>
              <a:off x="875796" y="3592999"/>
              <a:ext cx="905754" cy="808037"/>
              <a:chOff x="1188" y="2112"/>
              <a:chExt cx="330" cy="332"/>
            </a:xfrm>
          </p:grpSpPr>
          <p:sp>
            <p:nvSpPr>
              <p:cNvPr id="20" name="Oval 16"/>
              <p:cNvSpPr>
                <a:spLocks noChangeArrowheads="1"/>
              </p:cNvSpPr>
              <p:nvPr/>
            </p:nvSpPr>
            <p:spPr bwMode="gray">
              <a:xfrm>
                <a:off x="1188" y="2113"/>
                <a:ext cx="330" cy="33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21" name="Picture 17" descr="dr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190" y="2112"/>
                <a:ext cx="328" cy="329"/>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sp>
          <p:nvSpPr>
            <p:cNvPr id="19" name="Text Box 18"/>
            <p:cNvSpPr txBox="1">
              <a:spLocks noChangeArrowheads="1"/>
            </p:cNvSpPr>
            <p:nvPr/>
          </p:nvSpPr>
          <p:spPr bwMode="gray">
            <a:xfrm>
              <a:off x="1135084" y="3652837"/>
              <a:ext cx="3143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dirty="0">
                  <a:solidFill>
                    <a:srgbClr val="FFFFFF"/>
                  </a:solidFill>
                  <a:latin typeface="Arial" panose="020B0604020202020204" pitchFamily="34" charset="0"/>
                </a:rPr>
                <a:t>3</a:t>
              </a:r>
            </a:p>
          </p:txBody>
        </p:sp>
      </p:grpSp>
      <p:sp>
        <p:nvSpPr>
          <p:cNvPr id="22" name="Flowchart: Alternate Process 21"/>
          <p:cNvSpPr/>
          <p:nvPr/>
        </p:nvSpPr>
        <p:spPr>
          <a:xfrm>
            <a:off x="2726468" y="4004955"/>
            <a:ext cx="5498194" cy="871845"/>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Tôi</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là</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một</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thành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phần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của</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không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khí</a:t>
            </a:r>
            <a:r>
              <a:rPr lang="en-US" altLang="en-US" b="1" dirty="0">
                <a:solidFill>
                  <a:srgbClr val="000000"/>
                </a:solidFill>
              </a:rPr>
              <a:t>.</a:t>
            </a:r>
          </a:p>
        </p:txBody>
      </p:sp>
      <p:grpSp>
        <p:nvGrpSpPr>
          <p:cNvPr id="23" name="Group 22"/>
          <p:cNvGrpSpPr/>
          <p:nvPr/>
        </p:nvGrpSpPr>
        <p:grpSpPr>
          <a:xfrm>
            <a:off x="1655618" y="5257800"/>
            <a:ext cx="867632" cy="855663"/>
            <a:chOff x="858430" y="4723358"/>
            <a:chExt cx="867632" cy="855663"/>
          </a:xfrm>
        </p:grpSpPr>
        <p:grpSp>
          <p:nvGrpSpPr>
            <p:cNvPr id="24" name="Group 19"/>
            <p:cNvGrpSpPr>
              <a:grpSpLocks/>
            </p:cNvGrpSpPr>
            <p:nvPr/>
          </p:nvGrpSpPr>
          <p:grpSpPr bwMode="auto">
            <a:xfrm>
              <a:off x="858430" y="4723358"/>
              <a:ext cx="867632" cy="855663"/>
              <a:chOff x="1188" y="2532"/>
              <a:chExt cx="330" cy="332"/>
            </a:xfrm>
          </p:grpSpPr>
          <p:sp>
            <p:nvSpPr>
              <p:cNvPr id="26" name="Oval 20"/>
              <p:cNvSpPr>
                <a:spLocks noChangeArrowheads="1"/>
              </p:cNvSpPr>
              <p:nvPr/>
            </p:nvSpPr>
            <p:spPr bwMode="gray">
              <a:xfrm>
                <a:off x="1188" y="2533"/>
                <a:ext cx="330" cy="331"/>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000000"/>
                  </a:solidFill>
                  <a:latin typeface="Arial" panose="020B0604020202020204" pitchFamily="34" charset="0"/>
                </a:endParaRPr>
              </a:p>
            </p:txBody>
          </p:sp>
          <p:pic>
            <p:nvPicPr>
              <p:cNvPr id="27" name="Picture 21" descr="dr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gray">
              <a:xfrm>
                <a:off x="1190" y="2532"/>
                <a:ext cx="328" cy="329"/>
              </a:xfrm>
              <a:prstGeom prst="rect">
                <a:avLst/>
              </a:prstGeom>
              <a:noFill/>
              <a:extLst>
                <a:ext uri="{909E8E84-426E-40DD-AFC4-6F175D3DCCD1}">
                  <a14:hiddenFill xmlns:a14="http://schemas.microsoft.com/office/drawing/2010/main">
                    <a:solidFill>
                      <a:srgbClr val="FFFFFF"/>
                    </a:solidFill>
                  </a14:hiddenFill>
                </a:ext>
              </a:extLst>
            </p:spPr>
          </p:pic>
        </p:grpSp>
        <p:sp>
          <p:nvSpPr>
            <p:cNvPr id="25" name="Text Box 22"/>
            <p:cNvSpPr txBox="1">
              <a:spLocks noChangeArrowheads="1"/>
            </p:cNvSpPr>
            <p:nvPr/>
          </p:nvSpPr>
          <p:spPr bwMode="gray">
            <a:xfrm>
              <a:off x="1167904" y="4862759"/>
              <a:ext cx="327025"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3200" b="1" i="1" dirty="0">
                  <a:solidFill>
                    <a:srgbClr val="FFFFFF"/>
                  </a:solidFill>
                  <a:latin typeface="Arial" panose="020B0604020202020204" pitchFamily="34" charset="0"/>
                </a:rPr>
                <a:t>4</a:t>
              </a:r>
            </a:p>
          </p:txBody>
        </p:sp>
      </p:grpSp>
      <p:sp>
        <p:nvSpPr>
          <p:cNvPr id="28" name="Flowchart: Alternate Process 27"/>
          <p:cNvSpPr/>
          <p:nvPr/>
        </p:nvSpPr>
        <p:spPr>
          <a:xfrm>
            <a:off x="2742844" y="5318228"/>
            <a:ext cx="6020156" cy="795235"/>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spcBef>
                <a:spcPct val="50000"/>
              </a:spcBef>
              <a:buClr>
                <a:srgbClr val="000000"/>
              </a:buClr>
            </a:pPr>
            <a:r>
              <a:rPr lang="en-US" altLang="en-US" sz="2400" b="1" dirty="0" err="1">
                <a:solidFill>
                  <a:schemeClr val="bg1"/>
                </a:solidFill>
                <a:latin typeface="Times New Roman" pitchFamily="18" charset="0"/>
                <a:cs typeface="Times New Roman" pitchFamily="18" charset="0"/>
              </a:rPr>
              <a:t>Các</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bệnh</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nhân</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khó</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thở</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không</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thể</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thiếu</a:t>
            </a:r>
            <a:r>
              <a:rPr lang="en-US" altLang="en-US" sz="2400" b="1" dirty="0">
                <a:solidFill>
                  <a:schemeClr val="bg1"/>
                </a:solidFill>
                <a:latin typeface="Times New Roman" pitchFamily="18" charset="0"/>
                <a:cs typeface="Times New Roman" pitchFamily="18" charset="0"/>
              </a:rPr>
              <a:t> </a:t>
            </a:r>
            <a:r>
              <a:rPr lang="en-US" altLang="en-US" sz="2400" b="1" dirty="0" err="1">
                <a:solidFill>
                  <a:schemeClr val="bg1"/>
                </a:solidFill>
                <a:latin typeface="Times New Roman" pitchFamily="18" charset="0"/>
                <a:cs typeface="Times New Roman" pitchFamily="18" charset="0"/>
              </a:rPr>
              <a:t>tôi</a:t>
            </a:r>
            <a:r>
              <a:rPr lang="en-US" altLang="en-US" b="1" dirty="0">
                <a:solidFill>
                  <a:srgbClr val="000000"/>
                </a:solidFill>
              </a:rPr>
              <a:t>.</a:t>
            </a:r>
          </a:p>
        </p:txBody>
      </p:sp>
      <p:sp>
        <p:nvSpPr>
          <p:cNvPr id="30" name="Rectangle 29"/>
          <p:cNvSpPr/>
          <p:nvPr/>
        </p:nvSpPr>
        <p:spPr>
          <a:xfrm>
            <a:off x="215496" y="304800"/>
            <a:ext cx="2578526"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solidFill>
                  <a:srgbClr val="00B0F0"/>
                </a:solidFill>
                <a:effectLst>
                  <a:outerShdw blurRad="80000" dist="40000" dir="5040000" algn="tl">
                    <a:srgbClr val="000000">
                      <a:alpha val="30000"/>
                    </a:srgbClr>
                  </a:outerShdw>
                </a:effectLst>
              </a:rPr>
              <a:t>OXYGEN</a:t>
            </a:r>
            <a:endParaRPr lang="en-US" sz="5400" b="1" cap="none" spc="0" dirty="0">
              <a:ln w="11430"/>
              <a:solidFill>
                <a:srgbClr val="00B0F0"/>
              </a:solidFill>
              <a:effectLst>
                <a:outerShdw blurRad="80000" dist="40000" dir="5040000" algn="tl">
                  <a:srgbClr val="000000">
                    <a:alpha val="30000"/>
                  </a:srgbClr>
                </a:outerShdw>
              </a:effectLst>
            </a:endParaRPr>
          </a:p>
        </p:txBody>
      </p:sp>
    </p:spTree>
    <p:custDataLst>
      <p:tags r:id="rId1"/>
    </p:custDataLst>
    <p:extLst>
      <p:ext uri="{BB962C8B-B14F-4D97-AF65-F5344CB8AC3E}">
        <p14:creationId xmlns:p14="http://schemas.microsoft.com/office/powerpoint/2010/main" val="792497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circle(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22"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90143" y="292781"/>
            <a:ext cx="4114800" cy="4525963"/>
          </a:xfrm>
        </p:spPr>
        <p:txBody>
          <a:bodyPr>
            <a:noAutofit/>
          </a:bodyPr>
          <a:lstStyle/>
          <a:p>
            <a:r>
              <a:rPr lang="nl-NL"/>
              <a:t>1. Người thợ lặn treo bình khí gì khi lặn xuống biển?</a:t>
            </a:r>
            <a:endParaRPr lang="en-US"/>
          </a:p>
          <a:p>
            <a:r>
              <a:rPr lang="nl-NL"/>
              <a:t>2. Vì sao oxygen được sử dụng trong bình khí của người thợ lặn?</a:t>
            </a:r>
            <a:endParaRPr lang="en-US"/>
          </a:p>
          <a:p>
            <a:r>
              <a:rPr lang="nl-NL"/>
              <a:t>3. Các em hãy tìm ví dụ khác cần phải sử dụng khí oxygen có trong thực tế cuộc sống?</a:t>
            </a:r>
            <a:endParaRPr lang="en-US"/>
          </a:p>
          <a:p>
            <a:endParaRPr lang="en-US"/>
          </a:p>
        </p:txBody>
      </p:sp>
      <p:pic>
        <p:nvPicPr>
          <p:cNvPr id="1026" name="Picture 2" descr="Thợ Lặn Là Gì? Mô Tả Công Việc Của Thợ Lặn Mới Nhất 20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86" y="274638"/>
            <a:ext cx="4535714" cy="658336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3610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Oxygen </a:t>
            </a:r>
            <a:r>
              <a:rPr lang="en-US" dirty="0" err="1"/>
              <a:t>có</a:t>
            </a:r>
            <a:r>
              <a:rPr lang="en-US" dirty="0"/>
              <a:t> ở </a:t>
            </a:r>
            <a:r>
              <a:rPr lang="en-US" dirty="0" err="1"/>
              <a:t>đâu</a:t>
            </a:r>
            <a:r>
              <a:rPr lang="en-US" dirty="0"/>
              <a:t>?</a:t>
            </a:r>
          </a:p>
        </p:txBody>
      </p:sp>
      <p:pic>
        <p:nvPicPr>
          <p:cNvPr id="4" name="Picture 3" descr="Những hình ảnh bầu trời xanh, mây trắng đẹp và thư thá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8200" y="1214120"/>
            <a:ext cx="3352800" cy="2138680"/>
          </a:xfrm>
          <a:prstGeom prst="rect">
            <a:avLst/>
          </a:prstGeom>
          <a:noFill/>
          <a:ln>
            <a:noFill/>
          </a:ln>
        </p:spPr>
      </p:pic>
      <p:pic>
        <p:nvPicPr>
          <p:cNvPr id="5" name="Picture 4" descr="Vai Trò Của Giun Đất Trong Canh Tác Nông Nghiệp"/>
          <p:cNvPicPr/>
          <p:nvPr/>
        </p:nvPicPr>
        <p:blipFill>
          <a:blip r:embed="rId5">
            <a:extLst>
              <a:ext uri="{28A0092B-C50C-407E-A947-70E740481C1C}">
                <a14:useLocalDpi xmlns:a14="http://schemas.microsoft.com/office/drawing/2010/main" val="0"/>
              </a:ext>
            </a:extLst>
          </a:blip>
          <a:srcRect/>
          <a:stretch>
            <a:fillRect/>
          </a:stretch>
        </p:blipFill>
        <p:spPr bwMode="auto">
          <a:xfrm>
            <a:off x="838200" y="3962400"/>
            <a:ext cx="3352800" cy="1905000"/>
          </a:xfrm>
          <a:prstGeom prst="rect">
            <a:avLst/>
          </a:prstGeom>
          <a:noFill/>
          <a:ln>
            <a:noFill/>
          </a:ln>
        </p:spPr>
      </p:pic>
      <p:pic>
        <p:nvPicPr>
          <p:cNvPr id="6" name="Picture 5" descr="Đến Nha Trang 'đi bộ' dưới đáy đại dương | Mytour.vn"/>
          <p:cNvPicPr/>
          <p:nvPr/>
        </p:nvPicPr>
        <p:blipFill>
          <a:blip r:embed="rId6">
            <a:extLst>
              <a:ext uri="{28A0092B-C50C-407E-A947-70E740481C1C}">
                <a14:useLocalDpi xmlns:a14="http://schemas.microsoft.com/office/drawing/2010/main" val="0"/>
              </a:ext>
            </a:extLst>
          </a:blip>
          <a:srcRect/>
          <a:stretch>
            <a:fillRect/>
          </a:stretch>
        </p:blipFill>
        <p:spPr bwMode="auto">
          <a:xfrm>
            <a:off x="5181600" y="1214120"/>
            <a:ext cx="3200400" cy="2138680"/>
          </a:xfrm>
          <a:prstGeom prst="rect">
            <a:avLst/>
          </a:prstGeom>
          <a:noFill/>
          <a:ln>
            <a:noFill/>
          </a:ln>
        </p:spPr>
      </p:pic>
      <p:pic>
        <p:nvPicPr>
          <p:cNvPr id="7" name="Picture 6" descr="Bộ đồ du hành vũ trụ vĩ đại nhất lịch sử, nhưng ai cũng phải bất ngờ khi  biết nơi nó được chế tạo"/>
          <p:cNvPicPr/>
          <p:nvPr/>
        </p:nvPicPr>
        <p:blipFill>
          <a:blip r:embed="rId7">
            <a:extLst>
              <a:ext uri="{28A0092B-C50C-407E-A947-70E740481C1C}">
                <a14:useLocalDpi xmlns:a14="http://schemas.microsoft.com/office/drawing/2010/main" val="0"/>
              </a:ext>
            </a:extLst>
          </a:blip>
          <a:srcRect/>
          <a:stretch>
            <a:fillRect/>
          </a:stretch>
        </p:blipFill>
        <p:spPr bwMode="auto">
          <a:xfrm>
            <a:off x="5223164" y="3962400"/>
            <a:ext cx="3082636" cy="1905000"/>
          </a:xfrm>
          <a:prstGeom prst="rect">
            <a:avLst/>
          </a:prstGeom>
          <a:noFill/>
          <a:ln>
            <a:noFill/>
          </a:ln>
        </p:spPr>
      </p:pic>
      <p:sp>
        <p:nvSpPr>
          <p:cNvPr id="8" name="TextBox 7"/>
          <p:cNvSpPr txBox="1"/>
          <p:nvPr/>
        </p:nvSpPr>
        <p:spPr>
          <a:xfrm>
            <a:off x="838200" y="3352800"/>
            <a:ext cx="3657600" cy="523220"/>
          </a:xfrm>
          <a:prstGeom prst="rect">
            <a:avLst/>
          </a:prstGeom>
          <a:noFill/>
        </p:spPr>
        <p:txBody>
          <a:bodyPr wrap="square" rtlCol="0">
            <a:spAutoFit/>
          </a:bodyPr>
          <a:lstStyle/>
          <a:p>
            <a:r>
              <a:rPr lang="en-US" sz="2800" dirty="0" err="1">
                <a:solidFill>
                  <a:schemeClr val="tx2">
                    <a:lumMod val="50000"/>
                  </a:schemeClr>
                </a:solidFill>
                <a:latin typeface="Times New Roman" pitchFamily="18" charset="0"/>
                <a:cs typeface="Times New Roman" pitchFamily="18" charset="0"/>
              </a:rPr>
              <a:t>Môi</a:t>
            </a:r>
            <a:r>
              <a:rPr lang="en-US" sz="2800" dirty="0">
                <a:solidFill>
                  <a:schemeClr val="tx2">
                    <a:lumMod val="50000"/>
                  </a:schemeClr>
                </a:solidFill>
                <a:latin typeface="Times New Roman" pitchFamily="18" charset="0"/>
                <a:cs typeface="Times New Roman" pitchFamily="18" charset="0"/>
              </a:rPr>
              <a:t> </a:t>
            </a:r>
            <a:r>
              <a:rPr lang="en-US" sz="2800" dirty="0" err="1">
                <a:solidFill>
                  <a:schemeClr val="tx2">
                    <a:lumMod val="50000"/>
                  </a:schemeClr>
                </a:solidFill>
                <a:latin typeface="Times New Roman" pitchFamily="18" charset="0"/>
                <a:cs typeface="Times New Roman" pitchFamily="18" charset="0"/>
              </a:rPr>
              <a:t>trường</a:t>
            </a:r>
            <a:r>
              <a:rPr lang="en-US" sz="2800" dirty="0">
                <a:solidFill>
                  <a:schemeClr val="tx2">
                    <a:lumMod val="50000"/>
                  </a:schemeClr>
                </a:solidFill>
                <a:latin typeface="Times New Roman" pitchFamily="18" charset="0"/>
                <a:cs typeface="Times New Roman" pitchFamily="18" charset="0"/>
              </a:rPr>
              <a:t> </a:t>
            </a:r>
            <a:r>
              <a:rPr lang="en-US" sz="2800" dirty="0" err="1">
                <a:solidFill>
                  <a:schemeClr val="tx2">
                    <a:lumMod val="50000"/>
                  </a:schemeClr>
                </a:solidFill>
                <a:latin typeface="Times New Roman" pitchFamily="18" charset="0"/>
                <a:cs typeface="Times New Roman" pitchFamily="18" charset="0"/>
              </a:rPr>
              <a:t>không</a:t>
            </a:r>
            <a:r>
              <a:rPr lang="en-US" sz="2800" dirty="0">
                <a:solidFill>
                  <a:schemeClr val="tx2">
                    <a:lumMod val="50000"/>
                  </a:schemeClr>
                </a:solidFill>
                <a:latin typeface="Times New Roman" pitchFamily="18" charset="0"/>
                <a:cs typeface="Times New Roman" pitchFamily="18" charset="0"/>
              </a:rPr>
              <a:t> </a:t>
            </a:r>
            <a:r>
              <a:rPr lang="en-US" sz="2800" dirty="0" err="1">
                <a:solidFill>
                  <a:schemeClr val="tx2">
                    <a:lumMod val="50000"/>
                  </a:schemeClr>
                </a:solidFill>
                <a:latin typeface="Times New Roman" pitchFamily="18" charset="0"/>
                <a:cs typeface="Times New Roman" pitchFamily="18" charset="0"/>
              </a:rPr>
              <a:t>khí</a:t>
            </a:r>
            <a:r>
              <a:rPr lang="en-US" sz="2800" dirty="0">
                <a:solidFill>
                  <a:schemeClr val="tx2">
                    <a:lumMod val="50000"/>
                  </a:schemeClr>
                </a:solidFill>
                <a:latin typeface="Times New Roman" pitchFamily="18" charset="0"/>
                <a:cs typeface="Times New Roman" pitchFamily="18" charset="0"/>
              </a:rPr>
              <a:t>.</a:t>
            </a:r>
          </a:p>
        </p:txBody>
      </p:sp>
      <p:sp>
        <p:nvSpPr>
          <p:cNvPr id="9" name="TextBox 8"/>
          <p:cNvSpPr txBox="1"/>
          <p:nvPr/>
        </p:nvSpPr>
        <p:spPr>
          <a:xfrm>
            <a:off x="762000" y="5953780"/>
            <a:ext cx="3657600" cy="523220"/>
          </a:xfrm>
          <a:prstGeom prst="rect">
            <a:avLst/>
          </a:prstGeom>
          <a:noFill/>
        </p:spPr>
        <p:txBody>
          <a:bodyPr wrap="square" rtlCol="0">
            <a:spAutoFit/>
          </a:bodyPr>
          <a:lstStyle/>
          <a:p>
            <a:r>
              <a:rPr lang="en-US" sz="2800" dirty="0" err="1">
                <a:solidFill>
                  <a:schemeClr val="tx2">
                    <a:lumMod val="50000"/>
                  </a:schemeClr>
                </a:solidFill>
                <a:latin typeface="Times New Roman" pitchFamily="18" charset="0"/>
                <a:cs typeface="Times New Roman" pitchFamily="18" charset="0"/>
              </a:rPr>
              <a:t>Môi</a:t>
            </a:r>
            <a:r>
              <a:rPr lang="en-US" sz="2800" dirty="0">
                <a:solidFill>
                  <a:schemeClr val="tx2">
                    <a:lumMod val="50000"/>
                  </a:schemeClr>
                </a:solidFill>
                <a:latin typeface="Times New Roman" pitchFamily="18" charset="0"/>
                <a:cs typeface="Times New Roman" pitchFamily="18" charset="0"/>
              </a:rPr>
              <a:t> </a:t>
            </a:r>
            <a:r>
              <a:rPr lang="en-US" sz="2800" dirty="0" err="1">
                <a:solidFill>
                  <a:schemeClr val="tx2">
                    <a:lumMod val="50000"/>
                  </a:schemeClr>
                </a:solidFill>
                <a:latin typeface="Times New Roman" pitchFamily="18" charset="0"/>
                <a:cs typeface="Times New Roman" pitchFamily="18" charset="0"/>
              </a:rPr>
              <a:t>trường</a:t>
            </a:r>
            <a:r>
              <a:rPr lang="en-US" sz="2800" dirty="0">
                <a:solidFill>
                  <a:schemeClr val="tx2">
                    <a:lumMod val="50000"/>
                  </a:schemeClr>
                </a:solidFill>
                <a:latin typeface="Times New Roman" pitchFamily="18" charset="0"/>
                <a:cs typeface="Times New Roman" pitchFamily="18" charset="0"/>
              </a:rPr>
              <a:t> </a:t>
            </a:r>
            <a:r>
              <a:rPr lang="en-US" sz="2800" dirty="0" err="1">
                <a:solidFill>
                  <a:schemeClr val="tx2">
                    <a:lumMod val="50000"/>
                  </a:schemeClr>
                </a:solidFill>
                <a:latin typeface="Times New Roman" pitchFamily="18" charset="0"/>
                <a:cs typeface="Times New Roman" pitchFamily="18" charset="0"/>
              </a:rPr>
              <a:t>trong</a:t>
            </a:r>
            <a:r>
              <a:rPr lang="en-US" sz="2800" dirty="0">
                <a:solidFill>
                  <a:schemeClr val="tx2">
                    <a:lumMod val="50000"/>
                  </a:schemeClr>
                </a:solidFill>
                <a:latin typeface="Times New Roman" pitchFamily="18" charset="0"/>
                <a:cs typeface="Times New Roman" pitchFamily="18" charset="0"/>
              </a:rPr>
              <a:t> </a:t>
            </a:r>
            <a:r>
              <a:rPr lang="en-US" sz="2800" dirty="0" err="1">
                <a:solidFill>
                  <a:schemeClr val="tx2">
                    <a:lumMod val="50000"/>
                  </a:schemeClr>
                </a:solidFill>
                <a:latin typeface="Times New Roman" pitchFamily="18" charset="0"/>
                <a:cs typeface="Times New Roman" pitchFamily="18" charset="0"/>
              </a:rPr>
              <a:t>đất</a:t>
            </a:r>
            <a:r>
              <a:rPr lang="en-US" sz="2800" dirty="0">
                <a:solidFill>
                  <a:schemeClr val="tx2">
                    <a:lumMod val="50000"/>
                  </a:schemeClr>
                </a:solidFill>
                <a:latin typeface="Times New Roman" pitchFamily="18" charset="0"/>
                <a:cs typeface="Times New Roman" pitchFamily="18" charset="0"/>
              </a:rPr>
              <a:t>.</a:t>
            </a:r>
          </a:p>
        </p:txBody>
      </p:sp>
      <p:sp>
        <p:nvSpPr>
          <p:cNvPr id="10" name="TextBox 9"/>
          <p:cNvSpPr txBox="1"/>
          <p:nvPr/>
        </p:nvSpPr>
        <p:spPr>
          <a:xfrm>
            <a:off x="5105400" y="3352800"/>
            <a:ext cx="3657600" cy="523220"/>
          </a:xfrm>
          <a:prstGeom prst="rect">
            <a:avLst/>
          </a:prstGeom>
          <a:noFill/>
        </p:spPr>
        <p:txBody>
          <a:bodyPr wrap="square" rtlCol="0">
            <a:spAutoFit/>
          </a:bodyPr>
          <a:lstStyle/>
          <a:p>
            <a:r>
              <a:rPr lang="en-US" sz="2800" dirty="0" err="1">
                <a:solidFill>
                  <a:schemeClr val="tx2">
                    <a:lumMod val="50000"/>
                  </a:schemeClr>
                </a:solidFill>
                <a:latin typeface="Times New Roman" pitchFamily="18" charset="0"/>
                <a:cs typeface="Times New Roman" pitchFamily="18" charset="0"/>
              </a:rPr>
              <a:t>Môi</a:t>
            </a:r>
            <a:r>
              <a:rPr lang="en-US" sz="2800" dirty="0">
                <a:solidFill>
                  <a:schemeClr val="tx2">
                    <a:lumMod val="50000"/>
                  </a:schemeClr>
                </a:solidFill>
                <a:latin typeface="Times New Roman" pitchFamily="18" charset="0"/>
                <a:cs typeface="Times New Roman" pitchFamily="18" charset="0"/>
              </a:rPr>
              <a:t> </a:t>
            </a:r>
            <a:r>
              <a:rPr lang="en-US" sz="2800" dirty="0" err="1">
                <a:solidFill>
                  <a:schemeClr val="tx2">
                    <a:lumMod val="50000"/>
                  </a:schemeClr>
                </a:solidFill>
                <a:latin typeface="Times New Roman" pitchFamily="18" charset="0"/>
                <a:cs typeface="Times New Roman" pitchFamily="18" charset="0"/>
              </a:rPr>
              <a:t>trường</a:t>
            </a:r>
            <a:r>
              <a:rPr lang="en-US" sz="2800" dirty="0">
                <a:solidFill>
                  <a:schemeClr val="tx2">
                    <a:lumMod val="50000"/>
                  </a:schemeClr>
                </a:solidFill>
                <a:latin typeface="Times New Roman" pitchFamily="18" charset="0"/>
                <a:cs typeface="Times New Roman" pitchFamily="18" charset="0"/>
              </a:rPr>
              <a:t> </a:t>
            </a:r>
            <a:r>
              <a:rPr lang="en-US" sz="2800" dirty="0" err="1">
                <a:solidFill>
                  <a:schemeClr val="tx2">
                    <a:lumMod val="50000"/>
                  </a:schemeClr>
                </a:solidFill>
                <a:latin typeface="Times New Roman" pitchFamily="18" charset="0"/>
                <a:cs typeface="Times New Roman" pitchFamily="18" charset="0"/>
              </a:rPr>
              <a:t>trong</a:t>
            </a:r>
            <a:r>
              <a:rPr lang="en-US" sz="2800" dirty="0">
                <a:solidFill>
                  <a:schemeClr val="tx2">
                    <a:lumMod val="50000"/>
                  </a:schemeClr>
                </a:solidFill>
                <a:latin typeface="Times New Roman" pitchFamily="18" charset="0"/>
                <a:cs typeface="Times New Roman" pitchFamily="18" charset="0"/>
              </a:rPr>
              <a:t> </a:t>
            </a:r>
            <a:r>
              <a:rPr lang="en-US" sz="2800" dirty="0" err="1">
                <a:solidFill>
                  <a:schemeClr val="tx2">
                    <a:lumMod val="50000"/>
                  </a:schemeClr>
                </a:solidFill>
                <a:latin typeface="Times New Roman" pitchFamily="18" charset="0"/>
                <a:cs typeface="Times New Roman" pitchFamily="18" charset="0"/>
              </a:rPr>
              <a:t>nước</a:t>
            </a:r>
            <a:r>
              <a:rPr lang="en-US" sz="2800" dirty="0">
                <a:solidFill>
                  <a:schemeClr val="tx2">
                    <a:lumMod val="50000"/>
                  </a:schemeClr>
                </a:solidFill>
                <a:latin typeface="Times New Roman" pitchFamily="18" charset="0"/>
                <a:cs typeface="Times New Roman" pitchFamily="18" charset="0"/>
              </a:rPr>
              <a:t>.</a:t>
            </a:r>
          </a:p>
        </p:txBody>
      </p:sp>
      <p:sp>
        <p:nvSpPr>
          <p:cNvPr id="11" name="TextBox 10"/>
          <p:cNvSpPr txBox="1"/>
          <p:nvPr/>
        </p:nvSpPr>
        <p:spPr>
          <a:xfrm>
            <a:off x="5223164" y="5898362"/>
            <a:ext cx="3657600" cy="523220"/>
          </a:xfrm>
          <a:prstGeom prst="rect">
            <a:avLst/>
          </a:prstGeom>
          <a:noFill/>
        </p:spPr>
        <p:txBody>
          <a:bodyPr wrap="square" rtlCol="0">
            <a:spAutoFit/>
          </a:bodyPr>
          <a:lstStyle/>
          <a:p>
            <a:pPr algn="ctr"/>
            <a:r>
              <a:rPr lang="en-US" sz="2800" dirty="0" err="1">
                <a:solidFill>
                  <a:schemeClr val="tx2">
                    <a:lumMod val="50000"/>
                  </a:schemeClr>
                </a:solidFill>
                <a:latin typeface="Times New Roman" pitchFamily="18" charset="0"/>
                <a:cs typeface="Times New Roman" pitchFamily="18" charset="0"/>
              </a:rPr>
              <a:t>Mặt</a:t>
            </a:r>
            <a:r>
              <a:rPr lang="en-US" sz="2800" dirty="0">
                <a:solidFill>
                  <a:schemeClr val="tx2">
                    <a:lumMod val="50000"/>
                  </a:schemeClr>
                </a:solidFill>
                <a:latin typeface="Times New Roman" pitchFamily="18" charset="0"/>
                <a:cs typeface="Times New Roman" pitchFamily="18" charset="0"/>
              </a:rPr>
              <a:t> </a:t>
            </a:r>
            <a:r>
              <a:rPr lang="en-US" sz="2800" dirty="0" err="1">
                <a:solidFill>
                  <a:schemeClr val="tx2">
                    <a:lumMod val="50000"/>
                  </a:schemeClr>
                </a:solidFill>
                <a:latin typeface="Times New Roman" pitchFamily="18" charset="0"/>
                <a:cs typeface="Times New Roman" pitchFamily="18" charset="0"/>
              </a:rPr>
              <a:t>trăng</a:t>
            </a:r>
            <a:r>
              <a:rPr lang="en-US" sz="2800" dirty="0">
                <a:solidFill>
                  <a:schemeClr val="tx2">
                    <a:lumMod val="50000"/>
                  </a:schemeClr>
                </a:solidFill>
                <a:latin typeface="Times New Roman" pitchFamily="18" charset="0"/>
                <a:cs typeface="Times New Roman" pitchFamily="18" charset="0"/>
              </a:rPr>
              <a:t>.</a:t>
            </a:r>
          </a:p>
        </p:txBody>
      </p:sp>
      <p:sp>
        <p:nvSpPr>
          <p:cNvPr id="12" name="Rectangle 11"/>
          <p:cNvSpPr/>
          <p:nvPr/>
        </p:nvSpPr>
        <p:spPr>
          <a:xfrm>
            <a:off x="280555" y="3351174"/>
            <a:ext cx="533400" cy="523220"/>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8600" y="5867400"/>
            <a:ext cx="533400" cy="523220"/>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68983" y="3362980"/>
            <a:ext cx="533400" cy="523220"/>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648200" y="5874750"/>
            <a:ext cx="533400" cy="523220"/>
          </a:xfrm>
          <a:prstGeom prst="rect">
            <a:avLst/>
          </a:prstGeom>
          <a:solidFill>
            <a:schemeClr val="bg1"/>
          </a:solidFill>
          <a:ln>
            <a:solidFill>
              <a:schemeClr val="accent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5414" y="3351174"/>
            <a:ext cx="36195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x</a:t>
            </a:r>
          </a:p>
        </p:txBody>
      </p:sp>
      <p:sp>
        <p:nvSpPr>
          <p:cNvPr id="18" name="TextBox 17"/>
          <p:cNvSpPr txBox="1"/>
          <p:nvPr/>
        </p:nvSpPr>
        <p:spPr>
          <a:xfrm>
            <a:off x="307398" y="5867400"/>
            <a:ext cx="36195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x</a:t>
            </a:r>
          </a:p>
        </p:txBody>
      </p:sp>
      <p:sp>
        <p:nvSpPr>
          <p:cNvPr id="19" name="TextBox 18"/>
          <p:cNvSpPr txBox="1"/>
          <p:nvPr/>
        </p:nvSpPr>
        <p:spPr>
          <a:xfrm>
            <a:off x="4771160" y="3311659"/>
            <a:ext cx="361950" cy="523220"/>
          </a:xfrm>
          <a:prstGeom prst="rect">
            <a:avLst/>
          </a:prstGeom>
          <a:noFill/>
        </p:spPr>
        <p:txBody>
          <a:bodyPr wrap="square" rtlCol="0">
            <a:spAutoFit/>
          </a:bodyPr>
          <a:lstStyle/>
          <a:p>
            <a:r>
              <a:rPr lang="en-US" sz="2800" b="1" dirty="0">
                <a:solidFill>
                  <a:srgbClr val="FF0000"/>
                </a:solidFill>
                <a:latin typeface="Times New Roman" pitchFamily="18" charset="0"/>
                <a:cs typeface="Times New Roman" pitchFamily="18" charset="0"/>
              </a:rPr>
              <a:t>x</a:t>
            </a:r>
          </a:p>
        </p:txBody>
      </p:sp>
    </p:spTree>
    <p:custDataLst>
      <p:tags r:id="rId1"/>
    </p:custDataLst>
    <p:extLst>
      <p:ext uri="{BB962C8B-B14F-4D97-AF65-F5344CB8AC3E}">
        <p14:creationId xmlns:p14="http://schemas.microsoft.com/office/powerpoint/2010/main" val="2277777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arn(inVertical)">
                                      <p:cBhvr>
                                        <p:cTn id="30" dur="500"/>
                                        <p:tgtEl>
                                          <p:spTgt spid="13"/>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inVertical)">
                                      <p:cBhvr>
                                        <p:cTn id="33" dur="500"/>
                                        <p:tgtEl>
                                          <p:spTgt spid="1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inVertical)">
                                      <p:cBhvr>
                                        <p:cTn id="50" dur="500"/>
                                        <p:tgtEl>
                                          <p:spTgt spid="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down)">
                                      <p:cBhvr>
                                        <p:cTn id="55" dur="500"/>
                                        <p:tgtEl>
                                          <p:spTgt spid="19"/>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down)">
                                      <p:cBhvr>
                                        <p:cTn id="58" dur="500"/>
                                        <p:tgtEl>
                                          <p:spTgt spid="17"/>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animBg="1"/>
      <p:bldP spid="13" grpId="0" animBg="1"/>
      <p:bldP spid="14" grpId="0" animBg="1"/>
      <p:bldP spid="15" grpId="0" animBg="1"/>
      <p:bldP spid="17" grpId="0"/>
      <p:bldP spid="18"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152400"/>
            <a:ext cx="8991599" cy="6324600"/>
          </a:xfrm>
        </p:spPr>
        <p:txBody>
          <a:bodyPr>
            <a:normAutofit/>
          </a:bodyPr>
          <a:lstStyle/>
          <a:p>
            <a:r>
              <a:rPr lang="en-US" sz="4000" i="1"/>
              <a:t>Xung quanh chúng ta là không khí, chúng ta đang hít thở không khí và trong không khí có oxygen. Hãy nêu tất cả những điều em biết về oxygen</a:t>
            </a:r>
            <a:r>
              <a:rPr lang="en-US" sz="4000" i="1" smtClean="0"/>
              <a:t>?</a:t>
            </a:r>
          </a:p>
          <a:p>
            <a:pPr marL="0" indent="0">
              <a:buNone/>
            </a:pPr>
            <a:endParaRPr lang="en-US" sz="4000" b="1" u="sng" smtClean="0"/>
          </a:p>
          <a:p>
            <a:pPr marL="0" indent="0">
              <a:buNone/>
            </a:pPr>
            <a:r>
              <a:rPr lang="en-US" sz="4000" b="1" u="sng" smtClean="0"/>
              <a:t>I</a:t>
            </a:r>
            <a:r>
              <a:rPr lang="en-US" sz="4000" b="1" u="sng"/>
              <a:t>. Tìm hiểu oxygen</a:t>
            </a:r>
            <a:endParaRPr lang="en-US" sz="4000" u="sng"/>
          </a:p>
          <a:p>
            <a:pPr marL="0" indent="0">
              <a:buNone/>
            </a:pPr>
            <a:r>
              <a:rPr lang="en-US" sz="4000" b="1" i="1" u="sng"/>
              <a:t>1. Tính chất vật lí</a:t>
            </a:r>
            <a:endParaRPr lang="en-US" sz="4000" u="sng"/>
          </a:p>
          <a:p>
            <a:r>
              <a:rPr lang="en-US" sz="4000"/>
              <a:t>- Là chất không màu, không mùi, không vị và ít tan trong nước.</a:t>
            </a:r>
          </a:p>
          <a:p>
            <a:endParaRPr lang="en-US"/>
          </a:p>
        </p:txBody>
      </p:sp>
    </p:spTree>
    <p:custDataLst>
      <p:tags r:id="rId1"/>
    </p:custDataLst>
    <p:extLst>
      <p:ext uri="{BB962C8B-B14F-4D97-AF65-F5344CB8AC3E}">
        <p14:creationId xmlns:p14="http://schemas.microsoft.com/office/powerpoint/2010/main" val="124091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CE_TITLE" val="Bai 7 KHTN 6 OXygen va Khong Khi eler"/>
  <p:tag name="ISPRING_ULTRA_SCORM_COURSE_ID" val="B8E94B27-BB8D-4DA9-9EC7-ADD66070128B"/>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9\uFFFD\u0013\uFFFD{4FCDB806-9DF1-4714-BFBB-C57C9A534402}&quot;,&quot;C:\\Users\\VANANH_STD\\Desktop\\KHTN 6 abc\\ppt KHTN 6&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ai 7 KHTN 6 OXygen va Khong Khi eler"/>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2889E20B-77DC-4154-B12C-674BBFE7D459}:284"/>
</p:tagLst>
</file>

<file path=ppt/tags/tag11.xml><?xml version="1.0" encoding="utf-8"?>
<p:tagLst xmlns:a="http://schemas.openxmlformats.org/drawingml/2006/main" xmlns:r="http://schemas.openxmlformats.org/officeDocument/2006/relationships" xmlns:p="http://schemas.openxmlformats.org/presentationml/2006/main">
  <p:tag name="GENSWF_SLIDE_UID" val="{E3EC2CC7-6019-4930-96E5-8CF0F2A25F53}:285"/>
</p:tagLst>
</file>

<file path=ppt/tags/tag12.xml><?xml version="1.0" encoding="utf-8"?>
<p:tagLst xmlns:a="http://schemas.openxmlformats.org/drawingml/2006/main" xmlns:r="http://schemas.openxmlformats.org/officeDocument/2006/relationships" xmlns:p="http://schemas.openxmlformats.org/presentationml/2006/main">
  <p:tag name="GENSWF_SLIDE_UID" val="{858C0DFF-3A9B-4810-BB8C-90BC48A123E1}:286"/>
</p:tagLst>
</file>

<file path=ppt/tags/tag13.xml><?xml version="1.0" encoding="utf-8"?>
<p:tagLst xmlns:a="http://schemas.openxmlformats.org/drawingml/2006/main" xmlns:r="http://schemas.openxmlformats.org/officeDocument/2006/relationships" xmlns:p="http://schemas.openxmlformats.org/presentationml/2006/main">
  <p:tag name="GENSWF_SLIDE_UID" val="{B064541F-0108-4C26-88CB-075BA2994A13}:287"/>
</p:tagLst>
</file>

<file path=ppt/tags/tag14.xml><?xml version="1.0" encoding="utf-8"?>
<p:tagLst xmlns:a="http://schemas.openxmlformats.org/drawingml/2006/main" xmlns:r="http://schemas.openxmlformats.org/officeDocument/2006/relationships" xmlns:p="http://schemas.openxmlformats.org/presentationml/2006/main">
  <p:tag name="GENSWF_SLIDE_UID" val="{E32C9EB6-89BD-48AD-B175-6D2FE74120E3}:288"/>
</p:tagLst>
</file>

<file path=ppt/tags/tag15.xml><?xml version="1.0" encoding="utf-8"?>
<p:tagLst xmlns:a="http://schemas.openxmlformats.org/drawingml/2006/main" xmlns:r="http://schemas.openxmlformats.org/officeDocument/2006/relationships" xmlns:p="http://schemas.openxmlformats.org/presentationml/2006/main">
  <p:tag name="GENSWF_SLIDE_UID" val="{6FF872DA-E7C8-41C4-BA79-1CE2B24852F8}:265"/>
</p:tagLst>
</file>

<file path=ppt/tags/tag16.xml><?xml version="1.0" encoding="utf-8"?>
<p:tagLst xmlns:a="http://schemas.openxmlformats.org/drawingml/2006/main" xmlns:r="http://schemas.openxmlformats.org/officeDocument/2006/relationships" xmlns:p="http://schemas.openxmlformats.org/presentationml/2006/main">
  <p:tag name="GENSWF_SLIDE_UID" val="{A9262EFA-ED06-4AE3-9F60-C9EA62D9BBEF}:266"/>
</p:tagLst>
</file>

<file path=ppt/tags/tag17.xml><?xml version="1.0" encoding="utf-8"?>
<p:tagLst xmlns:a="http://schemas.openxmlformats.org/drawingml/2006/main" xmlns:r="http://schemas.openxmlformats.org/officeDocument/2006/relationships" xmlns:p="http://schemas.openxmlformats.org/presentationml/2006/main">
  <p:tag name="GENSWF_SLIDE_UID" val="{6D4EAA3A-D73F-48D0-A047-F262D874B5DD}:282"/>
</p:tagLst>
</file>

<file path=ppt/tags/tag18.xml><?xml version="1.0" encoding="utf-8"?>
<p:tagLst xmlns:a="http://schemas.openxmlformats.org/drawingml/2006/main" xmlns:r="http://schemas.openxmlformats.org/officeDocument/2006/relationships" xmlns:p="http://schemas.openxmlformats.org/presentationml/2006/main">
  <p:tag name="GENSWF_SLIDE_UID" val="{44583F7F-7102-4A83-8BD7-8AC1FE26B43D}:269"/>
</p:tagLst>
</file>

<file path=ppt/tags/tag19.xml><?xml version="1.0" encoding="utf-8"?>
<p:tagLst xmlns:a="http://schemas.openxmlformats.org/drawingml/2006/main" xmlns:r="http://schemas.openxmlformats.org/officeDocument/2006/relationships" xmlns:p="http://schemas.openxmlformats.org/presentationml/2006/main">
  <p:tag name="GENSWF_SLIDE_UID" val="{69CB07C6-685D-4B02-83D7-16E67EAB683F}:267"/>
</p:tagLst>
</file>

<file path=ppt/tags/tag2.xml><?xml version="1.0" encoding="utf-8"?>
<p:tagLst xmlns:a="http://schemas.openxmlformats.org/drawingml/2006/main" xmlns:r="http://schemas.openxmlformats.org/officeDocument/2006/relationships" xmlns:p="http://schemas.openxmlformats.org/presentationml/2006/main">
  <p:tag name="GENSWF_SLIDE_UID" val="{633A0D85-1512-4FFE-A5DF-B6FA7D198B05}: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993CD3A3-6305-4ABE-9336-0EA8C632F489}:270"/>
</p:tagLst>
</file>

<file path=ppt/tags/tag21.xml><?xml version="1.0" encoding="utf-8"?>
<p:tagLst xmlns:a="http://schemas.openxmlformats.org/drawingml/2006/main" xmlns:r="http://schemas.openxmlformats.org/officeDocument/2006/relationships" xmlns:p="http://schemas.openxmlformats.org/presentationml/2006/main">
  <p:tag name="GENSWF_SLIDE_UID" val="{8043CE09-D29A-49F2-A74E-CD0A3AB1EC4D}:290"/>
</p:tagLst>
</file>

<file path=ppt/tags/tag22.xml><?xml version="1.0" encoding="utf-8"?>
<p:tagLst xmlns:a="http://schemas.openxmlformats.org/drawingml/2006/main" xmlns:r="http://schemas.openxmlformats.org/officeDocument/2006/relationships" xmlns:p="http://schemas.openxmlformats.org/presentationml/2006/main">
  <p:tag name="GENSWF_SLIDE_UID" val="{327D5904-859B-4130-910C-D34758FC71EB}:289"/>
</p:tagLst>
</file>

<file path=ppt/tags/tag23.xml><?xml version="1.0" encoding="utf-8"?>
<p:tagLst xmlns:a="http://schemas.openxmlformats.org/drawingml/2006/main" xmlns:r="http://schemas.openxmlformats.org/officeDocument/2006/relationships" xmlns:p="http://schemas.openxmlformats.org/presentationml/2006/main">
  <p:tag name="GENSWF_SLIDE_UID" val="{F36921BC-3C8A-494F-B596-F9F52A5B586A}:281"/>
</p:tagLst>
</file>

<file path=ppt/tags/tag24.xml><?xml version="1.0" encoding="utf-8"?>
<p:tagLst xmlns:a="http://schemas.openxmlformats.org/drawingml/2006/main" xmlns:r="http://schemas.openxmlformats.org/officeDocument/2006/relationships" xmlns:p="http://schemas.openxmlformats.org/presentationml/2006/main">
  <p:tag name="GENSWF_SLIDE_UID" val="{99309CD4-BABA-456E-9779-D67198D828BC}:291"/>
</p:tagLst>
</file>

<file path=ppt/tags/tag25.xml><?xml version="1.0" encoding="utf-8"?>
<p:tagLst xmlns:a="http://schemas.openxmlformats.org/drawingml/2006/main" xmlns:r="http://schemas.openxmlformats.org/officeDocument/2006/relationships" xmlns:p="http://schemas.openxmlformats.org/presentationml/2006/main">
  <p:tag name="GENSWF_SLIDE_UID" val="{A46EB014-A370-4ECE-9A26-B1C3AC94B47C}:271"/>
</p:tagLst>
</file>

<file path=ppt/tags/tag26.xml><?xml version="1.0" encoding="utf-8"?>
<p:tagLst xmlns:a="http://schemas.openxmlformats.org/drawingml/2006/main" xmlns:r="http://schemas.openxmlformats.org/officeDocument/2006/relationships" xmlns:p="http://schemas.openxmlformats.org/presentationml/2006/main">
  <p:tag name="GENSWF_SLIDE_UID" val="{514F5A14-221B-4740-94DA-11A851F0E160}:292"/>
</p:tagLst>
</file>

<file path=ppt/tags/tag27.xml><?xml version="1.0" encoding="utf-8"?>
<p:tagLst xmlns:a="http://schemas.openxmlformats.org/drawingml/2006/main" xmlns:r="http://schemas.openxmlformats.org/officeDocument/2006/relationships" xmlns:p="http://schemas.openxmlformats.org/presentationml/2006/main">
  <p:tag name="GENSWF_SLIDE_UID" val="{F4417EB5-83AB-40F4-AFA8-3DB5B39BB0BB}:293"/>
</p:tagLst>
</file>

<file path=ppt/tags/tag28.xml><?xml version="1.0" encoding="utf-8"?>
<p:tagLst xmlns:a="http://schemas.openxmlformats.org/drawingml/2006/main" xmlns:r="http://schemas.openxmlformats.org/officeDocument/2006/relationships" xmlns:p="http://schemas.openxmlformats.org/presentationml/2006/main">
  <p:tag name="GENSWF_SLIDE_UID" val="{E6B93EFC-933C-4A63-80A4-0F7B2E4AE5A8}:294"/>
</p:tagLst>
</file>

<file path=ppt/tags/tag29.xml><?xml version="1.0" encoding="utf-8"?>
<p:tagLst xmlns:a="http://schemas.openxmlformats.org/drawingml/2006/main" xmlns:r="http://schemas.openxmlformats.org/officeDocument/2006/relationships" xmlns:p="http://schemas.openxmlformats.org/presentationml/2006/main">
  <p:tag name="GENSWF_SLIDE_UID" val="{B6AAB628-9F22-42EA-9A86-19704E3E9E31}:296"/>
</p:tagLst>
</file>

<file path=ppt/tags/tag3.xml><?xml version="1.0" encoding="utf-8"?>
<p:tagLst xmlns:a="http://schemas.openxmlformats.org/drawingml/2006/main" xmlns:r="http://schemas.openxmlformats.org/officeDocument/2006/relationships" xmlns:p="http://schemas.openxmlformats.org/presentationml/2006/main">
  <p:tag name="GENSWF_SLIDE_UID" val="{1DA036A6-0C16-42A6-B8A9-7CCAA9F1E3E0}:259"/>
</p:tagLst>
</file>

<file path=ppt/tags/tag30.xml><?xml version="1.0" encoding="utf-8"?>
<p:tagLst xmlns:a="http://schemas.openxmlformats.org/drawingml/2006/main" xmlns:r="http://schemas.openxmlformats.org/officeDocument/2006/relationships" xmlns:p="http://schemas.openxmlformats.org/presentationml/2006/main">
  <p:tag name="GENSWF_SLIDE_UID" val="{602BD2C3-AC6A-4A22-8611-85BBF4951F6D}:295"/>
</p:tagLst>
</file>

<file path=ppt/tags/tag31.xml><?xml version="1.0" encoding="utf-8"?>
<p:tagLst xmlns:a="http://schemas.openxmlformats.org/drawingml/2006/main" xmlns:r="http://schemas.openxmlformats.org/officeDocument/2006/relationships" xmlns:p="http://schemas.openxmlformats.org/presentationml/2006/main">
  <p:tag name="GENSWF_SLIDE_UID" val="{D368D3B2-4E39-41B3-8A4C-2D70BBDF22CD}:278"/>
</p:tagLst>
</file>

<file path=ppt/tags/tag32.xml><?xml version="1.0" encoding="utf-8"?>
<p:tagLst xmlns:a="http://schemas.openxmlformats.org/drawingml/2006/main" xmlns:r="http://schemas.openxmlformats.org/officeDocument/2006/relationships" xmlns:p="http://schemas.openxmlformats.org/presentationml/2006/main">
  <p:tag name="GENSWF_SLIDE_UID" val="{5099FE8F-6C48-48DD-8D80-A9F7DC05B266}:276"/>
</p:tagLst>
</file>

<file path=ppt/tags/tag33.xml><?xml version="1.0" encoding="utf-8"?>
<p:tagLst xmlns:a="http://schemas.openxmlformats.org/drawingml/2006/main" xmlns:r="http://schemas.openxmlformats.org/officeDocument/2006/relationships" xmlns:p="http://schemas.openxmlformats.org/presentationml/2006/main">
  <p:tag name="GENSWF_SLIDE_UID" val="{D679B78F-FD92-4EB9-989A-168955CD72AE}:277"/>
</p:tagLst>
</file>

<file path=ppt/tags/tag4.xml><?xml version="1.0" encoding="utf-8"?>
<p:tagLst xmlns:a="http://schemas.openxmlformats.org/drawingml/2006/main" xmlns:r="http://schemas.openxmlformats.org/officeDocument/2006/relationships" xmlns:p="http://schemas.openxmlformats.org/presentationml/2006/main">
  <p:tag name="GENSWF_SLIDE_UID" val="{DBB143EA-EB60-4C8A-BC1C-C7137A4DADFE}:257"/>
</p:tagLst>
</file>

<file path=ppt/tags/tag5.xml><?xml version="1.0" encoding="utf-8"?>
<p:tagLst xmlns:a="http://schemas.openxmlformats.org/drawingml/2006/main" xmlns:r="http://schemas.openxmlformats.org/officeDocument/2006/relationships" xmlns:p="http://schemas.openxmlformats.org/presentationml/2006/main">
  <p:tag name="GENSWF_SLIDE_UID" val="{9994015D-7AB4-4620-976D-BD33EB41F1C7}:260"/>
</p:tagLst>
</file>

<file path=ppt/tags/tag6.xml><?xml version="1.0" encoding="utf-8"?>
<p:tagLst xmlns:a="http://schemas.openxmlformats.org/drawingml/2006/main" xmlns:r="http://schemas.openxmlformats.org/officeDocument/2006/relationships" xmlns:p="http://schemas.openxmlformats.org/presentationml/2006/main">
  <p:tag name="GENSWF_SLIDE_UID" val="{2B0A69F1-C316-4A3B-9A76-69E58450A3B1}:261"/>
</p:tagLst>
</file>

<file path=ppt/tags/tag7.xml><?xml version="1.0" encoding="utf-8"?>
<p:tagLst xmlns:a="http://schemas.openxmlformats.org/drawingml/2006/main" xmlns:r="http://schemas.openxmlformats.org/officeDocument/2006/relationships" xmlns:p="http://schemas.openxmlformats.org/presentationml/2006/main">
  <p:tag name="GENSWF_SLIDE_UID" val="{2D42659C-6185-4352-B8D1-BCE48FA105D0}:262"/>
</p:tagLst>
</file>

<file path=ppt/tags/tag8.xml><?xml version="1.0" encoding="utf-8"?>
<p:tagLst xmlns:a="http://schemas.openxmlformats.org/drawingml/2006/main" xmlns:r="http://schemas.openxmlformats.org/officeDocument/2006/relationships" xmlns:p="http://schemas.openxmlformats.org/presentationml/2006/main">
  <p:tag name="GENSWF_SLIDE_UID" val="{5E928131-326D-4F49-82EC-34B88BBDDEB0}:283"/>
</p:tagLst>
</file>

<file path=ppt/tags/tag9.xml><?xml version="1.0" encoding="utf-8"?>
<p:tagLst xmlns:a="http://schemas.openxmlformats.org/drawingml/2006/main" xmlns:r="http://schemas.openxmlformats.org/officeDocument/2006/relationships" xmlns:p="http://schemas.openxmlformats.org/presentationml/2006/main">
  <p:tag name="GENSWF_SLIDE_UID" val="{1B3737C3-76F6-4658-9611-E1727DBAA5B1}:2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1761</Words>
  <Application>Microsoft Office PowerPoint</Application>
  <PresentationFormat>On-screen Show (4:3)</PresentationFormat>
  <Paragraphs>175</Paragraphs>
  <Slides>32</Slides>
  <Notes>32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Oxygen có ở đâu?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Vai trò của không khí đối với tự nhiên</vt:lpstr>
      <vt:lpstr>PowerPoint Presentation</vt:lpstr>
      <vt:lpstr>PowerPoint Presentation</vt:lpstr>
      <vt:lpstr>PowerPoint Presentation</vt:lpstr>
      <vt:lpstr>PowerPoint Presentation</vt:lpstr>
      <vt:lpstr>Phiếu học tập</vt:lpstr>
      <vt:lpstr>PowerPoint Presentation</vt:lpstr>
      <vt:lpstr>Hậu quả của việc ô nhiễm môi trường không khí</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Bai 7 KHTN 6 OXygen va Khong Khi eler</dc:title>
  <dc:creator>May01</dc:creator>
  <cp:lastModifiedBy>Microsoft account</cp:lastModifiedBy>
  <cp:revision>71</cp:revision>
  <dcterms:created xsi:type="dcterms:W3CDTF">2021-04-18T08:12:15Z</dcterms:created>
  <dcterms:modified xsi:type="dcterms:W3CDTF">2024-10-30T05:12:06Z</dcterms:modified>
</cp:coreProperties>
</file>