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4" r:id="rId10"/>
    <p:sldId id="305" r:id="rId11"/>
    <p:sldId id="306" r:id="rId12"/>
    <p:sldId id="264" r:id="rId13"/>
    <p:sldId id="265" r:id="rId14"/>
    <p:sldId id="266" r:id="rId15"/>
    <p:sldId id="267" r:id="rId16"/>
    <p:sldId id="268" r:id="rId17"/>
    <p:sldId id="270" r:id="rId18"/>
    <p:sldId id="295" r:id="rId19"/>
    <p:sldId id="296" r:id="rId20"/>
    <p:sldId id="303" r:id="rId21"/>
    <p:sldId id="273" r:id="rId22"/>
    <p:sldId id="297" r:id="rId23"/>
    <p:sldId id="298" r:id="rId24"/>
    <p:sldId id="301" r:id="rId25"/>
    <p:sldId id="302" r:id="rId26"/>
    <p:sldId id="299" r:id="rId27"/>
    <p:sldId id="300" r:id="rId28"/>
    <p:sldId id="278" r:id="rId29"/>
  </p:sldIdLst>
  <p:sldSz cx="9144000" cy="5143500" type="screen16x9"/>
  <p:notesSz cx="6858000" cy="9144000"/>
  <p:embeddedFontLst>
    <p:embeddedFont>
      <p:font typeface="Roboto Condensed" pitchFamily="2" charset="0"/>
      <p:regular r:id="rId31"/>
    </p:embeddedFont>
    <p:embeddedFont>
      <p:font typeface="Inter-Regular" charset="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微软雅黑" pitchFamily="34" charset="-122"/>
      <p:regular r:id="rId39"/>
      <p:bold r:id="rId40"/>
    </p:embeddedFont>
    <p:embeddedFont>
      <p:font typeface="Tahoma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4B8CE54-D7E4-4D6C-B30F-6A91B47CCFBE}"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A51BF6-B60F-430B-B708-1F52C015F5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A0E3E-6621-4EDA-9D70-C465CB629A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5B020-7235-44B4-A3AC-D53607E0F99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- Thư có thể chứa virus khiến các thiết bị điện tử bị nhiễm virus.</a:t>
          </a:r>
          <a:endParaRPr lang="en-US" sz="1800"/>
        </a:p>
      </dgm:t>
    </dgm:pt>
    <dgm:pt modelId="{64D17B21-C552-4C50-AE26-B155D688DFBD}" type="parTrans" cxnId="{6383ABAF-57B6-4ABF-B20C-611A4AA978E3}">
      <dgm:prSet/>
      <dgm:spPr/>
      <dgm:t>
        <a:bodyPr/>
        <a:lstStyle/>
        <a:p>
          <a:endParaRPr lang="en-US"/>
        </a:p>
      </dgm:t>
    </dgm:pt>
    <dgm:pt modelId="{DAC0A483-79CF-4AC8-82C5-63838A5557FD}" type="sibTrans" cxnId="{6383ABAF-57B6-4ABF-B20C-611A4AA978E3}">
      <dgm:prSet/>
      <dgm:spPr/>
      <dgm:t>
        <a:bodyPr/>
        <a:lstStyle/>
        <a:p>
          <a:endParaRPr lang="en-US"/>
        </a:p>
      </dgm:t>
    </dgm:pt>
    <dgm:pt modelId="{F11D2320-FAC0-4262-9F90-7EEF20F862BA}">
      <dgm:prSet phldrT="[Text]" custT="1"/>
      <dgm:spPr/>
      <dgm:t>
        <a:bodyPr/>
        <a:lstStyle/>
        <a:p>
          <a:r>
            <a:rPr lang="en-US" sz="1800" smtClean="0"/>
            <a:t>- Có những thư giả mạo, thư lừa đảo</a:t>
          </a:r>
          <a:endParaRPr lang="en-US" sz="1800"/>
        </a:p>
      </dgm:t>
    </dgm:pt>
    <dgm:pt modelId="{37EFF4E5-9407-4E6A-99A3-D13D54B2719D}" type="parTrans" cxnId="{B4690EFA-E8F1-4641-B01C-DED1AEBCA50A}">
      <dgm:prSet/>
      <dgm:spPr/>
      <dgm:t>
        <a:bodyPr/>
        <a:lstStyle/>
        <a:p>
          <a:endParaRPr lang="en-US"/>
        </a:p>
      </dgm:t>
    </dgm:pt>
    <dgm:pt modelId="{F077C283-300C-4301-B390-AFA941AE56C0}" type="sibTrans" cxnId="{B4690EFA-E8F1-4641-B01C-DED1AEBCA50A}">
      <dgm:prSet/>
      <dgm:spPr/>
      <dgm:t>
        <a:bodyPr/>
        <a:lstStyle/>
        <a:p>
          <a:endParaRPr lang="en-US"/>
        </a:p>
      </dgm:t>
    </dgm:pt>
    <dgm:pt modelId="{DC635AF1-9B33-413A-8F22-34B24D91AA0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- Thư rác làm người nhận mất thời gian, công sức để lọc bỏ</a:t>
          </a:r>
          <a:endParaRPr lang="en-US" sz="1800"/>
        </a:p>
      </dgm:t>
    </dgm:pt>
    <dgm:pt modelId="{3BC3F229-667F-469C-8014-5B47E68A92C4}" type="parTrans" cxnId="{103E462F-A01D-40A7-BD0D-6231CEEA51F0}">
      <dgm:prSet/>
      <dgm:spPr/>
      <dgm:t>
        <a:bodyPr/>
        <a:lstStyle/>
        <a:p>
          <a:endParaRPr lang="en-US"/>
        </a:p>
      </dgm:t>
    </dgm:pt>
    <dgm:pt modelId="{46871F32-6C99-485B-9169-43A8E9CBCF8E}" type="sibTrans" cxnId="{103E462F-A01D-40A7-BD0D-6231CEEA51F0}">
      <dgm:prSet/>
      <dgm:spPr/>
      <dgm:t>
        <a:bodyPr/>
        <a:lstStyle/>
        <a:p>
          <a:endParaRPr lang="en-US"/>
        </a:p>
      </dgm:t>
    </dgm:pt>
    <dgm:pt modelId="{92187D45-C9E2-470D-9C3E-577CE350AF21}" type="pres">
      <dgm:prSet presAssocID="{7E2A0E3E-6621-4EDA-9D70-C465CB629A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A95245-18B5-45A1-A251-DDBB9B418786}" type="pres">
      <dgm:prSet presAssocID="{B445B020-7235-44B4-A3AC-D53607E0F99C}" presName="parentLin" presStyleCnt="0"/>
      <dgm:spPr/>
    </dgm:pt>
    <dgm:pt modelId="{8EA4B465-8064-4D16-8A14-9252FA82CAC5}" type="pres">
      <dgm:prSet presAssocID="{B445B020-7235-44B4-A3AC-D53607E0F9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0408A28-C280-40CD-BBDE-61798AF5BE3E}" type="pres">
      <dgm:prSet presAssocID="{B445B020-7235-44B4-A3AC-D53607E0F99C}" presName="parentText" presStyleLbl="node1" presStyleIdx="0" presStyleCnt="3" custScaleX="125000" custScaleY="117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2B514-9526-4634-BEE8-86A794272E3E}" type="pres">
      <dgm:prSet presAssocID="{B445B020-7235-44B4-A3AC-D53607E0F99C}" presName="negativeSpace" presStyleCnt="0"/>
      <dgm:spPr/>
    </dgm:pt>
    <dgm:pt modelId="{40F3C46F-81C8-4C64-BBAD-8EE9D2AD95D6}" type="pres">
      <dgm:prSet presAssocID="{B445B020-7235-44B4-A3AC-D53607E0F99C}" presName="childText" presStyleLbl="conFgAcc1" presStyleIdx="0" presStyleCnt="3">
        <dgm:presLayoutVars>
          <dgm:bulletEnabled val="1"/>
        </dgm:presLayoutVars>
      </dgm:prSet>
      <dgm:spPr/>
    </dgm:pt>
    <dgm:pt modelId="{5569D4D1-81C5-4F93-B18E-2D91DFFBF5D8}" type="pres">
      <dgm:prSet presAssocID="{DAC0A483-79CF-4AC8-82C5-63838A5557FD}" presName="spaceBetweenRectangles" presStyleCnt="0"/>
      <dgm:spPr/>
    </dgm:pt>
    <dgm:pt modelId="{83CAC123-475C-4FB4-B827-C6C11E764F5F}" type="pres">
      <dgm:prSet presAssocID="{F11D2320-FAC0-4262-9F90-7EEF20F862BA}" presName="parentLin" presStyleCnt="0"/>
      <dgm:spPr/>
    </dgm:pt>
    <dgm:pt modelId="{E431C7A6-AEC4-4AE6-AEC3-AD5814BF929B}" type="pres">
      <dgm:prSet presAssocID="{F11D2320-FAC0-4262-9F90-7EEF20F862B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5AC57B-4C8F-4330-AC0B-70D62AF14577}" type="pres">
      <dgm:prSet presAssocID="{F11D2320-FAC0-4262-9F90-7EEF20F862BA}" presName="parentText" presStyleLbl="node1" presStyleIdx="1" presStyleCnt="3" custScaleX="125644" custScaleY="125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3F7F6-9DF7-4F31-9783-D816F19F7F6D}" type="pres">
      <dgm:prSet presAssocID="{F11D2320-FAC0-4262-9F90-7EEF20F862BA}" presName="negativeSpace" presStyleCnt="0"/>
      <dgm:spPr/>
    </dgm:pt>
    <dgm:pt modelId="{519B699D-59FB-4AFE-A07F-1F5C834D7B49}" type="pres">
      <dgm:prSet presAssocID="{F11D2320-FAC0-4262-9F90-7EEF20F862BA}" presName="childText" presStyleLbl="conFgAcc1" presStyleIdx="1" presStyleCnt="3">
        <dgm:presLayoutVars>
          <dgm:bulletEnabled val="1"/>
        </dgm:presLayoutVars>
      </dgm:prSet>
      <dgm:spPr/>
    </dgm:pt>
    <dgm:pt modelId="{25BE73CF-24E5-4B2B-ABD0-FCBAAC2085BC}" type="pres">
      <dgm:prSet presAssocID="{F077C283-300C-4301-B390-AFA941AE56C0}" presName="spaceBetweenRectangles" presStyleCnt="0"/>
      <dgm:spPr/>
    </dgm:pt>
    <dgm:pt modelId="{B4933EE4-B37A-481F-9624-A14F4A008561}" type="pres">
      <dgm:prSet presAssocID="{DC635AF1-9B33-413A-8F22-34B24D91AA00}" presName="parentLin" presStyleCnt="0"/>
      <dgm:spPr/>
    </dgm:pt>
    <dgm:pt modelId="{15ADE7DB-D140-4E90-B5B8-9BA9D1510CD3}" type="pres">
      <dgm:prSet presAssocID="{DC635AF1-9B33-413A-8F22-34B24D91AA0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6DD4936-2A9D-4B1A-8751-18045768945A}" type="pres">
      <dgm:prSet presAssocID="{DC635AF1-9B33-413A-8F22-34B24D91AA00}" presName="parentText" presStyleLbl="node1" presStyleIdx="2" presStyleCnt="3" custScaleX="125000" custScaleY="1176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77C46-9132-4A88-BFC3-E43E43FD1ED2}" type="pres">
      <dgm:prSet presAssocID="{DC635AF1-9B33-413A-8F22-34B24D91AA00}" presName="negativeSpace" presStyleCnt="0"/>
      <dgm:spPr/>
    </dgm:pt>
    <dgm:pt modelId="{B6E08EE5-EA4B-479D-8AC9-A600745823BF}" type="pres">
      <dgm:prSet presAssocID="{DC635AF1-9B33-413A-8F22-34B24D91AA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F48050-4F5A-4B9E-9782-FDF8471EAAE0}" type="presOf" srcId="{B445B020-7235-44B4-A3AC-D53607E0F99C}" destId="{E0408A28-C280-40CD-BBDE-61798AF5BE3E}" srcOrd="1" destOrd="0" presId="urn:microsoft.com/office/officeart/2005/8/layout/list1"/>
    <dgm:cxn modelId="{86CADEE0-7CF4-4B4C-989D-86CB24127034}" type="presOf" srcId="{F11D2320-FAC0-4262-9F90-7EEF20F862BA}" destId="{475AC57B-4C8F-4330-AC0B-70D62AF14577}" srcOrd="1" destOrd="0" presId="urn:microsoft.com/office/officeart/2005/8/layout/list1"/>
    <dgm:cxn modelId="{F5F7BE67-D8FB-4926-959A-86F09A529EA1}" type="presOf" srcId="{DC635AF1-9B33-413A-8F22-34B24D91AA00}" destId="{F6DD4936-2A9D-4B1A-8751-18045768945A}" srcOrd="1" destOrd="0" presId="urn:microsoft.com/office/officeart/2005/8/layout/list1"/>
    <dgm:cxn modelId="{D7A31A62-08B6-4A0A-9AE9-19294B38DFE2}" type="presOf" srcId="{B445B020-7235-44B4-A3AC-D53607E0F99C}" destId="{8EA4B465-8064-4D16-8A14-9252FA82CAC5}" srcOrd="0" destOrd="0" presId="urn:microsoft.com/office/officeart/2005/8/layout/list1"/>
    <dgm:cxn modelId="{452D302D-B9C7-4303-A085-B425A15CCC64}" type="presOf" srcId="{F11D2320-FAC0-4262-9F90-7EEF20F862BA}" destId="{E431C7A6-AEC4-4AE6-AEC3-AD5814BF929B}" srcOrd="0" destOrd="0" presId="urn:microsoft.com/office/officeart/2005/8/layout/list1"/>
    <dgm:cxn modelId="{8568BD70-30CA-494F-BEAC-1FFBA330128E}" type="presOf" srcId="{DC635AF1-9B33-413A-8F22-34B24D91AA00}" destId="{15ADE7DB-D140-4E90-B5B8-9BA9D1510CD3}" srcOrd="0" destOrd="0" presId="urn:microsoft.com/office/officeart/2005/8/layout/list1"/>
    <dgm:cxn modelId="{103E462F-A01D-40A7-BD0D-6231CEEA51F0}" srcId="{7E2A0E3E-6621-4EDA-9D70-C465CB629A88}" destId="{DC635AF1-9B33-413A-8F22-34B24D91AA00}" srcOrd="2" destOrd="0" parTransId="{3BC3F229-667F-469C-8014-5B47E68A92C4}" sibTransId="{46871F32-6C99-485B-9169-43A8E9CBCF8E}"/>
    <dgm:cxn modelId="{6383ABAF-57B6-4ABF-B20C-611A4AA978E3}" srcId="{7E2A0E3E-6621-4EDA-9D70-C465CB629A88}" destId="{B445B020-7235-44B4-A3AC-D53607E0F99C}" srcOrd="0" destOrd="0" parTransId="{64D17B21-C552-4C50-AE26-B155D688DFBD}" sibTransId="{DAC0A483-79CF-4AC8-82C5-63838A5557FD}"/>
    <dgm:cxn modelId="{A1037376-1D97-4A47-9272-1780DCD8598B}" type="presOf" srcId="{7E2A0E3E-6621-4EDA-9D70-C465CB629A88}" destId="{92187D45-C9E2-470D-9C3E-577CE350AF21}" srcOrd="0" destOrd="0" presId="urn:microsoft.com/office/officeart/2005/8/layout/list1"/>
    <dgm:cxn modelId="{B4690EFA-E8F1-4641-B01C-DED1AEBCA50A}" srcId="{7E2A0E3E-6621-4EDA-9D70-C465CB629A88}" destId="{F11D2320-FAC0-4262-9F90-7EEF20F862BA}" srcOrd="1" destOrd="0" parTransId="{37EFF4E5-9407-4E6A-99A3-D13D54B2719D}" sibTransId="{F077C283-300C-4301-B390-AFA941AE56C0}"/>
    <dgm:cxn modelId="{6A3FD5C7-1A5A-45A9-A318-828241B75628}" type="presParOf" srcId="{92187D45-C9E2-470D-9C3E-577CE350AF21}" destId="{BEA95245-18B5-45A1-A251-DDBB9B418786}" srcOrd="0" destOrd="0" presId="urn:microsoft.com/office/officeart/2005/8/layout/list1"/>
    <dgm:cxn modelId="{893C1CE7-3676-461B-90FA-E103F78FDED5}" type="presParOf" srcId="{BEA95245-18B5-45A1-A251-DDBB9B418786}" destId="{8EA4B465-8064-4D16-8A14-9252FA82CAC5}" srcOrd="0" destOrd="0" presId="urn:microsoft.com/office/officeart/2005/8/layout/list1"/>
    <dgm:cxn modelId="{C843ACB3-58CA-49DA-86E8-CC7F5D1E8EBD}" type="presParOf" srcId="{BEA95245-18B5-45A1-A251-DDBB9B418786}" destId="{E0408A28-C280-40CD-BBDE-61798AF5BE3E}" srcOrd="1" destOrd="0" presId="urn:microsoft.com/office/officeart/2005/8/layout/list1"/>
    <dgm:cxn modelId="{27D6B5C1-CA80-4C24-8535-A2FDF05F06FD}" type="presParOf" srcId="{92187D45-C9E2-470D-9C3E-577CE350AF21}" destId="{7502B514-9526-4634-BEE8-86A794272E3E}" srcOrd="1" destOrd="0" presId="urn:microsoft.com/office/officeart/2005/8/layout/list1"/>
    <dgm:cxn modelId="{4651A2D5-C878-442C-B385-DCF675065024}" type="presParOf" srcId="{92187D45-C9E2-470D-9C3E-577CE350AF21}" destId="{40F3C46F-81C8-4C64-BBAD-8EE9D2AD95D6}" srcOrd="2" destOrd="0" presId="urn:microsoft.com/office/officeart/2005/8/layout/list1"/>
    <dgm:cxn modelId="{7DC7FE57-6825-432B-A822-E3DCBC2F2F31}" type="presParOf" srcId="{92187D45-C9E2-470D-9C3E-577CE350AF21}" destId="{5569D4D1-81C5-4F93-B18E-2D91DFFBF5D8}" srcOrd="3" destOrd="0" presId="urn:microsoft.com/office/officeart/2005/8/layout/list1"/>
    <dgm:cxn modelId="{374669DC-D0F1-4FE7-A9E6-AA84DD3289BC}" type="presParOf" srcId="{92187D45-C9E2-470D-9C3E-577CE350AF21}" destId="{83CAC123-475C-4FB4-B827-C6C11E764F5F}" srcOrd="4" destOrd="0" presId="urn:microsoft.com/office/officeart/2005/8/layout/list1"/>
    <dgm:cxn modelId="{27053D65-B16E-4B8F-B62B-2E2B30B391A6}" type="presParOf" srcId="{83CAC123-475C-4FB4-B827-C6C11E764F5F}" destId="{E431C7A6-AEC4-4AE6-AEC3-AD5814BF929B}" srcOrd="0" destOrd="0" presId="urn:microsoft.com/office/officeart/2005/8/layout/list1"/>
    <dgm:cxn modelId="{2FF39C28-0605-44B7-9C66-657112D699A5}" type="presParOf" srcId="{83CAC123-475C-4FB4-B827-C6C11E764F5F}" destId="{475AC57B-4C8F-4330-AC0B-70D62AF14577}" srcOrd="1" destOrd="0" presId="urn:microsoft.com/office/officeart/2005/8/layout/list1"/>
    <dgm:cxn modelId="{6810F39B-A396-47B4-B2D2-C4A686158C75}" type="presParOf" srcId="{92187D45-C9E2-470D-9C3E-577CE350AF21}" destId="{6143F7F6-9DF7-4F31-9783-D816F19F7F6D}" srcOrd="5" destOrd="0" presId="urn:microsoft.com/office/officeart/2005/8/layout/list1"/>
    <dgm:cxn modelId="{3EFAD01D-A9A0-41D1-81D7-14FF738A1FA6}" type="presParOf" srcId="{92187D45-C9E2-470D-9C3E-577CE350AF21}" destId="{519B699D-59FB-4AFE-A07F-1F5C834D7B49}" srcOrd="6" destOrd="0" presId="urn:microsoft.com/office/officeart/2005/8/layout/list1"/>
    <dgm:cxn modelId="{653461EB-C6F2-4527-9A80-0D61830791C0}" type="presParOf" srcId="{92187D45-C9E2-470D-9C3E-577CE350AF21}" destId="{25BE73CF-24E5-4B2B-ABD0-FCBAAC2085BC}" srcOrd="7" destOrd="0" presId="urn:microsoft.com/office/officeart/2005/8/layout/list1"/>
    <dgm:cxn modelId="{24467718-5658-46C4-9B3C-F7959B37B8EB}" type="presParOf" srcId="{92187D45-C9E2-470D-9C3E-577CE350AF21}" destId="{B4933EE4-B37A-481F-9624-A14F4A008561}" srcOrd="8" destOrd="0" presId="urn:microsoft.com/office/officeart/2005/8/layout/list1"/>
    <dgm:cxn modelId="{8FCFEB97-EF85-4600-A7B0-322E6BF8A63E}" type="presParOf" srcId="{B4933EE4-B37A-481F-9624-A14F4A008561}" destId="{15ADE7DB-D140-4E90-B5B8-9BA9D1510CD3}" srcOrd="0" destOrd="0" presId="urn:microsoft.com/office/officeart/2005/8/layout/list1"/>
    <dgm:cxn modelId="{3737D1E3-5BF6-4F6F-9831-F3FC8A10B0F7}" type="presParOf" srcId="{B4933EE4-B37A-481F-9624-A14F4A008561}" destId="{F6DD4936-2A9D-4B1A-8751-18045768945A}" srcOrd="1" destOrd="0" presId="urn:microsoft.com/office/officeart/2005/8/layout/list1"/>
    <dgm:cxn modelId="{1D5BBCA3-DFFC-48BB-BB6D-E2B68087CF75}" type="presParOf" srcId="{92187D45-C9E2-470D-9C3E-577CE350AF21}" destId="{B0977C46-9132-4A88-BFC3-E43E43FD1ED2}" srcOrd="9" destOrd="0" presId="urn:microsoft.com/office/officeart/2005/8/layout/list1"/>
    <dgm:cxn modelId="{0287872B-366C-48E6-9688-82453E989857}" type="presParOf" srcId="{92187D45-C9E2-470D-9C3E-577CE350AF21}" destId="{B6E08EE5-EA4B-479D-8AC9-A600745823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3C46F-81C8-4C64-BBAD-8EE9D2AD95D6}">
      <dsp:nvSpPr>
        <dsp:cNvPr id="0" name=""/>
        <dsp:cNvSpPr/>
      </dsp:nvSpPr>
      <dsp:spPr>
        <a:xfrm>
          <a:off x="0" y="490637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08A28-C280-40CD-BBDE-61798AF5BE3E}">
      <dsp:nvSpPr>
        <dsp:cNvPr id="0" name=""/>
        <dsp:cNvSpPr/>
      </dsp:nvSpPr>
      <dsp:spPr>
        <a:xfrm>
          <a:off x="304800" y="31327"/>
          <a:ext cx="5334000" cy="798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Thư có thể chứa virus khiến các thiết bị điện tử bị nhiễm virus.</a:t>
          </a:r>
          <a:endParaRPr lang="en-US" sz="1800" kern="1200"/>
        </a:p>
      </dsp:txBody>
      <dsp:txXfrm>
        <a:off x="343794" y="70321"/>
        <a:ext cx="5256012" cy="720801"/>
      </dsp:txXfrm>
    </dsp:sp>
    <dsp:sp modelId="{519B699D-59FB-4AFE-A07F-1F5C834D7B49}">
      <dsp:nvSpPr>
        <dsp:cNvPr id="0" name=""/>
        <dsp:cNvSpPr/>
      </dsp:nvSpPr>
      <dsp:spPr>
        <a:xfrm>
          <a:off x="0" y="1705497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AC57B-4C8F-4330-AC0B-70D62AF14577}">
      <dsp:nvSpPr>
        <dsp:cNvPr id="0" name=""/>
        <dsp:cNvSpPr/>
      </dsp:nvSpPr>
      <dsp:spPr>
        <a:xfrm>
          <a:off x="304800" y="1194437"/>
          <a:ext cx="5361480" cy="850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Có những thư giả mạo, thư lừa đảo</a:t>
          </a:r>
          <a:endParaRPr lang="en-US" sz="1800" kern="1200"/>
        </a:p>
      </dsp:txBody>
      <dsp:txXfrm>
        <a:off x="346320" y="1235957"/>
        <a:ext cx="5278440" cy="767499"/>
      </dsp:txXfrm>
    </dsp:sp>
    <dsp:sp modelId="{B6E08EE5-EA4B-479D-8AC9-A600745823BF}">
      <dsp:nvSpPr>
        <dsp:cNvPr id="0" name=""/>
        <dsp:cNvSpPr/>
      </dsp:nvSpPr>
      <dsp:spPr>
        <a:xfrm>
          <a:off x="0" y="2868872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4936-2A9D-4B1A-8751-18045768945A}">
      <dsp:nvSpPr>
        <dsp:cNvPr id="0" name=""/>
        <dsp:cNvSpPr/>
      </dsp:nvSpPr>
      <dsp:spPr>
        <a:xfrm>
          <a:off x="304800" y="2409297"/>
          <a:ext cx="5334000" cy="799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Thư rác làm người nhận mất thời gian, công sức để lọc bỏ</a:t>
          </a:r>
          <a:endParaRPr lang="en-US" sz="1800" kern="1200"/>
        </a:p>
      </dsp:txBody>
      <dsp:txXfrm>
        <a:off x="343807" y="2448304"/>
        <a:ext cx="5255986" cy="72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01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38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82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8BB01-496F-49B6-AC4A-1FCC8C16E3B0}" type="slidenum">
              <a:rPr lang="en-US" alt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60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9ad39b82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d9ad39b82_2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2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2"/>
                </a:solidFill>
              </a:rPr>
              <a:t>“</a:t>
            </a:r>
            <a:endParaRPr sz="9600" b="1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3124200" y="270245"/>
            <a:ext cx="6611100" cy="14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 HỌC 6</a:t>
            </a:r>
            <a:endParaRPr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5649" y="1347821"/>
            <a:ext cx="514115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đến với bài học hôm nay!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27124" y="1345100"/>
            <a:ext cx="34290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18" y="3291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LỢI ÍCH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2286922" y="733171"/>
            <a:ext cx="2132678" cy="1533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: 圆角 14"/>
          <p:cNvSpPr/>
          <p:nvPr/>
        </p:nvSpPr>
        <p:spPr>
          <a:xfrm>
            <a:off x="2286921" y="2555260"/>
            <a:ext cx="2132679" cy="15335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2341775" y="786247"/>
            <a:ext cx="2001625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Có thể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chuyển th</a:t>
            </a:r>
            <a:r>
              <a:rPr lang="vi-VN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bằng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các ph</a:t>
            </a:r>
            <a:r>
              <a:rPr lang="vi-VN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ươ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ng tiện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khác nhau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4"/>
          <p:cNvSpPr/>
          <p:nvPr/>
        </p:nvSpPr>
        <p:spPr>
          <a:xfrm>
            <a:off x="2341775" y="2623836"/>
            <a:ext cx="2077825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Viết trên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giấy, vải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…, kèm vật liệu hàm chứa ý nghĩa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15"/>
          <p:cNvSpPr/>
          <p:nvPr/>
        </p:nvSpPr>
        <p:spPr>
          <a:xfrm>
            <a:off x="5181600" y="733170"/>
            <a:ext cx="1981200" cy="1533582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: 圆角 16"/>
          <p:cNvSpPr/>
          <p:nvPr/>
        </p:nvSpPr>
        <p:spPr>
          <a:xfrm>
            <a:off x="5181600" y="2555260"/>
            <a:ext cx="1981200" cy="1533582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5181600" y="856915"/>
            <a:ext cx="1864031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bg1"/>
                </a:solidFill>
                <a:latin typeface="+mj-lt"/>
              </a:rPr>
              <a:t>Gửi th</a:t>
            </a:r>
            <a:r>
              <a:rPr lang="vi-VN" altLang="zh-CN" sz="2000" smtClean="0">
                <a:solidFill>
                  <a:schemeClr val="bg1"/>
                </a:solidFill>
                <a:latin typeface="+mj-lt"/>
              </a:rPr>
              <a:t>ư</a:t>
            </a:r>
            <a:r>
              <a:rPr lang="en-US" altLang="zh-CN" sz="2000">
                <a:solidFill>
                  <a:schemeClr val="bg1"/>
                </a:solidFill>
                <a:latin typeface="+mj-lt"/>
              </a:rPr>
              <a:t> qua kết </a:t>
            </a:r>
            <a:r>
              <a:rPr lang="en-US" altLang="zh-CN" sz="2000" smtClean="0">
                <a:solidFill>
                  <a:schemeClr val="bg1"/>
                </a:solidFill>
                <a:latin typeface="+mj-lt"/>
              </a:rPr>
              <a:t>nối Internet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181600" y="2671916"/>
            <a:ext cx="198120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  <a:latin typeface="+mj-lt"/>
              </a:rPr>
              <a:t>Có thể gửi kèm các tệp văn bản, </a:t>
            </a:r>
            <a:r>
              <a:rPr lang="en-US" altLang="zh-CN" sz="2000" smtClean="0">
                <a:solidFill>
                  <a:schemeClr val="bg1"/>
                </a:solidFill>
                <a:latin typeface="+mj-lt"/>
              </a:rPr>
              <a:t>âm </a:t>
            </a:r>
            <a:r>
              <a:rPr lang="en-US" altLang="zh-CN" sz="2000">
                <a:solidFill>
                  <a:schemeClr val="bg1"/>
                </a:solidFill>
                <a:latin typeface="+mj-lt"/>
              </a:rPr>
              <a:t>thanh…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5800" y="1310511"/>
            <a:ext cx="603050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495800" y="3116089"/>
            <a:ext cx="603050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2935" y="560046"/>
            <a:ext cx="189891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>
                <a:latin typeface="+mj-lt"/>
              </a:rPr>
              <a:t>* </a:t>
            </a:r>
            <a:r>
              <a:rPr lang="vi-VN" sz="2400" b="1" smtClean="0">
                <a:latin typeface="+mn-lt"/>
              </a:rPr>
              <a:t>Ư</a:t>
            </a:r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b="1" smtClean="0">
                <a:latin typeface="+mj-lt"/>
              </a:rPr>
              <a:t> </a:t>
            </a:r>
            <a:r>
              <a:rPr lang="en-US" sz="2400" b="1">
                <a:latin typeface="+mj-lt"/>
                <a:cs typeface="Times New Roman" panose="02020603050405020304" pitchFamily="18" charset="0"/>
              </a:rPr>
              <a:t>điểm:</a:t>
            </a:r>
            <a:endParaRPr lang="en-GB" sz="24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Writing Letter Stock Illustrations – 96,595 Writing Letter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514828"/>
            <a:ext cx="2093807" cy="1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N_student-at-desk-sending-email-clipart.jpg (220×21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6" y="1374900"/>
            <a:ext cx="1808364" cy="1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7289" y="3224426"/>
            <a:ext cx="1884564" cy="935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truyền thống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3227" y="3224426"/>
            <a:ext cx="16753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điện tử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3032166" y="1444584"/>
            <a:ext cx="30796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4" grpId="0"/>
      <p:bldP spid="36" grpId="0" animBg="1"/>
      <p:bldP spid="37" grpId="0" animBg="1"/>
      <p:bldP spid="44" grpId="0"/>
      <p:bldP spid="45" grpId="0"/>
      <p:bldP spid="3" grpId="0" animBg="1"/>
      <p:bldP spid="47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18" y="3291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LỢI ÍCH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2293410" y="587229"/>
            <a:ext cx="1897590" cy="91273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: 圆角 14"/>
          <p:cNvSpPr/>
          <p:nvPr/>
        </p:nvSpPr>
        <p:spPr>
          <a:xfrm>
            <a:off x="2293410" y="1561935"/>
            <a:ext cx="1897590" cy="94416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2341775" y="786248"/>
            <a:ext cx="1520809" cy="3711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Chi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phí cao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4"/>
          <p:cNvSpPr/>
          <p:nvPr/>
        </p:nvSpPr>
        <p:spPr>
          <a:xfrm>
            <a:off x="2357583" y="1578251"/>
            <a:ext cx="182564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Thời gian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chuyển th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dài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15"/>
          <p:cNvSpPr/>
          <p:nvPr/>
        </p:nvSpPr>
        <p:spPr>
          <a:xfrm>
            <a:off x="5029200" y="587229"/>
            <a:ext cx="1988576" cy="912733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: 圆角 16"/>
          <p:cNvSpPr/>
          <p:nvPr/>
        </p:nvSpPr>
        <p:spPr>
          <a:xfrm>
            <a:off x="5029200" y="1546783"/>
            <a:ext cx="1988576" cy="952415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5082591" y="805241"/>
            <a:ext cx="183259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latin typeface="+mj-lt"/>
              </a:rPr>
              <a:t>Chi phí </a:t>
            </a:r>
            <a:r>
              <a:rPr lang="en-US" altLang="zh-CN" sz="2000" smtClean="0">
                <a:latin typeface="+mj-lt"/>
              </a:rPr>
              <a:t>thấp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181601" y="1549920"/>
            <a:ext cx="17615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+mj-lt"/>
              </a:rPr>
              <a:t>Thời gian gửi, </a:t>
            </a:r>
            <a:r>
              <a:rPr lang="en-US" altLang="zh-CN" sz="2000" smtClean="0">
                <a:latin typeface="+mj-lt"/>
              </a:rPr>
              <a:t>nhận nhanh</a:t>
            </a:r>
            <a:endParaRPr lang="zh-CN" altLang="en-US" sz="2000" dirty="0"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67878" y="3811372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267878" y="2829704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8" name="矩形: 圆角 1"/>
          <p:cNvSpPr/>
          <p:nvPr/>
        </p:nvSpPr>
        <p:spPr>
          <a:xfrm>
            <a:off x="2293410" y="2574680"/>
            <a:ext cx="1897590" cy="91273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34"/>
          <p:cNvSpPr/>
          <p:nvPr/>
        </p:nvSpPr>
        <p:spPr>
          <a:xfrm>
            <a:off x="2357583" y="2571251"/>
            <a:ext cx="176924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Số l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ượn</a:t>
            </a:r>
            <a:r>
              <a:rPr lang="en-US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th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hạn chế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: 圆角 14"/>
          <p:cNvSpPr/>
          <p:nvPr/>
        </p:nvSpPr>
        <p:spPr>
          <a:xfrm>
            <a:off x="2293410" y="3555990"/>
            <a:ext cx="1897590" cy="94416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3" name="矩形 34"/>
          <p:cNvSpPr/>
          <p:nvPr/>
        </p:nvSpPr>
        <p:spPr>
          <a:xfrm>
            <a:off x="2293410" y="3579797"/>
            <a:ext cx="1889813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Có thể bị chuyển nhầm, tẩm 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độc…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240107" y="832863"/>
            <a:ext cx="560493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5" name="Right Arrow 54"/>
          <p:cNvSpPr/>
          <p:nvPr/>
        </p:nvSpPr>
        <p:spPr>
          <a:xfrm>
            <a:off x="4267878" y="1805865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6" name="矩形: 圆角 15"/>
          <p:cNvSpPr/>
          <p:nvPr/>
        </p:nvSpPr>
        <p:spPr>
          <a:xfrm>
            <a:off x="5029200" y="2565008"/>
            <a:ext cx="1988576" cy="912733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文本框 31"/>
          <p:cNvSpPr txBox="1"/>
          <p:nvPr/>
        </p:nvSpPr>
        <p:spPr>
          <a:xfrm>
            <a:off x="5029200" y="2542499"/>
            <a:ext cx="19705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+mj-lt"/>
              </a:rPr>
              <a:t>Có thể gửi cho nhiều </a:t>
            </a:r>
            <a:r>
              <a:rPr lang="en-US" altLang="zh-CN" sz="2000" smtClean="0">
                <a:latin typeface="+mj-lt"/>
              </a:rPr>
              <a:t>ng</a:t>
            </a:r>
            <a:r>
              <a:rPr lang="vi-VN" altLang="zh-CN" sz="2000">
                <a:latin typeface="+mn-lt"/>
              </a:rPr>
              <a:t>ư</a:t>
            </a:r>
            <a:r>
              <a:rPr lang="en-US" altLang="zh-CN" sz="2000" smtClean="0">
                <a:latin typeface="+mj-lt"/>
              </a:rPr>
              <a:t>ời</a:t>
            </a:r>
            <a:endParaRPr lang="zh-CN" altLang="en-US" sz="2000" dirty="0">
              <a:latin typeface="+mj-lt"/>
            </a:endParaRPr>
          </a:p>
        </p:txBody>
      </p:sp>
      <p:sp>
        <p:nvSpPr>
          <p:cNvPr id="58" name="矩形: 圆角 16"/>
          <p:cNvSpPr/>
          <p:nvPr/>
        </p:nvSpPr>
        <p:spPr>
          <a:xfrm>
            <a:off x="5029201" y="3553713"/>
            <a:ext cx="2018452" cy="952415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文本框 32"/>
          <p:cNvSpPr txBox="1"/>
          <p:nvPr/>
        </p:nvSpPr>
        <p:spPr>
          <a:xfrm>
            <a:off x="5090463" y="3609420"/>
            <a:ext cx="1895927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smtClean="0">
                <a:latin typeface="+mj-lt"/>
              </a:rPr>
              <a:t>L</a:t>
            </a:r>
            <a:r>
              <a:rPr lang="vi-VN" altLang="zh-CN" sz="2000" smtClean="0">
                <a:latin typeface="+mn-lt"/>
              </a:rPr>
              <a:t>ư</a:t>
            </a:r>
            <a:r>
              <a:rPr lang="en-US" altLang="zh-CN" sz="2000">
                <a:latin typeface="+mj-lt"/>
              </a:rPr>
              <a:t>u trữ và tìm kiếm dễ</a:t>
            </a:r>
            <a:r>
              <a:rPr lang="en-US" altLang="zh-CN">
                <a:latin typeface="+mj-lt"/>
              </a:rPr>
              <a:t> </a:t>
            </a:r>
            <a:r>
              <a:rPr lang="en-US" altLang="zh-CN" sz="2000" smtClean="0">
                <a:latin typeface="+mj-lt"/>
              </a:rPr>
              <a:t>dàng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5490" y="706630"/>
            <a:ext cx="189891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>
                <a:latin typeface="+mj-lt"/>
              </a:rPr>
              <a:t>* </a:t>
            </a:r>
            <a:r>
              <a:rPr lang="en-US" sz="2000" b="1">
                <a:latin typeface="+mj-lt"/>
                <a:cs typeface="Times New Roman" panose="02020603050405020304" pitchFamily="18" charset="0"/>
              </a:rPr>
              <a:t>Nh</a:t>
            </a:r>
            <a:r>
              <a:rPr lang="vi-VN" sz="2000" b="1">
                <a:latin typeface="+mn-lt"/>
                <a:cs typeface="Times New Roman" panose="02020603050405020304" pitchFamily="18" charset="0"/>
              </a:rPr>
              <a:t>ược</a:t>
            </a:r>
            <a:r>
              <a:rPr lang="en-US" sz="2000" b="1">
                <a:latin typeface="+mj-lt"/>
                <a:cs typeface="Times New Roman" panose="02020603050405020304" pitchFamily="18" charset="0"/>
              </a:rPr>
              <a:t> điểm:</a:t>
            </a:r>
            <a:endParaRPr lang="en-GB" sz="20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" name="Picture 4" descr="Writing Letter Stock Illustrations – 96,595 Writing Letter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514828"/>
            <a:ext cx="2093807" cy="1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N_student-at-desk-sending-email-clipart.jpg (220×21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05" y="1440721"/>
            <a:ext cx="1808364" cy="1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37289" y="3224426"/>
            <a:ext cx="167532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</a:t>
            </a: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vụ th</a:t>
            </a:r>
            <a:r>
              <a:rPr lang="vi-VN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truyền thống</a:t>
            </a:r>
            <a:endParaRPr lang="en-GB" sz="18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3227" y="3260539"/>
            <a:ext cx="16753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điện tử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3032166" y="1538756"/>
            <a:ext cx="30796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4" grpId="0"/>
      <p:bldP spid="36" grpId="0" animBg="1"/>
      <p:bldP spid="37" grpId="0" animBg="1"/>
      <p:bldP spid="44" grpId="0"/>
      <p:bldP spid="45" grpId="0"/>
      <p:bldP spid="3" grpId="0" animBg="1"/>
      <p:bldP spid="47" grpId="0" animBg="1"/>
      <p:bldP spid="48" grpId="0" animBg="1"/>
      <p:bldP spid="49" grpId="0"/>
      <p:bldP spid="52" grpId="0" animBg="1"/>
      <p:bldP spid="53" grpId="0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2. Lợi ích của thư điện tử</a:t>
            </a:r>
            <a:endParaRPr sz="2800" b="1">
              <a:latin typeface="+mj-l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Cloud Callout 4"/>
          <p:cNvSpPr/>
          <p:nvPr/>
        </p:nvSpPr>
        <p:spPr>
          <a:xfrm>
            <a:off x="533400" y="819150"/>
            <a:ext cx="4114800" cy="1828800"/>
          </a:xfrm>
          <a:prstGeom prst="cloudCallout">
            <a:avLst/>
          </a:prstGeom>
          <a:solidFill>
            <a:schemeClr val="tx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Bằng hiểu biết của mình, em hãy cho biết thư điện tử có lợi ích gì?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666750"/>
            <a:ext cx="3733800" cy="3787449"/>
            <a:chOff x="533400" y="666750"/>
            <a:chExt cx="3733800" cy="3787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66750"/>
              <a:ext cx="3733800" cy="3276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00200" y="4084867"/>
              <a:ext cx="13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ĐƠN GIẢN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0878" y="694353"/>
            <a:ext cx="3810000" cy="3738080"/>
            <a:chOff x="4610878" y="694353"/>
            <a:chExt cx="3810000" cy="37380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78" y="694353"/>
              <a:ext cx="3810000" cy="32489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44059" y="4063101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NHANH CHÓNG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438" y="666750"/>
            <a:ext cx="3761762" cy="3816610"/>
            <a:chOff x="505438" y="666750"/>
            <a:chExt cx="3761762" cy="38166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38" y="666750"/>
              <a:ext cx="3761762" cy="3276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72545" y="4114028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TIẾT KIỆM CHI PHÍ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828873"/>
            <a:ext cx="3836140" cy="3630779"/>
            <a:chOff x="4495800" y="828873"/>
            <a:chExt cx="3836140" cy="36307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828873"/>
              <a:ext cx="3836140" cy="31144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34000" y="4090320"/>
              <a:ext cx="2675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BẢO VỆ MÔI TRƯỜNG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45720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3. Mặt trái của thư điện tử</a:t>
            </a:r>
            <a:endParaRPr sz="2800" b="1">
              <a:latin typeface="+mj-lt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804765"/>
            <a:ext cx="2743200" cy="3239275"/>
            <a:chOff x="228600" y="804765"/>
            <a:chExt cx="2743200" cy="3239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804765"/>
              <a:ext cx="2743200" cy="27264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6372" y="3674708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THƯ CHỨA VIRUS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6825" y="788048"/>
            <a:ext cx="2964273" cy="3218663"/>
            <a:chOff x="3176825" y="788048"/>
            <a:chExt cx="2964273" cy="3218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788048"/>
              <a:ext cx="2743200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76825" y="3637379"/>
              <a:ext cx="2964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THƯ LỪA ĐẢO, GIẢ MẠO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1984" y="810597"/>
            <a:ext cx="2743200" cy="3196114"/>
            <a:chOff x="6151984" y="810597"/>
            <a:chExt cx="2743200" cy="3196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984" y="810597"/>
              <a:ext cx="2743200" cy="2743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10400" y="3637379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THƯ RÁC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 idx="4294967295"/>
          </p:nvPr>
        </p:nvSpPr>
        <p:spPr>
          <a:xfrm>
            <a:off x="457200" y="285750"/>
            <a:ext cx="4754100" cy="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solidFill>
                  <a:srgbClr val="002060"/>
                </a:solidFill>
              </a:rPr>
              <a:t>Kết luận:</a:t>
            </a:r>
            <a:endParaRPr sz="2400" b="1" u="sng">
              <a:solidFill>
                <a:srgbClr val="002060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059981"/>
              </p:ext>
            </p:extLst>
          </p:nvPr>
        </p:nvGraphicFramePr>
        <p:xfrm>
          <a:off x="1600200" y="819150"/>
          <a:ext cx="60960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5861" y="666750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B0F0"/>
                </a:solidFill>
              </a:rPr>
              <a:t>a. Tạo tài khoản thư điện tử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7" y="1123950"/>
            <a:ext cx="44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/>
              <a:t>Bước 1: </a:t>
            </a:r>
            <a:r>
              <a:rPr lang="en-US" sz="1800" smtClean="0"/>
              <a:t>Truy cập vào htpp://gmail.com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580" y="1581150"/>
            <a:ext cx="381065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Bước 2: </a:t>
            </a:r>
            <a:r>
              <a:rPr lang="en-US" sz="1800" smtClean="0"/>
              <a:t>Click vào ô “tạo tài khoản”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 và điền các thông tin cần thiết rồi</a:t>
            </a:r>
          </a:p>
          <a:p>
            <a:pPr>
              <a:lnSpc>
                <a:spcPct val="150000"/>
              </a:lnSpc>
            </a:pPr>
            <a:r>
              <a:rPr lang="en-US" sz="1800"/>
              <a:t>n</a:t>
            </a:r>
            <a:r>
              <a:rPr lang="en-US" sz="1800" smtClean="0"/>
              <a:t>hấn tiếp vào nút “tiếp theo”.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9" y="1432253"/>
            <a:ext cx="4942371" cy="351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317241" y="438150"/>
            <a:ext cx="3200400" cy="16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chemeClr val="tx1"/>
                </a:solidFill>
                <a:latin typeface="+mj-lt"/>
              </a:rPr>
              <a:t>Bước 3: </a:t>
            </a:r>
            <a:r>
              <a:rPr lang="en" sz="1800" smtClean="0">
                <a:solidFill>
                  <a:schemeClr val="tx1"/>
                </a:solidFill>
                <a:latin typeface="+mj-lt"/>
              </a:rPr>
              <a:t>Điền thêm một số thông tin về ngày thánh, giới tính sau đó tiếp tục ấn “tiếp theo”</a:t>
            </a: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1950"/>
            <a:ext cx="5357446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419350"/>
            <a:ext cx="3477234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Bước 4</a:t>
            </a:r>
            <a:r>
              <a:rPr lang="en-US" sz="1800" smtClean="0"/>
              <a:t>: Đồng ý các điều khoản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Của gmail là tạo thành công.</a:t>
            </a:r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4" y="2190750"/>
            <a:ext cx="4086796" cy="158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5861" y="666750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B0F0"/>
                </a:solidFill>
              </a:rPr>
              <a:t>b. Đăng nhập, nhận và gửi thư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61" y="1080467"/>
            <a:ext cx="45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Đăng nhập: </a:t>
            </a:r>
            <a:r>
              <a:rPr lang="en-US" sz="1800" smtClean="0"/>
              <a:t>Truy cập vào </a:t>
            </a:r>
            <a:r>
              <a:rPr lang="en-US" sz="1800" smtClean="0">
                <a:hlinkClick r:id="rId3"/>
              </a:rPr>
              <a:t>http://gmail.com</a:t>
            </a:r>
            <a:r>
              <a:rPr lang="en-US" sz="180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điền tên đăng nhập và mật khẩu.</a:t>
            </a:r>
          </a:p>
          <a:p>
            <a:pPr marL="285750" indent="-285750">
              <a:buFontTx/>
              <a:buChar char="-"/>
            </a:pPr>
            <a:endParaRPr lang="en-US" sz="18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8056"/>
            <a:ext cx="3124200" cy="2367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861" y="2170145"/>
            <a:ext cx="45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Nhận thư: </a:t>
            </a:r>
            <a:r>
              <a:rPr lang="en-US" sz="1800" smtClean="0"/>
              <a:t>Truy cập vào gmail và chọn vào mục “Hộp thư đến” và mở thư.</a:t>
            </a:r>
          </a:p>
          <a:p>
            <a:pPr marL="285750" indent="-285750">
              <a:buFontTx/>
              <a:buChar char="-"/>
            </a:pPr>
            <a:endParaRPr lang="en-US" sz="18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5860" y="3181350"/>
            <a:ext cx="45533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Gửi thư: </a:t>
            </a:r>
            <a:r>
              <a:rPr lang="en-US" sz="1800" smtClean="0"/>
              <a:t>Click vào “Thư mới” điền địa chỉ mail người nhận, chủ đề email và nội dung rồi bấm “gửi” là xong.</a:t>
            </a:r>
          </a:p>
          <a:p>
            <a:pPr marL="285750" indent="-285750">
              <a:buFontTx/>
              <a:buChar char="-"/>
            </a:pPr>
            <a:endParaRPr lang="en-US" sz="18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25098"/>
            <a:ext cx="3124200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3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5861" y="74295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B0F0"/>
                </a:solidFill>
              </a:rPr>
              <a:t>Lưu ý</a:t>
            </a:r>
            <a:r>
              <a:rPr lang="en-US" sz="2000" b="1" smtClean="0">
                <a:solidFill>
                  <a:srgbClr val="00B0F0"/>
                </a:solidFill>
              </a:rPr>
              <a:t>: 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76350"/>
            <a:ext cx="801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1. Khi tạo tài khoản thư điện tử (gmail) nên đặt mật khẩu khó với người khác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dễ với mình, mật khẩu phải được bảo mật, không được nói người khác.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620" y="2225350"/>
            <a:ext cx="7106433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2. Cần phải ghi nhớ địa chỉ gmail và mật khẩu đăng nhập của mình.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061" y="2800350"/>
            <a:ext cx="782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3. Khi đăng nhập gmail của mình vào thiết bị khác, sử dụng xong cần phải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đăng xuất.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4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1159" y="2095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Khởi động</a:t>
            </a:r>
            <a:endParaRPr sz="2800" b="1">
              <a:latin typeface="+mj-lt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Cloud Callout 4"/>
          <p:cNvSpPr/>
          <p:nvPr/>
        </p:nvSpPr>
        <p:spPr>
          <a:xfrm>
            <a:off x="2286000" y="983018"/>
            <a:ext cx="4343400" cy="287713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1457"/>
            <a:ext cx="3657600" cy="2150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27813"/>
            <a:ext cx="3819177" cy="213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2970209"/>
            <a:ext cx="3657600" cy="199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5" y="2920313"/>
            <a:ext cx="3819177" cy="2042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452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tx1"/>
                </a:solidFill>
              </a:rPr>
              <a:t>Từ xa xưa đến nay, chúng ta </a:t>
            </a:r>
            <a:endParaRPr lang="en-US" sz="2000" i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smtClean="0">
                <a:solidFill>
                  <a:schemeClr val="tx1"/>
                </a:solidFill>
              </a:rPr>
              <a:t>gửi </a:t>
            </a:r>
            <a:r>
              <a:rPr lang="en-US" sz="2000" i="1">
                <a:solidFill>
                  <a:schemeClr val="tx1"/>
                </a:solidFill>
              </a:rPr>
              <a:t>thư bằng những cách nào? </a:t>
            </a:r>
            <a:endParaRPr lang="en-US" sz="2000" i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smtClean="0">
                <a:solidFill>
                  <a:schemeClr val="tx1"/>
                </a:solidFill>
              </a:rPr>
              <a:t>Theo </a:t>
            </a:r>
            <a:r>
              <a:rPr lang="en-US" sz="2000" i="1">
                <a:solidFill>
                  <a:schemeClr val="tx1"/>
                </a:solidFill>
              </a:rPr>
              <a:t>em, cách nào nhanh và </a:t>
            </a:r>
            <a:endParaRPr lang="en-US" sz="2000" i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smtClean="0">
                <a:solidFill>
                  <a:schemeClr val="tx1"/>
                </a:solidFill>
              </a:rPr>
              <a:t>thuận </a:t>
            </a:r>
            <a:r>
              <a:rPr lang="en-US" sz="2000" i="1">
                <a:solidFill>
                  <a:schemeClr val="tx1"/>
                </a:solidFill>
              </a:rPr>
              <a:t>tiện nhất?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  <p:bldP spid="5" grpId="1" animBg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7976">
            <a:off x="2653743" y="3184905"/>
            <a:ext cx="1830508" cy="674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13724">
            <a:off x="2403232" y="1688953"/>
            <a:ext cx="1481986" cy="105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858">
            <a:off x="4912189" y="881360"/>
            <a:ext cx="1546880" cy="659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3493">
            <a:off x="5363342" y="2709635"/>
            <a:ext cx="1228238" cy="70151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12774" y="761163"/>
            <a:ext cx="2550224" cy="1869642"/>
            <a:chOff x="6931414" y="539235"/>
            <a:chExt cx="2551011" cy="1870218"/>
          </a:xfrm>
        </p:grpSpPr>
        <p:grpSp>
          <p:nvGrpSpPr>
            <p:cNvPr id="8" name="组合 64"/>
            <p:cNvGrpSpPr/>
            <p:nvPr/>
          </p:nvGrpSpPr>
          <p:grpSpPr>
            <a:xfrm>
              <a:off x="6931414" y="539235"/>
              <a:ext cx="2551011" cy="1870218"/>
              <a:chOff x="304800" y="673100"/>
              <a:chExt cx="4593541" cy="4240915"/>
            </a:xfrm>
            <a:solidFill>
              <a:srgbClr val="92D05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椭圆 66"/>
              <p:cNvSpPr/>
              <p:nvPr/>
            </p:nvSpPr>
            <p:spPr>
              <a:xfrm>
                <a:off x="392111" y="721521"/>
                <a:ext cx="4506230" cy="419249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231303" y="636261"/>
              <a:ext cx="2098677" cy="1570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vi-VN" altLang="zh-CN" sz="16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Đơn giản, nhanh chóng, bảo vệ môi trường, tiết kiệm thời gian, chi phí thấp.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椭圆 69"/>
          <p:cNvSpPr/>
          <p:nvPr/>
        </p:nvSpPr>
        <p:spPr>
          <a:xfrm>
            <a:off x="6177792" y="2992045"/>
            <a:ext cx="2813808" cy="2017559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tiện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nối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mạng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nguy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phiền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toái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10033" y="4289754"/>
            <a:ext cx="4435226" cy="839524"/>
            <a:chOff x="398114" y="4300782"/>
            <a:chExt cx="5971091" cy="971580"/>
          </a:xfrm>
        </p:grpSpPr>
        <p:grpSp>
          <p:nvGrpSpPr>
            <p:cNvPr id="13" name="组合 70"/>
            <p:cNvGrpSpPr/>
            <p:nvPr/>
          </p:nvGrpSpPr>
          <p:grpSpPr>
            <a:xfrm>
              <a:off x="398114" y="4300782"/>
              <a:ext cx="5971091" cy="731281"/>
              <a:chOff x="304800" y="673100"/>
              <a:chExt cx="4000500" cy="4000500"/>
            </a:xfrm>
            <a:solidFill>
              <a:srgbClr val="7030A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椭圆 72"/>
              <p:cNvSpPr/>
              <p:nvPr/>
            </p:nvSpPr>
            <p:spPr>
              <a:xfrm>
                <a:off x="392112" y="760412"/>
                <a:ext cx="3825874" cy="382587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14930" y="4472271"/>
              <a:ext cx="5954275" cy="80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&lt;</a:t>
              </a:r>
              <a:r>
                <a:rPr lang="en-US" sz="170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tên</a:t>
              </a:r>
              <a:r>
                <a:rPr lang="en-US" sz="17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đăng nhập</a:t>
              </a: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&gt;@&lt;</a:t>
              </a:r>
              <a:r>
                <a:rPr lang="en-US" sz="1700" dirty="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địa</a:t>
              </a: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70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chỉ</a:t>
              </a:r>
              <a:r>
                <a:rPr lang="en-US" sz="17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dịch vụ email&gt;</a:t>
              </a:r>
              <a:endParaRPr lang="en-US" sz="17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76200" y="2120260"/>
            <a:ext cx="2885265" cy="2090271"/>
            <a:chOff x="56149" y="2108652"/>
            <a:chExt cx="2751655" cy="2086727"/>
          </a:xfrm>
        </p:grpSpPr>
        <p:grpSp>
          <p:nvGrpSpPr>
            <p:cNvPr id="17" name="组合 70"/>
            <p:cNvGrpSpPr/>
            <p:nvPr/>
          </p:nvGrpSpPr>
          <p:grpSpPr>
            <a:xfrm>
              <a:off x="56149" y="2108652"/>
              <a:ext cx="2751655" cy="2086727"/>
              <a:chOff x="304799" y="673100"/>
              <a:chExt cx="4000501" cy="4000501"/>
            </a:xfrm>
            <a:solidFill>
              <a:srgbClr val="0070C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椭圆 72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51769" y="2205308"/>
              <a:ext cx="2337016" cy="1820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Là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dịch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vụ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cung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cấp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các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chức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năng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soạn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thảo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gửi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nhận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chuyển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tiếp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lưu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trữ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và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quản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lý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thư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điện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tử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cho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người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sử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dụng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674" y="622177"/>
            <a:ext cx="2926880" cy="1377386"/>
            <a:chOff x="52234" y="650896"/>
            <a:chExt cx="2927783" cy="1377809"/>
          </a:xfrm>
        </p:grpSpPr>
        <p:grpSp>
          <p:nvGrpSpPr>
            <p:cNvPr id="21" name="组合 58"/>
            <p:cNvGrpSpPr/>
            <p:nvPr/>
          </p:nvGrpSpPr>
          <p:grpSpPr>
            <a:xfrm>
              <a:off x="52234" y="650896"/>
              <a:ext cx="2927783" cy="1377809"/>
              <a:chOff x="304800" y="673100"/>
              <a:chExt cx="4000500" cy="4000500"/>
            </a:xfrm>
            <a:solidFill>
              <a:srgbClr val="00206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59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03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6450" y="717029"/>
              <a:ext cx="2497025" cy="120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80281" algn="l"/>
                  <a:tab pos="1710134" algn="l"/>
                  <a:tab pos="3329492" algn="l"/>
                  <a:tab pos="4949486" algn="l"/>
                </a:tabLst>
              </a:pPr>
              <a:r>
                <a:rPr lang="pt-BR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Là ph</a:t>
              </a:r>
              <a:r>
                <a:rPr lang="vi-VN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ươ</a:t>
              </a:r>
              <a:r>
                <a:rPr lang="en-US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ng tiện gửi và nhận thông điệp qua mạng máy tính.</a:t>
              </a:r>
              <a:endParaRPr lang="en-US" sz="16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46755" y="124868"/>
            <a:ext cx="4428788" cy="4999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103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TỔNG KẾT BÀI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39652">
            <a:off x="3043855" y="742050"/>
            <a:ext cx="961149" cy="109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327" y="1274395"/>
            <a:ext cx="1799645" cy="179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38200" y="807876"/>
            <a:ext cx="663515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/>
              <a:t>BT1. </a:t>
            </a:r>
            <a:r>
              <a:rPr lang="en-US" sz="1800"/>
              <a:t>Trong các câu sau đây, những câu nào là đúng khi mô tả </a:t>
            </a:r>
            <a:endParaRPr lang="en-US" sz="1800" smtClean="0"/>
          </a:p>
          <a:p>
            <a:pPr>
              <a:lnSpc>
                <a:spcPct val="200000"/>
              </a:lnSpc>
            </a:pPr>
            <a:r>
              <a:rPr lang="en-US" sz="1800" smtClean="0"/>
              <a:t>khái </a:t>
            </a:r>
            <a:r>
              <a:rPr lang="en-US" sz="1800"/>
              <a:t>niệm thư điện tử?</a:t>
            </a:r>
          </a:p>
          <a:p>
            <a:pPr>
              <a:lnSpc>
                <a:spcPct val="200000"/>
              </a:lnSpc>
            </a:pPr>
            <a:r>
              <a:rPr lang="en-US" sz="1800"/>
              <a:t>A. Website của dịch vụ thư điện tử.</a:t>
            </a:r>
          </a:p>
          <a:p>
            <a:pPr>
              <a:lnSpc>
                <a:spcPct val="200000"/>
              </a:lnSpc>
            </a:pPr>
            <a:r>
              <a:rPr lang="en-US" sz="1800"/>
              <a:t>B. Trình duyệt web.</a:t>
            </a:r>
          </a:p>
          <a:p>
            <a:pPr>
              <a:lnSpc>
                <a:spcPct val="200000"/>
              </a:lnSpc>
            </a:pPr>
            <a:r>
              <a:rPr lang="en-US" sz="1800"/>
              <a:t>C. Là dịch vụ chuyển thư dưới dạng số trên máy tính.</a:t>
            </a:r>
          </a:p>
          <a:p>
            <a:pPr>
              <a:lnSpc>
                <a:spcPct val="200000"/>
              </a:lnSpc>
            </a:pPr>
            <a:r>
              <a:rPr lang="en-US" sz="1800"/>
              <a:t>D. Là trang web.</a:t>
            </a:r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04800" y="3105150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38200" y="666750"/>
            <a:ext cx="694292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BT2. </a:t>
            </a:r>
            <a:r>
              <a:rPr lang="en-US" sz="1800"/>
              <a:t>Trong các dòng sau đây, những dòng nào là địa chỉ </a:t>
            </a:r>
            <a:r>
              <a:rPr lang="en-US" sz="1800" smtClean="0"/>
              <a:t>hộp </a:t>
            </a:r>
            <a:r>
              <a:rPr lang="en-US" sz="1800"/>
              <a:t>thư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điện </a:t>
            </a:r>
            <a:r>
              <a:rPr lang="en-US" sz="1800"/>
              <a:t>tử hợp lệ?</a:t>
            </a:r>
          </a:p>
          <a:p>
            <a:pPr>
              <a:lnSpc>
                <a:spcPct val="200000"/>
              </a:lnSpc>
            </a:pPr>
            <a:r>
              <a:rPr lang="en-US" sz="1800" smtClean="0"/>
              <a:t>          A</a:t>
            </a:r>
            <a:r>
              <a:rPr lang="en-US" sz="1800"/>
              <a:t>. Nguyen trung anh @ gmail.com</a:t>
            </a:r>
          </a:p>
          <a:p>
            <a:pPr>
              <a:lnSpc>
                <a:spcPct val="200000"/>
              </a:lnSpc>
            </a:pPr>
            <a:r>
              <a:rPr lang="en-US" sz="1800" smtClean="0"/>
              <a:t>          B</a:t>
            </a:r>
            <a:r>
              <a:rPr lang="en-US" sz="1800"/>
              <a:t>. nguyenanh@yahoo.com</a:t>
            </a:r>
          </a:p>
          <a:p>
            <a:pPr>
              <a:lnSpc>
                <a:spcPct val="200000"/>
              </a:lnSpc>
            </a:pPr>
            <a:r>
              <a:rPr lang="en-US" sz="1800" smtClean="0"/>
              <a:t>          C</a:t>
            </a:r>
            <a:r>
              <a:rPr lang="en-US" sz="1800"/>
              <a:t>. nguyenanh@ gmail.com</a:t>
            </a:r>
          </a:p>
          <a:p>
            <a:pPr>
              <a:lnSpc>
                <a:spcPct val="200000"/>
              </a:lnSpc>
            </a:pPr>
            <a:r>
              <a:rPr lang="en-US" sz="1800" smtClean="0"/>
              <a:t>          D</a:t>
            </a:r>
            <a:r>
              <a:rPr lang="en-US" sz="1800"/>
              <a:t>. lớp6a@gmail.com</a:t>
            </a:r>
          </a:p>
          <a:p>
            <a:pPr>
              <a:lnSpc>
                <a:spcPct val="200000"/>
              </a:lnSpc>
            </a:pPr>
            <a:r>
              <a:rPr lang="en-US" sz="1800" smtClean="0"/>
              <a:t>          E</a:t>
            </a:r>
            <a:r>
              <a:rPr lang="en-US" sz="1800"/>
              <a:t>. Lop6A@gmail.com</a:t>
            </a:r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14400" y="3719027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914400" y="2097552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62000" y="62744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BT3</a:t>
            </a:r>
            <a:r>
              <a:rPr lang="en-US" sz="1800"/>
              <a:t>. Trong các câu sau đây, câu nào là sai khi nói về khái niệm </a:t>
            </a:r>
            <a:r>
              <a:rPr lang="en-US" sz="1800" smtClean="0"/>
              <a:t>dịch </a:t>
            </a:r>
            <a:r>
              <a:rPr lang="en-US" sz="1800"/>
              <a:t>vụ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thư </a:t>
            </a:r>
            <a:r>
              <a:rPr lang="en-US" sz="1800"/>
              <a:t>điện tử?</a:t>
            </a:r>
          </a:p>
          <a:p>
            <a:pPr>
              <a:lnSpc>
                <a:spcPct val="200000"/>
              </a:lnSpc>
            </a:pPr>
            <a:r>
              <a:rPr lang="en-US" sz="1800"/>
              <a:t>A. Lây lan virus giữa email người gửi và email người nhận.</a:t>
            </a:r>
          </a:p>
          <a:p>
            <a:pPr>
              <a:lnSpc>
                <a:spcPct val="200000"/>
              </a:lnSpc>
            </a:pPr>
            <a:r>
              <a:rPr lang="en-US" sz="1800"/>
              <a:t>B. Một người có thể gửi email đến nhiều địa chỉ email khác nhau cùng một lúc.</a:t>
            </a:r>
          </a:p>
          <a:p>
            <a:pPr>
              <a:lnSpc>
                <a:spcPct val="200000"/>
              </a:lnSpc>
            </a:pPr>
            <a:r>
              <a:rPr lang="en-US" sz="1800"/>
              <a:t>C. Một người có thể gửi email đến địa chỉ email của chính mình.</a:t>
            </a:r>
          </a:p>
          <a:p>
            <a:pPr>
              <a:lnSpc>
                <a:spcPct val="200000"/>
              </a:lnSpc>
            </a:pPr>
            <a:r>
              <a:rPr lang="en-US" sz="1800"/>
              <a:t>D. Có thể đăng kí hai địa chỉ email giống nhau.</a:t>
            </a:r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28600" y="3166966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907911" y="5431437"/>
            <a:ext cx="3950260" cy="847435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1410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00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3605702" y="699574"/>
            <a:ext cx="5052733" cy="4384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103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LUẬT CHƠI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Tổng hợp hình nền powerpoint đẹp mê ly cho máy tí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4989" b="12793"/>
          <a:stretch/>
        </p:blipFill>
        <p:spPr bwMode="auto">
          <a:xfrm>
            <a:off x="3200400" y="1252444"/>
            <a:ext cx="5715000" cy="368150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548204"/>
            <a:ext cx="5486400" cy="32439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Calibri" panose="020F0502020204030204" pitchFamily="34" charset="0"/>
              </a:rPr>
              <a:t>Có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9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chọn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>
                <a:latin typeface="+mj-lt"/>
                <a:ea typeface="Calibri" panose="020F0502020204030204" pitchFamily="34" charset="0"/>
              </a:rPr>
              <a:t> hỏi. Hãy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suy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nghĩ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vòng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30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giây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đúng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nhường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quyền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từ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khóa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dọc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ô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chữ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thưởng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5702" y="100188"/>
            <a:ext cx="5052733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103">
              <a:defRPr/>
            </a:pP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TRÒ CHƠI GIẢI Ô </a:t>
            </a:r>
            <a:r>
              <a:rPr lang="en-US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CHỮ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388728"/>
            <a:ext cx="2967782" cy="49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7.40741E-7 L 0.03671 7.40741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11">
            <a:extLst>
              <a:ext uri="{FF2B5EF4-FFF2-40B4-BE49-F238E27FC236}">
                <a16:creationId xmlns="" xmlns:a16="http://schemas.microsoft.com/office/drawing/2014/main" id="{2016FFC1-CB9E-486B-9DA7-9919C1EA36B4}"/>
              </a:ext>
            </a:extLst>
          </p:cNvPr>
          <p:cNvSpPr/>
          <p:nvPr/>
        </p:nvSpPr>
        <p:spPr>
          <a:xfrm rot="5400000">
            <a:off x="-1596423" y="2523353"/>
            <a:ext cx="4382692" cy="590906"/>
          </a:xfrm>
          <a:custGeom>
            <a:avLst/>
            <a:gdLst>
              <a:gd name="connsiteX0" fmla="*/ 6591 w 3393989"/>
              <a:gd name="connsiteY0" fmla="*/ 0 h 708454"/>
              <a:gd name="connsiteX1" fmla="*/ 3393989 w 3393989"/>
              <a:gd name="connsiteY1" fmla="*/ 0 h 708454"/>
              <a:gd name="connsiteX2" fmla="*/ 2547140 w 3393989"/>
              <a:gd name="connsiteY2" fmla="*/ 708454 h 708454"/>
              <a:gd name="connsiteX3" fmla="*/ 0 w 3393989"/>
              <a:gd name="connsiteY3" fmla="*/ 708454 h 708454"/>
              <a:gd name="connsiteX4" fmla="*/ 0 w 3393989"/>
              <a:gd name="connsiteY4" fmla="*/ 5514 h 708454"/>
              <a:gd name="connsiteX5" fmla="*/ 6591 w 3393989"/>
              <a:gd name="connsiteY5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989" h="708454">
                <a:moveTo>
                  <a:pt x="6591" y="0"/>
                </a:moveTo>
                <a:lnTo>
                  <a:pt x="3393989" y="0"/>
                </a:lnTo>
                <a:lnTo>
                  <a:pt x="2547140" y="708454"/>
                </a:lnTo>
                <a:lnTo>
                  <a:pt x="0" y="708454"/>
                </a:lnTo>
                <a:lnTo>
                  <a:pt x="0" y="5514"/>
                </a:lnTo>
                <a:lnTo>
                  <a:pt x="6591" y="0"/>
                </a:lnTo>
                <a:close/>
              </a:path>
            </a:pathLst>
          </a:custGeom>
          <a:solidFill>
            <a:srgbClr val="F4920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577">
              <a:defRPr/>
            </a:pPr>
            <a:endParaRPr lang="en-GB" sz="13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1" y="1029891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6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1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625203" y="1404938"/>
          <a:ext cx="315991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92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6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83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514600" y="1783556"/>
          <a:ext cx="405764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85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418286" y="2158604"/>
          <a:ext cx="361116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8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961085" y="2547938"/>
          <a:ext cx="2708675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6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61085" y="2921794"/>
          <a:ext cx="1353741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19363" y="3301604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6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1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057401" y="3680222"/>
          <a:ext cx="270867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47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8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971802" y="4054078"/>
          <a:ext cx="1270397" cy="331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1562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12-Point Star 37"/>
          <p:cNvSpPr/>
          <p:nvPr/>
        </p:nvSpPr>
        <p:spPr>
          <a:xfrm>
            <a:off x="7268766" y="994172"/>
            <a:ext cx="457200" cy="34290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9" name="12-Point Star 38"/>
          <p:cNvSpPr/>
          <p:nvPr/>
        </p:nvSpPr>
        <p:spPr>
          <a:xfrm>
            <a:off x="7268766" y="1362076"/>
            <a:ext cx="457200" cy="317897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0" name="12-Point Star 39"/>
          <p:cNvSpPr/>
          <p:nvPr/>
        </p:nvSpPr>
        <p:spPr>
          <a:xfrm>
            <a:off x="7268766" y="1757364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12-Point Star 40"/>
          <p:cNvSpPr/>
          <p:nvPr/>
        </p:nvSpPr>
        <p:spPr>
          <a:xfrm>
            <a:off x="7268766" y="2135982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2" name="12-Point Star 41"/>
          <p:cNvSpPr/>
          <p:nvPr/>
        </p:nvSpPr>
        <p:spPr>
          <a:xfrm>
            <a:off x="7268766" y="2511030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3" name="12-Point Star 42"/>
          <p:cNvSpPr/>
          <p:nvPr/>
        </p:nvSpPr>
        <p:spPr>
          <a:xfrm>
            <a:off x="7268766" y="2880123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4" name="12-Point Star 43"/>
          <p:cNvSpPr/>
          <p:nvPr/>
        </p:nvSpPr>
        <p:spPr>
          <a:xfrm>
            <a:off x="7268766" y="3265885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5" name="12-Point Star 44"/>
          <p:cNvSpPr/>
          <p:nvPr/>
        </p:nvSpPr>
        <p:spPr>
          <a:xfrm>
            <a:off x="7268766" y="3631407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6" name="12-Point Star 45"/>
          <p:cNvSpPr/>
          <p:nvPr/>
        </p:nvSpPr>
        <p:spPr>
          <a:xfrm>
            <a:off x="7268766" y="4023123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9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886201" y="1029891"/>
          <a:ext cx="315991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9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4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3429000" y="1025129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972903" y="116712"/>
            <a:ext cx="7141041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1: Để có hộp thư điện tử người sử dụng cần đăng ký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 thư điện tử với nhà cung cấp dịch vụ thư điện tử</a:t>
            </a:r>
          </a:p>
        </p:txBody>
      </p:sp>
      <p:sp>
        <p:nvSpPr>
          <p:cNvPr id="51" name="5-Point Star 50"/>
          <p:cNvSpPr/>
          <p:nvPr/>
        </p:nvSpPr>
        <p:spPr>
          <a:xfrm>
            <a:off x="2971800" y="1041798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1200149" y="1368029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2114550" y="1813323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2857500" y="2174082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2514600" y="2578894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2514600" y="2953941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2110979" y="3319464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1657351" y="3676651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2571750" y="4048126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2: Để bảo mật cho tài khoản thư điện tử thì người</a:t>
            </a:r>
          </a:p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sử dụng cần đặt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632348" y="1404938"/>
          <a:ext cx="315873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90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65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8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2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3429000" y="1414463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3: Khi gửi thư ta cần ghi rõ địa chỉ của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514600" y="1778794"/>
          <a:ext cx="405764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85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3418286" y="1789511"/>
            <a:ext cx="457200" cy="3357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U</a:t>
            </a:r>
          </a:p>
        </p:txBody>
      </p:sp>
      <p:sp>
        <p:nvSpPr>
          <p:cNvPr id="66" name="Flowchart: Alternate Process 65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4: Muốn vào hộp thư thì người sử dụng cần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429000" y="2168129"/>
          <a:ext cx="3611168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8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6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Rectangle 67"/>
          <p:cNvSpPr/>
          <p:nvPr/>
        </p:nvSpPr>
        <p:spPr>
          <a:xfrm>
            <a:off x="3418286" y="2168129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5: Mỗi hộp thư được gắn với một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2961085" y="2547938"/>
          <a:ext cx="2708675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6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/>
        </p:nvSpPr>
        <p:spPr>
          <a:xfrm>
            <a:off x="3407569" y="2547938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972903" y="116711"/>
            <a:ext cx="7139178" cy="651510"/>
            <a:chOff x="18642" y="-1583187"/>
            <a:chExt cx="8458200" cy="949348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8642" y="-1583187"/>
              <a:ext cx="8458200" cy="949348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solidFill>
                    <a:prstClr val="black"/>
                  </a:solidFill>
                  <a:cs typeface="Times New Roman" pitchFamily="18" charset="0"/>
                </a:rPr>
                <a:t>Câu 6: Nháy nút         (Đính kèm) nếu có gửi kèm </a:t>
              </a:r>
              <a:r>
                <a:rPr lang="en-US" sz="2200">
                  <a:solidFill>
                    <a:srgbClr val="FF0000"/>
                  </a:solidFill>
                  <a:cs typeface="Times New Roman" pitchFamily="18" charset="0"/>
                </a:rPr>
                <a:t>(?)</a:t>
              </a:r>
            </a:p>
          </p:txBody>
        </p:sp>
        <p:pic>
          <p:nvPicPr>
            <p:cNvPr id="239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49" y="-1360267"/>
              <a:ext cx="503506" cy="50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2961085" y="2926556"/>
          <a:ext cx="1353741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3413523" y="2920604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516982" y="3301604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6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91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13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407569" y="3299222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057401" y="3680222"/>
          <a:ext cx="270867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47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8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1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3407570" y="3675460"/>
            <a:ext cx="479822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2971802" y="4054078"/>
          <a:ext cx="1270397" cy="331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1562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Flowchart: Alternate Process 91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7: Nháy nút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 để đăng xuất khỏi hộp thư điện tử</a:t>
            </a:r>
          </a:p>
        </p:txBody>
      </p:sp>
      <p:sp>
        <p:nvSpPr>
          <p:cNvPr id="94" name="Flowchart: Alternate Process 93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8: Sau khi tạo tài khoản người sử dụng sẽ có một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</a:p>
        </p:txBody>
      </p:sp>
      <p:sp>
        <p:nvSpPr>
          <p:cNvPr id="95" name="Flowchart: Alternate Process 94"/>
          <p:cNvSpPr/>
          <p:nvPr/>
        </p:nvSpPr>
        <p:spPr>
          <a:xfrm>
            <a:off x="972903" y="116712"/>
            <a:ext cx="7139178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Câu 9: Nháy nút </a:t>
            </a:r>
            <a:r>
              <a:rPr lang="en-US" sz="2200">
                <a:solidFill>
                  <a:srgbClr val="FF0000"/>
                </a:solidFill>
                <a:cs typeface="Times New Roman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itchFamily="18" charset="0"/>
              </a:rPr>
              <a:t> để thư được chuyển đi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419475" y="4058842"/>
            <a:ext cx="457200" cy="3107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514724" y="4464845"/>
            <a:ext cx="285750" cy="31075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8286" y="1025130"/>
            <a:ext cx="453628" cy="3344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972903" y="116712"/>
            <a:ext cx="7139178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khóa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hàng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dọc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500" b="1" dirty="0">
                <a:solidFill>
                  <a:srgbClr val="FF0000"/>
                </a:solidFill>
                <a:cs typeface="Times New Roman" pitchFamily="18" charset="0"/>
              </a:rPr>
              <a:t>THƯ ĐIỆN TỬ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47BC24D9-9578-46D6-B188-48340085B797}"/>
              </a:ext>
            </a:extLst>
          </p:cNvPr>
          <p:cNvSpPr/>
          <p:nvPr/>
        </p:nvSpPr>
        <p:spPr>
          <a:xfrm rot="5400000">
            <a:off x="-1191249" y="2251915"/>
            <a:ext cx="368749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CHƠI: giải </a:t>
            </a:r>
            <a:r>
              <a:rPr lang="en-US" sz="2400" b="1" cap="all" dirty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Ô CHỮ</a:t>
            </a:r>
          </a:p>
        </p:txBody>
      </p:sp>
      <p:pic>
        <p:nvPicPr>
          <p:cNvPr id="2" name="30 Second Timer with Music for Kids! Countdown Video HD!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9077" y="3952876"/>
            <a:ext cx="1664404" cy="936227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84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7" grpId="0" animBg="1"/>
      <p:bldP spid="77" grpId="1" animBg="1"/>
      <p:bldP spid="82" grpId="0" animBg="1"/>
      <p:bldP spid="82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5" grpId="0" animBg="1"/>
      <p:bldP spid="5" grpId="1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BÀI TẬP VẬN DỤNG</a:t>
            </a:r>
            <a:endParaRPr sz="2800" b="1" u="sng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343400" y="742949"/>
            <a:ext cx="439094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u="sng">
                <a:solidFill>
                  <a:srgbClr val="FF0000"/>
                </a:solidFill>
              </a:rPr>
              <a:t>Em thực hiện các bước sau</a:t>
            </a:r>
            <a:r>
              <a:rPr lang="en-US" sz="180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B1</a:t>
            </a:r>
            <a:r>
              <a:rPr lang="en-US" sz="1800">
                <a:solidFill>
                  <a:srgbClr val="FF0000"/>
                </a:solidFill>
              </a:rPr>
              <a:t>. Đăng nhập hộp thư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B2</a:t>
            </a:r>
            <a:r>
              <a:rPr lang="en-US" sz="1800">
                <a:solidFill>
                  <a:srgbClr val="FF0000"/>
                </a:solidFill>
              </a:rPr>
              <a:t>. Mở email của cô giáo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B3</a:t>
            </a:r>
            <a:r>
              <a:rPr lang="en-US" sz="1800">
                <a:solidFill>
                  <a:srgbClr val="FF0000"/>
                </a:solidFill>
              </a:rPr>
              <a:t>. Chọn chuyển tiếp, nhập các địa chỉ 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email </a:t>
            </a:r>
            <a:r>
              <a:rPr lang="en-US" sz="1800">
                <a:solidFill>
                  <a:srgbClr val="FF0000"/>
                </a:solidFill>
              </a:rPr>
              <a:t>của các bạn trong lớp.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B4</a:t>
            </a:r>
            <a:r>
              <a:rPr lang="en-US" sz="1800">
                <a:solidFill>
                  <a:srgbClr val="FF0000"/>
                </a:solidFill>
              </a:rPr>
              <a:t>. Soạn nội dung thông báo về việc 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chuyển </a:t>
            </a:r>
            <a:r>
              <a:rPr lang="en-US" sz="1800">
                <a:solidFill>
                  <a:srgbClr val="FF0000"/>
                </a:solidFill>
              </a:rPr>
              <a:t>tiếp thư của cô giáo cho các bạn.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B5</a:t>
            </a:r>
            <a:r>
              <a:rPr lang="en-US" sz="1800">
                <a:solidFill>
                  <a:srgbClr val="FF0000"/>
                </a:solidFill>
              </a:rPr>
              <a:t>. Chọn nút “gửi”.</a:t>
            </a:r>
          </a:p>
          <a:p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57200" y="1085029"/>
            <a:ext cx="3581400" cy="3086101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Cô giáo gửi yêu cầu về bài tập ở nhà qua email cho em, em hãy nêu các bước cần thực hiện để chuyển tiếp thư của cô giáo cho các bạn trong lớp?</a:t>
            </a:r>
          </a:p>
        </p:txBody>
      </p:sp>
    </p:spTree>
    <p:extLst>
      <p:ext uri="{BB962C8B-B14F-4D97-AF65-F5344CB8AC3E}">
        <p14:creationId xmlns:p14="http://schemas.microsoft.com/office/powerpoint/2010/main" val="3557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6" scaled="0"/>
        </a:gra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2245706" y="559910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rgbClr val="FF0000"/>
                </a:solidFill>
                <a:latin typeface="+mj-lt"/>
              </a:rPr>
              <a:t>CỦNG CỐ, DẶN DÒ VỀ NHÀ</a:t>
            </a:r>
            <a:endParaRPr sz="2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76200" y="1596923"/>
            <a:ext cx="3168723" cy="2194028"/>
            <a:chOff x="185742" y="1697030"/>
            <a:chExt cx="5165698" cy="1658130"/>
          </a:xfrm>
          <a:solidFill>
            <a:srgbClr val="FFFF00"/>
          </a:solidFill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</a:t>
              </a:r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</a:t>
              </a:r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667000" y="1611579"/>
            <a:ext cx="3276600" cy="2179372"/>
            <a:chOff x="185742" y="1673787"/>
            <a:chExt cx="5519805" cy="1681373"/>
          </a:xfrm>
          <a:solidFill>
            <a:schemeClr val="accent3">
              <a:lumMod val="75000"/>
            </a:schemeClr>
          </a:solidFill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Làm bài tập còn lại trong sgk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345312" y="1636812"/>
            <a:ext cx="3265288" cy="2154139"/>
            <a:chOff x="185742" y="1697030"/>
            <a:chExt cx="5442834" cy="16581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1" name="Google Shape;431;p27"/>
            <p:cNvSpPr/>
            <p:nvPr/>
          </p:nvSpPr>
          <p:spPr>
            <a:xfrm flipH="1">
              <a:off x="1426310" y="1697030"/>
              <a:ext cx="2958466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thực hành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384776" y="1698134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16386" y="351745"/>
            <a:ext cx="567257" cy="722630"/>
            <a:chOff x="260057" y="287840"/>
            <a:chExt cx="567257" cy="722630"/>
          </a:xfrm>
        </p:grpSpPr>
        <p:sp>
          <p:nvSpPr>
            <p:cNvPr id="436" name="Google Shape;436;p27"/>
            <p:cNvSpPr/>
            <p:nvPr/>
          </p:nvSpPr>
          <p:spPr>
            <a:xfrm>
              <a:off x="260057" y="287840"/>
              <a:ext cx="382391" cy="65517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09733" y="637677"/>
              <a:ext cx="217581" cy="372793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8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1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>
            <a:spLocks noGrp="1"/>
          </p:cNvSpPr>
          <p:nvPr>
            <p:ph type="ctrTitle" idx="4294967295"/>
          </p:nvPr>
        </p:nvSpPr>
        <p:spPr>
          <a:xfrm>
            <a:off x="457200" y="895350"/>
            <a:ext cx="3762725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CẢM ƠN!</a:t>
            </a:r>
            <a:endParaRPr sz="4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5" name="Google Shape;325;p34"/>
          <p:cNvSpPr txBox="1">
            <a:spLocks noGrp="1"/>
          </p:cNvSpPr>
          <p:nvPr>
            <p:ph type="subTitle" idx="4294967295"/>
          </p:nvPr>
        </p:nvSpPr>
        <p:spPr>
          <a:xfrm>
            <a:off x="304800" y="2038350"/>
            <a:ext cx="4524725" cy="21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Hẹn gặp lại các em trong những bài học sau</a:t>
            </a:r>
            <a:endParaRPr sz="28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4950"/>
            <a:ext cx="5867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730400" y="438150"/>
            <a:ext cx="5889600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mtClean="0">
                <a:latin typeface="+mj-lt"/>
              </a:rPr>
              <a:t>Bài 5 </a:t>
            </a:r>
            <a:br>
              <a:rPr lang="en" sz="3600" b="1" smtClean="0">
                <a:latin typeface="+mj-lt"/>
              </a:rPr>
            </a:br>
            <a:r>
              <a:rPr lang="en" sz="3600" b="1" smtClean="0">
                <a:latin typeface="+mj-lt"/>
              </a:rPr>
              <a:t>Giới thiệu thư điện tử</a:t>
            </a:r>
            <a:endParaRPr sz="3600" b="1">
              <a:latin typeface="+mj-l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031203" y="209550"/>
            <a:ext cx="3381725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bg1"/>
                </a:solidFill>
                <a:latin typeface="+mj-lt"/>
              </a:rPr>
              <a:t>Nội dung bài học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38399" y="968051"/>
            <a:ext cx="5257798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</a:rPr>
              <a:t>1. Thư điện tử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438399" y="1733550"/>
            <a:ext cx="5257799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</a:rPr>
              <a:t>2. Lợi ích của thư điện tử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443064" y="2495550"/>
            <a:ext cx="5253135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</a:rPr>
              <a:t>3. Mặt trái và lưu ý khi sử dụng thư điện tử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438399" y="3333750"/>
            <a:ext cx="5257800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  <a:latin typeface="+mj-lt"/>
              </a:rPr>
              <a:t>4. Sử dụng thư điện tử</a:t>
            </a:r>
            <a:endParaRPr lang="en-US" sz="20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324" y="833923"/>
            <a:ext cx="76200" cy="3261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09600" y="209550"/>
            <a:ext cx="56547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chemeClr val="bg1"/>
                </a:solidFill>
                <a:latin typeface="+mj-lt"/>
              </a:rPr>
              <a:t>1. Thư điện tử</a:t>
            </a:r>
            <a:endParaRPr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Google Shape;198;p1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653"/>
            <a:ext cx="2590800" cy="191899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98;p1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65889"/>
            <a:ext cx="2514600" cy="213770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814685"/>
            <a:ext cx="5157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* Thư điện tử (gmail) là phương tiện gửi và nhận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thông điệp qua mạng máy tính.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1785360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* Nội dung của email là: văn bản, tệp hình ảnh,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video, âm thanh…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11411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* Địa chỉ email có dạng: 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   &lt;Tên đăng nhập&gt;@&lt;địa chỉ dịch vụ gmail&gt;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78" y="3634741"/>
            <a:ext cx="621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Lưu ý:</a:t>
            </a:r>
            <a:r>
              <a:rPr lang="en-US" sz="1800" b="1" smtClean="0">
                <a:solidFill>
                  <a:schemeClr val="bg1"/>
                </a:solidFill>
              </a:rPr>
              <a:t> </a:t>
            </a:r>
            <a:r>
              <a:rPr lang="en-US" sz="1800" smtClean="0">
                <a:solidFill>
                  <a:schemeClr val="bg1"/>
                </a:solidFill>
              </a:rPr>
              <a:t>&lt;Tên đăng nhập&gt; gồm các chữ không dấu, có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thể là chữ số, dấu chấm, viết liền nhau không có dấu cách.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Ví dụ thư điện tử:</a:t>
            </a:r>
            <a:endParaRPr sz="2400" b="1">
              <a:latin typeface="+mj-lt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33600" y="923895"/>
            <a:ext cx="4177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thanhmai25041993@gmail.com</a:t>
            </a:r>
            <a:endParaRPr lang="en-US" sz="2200"/>
          </a:p>
        </p:txBody>
      </p:sp>
      <p:grpSp>
        <p:nvGrpSpPr>
          <p:cNvPr id="9" name="Group 8"/>
          <p:cNvGrpSpPr/>
          <p:nvPr/>
        </p:nvGrpSpPr>
        <p:grpSpPr>
          <a:xfrm>
            <a:off x="2209800" y="1276350"/>
            <a:ext cx="2438400" cy="654528"/>
            <a:chOff x="2209800" y="1276350"/>
            <a:chExt cx="2438400" cy="654528"/>
          </a:xfrm>
        </p:grpSpPr>
        <p:sp>
          <p:nvSpPr>
            <p:cNvPr id="4" name="Right Brace 3"/>
            <p:cNvSpPr/>
            <p:nvPr/>
          </p:nvSpPr>
          <p:spPr>
            <a:xfrm rot="5400000">
              <a:off x="3276600" y="209550"/>
              <a:ext cx="304800" cy="2438400"/>
            </a:xfrm>
            <a:prstGeom prst="rightBrac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5090" y="1592324"/>
              <a:ext cx="18678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</a:rPr>
                <a:t>TÊN ĐĂNG NHẬP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988" y="1287524"/>
            <a:ext cx="2509020" cy="643354"/>
            <a:chOff x="4613988" y="1287524"/>
            <a:chExt cx="2509020" cy="643354"/>
          </a:xfrm>
        </p:grpSpPr>
        <p:sp>
          <p:nvSpPr>
            <p:cNvPr id="8" name="Right Brace 7"/>
            <p:cNvSpPr/>
            <p:nvPr/>
          </p:nvSpPr>
          <p:spPr>
            <a:xfrm rot="5400000">
              <a:off x="5410200" y="830324"/>
              <a:ext cx="304800" cy="1219200"/>
            </a:xfrm>
            <a:prstGeom prst="rightBrac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3988" y="1592324"/>
              <a:ext cx="2509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</a:rPr>
                <a:t>ĐỊA CHỈ DỊCH VỤ EMAIL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2419350"/>
            <a:ext cx="687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</a:rPr>
              <a:t>Bài tập nhanh: </a:t>
            </a:r>
            <a:r>
              <a:rPr lang="en-US" sz="2000" smtClean="0">
                <a:solidFill>
                  <a:srgbClr val="0070C0"/>
                </a:solidFill>
              </a:rPr>
              <a:t>Chỉ ra các thành phần của gmail dưới đây: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80" y="3127086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thanhhoai1503@gmail.com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834019" y="3159519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Buingocmai@gmail.com</a:t>
            </a:r>
            <a:endParaRPr lang="en-US" sz="2000"/>
          </a:p>
        </p:txBody>
      </p:sp>
      <p:grpSp>
        <p:nvGrpSpPr>
          <p:cNvPr id="12" name="Group 11"/>
          <p:cNvGrpSpPr/>
          <p:nvPr/>
        </p:nvGrpSpPr>
        <p:grpSpPr>
          <a:xfrm>
            <a:off x="737680" y="3510319"/>
            <a:ext cx="3382374" cy="1043464"/>
            <a:chOff x="737680" y="3510319"/>
            <a:chExt cx="3382374" cy="1043464"/>
          </a:xfrm>
        </p:grpSpPr>
        <p:grpSp>
          <p:nvGrpSpPr>
            <p:cNvPr id="15" name="Group 14"/>
            <p:cNvGrpSpPr/>
            <p:nvPr/>
          </p:nvGrpSpPr>
          <p:grpSpPr>
            <a:xfrm>
              <a:off x="737680" y="3527196"/>
              <a:ext cx="1757410" cy="623751"/>
              <a:chOff x="2209800" y="1276350"/>
              <a:chExt cx="2438400" cy="623751"/>
            </a:xfrm>
          </p:grpSpPr>
          <p:sp>
            <p:nvSpPr>
              <p:cNvPr id="16" name="Right Brace 15"/>
              <p:cNvSpPr/>
              <p:nvPr/>
            </p:nvSpPr>
            <p:spPr>
              <a:xfrm rot="5400000">
                <a:off x="3276600" y="209550"/>
                <a:ext cx="304800" cy="2438400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42134" y="1592324"/>
                <a:ext cx="2306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TÊN ĐĂNG NHẬP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737944" y="3510319"/>
              <a:ext cx="1382110" cy="1043464"/>
              <a:chOff x="4856842" y="1287524"/>
              <a:chExt cx="1382110" cy="1043464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5326649" y="913875"/>
                <a:ext cx="304800" cy="1052098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56842" y="1592324"/>
                <a:ext cx="138211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ĐỊA CHỈ DỊCH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VỤ EMAIL</a:t>
                </a:r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18449" y="3558140"/>
            <a:ext cx="3235490" cy="1043464"/>
            <a:chOff x="4818449" y="3558140"/>
            <a:chExt cx="3235490" cy="1043464"/>
          </a:xfrm>
        </p:grpSpPr>
        <p:grpSp>
          <p:nvGrpSpPr>
            <p:cNvPr id="22" name="Group 21"/>
            <p:cNvGrpSpPr/>
            <p:nvPr/>
          </p:nvGrpSpPr>
          <p:grpSpPr>
            <a:xfrm>
              <a:off x="4818449" y="3559629"/>
              <a:ext cx="1492898" cy="623751"/>
              <a:chOff x="2209800" y="1276350"/>
              <a:chExt cx="2438400" cy="623751"/>
            </a:xfrm>
          </p:grpSpPr>
          <p:sp>
            <p:nvSpPr>
              <p:cNvPr id="23" name="Right Brace 22"/>
              <p:cNvSpPr/>
              <p:nvPr/>
            </p:nvSpPr>
            <p:spPr>
              <a:xfrm rot="5400000">
                <a:off x="3276600" y="209550"/>
                <a:ext cx="304800" cy="2438400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42134" y="1592324"/>
                <a:ext cx="2306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TÊN ĐĂNG NHẬP</a:t>
                </a:r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337784" y="3558140"/>
              <a:ext cx="1716155" cy="1043464"/>
              <a:chOff x="4701139" y="1287524"/>
              <a:chExt cx="1716155" cy="1043464"/>
            </a:xfrm>
          </p:grpSpPr>
          <p:sp>
            <p:nvSpPr>
              <p:cNvPr id="26" name="Right Brace 25"/>
              <p:cNvSpPr/>
              <p:nvPr/>
            </p:nvSpPr>
            <p:spPr>
              <a:xfrm rot="5400000">
                <a:off x="5326649" y="913875"/>
                <a:ext cx="304800" cy="1052098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01139" y="1592324"/>
                <a:ext cx="17161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ĐỊA CHỈ DỊCH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VỤ EMAIL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665" y="170812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Các mục chính trong cấu trúc email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6479976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2510" y="16224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bg1"/>
                </a:solidFill>
              </a:rPr>
              <a:t>1. Địa chỉ Email </a:t>
            </a: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 smtClean="0">
                <a:solidFill>
                  <a:schemeClr val="bg1"/>
                </a:solidFill>
              </a:rPr>
              <a:t>2. Chủ đề Email</a:t>
            </a: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 smtClean="0">
                <a:solidFill>
                  <a:schemeClr val="bg1"/>
                </a:solidFill>
              </a:rPr>
              <a:t>3. Nội dung Email</a:t>
            </a: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 smtClean="0">
                <a:solidFill>
                  <a:schemeClr val="bg1"/>
                </a:solidFill>
              </a:rPr>
              <a:t>4. Tệp đính kèm</a:t>
            </a:r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+mj-lt"/>
              </a:rPr>
              <a:t>Thảo luận cặp đôi:</a:t>
            </a:r>
            <a:endParaRPr sz="2400" b="1">
              <a:latin typeface="+mj-lt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81000" y="742950"/>
            <a:ext cx="84384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Một bạn học lớp em đã cùng gia đình chuyển đến thành phố khác sinh sống và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học </a:t>
            </a:r>
            <a:r>
              <a:rPr lang="vi-VN" sz="1800">
                <a:solidFill>
                  <a:srgbClr val="002060"/>
                </a:solidFill>
              </a:rPr>
              <a:t>tập. </a:t>
            </a:r>
            <a:r>
              <a:rPr lang="vi-VN" sz="1800" smtClean="0">
                <a:solidFill>
                  <a:srgbClr val="002060"/>
                </a:solidFill>
              </a:rPr>
              <a:t>Các </a:t>
            </a:r>
            <a:r>
              <a:rPr lang="vi-VN" sz="1800">
                <a:solidFill>
                  <a:srgbClr val="002060"/>
                </a:solidFill>
              </a:rPr>
              <a:t>bạn trong lớp muốn liên lạc với bạn ấy và đã nêu ra các cách liên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lạc </a:t>
            </a:r>
            <a:r>
              <a:rPr lang="vi-VN" sz="1800">
                <a:solidFill>
                  <a:srgbClr val="002060"/>
                </a:solidFill>
              </a:rPr>
              <a:t>sau: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800" smtClean="0">
                <a:solidFill>
                  <a:srgbClr val="002060"/>
                </a:solidFill>
              </a:rPr>
              <a:t>Nhờ </a:t>
            </a:r>
            <a:r>
              <a:rPr lang="vi-VN" sz="1800">
                <a:solidFill>
                  <a:srgbClr val="002060"/>
                </a:solidFill>
              </a:rPr>
              <a:t>bố mẹ gọi điện thoại cho bạn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800" smtClean="0">
                <a:solidFill>
                  <a:srgbClr val="002060"/>
                </a:solidFill>
              </a:rPr>
              <a:t>Viết </a:t>
            </a:r>
            <a:r>
              <a:rPr lang="vi-VN" sz="1800">
                <a:solidFill>
                  <a:srgbClr val="002060"/>
                </a:solidFill>
              </a:rPr>
              <a:t>thư và gửi qua bưu điện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1800" smtClean="0">
                <a:solidFill>
                  <a:srgbClr val="002060"/>
                </a:solidFill>
              </a:rPr>
              <a:t>Soạn </a:t>
            </a:r>
            <a:r>
              <a:rPr lang="vi-VN" sz="1800">
                <a:solidFill>
                  <a:srgbClr val="002060"/>
                </a:solidFill>
              </a:rPr>
              <a:t>thư điện tử và gửi qua internet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Em hãy thảo luận với các bạn để tạo ra ưu, nhược điểm của mỗi cách liên lạc </a:t>
            </a:r>
            <a:r>
              <a:rPr lang="vi-VN" sz="1800" smtClean="0">
                <a:solidFill>
                  <a:srgbClr val="002060"/>
                </a:solidFill>
              </a:rPr>
              <a:t>trên</a:t>
            </a:r>
            <a:r>
              <a:rPr lang="en-US" sz="180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9830"/>
              </p:ext>
            </p:extLst>
          </p:nvPr>
        </p:nvGraphicFramePr>
        <p:xfrm>
          <a:off x="457200" y="895350"/>
          <a:ext cx="8305800" cy="3886201"/>
        </p:xfrm>
        <a:graphic>
          <a:graphicData uri="http://schemas.openxmlformats.org/drawingml/2006/table">
            <a:tbl>
              <a:tblPr firstRow="1" bandRow="1">
                <a:tableStyleId>{E4B8CE54-D7E4-4D6C-B30F-6A91B47CCFBE}</a:tableStyleId>
              </a:tblPr>
              <a:tblGrid>
                <a:gridCol w="2768600"/>
                <a:gridCol w="2768600"/>
                <a:gridCol w="2768600"/>
              </a:tblGrid>
              <a:tr h="594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Hình</a:t>
                      </a:r>
                      <a:r>
                        <a:rPr lang="en-US" sz="1600" b="1" baseline="0" smtClean="0"/>
                        <a:t> thức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Ưu</a:t>
                      </a:r>
                      <a:r>
                        <a:rPr lang="en-US" sz="1600" b="1" baseline="0" smtClean="0"/>
                        <a:t> điểm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Nhược</a:t>
                      </a:r>
                      <a:r>
                        <a:rPr lang="en-US" sz="1600" b="1" baseline="0" smtClean="0"/>
                        <a:t> điểm</a:t>
                      </a:r>
                      <a:endParaRPr lang="en-US" sz="1600" b="1"/>
                    </a:p>
                  </a:txBody>
                  <a:tcPr/>
                </a:tc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Nhờ</a:t>
                      </a:r>
                      <a:r>
                        <a:rPr lang="en-US" sz="1600" baseline="0" smtClean="0"/>
                        <a:t> bố mẹ gọi điện thoại cho bạn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Viết</a:t>
                      </a:r>
                      <a:r>
                        <a:rPr lang="en-US" sz="1600" baseline="0" smtClean="0"/>
                        <a:t> thư và gửi qua bưu điện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Soạn</a:t>
                      </a:r>
                      <a:r>
                        <a:rPr lang="en-US" sz="1600" baseline="0" smtClean="0"/>
                        <a:t> thư điện tử và gửi qua Internet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67242" y="1402908"/>
            <a:ext cx="27525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Nhanh gọn, nói </a:t>
            </a:r>
            <a:r>
              <a:rPr lang="vi-VN" sz="1600" smtClean="0">
                <a:solidFill>
                  <a:srgbClr val="FF0000"/>
                </a:solidFill>
              </a:rPr>
              <a:t>chuyện</a:t>
            </a:r>
            <a:r>
              <a:rPr lang="en-US" sz="1600" smtClean="0">
                <a:solidFill>
                  <a:srgbClr val="FF0000"/>
                </a:solidFill>
              </a:rPr>
              <a:t> </a:t>
            </a:r>
            <a:r>
              <a:rPr lang="vi-VN" sz="1600" smtClean="0">
                <a:solidFill>
                  <a:srgbClr val="FF0000"/>
                </a:solidFill>
              </a:rPr>
              <a:t>được </a:t>
            </a:r>
            <a:r>
              <a:rPr lang="vi-VN" sz="1600">
                <a:solidFill>
                  <a:srgbClr val="FF0000"/>
                </a:solidFill>
              </a:rPr>
              <a:t>nhiều </a:t>
            </a:r>
            <a:r>
              <a:rPr lang="vi-VN" sz="1600" smtClean="0">
                <a:solidFill>
                  <a:srgbClr val="FF0000"/>
                </a:solidFill>
              </a:rPr>
              <a:t>hơn</a:t>
            </a:r>
            <a:r>
              <a:rPr lang="vi-VN" sz="1600">
                <a:solidFill>
                  <a:srgbClr val="FF0000"/>
                </a:solidFill>
              </a:rPr>
              <a:t>, lúc nào cũng </a:t>
            </a:r>
            <a:r>
              <a:rPr lang="vi-VN" sz="1600" smtClean="0">
                <a:solidFill>
                  <a:srgbClr val="FF0000"/>
                </a:solidFill>
              </a:rPr>
              <a:t>có </a:t>
            </a:r>
            <a:r>
              <a:rPr lang="vi-VN" sz="1600">
                <a:solidFill>
                  <a:srgbClr val="FF0000"/>
                </a:solidFill>
              </a:rPr>
              <a:t>thể gọi được</a:t>
            </a:r>
            <a:endParaRPr lang="en-US" sz="16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324" y="1723077"/>
            <a:ext cx="1645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Tốn kém chi phí</a:t>
            </a:r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7241" y="2732897"/>
            <a:ext cx="259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Chi phí rẻ, viết được </a:t>
            </a:r>
            <a:endParaRPr lang="en-US" sz="16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smtClean="0">
                <a:solidFill>
                  <a:srgbClr val="FF0000"/>
                </a:solidFill>
              </a:rPr>
              <a:t>nhiều </a:t>
            </a:r>
            <a:r>
              <a:rPr lang="vi-VN" sz="1600">
                <a:solidFill>
                  <a:srgbClr val="FF0000"/>
                </a:solidFill>
              </a:rPr>
              <a:t>nội dung..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324" y="2810328"/>
            <a:ext cx="26452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FF0000"/>
                </a:solidFill>
              </a:rPr>
              <a:t>Thời gian chờ phản hồi lâu</a:t>
            </a:r>
            <a:endParaRPr lang="en-US" sz="16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7241" y="3790950"/>
            <a:ext cx="274320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Nhanh chóng, </a:t>
            </a:r>
            <a:r>
              <a:rPr lang="vi-VN" sz="1600" smtClean="0">
                <a:solidFill>
                  <a:srgbClr val="FF0000"/>
                </a:solidFill>
              </a:rPr>
              <a:t>miễn phí</a:t>
            </a:r>
            <a:r>
              <a:rPr lang="vi-VN" sz="1600">
                <a:solidFill>
                  <a:srgbClr val="FF0000"/>
                </a:solidFill>
              </a:rPr>
              <a:t>, có thể </a:t>
            </a:r>
            <a:r>
              <a:rPr lang="vi-VN" sz="1600" smtClean="0">
                <a:solidFill>
                  <a:srgbClr val="FF0000"/>
                </a:solidFill>
              </a:rPr>
              <a:t>gửi được </a:t>
            </a:r>
            <a:r>
              <a:rPr lang="vi-VN" sz="1600">
                <a:solidFill>
                  <a:srgbClr val="FF0000"/>
                </a:solidFill>
              </a:rPr>
              <a:t>cả hình ảnh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714750"/>
            <a:ext cx="266700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Phải có internet, </a:t>
            </a:r>
            <a:r>
              <a:rPr lang="vi-VN" sz="1600" smtClean="0">
                <a:solidFill>
                  <a:srgbClr val="FF0000"/>
                </a:solidFill>
              </a:rPr>
              <a:t>người bạn</a:t>
            </a:r>
            <a:r>
              <a:rPr lang="en-US" sz="1600" smtClean="0">
                <a:solidFill>
                  <a:srgbClr val="FF0000"/>
                </a:solidFill>
              </a:rPr>
              <a:t> phải có Gmail và internet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200" y="83467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LỢI ÍCH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3828748" y="717938"/>
            <a:ext cx="5169515" cy="33073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NHÓM 1, 3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zh-CN" sz="1800"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u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điểm của dịch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vụ th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truyền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thống? </a:t>
            </a:r>
            <a:r>
              <a:rPr lang="vi-VN" sz="1800">
                <a:latin typeface="+mn-lt"/>
              </a:rPr>
              <a:t>Các </a:t>
            </a:r>
            <a:r>
              <a:rPr lang="vi-VN" sz="1800">
                <a:latin typeface="+mn-lt"/>
              </a:rPr>
              <a:t>điểm đó đã thay đổi như thế nào khi ta sử dụng dịch vụ thư điện tử</a:t>
            </a:r>
            <a:r>
              <a:rPr lang="vi-VN" sz="1800">
                <a:latin typeface="+mn-lt"/>
              </a:rPr>
              <a:t>?</a:t>
            </a:r>
            <a:endParaRPr lang="en-US" altLang="zh-CN" sz="1100">
              <a:latin typeface="+mn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vi-VN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NHÓM </a:t>
            </a: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vi-VN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Hạn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chế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của dịch vụ th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truyền thống</a:t>
            </a:r>
            <a:r>
              <a:rPr lang="en-US" altLang="zh-CN" sz="1800">
                <a:latin typeface="+mj-lt"/>
                <a:cs typeface="Times New Roman" panose="02020603050405020304" pitchFamily="18" charset="0"/>
              </a:rPr>
              <a:t>? </a:t>
            </a:r>
            <a:r>
              <a:rPr lang="vi-VN" sz="1800">
                <a:latin typeface="+mn-lt"/>
                <a:cs typeface="Times New Roman" panose="02020603050405020304" pitchFamily="18" charset="0"/>
              </a:rPr>
              <a:t>Các điểm đó đã thay đổi như thế nào khi ta sử dụng dịch vụ thư điện tử?</a:t>
            </a:r>
            <a:endParaRPr lang="en-US" altLang="zh-CN" sz="180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组合 18"/>
          <p:cNvGrpSpPr/>
          <p:nvPr/>
        </p:nvGrpSpPr>
        <p:grpSpPr>
          <a:xfrm>
            <a:off x="4972051" y="360850"/>
            <a:ext cx="3993776" cy="428626"/>
            <a:chOff x="4784886" y="704849"/>
            <a:chExt cx="3133507" cy="571501"/>
          </a:xfrm>
          <a:solidFill>
            <a:schemeClr val="bg1"/>
          </a:solidFill>
        </p:grpSpPr>
        <p:sp>
          <p:nvSpPr>
            <p:cNvPr id="12" name="矩形 19"/>
            <p:cNvSpPr/>
            <p:nvPr/>
          </p:nvSpPr>
          <p:spPr>
            <a:xfrm>
              <a:off x="4814169" y="704849"/>
              <a:ext cx="2727448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+mj-lt"/>
                  <a:ea typeface="康熙字典" pitchFamily="2" charset="-120"/>
                  <a:cs typeface="Times New Roman" panose="02020603050405020304" pitchFamily="18" charset="0"/>
                </a:rPr>
                <a:t>HOẠT </a:t>
              </a:r>
              <a:r>
                <a:rPr lang="en-US" altLang="zh-CN" sz="2000" b="1">
                  <a:solidFill>
                    <a:schemeClr val="tx1"/>
                  </a:solidFill>
                  <a:latin typeface="+mj-lt"/>
                  <a:ea typeface="康熙字典" pitchFamily="2" charset="-120"/>
                  <a:cs typeface="Times New Roman" panose="02020603050405020304" pitchFamily="18" charset="0"/>
                </a:rPr>
                <a:t>ĐỘNG NHÓM</a:t>
              </a:r>
              <a:endParaRPr lang="zh-CN" altLang="en-US" sz="2000" b="1" dirty="0">
                <a:solidFill>
                  <a:schemeClr val="tx1"/>
                </a:solidFill>
                <a:latin typeface="+mj-lt"/>
                <a:ea typeface="康熙字典" pitchFamily="2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20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  <p:sp>
          <p:nvSpPr>
            <p:cNvPr id="14" name="矩形 22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</p:grp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6539"/>
            <a:ext cx="3548831" cy="28956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4019550"/>
            <a:ext cx="9144000" cy="36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1863</Words>
  <Application>Microsoft Office PowerPoint</Application>
  <PresentationFormat>On-screen Show (16:9)</PresentationFormat>
  <Paragraphs>287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Roboto Condensed</vt:lpstr>
      <vt:lpstr>Wingdings</vt:lpstr>
      <vt:lpstr>Inter-Regular</vt:lpstr>
      <vt:lpstr>华文细黑</vt:lpstr>
      <vt:lpstr>方正卡通简体</vt:lpstr>
      <vt:lpstr>Times New Roman</vt:lpstr>
      <vt:lpstr>Calibri</vt:lpstr>
      <vt:lpstr>宋体</vt:lpstr>
      <vt:lpstr>康熙字典</vt:lpstr>
      <vt:lpstr>微软雅黑</vt:lpstr>
      <vt:lpstr>Tahoma</vt:lpstr>
      <vt:lpstr>Joan template</vt:lpstr>
      <vt:lpstr>TIN HỌC 6</vt:lpstr>
      <vt:lpstr>Khởi động</vt:lpstr>
      <vt:lpstr>Bài 5  Giới thiệu thư điện tử</vt:lpstr>
      <vt:lpstr>Nội dung bài học</vt:lpstr>
      <vt:lpstr>PowerPoint Presentation</vt:lpstr>
      <vt:lpstr>Ví dụ thư điện tử:</vt:lpstr>
      <vt:lpstr>PowerPoint Presentation</vt:lpstr>
      <vt:lpstr>Thảo luận cặp đôi:</vt:lpstr>
      <vt:lpstr>PowerPoint Presentation</vt:lpstr>
      <vt:lpstr>PowerPoint Presentation</vt:lpstr>
      <vt:lpstr>PowerPoint Presentation</vt:lpstr>
      <vt:lpstr>2. Lợi ích của thư điện tử</vt:lpstr>
      <vt:lpstr>3. Mặt trái của thư điện tử</vt:lpstr>
      <vt:lpstr>Kết luận:</vt:lpstr>
      <vt:lpstr>4. Sử dụng thư điện tử</vt:lpstr>
      <vt:lpstr>Bước 3: Điền thêm một số thông tin về ngày thánh, giới tính sau đó tiếp tục ấn “tiếp theo”</vt:lpstr>
      <vt:lpstr>PowerPoint Presentation</vt:lpstr>
      <vt:lpstr>4. Sử dụng thư điện tử</vt:lpstr>
      <vt:lpstr>4. Sử dụng thư điện tử</vt:lpstr>
      <vt:lpstr>PowerPoint Presentation</vt:lpstr>
      <vt:lpstr>BÀI TẬP LUYỆN TẬP</vt:lpstr>
      <vt:lpstr>BÀI TẬP LUYỆN TẬP</vt:lpstr>
      <vt:lpstr>BÀI TẬP LUYỆN TẬP</vt:lpstr>
      <vt:lpstr>PowerPoint Presentation</vt:lpstr>
      <vt:lpstr>PowerPoint Presentation</vt:lpstr>
      <vt:lpstr>BÀI TẬP VẬN DỤNG</vt:lpstr>
      <vt:lpstr>CỦNG CỐ, DẶN DÒ VỀ NHÀ</vt:lpstr>
      <vt:lpstr>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HDLAPTOP</cp:lastModifiedBy>
  <cp:revision>20</cp:revision>
  <dcterms:modified xsi:type="dcterms:W3CDTF">2021-10-05T16:52:37Z</dcterms:modified>
</cp:coreProperties>
</file>