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8288000" cy="10287000"/>
  <p:notesSz cx="6858000" cy="9144000"/>
  <p:embeddedFontLst>
    <p:embeddedFont>
      <p:font typeface="Bahianita" panose="020B0604020202020204" charset="0"/>
      <p:regular r:id="rId49"/>
    </p:embeddedFont>
    <p:embeddedFont>
      <p:font typeface="#9Slide05 Dear Saturday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Roboto Condensed" panose="020B0604020202020204" charset="0"/>
      <p:regular r:id="rId55"/>
      <p:bold r:id="rId56"/>
      <p:italic r:id="rId57"/>
      <p:boldItalic r:id="rId58"/>
    </p:embeddedFont>
    <p:embeddedFont>
      <p:font typeface="Roboto Condensed Bold Italics" panose="020B0604020202020204" charset="0"/>
      <p:regular r:id="rId59"/>
    </p:embeddedFont>
    <p:embeddedFont>
      <p:font typeface="UTM ThuPhap Thien An" panose="02040603050506020204" pitchFamily="18" charset="0"/>
      <p:regular r:id="rId60"/>
    </p:embeddedFont>
    <p:embeddedFont>
      <p:font typeface="Arimo" panose="020B0604020202020204" charset="0"/>
      <p:regular r:id="rId61"/>
    </p:embeddedFont>
    <p:embeddedFont>
      <p:font typeface="Roboto Condensed Italics" panose="020B0604020202020204" charset="0"/>
      <p:regular r:id="rId62"/>
    </p:embeddedFont>
    <p:embeddedFont>
      <p:font typeface="Fraunces Bold" panose="020B0604020202020204" charset="0"/>
      <p:regular r:id="rId63"/>
    </p:embeddedFont>
    <p:embeddedFont>
      <p:font typeface="Roboto Condensed Bold" panose="020B0604020202020204" charset="0"/>
      <p:bold r:id="rId64"/>
    </p:embeddedFont>
    <p:embeddedFont>
      <p:font typeface="Fraunces Semi-Bold" panose="020B0604020202020204" charset="0"/>
      <p:regular r:id="rId65"/>
    </p:embeddedFont>
    <p:embeddedFont>
      <p:font typeface="#9Slide05 VL Fadilla" panose="020B0604020202020204" charset="0"/>
      <p:regular r:id="rId66"/>
    </p:embeddedFont>
    <p:embeddedFont>
      <p:font typeface="Fraunces" panose="020B0604020202020204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03" y="1200150"/>
            <a:ext cx="18313806" cy="9086850"/>
          </a:xfrm>
          <a:custGeom>
            <a:avLst/>
            <a:gdLst/>
            <a:ahLst/>
            <a:cxnLst/>
            <a:rect l="l" t="t" r="r" b="b"/>
            <a:pathLst>
              <a:path w="18313806" h="9086850">
                <a:moveTo>
                  <a:pt x="0" y="0"/>
                </a:moveTo>
                <a:lnTo>
                  <a:pt x="18313806" y="0"/>
                </a:lnTo>
                <a:lnTo>
                  <a:pt x="18313806" y="9086850"/>
                </a:lnTo>
                <a:lnTo>
                  <a:pt x="0" y="90868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293293" y="1292793"/>
            <a:ext cx="7701414" cy="7701414"/>
            <a:chOff x="0" y="0"/>
            <a:chExt cx="10268552" cy="102685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68585" cy="10268458"/>
            </a:xfrm>
            <a:custGeom>
              <a:avLst/>
              <a:gdLst/>
              <a:ahLst/>
              <a:cxnLst/>
              <a:rect l="l" t="t" r="r" b="b"/>
              <a:pathLst>
                <a:path w="10268585" h="10268458">
                  <a:moveTo>
                    <a:pt x="0" y="5134229"/>
                  </a:moveTo>
                  <a:cubicBezTo>
                    <a:pt x="0" y="2298700"/>
                    <a:pt x="2298700" y="0"/>
                    <a:pt x="5134229" y="0"/>
                  </a:cubicBezTo>
                  <a:cubicBezTo>
                    <a:pt x="7969758" y="0"/>
                    <a:pt x="10268585" y="2298700"/>
                    <a:pt x="10268585" y="5134229"/>
                  </a:cubicBezTo>
                  <a:cubicBezTo>
                    <a:pt x="10268585" y="7969758"/>
                    <a:pt x="7969885" y="10268458"/>
                    <a:pt x="5134356" y="10268458"/>
                  </a:cubicBezTo>
                  <a:cubicBezTo>
                    <a:pt x="2298827" y="10268458"/>
                    <a:pt x="0" y="7969885"/>
                    <a:pt x="0" y="51342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1412609" y="4820810"/>
            <a:ext cx="5997363" cy="5855900"/>
          </a:xfrm>
          <a:custGeom>
            <a:avLst/>
            <a:gdLst/>
            <a:ahLst/>
            <a:cxnLst/>
            <a:rect l="l" t="t" r="r" b="b"/>
            <a:pathLst>
              <a:path w="5997363" h="5855900">
                <a:moveTo>
                  <a:pt x="0" y="0"/>
                </a:moveTo>
                <a:lnTo>
                  <a:pt x="5997363" y="0"/>
                </a:lnTo>
                <a:lnTo>
                  <a:pt x="5997363" y="5855900"/>
                </a:lnTo>
                <a:lnTo>
                  <a:pt x="0" y="5855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34" t="-75668" r="-81432" b="-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006173" y="1880156"/>
            <a:ext cx="5773628" cy="2568104"/>
          </a:xfrm>
          <a:custGeom>
            <a:avLst/>
            <a:gdLst/>
            <a:ahLst/>
            <a:cxnLst/>
            <a:rect l="l" t="t" r="r" b="b"/>
            <a:pathLst>
              <a:path w="5773628" h="2568104">
                <a:moveTo>
                  <a:pt x="0" y="0"/>
                </a:moveTo>
                <a:lnTo>
                  <a:pt x="5773627" y="0"/>
                </a:lnTo>
                <a:lnTo>
                  <a:pt x="5773627" y="2568104"/>
                </a:lnTo>
                <a:lnTo>
                  <a:pt x="0" y="2568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9951" t="-27601" r="24396" b="-3158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中国风线条.png"/>
          <p:cNvSpPr/>
          <p:nvPr/>
        </p:nvSpPr>
        <p:spPr>
          <a:xfrm>
            <a:off x="5327812" y="2400300"/>
            <a:ext cx="4878016" cy="3151198"/>
          </a:xfrm>
          <a:custGeom>
            <a:avLst/>
            <a:gdLst/>
            <a:ahLst/>
            <a:cxnLst/>
            <a:rect l="l" t="t" r="r" b="b"/>
            <a:pathLst>
              <a:path w="4878016" h="3151198">
                <a:moveTo>
                  <a:pt x="0" y="0"/>
                </a:moveTo>
                <a:lnTo>
                  <a:pt x="4878017" y="0"/>
                </a:lnTo>
                <a:lnTo>
                  <a:pt x="4878017" y="3151198"/>
                </a:lnTo>
                <a:lnTo>
                  <a:pt x="0" y="3151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67154" y="1683544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825898" y="727633"/>
            <a:ext cx="3098901" cy="1077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6"/>
              </a:lnSpc>
            </a:pPr>
            <a:r>
              <a:rPr lang="en-US" sz="6290" dirty="0">
                <a:solidFill>
                  <a:srgbClr val="000000"/>
                </a:solidFill>
                <a:latin typeface="Fraunces Bold"/>
              </a:rPr>
              <a:t>BÀI 1: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49093" y="2512561"/>
            <a:ext cx="12989815" cy="6745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73"/>
              </a:lnSpc>
            </a:pPr>
            <a:r>
              <a:rPr lang="en-US" sz="10785" dirty="0" err="1">
                <a:solidFill>
                  <a:srgbClr val="000000"/>
                </a:solidFill>
                <a:latin typeface="UTM ThuPhap Thien An"/>
              </a:rPr>
              <a:t>Thơ</a:t>
            </a:r>
            <a:r>
              <a:rPr lang="en-US" sz="10785" dirty="0">
                <a:solidFill>
                  <a:srgbClr val="000000"/>
                </a:solidFill>
                <a:latin typeface="UTM ThuPhap Thien An"/>
              </a:rPr>
              <a:t> </a:t>
            </a:r>
          </a:p>
          <a:p>
            <a:pPr algn="ctr">
              <a:lnSpc>
                <a:spcPts val="13373"/>
              </a:lnSpc>
            </a:pPr>
            <a:r>
              <a:rPr lang="en-US" sz="10785" dirty="0">
                <a:solidFill>
                  <a:srgbClr val="000000"/>
                </a:solidFill>
                <a:latin typeface="UTM ThuPhap Thien An"/>
              </a:rPr>
              <a:t>và </a:t>
            </a:r>
            <a:r>
              <a:rPr lang="en-US" sz="10785" dirty="0" err="1">
                <a:solidFill>
                  <a:srgbClr val="000000"/>
                </a:solidFill>
                <a:latin typeface="UTM ThuPhap Thien An"/>
              </a:rPr>
              <a:t>thơ</a:t>
            </a:r>
            <a:r>
              <a:rPr lang="en-US" sz="10785" dirty="0">
                <a:solidFill>
                  <a:srgbClr val="000000"/>
                </a:solidFill>
                <a:latin typeface="UTM ThuPhap Thien An"/>
              </a:rPr>
              <a:t> </a:t>
            </a:r>
          </a:p>
          <a:p>
            <a:pPr algn="ctr">
              <a:lnSpc>
                <a:spcPts val="13373"/>
              </a:lnSpc>
            </a:pPr>
            <a:r>
              <a:rPr lang="en-US" sz="10785" dirty="0">
                <a:solidFill>
                  <a:srgbClr val="000000"/>
                </a:solidFill>
                <a:latin typeface="UTM ThuPhap Thien An"/>
              </a:rPr>
              <a:t>song </a:t>
            </a:r>
            <a:r>
              <a:rPr lang="en-US" sz="10785" dirty="0" err="1">
                <a:solidFill>
                  <a:srgbClr val="000000"/>
                </a:solidFill>
                <a:latin typeface="UTM ThuPhap Thien An"/>
              </a:rPr>
              <a:t>thất</a:t>
            </a:r>
            <a:r>
              <a:rPr lang="en-US" sz="10785" dirty="0">
                <a:solidFill>
                  <a:srgbClr val="000000"/>
                </a:solidFill>
                <a:latin typeface="UTM ThuPhap Thien An"/>
              </a:rPr>
              <a:t> </a:t>
            </a:r>
          </a:p>
          <a:p>
            <a:pPr algn="ctr">
              <a:lnSpc>
                <a:spcPts val="13373"/>
              </a:lnSpc>
            </a:pPr>
            <a:r>
              <a:rPr lang="en-US" sz="10785" dirty="0">
                <a:solidFill>
                  <a:srgbClr val="000000"/>
                </a:solidFill>
                <a:latin typeface="UTM ThuPhap Thien An"/>
              </a:rPr>
              <a:t> </a:t>
            </a:r>
            <a:r>
              <a:rPr lang="en-US" sz="10785" dirty="0" err="1">
                <a:solidFill>
                  <a:srgbClr val="000000"/>
                </a:solidFill>
                <a:latin typeface="UTM ThuPhap Thien An"/>
              </a:rPr>
              <a:t>lục</a:t>
            </a:r>
            <a:r>
              <a:rPr lang="en-US" sz="10785" dirty="0">
                <a:solidFill>
                  <a:srgbClr val="000000"/>
                </a:solidFill>
                <a:latin typeface="UTM ThuPhap Thien An"/>
              </a:rPr>
              <a:t> </a:t>
            </a:r>
            <a:r>
              <a:rPr lang="en-US" sz="10785" dirty="0" err="1">
                <a:solidFill>
                  <a:srgbClr val="000000"/>
                </a:solidFill>
                <a:latin typeface="UTM ThuPhap Thien An"/>
              </a:rPr>
              <a:t>bát</a:t>
            </a:r>
            <a:endParaRPr lang="en-US" sz="10785" dirty="0">
              <a:solidFill>
                <a:srgbClr val="000000"/>
              </a:solidFill>
              <a:latin typeface="UTM ThuPhap Thien 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03653" y="1069839"/>
            <a:ext cx="13906500" cy="8147322"/>
            <a:chOff x="0" y="0"/>
            <a:chExt cx="18542000" cy="108630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542000" cy="10863072"/>
            </a:xfrm>
            <a:custGeom>
              <a:avLst/>
              <a:gdLst/>
              <a:ahLst/>
              <a:cxnLst/>
              <a:rect l="l" t="t" r="r" b="b"/>
              <a:pathLst>
                <a:path w="18542000" h="10863072">
                  <a:moveTo>
                    <a:pt x="0" y="0"/>
                  </a:moveTo>
                  <a:lnTo>
                    <a:pt x="18542000" y="0"/>
                  </a:lnTo>
                  <a:lnTo>
                    <a:pt x="18542000" y="10863072"/>
                  </a:lnTo>
                  <a:lnTo>
                    <a:pt x="0" y="10863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2866454" y="-2511562"/>
            <a:ext cx="7722108" cy="8229600"/>
          </a:xfrm>
          <a:custGeom>
            <a:avLst/>
            <a:gdLst/>
            <a:ahLst/>
            <a:cxnLst/>
            <a:rect l="l" t="t" r="r" b="b"/>
            <a:pathLst>
              <a:path w="7722108" h="8229600">
                <a:moveTo>
                  <a:pt x="0" y="0"/>
                </a:moveTo>
                <a:lnTo>
                  <a:pt x="7722108" y="0"/>
                </a:lnTo>
                <a:lnTo>
                  <a:pt x="7722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855" y="8249314"/>
            <a:ext cx="6720908" cy="2682763"/>
          </a:xfrm>
          <a:custGeom>
            <a:avLst/>
            <a:gdLst/>
            <a:ahLst/>
            <a:cxnLst/>
            <a:rect l="l" t="t" r="r" b="b"/>
            <a:pathLst>
              <a:path w="6720908" h="2682763">
                <a:moveTo>
                  <a:pt x="0" y="0"/>
                </a:moveTo>
                <a:lnTo>
                  <a:pt x="6720909" y="0"/>
                </a:lnTo>
                <a:lnTo>
                  <a:pt x="6720909" y="2682762"/>
                </a:lnTo>
                <a:lnTo>
                  <a:pt x="0" y="26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886746" y="3032520"/>
            <a:ext cx="466308" cy="71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ea typeface="Arimo"/>
              </a:rPr>
              <a:t>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98126" y="1835273"/>
            <a:ext cx="13117554" cy="654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63"/>
              </a:lnSpc>
              <a:spcBef>
                <a:spcPct val="0"/>
              </a:spcBef>
            </a:pP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2. So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sánh</a:t>
            </a: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thơ</a:t>
            </a: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 song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thất</a:t>
            </a: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lục</a:t>
            </a: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bát</a:t>
            </a: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 và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thơ</a:t>
            </a: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lục</a:t>
            </a:r>
            <a:r>
              <a:rPr lang="en-US" sz="4688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#9Slide05 Dear Saturday"/>
              </a:rPr>
              <a:t>bát</a:t>
            </a:r>
            <a:endParaRPr lang="en-US" sz="4688" dirty="0">
              <a:solidFill>
                <a:srgbClr val="000000"/>
              </a:solidFill>
              <a:latin typeface="#9Slide05 Dear Saturday"/>
            </a:endParaRPr>
          </a:p>
          <a:p>
            <a:pPr algn="just">
              <a:lnSpc>
                <a:spcPts val="6120"/>
              </a:lnSpc>
              <a:spcBef>
                <a:spcPct val="0"/>
              </a:spcBef>
            </a:pPr>
            <a:r>
              <a:rPr lang="en-US" sz="4371" dirty="0">
                <a:solidFill>
                  <a:srgbClr val="613D23"/>
                </a:solidFill>
                <a:latin typeface="#9Slide05 Dear Saturday"/>
              </a:rPr>
              <a:t>a. </a:t>
            </a:r>
            <a:r>
              <a:rPr lang="en-US" sz="4371" dirty="0" err="1">
                <a:solidFill>
                  <a:srgbClr val="613D23"/>
                </a:solidFill>
                <a:latin typeface="#9Slide05 Dear Saturday"/>
              </a:rPr>
              <a:t>Giống</a:t>
            </a:r>
            <a:r>
              <a:rPr lang="en-US" sz="4371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4371" dirty="0" err="1">
                <a:solidFill>
                  <a:srgbClr val="613D23"/>
                </a:solidFill>
                <a:latin typeface="#9Slide05 Dear Saturday"/>
              </a:rPr>
              <a:t>nhau</a:t>
            </a:r>
            <a:r>
              <a:rPr lang="en-US" sz="4371" dirty="0">
                <a:solidFill>
                  <a:srgbClr val="613D23"/>
                </a:solidFill>
                <a:latin typeface="#9Slide05 Dear Saturday"/>
              </a:rPr>
              <a:t>:</a:t>
            </a:r>
          </a:p>
          <a:p>
            <a:pPr algn="just">
              <a:lnSpc>
                <a:spcPts val="6563"/>
              </a:lnSpc>
              <a:spcBef>
                <a:spcPct val="0"/>
              </a:spcBef>
            </a:pPr>
            <a:r>
              <a:rPr lang="en-US" sz="4688" dirty="0">
                <a:solidFill>
                  <a:srgbClr val="000000"/>
                </a:solidFill>
                <a:latin typeface="Roboto Condensed"/>
              </a:rPr>
              <a:t> - </a:t>
            </a:r>
            <a:r>
              <a:rPr lang="en-US" sz="4688" dirty="0" err="1">
                <a:solidFill>
                  <a:srgbClr val="000000"/>
                </a:solidFill>
                <a:latin typeface="Roboto Condensed Bold"/>
              </a:rPr>
              <a:t>Nguồn</a:t>
            </a:r>
            <a:r>
              <a:rPr lang="en-US" sz="468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 Bold"/>
              </a:rPr>
              <a:t>gốc</a:t>
            </a:r>
            <a:r>
              <a:rPr lang="en-US" sz="4688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xuất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phát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phát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triển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đỉnh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cao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nghệ thuật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563"/>
              </a:lnSpc>
              <a:spcBef>
                <a:spcPct val="0"/>
              </a:spcBef>
            </a:pPr>
            <a:r>
              <a:rPr lang="en-US" sz="4688" dirty="0">
                <a:solidFill>
                  <a:srgbClr val="000000"/>
                </a:solidFill>
                <a:latin typeface="Roboto Condensed"/>
              </a:rPr>
              <a:t> - </a:t>
            </a:r>
            <a:r>
              <a:rPr lang="en-US" sz="4688" dirty="0" err="1">
                <a:solidFill>
                  <a:srgbClr val="000000"/>
                </a:solidFill>
                <a:latin typeface="Roboto Condensed Bold"/>
              </a:rPr>
              <a:t>Nội</a:t>
            </a:r>
            <a:r>
              <a:rPr lang="en-US" sz="4688" dirty="0">
                <a:solidFill>
                  <a:srgbClr val="000000"/>
                </a:solidFill>
                <a:latin typeface="Roboto Condensed Bold"/>
              </a:rPr>
              <a:t> dung: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dạng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phú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gia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đình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quê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hương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đất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niềm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vui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lao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88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688" dirty="0">
                <a:solidFill>
                  <a:srgbClr val="000000"/>
                </a:solidFill>
                <a:latin typeface="Roboto Condensed"/>
              </a:rPr>
              <a:t>,…)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733217"/>
            <a:ext cx="16400581" cy="8820566"/>
            <a:chOff x="0" y="0"/>
            <a:chExt cx="20198373" cy="108630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98373" cy="10863072"/>
            </a:xfrm>
            <a:custGeom>
              <a:avLst/>
              <a:gdLst/>
              <a:ahLst/>
              <a:cxnLst/>
              <a:rect l="l" t="t" r="r" b="b"/>
              <a:pathLst>
                <a:path w="20198373" h="10863072">
                  <a:moveTo>
                    <a:pt x="0" y="0"/>
                  </a:moveTo>
                  <a:lnTo>
                    <a:pt x="20198373" y="0"/>
                  </a:lnTo>
                  <a:lnTo>
                    <a:pt x="20198373" y="10863072"/>
                  </a:lnTo>
                  <a:lnTo>
                    <a:pt x="0" y="10863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886746" y="3032520"/>
            <a:ext cx="466308" cy="712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FFFFFF"/>
                </a:solidFill>
                <a:ea typeface="Arimo"/>
              </a:rPr>
              <a:t>壹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729999" y="1481138"/>
          <a:ext cx="14969408" cy="7665728"/>
        </p:xfrm>
        <a:graphic>
          <a:graphicData uri="http://schemas.openxmlformats.org/drawingml/2006/table">
            <a:tbl>
              <a:tblPr/>
              <a:tblGrid>
                <a:gridCol w="502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7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7019"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Lục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bát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 Bold"/>
                        </a:rPr>
                        <a:t>Song thất lục bát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686"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Chỉ có câu lục và câu bát tiếp nối liên tục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Gồm 2 câu thất + câu lục + câu bát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1023"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/>
                        </a:rPr>
                        <a:t>Có khả năng kể những câu chuyện dài, bao quát một khoảng thời gian và không gian rộng lớn với nhiều sự kiện, nhân vật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900"/>
                        </a:lnSpc>
                        <a:defRPr/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song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thất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+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câu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lục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bát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thiên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=&gt;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phẩm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1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trữ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tình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khung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và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hạn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hẹp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;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thiên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diễn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đời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tâm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hứng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trữ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tình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bi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thương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khả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năng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bộc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lộ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tinh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tế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những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suy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dồn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nén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tâm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nhớ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và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mong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754195" y="842962"/>
            <a:ext cx="6088204" cy="63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  <a:spcBef>
                <a:spcPct val="0"/>
              </a:spcBef>
            </a:pPr>
            <a:r>
              <a:rPr lang="en-US" sz="3749" dirty="0">
                <a:solidFill>
                  <a:srgbClr val="613D23"/>
                </a:solidFill>
                <a:latin typeface="#9Slide05 Dear Saturday"/>
              </a:rPr>
              <a:t>b. </a:t>
            </a:r>
            <a:r>
              <a:rPr lang="en-US" sz="3749" dirty="0" err="1">
                <a:solidFill>
                  <a:srgbClr val="613D23"/>
                </a:solidFill>
                <a:latin typeface="#9Slide05 Dear Saturday"/>
              </a:rPr>
              <a:t>Khác</a:t>
            </a:r>
            <a:r>
              <a:rPr lang="en-US" sz="374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749" dirty="0" err="1">
                <a:solidFill>
                  <a:srgbClr val="613D23"/>
                </a:solidFill>
                <a:latin typeface="#9Slide05 Dear Saturday"/>
              </a:rPr>
              <a:t>nhau</a:t>
            </a:r>
            <a:endParaRPr lang="en-US" sz="3749" dirty="0">
              <a:solidFill>
                <a:srgbClr val="613D23"/>
              </a:solidFill>
              <a:latin typeface="#9Slide05 Dear Saturday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66454" y="-2511562"/>
            <a:ext cx="7722108" cy="8229600"/>
          </a:xfrm>
          <a:custGeom>
            <a:avLst/>
            <a:gdLst/>
            <a:ahLst/>
            <a:cxnLst/>
            <a:rect l="l" t="t" r="r" b="b"/>
            <a:pathLst>
              <a:path w="7722108" h="8229600">
                <a:moveTo>
                  <a:pt x="0" y="0"/>
                </a:moveTo>
                <a:lnTo>
                  <a:pt x="7722108" y="0"/>
                </a:lnTo>
                <a:lnTo>
                  <a:pt x="7722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67855" y="8249314"/>
            <a:ext cx="6720908" cy="2682763"/>
          </a:xfrm>
          <a:custGeom>
            <a:avLst/>
            <a:gdLst/>
            <a:ahLst/>
            <a:cxnLst/>
            <a:rect l="l" t="t" r="r" b="b"/>
            <a:pathLst>
              <a:path w="6720908" h="2682763">
                <a:moveTo>
                  <a:pt x="0" y="0"/>
                </a:moveTo>
                <a:lnTo>
                  <a:pt x="6720909" y="0"/>
                </a:lnTo>
                <a:lnTo>
                  <a:pt x="6720909" y="2682762"/>
                </a:lnTo>
                <a:lnTo>
                  <a:pt x="0" y="268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54744"/>
            <a:ext cx="18288000" cy="4650189"/>
            <a:chOff x="0" y="0"/>
            <a:chExt cx="24384000" cy="620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6200235"/>
            </a:xfrm>
            <a:custGeom>
              <a:avLst/>
              <a:gdLst/>
              <a:ahLst/>
              <a:cxnLst/>
              <a:rect l="l" t="t" r="r" b="b"/>
              <a:pathLst>
                <a:path w="24384000" h="6200235">
                  <a:moveTo>
                    <a:pt x="0" y="0"/>
                  </a:moveTo>
                  <a:lnTo>
                    <a:pt x="24384000" y="0"/>
                  </a:lnTo>
                  <a:lnTo>
                    <a:pt x="24384000" y="6200235"/>
                  </a:lnTo>
                  <a:lnTo>
                    <a:pt x="0" y="6200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367303"/>
            <a:ext cx="5295900" cy="234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32"/>
              </a:lnSpc>
            </a:pPr>
            <a:r>
              <a:rPr lang="en-US" sz="13737" dirty="0">
                <a:solidFill>
                  <a:srgbClr val="8C1017"/>
                </a:solidFill>
                <a:latin typeface="Bahianita"/>
              </a:rPr>
              <a:t>NHIỆM VỤ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12863" y="4170091"/>
            <a:ext cx="14262274" cy="195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6637" spc="6">
                <a:solidFill>
                  <a:srgbClr val="000000"/>
                </a:solidFill>
                <a:latin typeface="Roboto Condensed"/>
              </a:rPr>
              <a:t>Chia sẻ kinh nghiệm đọc thể thơ song thất lục bát của em. </a:t>
            </a:r>
          </a:p>
        </p:txBody>
      </p:sp>
      <p:sp>
        <p:nvSpPr>
          <p:cNvPr id="8" name="Freeform 8"/>
          <p:cNvSpPr/>
          <p:nvPr/>
        </p:nvSpPr>
        <p:spPr>
          <a:xfrm>
            <a:off x="10930758" y="5718038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07497" y="-1950544"/>
            <a:ext cx="12166365" cy="11997124"/>
            <a:chOff x="0" y="0"/>
            <a:chExt cx="13466030" cy="132787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66063" cy="13278613"/>
            </a:xfrm>
            <a:custGeom>
              <a:avLst/>
              <a:gdLst/>
              <a:ahLst/>
              <a:cxnLst/>
              <a:rect l="l" t="t" r="r" b="b"/>
              <a:pathLst>
                <a:path w="13466063" h="13278613">
                  <a:moveTo>
                    <a:pt x="0" y="6639306"/>
                  </a:moveTo>
                  <a:cubicBezTo>
                    <a:pt x="0" y="2972562"/>
                    <a:pt x="3014472" y="0"/>
                    <a:pt x="6733032" y="0"/>
                  </a:cubicBezTo>
                  <a:cubicBezTo>
                    <a:pt x="10451592" y="0"/>
                    <a:pt x="13466063" y="2972562"/>
                    <a:pt x="13466063" y="6639306"/>
                  </a:cubicBezTo>
                  <a:cubicBezTo>
                    <a:pt x="13466063" y="10306051"/>
                    <a:pt x="10451592" y="13278613"/>
                    <a:pt x="6733032" y="13278613"/>
                  </a:cubicBezTo>
                  <a:cubicBezTo>
                    <a:pt x="3014472" y="13278613"/>
                    <a:pt x="0" y="10306177"/>
                    <a:pt x="0" y="663930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403733">
            <a:off x="13273226" y="6060490"/>
            <a:ext cx="6201272" cy="6054999"/>
          </a:xfrm>
          <a:custGeom>
            <a:avLst/>
            <a:gdLst/>
            <a:ahLst/>
            <a:cxnLst/>
            <a:rect l="l" t="t" r="r" b="b"/>
            <a:pathLst>
              <a:path w="6201272" h="6054999">
                <a:moveTo>
                  <a:pt x="0" y="0"/>
                </a:moveTo>
                <a:lnTo>
                  <a:pt x="6201272" y="0"/>
                </a:lnTo>
                <a:lnTo>
                  <a:pt x="6201272" y="6054999"/>
                </a:lnTo>
                <a:lnTo>
                  <a:pt x="0" y="6054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34" t="-75668" r="-81432" b="-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543471" y="504825"/>
            <a:ext cx="9494417" cy="747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00"/>
              </a:lnSpc>
            </a:pP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3.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Lưu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ý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cách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đọc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văn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bản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thuộc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thể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thơ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song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thất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lục</a:t>
            </a:r>
            <a:r>
              <a:rPr lang="en-US" sz="3929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929" dirty="0" err="1">
                <a:solidFill>
                  <a:srgbClr val="000000"/>
                </a:solidFill>
                <a:latin typeface="#9Slide05 Dear Saturday"/>
              </a:rPr>
              <a:t>bát</a:t>
            </a:r>
            <a:endParaRPr lang="en-US" sz="3929" dirty="0">
              <a:solidFill>
                <a:srgbClr val="000000"/>
              </a:solidFill>
              <a:latin typeface="#9Slide05 Dear Saturday"/>
            </a:endParaRPr>
          </a:p>
          <a:p>
            <a:pPr marL="826689" lvl="1" indent="-413344" algn="just">
              <a:lnSpc>
                <a:spcPts val="5360"/>
              </a:lnSpc>
              <a:buFont typeface="Arial"/>
              <a:buChar char="•"/>
            </a:pP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song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bản</a:t>
            </a:r>
            <a:endParaRPr lang="en-US" sz="3829" dirty="0">
              <a:solidFill>
                <a:srgbClr val="000000"/>
              </a:solidFill>
              <a:latin typeface="Roboto Condensed"/>
            </a:endParaRPr>
          </a:p>
          <a:p>
            <a:pPr marL="826689" lvl="1" indent="-413344" algn="just">
              <a:lnSpc>
                <a:spcPts val="5360"/>
              </a:lnSpc>
              <a:buFont typeface="Arial"/>
              <a:buChar char="•"/>
            </a:pP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tình</a:t>
            </a:r>
            <a:endParaRPr lang="en-US" sz="3829" dirty="0">
              <a:solidFill>
                <a:srgbClr val="000000"/>
              </a:solidFill>
              <a:latin typeface="Roboto Condensed"/>
            </a:endParaRPr>
          </a:p>
          <a:p>
            <a:pPr marL="826689" lvl="1" indent="-413344" algn="just">
              <a:lnSpc>
                <a:spcPts val="5360"/>
              </a:lnSpc>
              <a:buFont typeface="Arial"/>
              <a:buChar char="•"/>
            </a:pP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(qua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hiệu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nghệ thuật;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phù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marL="826689" lvl="1" indent="-413344" algn="just">
              <a:lnSpc>
                <a:spcPts val="5360"/>
              </a:lnSpc>
              <a:buFont typeface="Arial"/>
              <a:buChar char="•"/>
            </a:pP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điệp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gợi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82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29" dirty="0" err="1">
                <a:solidFill>
                  <a:srgbClr val="000000"/>
                </a:solidFill>
                <a:latin typeface="Roboto Condensed"/>
              </a:rPr>
              <a:t>bản</a:t>
            </a:r>
            <a:endParaRPr lang="en-US" sz="382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8" name="Freeform 8"/>
          <p:cNvSpPr/>
          <p:nvPr/>
        </p:nvSpPr>
        <p:spPr>
          <a:xfrm rot="-1291453" flipH="1">
            <a:off x="1245217" y="-123895"/>
            <a:ext cx="8596508" cy="3823718"/>
          </a:xfrm>
          <a:custGeom>
            <a:avLst/>
            <a:gdLst/>
            <a:ahLst/>
            <a:cxnLst/>
            <a:rect l="l" t="t" r="r" b="b"/>
            <a:pathLst>
              <a:path w="8596508" h="3823718">
                <a:moveTo>
                  <a:pt x="8596508" y="0"/>
                </a:moveTo>
                <a:lnTo>
                  <a:pt x="0" y="0"/>
                </a:lnTo>
                <a:lnTo>
                  <a:pt x="0" y="3823717"/>
                </a:lnTo>
                <a:lnTo>
                  <a:pt x="8596508" y="3823717"/>
                </a:lnTo>
                <a:lnTo>
                  <a:pt x="8596508" y="0"/>
                </a:lnTo>
                <a:close/>
              </a:path>
            </a:pathLst>
          </a:custGeom>
          <a:blipFill>
            <a:blip r:embed="rId4"/>
            <a:stretch>
              <a:fillRect l="-149951" t="-51580" b="-3397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54744"/>
            <a:ext cx="18288000" cy="4650189"/>
            <a:chOff x="0" y="0"/>
            <a:chExt cx="24384000" cy="620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6200235"/>
            </a:xfrm>
            <a:custGeom>
              <a:avLst/>
              <a:gdLst/>
              <a:ahLst/>
              <a:cxnLst/>
              <a:rect l="l" t="t" r="r" b="b"/>
              <a:pathLst>
                <a:path w="24384000" h="6200235">
                  <a:moveTo>
                    <a:pt x="0" y="0"/>
                  </a:moveTo>
                  <a:lnTo>
                    <a:pt x="24384000" y="0"/>
                  </a:lnTo>
                  <a:lnTo>
                    <a:pt x="24384000" y="6200235"/>
                  </a:lnTo>
                  <a:lnTo>
                    <a:pt x="0" y="6200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367303"/>
            <a:ext cx="5448300" cy="234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32"/>
              </a:lnSpc>
            </a:pPr>
            <a:r>
              <a:rPr lang="en-US" sz="13737" dirty="0">
                <a:solidFill>
                  <a:srgbClr val="8C1017"/>
                </a:solidFill>
                <a:latin typeface="Bahianita"/>
              </a:rPr>
              <a:t>NHIỆM VỤ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12863" y="4017691"/>
            <a:ext cx="14262274" cy="230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92"/>
              </a:lnSpc>
            </a:pPr>
            <a:r>
              <a:rPr lang="en-US" sz="6637">
                <a:solidFill>
                  <a:srgbClr val="000000"/>
                </a:solidFill>
                <a:latin typeface="Roboto Condensed"/>
              </a:rPr>
              <a:t>Ở bài 1, chúng ta vận dụng tri thức tiếng Việt nào vào đọc hiểu văn bản? </a:t>
            </a:r>
          </a:p>
        </p:txBody>
      </p:sp>
      <p:sp>
        <p:nvSpPr>
          <p:cNvPr id="8" name="Freeform 8"/>
          <p:cNvSpPr/>
          <p:nvPr/>
        </p:nvSpPr>
        <p:spPr>
          <a:xfrm>
            <a:off x="10930758" y="5718038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5093" y="1"/>
            <a:ext cx="3109461" cy="10287000"/>
          </a:xfrm>
          <a:custGeom>
            <a:avLst/>
            <a:gdLst/>
            <a:ahLst/>
            <a:cxnLst/>
            <a:rect l="l" t="t" r="r" b="b"/>
            <a:pathLst>
              <a:path w="3109461" h="10287000">
                <a:moveTo>
                  <a:pt x="0" y="0"/>
                </a:moveTo>
                <a:lnTo>
                  <a:pt x="3109461" y="0"/>
                </a:lnTo>
                <a:lnTo>
                  <a:pt x="3109461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763" t="-22171" r="-727027" b="-186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2060" y="2309901"/>
            <a:ext cx="2816676" cy="6506080"/>
          </a:xfrm>
          <a:custGeom>
            <a:avLst/>
            <a:gdLst/>
            <a:ahLst/>
            <a:cxnLst/>
            <a:rect l="l" t="t" r="r" b="b"/>
            <a:pathLst>
              <a:path w="2816676" h="6506080">
                <a:moveTo>
                  <a:pt x="0" y="0"/>
                </a:moveTo>
                <a:lnTo>
                  <a:pt x="2816676" y="0"/>
                </a:lnTo>
                <a:lnTo>
                  <a:pt x="2816676" y="6506081"/>
                </a:lnTo>
                <a:lnTo>
                  <a:pt x="0" y="650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49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11861" y="63271"/>
            <a:ext cx="11881181" cy="1065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7"/>
              </a:lnSpc>
              <a:spcBef>
                <a:spcPct val="0"/>
              </a:spcBef>
            </a:pPr>
            <a:r>
              <a:rPr lang="en-US" sz="3798" dirty="0">
                <a:solidFill>
                  <a:srgbClr val="000000"/>
                </a:solidFill>
                <a:latin typeface="#9Slide05 Dear Saturday"/>
              </a:rPr>
              <a:t>4. Tri </a:t>
            </a:r>
            <a:r>
              <a:rPr lang="en-US" sz="3798" dirty="0" err="1">
                <a:solidFill>
                  <a:srgbClr val="000000"/>
                </a:solidFill>
                <a:latin typeface="#9Slide05 Dear Saturday"/>
              </a:rPr>
              <a:t>thức</a:t>
            </a:r>
            <a:r>
              <a:rPr lang="en-US" sz="3798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#9Slide05 Dear Saturday"/>
              </a:rPr>
              <a:t>tiếng</a:t>
            </a:r>
            <a:r>
              <a:rPr lang="en-US" sz="3798" dirty="0">
                <a:solidFill>
                  <a:srgbClr val="000000"/>
                </a:solidFill>
                <a:latin typeface="#9Slide05 Dear Saturday"/>
              </a:rPr>
              <a:t> Việt </a:t>
            </a:r>
          </a:p>
          <a:p>
            <a:pPr algn="just">
              <a:lnSpc>
                <a:spcPts val="5317"/>
              </a:lnSpc>
              <a:spcBef>
                <a:spcPct val="0"/>
              </a:spcBef>
            </a:pPr>
            <a:r>
              <a:rPr lang="en-US" sz="3798" dirty="0">
                <a:solidFill>
                  <a:srgbClr val="613D23"/>
                </a:solidFill>
                <a:latin typeface="#9Slide05 Dear Saturday"/>
              </a:rPr>
              <a:t>a. </a:t>
            </a:r>
            <a:r>
              <a:rPr lang="en-US" sz="3798" dirty="0" err="1">
                <a:solidFill>
                  <a:srgbClr val="613D23"/>
                </a:solidFill>
                <a:latin typeface="#9Slide05 Dear Saturday"/>
              </a:rPr>
              <a:t>Chữ</a:t>
            </a:r>
            <a:r>
              <a:rPr lang="en-US" sz="3798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798" dirty="0" err="1">
                <a:solidFill>
                  <a:srgbClr val="613D23"/>
                </a:solidFill>
                <a:latin typeface="#9Slide05 Dear Saturday"/>
              </a:rPr>
              <a:t>Nôm</a:t>
            </a:r>
            <a:endParaRPr lang="en-US" sz="3798" dirty="0">
              <a:solidFill>
                <a:srgbClr val="613D23"/>
              </a:solidFill>
              <a:latin typeface="#9Slide05 Dear Saturday"/>
            </a:endParaRPr>
          </a:p>
          <a:p>
            <a:pPr algn="just">
              <a:lnSpc>
                <a:spcPts val="5317"/>
              </a:lnSpc>
              <a:spcBef>
                <a:spcPct val="0"/>
              </a:spcBef>
            </a:pPr>
            <a:r>
              <a:rPr lang="en-US" sz="3798" dirty="0">
                <a:solidFill>
                  <a:srgbClr val="000000"/>
                </a:solidFill>
                <a:latin typeface="Roboto Condensed Bold"/>
              </a:rPr>
              <a:t> - </a:t>
            </a:r>
            <a:r>
              <a:rPr lang="en-US" sz="3798" dirty="0" err="1">
                <a:solidFill>
                  <a:srgbClr val="000000"/>
                </a:solidFill>
                <a:latin typeface="Roboto Condensed Bold"/>
              </a:rPr>
              <a:t>Nguồn</a:t>
            </a:r>
            <a:r>
              <a:rPr lang="en-US" sz="37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 Bold"/>
              </a:rPr>
              <a:t>gốc</a:t>
            </a:r>
            <a:endParaRPr lang="en-US" sz="3798" dirty="0">
              <a:solidFill>
                <a:srgbClr val="000000"/>
              </a:solidFill>
              <a:latin typeface="Roboto Condensed Bold"/>
            </a:endParaRPr>
          </a:p>
          <a:p>
            <a:pPr marL="820066" lvl="1" indent="-410033" algn="just">
              <a:lnSpc>
                <a:spcPts val="5317"/>
              </a:lnSpc>
              <a:spcBef>
                <a:spcPct val="0"/>
              </a:spcBef>
              <a:buFont typeface="Arial"/>
              <a:buChar char="•"/>
            </a:pPr>
            <a:r>
              <a:rPr lang="en-US" sz="3798" dirty="0">
                <a:solidFill>
                  <a:srgbClr val="000000"/>
                </a:solidFill>
                <a:latin typeface="Roboto Condensed"/>
              </a:rPr>
              <a:t>Do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bị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Trung Hoa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đô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hộ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ngay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Công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nguyên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sách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đồng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rất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khốc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liệt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suốt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hàng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nghìn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năm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VN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Hán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giao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dịch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hành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giáo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dục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20066" lvl="1" indent="-410033" algn="just">
              <a:lnSpc>
                <a:spcPts val="5317"/>
              </a:lnSpc>
              <a:spcBef>
                <a:spcPct val="0"/>
              </a:spcBef>
              <a:buFont typeface="Arial"/>
              <a:buChar char="•"/>
            </a:pP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Nôm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cổ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Việt,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bối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Việt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tục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đứng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đấu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tranh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giành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quyền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độc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trị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tế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algn="just">
              <a:lnSpc>
                <a:spcPts val="5317"/>
              </a:lnSpc>
              <a:spcBef>
                <a:spcPct val="0"/>
              </a:spcBef>
            </a:pP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>
                <a:solidFill>
                  <a:srgbClr val="000000"/>
                </a:solidFill>
                <a:latin typeface="Roboto Condensed Bold"/>
              </a:rPr>
              <a:t>- Quá </a:t>
            </a:r>
            <a:r>
              <a:rPr lang="en-US" sz="3798" dirty="0" err="1">
                <a:solidFill>
                  <a:srgbClr val="000000"/>
                </a:solidFill>
                <a:latin typeface="Roboto Condensed Bold"/>
              </a:rPr>
              <a:t>trình</a:t>
            </a:r>
            <a:r>
              <a:rPr lang="en-US" sz="37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 Bold"/>
              </a:rPr>
              <a:t>phát</a:t>
            </a:r>
            <a:r>
              <a:rPr lang="en-US" sz="3798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 Bold"/>
              </a:rPr>
              <a:t>triển</a:t>
            </a:r>
            <a:endParaRPr lang="en-US" sz="3798" dirty="0">
              <a:solidFill>
                <a:srgbClr val="000000"/>
              </a:solidFill>
              <a:latin typeface="Roboto Condensed Bold"/>
            </a:endParaRPr>
          </a:p>
          <a:p>
            <a:pPr marL="820066" lvl="1" indent="-410033" algn="just">
              <a:lnSpc>
                <a:spcPts val="5317"/>
              </a:lnSpc>
              <a:spcBef>
                <a:spcPct val="0"/>
              </a:spcBef>
              <a:buFont typeface="Arial"/>
              <a:buChar char="•"/>
            </a:pPr>
            <a:r>
              <a:rPr lang="en-US" sz="3798" dirty="0">
                <a:solidFill>
                  <a:srgbClr val="000000"/>
                </a:solidFill>
                <a:latin typeface="Roboto Condensed"/>
              </a:rPr>
              <a:t>TK XVIII-IX: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Nôm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manh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nha</a:t>
            </a:r>
            <a:endParaRPr lang="en-US" sz="3798" dirty="0">
              <a:solidFill>
                <a:srgbClr val="000000"/>
              </a:solidFill>
              <a:latin typeface="Roboto Condensed"/>
            </a:endParaRPr>
          </a:p>
          <a:p>
            <a:pPr marL="820066" lvl="1" indent="-410033" algn="just">
              <a:lnSpc>
                <a:spcPts val="5317"/>
              </a:lnSpc>
              <a:spcBef>
                <a:spcPct val="0"/>
              </a:spcBef>
              <a:buFont typeface="Arial"/>
              <a:buChar char="•"/>
            </a:pPr>
            <a:r>
              <a:rPr lang="en-US" sz="3798" dirty="0">
                <a:solidFill>
                  <a:srgbClr val="000000"/>
                </a:solidFill>
                <a:latin typeface="Roboto Condensed"/>
              </a:rPr>
              <a:t>TK X-XII: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Nôm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379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8" dirty="0" err="1">
                <a:solidFill>
                  <a:srgbClr val="000000"/>
                </a:solidFill>
                <a:latin typeface="Roboto Condensed"/>
              </a:rPr>
              <a:t>thiện</a:t>
            </a:r>
            <a:endParaRPr lang="en-US" sz="3798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317"/>
              </a:lnSpc>
              <a:spcBef>
                <a:spcPct val="0"/>
              </a:spcBef>
            </a:pPr>
            <a:endParaRPr lang="en-US" sz="3798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317"/>
              </a:lnSpc>
              <a:spcBef>
                <a:spcPct val="0"/>
              </a:spcBef>
            </a:pPr>
            <a:endParaRPr lang="en-US" sz="3798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52600" y="-824926"/>
            <a:ext cx="5030830" cy="4114800"/>
          </a:xfrm>
          <a:custGeom>
            <a:avLst/>
            <a:gdLst/>
            <a:ahLst/>
            <a:cxnLst/>
            <a:rect l="l" t="t" r="r" b="b"/>
            <a:pathLst>
              <a:path w="5030830" h="4114800">
                <a:moveTo>
                  <a:pt x="0" y="0"/>
                </a:moveTo>
                <a:lnTo>
                  <a:pt x="5030830" y="0"/>
                </a:lnTo>
                <a:lnTo>
                  <a:pt x="5030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585629" y="7200900"/>
            <a:ext cx="5030830" cy="4114800"/>
          </a:xfrm>
          <a:custGeom>
            <a:avLst/>
            <a:gdLst/>
            <a:ahLst/>
            <a:cxnLst/>
            <a:rect l="l" t="t" r="r" b="b"/>
            <a:pathLst>
              <a:path w="5030830" h="4114800">
                <a:moveTo>
                  <a:pt x="0" y="0"/>
                </a:moveTo>
                <a:lnTo>
                  <a:pt x="5030830" y="0"/>
                </a:lnTo>
                <a:lnTo>
                  <a:pt x="5030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03154" y="2809778"/>
            <a:ext cx="3258428" cy="2665123"/>
          </a:xfrm>
          <a:custGeom>
            <a:avLst/>
            <a:gdLst/>
            <a:ahLst/>
            <a:cxnLst/>
            <a:rect l="l" t="t" r="r" b="b"/>
            <a:pathLst>
              <a:path w="3258428" h="2665123">
                <a:moveTo>
                  <a:pt x="0" y="0"/>
                </a:moveTo>
                <a:lnTo>
                  <a:pt x="3258428" y="0"/>
                </a:lnTo>
                <a:lnTo>
                  <a:pt x="3258428" y="2665123"/>
                </a:lnTo>
                <a:lnTo>
                  <a:pt x="0" y="2665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5093" y="1"/>
            <a:ext cx="3109461" cy="10287000"/>
          </a:xfrm>
          <a:custGeom>
            <a:avLst/>
            <a:gdLst/>
            <a:ahLst/>
            <a:cxnLst/>
            <a:rect l="l" t="t" r="r" b="b"/>
            <a:pathLst>
              <a:path w="3109461" h="10287000">
                <a:moveTo>
                  <a:pt x="0" y="0"/>
                </a:moveTo>
                <a:lnTo>
                  <a:pt x="3109461" y="0"/>
                </a:lnTo>
                <a:lnTo>
                  <a:pt x="3109461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763" t="-22171" r="-727027" b="-186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2060" y="2309901"/>
            <a:ext cx="2816676" cy="6506080"/>
          </a:xfrm>
          <a:custGeom>
            <a:avLst/>
            <a:gdLst/>
            <a:ahLst/>
            <a:cxnLst/>
            <a:rect l="l" t="t" r="r" b="b"/>
            <a:pathLst>
              <a:path w="2816676" h="6506080">
                <a:moveTo>
                  <a:pt x="0" y="0"/>
                </a:moveTo>
                <a:lnTo>
                  <a:pt x="2816676" y="0"/>
                </a:lnTo>
                <a:lnTo>
                  <a:pt x="2816676" y="6506081"/>
                </a:lnTo>
                <a:lnTo>
                  <a:pt x="0" y="650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49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861582" y="276160"/>
            <a:ext cx="11397718" cy="957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42"/>
              </a:lnSpc>
            </a:pPr>
            <a:r>
              <a:rPr lang="en-US" sz="3887" dirty="0">
                <a:solidFill>
                  <a:srgbClr val="000000"/>
                </a:solidFill>
                <a:latin typeface="Roboto Condensed Bold"/>
              </a:rPr>
              <a:t> - </a:t>
            </a:r>
            <a:r>
              <a:rPr lang="en-US" sz="3887" dirty="0" err="1">
                <a:solidFill>
                  <a:srgbClr val="000000"/>
                </a:solidFill>
                <a:latin typeface="Roboto Condensed Bold"/>
              </a:rPr>
              <a:t>Cấu</a:t>
            </a:r>
            <a:r>
              <a:rPr lang="en-US" sz="3887" dirty="0">
                <a:solidFill>
                  <a:srgbClr val="000000"/>
                </a:solidFill>
                <a:latin typeface="Roboto Condensed Bold"/>
              </a:rPr>
              <a:t> tạo: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Gồm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marL="839244" lvl="1" indent="-419622" algn="just">
              <a:lnSpc>
                <a:spcPts val="5442"/>
              </a:lnSpc>
              <a:buFont typeface="Arial"/>
              <a:buChar char="•"/>
            </a:pP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mượn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y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nguyên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Hán</a:t>
            </a:r>
            <a:endParaRPr lang="en-US" sz="3887" dirty="0">
              <a:solidFill>
                <a:srgbClr val="000000"/>
              </a:solidFill>
              <a:latin typeface="Roboto Condensed"/>
            </a:endParaRPr>
          </a:p>
          <a:p>
            <a:pPr marL="839244" lvl="1" indent="-419622" algn="just">
              <a:lnSpc>
                <a:spcPts val="5442"/>
              </a:lnSpc>
              <a:buFont typeface="Arial"/>
              <a:buChar char="•"/>
            </a:pP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do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Việt tạo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cơ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sở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Hán</a:t>
            </a:r>
            <a:endParaRPr lang="en-US" sz="3887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442"/>
              </a:lnSpc>
            </a:pPr>
            <a:r>
              <a:rPr lang="en-US" sz="3887" dirty="0">
                <a:solidFill>
                  <a:srgbClr val="000000"/>
                </a:solidFill>
                <a:latin typeface="Roboto Condensed Bold"/>
              </a:rPr>
              <a:t> - </a:t>
            </a:r>
            <a:r>
              <a:rPr lang="en-US" sz="3887" dirty="0" err="1">
                <a:solidFill>
                  <a:srgbClr val="000000"/>
                </a:solidFill>
                <a:latin typeface="Roboto Condensed Bold"/>
              </a:rPr>
              <a:t>Hạn</a:t>
            </a:r>
            <a:r>
              <a:rPr lang="en-US" sz="3887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 Bold"/>
              </a:rPr>
              <a:t>chế</a:t>
            </a:r>
            <a:r>
              <a:rPr lang="en-US" sz="3887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Khó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vì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Hán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mới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algn="just">
              <a:lnSpc>
                <a:spcPts val="5442"/>
              </a:lnSpc>
            </a:pP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>
                <a:solidFill>
                  <a:srgbClr val="000000"/>
                </a:solidFill>
                <a:latin typeface="Roboto Condensed Bold"/>
              </a:rPr>
              <a:t>- Ý </a:t>
            </a:r>
            <a:r>
              <a:rPr lang="en-US" sz="3887" dirty="0" err="1">
                <a:solidFill>
                  <a:srgbClr val="000000"/>
                </a:solidFill>
                <a:latin typeface="Roboto Condensed Bold"/>
              </a:rPr>
              <a:t>nghĩa</a:t>
            </a:r>
            <a:r>
              <a:rPr lang="en-US" sz="3887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marL="839244" lvl="1" indent="-419622" algn="just">
              <a:lnSpc>
                <a:spcPts val="5442"/>
              </a:lnSpc>
              <a:buFont typeface="Arial"/>
              <a:buChar char="•"/>
            </a:pPr>
            <a:r>
              <a:rPr lang="en-US" sz="3887" dirty="0">
                <a:solidFill>
                  <a:srgbClr val="000000"/>
                </a:solidFill>
                <a:latin typeface="Roboto Condensed"/>
              </a:rPr>
              <a:t>Thành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tựu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chí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độc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cường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39244" lvl="1" indent="-419622" algn="just">
              <a:lnSpc>
                <a:spcPts val="5442"/>
              </a:lnSpc>
              <a:buFont typeface="Arial"/>
              <a:buChar char="•"/>
            </a:pP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công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cụ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nổi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cổ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VN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: Quốc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thi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(Nguyễn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Trãi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), “Hồng Đức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quốc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thi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” (Lê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Thánh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Tông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Hội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Tao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Đàn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), “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Truyện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Kiều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” (Nguyễn Du),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887" dirty="0" err="1">
                <a:solidFill>
                  <a:srgbClr val="000000"/>
                </a:solidFill>
                <a:latin typeface="Roboto Condensed"/>
              </a:rPr>
              <a:t>Hồ</a:t>
            </a:r>
            <a:r>
              <a:rPr lang="en-US" sz="3887" dirty="0">
                <a:solidFill>
                  <a:srgbClr val="000000"/>
                </a:solidFill>
                <a:latin typeface="Roboto Condensed"/>
              </a:rPr>
              <a:t> Xuân Hương,...</a:t>
            </a:r>
          </a:p>
          <a:p>
            <a:pPr algn="just">
              <a:lnSpc>
                <a:spcPts val="5442"/>
              </a:lnSpc>
              <a:spcBef>
                <a:spcPct val="0"/>
              </a:spcBef>
            </a:pPr>
            <a:endParaRPr lang="en-US" sz="3887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3000" y="-824926"/>
            <a:ext cx="5030830" cy="4114800"/>
          </a:xfrm>
          <a:custGeom>
            <a:avLst/>
            <a:gdLst/>
            <a:ahLst/>
            <a:cxnLst/>
            <a:rect l="l" t="t" r="r" b="b"/>
            <a:pathLst>
              <a:path w="5030830" h="4114800">
                <a:moveTo>
                  <a:pt x="0" y="0"/>
                </a:moveTo>
                <a:lnTo>
                  <a:pt x="5030830" y="0"/>
                </a:lnTo>
                <a:lnTo>
                  <a:pt x="5030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43885" y="7563590"/>
            <a:ext cx="5030830" cy="4114800"/>
          </a:xfrm>
          <a:custGeom>
            <a:avLst/>
            <a:gdLst/>
            <a:ahLst/>
            <a:cxnLst/>
            <a:rect l="l" t="t" r="r" b="b"/>
            <a:pathLst>
              <a:path w="5030830" h="4114800">
                <a:moveTo>
                  <a:pt x="0" y="0"/>
                </a:moveTo>
                <a:lnTo>
                  <a:pt x="5030830" y="0"/>
                </a:lnTo>
                <a:lnTo>
                  <a:pt x="5030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03154" y="2809778"/>
            <a:ext cx="3258428" cy="2665123"/>
          </a:xfrm>
          <a:custGeom>
            <a:avLst/>
            <a:gdLst/>
            <a:ahLst/>
            <a:cxnLst/>
            <a:rect l="l" t="t" r="r" b="b"/>
            <a:pathLst>
              <a:path w="3258428" h="2665123">
                <a:moveTo>
                  <a:pt x="0" y="0"/>
                </a:moveTo>
                <a:lnTo>
                  <a:pt x="3258428" y="0"/>
                </a:lnTo>
                <a:lnTo>
                  <a:pt x="3258428" y="2665123"/>
                </a:lnTo>
                <a:lnTo>
                  <a:pt x="0" y="2665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609529" y="-2886821"/>
            <a:ext cx="10988454" cy="10835598"/>
            <a:chOff x="0" y="0"/>
            <a:chExt cx="13466030" cy="132787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66063" cy="13278613"/>
            </a:xfrm>
            <a:custGeom>
              <a:avLst/>
              <a:gdLst/>
              <a:ahLst/>
              <a:cxnLst/>
              <a:rect l="l" t="t" r="r" b="b"/>
              <a:pathLst>
                <a:path w="13466063" h="13278613">
                  <a:moveTo>
                    <a:pt x="0" y="6639306"/>
                  </a:moveTo>
                  <a:cubicBezTo>
                    <a:pt x="0" y="2972562"/>
                    <a:pt x="3014472" y="0"/>
                    <a:pt x="6733032" y="0"/>
                  </a:cubicBezTo>
                  <a:cubicBezTo>
                    <a:pt x="10451592" y="0"/>
                    <a:pt x="13466063" y="2972562"/>
                    <a:pt x="13466063" y="6639306"/>
                  </a:cubicBezTo>
                  <a:cubicBezTo>
                    <a:pt x="13466063" y="10306051"/>
                    <a:pt x="10451592" y="13278613"/>
                    <a:pt x="6733032" y="13278613"/>
                  </a:cubicBezTo>
                  <a:cubicBezTo>
                    <a:pt x="3014472" y="13278613"/>
                    <a:pt x="0" y="10306177"/>
                    <a:pt x="0" y="663930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58161" y="1414172"/>
            <a:ext cx="13253576" cy="13069211"/>
            <a:chOff x="0" y="0"/>
            <a:chExt cx="13466030" cy="132787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66063" cy="13278613"/>
            </a:xfrm>
            <a:custGeom>
              <a:avLst/>
              <a:gdLst/>
              <a:ahLst/>
              <a:cxnLst/>
              <a:rect l="l" t="t" r="r" b="b"/>
              <a:pathLst>
                <a:path w="13466063" h="13278613">
                  <a:moveTo>
                    <a:pt x="0" y="6639306"/>
                  </a:moveTo>
                  <a:cubicBezTo>
                    <a:pt x="0" y="2972562"/>
                    <a:pt x="3014472" y="0"/>
                    <a:pt x="6733032" y="0"/>
                  </a:cubicBezTo>
                  <a:cubicBezTo>
                    <a:pt x="10451592" y="0"/>
                    <a:pt x="13466063" y="2972562"/>
                    <a:pt x="13466063" y="6639306"/>
                  </a:cubicBezTo>
                  <a:cubicBezTo>
                    <a:pt x="13466063" y="10306051"/>
                    <a:pt x="10451592" y="13278613"/>
                    <a:pt x="6733032" y="13278613"/>
                  </a:cubicBezTo>
                  <a:cubicBezTo>
                    <a:pt x="3014472" y="13278613"/>
                    <a:pt x="0" y="10306177"/>
                    <a:pt x="0" y="663930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7165" y="365907"/>
            <a:ext cx="8240996" cy="67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2"/>
              </a:lnSpc>
              <a:spcBef>
                <a:spcPct val="0"/>
              </a:spcBef>
            </a:pPr>
            <a:r>
              <a:rPr lang="en-US" sz="3515" dirty="0">
                <a:solidFill>
                  <a:srgbClr val="613D23"/>
                </a:solidFill>
                <a:latin typeface="#9Slide05 Dear Saturday"/>
              </a:rPr>
              <a:t>b. </a:t>
            </a:r>
            <a:r>
              <a:rPr lang="en-US" sz="3515" dirty="0" err="1">
                <a:solidFill>
                  <a:srgbClr val="613D23"/>
                </a:solidFill>
                <a:latin typeface="#9Slide05 Dear Saturday"/>
              </a:rPr>
              <a:t>Chữ</a:t>
            </a:r>
            <a:r>
              <a:rPr lang="en-US" sz="3515" dirty="0">
                <a:solidFill>
                  <a:srgbClr val="613D23"/>
                </a:solidFill>
                <a:latin typeface="#9Slide05 Dear Saturday"/>
              </a:rPr>
              <a:t> Quốc </a:t>
            </a:r>
            <a:r>
              <a:rPr lang="en-US" sz="3515" dirty="0" err="1">
                <a:solidFill>
                  <a:srgbClr val="613D23"/>
                </a:solidFill>
                <a:latin typeface="#9Slide05 Dear Saturday"/>
              </a:rPr>
              <a:t>ngữ</a:t>
            </a:r>
            <a:endParaRPr lang="en-US" sz="3515" dirty="0">
              <a:solidFill>
                <a:srgbClr val="613D23"/>
              </a:solidFill>
              <a:latin typeface="#9Slide05 Dear Saturday"/>
            </a:endParaRPr>
          </a:p>
          <a:p>
            <a:pPr algn="just">
              <a:lnSpc>
                <a:spcPts val="4922"/>
              </a:lnSpc>
              <a:spcBef>
                <a:spcPct val="0"/>
              </a:spcBef>
            </a:pPr>
            <a:r>
              <a:rPr lang="en-US" sz="3515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15" dirty="0">
                <a:solidFill>
                  <a:srgbClr val="000000"/>
                </a:solidFill>
                <a:latin typeface="Roboto Condensed Bold Italics"/>
              </a:rPr>
              <a:t>- </a:t>
            </a:r>
            <a:r>
              <a:rPr lang="en-US" sz="3515" dirty="0" err="1">
                <a:solidFill>
                  <a:srgbClr val="000000"/>
                </a:solidFill>
                <a:latin typeface="Roboto Condensed Bold"/>
              </a:rPr>
              <a:t>Nguồn</a:t>
            </a:r>
            <a:r>
              <a:rPr lang="en-US" sz="351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 Bold"/>
              </a:rPr>
              <a:t>gốc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truyền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giáo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hỗ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trợ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Việt Nam,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chế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kỉ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XVII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La-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tinh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(Latin)</a:t>
            </a:r>
          </a:p>
          <a:p>
            <a:pPr algn="just">
              <a:lnSpc>
                <a:spcPts val="4922"/>
              </a:lnSpc>
              <a:spcBef>
                <a:spcPct val="0"/>
              </a:spcBef>
            </a:pP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>
                <a:solidFill>
                  <a:srgbClr val="000000"/>
                </a:solidFill>
                <a:latin typeface="Roboto Condensed Bold"/>
              </a:rPr>
              <a:t>- Quá </a:t>
            </a:r>
            <a:r>
              <a:rPr lang="en-US" sz="3515" dirty="0" err="1">
                <a:solidFill>
                  <a:srgbClr val="000000"/>
                </a:solidFill>
                <a:latin typeface="Roboto Condensed Bold"/>
              </a:rPr>
              <a:t>trình</a:t>
            </a:r>
            <a:r>
              <a:rPr lang="en-US" sz="351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 Bold"/>
              </a:rPr>
              <a:t>phát</a:t>
            </a:r>
            <a:r>
              <a:rPr lang="en-US" sz="3515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 Bold"/>
              </a:rPr>
              <a:t>triển</a:t>
            </a:r>
            <a:endParaRPr lang="en-US" sz="3515" dirty="0">
              <a:solidFill>
                <a:srgbClr val="000000"/>
              </a:solidFill>
              <a:latin typeface="Roboto Condensed Bold"/>
            </a:endParaRPr>
          </a:p>
          <a:p>
            <a:pPr marL="759095" lvl="1" indent="-379547" algn="just">
              <a:lnSpc>
                <a:spcPts val="4922"/>
              </a:lnSpc>
              <a:spcBef>
                <a:spcPct val="0"/>
              </a:spcBef>
              <a:buFont typeface="Arial"/>
              <a:buChar char="•"/>
            </a:pP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Việt</a:t>
            </a:r>
          </a:p>
          <a:p>
            <a:pPr marL="759095" lvl="1" indent="-379547" algn="just">
              <a:lnSpc>
                <a:spcPts val="4922"/>
              </a:lnSpc>
              <a:spcBef>
                <a:spcPct val="0"/>
              </a:spcBef>
              <a:buFont typeface="Arial"/>
              <a:buChar char="•"/>
            </a:pP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tu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chỉnh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qua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giai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Việt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cực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truyền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bá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rộng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rãi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đạt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thiện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, 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ổn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algn="just">
              <a:lnSpc>
                <a:spcPts val="4922"/>
              </a:lnSpc>
              <a:spcBef>
                <a:spcPct val="0"/>
              </a:spcBef>
            </a:pPr>
            <a:r>
              <a:rPr lang="en-US" sz="3515" dirty="0">
                <a:solidFill>
                  <a:srgbClr val="000000"/>
                </a:solidFill>
                <a:latin typeface="Roboto Condensed"/>
              </a:rPr>
              <a:t>      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515" dirty="0">
                <a:solidFill>
                  <a:srgbClr val="000000"/>
                </a:solidFill>
                <a:latin typeface="Roboto Condensed"/>
              </a:rPr>
              <a:t> nay.</a:t>
            </a:r>
          </a:p>
          <a:p>
            <a:pPr algn="just">
              <a:lnSpc>
                <a:spcPts val="4922"/>
              </a:lnSpc>
              <a:spcBef>
                <a:spcPct val="0"/>
              </a:spcBef>
            </a:pPr>
            <a:endParaRPr lang="en-US" sz="3515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45290" y="3515224"/>
            <a:ext cx="8091860" cy="717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4"/>
              </a:lnSpc>
            </a:pP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>
                <a:solidFill>
                  <a:srgbClr val="000000"/>
                </a:solidFill>
                <a:latin typeface="Roboto Condensed Bold"/>
              </a:rPr>
              <a:t>  - </a:t>
            </a:r>
            <a:r>
              <a:rPr lang="en-US" sz="3499" spc="-104" dirty="0" err="1">
                <a:solidFill>
                  <a:srgbClr val="000000"/>
                </a:solidFill>
                <a:latin typeface="Roboto Condensed Bold"/>
              </a:rPr>
              <a:t>Hạn</a:t>
            </a:r>
            <a:r>
              <a:rPr lang="en-US" sz="3499" spc="-10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 Bold"/>
              </a:rPr>
              <a:t>chế</a:t>
            </a:r>
            <a:r>
              <a:rPr lang="en-US" sz="3499" spc="-104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marL="755649" lvl="1" indent="-377824" algn="just">
              <a:lnSpc>
                <a:spcPts val="4374"/>
              </a:lnSpc>
              <a:buFont typeface="Arial"/>
              <a:buChar char="•"/>
            </a:pP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thị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(VD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/k/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thị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bừng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ba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c, k, q)</a:t>
            </a:r>
          </a:p>
          <a:p>
            <a:pPr marL="755649" lvl="1" indent="-377824" algn="just">
              <a:lnSpc>
                <a:spcPts val="4374"/>
              </a:lnSpc>
              <a:buFont typeface="Arial"/>
              <a:buChar char="•"/>
            </a:pP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thị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(VD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a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vừa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/a/ (ta, tai,...),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vừa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dể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/ă/ (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cau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tay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,...)</a:t>
            </a:r>
          </a:p>
          <a:p>
            <a:pPr marL="755649" lvl="1" indent="-377824" algn="just">
              <a:lnSpc>
                <a:spcPts val="4374"/>
              </a:lnSpc>
              <a:buFont typeface="Arial"/>
              <a:buChar char="•"/>
            </a:pP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phụ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nhưu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ă, â, ô, ơ,...)</a:t>
            </a:r>
          </a:p>
          <a:p>
            <a:pPr marL="755649" lvl="1" indent="-377824" algn="just">
              <a:lnSpc>
                <a:spcPts val="4374"/>
              </a:lnSpc>
              <a:buFont typeface="Arial"/>
              <a:buChar char="•"/>
            </a:pP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Ghép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cái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thị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ch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kh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, ng,...)</a:t>
            </a:r>
          </a:p>
          <a:p>
            <a:pPr algn="just">
              <a:lnSpc>
                <a:spcPts val="4374"/>
              </a:lnSpc>
            </a:pPr>
            <a:r>
              <a:rPr lang="en-US" sz="3499" spc="-104" dirty="0">
                <a:solidFill>
                  <a:srgbClr val="000000"/>
                </a:solidFill>
                <a:latin typeface="Roboto Condensed Bold"/>
              </a:rPr>
              <a:t> - </a:t>
            </a:r>
            <a:r>
              <a:rPr lang="en-US" sz="3499" spc="-104" dirty="0" err="1">
                <a:solidFill>
                  <a:srgbClr val="000000"/>
                </a:solidFill>
                <a:latin typeface="Roboto Condensed Bold"/>
              </a:rPr>
              <a:t>Ưu</a:t>
            </a:r>
            <a:r>
              <a:rPr lang="en-US" sz="3499" spc="-10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 Bold"/>
              </a:rPr>
              <a:t>điểm</a:t>
            </a:r>
            <a:r>
              <a:rPr lang="en-US" sz="3499" spc="-104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Đơn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giản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dễ</a:t>
            </a:r>
            <a:r>
              <a:rPr lang="en-US" sz="3499" spc="-10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499" spc="-104" dirty="0" err="1">
                <a:solidFill>
                  <a:srgbClr val="000000"/>
                </a:solidFill>
                <a:latin typeface="Roboto Condensed"/>
              </a:rPr>
              <a:t>học</a:t>
            </a:r>
            <a:endParaRPr lang="en-US" sz="3499" spc="-104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4374"/>
              </a:lnSpc>
            </a:pPr>
            <a:endParaRPr lang="en-US" sz="3499" spc="-104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0" name="Freeform 10"/>
          <p:cNvSpPr/>
          <p:nvPr/>
        </p:nvSpPr>
        <p:spPr>
          <a:xfrm rot="-4116891" flipH="1">
            <a:off x="5647036" y="3806179"/>
            <a:ext cx="8596508" cy="3823718"/>
          </a:xfrm>
          <a:custGeom>
            <a:avLst/>
            <a:gdLst/>
            <a:ahLst/>
            <a:cxnLst/>
            <a:rect l="l" t="t" r="r" b="b"/>
            <a:pathLst>
              <a:path w="8596508" h="3823718">
                <a:moveTo>
                  <a:pt x="8596508" y="0"/>
                </a:moveTo>
                <a:lnTo>
                  <a:pt x="0" y="0"/>
                </a:lnTo>
                <a:lnTo>
                  <a:pt x="0" y="3823718"/>
                </a:lnTo>
                <a:lnTo>
                  <a:pt x="8596508" y="3823718"/>
                </a:lnTo>
                <a:lnTo>
                  <a:pt x="8596508" y="0"/>
                </a:lnTo>
                <a:close/>
              </a:path>
            </a:pathLst>
          </a:custGeom>
          <a:blipFill>
            <a:blip r:embed="rId3"/>
            <a:stretch>
              <a:fillRect l="-149951" t="-51580" b="-3397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54744"/>
            <a:ext cx="18288000" cy="4650189"/>
            <a:chOff x="0" y="0"/>
            <a:chExt cx="24384000" cy="620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6200235"/>
            </a:xfrm>
            <a:custGeom>
              <a:avLst/>
              <a:gdLst/>
              <a:ahLst/>
              <a:cxnLst/>
              <a:rect l="l" t="t" r="r" b="b"/>
              <a:pathLst>
                <a:path w="24384000" h="6200235">
                  <a:moveTo>
                    <a:pt x="0" y="0"/>
                  </a:moveTo>
                  <a:lnTo>
                    <a:pt x="24384000" y="0"/>
                  </a:lnTo>
                  <a:lnTo>
                    <a:pt x="24384000" y="6200235"/>
                  </a:lnTo>
                  <a:lnTo>
                    <a:pt x="0" y="6200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30758" y="5718038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367303"/>
            <a:ext cx="5753100" cy="234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32"/>
              </a:lnSpc>
            </a:pPr>
            <a:r>
              <a:rPr lang="en-US" sz="13737" dirty="0">
                <a:solidFill>
                  <a:srgbClr val="8C1017"/>
                </a:solidFill>
                <a:latin typeface="Bahianita"/>
              </a:rPr>
              <a:t>NHIỆM VỤ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2863" y="4170091"/>
            <a:ext cx="14262274" cy="195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6637" spc="6">
                <a:solidFill>
                  <a:srgbClr val="000000"/>
                </a:solidFill>
                <a:latin typeface="Roboto Condensed"/>
              </a:rPr>
              <a:t>Chia sẻ kết quả thực hiện nhiệm vụ thực hành đọc mở rộng theo thể loại của em.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未标题323-2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48544" y="192817"/>
            <a:ext cx="5988729" cy="4950683"/>
          </a:xfrm>
          <a:custGeom>
            <a:avLst/>
            <a:gdLst/>
            <a:ahLst/>
            <a:cxnLst/>
            <a:rect l="l" t="t" r="r" b="b"/>
            <a:pathLst>
              <a:path w="5988729" h="4950683">
                <a:moveTo>
                  <a:pt x="0" y="0"/>
                </a:moveTo>
                <a:lnTo>
                  <a:pt x="5988729" y="0"/>
                </a:lnTo>
                <a:lnTo>
                  <a:pt x="5988729" y="4950683"/>
                </a:lnTo>
                <a:lnTo>
                  <a:pt x="0" y="4950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76784" y="0"/>
            <a:ext cx="10194902" cy="4160795"/>
          </a:xfrm>
          <a:custGeom>
            <a:avLst/>
            <a:gdLst/>
            <a:ahLst/>
            <a:cxnLst/>
            <a:rect l="l" t="t" r="r" b="b"/>
            <a:pathLst>
              <a:path w="10194902" h="4160795">
                <a:moveTo>
                  <a:pt x="0" y="0"/>
                </a:moveTo>
                <a:lnTo>
                  <a:pt x="10194902" y="0"/>
                </a:lnTo>
                <a:lnTo>
                  <a:pt x="10194902" y="4160795"/>
                </a:lnTo>
                <a:lnTo>
                  <a:pt x="0" y="4160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186588" y="3449577"/>
            <a:ext cx="5890196" cy="2403936"/>
          </a:xfrm>
          <a:custGeom>
            <a:avLst/>
            <a:gdLst/>
            <a:ahLst/>
            <a:cxnLst/>
            <a:rect l="l" t="t" r="r" b="b"/>
            <a:pathLst>
              <a:path w="5890196" h="2403936">
                <a:moveTo>
                  <a:pt x="0" y="0"/>
                </a:moveTo>
                <a:lnTo>
                  <a:pt x="5890196" y="0"/>
                </a:lnTo>
                <a:lnTo>
                  <a:pt x="5890196" y="2403936"/>
                </a:lnTo>
                <a:lnTo>
                  <a:pt x="0" y="2403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17469" y="2668159"/>
            <a:ext cx="14859347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8C1017"/>
                </a:solidFill>
                <a:latin typeface="Fraunces Bold"/>
              </a:rPr>
              <a:t>II. THỰC HÀNH ĐỌC MỞ RỘNG THEO THỂ LOẠI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3196040"/>
            <a:ext cx="18427362" cy="4012147"/>
            <a:chOff x="0" y="0"/>
            <a:chExt cx="24569816" cy="53495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69801" cy="5349515"/>
            </a:xfrm>
            <a:custGeom>
              <a:avLst/>
              <a:gdLst/>
              <a:ahLst/>
              <a:cxnLst/>
              <a:rect l="l" t="t" r="r" b="b"/>
              <a:pathLst>
                <a:path w="24569801" h="5349515">
                  <a:moveTo>
                    <a:pt x="0" y="0"/>
                  </a:moveTo>
                  <a:lnTo>
                    <a:pt x="24569801" y="0"/>
                  </a:lnTo>
                  <a:lnTo>
                    <a:pt x="24569801" y="5349515"/>
                  </a:lnTo>
                  <a:lnTo>
                    <a:pt x="0" y="53495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034873" y="4085646"/>
            <a:ext cx="19941507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00"/>
              </a:lnSpc>
            </a:pPr>
            <a:r>
              <a:rPr lang="en-US" sz="15000">
                <a:solidFill>
                  <a:srgbClr val="8C1017"/>
                </a:solidFill>
                <a:latin typeface="Bahianita"/>
              </a:rPr>
              <a:t>ÔN TẬP BÀI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43282" y="2735819"/>
            <a:ext cx="7852314" cy="7147618"/>
            <a:chOff x="0" y="0"/>
            <a:chExt cx="10469753" cy="95301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69752" cy="9530131"/>
            </a:xfrm>
            <a:custGeom>
              <a:avLst/>
              <a:gdLst/>
              <a:ahLst/>
              <a:cxnLst/>
              <a:rect l="l" t="t" r="r" b="b"/>
              <a:pathLst>
                <a:path w="10469752" h="9530131">
                  <a:moveTo>
                    <a:pt x="0" y="0"/>
                  </a:moveTo>
                  <a:lnTo>
                    <a:pt x="10469752" y="0"/>
                  </a:lnTo>
                  <a:lnTo>
                    <a:pt x="10469752" y="9530131"/>
                  </a:lnTo>
                  <a:lnTo>
                    <a:pt x="0" y="953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30758" y="6022347"/>
            <a:ext cx="7151861" cy="4466933"/>
          </a:xfrm>
          <a:custGeom>
            <a:avLst/>
            <a:gdLst/>
            <a:ahLst/>
            <a:cxnLst/>
            <a:rect l="l" t="t" r="r" b="b"/>
            <a:pathLst>
              <a:path w="7151861" h="4466933">
                <a:moveTo>
                  <a:pt x="0" y="0"/>
                </a:moveTo>
                <a:lnTo>
                  <a:pt x="7151862" y="0"/>
                </a:lnTo>
                <a:lnTo>
                  <a:pt x="7151862" y="4466934"/>
                </a:lnTo>
                <a:lnTo>
                  <a:pt x="0" y="4466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54889" y="952500"/>
            <a:ext cx="1248535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Câu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1.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Hãy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chỉ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ra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những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đặc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điểm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của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thơ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song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thất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lục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bát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được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thể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hiện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qua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một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khổ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thơ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bất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8C1017"/>
                </a:solidFill>
                <a:latin typeface="Roboto Condensed Bold"/>
              </a:rPr>
              <a:t>kì</a:t>
            </a:r>
            <a:r>
              <a:rPr lang="en-US" sz="3999" dirty="0">
                <a:solidFill>
                  <a:srgbClr val="8C1017"/>
                </a:solidFill>
                <a:latin typeface="Roboto Condensed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5299" y="3229370"/>
            <a:ext cx="6859181" cy="618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060"/>
              </a:lnSpc>
              <a:buFont typeface="Arial"/>
              <a:buChar char="•"/>
            </a:pP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gồm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cặp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song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xen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kẽ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cặp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dòng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hạn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marL="755651" lvl="1" indent="-377825" algn="just">
              <a:lnSpc>
                <a:spcPts val="4060"/>
              </a:lnSpc>
              <a:buFont typeface="Arial"/>
              <a:buChar char="•"/>
            </a:pP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: </a:t>
            </a:r>
          </a:p>
          <a:p>
            <a:pPr algn="just">
              <a:lnSpc>
                <a:spcPts val="4060"/>
              </a:lnSpc>
            </a:pP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      +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cuối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thứ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hiệp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cuối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phen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-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duyên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algn="just">
              <a:lnSpc>
                <a:spcPts val="4060"/>
              </a:lnSpc>
            </a:pP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      +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lưng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cuối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thứ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thứ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5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tiếp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ngả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-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nã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).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cuối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thứ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6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. (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duyên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tuyền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39564" y="2726294"/>
            <a:ext cx="9974242" cy="329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9"/>
              </a:lnSpc>
            </a:pP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Nẻo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u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minh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khéo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chia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đôi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ngả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6419"/>
              </a:lnSpc>
            </a:pP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Nghĩ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đòi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phen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nồng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nã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đòi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phen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!</a:t>
            </a:r>
          </a:p>
          <a:p>
            <a:pPr algn="ctr">
              <a:lnSpc>
                <a:spcPts val="6419"/>
              </a:lnSpc>
            </a:pP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Kiếp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này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chưa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trọn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chữ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duyên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6419"/>
              </a:lnSpc>
            </a:pP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Ước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xin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kiếp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khác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vẹn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tuyền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lửa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533" spc="5" dirty="0" err="1">
                <a:solidFill>
                  <a:srgbClr val="000000"/>
                </a:solidFill>
                <a:latin typeface="#9Slide05 VL Fadilla"/>
              </a:rPr>
              <a:t>hương</a:t>
            </a:r>
            <a:r>
              <a:rPr lang="en-US" sz="5533" spc="5" dirty="0">
                <a:solidFill>
                  <a:srgbClr val="000000"/>
                </a:solidFill>
                <a:latin typeface="#9Slide05 VL Fadill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43282" y="2735819"/>
            <a:ext cx="9941502" cy="7147618"/>
            <a:chOff x="0" y="0"/>
            <a:chExt cx="13255336" cy="95301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55337" cy="9530131"/>
            </a:xfrm>
            <a:custGeom>
              <a:avLst/>
              <a:gdLst/>
              <a:ahLst/>
              <a:cxnLst/>
              <a:rect l="l" t="t" r="r" b="b"/>
              <a:pathLst>
                <a:path w="13255337" h="9530131">
                  <a:moveTo>
                    <a:pt x="0" y="0"/>
                  </a:moveTo>
                  <a:lnTo>
                    <a:pt x="13255337" y="0"/>
                  </a:lnTo>
                  <a:lnTo>
                    <a:pt x="13255337" y="9530131"/>
                  </a:lnTo>
                  <a:lnTo>
                    <a:pt x="0" y="95301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930758" y="5718038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773949" y="952500"/>
            <a:ext cx="1248535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8C1017"/>
                </a:solidFill>
                <a:latin typeface="Roboto Condensed Bold"/>
              </a:rPr>
              <a:t>Câu 1. Hãy chỉ ra những đặc điểm của thơ song thất lục bát được thể hiện qua một khổ thơ bất kì.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833231"/>
            <a:ext cx="6859181" cy="53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060"/>
              </a:lnSpc>
              <a:buFont typeface="Arial"/>
              <a:buChar char="•"/>
            </a:pP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Thanh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điệu</a:t>
            </a:r>
            <a:endParaRPr lang="en-US" sz="3500" spc="3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549887" y="2636647"/>
            <a:ext cx="7632443" cy="297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1"/>
              </a:lnSpc>
            </a:pPr>
            <a:r>
              <a:rPr lang="en-US" sz="4367" spc="4">
                <a:solidFill>
                  <a:srgbClr val="000000"/>
                </a:solidFill>
                <a:latin typeface="#9Slide05 VL Fadilla"/>
              </a:rPr>
              <a:t>Nẻo u minh khéo chia đôi ngả,</a:t>
            </a:r>
          </a:p>
          <a:p>
            <a:pPr algn="ctr">
              <a:lnSpc>
                <a:spcPts val="5851"/>
              </a:lnSpc>
            </a:pPr>
            <a:r>
              <a:rPr lang="en-US" sz="4367" spc="4">
                <a:solidFill>
                  <a:srgbClr val="000000"/>
                </a:solidFill>
                <a:latin typeface="#9Slide05 VL Fadilla"/>
              </a:rPr>
              <a:t>Nghĩ đòi phen, nồng nã đòi phen!</a:t>
            </a:r>
          </a:p>
          <a:p>
            <a:pPr algn="ctr">
              <a:lnSpc>
                <a:spcPts val="5851"/>
              </a:lnSpc>
            </a:pPr>
            <a:r>
              <a:rPr lang="en-US" sz="4367" spc="4">
                <a:solidFill>
                  <a:srgbClr val="000000"/>
                </a:solidFill>
                <a:latin typeface="#9Slide05 VL Fadilla"/>
              </a:rPr>
              <a:t>Kiếp này chưa trọn chữ duyên,</a:t>
            </a:r>
          </a:p>
          <a:p>
            <a:pPr algn="ctr">
              <a:lnSpc>
                <a:spcPts val="5851"/>
              </a:lnSpc>
            </a:pPr>
            <a:r>
              <a:rPr lang="en-US" sz="4367" spc="4">
                <a:solidFill>
                  <a:srgbClr val="000000"/>
                </a:solidFill>
                <a:latin typeface="#9Slide05 VL Fadilla"/>
              </a:rPr>
              <a:t>Ước xin kiếp khác vẹn tuyền lửa hương.</a:t>
            </a:r>
          </a:p>
        </p:txBody>
      </p: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1028700" y="3365361"/>
          <a:ext cx="9521188" cy="4933952"/>
        </p:xfrm>
        <a:graphic>
          <a:graphicData uri="http://schemas.openxmlformats.org/drawingml/2006/table">
            <a:tbl>
              <a:tblPr/>
              <a:tblGrid>
                <a:gridCol w="1096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67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85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15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62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33488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Nẻo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u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minh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 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khéo 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chia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đôi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ngả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488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Nghĩ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đòi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phen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nồng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nã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đòi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phen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3488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Kiếp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này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chưa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trọn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chữ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duyên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3488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Ước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xin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kiếp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khác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vẹn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tuyền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lửa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  <a:p>
                      <a:pPr algn="ctr">
                        <a:lnSpc>
                          <a:spcPts val="3639"/>
                        </a:lnSpc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Roboto Condensed"/>
                        </a:rPr>
                        <a:t>hương</a:t>
                      </a:r>
                    </a:p>
                  </a:txBody>
                  <a:tcPr marL="123825" marR="123825" marT="123825" marB="123825" anchor="ctr">
                    <a:lnL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13D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9C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028700" y="8420549"/>
            <a:ext cx="9521187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040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Nhịp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nhịp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¾ ở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nhịp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chẵn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: 2/4, 4/4 ở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36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Roboto Condensed"/>
              </a:rPr>
              <a:t>bát</a:t>
            </a:r>
            <a:endParaRPr lang="en-US" sz="36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735819"/>
            <a:ext cx="7566897" cy="4541244"/>
            <a:chOff x="0" y="0"/>
            <a:chExt cx="10089196" cy="60549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89196" cy="6054975"/>
            </a:xfrm>
            <a:custGeom>
              <a:avLst/>
              <a:gdLst/>
              <a:ahLst/>
              <a:cxnLst/>
              <a:rect l="l" t="t" r="r" b="b"/>
              <a:pathLst>
                <a:path w="10089196" h="6054975">
                  <a:moveTo>
                    <a:pt x="0" y="0"/>
                  </a:moveTo>
                  <a:lnTo>
                    <a:pt x="10089196" y="0"/>
                  </a:lnTo>
                  <a:lnTo>
                    <a:pt x="10089196" y="6054975"/>
                  </a:lnTo>
                  <a:lnTo>
                    <a:pt x="0" y="60549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48919" y="5515757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75791" y="624840"/>
            <a:ext cx="15388852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199">
                <a:solidFill>
                  <a:srgbClr val="8C1017"/>
                </a:solidFill>
                <a:latin typeface="Roboto Condensed Bold"/>
              </a:rPr>
              <a:t>Câu 2. Nhân vật trữ tình và đối tượng trữ tình trong bài thơ là ai?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5299" y="3238895"/>
            <a:ext cx="685918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7" lvl="1" indent="-442594" algn="just">
              <a:lnSpc>
                <a:spcPts val="4755"/>
              </a:lnSpc>
              <a:buFont typeface="Arial"/>
              <a:buChar char="•"/>
            </a:pP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gái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cũng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vợ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marL="885187" lvl="1" indent="-442594" algn="just">
              <a:lnSpc>
                <a:spcPts val="4755"/>
              </a:lnSpc>
              <a:buFont typeface="Arial"/>
              <a:buChar char="•"/>
            </a:pP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trữ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b="1" spc="4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099" b="1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chồng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099" spc="4" dirty="0" err="1">
                <a:solidFill>
                  <a:srgbClr val="000000"/>
                </a:solidFill>
                <a:latin typeface="Roboto Condensed"/>
              </a:rPr>
              <a:t>vua</a:t>
            </a:r>
            <a:r>
              <a:rPr lang="en-US" sz="4099" spc="4" dirty="0">
                <a:solidFill>
                  <a:srgbClr val="000000"/>
                </a:solidFill>
                <a:latin typeface="Roboto Condensed"/>
              </a:rPr>
              <a:t> Quang Trung)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08023" y="2188056"/>
            <a:ext cx="9156903" cy="3139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Nẻo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u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minh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khéo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chia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đôi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ngả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6160"/>
              </a:lnSpc>
            </a:pP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Nghĩ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đòi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phen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nồng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nã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đòi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phen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!</a:t>
            </a:r>
          </a:p>
          <a:p>
            <a:pPr algn="ctr">
              <a:lnSpc>
                <a:spcPts val="6160"/>
              </a:lnSpc>
            </a:pP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Kiếp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này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chưa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trọn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chữ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duyên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6160"/>
              </a:lnSpc>
            </a:pP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Ước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xin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kiếp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khác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vẹn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tuyền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lửa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310" spc="5" dirty="0" err="1">
                <a:solidFill>
                  <a:srgbClr val="000000"/>
                </a:solidFill>
                <a:latin typeface="#9Slide05 VL Fadilla"/>
              </a:rPr>
              <a:t>hương</a:t>
            </a:r>
            <a:r>
              <a:rPr lang="en-US" sz="5310" spc="5" dirty="0">
                <a:solidFill>
                  <a:srgbClr val="000000"/>
                </a:solidFill>
                <a:latin typeface="#9Slide05 VL Fadill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43282" y="2735819"/>
            <a:ext cx="8673889" cy="7259065"/>
            <a:chOff x="0" y="0"/>
            <a:chExt cx="11565185" cy="967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65186" cy="9678727"/>
            </a:xfrm>
            <a:custGeom>
              <a:avLst/>
              <a:gdLst/>
              <a:ahLst/>
              <a:cxnLst/>
              <a:rect l="l" t="t" r="r" b="b"/>
              <a:pathLst>
                <a:path w="11565186" h="9678727">
                  <a:moveTo>
                    <a:pt x="0" y="0"/>
                  </a:moveTo>
                  <a:lnTo>
                    <a:pt x="11565186" y="0"/>
                  </a:lnTo>
                  <a:lnTo>
                    <a:pt x="11565186" y="9678727"/>
                  </a:lnTo>
                  <a:lnTo>
                    <a:pt x="0" y="96787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74725" y="5223641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523875"/>
            <a:ext cx="16516018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8C1017"/>
                </a:solidFill>
                <a:latin typeface="Roboto Condensed Bold"/>
              </a:rPr>
              <a:t>Câu 3. Nêu cảm xúc chủ đạo của đoạn trích. Ghi lại một số câu thơ thể hiện rõ cảm xúc đó.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85631"/>
            <a:ext cx="7765746" cy="730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just">
              <a:lnSpc>
                <a:spcPts val="4809"/>
              </a:lnSpc>
              <a:buFont typeface="Arial"/>
              <a:buChar char="•"/>
            </a:pP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đạo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trích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Nỗi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niềm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đau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xót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mất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mát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quá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thân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chồng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đột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ngột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798829" lvl="1" indent="-399415" algn="just">
              <a:lnSpc>
                <a:spcPts val="4809"/>
              </a:lnSpc>
              <a:buFont typeface="Arial"/>
              <a:buChar char="•"/>
            </a:pP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3699" spc="3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“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Mơ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hồ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bằng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mộng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bàng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hoàng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như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say”, “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Thương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ôi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quạnh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quẽ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trước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lầu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nhện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chăng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!”, “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Thương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ơi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vắng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vẻ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giữa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trời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tuyết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sa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!”, “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Nẻo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u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minh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khéo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chia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đôi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ngả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”, “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Kiếp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này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chưa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trọn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chữ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699" spc="3" dirty="0" err="1">
                <a:solidFill>
                  <a:srgbClr val="000000"/>
                </a:solidFill>
                <a:latin typeface="Roboto Condensed Italics"/>
              </a:rPr>
              <a:t>duyên</a:t>
            </a:r>
            <a:r>
              <a:rPr lang="en-US" sz="3699" spc="3" dirty="0">
                <a:solidFill>
                  <a:srgbClr val="000000"/>
                </a:solidFill>
                <a:latin typeface="Roboto Condensed Italics"/>
              </a:rPr>
              <a:t>”,...</a:t>
            </a:r>
          </a:p>
          <a:p>
            <a:pPr algn="just">
              <a:lnSpc>
                <a:spcPts val="4809"/>
              </a:lnSpc>
            </a:pPr>
            <a:endParaRPr lang="en-US" sz="3699" spc="3" dirty="0">
              <a:solidFill>
                <a:srgbClr val="000000"/>
              </a:solidFill>
              <a:latin typeface="Roboto Condense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56903" y="1898650"/>
            <a:ext cx="9156903" cy="302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2"/>
              </a:lnSpc>
            </a:pPr>
            <a:r>
              <a:rPr lang="en-US" sz="5122" spc="5">
                <a:solidFill>
                  <a:srgbClr val="000000"/>
                </a:solidFill>
                <a:latin typeface="#9Slide05 VL Fadilla"/>
              </a:rPr>
              <a:t>Nẻo u minh khéo chia đôi ngả,</a:t>
            </a:r>
          </a:p>
          <a:p>
            <a:pPr algn="ctr">
              <a:lnSpc>
                <a:spcPts val="5942"/>
              </a:lnSpc>
            </a:pPr>
            <a:r>
              <a:rPr lang="en-US" sz="5122" spc="5">
                <a:solidFill>
                  <a:srgbClr val="000000"/>
                </a:solidFill>
                <a:latin typeface="#9Slide05 VL Fadilla"/>
              </a:rPr>
              <a:t>Nghĩ đòi phen, nồng nã đòi phen!</a:t>
            </a:r>
          </a:p>
          <a:p>
            <a:pPr algn="ctr">
              <a:lnSpc>
                <a:spcPts val="5942"/>
              </a:lnSpc>
            </a:pPr>
            <a:r>
              <a:rPr lang="en-US" sz="5122" spc="5">
                <a:solidFill>
                  <a:srgbClr val="000000"/>
                </a:solidFill>
                <a:latin typeface="#9Slide05 VL Fadilla"/>
              </a:rPr>
              <a:t>Kiếp này chưa trọn chữ duyên,</a:t>
            </a:r>
          </a:p>
          <a:p>
            <a:pPr algn="ctr">
              <a:lnSpc>
                <a:spcPts val="5942"/>
              </a:lnSpc>
            </a:pPr>
            <a:r>
              <a:rPr lang="en-US" sz="5122" spc="5">
                <a:solidFill>
                  <a:srgbClr val="000000"/>
                </a:solidFill>
                <a:latin typeface="#9Slide05 VL Fadilla"/>
              </a:rPr>
              <a:t>Ước xin kiếp khác vẹn tuyền lửa hương.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58292" y="2195181"/>
            <a:ext cx="8730549" cy="6694834"/>
            <a:chOff x="0" y="0"/>
            <a:chExt cx="11640732" cy="89264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40732" cy="8926420"/>
            </a:xfrm>
            <a:custGeom>
              <a:avLst/>
              <a:gdLst/>
              <a:ahLst/>
              <a:cxnLst/>
              <a:rect l="l" t="t" r="r" b="b"/>
              <a:pathLst>
                <a:path w="11640732" h="8926420">
                  <a:moveTo>
                    <a:pt x="0" y="0"/>
                  </a:moveTo>
                  <a:lnTo>
                    <a:pt x="11640732" y="0"/>
                  </a:lnTo>
                  <a:lnTo>
                    <a:pt x="11640732" y="8926420"/>
                  </a:lnTo>
                  <a:lnTo>
                    <a:pt x="0" y="89264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89184" y="8308883"/>
            <a:ext cx="6334191" cy="3956230"/>
          </a:xfrm>
          <a:custGeom>
            <a:avLst/>
            <a:gdLst/>
            <a:ahLst/>
            <a:cxnLst/>
            <a:rect l="l" t="t" r="r" b="b"/>
            <a:pathLst>
              <a:path w="6334191" h="3956230">
                <a:moveTo>
                  <a:pt x="0" y="0"/>
                </a:moveTo>
                <a:lnTo>
                  <a:pt x="6334191" y="0"/>
                </a:lnTo>
                <a:lnTo>
                  <a:pt x="6334191" y="3956231"/>
                </a:lnTo>
                <a:lnTo>
                  <a:pt x="0" y="395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3604" y="418828"/>
            <a:ext cx="1754590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>
                <a:solidFill>
                  <a:srgbClr val="8C1017"/>
                </a:solidFill>
                <a:latin typeface="Roboto Condensed Bold"/>
              </a:rPr>
              <a:t>Câu 4. Tìm và phân tích tác dụng của những từ láy xuất hiện trong đoạn thơ in đậm.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917" y="2600340"/>
            <a:ext cx="8115300" cy="628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láy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Lênh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đênh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trằn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trọc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mơ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màng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bàng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hoàng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thấp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thoáng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bảng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lảng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vội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vàng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quạnh</a:t>
            </a:r>
            <a:r>
              <a:rPr lang="en-US" sz="3500" spc="3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 Italics"/>
              </a:rPr>
              <a:t>quẽ</a:t>
            </a:r>
            <a:endParaRPr lang="en-US" sz="3500" spc="3" dirty="0">
              <a:solidFill>
                <a:srgbClr val="000000"/>
              </a:solidFill>
              <a:latin typeface="Roboto Condensed Italics"/>
            </a:endParaRPr>
          </a:p>
          <a:p>
            <a:pPr marL="755651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:</a:t>
            </a:r>
          </a:p>
          <a:p>
            <a:pPr algn="just">
              <a:lnSpc>
                <a:spcPts val="4550"/>
              </a:lnSpc>
            </a:pP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         +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ngộ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bi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thiết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mất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tựa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vợ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chồng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đi</a:t>
            </a:r>
            <a:endParaRPr lang="en-US" sz="3500" spc="3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4550"/>
              </a:lnSpc>
            </a:pP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         + Khắc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họa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trạng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đau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đớn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nghẹn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ngào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xót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xa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tái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tê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lòng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tưởng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rằng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hạnh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phúc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nương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nhờ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giờ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đây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nẻo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cũ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0" spc="3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500" spc="3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550"/>
              </a:lnSpc>
            </a:pPr>
            <a:endParaRPr lang="en-US" sz="3500" spc="3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1503982"/>
            <a:ext cx="9156903" cy="761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Lênh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đênh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chút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phận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bèo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mây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Duyên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kia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đã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vậy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thân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này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nương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đâu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!</a:t>
            </a:r>
          </a:p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Trằn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trọc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luống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đêm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thâu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ngày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tối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Biết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cậy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ai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dập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nỗi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bi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thương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?</a:t>
            </a:r>
          </a:p>
          <a:p>
            <a:pPr algn="ctr">
              <a:lnSpc>
                <a:spcPts val="5471"/>
              </a:lnSpc>
            </a:pP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Trong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mong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luống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những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mơ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màng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Mơ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hồ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bằng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mộng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bàng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hoàng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như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say.</a:t>
            </a:r>
          </a:p>
          <a:p>
            <a:pPr algn="ctr">
              <a:lnSpc>
                <a:spcPts val="5471"/>
              </a:lnSpc>
            </a:pP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Khi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trận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gió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hoa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bay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thấp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thoáng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Ngỡ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hương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trời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bảng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lảng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còn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đâu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:</a:t>
            </a:r>
          </a:p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Vội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vàng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sửa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áo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lên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chầu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</a:t>
            </a:r>
          </a:p>
          <a:p>
            <a:pPr algn="ctr">
              <a:lnSpc>
                <a:spcPts val="5471"/>
              </a:lnSpc>
            </a:pP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Thương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ôi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quạnh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quẽ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trước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lầu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nhện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717" spc="4" dirty="0" err="1">
                <a:solidFill>
                  <a:srgbClr val="000000"/>
                </a:solidFill>
                <a:latin typeface="#9Slide05 VL Fadilla"/>
              </a:rPr>
              <a:t>chăng</a:t>
            </a:r>
            <a:r>
              <a:rPr lang="en-US" sz="4717" spc="4" dirty="0">
                <a:solidFill>
                  <a:srgbClr val="000000"/>
                </a:solidFill>
                <a:latin typeface="#9Slide05 VL Fadilla"/>
              </a:rPr>
              <a:t>!</a:t>
            </a:r>
          </a:p>
          <a:p>
            <a:pPr algn="ctr">
              <a:lnSpc>
                <a:spcPts val="5471"/>
              </a:lnSpc>
            </a:pPr>
            <a:endParaRPr lang="en-US" sz="4717" spc="4" dirty="0">
              <a:solidFill>
                <a:srgbClr val="000000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9610" y="3589067"/>
            <a:ext cx="10517014" cy="5702884"/>
            <a:chOff x="0" y="0"/>
            <a:chExt cx="10469753" cy="56772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69752" cy="5677241"/>
            </a:xfrm>
            <a:custGeom>
              <a:avLst/>
              <a:gdLst/>
              <a:ahLst/>
              <a:cxnLst/>
              <a:rect l="l" t="t" r="r" b="b"/>
              <a:pathLst>
                <a:path w="10469752" h="5677241">
                  <a:moveTo>
                    <a:pt x="0" y="0"/>
                  </a:moveTo>
                  <a:lnTo>
                    <a:pt x="10469752" y="0"/>
                  </a:lnTo>
                  <a:lnTo>
                    <a:pt x="10469752" y="5677241"/>
                  </a:lnTo>
                  <a:lnTo>
                    <a:pt x="0" y="5677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74725" y="5143500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773949" y="933450"/>
            <a:ext cx="12485351" cy="232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Câu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5.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Tình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cảm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,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thái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độ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của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người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vợ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với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chồng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trong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đoạn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trích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trên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gợi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ra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cho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em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những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bài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học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gì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trong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cuộc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 </a:t>
            </a:r>
            <a:r>
              <a:rPr lang="en-US" sz="4399" dirty="0" err="1">
                <a:solidFill>
                  <a:srgbClr val="8C1017"/>
                </a:solidFill>
                <a:latin typeface="Roboto Condensed Bold"/>
              </a:rPr>
              <a:t>sống</a:t>
            </a:r>
            <a:r>
              <a:rPr lang="en-US" sz="4399" dirty="0">
                <a:solidFill>
                  <a:srgbClr val="8C1017"/>
                </a:solidFill>
                <a:latin typeface="Roboto Condensed Bold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8938" y="4507211"/>
            <a:ext cx="9715948" cy="3308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8903" lvl="1" indent="-484451" algn="just">
              <a:lnSpc>
                <a:spcPts val="5205"/>
              </a:lnSpc>
              <a:buFont typeface="Arial"/>
              <a:buChar char="•"/>
            </a:pP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Hạnh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phúc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lứa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đôi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rất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mong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manh</a:t>
            </a:r>
            <a:endParaRPr lang="en-US" sz="4487" spc="4" dirty="0">
              <a:solidFill>
                <a:srgbClr val="000000"/>
              </a:solidFill>
              <a:latin typeface="Roboto Condensed"/>
            </a:endParaRPr>
          </a:p>
          <a:p>
            <a:pPr marL="968903" lvl="1" indent="-484451" algn="just">
              <a:lnSpc>
                <a:spcPts val="5205"/>
              </a:lnSpc>
              <a:buFont typeface="Arial"/>
              <a:buChar char="•"/>
            </a:pP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Dòng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vô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biến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bất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ngờ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trân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hạnh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phúc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bình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dị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87" spc="4" dirty="0" err="1">
                <a:solidFill>
                  <a:srgbClr val="000000"/>
                </a:solidFill>
                <a:latin typeface="Roboto Condensed"/>
              </a:rPr>
              <a:t>hữu</a:t>
            </a:r>
            <a:r>
              <a:rPr lang="en-US" sz="4487" spc="4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未标题323-2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97763" y="-789888"/>
            <a:ext cx="5988729" cy="4950683"/>
          </a:xfrm>
          <a:custGeom>
            <a:avLst/>
            <a:gdLst/>
            <a:ahLst/>
            <a:cxnLst/>
            <a:rect l="l" t="t" r="r" b="b"/>
            <a:pathLst>
              <a:path w="5988729" h="4950683">
                <a:moveTo>
                  <a:pt x="0" y="0"/>
                </a:moveTo>
                <a:lnTo>
                  <a:pt x="5988729" y="0"/>
                </a:lnTo>
                <a:lnTo>
                  <a:pt x="5988729" y="4950683"/>
                </a:lnTo>
                <a:lnTo>
                  <a:pt x="0" y="4950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76784" y="0"/>
            <a:ext cx="10194902" cy="4160795"/>
          </a:xfrm>
          <a:custGeom>
            <a:avLst/>
            <a:gdLst/>
            <a:ahLst/>
            <a:cxnLst/>
            <a:rect l="l" t="t" r="r" b="b"/>
            <a:pathLst>
              <a:path w="10194902" h="4160795">
                <a:moveTo>
                  <a:pt x="0" y="0"/>
                </a:moveTo>
                <a:lnTo>
                  <a:pt x="10194902" y="0"/>
                </a:lnTo>
                <a:lnTo>
                  <a:pt x="10194902" y="4160795"/>
                </a:lnTo>
                <a:lnTo>
                  <a:pt x="0" y="4160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444375" y="4651545"/>
            <a:ext cx="5890196" cy="2403936"/>
          </a:xfrm>
          <a:custGeom>
            <a:avLst/>
            <a:gdLst/>
            <a:ahLst/>
            <a:cxnLst/>
            <a:rect l="l" t="t" r="r" b="b"/>
            <a:pathLst>
              <a:path w="5890196" h="2403936">
                <a:moveTo>
                  <a:pt x="0" y="0"/>
                </a:moveTo>
                <a:lnTo>
                  <a:pt x="5890195" y="0"/>
                </a:lnTo>
                <a:lnTo>
                  <a:pt x="5890195" y="2403936"/>
                </a:lnTo>
                <a:lnTo>
                  <a:pt x="0" y="2403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14327" y="2080397"/>
            <a:ext cx="14859347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8C1017"/>
                </a:solidFill>
                <a:latin typeface="Fraunces Bold"/>
              </a:rPr>
              <a:t>III. ÔN TẬP KĨ NĂNG VIẾT: VIẾT BÀI VĂN PHÂN TÍCH 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8C1017"/>
                </a:solidFill>
                <a:latin typeface="Fraunces Bold"/>
              </a:rPr>
              <a:t>MỘT TÁC PHẨM THƠ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851433" y="1200150"/>
            <a:ext cx="21179640" cy="8667750"/>
            <a:chOff x="0" y="0"/>
            <a:chExt cx="28239520" cy="10744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39520" cy="10744170"/>
            </a:xfrm>
            <a:custGeom>
              <a:avLst/>
              <a:gdLst/>
              <a:ahLst/>
              <a:cxnLst/>
              <a:rect l="l" t="t" r="r" b="b"/>
              <a:pathLst>
                <a:path w="28239520" h="10744170">
                  <a:moveTo>
                    <a:pt x="0" y="0"/>
                  </a:moveTo>
                  <a:lnTo>
                    <a:pt x="28239520" y="0"/>
                  </a:lnTo>
                  <a:lnTo>
                    <a:pt x="28239520" y="10744170"/>
                  </a:lnTo>
                  <a:lnTo>
                    <a:pt x="0" y="10744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200016"/>
            <a:ext cx="16428537" cy="664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7" lvl="1" indent="-410209" algn="just">
              <a:lnSpc>
                <a:spcPts val="5319"/>
              </a:lnSpc>
              <a:buFont typeface="Arial"/>
              <a:buChar char="•"/>
            </a:pP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Trong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, GV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bất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kì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, GV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chuyển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HS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chuyển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này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sang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Khi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dừng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đâu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cây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tay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ai,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820417" lvl="1" indent="-410209" algn="just">
              <a:lnSpc>
                <a:spcPts val="5319"/>
              </a:lnSpc>
              <a:buFont typeface="Arial"/>
              <a:buChar char="•"/>
            </a:pP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tất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mình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nhớ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kiểu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cầm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, HS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lặp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820417" lvl="1" indent="-410209" algn="just">
              <a:lnSpc>
                <a:spcPts val="5319"/>
              </a:lnSpc>
              <a:buFont typeface="Arial"/>
              <a:buChar char="•"/>
            </a:pP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GV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cầm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khởi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HS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quyền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chuyển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tới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bất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kì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ai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nhưng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hành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mạnh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, KHÔNG NÉM,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giữ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quá 5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giây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820417" lvl="1" indent="-410209" algn="just">
              <a:lnSpc>
                <a:spcPts val="5319"/>
              </a:lnSpc>
              <a:buFont typeface="Arial"/>
              <a:buChar char="•"/>
            </a:pP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3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820417" lvl="1" indent="-410209" algn="just">
              <a:lnSpc>
                <a:spcPts val="5319"/>
              </a:lnSpc>
              <a:buFont typeface="Arial"/>
              <a:buChar char="•"/>
            </a:pP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cầm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bút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thẻ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vàng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thẻ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vàng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khiến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hiệu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lệnh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bất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kì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thúc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799" spc="-113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3799" spc="-113" dirty="0">
                <a:solidFill>
                  <a:srgbClr val="000000"/>
                </a:solidFill>
                <a:latin typeface="Roboto Condensed"/>
              </a:rPr>
              <a:t>. </a:t>
            </a:r>
          </a:p>
        </p:txBody>
      </p:sp>
      <p:sp>
        <p:nvSpPr>
          <p:cNvPr id="7" name="Freeform 7"/>
          <p:cNvSpPr/>
          <p:nvPr/>
        </p:nvSpPr>
        <p:spPr>
          <a:xfrm>
            <a:off x="15904735" y="6274326"/>
            <a:ext cx="5616830" cy="5609809"/>
          </a:xfrm>
          <a:custGeom>
            <a:avLst/>
            <a:gdLst/>
            <a:ahLst/>
            <a:cxnLst/>
            <a:rect l="l" t="t" r="r" b="b"/>
            <a:pathLst>
              <a:path w="5616830" h="5609809">
                <a:moveTo>
                  <a:pt x="0" y="0"/>
                </a:moveTo>
                <a:lnTo>
                  <a:pt x="5616830" y="0"/>
                </a:lnTo>
                <a:lnTo>
                  <a:pt x="5616830" y="5609809"/>
                </a:lnTo>
                <a:lnTo>
                  <a:pt x="0" y="5609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55328" y="-243841"/>
            <a:ext cx="4320660" cy="252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27"/>
              </a:lnSpc>
            </a:pPr>
            <a:r>
              <a:rPr lang="en-US" sz="14734">
                <a:solidFill>
                  <a:srgbClr val="8C1017"/>
                </a:solidFill>
                <a:latin typeface="Bahianita"/>
              </a:rPr>
              <a:t>TRÒ CHƠI: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69183" y="779056"/>
            <a:ext cx="10016534" cy="937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795">
                <a:solidFill>
                  <a:srgbClr val="8C1017"/>
                </a:solidFill>
                <a:latin typeface="#9Slide05 Dear Saturday"/>
              </a:rPr>
              <a:t>Nhạc gọi tên 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181a.jpg"/>
          <p:cNvSpPr/>
          <p:nvPr/>
        </p:nvSpPr>
        <p:spPr>
          <a:xfrm>
            <a:off x="0" y="0"/>
            <a:ext cx="5827714" cy="10287000"/>
          </a:xfrm>
          <a:custGeom>
            <a:avLst/>
            <a:gdLst/>
            <a:ahLst/>
            <a:cxnLst/>
            <a:rect l="l" t="t" r="r" b="b"/>
            <a:pathLst>
              <a:path w="5827714" h="10287000">
                <a:moveTo>
                  <a:pt x="0" y="0"/>
                </a:moveTo>
                <a:lnTo>
                  <a:pt x="5827714" y="0"/>
                </a:lnTo>
                <a:lnTo>
                  <a:pt x="5827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6356350" y="12"/>
            <a:ext cx="25400" cy="1031240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6443436" y="12"/>
            <a:ext cx="25400" cy="1031240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 descr="F:\0PPT素材\背景及图片\未标题4543.png"/>
          <p:cNvSpPr/>
          <p:nvPr/>
        </p:nvSpPr>
        <p:spPr>
          <a:xfrm>
            <a:off x="6113464" y="4852207"/>
            <a:ext cx="525461" cy="598486"/>
          </a:xfrm>
          <a:custGeom>
            <a:avLst/>
            <a:gdLst/>
            <a:ahLst/>
            <a:cxnLst/>
            <a:rect l="l" t="t" r="r" b="b"/>
            <a:pathLst>
              <a:path w="525461" h="598486">
                <a:moveTo>
                  <a:pt x="0" y="0"/>
                </a:moveTo>
                <a:lnTo>
                  <a:pt x="525461" y="0"/>
                </a:lnTo>
                <a:lnTo>
                  <a:pt x="525461" y="598486"/>
                </a:lnTo>
                <a:lnTo>
                  <a:pt x="0" y="598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48" r="-6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1929086">
            <a:off x="15779616" y="3500266"/>
            <a:ext cx="327897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825976">
            <a:off x="17980413" y="7281685"/>
            <a:ext cx="348495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9037732">
            <a:off x="17973017" y="3518479"/>
            <a:ext cx="318555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8883709">
            <a:off x="15785999" y="7279263"/>
            <a:ext cx="342845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 descr="F:\0PPT素材\背景及图片\181a.jpg"/>
          <p:cNvSpPr/>
          <p:nvPr/>
        </p:nvSpPr>
        <p:spPr>
          <a:xfrm>
            <a:off x="13875458" y="5120640"/>
            <a:ext cx="1028700" cy="5166360"/>
          </a:xfrm>
          <a:custGeom>
            <a:avLst/>
            <a:gdLst/>
            <a:ahLst/>
            <a:cxnLst/>
            <a:rect l="l" t="t" r="r" b="b"/>
            <a:pathLst>
              <a:path w="1028700" h="5166360">
                <a:moveTo>
                  <a:pt x="0" y="0"/>
                </a:moveTo>
                <a:lnTo>
                  <a:pt x="1028700" y="0"/>
                </a:lnTo>
                <a:lnTo>
                  <a:pt x="1028700" y="5166360"/>
                </a:lnTo>
                <a:lnTo>
                  <a:pt x="0" y="516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776" t="-57141" r="-230695" b="-419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rot="5391532">
            <a:off x="8717276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rot="5391532">
            <a:off x="9749048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62750" y="297365"/>
            <a:ext cx="6750380" cy="9392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8"/>
              </a:lnSpc>
            </a:pPr>
            <a:r>
              <a:rPr lang="en-US" sz="3530" dirty="0">
                <a:solidFill>
                  <a:srgbClr val="000000"/>
                </a:solidFill>
                <a:latin typeface="#9Slide05 Dear Saturday"/>
              </a:rPr>
              <a:t>1. </a:t>
            </a:r>
            <a:r>
              <a:rPr lang="en-US" sz="3530" dirty="0" err="1">
                <a:solidFill>
                  <a:srgbClr val="000000"/>
                </a:solidFill>
                <a:latin typeface="#9Slide05 Dear Saturday"/>
              </a:rPr>
              <a:t>Yêu</a:t>
            </a:r>
            <a:r>
              <a:rPr lang="en-US" sz="353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#9Slide05 Dear Saturday"/>
              </a:rPr>
              <a:t>cầu</a:t>
            </a:r>
            <a:r>
              <a:rPr lang="en-US" sz="353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#9Slide05 Dear Saturday"/>
              </a:rPr>
              <a:t>của</a:t>
            </a:r>
            <a:r>
              <a:rPr lang="en-US" sz="353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#9Slide05 Dear Saturday"/>
              </a:rPr>
              <a:t>kiểu</a:t>
            </a:r>
            <a:r>
              <a:rPr lang="en-US" sz="353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#9Slide05 Dear Saturday"/>
              </a:rPr>
              <a:t>văn</a:t>
            </a:r>
            <a:r>
              <a:rPr lang="en-US" sz="353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#9Slide05 Dear Saturday"/>
              </a:rPr>
              <a:t>bản</a:t>
            </a:r>
            <a:endParaRPr lang="en-US" sz="3530" dirty="0">
              <a:solidFill>
                <a:srgbClr val="000000"/>
              </a:solidFill>
              <a:latin typeface="#9Slide05 Dear Saturday"/>
            </a:endParaRPr>
          </a:p>
          <a:p>
            <a:pPr algn="just">
              <a:lnSpc>
                <a:spcPts val="4378"/>
              </a:lnSpc>
            </a:pPr>
            <a:r>
              <a:rPr lang="en-US" sz="3530" dirty="0">
                <a:solidFill>
                  <a:srgbClr val="613D23"/>
                </a:solidFill>
                <a:latin typeface="#9Slide05 Dear Saturday"/>
              </a:rPr>
              <a:t>a. </a:t>
            </a:r>
            <a:r>
              <a:rPr lang="en-US" sz="3530" dirty="0" err="1">
                <a:solidFill>
                  <a:srgbClr val="613D23"/>
                </a:solidFill>
                <a:latin typeface="#9Slide05 Dear Saturday"/>
              </a:rPr>
              <a:t>Hình</a:t>
            </a:r>
            <a:r>
              <a:rPr lang="en-US" sz="3530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30" dirty="0" err="1">
                <a:solidFill>
                  <a:srgbClr val="613D23"/>
                </a:solidFill>
                <a:latin typeface="#9Slide05 Dear Saturday"/>
              </a:rPr>
              <a:t>thức</a:t>
            </a:r>
            <a:r>
              <a:rPr lang="en-US" sz="3530" dirty="0">
                <a:solidFill>
                  <a:srgbClr val="613D23"/>
                </a:solidFill>
                <a:latin typeface="#9Slide05 Dear Saturday"/>
              </a:rPr>
              <a:t>:</a:t>
            </a:r>
          </a:p>
          <a:p>
            <a:pPr algn="just">
              <a:lnSpc>
                <a:spcPts val="4378"/>
              </a:lnSpc>
            </a:pPr>
            <a:r>
              <a:rPr lang="en-US" sz="3530" dirty="0">
                <a:solidFill>
                  <a:srgbClr val="613D23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bố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cục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3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MB, TB, KB)</a:t>
            </a:r>
          </a:p>
          <a:p>
            <a:pPr algn="just">
              <a:lnSpc>
                <a:spcPts val="4378"/>
              </a:lnSpc>
            </a:pPr>
            <a:r>
              <a:rPr lang="en-US" sz="3530" dirty="0">
                <a:solidFill>
                  <a:srgbClr val="613D23"/>
                </a:solidFill>
                <a:latin typeface="#9Slide05 Dear Saturday"/>
              </a:rPr>
              <a:t>b. </a:t>
            </a:r>
            <a:r>
              <a:rPr lang="en-US" sz="3530" dirty="0" err="1">
                <a:solidFill>
                  <a:srgbClr val="613D23"/>
                </a:solidFill>
                <a:latin typeface="#9Slide05 Dear Saturday"/>
              </a:rPr>
              <a:t>Nội</a:t>
            </a:r>
            <a:r>
              <a:rPr lang="en-US" sz="3530" dirty="0">
                <a:solidFill>
                  <a:srgbClr val="613D23"/>
                </a:solidFill>
                <a:latin typeface="#9Slide05 Dear Saturday"/>
              </a:rPr>
              <a:t> dung:</a:t>
            </a:r>
          </a:p>
          <a:p>
            <a:pPr marL="762277" lvl="1" indent="-381138" algn="just">
              <a:lnSpc>
                <a:spcPts val="4378"/>
              </a:lnSpc>
              <a:buFont typeface="Arial"/>
              <a:buChar char="•"/>
            </a:pP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nếu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),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chung</a:t>
            </a:r>
            <a:endParaRPr lang="en-US" sz="3530" dirty="0">
              <a:solidFill>
                <a:srgbClr val="000000"/>
              </a:solidFill>
              <a:latin typeface="Roboto Condensed"/>
            </a:endParaRPr>
          </a:p>
          <a:p>
            <a:pPr marL="762277" lvl="1" indent="-381138" algn="just">
              <a:lnSpc>
                <a:spcPts val="4378"/>
              </a:lnSpc>
              <a:buFont typeface="Arial"/>
              <a:buChar char="•"/>
            </a:pP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cơ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thơ</a:t>
            </a:r>
            <a:endParaRPr lang="en-US" sz="3530" dirty="0">
              <a:solidFill>
                <a:srgbClr val="000000"/>
              </a:solidFill>
              <a:latin typeface="Roboto Condensed"/>
            </a:endParaRPr>
          </a:p>
          <a:p>
            <a:pPr marL="762277" lvl="1" indent="-381138" algn="just">
              <a:lnSpc>
                <a:spcPts val="4378"/>
              </a:lnSpc>
              <a:buFont typeface="Arial"/>
              <a:buChar char="•"/>
            </a:pP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nét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nghệ thuật,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mối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giữa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dung,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rõ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trị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tố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dung,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762277" lvl="1" indent="-381138" algn="just">
              <a:lnSpc>
                <a:spcPts val="4378"/>
              </a:lnSpc>
              <a:buFont typeface="Arial"/>
              <a:buChar char="•"/>
            </a:pP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Khẳng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trí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, ý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53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30" dirty="0" err="1">
                <a:solidFill>
                  <a:srgbClr val="000000"/>
                </a:solidFill>
                <a:latin typeface="Roboto Condensed"/>
              </a:rPr>
              <a:t>thơ</a:t>
            </a:r>
            <a:endParaRPr lang="en-US" sz="353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265626" y="1725222"/>
            <a:ext cx="2585033" cy="7868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3730">
                <a:solidFill>
                  <a:srgbClr val="8C1017"/>
                </a:solidFill>
                <a:latin typeface="Fraunces Bold"/>
              </a:rPr>
              <a:t>III. ÔN TẬP KĨ NĂNG VIẾT: VIẾT BÀI VĂN PHÂN </a:t>
            </a:r>
          </a:p>
          <a:p>
            <a:pPr algn="ctr">
              <a:lnSpc>
                <a:spcPts val="5222"/>
              </a:lnSpc>
            </a:pPr>
            <a:r>
              <a:rPr lang="en-US" sz="3730">
                <a:solidFill>
                  <a:srgbClr val="8C1017"/>
                </a:solidFill>
                <a:latin typeface="Fraunces Bold"/>
              </a:rPr>
              <a:t>TÍCH MỘT TÁC PHẨM THƠ </a:t>
            </a:r>
          </a:p>
          <a:p>
            <a:pPr algn="just">
              <a:lnSpc>
                <a:spcPts val="5222"/>
              </a:lnSpc>
              <a:spcBef>
                <a:spcPct val="0"/>
              </a:spcBef>
            </a:pPr>
            <a:endParaRPr lang="en-US" sz="3730">
              <a:solidFill>
                <a:srgbClr val="8C1017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181a.jpg"/>
          <p:cNvSpPr/>
          <p:nvPr/>
        </p:nvSpPr>
        <p:spPr>
          <a:xfrm>
            <a:off x="0" y="0"/>
            <a:ext cx="5827714" cy="10287000"/>
          </a:xfrm>
          <a:custGeom>
            <a:avLst/>
            <a:gdLst/>
            <a:ahLst/>
            <a:cxnLst/>
            <a:rect l="l" t="t" r="r" b="b"/>
            <a:pathLst>
              <a:path w="5827714" h="10287000">
                <a:moveTo>
                  <a:pt x="0" y="0"/>
                </a:moveTo>
                <a:lnTo>
                  <a:pt x="5827714" y="0"/>
                </a:lnTo>
                <a:lnTo>
                  <a:pt x="5827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6356350" y="12"/>
            <a:ext cx="25400" cy="1031240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6443436" y="12"/>
            <a:ext cx="25400" cy="1031240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 descr="F:\0PPT素材\背景及图片\未标题4543.png"/>
          <p:cNvSpPr/>
          <p:nvPr/>
        </p:nvSpPr>
        <p:spPr>
          <a:xfrm>
            <a:off x="6113464" y="4852207"/>
            <a:ext cx="525461" cy="598486"/>
          </a:xfrm>
          <a:custGeom>
            <a:avLst/>
            <a:gdLst/>
            <a:ahLst/>
            <a:cxnLst/>
            <a:rect l="l" t="t" r="r" b="b"/>
            <a:pathLst>
              <a:path w="525461" h="598486">
                <a:moveTo>
                  <a:pt x="0" y="0"/>
                </a:moveTo>
                <a:lnTo>
                  <a:pt x="525461" y="0"/>
                </a:lnTo>
                <a:lnTo>
                  <a:pt x="525461" y="598486"/>
                </a:lnTo>
                <a:lnTo>
                  <a:pt x="0" y="598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48" r="-69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1929086">
            <a:off x="15779616" y="3500266"/>
            <a:ext cx="327897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1825976">
            <a:off x="17980413" y="7281685"/>
            <a:ext cx="348495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9037732">
            <a:off x="17973017" y="3518479"/>
            <a:ext cx="318555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8883709">
            <a:off x="15785999" y="7279263"/>
            <a:ext cx="342845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 descr="F:\0PPT素材\背景及图片\181a.jpg"/>
          <p:cNvSpPr/>
          <p:nvPr/>
        </p:nvSpPr>
        <p:spPr>
          <a:xfrm>
            <a:off x="13875458" y="5120640"/>
            <a:ext cx="1028700" cy="5166360"/>
          </a:xfrm>
          <a:custGeom>
            <a:avLst/>
            <a:gdLst/>
            <a:ahLst/>
            <a:cxnLst/>
            <a:rect l="l" t="t" r="r" b="b"/>
            <a:pathLst>
              <a:path w="1028700" h="5166360">
                <a:moveTo>
                  <a:pt x="0" y="0"/>
                </a:moveTo>
                <a:lnTo>
                  <a:pt x="1028700" y="0"/>
                </a:lnTo>
                <a:lnTo>
                  <a:pt x="1028700" y="5166360"/>
                </a:lnTo>
                <a:lnTo>
                  <a:pt x="0" y="516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776" t="-57141" r="-230695" b="-419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rot="5391532">
            <a:off x="8717276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rot="5391532">
            <a:off x="9749048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164424" y="667847"/>
            <a:ext cx="2585033" cy="889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en-US" sz="4230">
                <a:solidFill>
                  <a:srgbClr val="8C1017"/>
                </a:solidFill>
                <a:latin typeface="Fraunces Bold"/>
              </a:rPr>
              <a:t>III. ÔN TẬP KĨ NĂNG VIẾT: VIẾT BÀI VĂN PHÂN </a:t>
            </a:r>
          </a:p>
          <a:p>
            <a:pPr algn="ctr">
              <a:lnSpc>
                <a:spcPts val="5922"/>
              </a:lnSpc>
              <a:spcBef>
                <a:spcPct val="0"/>
              </a:spcBef>
            </a:pPr>
            <a:r>
              <a:rPr lang="en-US" sz="4230">
                <a:solidFill>
                  <a:srgbClr val="8C1017"/>
                </a:solidFill>
                <a:latin typeface="Fraunces Bold"/>
              </a:rPr>
              <a:t>TÍCH MỘT TÁC PHẨM THƠ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21223" y="1467662"/>
            <a:ext cx="6687414" cy="649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4113" dirty="0">
                <a:solidFill>
                  <a:srgbClr val="000000"/>
                </a:solidFill>
                <a:latin typeface="#9Slide05 Dear Saturday"/>
              </a:rPr>
              <a:t>2. Quy </a:t>
            </a:r>
            <a:r>
              <a:rPr lang="en-US" sz="4113" dirty="0" err="1">
                <a:solidFill>
                  <a:srgbClr val="000000"/>
                </a:solidFill>
                <a:latin typeface="#9Slide05 Dear Saturday"/>
              </a:rPr>
              <a:t>trình</a:t>
            </a:r>
            <a:r>
              <a:rPr lang="en-US" sz="4113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#9Slide05 Dear Saturday"/>
              </a:rPr>
              <a:t>viết</a:t>
            </a:r>
            <a:endParaRPr lang="en-US" sz="4113" dirty="0">
              <a:solidFill>
                <a:srgbClr val="000000"/>
              </a:solidFill>
              <a:latin typeface="#9Slide05 Dear Saturday"/>
            </a:endParaRPr>
          </a:p>
          <a:p>
            <a:pPr algn="just">
              <a:lnSpc>
                <a:spcPts val="5759"/>
              </a:lnSpc>
            </a:pPr>
            <a:r>
              <a:rPr lang="en-US" sz="4113" dirty="0">
                <a:solidFill>
                  <a:srgbClr val="613D23"/>
                </a:solidFill>
                <a:latin typeface="#9Slide05 Dear Saturday"/>
              </a:rPr>
              <a:t>a. </a:t>
            </a:r>
            <a:r>
              <a:rPr lang="en-US" sz="4113" dirty="0" err="1">
                <a:solidFill>
                  <a:srgbClr val="613D23"/>
                </a:solidFill>
                <a:latin typeface="#9Slide05 Dear Saturday"/>
              </a:rPr>
              <a:t>Chuẩn</a:t>
            </a:r>
            <a:r>
              <a:rPr lang="en-US" sz="4113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4113" dirty="0" err="1">
                <a:solidFill>
                  <a:srgbClr val="613D23"/>
                </a:solidFill>
                <a:latin typeface="#9Slide05 Dear Saturday"/>
              </a:rPr>
              <a:t>bị</a:t>
            </a:r>
            <a:endParaRPr lang="en-US" sz="4113" dirty="0">
              <a:solidFill>
                <a:srgbClr val="613D23"/>
              </a:solidFill>
              <a:latin typeface="#9Slide05 Dear Saturday"/>
            </a:endParaRPr>
          </a:p>
          <a:p>
            <a:pPr algn="just">
              <a:lnSpc>
                <a:spcPts val="5759"/>
              </a:lnSpc>
            </a:pP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Lựa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chọn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   </a:t>
            </a:r>
          </a:p>
          <a:p>
            <a:pPr marL="888196" lvl="1" indent="-444098" algn="just">
              <a:lnSpc>
                <a:spcPts val="5759"/>
              </a:lnSpc>
              <a:buFont typeface="Arial"/>
              <a:buChar char="•"/>
            </a:pP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Liệt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kê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/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đọc</a:t>
            </a:r>
            <a:endParaRPr lang="en-US" sz="4113" dirty="0">
              <a:solidFill>
                <a:srgbClr val="000000"/>
              </a:solidFill>
              <a:latin typeface="Roboto Condensed"/>
            </a:endParaRPr>
          </a:p>
          <a:p>
            <a:pPr marL="888196" lvl="1" indent="-444098" algn="just">
              <a:lnSpc>
                <a:spcPts val="5759"/>
              </a:lnSpc>
              <a:buFont typeface="Arial"/>
              <a:buChar char="•"/>
            </a:pP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Lựa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chọn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thích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3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4113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59"/>
              </a:lnSpc>
            </a:pPr>
            <a:endParaRPr lang="en-US" sz="4113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759"/>
              </a:lnSpc>
            </a:pPr>
            <a:endParaRPr lang="en-US" sz="4113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206887"/>
            <a:ext cx="18288000" cy="6254228"/>
            <a:chOff x="0" y="0"/>
            <a:chExt cx="24384000" cy="83389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8338947"/>
            </a:xfrm>
            <a:custGeom>
              <a:avLst/>
              <a:gdLst/>
              <a:ahLst/>
              <a:cxnLst/>
              <a:rect l="l" t="t" r="r" b="b"/>
              <a:pathLst>
                <a:path w="24384000" h="8338947">
                  <a:moveTo>
                    <a:pt x="0" y="0"/>
                  </a:moveTo>
                  <a:lnTo>
                    <a:pt x="24384000" y="0"/>
                  </a:lnTo>
                  <a:lnTo>
                    <a:pt x="24384000" y="8338947"/>
                  </a:lnTo>
                  <a:lnTo>
                    <a:pt x="0" y="83389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39019" y="-108142"/>
            <a:ext cx="4342439" cy="2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32"/>
              </a:lnSpc>
            </a:pPr>
            <a:r>
              <a:rPr lang="en-US" sz="13737">
                <a:solidFill>
                  <a:srgbClr val="8C1017"/>
                </a:solidFill>
                <a:latin typeface="Bahianita"/>
              </a:rPr>
              <a:t>KHỞI ĐỘNG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26023" y="815462"/>
            <a:ext cx="14218279" cy="105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20"/>
              </a:lnSpc>
            </a:pPr>
            <a:r>
              <a:rPr lang="en-US" sz="7086" dirty="0" err="1">
                <a:solidFill>
                  <a:srgbClr val="8C1017"/>
                </a:solidFill>
                <a:latin typeface="#9Slide05 Dear Saturday"/>
              </a:rPr>
              <a:t>Nhìn</a:t>
            </a:r>
            <a:r>
              <a:rPr lang="en-US" sz="7086" dirty="0">
                <a:solidFill>
                  <a:srgbClr val="8C1017"/>
                </a:solidFill>
                <a:latin typeface="#9Slide05 Dear Saturday"/>
              </a:rPr>
              <a:t> </a:t>
            </a:r>
            <a:r>
              <a:rPr lang="en-US" sz="7086" dirty="0" err="1">
                <a:solidFill>
                  <a:srgbClr val="8C1017"/>
                </a:solidFill>
                <a:latin typeface="#9Slide05 Dear Saturday"/>
              </a:rPr>
              <a:t>ngược</a:t>
            </a:r>
            <a:r>
              <a:rPr lang="vi-VN" sz="7086" dirty="0">
                <a:solidFill>
                  <a:srgbClr val="8C1017"/>
                </a:solidFill>
                <a:latin typeface="#9Slide05 Dear Saturday"/>
              </a:rPr>
              <a:t> </a:t>
            </a:r>
            <a:r>
              <a:rPr lang="en-US" sz="7086" dirty="0" err="1">
                <a:solidFill>
                  <a:srgbClr val="8C1017"/>
                </a:solidFill>
                <a:latin typeface="#9Slide05 Dear Saturday"/>
              </a:rPr>
              <a:t>dịch</a:t>
            </a:r>
            <a:r>
              <a:rPr lang="en-US" sz="7086" dirty="0">
                <a:solidFill>
                  <a:srgbClr val="8C1017"/>
                </a:solidFill>
                <a:latin typeface="#9Slide05 Dear Saturday"/>
              </a:rPr>
              <a:t> </a:t>
            </a:r>
            <a:r>
              <a:rPr lang="en-US" sz="7086" dirty="0" err="1">
                <a:solidFill>
                  <a:srgbClr val="8C1017"/>
                </a:solidFill>
                <a:latin typeface="#9Slide05 Dear Saturday"/>
              </a:rPr>
              <a:t>xuôi</a:t>
            </a:r>
            <a:endParaRPr lang="en-US" sz="7086" dirty="0">
              <a:solidFill>
                <a:srgbClr val="8C1017"/>
              </a:solidFill>
              <a:latin typeface="#9Slide05 Dear Saturd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2246" y="3160962"/>
            <a:ext cx="16417054" cy="449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3371" lvl="1" indent="-461685" algn="just">
              <a:lnSpc>
                <a:spcPts val="5987"/>
              </a:lnSpc>
              <a:buFont typeface="Arial"/>
              <a:buChar char="•"/>
            </a:pPr>
            <a:r>
              <a:rPr lang="en-US" sz="4276">
                <a:solidFill>
                  <a:srgbClr val="000000"/>
                </a:solidFill>
                <a:latin typeface="Roboto Condensed"/>
              </a:rPr>
              <a:t>HS cần dịch lại sao cho đúng các mật mã của tiết học (các mật mã đều liên quan đến những nội dung kiến thức được học ở bài số 1) </a:t>
            </a:r>
          </a:p>
          <a:p>
            <a:pPr marL="923371" lvl="1" indent="-461685" algn="just">
              <a:lnSpc>
                <a:spcPts val="5987"/>
              </a:lnSpc>
              <a:buFont typeface="Arial"/>
              <a:buChar char="•"/>
            </a:pPr>
            <a:r>
              <a:rPr lang="en-US" sz="4276">
                <a:solidFill>
                  <a:srgbClr val="000000"/>
                </a:solidFill>
                <a:latin typeface="Roboto Condensed"/>
              </a:rPr>
              <a:t>Mỗi mật mã, HS có 30 giây để tìm được đáp án dịch chính xác </a:t>
            </a:r>
          </a:p>
          <a:p>
            <a:pPr marL="923371" lvl="1" indent="-461685" algn="just">
              <a:lnSpc>
                <a:spcPts val="5987"/>
              </a:lnSpc>
              <a:buFont typeface="Arial"/>
              <a:buChar char="•"/>
            </a:pPr>
            <a:r>
              <a:rPr lang="en-US" sz="4276">
                <a:solidFill>
                  <a:srgbClr val="000000"/>
                </a:solidFill>
                <a:latin typeface="Roboto Condensed"/>
              </a:rPr>
              <a:t>HS giơ tay nhanh nhất giành quyền trả lời, trả lời đúng thưởng sao cộng điểm/ hoặc quyền lợi: miễn kiểm tra miệng trong 1 tuần/ 1 tháng; kim bài miễn tử;.... Trả lời sai, cơ hội dành cho bạn khác.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3z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E:\中国元素\竹子2.png"/>
          <p:cNvSpPr/>
          <p:nvPr/>
        </p:nvSpPr>
        <p:spPr>
          <a:xfrm>
            <a:off x="-1209427" y="56833"/>
            <a:ext cx="6426200" cy="10287000"/>
          </a:xfrm>
          <a:custGeom>
            <a:avLst/>
            <a:gdLst/>
            <a:ahLst/>
            <a:cxnLst/>
            <a:rect l="l" t="t" r="r" b="b"/>
            <a:pathLst>
              <a:path w="6426200" h="10287000">
                <a:moveTo>
                  <a:pt x="0" y="0"/>
                </a:moveTo>
                <a:lnTo>
                  <a:pt x="6426200" y="0"/>
                </a:lnTo>
                <a:lnTo>
                  <a:pt x="642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16773" y="435246"/>
            <a:ext cx="12462019" cy="930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06"/>
              </a:lnSpc>
            </a:pPr>
            <a:r>
              <a:rPr lang="en-US" sz="3685" dirty="0">
                <a:solidFill>
                  <a:srgbClr val="613D23"/>
                </a:solidFill>
                <a:latin typeface="#9Slide05 Dear Saturday"/>
              </a:rPr>
              <a:t>b. </a:t>
            </a:r>
            <a:r>
              <a:rPr lang="en-US" sz="3685" dirty="0" err="1">
                <a:solidFill>
                  <a:srgbClr val="613D23"/>
                </a:solidFill>
                <a:latin typeface="#9Slide05 Dear Saturday"/>
              </a:rPr>
              <a:t>Tìm</a:t>
            </a:r>
            <a:r>
              <a:rPr lang="en-US" sz="3685" dirty="0">
                <a:solidFill>
                  <a:srgbClr val="613D23"/>
                </a:solidFill>
                <a:latin typeface="#9Slide05 Dear Saturday"/>
              </a:rPr>
              <a:t> ý và </a:t>
            </a:r>
            <a:r>
              <a:rPr lang="en-US" sz="3685" dirty="0" err="1">
                <a:solidFill>
                  <a:srgbClr val="613D23"/>
                </a:solidFill>
                <a:latin typeface="#9Slide05 Dear Saturday"/>
              </a:rPr>
              <a:t>lập</a:t>
            </a:r>
            <a:r>
              <a:rPr lang="en-US" sz="3685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685" dirty="0" err="1">
                <a:solidFill>
                  <a:srgbClr val="613D23"/>
                </a:solidFill>
                <a:latin typeface="#9Slide05 Dear Saturday"/>
              </a:rPr>
              <a:t>dàn</a:t>
            </a:r>
            <a:r>
              <a:rPr lang="en-US" sz="3685" dirty="0">
                <a:solidFill>
                  <a:srgbClr val="613D23"/>
                </a:solidFill>
                <a:latin typeface="#9Slide05 Dear Saturday"/>
              </a:rPr>
              <a:t> ý</a:t>
            </a:r>
          </a:p>
          <a:p>
            <a:pPr algn="just">
              <a:lnSpc>
                <a:spcPts val="4606"/>
              </a:lnSpc>
            </a:pP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>
                <a:solidFill>
                  <a:srgbClr val="000000"/>
                </a:solidFill>
                <a:latin typeface="Roboto Condensed Bold"/>
              </a:rPr>
              <a:t>* </a:t>
            </a:r>
            <a:r>
              <a:rPr lang="en-US" sz="3685" dirty="0" err="1">
                <a:solidFill>
                  <a:srgbClr val="000000"/>
                </a:solidFill>
                <a:latin typeface="Roboto Condensed Bold"/>
              </a:rPr>
              <a:t>Tìm</a:t>
            </a:r>
            <a:r>
              <a:rPr lang="en-US" sz="3685" dirty="0">
                <a:solidFill>
                  <a:srgbClr val="000000"/>
                </a:solidFill>
                <a:latin typeface="Roboto Condensed Bold"/>
              </a:rPr>
              <a:t> ý</a:t>
            </a:r>
          </a:p>
          <a:p>
            <a:pPr marL="795699" lvl="1" indent="-397850" algn="just">
              <a:lnSpc>
                <a:spcPts val="4606"/>
              </a:lnSpc>
              <a:buFont typeface="Arial"/>
              <a:buChar char="•"/>
            </a:pP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vài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thanh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nhịp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điệu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... và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diện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dung và nghệ thuật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tích</a:t>
            </a:r>
            <a:endParaRPr lang="en-US" sz="3685" dirty="0">
              <a:solidFill>
                <a:srgbClr val="000000"/>
              </a:solidFill>
              <a:latin typeface="Roboto Condensed"/>
            </a:endParaRPr>
          </a:p>
          <a:p>
            <a:pPr marL="795699" lvl="1" indent="-397850" algn="just">
              <a:lnSpc>
                <a:spcPts val="4606"/>
              </a:lnSpc>
              <a:buFont typeface="Arial"/>
              <a:buChar char="•"/>
            </a:pP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nhan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bố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cục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chính</a:t>
            </a:r>
            <a:endParaRPr lang="en-US" sz="3685" dirty="0">
              <a:solidFill>
                <a:srgbClr val="000000"/>
              </a:solidFill>
              <a:latin typeface="Roboto Condensed"/>
            </a:endParaRPr>
          </a:p>
          <a:p>
            <a:pPr marL="795699" lvl="1" indent="-397850" algn="just">
              <a:lnSpc>
                <a:spcPts val="4606"/>
              </a:lnSpc>
              <a:buFont typeface="Arial"/>
              <a:buChar char="•"/>
            </a:pPr>
            <a:r>
              <a:rPr lang="en-US" sz="3685" dirty="0">
                <a:solidFill>
                  <a:srgbClr val="000000"/>
                </a:solidFill>
                <a:latin typeface="Roboto Condensed"/>
              </a:rPr>
              <a:t>Chia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tách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từng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phần</a:t>
            </a:r>
            <a:endParaRPr lang="en-US" sz="3685" dirty="0">
              <a:solidFill>
                <a:srgbClr val="000000"/>
              </a:solidFill>
              <a:latin typeface="Roboto Condensed"/>
            </a:endParaRPr>
          </a:p>
          <a:p>
            <a:pPr marL="795699" lvl="1" indent="-397850" algn="just">
              <a:lnSpc>
                <a:spcPts val="4606"/>
              </a:lnSpc>
              <a:buFont typeface="Arial"/>
              <a:buChar char="•"/>
            </a:pP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nét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dung và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nghệ thuật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nổi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bật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thiên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nhiên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trạng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;…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nghệ thuật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thì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lưu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tố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luật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nghệ thuật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ngụ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,…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gợi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thanh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biểu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biện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tu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685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3685" dirty="0">
                <a:solidFill>
                  <a:srgbClr val="000000"/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3z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E:\中国元素\竹子2.png"/>
          <p:cNvSpPr/>
          <p:nvPr/>
        </p:nvSpPr>
        <p:spPr>
          <a:xfrm>
            <a:off x="-322522" y="0"/>
            <a:ext cx="6426200" cy="10287000"/>
          </a:xfrm>
          <a:custGeom>
            <a:avLst/>
            <a:gdLst/>
            <a:ahLst/>
            <a:cxnLst/>
            <a:rect l="l" t="t" r="r" b="b"/>
            <a:pathLst>
              <a:path w="6426200" h="10287000">
                <a:moveTo>
                  <a:pt x="0" y="0"/>
                </a:moveTo>
                <a:lnTo>
                  <a:pt x="6426200" y="0"/>
                </a:lnTo>
                <a:lnTo>
                  <a:pt x="642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36542" y="942975"/>
            <a:ext cx="11322758" cy="784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8"/>
              </a:lnSpc>
            </a:pP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*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Lập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dàn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ý</a:t>
            </a:r>
          </a:p>
          <a:p>
            <a:pPr algn="just">
              <a:lnSpc>
                <a:spcPts val="5698"/>
              </a:lnSpc>
            </a:pP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-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Mở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ngắn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gọn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chung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thơ</a:t>
            </a:r>
            <a:endParaRPr lang="en-US" sz="407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698"/>
              </a:lnSpc>
            </a:pP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-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Thân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bối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nếu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thiết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)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78730" lvl="1" indent="-439365" algn="just">
              <a:lnSpc>
                <a:spcPts val="5698"/>
              </a:lnSpc>
              <a:buFont typeface="Arial"/>
              <a:buChar char="•"/>
            </a:pP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Ý 1: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Phân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tích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đặc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điểm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 Bold"/>
              </a:rPr>
              <a:t>nội</a:t>
            </a:r>
            <a:r>
              <a:rPr lang="en-US" sz="4070" dirty="0">
                <a:solidFill>
                  <a:srgbClr val="000000"/>
                </a:solidFill>
                <a:latin typeface="Roboto Condensed Bold"/>
              </a:rPr>
              <a:t> dung</a:t>
            </a:r>
          </a:p>
          <a:p>
            <a:pPr algn="just">
              <a:lnSpc>
                <a:spcPts val="5698"/>
              </a:lnSpc>
            </a:pPr>
            <a:r>
              <a:rPr lang="en-US" sz="4070" dirty="0">
                <a:solidFill>
                  <a:srgbClr val="000000"/>
                </a:solidFill>
                <a:latin typeface="Roboto Condensed"/>
              </a:rPr>
              <a:t>        +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thiên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nhiên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,</a:t>
            </a:r>
          </a:p>
          <a:p>
            <a:pPr algn="just">
              <a:lnSpc>
                <a:spcPts val="5698"/>
              </a:lnSpc>
            </a:pPr>
            <a:r>
              <a:rPr lang="en-US" sz="4070" dirty="0">
                <a:solidFill>
                  <a:srgbClr val="000000"/>
                </a:solidFill>
                <a:latin typeface="Roboto Condensed"/>
              </a:rPr>
              <a:t>              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con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algn="just">
              <a:lnSpc>
                <a:spcPts val="5698"/>
              </a:lnSpc>
            </a:pPr>
            <a:r>
              <a:rPr lang="en-US" sz="4070" dirty="0">
                <a:solidFill>
                  <a:srgbClr val="000000"/>
                </a:solidFill>
                <a:latin typeface="Roboto Condensed"/>
              </a:rPr>
              <a:t>        +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trạng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nhà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thơ</a:t>
            </a:r>
            <a:endParaRPr lang="en-US" sz="407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698"/>
              </a:lnSpc>
            </a:pPr>
            <a:r>
              <a:rPr lang="en-US" sz="4070" dirty="0">
                <a:solidFill>
                  <a:srgbClr val="000000"/>
                </a:solidFill>
                <a:latin typeface="Roboto Condensed"/>
              </a:rPr>
              <a:t>        +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Khái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quát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7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70" dirty="0" err="1">
                <a:solidFill>
                  <a:srgbClr val="000000"/>
                </a:solidFill>
                <a:latin typeface="Roboto Condensed"/>
              </a:rPr>
              <a:t>thơ</a:t>
            </a:r>
            <a:endParaRPr lang="en-US" sz="407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698"/>
              </a:lnSpc>
            </a:pPr>
            <a:endParaRPr lang="en-US" sz="407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3z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E:\中国元素\竹子2.png"/>
          <p:cNvSpPr/>
          <p:nvPr/>
        </p:nvSpPr>
        <p:spPr>
          <a:xfrm>
            <a:off x="-322522" y="0"/>
            <a:ext cx="6426200" cy="10287000"/>
          </a:xfrm>
          <a:custGeom>
            <a:avLst/>
            <a:gdLst/>
            <a:ahLst/>
            <a:cxnLst/>
            <a:rect l="l" t="t" r="r" b="b"/>
            <a:pathLst>
              <a:path w="6426200" h="10287000">
                <a:moveTo>
                  <a:pt x="0" y="0"/>
                </a:moveTo>
                <a:lnTo>
                  <a:pt x="6426200" y="0"/>
                </a:lnTo>
                <a:lnTo>
                  <a:pt x="642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48737" y="1756818"/>
            <a:ext cx="11762076" cy="752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040" lvl="1" indent="-442520" algn="just">
              <a:lnSpc>
                <a:spcPts val="5411"/>
              </a:lnSpc>
              <a:buFont typeface="Arial"/>
              <a:buChar char="•"/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Ý 2: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Phân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tích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một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số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nét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đặc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sắc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 Bold"/>
              </a:rPr>
              <a:t>về</a:t>
            </a:r>
            <a:r>
              <a:rPr lang="en-US" sz="4099" dirty="0">
                <a:solidFill>
                  <a:srgbClr val="000000"/>
                </a:solidFill>
                <a:latin typeface="Roboto Condensed Bold"/>
              </a:rPr>
              <a:t> nghệ thuật</a:t>
            </a: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+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cú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hoặc</a:t>
            </a:r>
            <a:endParaRPr lang="en-US" sz="40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tứ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tuyệt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Đường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luật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mô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chuẩn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mực</a:t>
            </a:r>
            <a:endParaRPr lang="en-US" sz="40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  hay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tân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+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nét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nghệ thuật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</a:t>
            </a: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  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tình</a:t>
            </a:r>
            <a:endParaRPr lang="en-US" sz="40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+ Nghệ thuật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cấu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trúc</a:t>
            </a:r>
            <a:endParaRPr lang="en-US" sz="40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 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biện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tu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,…)</a:t>
            </a: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 +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mối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giữa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dung,</a:t>
            </a: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rõ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trị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tố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trong</a:t>
            </a:r>
            <a:endParaRPr lang="en-US" sz="40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411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         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dung,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3z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E:\中国元素\竹子2.png"/>
          <p:cNvSpPr/>
          <p:nvPr/>
        </p:nvSpPr>
        <p:spPr>
          <a:xfrm>
            <a:off x="-322522" y="0"/>
            <a:ext cx="6426200" cy="10287000"/>
          </a:xfrm>
          <a:custGeom>
            <a:avLst/>
            <a:gdLst/>
            <a:ahLst/>
            <a:cxnLst/>
            <a:rect l="l" t="t" r="r" b="b"/>
            <a:pathLst>
              <a:path w="6426200" h="10287000">
                <a:moveTo>
                  <a:pt x="0" y="0"/>
                </a:moveTo>
                <a:lnTo>
                  <a:pt x="6426200" y="0"/>
                </a:lnTo>
                <a:lnTo>
                  <a:pt x="642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00081" y="2256758"/>
            <a:ext cx="12104931" cy="459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77"/>
              </a:lnSpc>
            </a:pPr>
            <a:r>
              <a:rPr lang="en-US" sz="4603" dirty="0">
                <a:solidFill>
                  <a:srgbClr val="000000"/>
                </a:solidFill>
                <a:latin typeface="Roboto Condensed Bold"/>
              </a:rPr>
              <a:t>VÀ CẤU TRÚC SẼ LÀ:</a:t>
            </a:r>
          </a:p>
          <a:p>
            <a:pPr marL="993995" lvl="1" indent="-496997" algn="just">
              <a:lnSpc>
                <a:spcPts val="6077"/>
              </a:lnSpc>
              <a:buFont typeface="Arial"/>
              <a:buChar char="•"/>
            </a:pPr>
            <a:r>
              <a:rPr lang="en-US" sz="4603" dirty="0" err="1">
                <a:solidFill>
                  <a:srgbClr val="000000"/>
                </a:solidFill>
                <a:latin typeface="Roboto Condensed Bold"/>
              </a:rPr>
              <a:t>Mở</a:t>
            </a:r>
            <a:r>
              <a:rPr lang="en-US" sz="4603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4603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ngắn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gọn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chung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thơ</a:t>
            </a:r>
            <a:endParaRPr lang="en-US" sz="4603" dirty="0">
              <a:solidFill>
                <a:srgbClr val="000000"/>
              </a:solidFill>
              <a:latin typeface="Roboto Condensed"/>
            </a:endParaRPr>
          </a:p>
          <a:p>
            <a:pPr marL="993995" lvl="1" indent="-496997" algn="just">
              <a:lnSpc>
                <a:spcPts val="6077"/>
              </a:lnSpc>
              <a:buFont typeface="Arial"/>
              <a:buChar char="•"/>
            </a:pPr>
            <a:r>
              <a:rPr lang="en-US" sz="4603" dirty="0" err="1">
                <a:solidFill>
                  <a:srgbClr val="000000"/>
                </a:solidFill>
                <a:latin typeface="Roboto Condensed Bold"/>
              </a:rPr>
              <a:t>Thân</a:t>
            </a:r>
            <a:r>
              <a:rPr lang="en-US" sz="4603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4603" dirty="0">
                <a:solidFill>
                  <a:srgbClr val="000000"/>
                </a:solidFill>
                <a:latin typeface="Roboto Condensed Bold"/>
              </a:rPr>
              <a:t>: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bối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nếu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thiết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)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93995" lvl="1" indent="-496997" algn="just">
              <a:lnSpc>
                <a:spcPts val="6077"/>
              </a:lnSpc>
              <a:buFont typeface="Arial"/>
              <a:buChar char="•"/>
            </a:pPr>
            <a:r>
              <a:rPr lang="en-US" sz="4603" dirty="0" err="1">
                <a:solidFill>
                  <a:srgbClr val="000000"/>
                </a:solidFill>
                <a:latin typeface="Roboto Condensed Bold"/>
              </a:rPr>
              <a:t>Kết</a:t>
            </a:r>
            <a:r>
              <a:rPr lang="en-US" sz="4603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4603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Khẳng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trí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và ý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03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603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3z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E:\中国元素\竹子2.png"/>
          <p:cNvSpPr/>
          <p:nvPr/>
        </p:nvSpPr>
        <p:spPr>
          <a:xfrm>
            <a:off x="-322522" y="0"/>
            <a:ext cx="6426200" cy="10287000"/>
          </a:xfrm>
          <a:custGeom>
            <a:avLst/>
            <a:gdLst/>
            <a:ahLst/>
            <a:cxnLst/>
            <a:rect l="l" t="t" r="r" b="b"/>
            <a:pathLst>
              <a:path w="6426200" h="10287000">
                <a:moveTo>
                  <a:pt x="0" y="0"/>
                </a:moveTo>
                <a:lnTo>
                  <a:pt x="6426200" y="0"/>
                </a:lnTo>
                <a:lnTo>
                  <a:pt x="642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75420" y="1886532"/>
            <a:ext cx="10783880" cy="698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17"/>
              </a:lnSpc>
            </a:pPr>
            <a:r>
              <a:rPr lang="en-US" sz="4011" dirty="0">
                <a:solidFill>
                  <a:srgbClr val="613D23"/>
                </a:solidFill>
                <a:latin typeface="#9Slide05 Dear Saturday"/>
              </a:rPr>
              <a:t>c. Viết </a:t>
            </a:r>
            <a:r>
              <a:rPr lang="en-US" sz="4011" dirty="0" err="1">
                <a:solidFill>
                  <a:srgbClr val="613D23"/>
                </a:solidFill>
                <a:latin typeface="#9Slide05 Dear Saturday"/>
              </a:rPr>
              <a:t>bài</a:t>
            </a:r>
            <a:endParaRPr lang="en-US" sz="4011" dirty="0">
              <a:solidFill>
                <a:srgbClr val="613D23"/>
              </a:solidFill>
              <a:latin typeface="#9Slide05 Dear Saturday"/>
            </a:endParaRPr>
          </a:p>
          <a:p>
            <a:pPr marL="866087" lvl="1" indent="-433043" algn="just">
              <a:lnSpc>
                <a:spcPts val="6217"/>
              </a:lnSpc>
              <a:buFont typeface="Arial"/>
              <a:buChar char="•"/>
            </a:pP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Bám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sát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dàn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dạng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trích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xét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66087" lvl="1" indent="-433043" algn="just">
              <a:lnSpc>
                <a:spcPts val="6217"/>
              </a:lnSpc>
              <a:buFont typeface="Arial"/>
              <a:buChar char="•"/>
            </a:pP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ngữ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xác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chọn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lọc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;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đạt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rõ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viết</a:t>
            </a:r>
            <a:endParaRPr lang="en-US" sz="4011" dirty="0">
              <a:solidFill>
                <a:srgbClr val="000000"/>
              </a:solidFill>
              <a:latin typeface="Roboto Condensed"/>
            </a:endParaRPr>
          </a:p>
          <a:p>
            <a:pPr marL="866087" lvl="1" indent="-433043" algn="just">
              <a:lnSpc>
                <a:spcPts val="6217"/>
              </a:lnSpc>
              <a:buFont typeface="Arial"/>
              <a:buChar char="•"/>
            </a:pP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mục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đích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kiểu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kiểu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phân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3z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E:\中国元素\竹子2.png"/>
          <p:cNvSpPr/>
          <p:nvPr/>
        </p:nvSpPr>
        <p:spPr>
          <a:xfrm>
            <a:off x="-322522" y="0"/>
            <a:ext cx="6426200" cy="10287000"/>
          </a:xfrm>
          <a:custGeom>
            <a:avLst/>
            <a:gdLst/>
            <a:ahLst/>
            <a:cxnLst/>
            <a:rect l="l" t="t" r="r" b="b"/>
            <a:pathLst>
              <a:path w="6426200" h="10287000">
                <a:moveTo>
                  <a:pt x="0" y="0"/>
                </a:moveTo>
                <a:lnTo>
                  <a:pt x="6426200" y="0"/>
                </a:lnTo>
                <a:lnTo>
                  <a:pt x="642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94700" y="1761170"/>
            <a:ext cx="11812580" cy="7022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16"/>
              </a:lnSpc>
            </a:pPr>
            <a:r>
              <a:rPr lang="en-US" sz="4011" dirty="0">
                <a:solidFill>
                  <a:srgbClr val="613D23"/>
                </a:solidFill>
                <a:latin typeface="#9Slide05 Dear Saturday"/>
              </a:rPr>
              <a:t>d. </a:t>
            </a:r>
            <a:r>
              <a:rPr lang="en-US" sz="4011" dirty="0" err="1">
                <a:solidFill>
                  <a:srgbClr val="613D23"/>
                </a:solidFill>
                <a:latin typeface="#9Slide05 Dear Saturday"/>
              </a:rPr>
              <a:t>Chỉnh</a:t>
            </a:r>
            <a:r>
              <a:rPr lang="en-US" sz="4011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4011" dirty="0" err="1">
                <a:solidFill>
                  <a:srgbClr val="613D23"/>
                </a:solidFill>
                <a:latin typeface="#9Slide05 Dear Saturday"/>
              </a:rPr>
              <a:t>sửa</a:t>
            </a:r>
            <a:r>
              <a:rPr lang="en-US" sz="4011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4011" dirty="0" err="1">
                <a:solidFill>
                  <a:srgbClr val="613D23"/>
                </a:solidFill>
                <a:latin typeface="#9Slide05 Dear Saturday"/>
              </a:rPr>
              <a:t>bài</a:t>
            </a:r>
            <a:r>
              <a:rPr lang="en-US" sz="4011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4011" dirty="0" err="1">
                <a:solidFill>
                  <a:srgbClr val="613D23"/>
                </a:solidFill>
                <a:latin typeface="#9Slide05 Dear Saturday"/>
              </a:rPr>
              <a:t>viết</a:t>
            </a:r>
            <a:endParaRPr lang="en-US" sz="4011" dirty="0">
              <a:solidFill>
                <a:srgbClr val="613D23"/>
              </a:solidFill>
              <a:latin typeface="#9Slide05 Dear Saturday"/>
            </a:endParaRPr>
          </a:p>
          <a:p>
            <a:pPr marL="866087" lvl="1" indent="-433043" algn="just">
              <a:lnSpc>
                <a:spcPts val="5616"/>
              </a:lnSpc>
              <a:buFont typeface="Arial"/>
              <a:buChar char="•"/>
            </a:pP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chiếu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kiểu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dàn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chỉnh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sửa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trung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:</a:t>
            </a:r>
          </a:p>
          <a:p>
            <a:pPr marL="866087" lvl="1" indent="-433043" algn="just">
              <a:lnSpc>
                <a:spcPts val="5616"/>
              </a:lnSpc>
              <a:buFont typeface="Arial"/>
              <a:buChar char="•"/>
            </a:pP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nhan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tên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trị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66087" lvl="1" indent="-433043" algn="just">
              <a:lnSpc>
                <a:spcPts val="5616"/>
              </a:lnSpc>
              <a:buFont typeface="Arial"/>
              <a:buChar char="•"/>
            </a:pP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dung và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nghệ thuật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66087" lvl="1" indent="-433043" algn="just">
              <a:lnSpc>
                <a:spcPts val="5616"/>
              </a:lnSpc>
              <a:buFont typeface="Arial"/>
              <a:buChar char="•"/>
            </a:pP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xét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trí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, ý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1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011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616"/>
              </a:lnSpc>
              <a:spcBef>
                <a:spcPct val="0"/>
              </a:spcBef>
            </a:pPr>
            <a:endParaRPr lang="en-US" sz="4011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未标题323-2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97763" y="-789888"/>
            <a:ext cx="5988729" cy="4950683"/>
          </a:xfrm>
          <a:custGeom>
            <a:avLst/>
            <a:gdLst/>
            <a:ahLst/>
            <a:cxnLst/>
            <a:rect l="l" t="t" r="r" b="b"/>
            <a:pathLst>
              <a:path w="5988729" h="4950683">
                <a:moveTo>
                  <a:pt x="0" y="0"/>
                </a:moveTo>
                <a:lnTo>
                  <a:pt x="5988729" y="0"/>
                </a:lnTo>
                <a:lnTo>
                  <a:pt x="5988729" y="4950683"/>
                </a:lnTo>
                <a:lnTo>
                  <a:pt x="0" y="4950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076784" y="0"/>
            <a:ext cx="10194902" cy="4160795"/>
          </a:xfrm>
          <a:custGeom>
            <a:avLst/>
            <a:gdLst/>
            <a:ahLst/>
            <a:cxnLst/>
            <a:rect l="l" t="t" r="r" b="b"/>
            <a:pathLst>
              <a:path w="10194902" h="4160795">
                <a:moveTo>
                  <a:pt x="0" y="0"/>
                </a:moveTo>
                <a:lnTo>
                  <a:pt x="10194902" y="0"/>
                </a:lnTo>
                <a:lnTo>
                  <a:pt x="10194902" y="4160795"/>
                </a:lnTo>
                <a:lnTo>
                  <a:pt x="0" y="4160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444375" y="4651545"/>
            <a:ext cx="5890196" cy="2403936"/>
          </a:xfrm>
          <a:custGeom>
            <a:avLst/>
            <a:gdLst/>
            <a:ahLst/>
            <a:cxnLst/>
            <a:rect l="l" t="t" r="r" b="b"/>
            <a:pathLst>
              <a:path w="5890196" h="2403936">
                <a:moveTo>
                  <a:pt x="0" y="0"/>
                </a:moveTo>
                <a:lnTo>
                  <a:pt x="5890195" y="0"/>
                </a:lnTo>
                <a:lnTo>
                  <a:pt x="5890195" y="2403936"/>
                </a:lnTo>
                <a:lnTo>
                  <a:pt x="0" y="2403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57163" y="1685453"/>
            <a:ext cx="16573673" cy="438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8C1017"/>
                </a:solidFill>
                <a:latin typeface="Fraunces Bold"/>
              </a:rPr>
              <a:t>IV. ÔN TẬP KĨ NĂNG NÓI VÀ NGHE: NGHE VÀ NHẬN BIẾT 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8C1017"/>
                </a:solidFill>
                <a:latin typeface="Fraunces Bold"/>
              </a:rPr>
              <a:t>TÍNH THUYẾT PHỤC </a:t>
            </a:r>
          </a:p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8C1017"/>
                </a:solidFill>
                <a:latin typeface="Fraunces Bold"/>
              </a:rPr>
              <a:t>CỦA MỘT Ý KIẾN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31588" y="1200150"/>
            <a:ext cx="19035278" cy="8058150"/>
            <a:chOff x="0" y="0"/>
            <a:chExt cx="25380370" cy="10744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380370" cy="10744170"/>
            </a:xfrm>
            <a:custGeom>
              <a:avLst/>
              <a:gdLst/>
              <a:ahLst/>
              <a:cxnLst/>
              <a:rect l="l" t="t" r="r" b="b"/>
              <a:pathLst>
                <a:path w="25380370" h="10744170">
                  <a:moveTo>
                    <a:pt x="0" y="0"/>
                  </a:moveTo>
                  <a:lnTo>
                    <a:pt x="25380370" y="0"/>
                  </a:lnTo>
                  <a:lnTo>
                    <a:pt x="25380370" y="10744170"/>
                  </a:lnTo>
                  <a:lnTo>
                    <a:pt x="0" y="10744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5328" y="-243841"/>
            <a:ext cx="4320660" cy="2520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27"/>
              </a:lnSpc>
            </a:pPr>
            <a:r>
              <a:rPr lang="en-US" sz="14734">
                <a:solidFill>
                  <a:srgbClr val="8C1017"/>
                </a:solidFill>
                <a:latin typeface="Bahianita"/>
              </a:rPr>
              <a:t>TRÒ CHƠI: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19587" y="1434028"/>
            <a:ext cx="10138842" cy="937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795" dirty="0" err="1">
                <a:solidFill>
                  <a:srgbClr val="8C1017"/>
                </a:solidFill>
                <a:latin typeface="#9Slide05 Dear Saturday"/>
              </a:rPr>
              <a:t>Gạn</a:t>
            </a:r>
            <a:r>
              <a:rPr lang="en-US" sz="6795" dirty="0">
                <a:solidFill>
                  <a:srgbClr val="8C1017"/>
                </a:solidFill>
                <a:latin typeface="#9Slide05 Dear Saturday"/>
              </a:rPr>
              <a:t> </a:t>
            </a:r>
            <a:r>
              <a:rPr lang="en-US" sz="6795" dirty="0" err="1">
                <a:solidFill>
                  <a:srgbClr val="8C1017"/>
                </a:solidFill>
                <a:latin typeface="#9Slide05 Dear Saturday"/>
              </a:rPr>
              <a:t>đục</a:t>
            </a:r>
            <a:r>
              <a:rPr lang="en-US" sz="6795" dirty="0">
                <a:solidFill>
                  <a:srgbClr val="8C1017"/>
                </a:solidFill>
                <a:latin typeface="#9Slide05 Dear Saturday"/>
              </a:rPr>
              <a:t> </a:t>
            </a:r>
            <a:r>
              <a:rPr lang="en-US" sz="6795" dirty="0" err="1">
                <a:solidFill>
                  <a:srgbClr val="8C1017"/>
                </a:solidFill>
                <a:latin typeface="#9Slide05 Dear Saturday"/>
              </a:rPr>
              <a:t>khơi</a:t>
            </a:r>
            <a:r>
              <a:rPr lang="en-US" sz="6795" dirty="0">
                <a:solidFill>
                  <a:srgbClr val="8C1017"/>
                </a:solidFill>
                <a:latin typeface="#9Slide05 Dear Saturday"/>
              </a:rPr>
              <a:t> </a:t>
            </a:r>
            <a:r>
              <a:rPr lang="en-US" sz="6795" dirty="0" err="1">
                <a:solidFill>
                  <a:srgbClr val="8C1017"/>
                </a:solidFill>
                <a:latin typeface="#9Slide05 Dear Saturday"/>
              </a:rPr>
              <a:t>trong</a:t>
            </a:r>
            <a:endParaRPr lang="en-US" sz="6795" dirty="0">
              <a:solidFill>
                <a:srgbClr val="8C1017"/>
              </a:solidFill>
              <a:latin typeface="#9Slide05 Dear Saturd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5328" y="2696356"/>
            <a:ext cx="16979065" cy="601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4918" lvl="1" indent="-487459" algn="just">
              <a:lnSpc>
                <a:spcPts val="5644"/>
              </a:lnSpc>
              <a:buFont typeface="Arial"/>
              <a:buChar char="•"/>
            </a:pPr>
            <a:r>
              <a:rPr lang="en-US" sz="4515" dirty="0">
                <a:solidFill>
                  <a:srgbClr val="000000"/>
                </a:solidFill>
                <a:latin typeface="Roboto Condensed"/>
              </a:rPr>
              <a:t>Trong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, GV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sẽ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đưa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dữ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dạng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nhau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. HS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lọc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đúng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dữ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liên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dạng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phục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974918" lvl="1" indent="-487459" algn="just">
              <a:lnSpc>
                <a:spcPts val="5644"/>
              </a:lnSpc>
              <a:buFont typeface="Arial"/>
              <a:buChar char="•"/>
            </a:pP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Trò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chơi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2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974918" lvl="1" indent="-487459" algn="just">
              <a:lnSpc>
                <a:spcPts val="6321"/>
              </a:lnSpc>
              <a:buFont typeface="Arial"/>
              <a:buChar char="•"/>
            </a:pPr>
            <a:r>
              <a:rPr lang="en-US" sz="4515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nhanh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tay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giơ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tay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chọn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dữ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. HS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trả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lời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đúng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bốc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thăm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may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mắn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quyền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lợi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miễn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kiểm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tra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miệng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tuần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/ 1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tháng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/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cộng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HS1/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kim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miễn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tử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/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hồi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sinh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lần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thuộc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15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515" dirty="0">
                <a:solidFill>
                  <a:srgbClr val="000000"/>
                </a:solidFill>
                <a:latin typeface="Roboto Condensed"/>
              </a:rPr>
              <a:t>/...)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80132" y="336301"/>
            <a:ext cx="17560708" cy="9581539"/>
            <a:chOff x="0" y="0"/>
            <a:chExt cx="4625043" cy="2523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25042" cy="2523533"/>
            </a:xfrm>
            <a:custGeom>
              <a:avLst/>
              <a:gdLst/>
              <a:ahLst/>
              <a:cxnLst/>
              <a:rect l="l" t="t" r="r" b="b"/>
              <a:pathLst>
                <a:path w="4625042" h="2523533">
                  <a:moveTo>
                    <a:pt x="0" y="0"/>
                  </a:moveTo>
                  <a:lnTo>
                    <a:pt x="4625042" y="0"/>
                  </a:lnTo>
                  <a:lnTo>
                    <a:pt x="4625042" y="2523533"/>
                  </a:lnTo>
                  <a:lnTo>
                    <a:pt x="0" y="25235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25043" cy="2561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798746" y="831295"/>
          <a:ext cx="14977310" cy="8542144"/>
        </p:xfrm>
        <a:graphic>
          <a:graphicData uri="http://schemas.openxmlformats.org/drawingml/2006/table">
            <a:tbl>
              <a:tblPr/>
              <a:tblGrid>
                <a:gridCol w="94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2697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1 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Lí lẽ và bằng chứng có sức thuyết phục không? (có làm sáng tỏ cho vấn đề nêu lên ở phần mở đầu hay không?)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2 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Mở đầu có giới thiệu được nhân vật chính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3 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Còn thiếu những bằng chứng gì?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4 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Có đưa ra thông điệp, bài học từ câu chuyện hay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5 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Triển khai vấn đề bằng các lí lẽ và bằng chứng ra sao?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6 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Nội dung trình bày có logic, chặt chẽ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042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7 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Có giới thiệu được thông tin cơ bản về cuốn sách hay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80132" y="336301"/>
            <a:ext cx="17560708" cy="9581539"/>
            <a:chOff x="0" y="0"/>
            <a:chExt cx="4625043" cy="2523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25042" cy="2523533"/>
            </a:xfrm>
            <a:custGeom>
              <a:avLst/>
              <a:gdLst/>
              <a:ahLst/>
              <a:cxnLst/>
              <a:rect l="l" t="t" r="r" b="b"/>
              <a:pathLst>
                <a:path w="4625042" h="2523533">
                  <a:moveTo>
                    <a:pt x="0" y="0"/>
                  </a:moveTo>
                  <a:lnTo>
                    <a:pt x="4625042" y="0"/>
                  </a:lnTo>
                  <a:lnTo>
                    <a:pt x="4625042" y="2523533"/>
                  </a:lnTo>
                  <a:lnTo>
                    <a:pt x="0" y="25235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25043" cy="2561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798746" y="831295"/>
          <a:ext cx="14977310" cy="8542144"/>
        </p:xfrm>
        <a:graphic>
          <a:graphicData uri="http://schemas.openxmlformats.org/drawingml/2006/table">
            <a:tbl>
              <a:tblPr/>
              <a:tblGrid>
                <a:gridCol w="94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2697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1 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Lí lẽ và bằng chứng có sức thuyết phục không? (có làm sáng tỏ cho vấn đề nêu lên ở phần mở đầu hay không?)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2 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Mở đầu có giới thiệu được nhân vật chính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3 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Còn thiếu những bằng chứng gì?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4 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Có đưa ra thông điệp, bài học từ câu chuyện hay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5 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Triển khai vấn đề bằng các lí lẽ và bằng chứng ra sao?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1281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6 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Nội dung trình bày có logic, chặt chẽ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042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7 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Có giới thiệu được thông tin cơ bản về cuốn sách hay không?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80132" y="336301"/>
            <a:ext cx="17560708" cy="9581539"/>
            <a:chOff x="0" y="0"/>
            <a:chExt cx="4625043" cy="2523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25042" cy="2523533"/>
            </a:xfrm>
            <a:custGeom>
              <a:avLst/>
              <a:gdLst/>
              <a:ahLst/>
              <a:cxnLst/>
              <a:rect l="l" t="t" r="r" b="b"/>
              <a:pathLst>
                <a:path w="4625042" h="2523533">
                  <a:moveTo>
                    <a:pt x="0" y="0"/>
                  </a:moveTo>
                  <a:lnTo>
                    <a:pt x="4625042" y="0"/>
                  </a:lnTo>
                  <a:lnTo>
                    <a:pt x="4625042" y="2523533"/>
                  </a:lnTo>
                  <a:lnTo>
                    <a:pt x="0" y="25235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625043" cy="2561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804408" y="2090738"/>
          <a:ext cx="8339592" cy="6908637"/>
        </p:xfrm>
        <a:graphic>
          <a:graphicData uri="http://schemas.openxmlformats.org/drawingml/2006/table">
            <a:tbl>
              <a:tblPr/>
              <a:tblGrid>
                <a:gridCol w="833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45551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@^ơ_so*g_@^ấ@_l#c_b(@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551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C^ữ_%u!c_*g&amp;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551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C^&amp;_*!]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992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V?ế@_b(?_vă*_*g^?_l#ậ*_p^â*_@?c^ ]!@_@(c_p^ẩ]_@^ơ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5992">
                <a:tc>
                  <a:txBody>
                    <a:bodyPr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00000"/>
                          </a:solidFill>
                          <a:latin typeface="Roboto Condensed"/>
                        </a:rPr>
                        <a:t>*^ậ*_b?ế@_@?*^_ t^#yế@_p^#c_c#(_ ]!@_ ý_k?ế*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9944100" y="2090738"/>
          <a:ext cx="7343770" cy="4416425"/>
        </p:xfrm>
        <a:graphic>
          <a:graphicData uri="http://schemas.openxmlformats.org/drawingml/2006/table">
            <a:tbl>
              <a:tblPr/>
              <a:tblGrid>
                <a:gridCol w="734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43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80133">
                <a:tc gridSpan="10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8C1017"/>
                          </a:solidFill>
                          <a:latin typeface="Roboto Condensed Bold"/>
                        </a:rPr>
                        <a:t>Bảng kí tự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159"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@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%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*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!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?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]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(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^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#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&amp;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0133"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t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q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n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ô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i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m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a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h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u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065"/>
                        </a:lnSpc>
                        <a:defRPr/>
                      </a:pPr>
                      <a:r>
                        <a:rPr lang="en-US" sz="3618">
                          <a:solidFill>
                            <a:srgbClr val="000000"/>
                          </a:solidFill>
                          <a:latin typeface="Roboto Condensed"/>
                        </a:rPr>
                        <a:t>ư </a:t>
                      </a:r>
                      <a:endParaRPr lang="en-US" sz="1100"/>
                    </a:p>
                  </a:txBody>
                  <a:tcPr marL="123825" marR="123825" marT="123825" marB="123825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804408" y="803824"/>
            <a:ext cx="3127164" cy="70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5"/>
              </a:lnSpc>
            </a:pPr>
            <a:r>
              <a:rPr lang="en-US" sz="4676">
                <a:solidFill>
                  <a:srgbClr val="8C1017"/>
                </a:solidFill>
                <a:latin typeface="Roboto Condensed Bold"/>
              </a:rPr>
              <a:t>Các mật mã: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gfg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F:\0PPT素材\背景及图片\81a.jpg"/>
          <p:cNvSpPr/>
          <p:nvPr/>
        </p:nvSpPr>
        <p:spPr>
          <a:xfrm>
            <a:off x="14401800" y="0"/>
            <a:ext cx="3886200" cy="10287000"/>
          </a:xfrm>
          <a:custGeom>
            <a:avLst/>
            <a:gdLst/>
            <a:ahLst/>
            <a:cxnLst/>
            <a:rect l="l" t="t" r="r" b="b"/>
            <a:pathLst>
              <a:path w="3886200" h="10287000">
                <a:moveTo>
                  <a:pt x="0" y="0"/>
                </a:moveTo>
                <a:lnTo>
                  <a:pt x="3886200" y="0"/>
                </a:lnTo>
                <a:lnTo>
                  <a:pt x="388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1359" b="-150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872628" y="1214438"/>
            <a:ext cx="2040896" cy="814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8C1017"/>
                </a:solidFill>
                <a:latin typeface="Fraunces Bold"/>
              </a:rPr>
              <a:t>IV. ÔN TẬP KĨ NĂNG NÓI VÀ NGHE: NGHE VÀ NHẬN BIẾT TÍNH THUYẾT PHỤC CỦA MỘT Ý KIẾN</a:t>
            </a:r>
          </a:p>
        </p:txBody>
      </p:sp>
      <p:sp>
        <p:nvSpPr>
          <p:cNvPr id="6" name="AutoShape 6"/>
          <p:cNvSpPr/>
          <p:nvPr/>
        </p:nvSpPr>
        <p:spPr>
          <a:xfrm rot="1664540">
            <a:off x="14658694" y="3490634"/>
            <a:ext cx="327559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1570667">
            <a:off x="16956661" y="6794951"/>
            <a:ext cx="34965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9286935">
            <a:off x="16947908" y="3506549"/>
            <a:ext cx="320442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9147152">
            <a:off x="14665603" y="6792835"/>
            <a:ext cx="342679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5391532">
            <a:off x="12371598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rot="5391532">
            <a:off x="12458684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 descr="F:\0PPT素材\背景及图片\未标题4543.png"/>
          <p:cNvSpPr/>
          <p:nvPr/>
        </p:nvSpPr>
        <p:spPr>
          <a:xfrm>
            <a:off x="17270414" y="4844258"/>
            <a:ext cx="598486" cy="598486"/>
          </a:xfrm>
          <a:custGeom>
            <a:avLst/>
            <a:gdLst/>
            <a:ahLst/>
            <a:cxnLst/>
            <a:rect l="l" t="t" r="r" b="b"/>
            <a:pathLst>
              <a:path w="598486" h="598486">
                <a:moveTo>
                  <a:pt x="0" y="0"/>
                </a:moveTo>
                <a:lnTo>
                  <a:pt x="598486" y="0"/>
                </a:lnTo>
                <a:lnTo>
                  <a:pt x="598486" y="598486"/>
                </a:lnTo>
                <a:lnTo>
                  <a:pt x="0" y="598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 descr="F:\0PPT素材\背景及图片\81a.jpg"/>
          <p:cNvSpPr/>
          <p:nvPr/>
        </p:nvSpPr>
        <p:spPr>
          <a:xfrm>
            <a:off x="4499180" y="0"/>
            <a:ext cx="8374986" cy="10287000"/>
          </a:xfrm>
          <a:custGeom>
            <a:avLst/>
            <a:gdLst/>
            <a:ahLst/>
            <a:cxnLst/>
            <a:rect l="l" t="t" r="r" b="b"/>
            <a:pathLst>
              <a:path w="8374986" h="10287000">
                <a:moveTo>
                  <a:pt x="0" y="0"/>
                </a:moveTo>
                <a:lnTo>
                  <a:pt x="8374986" y="0"/>
                </a:lnTo>
                <a:lnTo>
                  <a:pt x="83749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211" b="-150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89064" y="495413"/>
            <a:ext cx="7756026" cy="9839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2"/>
              </a:lnSpc>
              <a:spcBef>
                <a:spcPct val="0"/>
              </a:spcBef>
            </a:pP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1. Nghe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kĩ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nội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dung ý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kiến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mà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người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nói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đã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trình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bày</a:t>
            </a:r>
            <a:endParaRPr lang="en-US" sz="3509" dirty="0">
              <a:solidFill>
                <a:srgbClr val="613D23"/>
              </a:solidFill>
              <a:latin typeface="#9Slide05 Dear Saturday"/>
            </a:endParaRPr>
          </a:p>
          <a:p>
            <a:pPr algn="just">
              <a:lnSpc>
                <a:spcPts val="4912"/>
              </a:lnSpc>
              <a:spcBef>
                <a:spcPct val="0"/>
              </a:spcBef>
            </a:pPr>
            <a:r>
              <a:rPr lang="en-US" sz="3509" dirty="0">
                <a:solidFill>
                  <a:srgbClr val="000000"/>
                </a:solidFill>
                <a:latin typeface="Roboto Condensed"/>
              </a:rPr>
              <a:t>(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vấn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Mục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đích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?)</a:t>
            </a:r>
          </a:p>
          <a:p>
            <a:pPr algn="just">
              <a:lnSpc>
                <a:spcPts val="4912"/>
              </a:lnSpc>
              <a:spcBef>
                <a:spcPct val="0"/>
              </a:spcBef>
            </a:pP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2.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Ghi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lại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cách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trình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bày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ý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kiến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của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người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09" dirty="0" err="1">
                <a:solidFill>
                  <a:srgbClr val="613D23"/>
                </a:solidFill>
                <a:latin typeface="#9Slide05 Dear Saturday"/>
              </a:rPr>
              <a:t>nói</a:t>
            </a:r>
            <a:r>
              <a:rPr lang="en-US" sz="3509" dirty="0">
                <a:solidFill>
                  <a:srgbClr val="613D23"/>
                </a:solidFill>
                <a:latin typeface="#9Slide05 Dear Saturday"/>
              </a:rPr>
              <a:t>:</a:t>
            </a:r>
          </a:p>
          <a:p>
            <a:pPr marL="757636" lvl="1" indent="-378818" algn="just">
              <a:lnSpc>
                <a:spcPts val="4912"/>
              </a:lnSpc>
              <a:buFont typeface="Arial"/>
              <a:buChar char="•"/>
            </a:pP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vấn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757636" lvl="1" indent="-378818" algn="just">
              <a:lnSpc>
                <a:spcPts val="4912"/>
              </a:lnSpc>
              <a:buFont typeface="Arial"/>
              <a:buChar char="•"/>
            </a:pP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Triển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vấn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lẽ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757636" lvl="1" indent="-378818" algn="just">
              <a:lnSpc>
                <a:spcPts val="4912"/>
              </a:lnSpc>
              <a:buFont typeface="Arial"/>
              <a:buChar char="•"/>
            </a:pP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lẽ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sức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phục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 (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tỏ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vấn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lên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hay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?)</a:t>
            </a:r>
          </a:p>
          <a:p>
            <a:pPr marL="757636" lvl="1" indent="-378818" algn="just">
              <a:lnSpc>
                <a:spcPts val="4912"/>
              </a:lnSpc>
              <a:buFont typeface="Arial"/>
              <a:buChar char="•"/>
            </a:pP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logic,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chặt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chẽ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757636" lvl="1" indent="-378818" algn="just">
              <a:lnSpc>
                <a:spcPts val="4912"/>
              </a:lnSpc>
              <a:buFont typeface="Arial"/>
              <a:buChar char="•"/>
            </a:pP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Còn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thiếu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0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350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algn="just">
              <a:lnSpc>
                <a:spcPts val="4492"/>
              </a:lnSpc>
              <a:spcBef>
                <a:spcPct val="0"/>
              </a:spcBef>
            </a:pPr>
            <a:endParaRPr lang="en-US" sz="3509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gfg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F:\0PPT素材\背景及图片\81a.jpg"/>
          <p:cNvSpPr/>
          <p:nvPr/>
        </p:nvSpPr>
        <p:spPr>
          <a:xfrm>
            <a:off x="14401800" y="0"/>
            <a:ext cx="3886200" cy="10287000"/>
          </a:xfrm>
          <a:custGeom>
            <a:avLst/>
            <a:gdLst/>
            <a:ahLst/>
            <a:cxnLst/>
            <a:rect l="l" t="t" r="r" b="b"/>
            <a:pathLst>
              <a:path w="3886200" h="10287000">
                <a:moveTo>
                  <a:pt x="0" y="0"/>
                </a:moveTo>
                <a:lnTo>
                  <a:pt x="3886200" y="0"/>
                </a:lnTo>
                <a:lnTo>
                  <a:pt x="3886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1359" b="-150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1664540">
            <a:off x="14658694" y="3490634"/>
            <a:ext cx="327559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1570667">
            <a:off x="16956661" y="6794951"/>
            <a:ext cx="34965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9286935">
            <a:off x="16947908" y="3506549"/>
            <a:ext cx="320442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9147152">
            <a:off x="14665603" y="6792835"/>
            <a:ext cx="342679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5391532">
            <a:off x="12371598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rot="5391532">
            <a:off x="12458684" y="5143500"/>
            <a:ext cx="10312431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 descr="F:\0PPT素材\背景及图片\未标题4543.png"/>
          <p:cNvSpPr/>
          <p:nvPr/>
        </p:nvSpPr>
        <p:spPr>
          <a:xfrm>
            <a:off x="17270414" y="4844258"/>
            <a:ext cx="598486" cy="598486"/>
          </a:xfrm>
          <a:custGeom>
            <a:avLst/>
            <a:gdLst/>
            <a:ahLst/>
            <a:cxnLst/>
            <a:rect l="l" t="t" r="r" b="b"/>
            <a:pathLst>
              <a:path w="598486" h="598486">
                <a:moveTo>
                  <a:pt x="0" y="0"/>
                </a:moveTo>
                <a:lnTo>
                  <a:pt x="598486" y="0"/>
                </a:lnTo>
                <a:lnTo>
                  <a:pt x="598486" y="598486"/>
                </a:lnTo>
                <a:lnTo>
                  <a:pt x="0" y="598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 descr="F:\0PPT素材\背景及图片\81a.jpg"/>
          <p:cNvSpPr/>
          <p:nvPr/>
        </p:nvSpPr>
        <p:spPr>
          <a:xfrm>
            <a:off x="4578604" y="0"/>
            <a:ext cx="9251696" cy="10287000"/>
          </a:xfrm>
          <a:custGeom>
            <a:avLst/>
            <a:gdLst/>
            <a:ahLst/>
            <a:cxnLst/>
            <a:rect l="l" t="t" r="r" b="b"/>
            <a:pathLst>
              <a:path w="9251696" h="10287000">
                <a:moveTo>
                  <a:pt x="0" y="0"/>
                </a:moveTo>
                <a:lnTo>
                  <a:pt x="9251696" y="0"/>
                </a:lnTo>
                <a:lnTo>
                  <a:pt x="9251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211" t="-5234" b="-21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83460" y="383754"/>
            <a:ext cx="8691361" cy="944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16"/>
              </a:lnSpc>
            </a:pP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3.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Đánh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giá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chung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về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tính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thuyết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phục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trong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ý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kiến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của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người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nói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.</a:t>
            </a:r>
          </a:p>
          <a:p>
            <a:pPr algn="just">
              <a:lnSpc>
                <a:spcPts val="4716"/>
              </a:lnSpc>
            </a:pP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4. </a:t>
            </a:r>
            <a:r>
              <a:rPr lang="en-US" sz="3546" dirty="0" err="1">
                <a:solidFill>
                  <a:srgbClr val="613D23"/>
                </a:solidFill>
                <a:latin typeface="#9Slide05 Dear Saturday"/>
              </a:rPr>
              <a:t>Lưu</a:t>
            </a:r>
            <a:r>
              <a:rPr lang="en-US" sz="3546" dirty="0">
                <a:solidFill>
                  <a:srgbClr val="613D23"/>
                </a:solidFill>
                <a:latin typeface="#9Slide05 Dear Saturday"/>
              </a:rPr>
              <a:t> ý:</a:t>
            </a:r>
          </a:p>
          <a:p>
            <a:pPr algn="just">
              <a:lnSpc>
                <a:spcPts val="4716"/>
              </a:lnSpc>
            </a:pPr>
            <a:r>
              <a:rPr lang="en-US" sz="3546" dirty="0">
                <a:solidFill>
                  <a:srgbClr val="000000"/>
                </a:solidFill>
                <a:latin typeface="Roboto Condensed Bold Italics"/>
              </a:rPr>
              <a:t> 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thao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nghe</a:t>
            </a:r>
            <a:endParaRPr lang="en-US" sz="3546" dirty="0">
              <a:solidFill>
                <a:srgbClr val="000000"/>
              </a:solidFill>
              <a:latin typeface="Roboto Condensed"/>
            </a:endParaRPr>
          </a:p>
          <a:p>
            <a:pPr marL="765687" lvl="1" indent="-382843" algn="just">
              <a:lnSpc>
                <a:spcPts val="4716"/>
              </a:lnSpc>
              <a:buFont typeface="Arial"/>
              <a:buChar char="•"/>
            </a:pP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Lắng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chính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hỏi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765687" lvl="1" indent="-382843" algn="just">
              <a:lnSpc>
                <a:spcPts val="4716"/>
              </a:lnSpc>
              <a:buFont typeface="Arial"/>
              <a:buChar char="•"/>
            </a:pP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trung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dõi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xét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tính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phục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ưu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hạn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chế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)</a:t>
            </a:r>
          </a:p>
          <a:p>
            <a:pPr marL="765687" lvl="1" indent="-382843" algn="just">
              <a:lnSpc>
                <a:spcPts val="4716"/>
              </a:lnSpc>
              <a:buFont typeface="Arial"/>
              <a:buChar char="•"/>
            </a:pP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thái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chú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lắng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nghe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tố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cử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nét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mặt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ánh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mắt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khích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lệ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nói</a:t>
            </a:r>
            <a:endParaRPr lang="en-US" sz="3546" dirty="0">
              <a:solidFill>
                <a:srgbClr val="000000"/>
              </a:solidFill>
              <a:latin typeface="Roboto Condensed"/>
            </a:endParaRPr>
          </a:p>
          <a:p>
            <a:pPr marL="765687" lvl="1" indent="-382843" algn="just">
              <a:lnSpc>
                <a:spcPts val="4716"/>
              </a:lnSpc>
              <a:buFont typeface="Arial"/>
              <a:buChar char="•"/>
            </a:pP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Hỏi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chưa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rõ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nếu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),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trao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đổi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thêm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dung và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phục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54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546" dirty="0" err="1">
                <a:solidFill>
                  <a:srgbClr val="000000"/>
                </a:solidFill>
                <a:latin typeface="Roboto Condensed"/>
              </a:rPr>
              <a:t>bày</a:t>
            </a:r>
            <a:endParaRPr lang="en-US" sz="3546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872628" y="1214438"/>
            <a:ext cx="2040896" cy="814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8C1017"/>
                </a:solidFill>
                <a:latin typeface="Fraunces Bold"/>
              </a:rPr>
              <a:t>IV. ÔN TẬP KĨ NĂNG NÓI VÀ NGHE: NGHE VÀ NHẬN BIẾT TÍNH THUYẾT PHỤC CỦA MỘT Ý KIẾN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81ajjj.jpg"/>
          <p:cNvSpPr/>
          <p:nvPr/>
        </p:nvSpPr>
        <p:spPr>
          <a:xfrm>
            <a:off x="0" y="0"/>
            <a:ext cx="18288000" cy="10287002"/>
          </a:xfrm>
          <a:custGeom>
            <a:avLst/>
            <a:gdLst/>
            <a:ahLst/>
            <a:cxnLst/>
            <a:rect l="l" t="t" r="r" b="b"/>
            <a:pathLst>
              <a:path w="18288000" h="10287002">
                <a:moveTo>
                  <a:pt x="0" y="0"/>
                </a:moveTo>
                <a:lnTo>
                  <a:pt x="18288000" y="0"/>
                </a:lnTo>
                <a:lnTo>
                  <a:pt x="18288000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1602112">
            <a:off x="16269586" y="5952941"/>
            <a:ext cx="343278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9256311">
            <a:off x="16261145" y="2664539"/>
            <a:ext cx="314505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9114599">
            <a:off x="14030435" y="5950825"/>
            <a:ext cx="336584" cy="0"/>
          </a:xfrm>
          <a:prstGeom prst="line">
            <a:avLst/>
          </a:prstGeom>
          <a:ln w="9525" cap="rnd">
            <a:solidFill>
              <a:srgbClr val="A994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8" name="Freeform 8"/>
          <p:cNvSpPr/>
          <p:nvPr/>
        </p:nvSpPr>
        <p:spPr>
          <a:xfrm>
            <a:off x="-493309" y="1201772"/>
            <a:ext cx="10648360" cy="10648360"/>
          </a:xfrm>
          <a:custGeom>
            <a:avLst/>
            <a:gdLst/>
            <a:ahLst/>
            <a:cxnLst/>
            <a:rect l="l" t="t" r="r" b="b"/>
            <a:pathLst>
              <a:path w="10648360" h="10648360">
                <a:moveTo>
                  <a:pt x="0" y="0"/>
                </a:moveTo>
                <a:lnTo>
                  <a:pt x="10648360" y="0"/>
                </a:lnTo>
                <a:lnTo>
                  <a:pt x="10648360" y="10648360"/>
                </a:lnTo>
                <a:lnTo>
                  <a:pt x="0" y="10648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30740" y="3431048"/>
            <a:ext cx="8013260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8C1017"/>
                </a:solidFill>
                <a:latin typeface="Fraunces Bold"/>
              </a:rPr>
              <a:t>IV. VẬN DỤNG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5576" y="5714421"/>
            <a:ext cx="8548424" cy="264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54"/>
              </a:lnSpc>
            </a:pP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1.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Báo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cáo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sản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phẩm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viết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ngắn</a:t>
            </a:r>
            <a:endParaRPr lang="en-US" sz="4522" dirty="0">
              <a:solidFill>
                <a:srgbClr val="000000"/>
              </a:solidFill>
              <a:latin typeface="#9Slide05 Dear Saturday"/>
            </a:endParaRPr>
          </a:p>
          <a:p>
            <a:pPr algn="just">
              <a:lnSpc>
                <a:spcPts val="7054"/>
              </a:lnSpc>
            </a:pP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2. Trao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đổi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về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nội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dung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tâm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đắc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của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bài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học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/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chủ</a:t>
            </a:r>
            <a:r>
              <a:rPr lang="en-US" sz="4522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522" dirty="0" err="1">
                <a:solidFill>
                  <a:srgbClr val="000000"/>
                </a:solidFill>
                <a:latin typeface="#9Slide05 Dear Saturday"/>
              </a:rPr>
              <a:t>đề</a:t>
            </a:r>
            <a:endParaRPr lang="en-US" sz="4522" dirty="0">
              <a:solidFill>
                <a:srgbClr val="000000"/>
              </a:solidFill>
              <a:latin typeface="#9Slide05 Dear Saturd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54744"/>
            <a:ext cx="18288000" cy="4650189"/>
            <a:chOff x="0" y="0"/>
            <a:chExt cx="24384000" cy="620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6200235"/>
            </a:xfrm>
            <a:custGeom>
              <a:avLst/>
              <a:gdLst/>
              <a:ahLst/>
              <a:cxnLst/>
              <a:rect l="l" t="t" r="r" b="b"/>
              <a:pathLst>
                <a:path w="24384000" h="6200235">
                  <a:moveTo>
                    <a:pt x="0" y="0"/>
                  </a:moveTo>
                  <a:lnTo>
                    <a:pt x="24384000" y="0"/>
                  </a:lnTo>
                  <a:lnTo>
                    <a:pt x="24384000" y="6200235"/>
                  </a:lnTo>
                  <a:lnTo>
                    <a:pt x="0" y="6200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367303"/>
            <a:ext cx="6210300" cy="234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32"/>
              </a:lnSpc>
            </a:pPr>
            <a:r>
              <a:rPr lang="en-US" sz="13737" dirty="0">
                <a:solidFill>
                  <a:srgbClr val="8C1017"/>
                </a:solidFill>
                <a:latin typeface="Bahianita"/>
              </a:rPr>
              <a:t>NHIỆM VỤ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9340" y="4170091"/>
            <a:ext cx="15789320" cy="196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6637">
                <a:solidFill>
                  <a:srgbClr val="000000"/>
                </a:solidFill>
                <a:latin typeface="Roboto Condensed"/>
              </a:rPr>
              <a:t>Báo cáo sản phẩm viết ngắn ở tiết thực hành tiếng Việt đã giao về nhà làm (thời gian 7 phút)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023202" y="2957207"/>
            <a:ext cx="14272102" cy="4215880"/>
            <a:chOff x="0" y="0"/>
            <a:chExt cx="19029470" cy="56211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29477" cy="5621143"/>
            </a:xfrm>
            <a:custGeom>
              <a:avLst/>
              <a:gdLst/>
              <a:ahLst/>
              <a:cxnLst/>
              <a:rect l="l" t="t" r="r" b="b"/>
              <a:pathLst>
                <a:path w="19029477" h="5621143">
                  <a:moveTo>
                    <a:pt x="0" y="0"/>
                  </a:moveTo>
                  <a:lnTo>
                    <a:pt x="19029477" y="0"/>
                  </a:lnTo>
                  <a:lnTo>
                    <a:pt x="19029477" y="5621143"/>
                  </a:lnTo>
                  <a:lnTo>
                    <a:pt x="0" y="5621143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19029470" cy="5716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6439"/>
                </a:lnSpc>
              </a:pPr>
              <a:r>
                <a:rPr lang="en-US" sz="4599" dirty="0">
                  <a:latin typeface="Roboto Condensed"/>
                </a:rPr>
                <a:t>Viết </a:t>
              </a:r>
              <a:r>
                <a:rPr lang="en-US" sz="4599" dirty="0" err="1">
                  <a:latin typeface="Roboto Condensed"/>
                </a:rPr>
                <a:t>một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đoạn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văn</a:t>
              </a:r>
              <a:r>
                <a:rPr lang="en-US" sz="4599" dirty="0">
                  <a:latin typeface="Roboto Condensed"/>
                </a:rPr>
                <a:t> (</a:t>
              </a:r>
              <a:r>
                <a:rPr lang="en-US" sz="4599" dirty="0" err="1">
                  <a:latin typeface="Roboto Condensed"/>
                </a:rPr>
                <a:t>khoảng</a:t>
              </a:r>
              <a:r>
                <a:rPr lang="en-US" sz="4599" dirty="0">
                  <a:latin typeface="Roboto Condensed"/>
                </a:rPr>
                <a:t> 6 – 8 </a:t>
              </a:r>
              <a:r>
                <a:rPr lang="en-US" sz="4599" dirty="0" err="1">
                  <a:latin typeface="Roboto Condensed"/>
                </a:rPr>
                <a:t>dòng</a:t>
              </a:r>
              <a:r>
                <a:rPr lang="en-US" sz="4599" dirty="0">
                  <a:latin typeface="Roboto Condensed"/>
                </a:rPr>
                <a:t>) </a:t>
              </a:r>
              <a:r>
                <a:rPr lang="en-US" sz="4599" dirty="0" err="1">
                  <a:latin typeface="Roboto Condensed"/>
                </a:rPr>
                <a:t>trình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bày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suy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nghĩ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của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em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về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những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thuận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lợi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trong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việc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học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chữ</a:t>
              </a:r>
              <a:r>
                <a:rPr lang="en-US" sz="4599" dirty="0">
                  <a:latin typeface="Roboto Condensed"/>
                </a:rPr>
                <a:t> Quốc </a:t>
              </a:r>
              <a:r>
                <a:rPr lang="en-US" sz="4599" dirty="0" err="1">
                  <a:latin typeface="Roboto Condensed"/>
                </a:rPr>
                <a:t>ngữ</a:t>
              </a:r>
              <a:r>
                <a:rPr lang="en-US" sz="4599" dirty="0">
                  <a:latin typeface="Roboto Condensed"/>
                </a:rPr>
                <a:t> và </a:t>
              </a:r>
              <a:r>
                <a:rPr lang="en-US" sz="4599" dirty="0" err="1">
                  <a:latin typeface="Roboto Condensed"/>
                </a:rPr>
                <a:t>sử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dụng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chữ</a:t>
              </a:r>
              <a:r>
                <a:rPr lang="en-US" sz="4599" dirty="0">
                  <a:latin typeface="Roboto Condensed"/>
                </a:rPr>
                <a:t> Quốc </a:t>
              </a:r>
              <a:r>
                <a:rPr lang="en-US" sz="4599" dirty="0" err="1">
                  <a:latin typeface="Roboto Condensed"/>
                </a:rPr>
                <a:t>ngữ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để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viết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các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tên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riêng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nước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ngoài</a:t>
              </a:r>
              <a:r>
                <a:rPr lang="en-US" sz="4599" dirty="0">
                  <a:latin typeface="Roboto Condensed"/>
                </a:rPr>
                <a:t>, </a:t>
              </a:r>
              <a:r>
                <a:rPr lang="en-US" sz="4599" dirty="0" err="1">
                  <a:latin typeface="Roboto Condensed"/>
                </a:rPr>
                <a:t>các</a:t>
              </a:r>
              <a:r>
                <a:rPr lang="en-US" sz="4599" dirty="0">
                  <a:latin typeface="Roboto Condensed"/>
                </a:rPr>
                <a:t> thuật </a:t>
              </a:r>
              <a:r>
                <a:rPr lang="en-US" sz="4599" dirty="0" err="1">
                  <a:latin typeface="Roboto Condensed"/>
                </a:rPr>
                <a:t>ngữ</a:t>
              </a:r>
              <a:r>
                <a:rPr lang="en-US" sz="4599" dirty="0">
                  <a:latin typeface="Roboto Condensed"/>
                </a:rPr>
                <a:t> khoa </a:t>
              </a:r>
              <a:r>
                <a:rPr lang="en-US" sz="4599" dirty="0" err="1">
                  <a:latin typeface="Roboto Condensed"/>
                </a:rPr>
                <a:t>học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có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nguồn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gốc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nước</a:t>
              </a:r>
              <a:r>
                <a:rPr lang="en-US" sz="4599" dirty="0">
                  <a:latin typeface="Roboto Condensed"/>
                </a:rPr>
                <a:t> </a:t>
              </a:r>
              <a:r>
                <a:rPr lang="en-US" sz="4599" dirty="0" err="1">
                  <a:latin typeface="Roboto Condensed"/>
                </a:rPr>
                <a:t>ngoài</a:t>
              </a:r>
              <a:r>
                <a:rPr lang="en-US" sz="4599" dirty="0">
                  <a:latin typeface="Roboto Condensed"/>
                </a:rPr>
                <a:t>.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748477" y="1226932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VIẾT NGẮN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48477" y="1226932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594A47"/>
                </a:solidFill>
                <a:latin typeface="Fraunces Semi-Bold"/>
              </a:rPr>
              <a:t>VIẾT NGẮN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621470" y="2862454"/>
          <a:ext cx="15286841" cy="6023351"/>
        </p:xfrm>
        <a:graphic>
          <a:graphicData uri="http://schemas.openxmlformats.org/drawingml/2006/table">
            <a:tbl>
              <a:tblPr/>
              <a:tblGrid>
                <a:gridCol w="1952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4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2501">
                <a:tc>
                  <a:txBody>
                    <a:bodyPr/>
                    <a:lstStyle/>
                    <a:p>
                      <a:pPr algn="ctr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MĐ</a:t>
                      </a:r>
                      <a:endParaRPr lang="en-US" sz="1100"/>
                    </a:p>
                    <a:p>
                      <a:pPr algn="ctr">
                        <a:lnSpc>
                          <a:spcPts val="4897"/>
                        </a:lnSpc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(1 câu)</a:t>
                      </a:r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"/>
                        </a:rPr>
                        <a:t>Giới thiệu về chữ Quốc ngữ- Khái quát bối cảnh giao lưu văn hóa, bắt gặp nhiều danh từ riêng là tên người/ địa danh nước ngoài; nhiều thuật ngữ khoa học,...</a:t>
                      </a:r>
                      <a:endParaRPr lang="en-US" sz="1100"/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425">
                <a:tc>
                  <a:txBody>
                    <a:bodyPr/>
                    <a:lstStyle/>
                    <a:p>
                      <a:pPr algn="ctr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TĐ</a:t>
                      </a:r>
                      <a:endParaRPr lang="en-US" sz="1100"/>
                    </a:p>
                    <a:p>
                      <a:pPr algn="ctr">
                        <a:lnSpc>
                          <a:spcPts val="4897"/>
                        </a:lnSpc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(6 câu)</a:t>
                      </a:r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"/>
                        </a:rPr>
                        <a:t>Thuận lợi của việc sử dụng chữ Quốc ngữ- Phiên âm thuận tiện, dễ dàng- Nhiều đất nước cũng sử dụng hệ chữ Latin- Hạn chế được những sai sót</a:t>
                      </a:r>
                      <a:endParaRPr lang="en-US" sz="1100"/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425">
                <a:tc>
                  <a:txBody>
                    <a:bodyPr/>
                    <a:lstStyle/>
                    <a:p>
                      <a:pPr algn="ctr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KĐ</a:t>
                      </a:r>
                      <a:endParaRPr lang="en-US" sz="1100"/>
                    </a:p>
                    <a:p>
                      <a:pPr algn="ctr">
                        <a:lnSpc>
                          <a:spcPts val="4897"/>
                        </a:lnSpc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 Bold"/>
                        </a:rPr>
                        <a:t>(1 câu)</a:t>
                      </a:r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897"/>
                        </a:lnSpc>
                        <a:defRPr/>
                      </a:pPr>
                      <a:r>
                        <a:rPr lang="en-US" sz="3498">
                          <a:solidFill>
                            <a:srgbClr val="3B3029"/>
                          </a:solidFill>
                          <a:latin typeface="Roboto Condensed"/>
                        </a:rPr>
                        <a:t>Cần thiết học hỏi, trau dồi chữ Quốc ngữ</a:t>
                      </a:r>
                      <a:endParaRPr lang="en-US" sz="1100"/>
                    </a:p>
                  </a:txBody>
                  <a:tcPr marL="220954" marR="220954" marT="220954" marB="220954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54744"/>
            <a:ext cx="18288000" cy="4650189"/>
            <a:chOff x="0" y="0"/>
            <a:chExt cx="24384000" cy="620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6200235"/>
            </a:xfrm>
            <a:custGeom>
              <a:avLst/>
              <a:gdLst/>
              <a:ahLst/>
              <a:cxnLst/>
              <a:rect l="l" t="t" r="r" b="b"/>
              <a:pathLst>
                <a:path w="24384000" h="6200235">
                  <a:moveTo>
                    <a:pt x="0" y="0"/>
                  </a:moveTo>
                  <a:lnTo>
                    <a:pt x="24384000" y="0"/>
                  </a:lnTo>
                  <a:lnTo>
                    <a:pt x="24384000" y="6200235"/>
                  </a:lnTo>
                  <a:lnTo>
                    <a:pt x="0" y="6200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367303"/>
            <a:ext cx="7048500" cy="234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32"/>
              </a:lnSpc>
            </a:pPr>
            <a:r>
              <a:rPr lang="en-US" sz="13737" dirty="0">
                <a:solidFill>
                  <a:srgbClr val="8C1017"/>
                </a:solidFill>
                <a:latin typeface="Bahianita"/>
              </a:rPr>
              <a:t>NHIỆM VỤ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12863" y="4170091"/>
            <a:ext cx="15659358" cy="196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6637">
                <a:solidFill>
                  <a:srgbClr val="000000"/>
                </a:solidFill>
                <a:latin typeface="Roboto Condensed"/>
              </a:rPr>
              <a:t>Trao đổi về một nội dung tâm đắc trong bài học / chủ đề và những điều em còn băn khoăn.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:\0PPT素材\背景及图片\81a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F:\0PPT素材\背景及图片\未标题323-2.jpg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576288" y="3081013"/>
            <a:ext cx="20575129" cy="2467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62"/>
              </a:lnSpc>
            </a:pPr>
            <a:r>
              <a:rPr lang="en-US" sz="16218">
                <a:solidFill>
                  <a:srgbClr val="613D23"/>
                </a:solidFill>
                <a:latin typeface="UTM ThuPhap Thien An"/>
              </a:rPr>
              <a:t>Hẹn gặp lại!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700240" y="11497945"/>
            <a:ext cx="1571446" cy="6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ea typeface="Arimo"/>
              </a:rPr>
              <a:t>延时符</a:t>
            </a:r>
          </a:p>
        </p:txBody>
      </p:sp>
      <p:sp>
        <p:nvSpPr>
          <p:cNvPr id="7" name="Freeform 7"/>
          <p:cNvSpPr/>
          <p:nvPr/>
        </p:nvSpPr>
        <p:spPr>
          <a:xfrm rot="-1291453" flipH="1">
            <a:off x="-452844" y="277827"/>
            <a:ext cx="6588345" cy="2930489"/>
          </a:xfrm>
          <a:custGeom>
            <a:avLst/>
            <a:gdLst/>
            <a:ahLst/>
            <a:cxnLst/>
            <a:rect l="l" t="t" r="r" b="b"/>
            <a:pathLst>
              <a:path w="6588345" h="2930489">
                <a:moveTo>
                  <a:pt x="6588345" y="0"/>
                </a:moveTo>
                <a:lnTo>
                  <a:pt x="0" y="0"/>
                </a:lnTo>
                <a:lnTo>
                  <a:pt x="0" y="2930489"/>
                </a:lnTo>
                <a:lnTo>
                  <a:pt x="6588345" y="2930489"/>
                </a:lnTo>
                <a:lnTo>
                  <a:pt x="6588345" y="0"/>
                </a:lnTo>
                <a:close/>
              </a:path>
            </a:pathLst>
          </a:custGeom>
          <a:blipFill>
            <a:blip r:embed="rId4"/>
            <a:stretch>
              <a:fillRect l="-149951" t="-51580" b="-3397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91453" flipH="1">
            <a:off x="14546428" y="4227404"/>
            <a:ext cx="6826293" cy="3036328"/>
          </a:xfrm>
          <a:custGeom>
            <a:avLst/>
            <a:gdLst/>
            <a:ahLst/>
            <a:cxnLst/>
            <a:rect l="l" t="t" r="r" b="b"/>
            <a:pathLst>
              <a:path w="6826293" h="3036328">
                <a:moveTo>
                  <a:pt x="6826293" y="0"/>
                </a:moveTo>
                <a:lnTo>
                  <a:pt x="0" y="0"/>
                </a:lnTo>
                <a:lnTo>
                  <a:pt x="0" y="3036329"/>
                </a:lnTo>
                <a:lnTo>
                  <a:pt x="6826293" y="3036329"/>
                </a:lnTo>
                <a:lnTo>
                  <a:pt x="6826293" y="0"/>
                </a:lnTo>
                <a:close/>
              </a:path>
            </a:pathLst>
          </a:custGeom>
          <a:blipFill>
            <a:blip r:embed="rId4"/>
            <a:stretch>
              <a:fillRect l="-149951" t="-51580" b="-3397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41238" y="216123"/>
            <a:ext cx="7857516" cy="9821895"/>
          </a:xfrm>
          <a:custGeom>
            <a:avLst/>
            <a:gdLst/>
            <a:ahLst/>
            <a:cxnLst/>
            <a:rect l="l" t="t" r="r" b="b"/>
            <a:pathLst>
              <a:path w="7857516" h="9821895">
                <a:moveTo>
                  <a:pt x="0" y="0"/>
                </a:moveTo>
                <a:lnTo>
                  <a:pt x="7857516" y="0"/>
                </a:lnTo>
                <a:lnTo>
                  <a:pt x="7857516" y="9821895"/>
                </a:lnTo>
                <a:lnTo>
                  <a:pt x="0" y="9821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80132" y="336301"/>
            <a:ext cx="17560708" cy="9581539"/>
            <a:chOff x="0" y="0"/>
            <a:chExt cx="4625043" cy="2523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25042" cy="2523533"/>
            </a:xfrm>
            <a:custGeom>
              <a:avLst/>
              <a:gdLst/>
              <a:ahLst/>
              <a:cxnLst/>
              <a:rect l="l" t="t" r="r" b="b"/>
              <a:pathLst>
                <a:path w="4625042" h="2523533">
                  <a:moveTo>
                    <a:pt x="0" y="0"/>
                  </a:moveTo>
                  <a:lnTo>
                    <a:pt x="4625042" y="0"/>
                  </a:lnTo>
                  <a:lnTo>
                    <a:pt x="4625042" y="2523533"/>
                  </a:lnTo>
                  <a:lnTo>
                    <a:pt x="0" y="252353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25043" cy="2561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835705" y="2208824"/>
          <a:ext cx="11041010" cy="6539295"/>
        </p:xfrm>
        <a:graphic>
          <a:graphicData uri="http://schemas.openxmlformats.org/drawingml/2006/table">
            <a:tbl>
              <a:tblPr/>
              <a:tblGrid>
                <a:gridCol w="11041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7859">
                <a:tc>
                  <a:txBody>
                    <a:bodyPr/>
                    <a:lstStyle/>
                    <a:p>
                      <a:pPr algn="l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Italics"/>
                        </a:rPr>
                        <a:t>Thơ song thất lục bát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859">
                <a:tc>
                  <a:txBody>
                    <a:bodyPr/>
                    <a:lstStyle/>
                    <a:p>
                      <a:pPr algn="l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Italics"/>
                        </a:rPr>
                        <a:t>Chữ Quốc ngữ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859">
                <a:tc>
                  <a:txBody>
                    <a:bodyPr/>
                    <a:lstStyle/>
                    <a:p>
                      <a:pPr algn="l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Italics"/>
                        </a:rPr>
                        <a:t>Chữ Nôm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7859">
                <a:tc>
                  <a:txBody>
                    <a:bodyPr/>
                    <a:lstStyle/>
                    <a:p>
                      <a:pPr algn="l">
                        <a:lnSpc>
                          <a:spcPts val="5459"/>
                        </a:lnSpc>
                        <a:defRPr/>
                      </a:pPr>
                      <a:r>
                        <a:rPr lang="en-US" sz="3899">
                          <a:solidFill>
                            <a:srgbClr val="000000"/>
                          </a:solidFill>
                          <a:latin typeface="Roboto Condensed Italics"/>
                        </a:rPr>
                        <a:t>Viết bài văn nghị luận phân tích một tác phẩm thơ 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7859">
                <a:tc>
                  <a:txBody>
                    <a:bodyPr/>
                    <a:lstStyle/>
                    <a:p>
                      <a:pPr algn="l">
                        <a:lnSpc>
                          <a:spcPts val="5459"/>
                        </a:lnSpc>
                        <a:defRPr/>
                      </a:pP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Nhận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biết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tính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thuyết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phục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của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một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 ý </a:t>
                      </a:r>
                      <a:r>
                        <a:rPr lang="en-US" sz="3899" dirty="0" err="1">
                          <a:solidFill>
                            <a:srgbClr val="000000"/>
                          </a:solidFill>
                          <a:latin typeface="Roboto Condensed Italics"/>
                        </a:rPr>
                        <a:t>kiến</a:t>
                      </a:r>
                      <a:r>
                        <a:rPr lang="en-US" sz="3899" dirty="0">
                          <a:solidFill>
                            <a:srgbClr val="000000"/>
                          </a:solidFill>
                          <a:latin typeface="Roboto Condensed Italics"/>
                        </a:rPr>
                        <a:t> 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028700" y="1038225"/>
            <a:ext cx="14841296" cy="70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5"/>
              </a:lnSpc>
            </a:pPr>
            <a:r>
              <a:rPr lang="en-US" sz="4676">
                <a:solidFill>
                  <a:srgbClr val="8C1017"/>
                </a:solidFill>
                <a:latin typeface="Roboto Condensed Bold"/>
              </a:rPr>
              <a:t>Đáp án đúng: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9078"/>
            <a:ext cx="18313806" cy="9137920"/>
          </a:xfrm>
          <a:custGeom>
            <a:avLst/>
            <a:gdLst/>
            <a:ahLst/>
            <a:cxnLst/>
            <a:rect l="l" t="t" r="r" b="b"/>
            <a:pathLst>
              <a:path w="18313806" h="9137920">
                <a:moveTo>
                  <a:pt x="0" y="0"/>
                </a:moveTo>
                <a:lnTo>
                  <a:pt x="18313806" y="0"/>
                </a:lnTo>
                <a:lnTo>
                  <a:pt x="18313806" y="9137921"/>
                </a:lnTo>
                <a:lnTo>
                  <a:pt x="0" y="9137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" r="-28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854744"/>
            <a:ext cx="18288000" cy="4650189"/>
            <a:chOff x="0" y="0"/>
            <a:chExt cx="24384000" cy="62002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6200235"/>
            </a:xfrm>
            <a:custGeom>
              <a:avLst/>
              <a:gdLst/>
              <a:ahLst/>
              <a:cxnLst/>
              <a:rect l="l" t="t" r="r" b="b"/>
              <a:pathLst>
                <a:path w="24384000" h="6200235">
                  <a:moveTo>
                    <a:pt x="0" y="0"/>
                  </a:moveTo>
                  <a:lnTo>
                    <a:pt x="24384000" y="0"/>
                  </a:lnTo>
                  <a:lnTo>
                    <a:pt x="24384000" y="6200235"/>
                  </a:lnTo>
                  <a:lnTo>
                    <a:pt x="0" y="6200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12903" y="0"/>
            <a:ext cx="18313806" cy="1200150"/>
          </a:xfrm>
          <a:custGeom>
            <a:avLst/>
            <a:gdLst/>
            <a:ahLst/>
            <a:cxnLst/>
            <a:rect l="l" t="t" r="r" b="b"/>
            <a:pathLst>
              <a:path w="18313806" h="1200150">
                <a:moveTo>
                  <a:pt x="0" y="1200150"/>
                </a:moveTo>
                <a:lnTo>
                  <a:pt x="18313806" y="1200150"/>
                </a:lnTo>
                <a:lnTo>
                  <a:pt x="18313806" y="0"/>
                </a:lnTo>
                <a:lnTo>
                  <a:pt x="0" y="0"/>
                </a:lnTo>
                <a:lnTo>
                  <a:pt x="0" y="1200150"/>
                </a:lnTo>
                <a:close/>
              </a:path>
            </a:pathLst>
          </a:custGeom>
          <a:blipFill>
            <a:blip r:embed="rId2"/>
            <a:stretch>
              <a:fillRect t="-162504" r="-12500" b="-5892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367303"/>
            <a:ext cx="6134100" cy="2349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32"/>
              </a:lnSpc>
            </a:pPr>
            <a:r>
              <a:rPr lang="en-US" sz="13737" dirty="0">
                <a:solidFill>
                  <a:srgbClr val="8C1017"/>
                </a:solidFill>
                <a:latin typeface="Bahianita"/>
              </a:rPr>
              <a:t>NHIỆM VỤ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12863" y="4017691"/>
            <a:ext cx="14262274" cy="230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92"/>
              </a:lnSpc>
            </a:pP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3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điểm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trưng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nhất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song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637" spc="6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6637" spc="6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10930758" y="5718038"/>
            <a:ext cx="7639081" cy="4771243"/>
          </a:xfrm>
          <a:custGeom>
            <a:avLst/>
            <a:gdLst/>
            <a:ahLst/>
            <a:cxnLst/>
            <a:rect l="l" t="t" r="r" b="b"/>
            <a:pathLst>
              <a:path w="7639081" h="4771243">
                <a:moveTo>
                  <a:pt x="0" y="0"/>
                </a:moveTo>
                <a:lnTo>
                  <a:pt x="7639081" y="0"/>
                </a:lnTo>
                <a:lnTo>
                  <a:pt x="7639081" y="4771243"/>
                </a:lnTo>
                <a:lnTo>
                  <a:pt x="0" y="4771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5093" y="1"/>
            <a:ext cx="3109461" cy="10287000"/>
          </a:xfrm>
          <a:custGeom>
            <a:avLst/>
            <a:gdLst/>
            <a:ahLst/>
            <a:cxnLst/>
            <a:rect l="l" t="t" r="r" b="b"/>
            <a:pathLst>
              <a:path w="3109461" h="10287000">
                <a:moveTo>
                  <a:pt x="0" y="0"/>
                </a:moveTo>
                <a:lnTo>
                  <a:pt x="3109461" y="0"/>
                </a:lnTo>
                <a:lnTo>
                  <a:pt x="3109461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763" t="-22171" r="-727027" b="-186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2060" y="2309901"/>
            <a:ext cx="2816676" cy="6506080"/>
          </a:xfrm>
          <a:custGeom>
            <a:avLst/>
            <a:gdLst/>
            <a:ahLst/>
            <a:cxnLst/>
            <a:rect l="l" t="t" r="r" b="b"/>
            <a:pathLst>
              <a:path w="2816676" h="6506080">
                <a:moveTo>
                  <a:pt x="0" y="0"/>
                </a:moveTo>
                <a:lnTo>
                  <a:pt x="2816676" y="0"/>
                </a:lnTo>
                <a:lnTo>
                  <a:pt x="2816676" y="6506081"/>
                </a:lnTo>
                <a:lnTo>
                  <a:pt x="0" y="650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49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547010" y="582528"/>
            <a:ext cx="11937761" cy="943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6"/>
              </a:lnSpc>
              <a:spcBef>
                <a:spcPct val="0"/>
              </a:spcBef>
            </a:pPr>
            <a:r>
              <a:rPr lang="en-US" sz="4404" dirty="0">
                <a:solidFill>
                  <a:srgbClr val="8C1017"/>
                </a:solidFill>
                <a:latin typeface="Fraunces"/>
              </a:rPr>
              <a:t>I</a:t>
            </a:r>
            <a:r>
              <a:rPr lang="en-US" sz="4404" dirty="0">
                <a:solidFill>
                  <a:srgbClr val="8C1017"/>
                </a:solidFill>
                <a:latin typeface="Fraunces Bold"/>
              </a:rPr>
              <a:t>. TRI THỨC NGỮ VĂN</a:t>
            </a:r>
          </a:p>
          <a:p>
            <a:pPr algn="just">
              <a:lnSpc>
                <a:spcPts val="5755"/>
              </a:lnSpc>
              <a:spcBef>
                <a:spcPct val="0"/>
              </a:spcBef>
            </a:pP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1.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Một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số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yếu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tố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thi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luật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của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thể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song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thất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lục</a:t>
            </a:r>
            <a:r>
              <a:rPr lang="en-US" sz="4110" dirty="0">
                <a:solidFill>
                  <a:srgbClr val="000000"/>
                </a:solidFill>
                <a:latin typeface="#9Slide05 Dear Saturday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#9Slide05 Dear Saturday"/>
              </a:rPr>
              <a:t>bát</a:t>
            </a:r>
            <a:endParaRPr lang="en-US" sz="4110" dirty="0">
              <a:solidFill>
                <a:srgbClr val="000000"/>
              </a:solidFill>
              <a:latin typeface="#9Slide05 Dear Saturday"/>
            </a:endParaRPr>
          </a:p>
          <a:p>
            <a:pPr algn="just">
              <a:lnSpc>
                <a:spcPts val="5755"/>
              </a:lnSpc>
              <a:spcBef>
                <a:spcPct val="0"/>
              </a:spcBef>
            </a:pPr>
            <a:r>
              <a:rPr lang="en-US" sz="4110" dirty="0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4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 Bold"/>
              </a:rPr>
              <a:t>Nguồn</a:t>
            </a:r>
            <a:r>
              <a:rPr lang="en-US" sz="4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 Bold"/>
              </a:rPr>
              <a:t>gốc</a:t>
            </a:r>
            <a:r>
              <a:rPr lang="en-US" sz="4110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nguồn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gốc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hợp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giữa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bát</a:t>
            </a:r>
            <a:endParaRPr lang="en-US" sz="4110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5755"/>
              </a:lnSpc>
              <a:spcBef>
                <a:spcPct val="0"/>
              </a:spcBef>
            </a:pPr>
            <a:r>
              <a:rPr lang="en-US" sz="4110" dirty="0">
                <a:solidFill>
                  <a:srgbClr val="000000"/>
                </a:solidFill>
                <a:latin typeface="Roboto Condensed"/>
              </a:rPr>
              <a:t> - </a:t>
            </a:r>
            <a:r>
              <a:rPr lang="en-US" sz="4110" dirty="0" err="1">
                <a:solidFill>
                  <a:srgbClr val="000000"/>
                </a:solidFill>
                <a:latin typeface="Roboto Condensed Bold"/>
              </a:rPr>
              <a:t>Khổ</a:t>
            </a:r>
            <a:r>
              <a:rPr lang="en-US" sz="411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 Bold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Roboto Condensed Bold"/>
              </a:rPr>
              <a:t>:</a:t>
            </a:r>
          </a:p>
          <a:p>
            <a:pPr marL="887513" lvl="1" indent="-443756" algn="just">
              <a:lnSpc>
                <a:spcPts val="5755"/>
              </a:lnSpc>
              <a:spcBef>
                <a:spcPct val="0"/>
              </a:spcBef>
              <a:buFont typeface="Arial"/>
              <a:buChar char="•"/>
            </a:pP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song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chia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khổ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hoặc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không</a:t>
            </a:r>
            <a:endParaRPr lang="en-US" sz="4110" dirty="0">
              <a:solidFill>
                <a:srgbClr val="000000"/>
              </a:solidFill>
              <a:latin typeface="Roboto Condensed"/>
            </a:endParaRPr>
          </a:p>
          <a:p>
            <a:pPr marL="887513" lvl="1" indent="-443756" algn="just">
              <a:lnSpc>
                <a:spcPts val="5755"/>
              </a:lnSpc>
              <a:spcBef>
                <a:spcPct val="0"/>
              </a:spcBef>
              <a:buFont typeface="Arial"/>
              <a:buChar char="•"/>
            </a:pP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khổ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cũng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cố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định</a:t>
            </a:r>
            <a:endParaRPr lang="en-US" sz="4110" dirty="0">
              <a:solidFill>
                <a:srgbClr val="000000"/>
              </a:solidFill>
              <a:latin typeface="Roboto Condensed"/>
            </a:endParaRPr>
          </a:p>
          <a:p>
            <a:pPr marL="887513" lvl="1" indent="-443756" algn="just">
              <a:lnSpc>
                <a:spcPts val="5755"/>
              </a:lnSpc>
              <a:spcBef>
                <a:spcPct val="0"/>
              </a:spcBef>
              <a:buFont typeface="Arial"/>
              <a:buChar char="•"/>
            </a:pPr>
            <a:r>
              <a:rPr lang="en-US" sz="4110" dirty="0">
                <a:solidFill>
                  <a:srgbClr val="000000"/>
                </a:solidFill>
                <a:latin typeface="Roboto Condensed"/>
              </a:rPr>
              <a:t>Thông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khổ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gồm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bốn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dòng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cặp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thất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ngôn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cặp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, tạo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cấu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trọn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vẹn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cũng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âm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thanh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10" dirty="0" err="1">
                <a:solidFill>
                  <a:srgbClr val="000000"/>
                </a:solidFill>
                <a:latin typeface="Roboto Condensed"/>
              </a:rPr>
              <a:t>điệu</a:t>
            </a:r>
            <a:r>
              <a:rPr lang="en-US" sz="411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55"/>
              </a:lnSpc>
              <a:spcBef>
                <a:spcPct val="0"/>
              </a:spcBef>
            </a:pPr>
            <a:endParaRPr lang="en-US" sz="411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88307" y="0"/>
            <a:ext cx="4899693" cy="1116722"/>
          </a:xfrm>
          <a:custGeom>
            <a:avLst/>
            <a:gdLst/>
            <a:ahLst/>
            <a:cxnLst/>
            <a:rect l="l" t="t" r="r" b="b"/>
            <a:pathLst>
              <a:path w="4899693" h="1116722">
                <a:moveTo>
                  <a:pt x="0" y="0"/>
                </a:moveTo>
                <a:lnTo>
                  <a:pt x="4899693" y="0"/>
                </a:lnTo>
                <a:lnTo>
                  <a:pt x="4899693" y="1116722"/>
                </a:lnTo>
                <a:lnTo>
                  <a:pt x="0" y="1116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59977" y="8815982"/>
            <a:ext cx="4899693" cy="1116722"/>
          </a:xfrm>
          <a:custGeom>
            <a:avLst/>
            <a:gdLst/>
            <a:ahLst/>
            <a:cxnLst/>
            <a:rect l="l" t="t" r="r" b="b"/>
            <a:pathLst>
              <a:path w="4899693" h="1116722">
                <a:moveTo>
                  <a:pt x="0" y="0"/>
                </a:moveTo>
                <a:lnTo>
                  <a:pt x="4899693" y="0"/>
                </a:lnTo>
                <a:lnTo>
                  <a:pt x="4899693" y="1116721"/>
                </a:lnTo>
                <a:lnTo>
                  <a:pt x="0" y="1116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5093" y="1"/>
            <a:ext cx="3109461" cy="10287000"/>
          </a:xfrm>
          <a:custGeom>
            <a:avLst/>
            <a:gdLst/>
            <a:ahLst/>
            <a:cxnLst/>
            <a:rect l="l" t="t" r="r" b="b"/>
            <a:pathLst>
              <a:path w="3109461" h="10287000">
                <a:moveTo>
                  <a:pt x="0" y="0"/>
                </a:moveTo>
                <a:lnTo>
                  <a:pt x="3109461" y="0"/>
                </a:lnTo>
                <a:lnTo>
                  <a:pt x="3109461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763" t="-22171" r="-727027" b="-186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2060" y="2309901"/>
            <a:ext cx="2816676" cy="6506080"/>
          </a:xfrm>
          <a:custGeom>
            <a:avLst/>
            <a:gdLst/>
            <a:ahLst/>
            <a:cxnLst/>
            <a:rect l="l" t="t" r="r" b="b"/>
            <a:pathLst>
              <a:path w="2816676" h="6506080">
                <a:moveTo>
                  <a:pt x="0" y="0"/>
                </a:moveTo>
                <a:lnTo>
                  <a:pt x="2816676" y="0"/>
                </a:lnTo>
                <a:lnTo>
                  <a:pt x="2816676" y="6506081"/>
                </a:lnTo>
                <a:lnTo>
                  <a:pt x="0" y="650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49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86802" y="1376258"/>
            <a:ext cx="11272498" cy="703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90"/>
              </a:lnSpc>
            </a:pPr>
            <a:r>
              <a:rPr lang="en-US" sz="4421" dirty="0">
                <a:solidFill>
                  <a:srgbClr val="000000"/>
                </a:solidFill>
                <a:latin typeface="Roboto Condensed"/>
              </a:rPr>
              <a:t>  - </a:t>
            </a:r>
            <a:r>
              <a:rPr lang="en-US" sz="4421" dirty="0" err="1">
                <a:solidFill>
                  <a:srgbClr val="000000"/>
                </a:solidFill>
                <a:latin typeface="Roboto Condensed Bold"/>
              </a:rPr>
              <a:t>Vần</a:t>
            </a:r>
            <a:r>
              <a:rPr lang="en-US" sz="4421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marL="954612" lvl="1" indent="-477306" algn="just">
              <a:lnSpc>
                <a:spcPts val="6190"/>
              </a:lnSpc>
              <a:buFont typeface="Arial"/>
              <a:buChar char="•"/>
            </a:pP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khổ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trắc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ba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bằng</a:t>
            </a:r>
            <a:endParaRPr lang="en-US" sz="4421" dirty="0">
              <a:solidFill>
                <a:srgbClr val="000000"/>
              </a:solidFill>
              <a:latin typeface="Roboto Condensed"/>
            </a:endParaRPr>
          </a:p>
          <a:p>
            <a:pPr marL="954612" lvl="1" indent="-477306" algn="just">
              <a:lnSpc>
                <a:spcPts val="6190"/>
              </a:lnSpc>
              <a:buFont typeface="Arial"/>
              <a:buChar char="•"/>
            </a:pP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sáu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ba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kia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vừa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chân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vừa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lưng</a:t>
            </a:r>
            <a:endParaRPr lang="en-US" sz="4421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6190"/>
              </a:lnSpc>
            </a:pPr>
            <a:r>
              <a:rPr lang="en-US" sz="4421" dirty="0">
                <a:solidFill>
                  <a:srgbClr val="000000"/>
                </a:solidFill>
                <a:latin typeface="Roboto Condensed"/>
              </a:rPr>
              <a:t>  - </a:t>
            </a:r>
            <a:r>
              <a:rPr lang="en-US" sz="4421" dirty="0" err="1">
                <a:solidFill>
                  <a:srgbClr val="000000"/>
                </a:solidFill>
                <a:latin typeface="Roboto Condensed Bold"/>
              </a:rPr>
              <a:t>Nhịp</a:t>
            </a:r>
            <a:r>
              <a:rPr lang="en-US" sz="4421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marL="954612" lvl="1" indent="-477306" algn="just">
              <a:lnSpc>
                <a:spcPts val="6190"/>
              </a:lnSpc>
              <a:buFont typeface="Arial"/>
              <a:buChar char="•"/>
            </a:pP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bảy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: ¾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hoặc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3/2/2</a:t>
            </a:r>
          </a:p>
          <a:p>
            <a:pPr marL="954612" lvl="1" indent="-477306" algn="just">
              <a:lnSpc>
                <a:spcPts val="6190"/>
              </a:lnSpc>
              <a:buFont typeface="Arial"/>
              <a:buChar char="•"/>
            </a:pP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sáu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tám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ngắt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lục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bát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tức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thường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ngắt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nhịp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21" dirty="0" err="1">
                <a:solidFill>
                  <a:srgbClr val="000000"/>
                </a:solidFill>
                <a:latin typeface="Roboto Condensed"/>
              </a:rPr>
              <a:t>chẵn</a:t>
            </a:r>
            <a:r>
              <a:rPr lang="en-US" sz="4421" dirty="0">
                <a:solidFill>
                  <a:srgbClr val="000000"/>
                </a:solidFill>
                <a:latin typeface="Roboto Condensed"/>
              </a:rPr>
              <a:t> (2/2/2, 2/4, 4/4,…)</a:t>
            </a:r>
          </a:p>
          <a:p>
            <a:pPr algn="just">
              <a:lnSpc>
                <a:spcPts val="6190"/>
              </a:lnSpc>
            </a:pPr>
            <a:endParaRPr lang="en-US" sz="4421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036936" y="470339"/>
            <a:ext cx="4899693" cy="1116722"/>
          </a:xfrm>
          <a:custGeom>
            <a:avLst/>
            <a:gdLst/>
            <a:ahLst/>
            <a:cxnLst/>
            <a:rect l="l" t="t" r="r" b="b"/>
            <a:pathLst>
              <a:path w="4899693" h="1116722">
                <a:moveTo>
                  <a:pt x="0" y="0"/>
                </a:moveTo>
                <a:lnTo>
                  <a:pt x="4899693" y="0"/>
                </a:lnTo>
                <a:lnTo>
                  <a:pt x="4899693" y="1116722"/>
                </a:lnTo>
                <a:lnTo>
                  <a:pt x="0" y="1116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649647" y="8411679"/>
            <a:ext cx="4899693" cy="1116722"/>
          </a:xfrm>
          <a:custGeom>
            <a:avLst/>
            <a:gdLst/>
            <a:ahLst/>
            <a:cxnLst/>
            <a:rect l="l" t="t" r="r" b="b"/>
            <a:pathLst>
              <a:path w="4899693" h="1116722">
                <a:moveTo>
                  <a:pt x="0" y="0"/>
                </a:moveTo>
                <a:lnTo>
                  <a:pt x="4899692" y="0"/>
                </a:lnTo>
                <a:lnTo>
                  <a:pt x="4899692" y="1116722"/>
                </a:lnTo>
                <a:lnTo>
                  <a:pt x="0" y="1116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5093" y="1"/>
            <a:ext cx="3109461" cy="10287000"/>
          </a:xfrm>
          <a:custGeom>
            <a:avLst/>
            <a:gdLst/>
            <a:ahLst/>
            <a:cxnLst/>
            <a:rect l="l" t="t" r="r" b="b"/>
            <a:pathLst>
              <a:path w="3109461" h="10287000">
                <a:moveTo>
                  <a:pt x="0" y="0"/>
                </a:moveTo>
                <a:lnTo>
                  <a:pt x="3109461" y="0"/>
                </a:lnTo>
                <a:lnTo>
                  <a:pt x="3109461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763" t="-22171" r="-727027" b="-186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2060" y="2309901"/>
            <a:ext cx="2816676" cy="6506080"/>
          </a:xfrm>
          <a:custGeom>
            <a:avLst/>
            <a:gdLst/>
            <a:ahLst/>
            <a:cxnLst/>
            <a:rect l="l" t="t" r="r" b="b"/>
            <a:pathLst>
              <a:path w="2816676" h="6506080">
                <a:moveTo>
                  <a:pt x="0" y="0"/>
                </a:moveTo>
                <a:lnTo>
                  <a:pt x="2816676" y="0"/>
                </a:lnTo>
                <a:lnTo>
                  <a:pt x="2816676" y="6506081"/>
                </a:lnTo>
                <a:lnTo>
                  <a:pt x="0" y="650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494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388307" y="-88022"/>
            <a:ext cx="4899693" cy="1116722"/>
          </a:xfrm>
          <a:custGeom>
            <a:avLst/>
            <a:gdLst/>
            <a:ahLst/>
            <a:cxnLst/>
            <a:rect l="l" t="t" r="r" b="b"/>
            <a:pathLst>
              <a:path w="4899693" h="1116722">
                <a:moveTo>
                  <a:pt x="0" y="0"/>
                </a:moveTo>
                <a:lnTo>
                  <a:pt x="4899693" y="0"/>
                </a:lnTo>
                <a:lnTo>
                  <a:pt x="4899693" y="1116722"/>
                </a:lnTo>
                <a:lnTo>
                  <a:pt x="0" y="1116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33951" y="9058767"/>
            <a:ext cx="4899693" cy="1116722"/>
          </a:xfrm>
          <a:custGeom>
            <a:avLst/>
            <a:gdLst/>
            <a:ahLst/>
            <a:cxnLst/>
            <a:rect l="l" t="t" r="r" b="b"/>
            <a:pathLst>
              <a:path w="4899693" h="1116722">
                <a:moveTo>
                  <a:pt x="0" y="0"/>
                </a:moveTo>
                <a:lnTo>
                  <a:pt x="4899693" y="0"/>
                </a:lnTo>
                <a:lnTo>
                  <a:pt x="4899693" y="1116721"/>
                </a:lnTo>
                <a:lnTo>
                  <a:pt x="0" y="1116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702955" y="3558182"/>
          <a:ext cx="10117804" cy="5257800"/>
        </p:xfrm>
        <a:graphic>
          <a:graphicData uri="http://schemas.openxmlformats.org/drawingml/2006/table">
            <a:tbl>
              <a:tblPr/>
              <a:tblGrid>
                <a:gridCol w="362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2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Tiếng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1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2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3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4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5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6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7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8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Câu thất 1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Câu thất 2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Câu lục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Câu bát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T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>
                          <a:solidFill>
                            <a:srgbClr val="000000"/>
                          </a:solidFill>
                          <a:latin typeface="Roboto Condensed"/>
                        </a:rPr>
                        <a:t>_</a:t>
                      </a:r>
                      <a:endParaRPr lang="en-US" sz="110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6159"/>
                        </a:lnSpc>
                        <a:defRPr/>
                      </a:pPr>
                      <a:r>
                        <a:rPr lang="en-US" sz="4399" dirty="0">
                          <a:solidFill>
                            <a:srgbClr val="000000"/>
                          </a:solidFill>
                          <a:latin typeface="Roboto Condensed"/>
                        </a:rPr>
                        <a:t>B</a:t>
                      </a:r>
                      <a:endParaRPr lang="en-US" sz="1100" dirty="0"/>
                    </a:p>
                  </a:txBody>
                  <a:tcPr marL="85725" marR="85725" marT="85725" marB="857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5832604" y="933450"/>
            <a:ext cx="11858504" cy="307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16"/>
              </a:lnSpc>
            </a:pPr>
            <a:r>
              <a:rPr lang="en-US" sz="4368" dirty="0">
                <a:solidFill>
                  <a:srgbClr val="000000"/>
                </a:solidFill>
                <a:latin typeface="Roboto Condensed Bold"/>
              </a:rPr>
              <a:t>-Thanh </a:t>
            </a:r>
            <a:r>
              <a:rPr lang="en-US" sz="4368" dirty="0" err="1">
                <a:solidFill>
                  <a:srgbClr val="000000"/>
                </a:solidFill>
                <a:latin typeface="Roboto Condensed Bold"/>
              </a:rPr>
              <a:t>điệu</a:t>
            </a:r>
            <a:r>
              <a:rPr lang="en-US" sz="4368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Thanh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(B),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trắc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(T)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vị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trí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cố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Cụ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thanh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điệu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và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hiệp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vần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in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đỏ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)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368" dirty="0" err="1">
                <a:solidFill>
                  <a:srgbClr val="000000"/>
                </a:solidFill>
                <a:latin typeface="Roboto Condensed"/>
              </a:rPr>
              <a:t>sau</a:t>
            </a:r>
            <a:r>
              <a:rPr lang="en-US" sz="4368" dirty="0">
                <a:solidFill>
                  <a:srgbClr val="000000"/>
                </a:solidFill>
                <a:latin typeface="Roboto Condensed"/>
              </a:rPr>
              <a:t>:</a:t>
            </a:r>
          </a:p>
          <a:p>
            <a:pPr algn="just">
              <a:lnSpc>
                <a:spcPts val="6116"/>
              </a:lnSpc>
              <a:spcBef>
                <a:spcPct val="0"/>
              </a:spcBef>
            </a:pPr>
            <a:endParaRPr lang="en-US" sz="4368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4109</Words>
  <Application>Microsoft Office PowerPoint</Application>
  <PresentationFormat>Custom</PresentationFormat>
  <Paragraphs>410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Bahianita</vt:lpstr>
      <vt:lpstr>#9Slide05 Dear Saturday</vt:lpstr>
      <vt:lpstr>Calibri</vt:lpstr>
      <vt:lpstr>Roboto Condensed</vt:lpstr>
      <vt:lpstr>Roboto Condensed Bold Italics</vt:lpstr>
      <vt:lpstr>Arial</vt:lpstr>
      <vt:lpstr>UTM ThuPhap Thien An</vt:lpstr>
      <vt:lpstr>Arimo</vt:lpstr>
      <vt:lpstr>Roboto Condensed Italics</vt:lpstr>
      <vt:lpstr>Fraunces Bold</vt:lpstr>
      <vt:lpstr>Roboto Condensed Bold</vt:lpstr>
      <vt:lpstr>Fraunces Semi-Bold</vt:lpstr>
      <vt:lpstr>#9Slide05 VL Fadilla</vt:lpstr>
      <vt:lpstr>Fraunces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9CD - B1 - Ôn tập</dc:title>
  <dc:creator>This MC</dc:creator>
  <cp:lastModifiedBy>Admin</cp:lastModifiedBy>
  <cp:revision>3</cp:revision>
  <dcterms:created xsi:type="dcterms:W3CDTF">2006-08-16T00:00:00Z</dcterms:created>
  <dcterms:modified xsi:type="dcterms:W3CDTF">2024-06-23T01:43:36Z</dcterms:modified>
  <dc:identifier>DAGHv5zceDM</dc:identifier>
</cp:coreProperties>
</file>