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456" r:id="rId3"/>
    <p:sldId id="370" r:id="rId4"/>
    <p:sldId id="580" r:id="rId5"/>
    <p:sldId id="581" r:id="rId6"/>
    <p:sldId id="258" r:id="rId7"/>
    <p:sldId id="483" r:id="rId8"/>
    <p:sldId id="584" r:id="rId9"/>
    <p:sldId id="615" r:id="rId10"/>
    <p:sldId id="605" r:id="rId11"/>
    <p:sldId id="606" r:id="rId12"/>
    <p:sldId id="613" r:id="rId13"/>
    <p:sldId id="614" r:id="rId14"/>
    <p:sldId id="607" r:id="rId15"/>
    <p:sldId id="617" r:id="rId16"/>
    <p:sldId id="616" r:id="rId17"/>
    <p:sldId id="619" r:id="rId18"/>
    <p:sldId id="618" r:id="rId19"/>
    <p:sldId id="608" r:id="rId20"/>
    <p:sldId id="599" r:id="rId21"/>
    <p:sldId id="612" r:id="rId22"/>
    <p:sldId id="484" r:id="rId23"/>
    <p:sldId id="601" r:id="rId24"/>
    <p:sldId id="602" r:id="rId25"/>
    <p:sldId id="494" r:id="rId26"/>
    <p:sldId id="593" r:id="rId27"/>
    <p:sldId id="604" r:id="rId28"/>
    <p:sldId id="594" r:id="rId29"/>
    <p:sldId id="257" r:id="rId30"/>
    <p:sldId id="34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6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9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26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1419-595D-4960-B38B-15EA643020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Rèm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r>
              <a:rPr lang="en-US" sz="1200" b="1" kern="10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BÀI 8: CÔNG CỤ HỖ TRỢ TÍNH TOÁN</a:t>
            </a:r>
            <a:endParaRPr lang="vi-VN" sz="1200" b="1" kern="1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9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4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4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G:\tin%208\TTDD2.ppt" TargetMode="External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D73F281-D85A-414B-B050-B924052F9282}"/>
              </a:ext>
            </a:extLst>
          </p:cNvPr>
          <p:cNvSpPr txBox="1"/>
          <p:nvPr/>
        </p:nvSpPr>
        <p:spPr>
          <a:xfrm>
            <a:off x="1366134" y="334692"/>
            <a:ext cx="6403486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BD37E8A-D45A-4AF4-AA02-27891D5290CA}"/>
              </a:ext>
            </a:extLst>
          </p:cNvPr>
          <p:cNvSpPr txBox="1"/>
          <p:nvPr/>
        </p:nvSpPr>
        <p:spPr>
          <a:xfrm>
            <a:off x="1585266" y="687445"/>
            <a:ext cx="38940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7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5A797EB-37FC-432B-A43C-3061B2852843}"/>
              </a:ext>
            </a:extLst>
          </p:cNvPr>
          <p:cNvSpPr txBox="1"/>
          <p:nvPr/>
        </p:nvSpPr>
        <p:spPr>
          <a:xfrm>
            <a:off x="2371867" y="2869231"/>
            <a:ext cx="3451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2172445" y="1665085"/>
            <a:ext cx="47908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TIN HỌC 8 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2333767" y="4095750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7" descr="Frames PPT 015">
            <a:extLst>
              <a:ext uri="{FF2B5EF4-FFF2-40B4-BE49-F238E27FC236}">
                <a16:creationId xmlns:a16="http://schemas.microsoft.com/office/drawing/2014/main" xmlns="" id="{84F5AF0B-542E-A1A1-87F0-F052CF7E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" y="0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4828" y="24127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25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5227" y="1194952"/>
            <a:ext cx="816427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Tại E2 gõ công thức =B2*C2+D2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533891" y="1809750"/>
            <a:ext cx="816427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sao chép một ô có chứa công thức, địa chỉ ô trong công thức sẽ thay đổi phù hợp với vị trí mới.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8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5638" y="746544"/>
            <a:ext cx="84679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219491" y="3325020"/>
            <a:ext cx="870501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trang tính trên, tại ô D2 lập công thức =B2*C2*B7 để tính thuế cho sản phẩm Máy tính. Sao chép nội dung ô D2 sang khối ô D3:D5 và giải thích kết quả nhận được.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4A0C13-F12B-45C7-A1D0-6A5E7C9DE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261933"/>
            <a:ext cx="4591691" cy="1867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9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xmlns="" id="{B3FE7E59-1A4B-47AD-84C0-B91E77ECCA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82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705064"/>
            <a:ext cx="7924800" cy="4380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30228D-BF8F-48EB-AF24-FA3CD01B1E52}"/>
              </a:ext>
            </a:extLst>
          </p:cNvPr>
          <p:cNvSpPr txBox="1"/>
          <p:nvPr/>
        </p:nvSpPr>
        <p:spPr>
          <a:xfrm>
            <a:off x="31044" y="27517"/>
            <a:ext cx="880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</a:t>
            </a:r>
            <a:r>
              <a:rPr 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 với công thức =B2*C2*B7 để tính thuế cho sản phẩm Máy tính. Em hãy nhận xét khi sao chép dữ liệu nhận được?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5639" y="746544"/>
            <a:ext cx="816427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274154" y="1581150"/>
            <a:ext cx="870501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gõ công thức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=B2*C2*B7 để tính thuế cho sản phẩm Máy tính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sao chép ô chứa công thức sang một ô khác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hàng và tên cột thay đổi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5C0400E-60F2-3339-BC1C-1A49D130AA52}"/>
              </a:ext>
            </a:extLst>
          </p:cNvPr>
          <p:cNvSpPr txBox="1"/>
          <p:nvPr/>
        </p:nvSpPr>
        <p:spPr>
          <a:xfrm>
            <a:off x="274155" y="2865879"/>
            <a:ext cx="8705017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chỉ tương đối: </a:t>
            </a:r>
            <a:r>
              <a:rPr lang="vi-VN" sz="27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mà tên hàng và tên cột thay đổi khi sao chép ô chứa công thức sang một ô khác. Theo mặc định, các địa chỉ trong công thức/hàm là địa chỉ tương đối.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8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  <p:bldP spid="19" grpId="0" build="p" bldLvl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561" y="2362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687" y="2712"/>
                <a:ext cx="708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357783" y="839606"/>
            <a:ext cx="8514922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thực hiện lại yêu cầu trên nhưng công thức tại ô D2 là =B2*C2*$B$7 rồi cho nhận xét về địa chỉ các ô tính trong công thức tại các ô thuộc khối ô D3:D5.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8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xmlns="" id="{D8A3CB62-4FA3-8B83-8F82-7897133F37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8" end="3944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88" y="675922"/>
            <a:ext cx="7958667" cy="4476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004C90-8E0B-4623-A7F0-576FF582201D}"/>
              </a:ext>
            </a:extLst>
          </p:cNvPr>
          <p:cNvSpPr txBox="1"/>
          <p:nvPr/>
        </p:nvSpPr>
        <p:spPr>
          <a:xfrm>
            <a:off x="31044" y="-41136"/>
            <a:ext cx="880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</a:t>
            </a:r>
            <a:r>
              <a:rPr 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 với công thức =B2*C2*$B$7 rồi cho nhận xét về địa chỉ các ô tính trong công thức tại các ô thuộc khối ô D3:D5?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56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561" y="2362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687" y="2712"/>
                <a:ext cx="708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383183" y="845956"/>
            <a:ext cx="8514922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tại ô D2 là =B2*C2*$B$7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sao chép ô chứa công thức sang một ô khác thì tên hàng và tên cột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$B$7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bị thay đổi trong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34E1D5-AE06-0E0A-3E3C-6EEF312CF9BB}"/>
              </a:ext>
            </a:extLst>
          </p:cNvPr>
          <p:cNvSpPr txBox="1"/>
          <p:nvPr/>
        </p:nvSpPr>
        <p:spPr>
          <a:xfrm>
            <a:off x="346258" y="2571750"/>
            <a:ext cx="8588772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tuyệt đối: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mà tên hàng và tên cột không bị thay đổi khi sao chép ô chứa công thức sang một ô khác. Để đánh dấu là địa chỉ tuyệt đối, Excel sử dụng kí hiệu “$” đặt trước tên cột và tên hàng 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có thể ấn phím F4 trên bàn phím để lấy địa chỉ tuyệt đối)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  <p:bldP spid="19" grpId="0" build="p" bldLvl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414" y="14478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1" y="668403"/>
            <a:ext cx="8659694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304801" y="1510181"/>
            <a:ext cx="8651157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kết quả của câu 2 hãy bỏ đi ký hiệu “$” ở sau *B$7. Hãy thực hiện lại yêu cầu trên nhưng công thức tại ô D2 rồi cho nhận xét về địa chỉ các ô tính trong công thức tại các ô thuộc 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145813-4204-4A17-583A-4260C776E2A3}"/>
              </a:ext>
            </a:extLst>
          </p:cNvPr>
          <p:cNvSpPr txBox="1"/>
          <p:nvPr/>
        </p:nvSpPr>
        <p:spPr>
          <a:xfrm>
            <a:off x="240022" y="3180193"/>
            <a:ext cx="8891786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hỗn hợp: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có tên hàng hoặc tên cột thay đổi khi sao chép ô chứa công thức sang một ô khác, phân còn lại giữ nguyên. Để đánh dấu là địa chỉ hỗn hợp. Excel sử dụng kí hiệu “$” đặt trước thành phân không thay đổi.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$B7 và B$7 đều là các địa chỉ hỗn hợp.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1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  <p:bldP spid="19" grpId="0" build="p" bldLvl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xmlns="" id="{3BE0DEE5-8F06-3C4E-A67E-577D1C6E29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716" end="6886.5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414" y="14478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304801" y="825926"/>
            <a:ext cx="8651157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đi ký hiệu “$” ở sau 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*$B7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hàng thay đổi khi sao chép ô chứa công thức sang một ô khác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145813-4204-4A17-583A-4260C776E2A3}"/>
              </a:ext>
            </a:extLst>
          </p:cNvPr>
          <p:cNvSpPr txBox="1"/>
          <p:nvPr/>
        </p:nvSpPr>
        <p:spPr>
          <a:xfrm>
            <a:off x="252214" y="2141671"/>
            <a:ext cx="8651157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hỗn hợp: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có tên hàng hoặc tên cột thay đổi khi sao chép ô chứa công thức sang một ô khác, phân còn lại giữ nguyên. Để đánh dấu là địa chỉ hỗn hợp. Excel sử dụng kí hiệu “$” đặt trước thành phân không thay đổi.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$B7 và B$7 đều là các địa chỉ hỗn hợp.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6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  <p:bldP spid="19" grpId="0" uiExpand="1" build="p" bldLvl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268890-5841-B134-7933-B19E41E0F2E4}"/>
              </a:ext>
            </a:extLst>
          </p:cNvPr>
          <p:cNvSpPr txBox="1"/>
          <p:nvPr/>
        </p:nvSpPr>
        <p:spPr>
          <a:xfrm>
            <a:off x="588499" y="623739"/>
            <a:ext cx="838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- Thảo luận nhóm và đại diện nhóm trả lời, hoàn thành các câu hỏi sau: </a:t>
            </a:r>
            <a:endParaRPr lang="en-US" sz="2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B15FE1-213F-0330-9453-73F17BF98A2C}"/>
              </a:ext>
            </a:extLst>
          </p:cNvPr>
          <p:cNvSpPr txBox="1"/>
          <p:nvPr/>
        </p:nvSpPr>
        <p:spPr>
          <a:xfrm>
            <a:off x="588499" y="1493105"/>
            <a:ext cx="8241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1: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Cho bảng dữ liệu như Hình 3, tại ô C3 lập công thức =$B3∗C$2 để tính diện tích hình chữ nhật có chiều dài và chiều rộng được lưu trong các ô B3 và C2. Sao chép nội dung ô C3 ra toàn khối C3:G6 rồi quan sát kết quả thu được và nội dung công thức trong các ô thuộc khối C3:G6.</a:t>
            </a:r>
          </a:p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2: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Thực hiện lại yêu cầu trên với các kiểu địa chỉ khác nhau (tương đối, tuyệt đối, hỗn hợp) trong công thức tại ô C3.</a:t>
            </a:r>
          </a:p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3: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Em có nhận xét gì với kết quả thực hiện hai yêu cầu trên.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32CFCE-85AB-F997-B0C9-CB7CFB6B486B}"/>
              </a:ext>
            </a:extLst>
          </p:cNvPr>
          <p:cNvGrpSpPr/>
          <p:nvPr/>
        </p:nvGrpSpPr>
        <p:grpSpPr>
          <a:xfrm>
            <a:off x="-33528" y="98673"/>
            <a:ext cx="8979172" cy="571500"/>
            <a:chOff x="880761" y="539846"/>
            <a:chExt cx="9714747" cy="762000"/>
          </a:xfrm>
        </p:grpSpPr>
        <p:grpSp>
          <p:nvGrpSpPr>
            <p:cNvPr id="9" name="Group 148">
              <a:extLst>
                <a:ext uri="{FF2B5EF4-FFF2-40B4-BE49-F238E27FC236}">
                  <a16:creationId xmlns:a16="http://schemas.microsoft.com/office/drawing/2014/main" xmlns="" id="{7C34037A-33FC-1407-7B5A-21C11F17F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11" name="AutoShape 17">
                <a:extLst>
                  <a:ext uri="{FF2B5EF4-FFF2-40B4-BE49-F238E27FC236}">
                    <a16:creationId xmlns:a16="http://schemas.microsoft.com/office/drawing/2014/main" xmlns="" id="{ABCDC43A-D032-702D-D2CC-2E6CF710B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xmlns="" id="{0B54139A-6BA8-954A-74EA-A8D8A2418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xmlns="" id="{06073D1A-2393-AB3F-21AC-EFBF8DDCC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xmlns="" id="{6C5C84C9-BA47-FBBE-E87B-EBACBB35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1">
                <a:extLst>
                  <a:ext uri="{FF2B5EF4-FFF2-40B4-BE49-F238E27FC236}">
                    <a16:creationId xmlns:a16="http://schemas.microsoft.com/office/drawing/2014/main" xmlns="" id="{455ACD42-0234-5B1A-5B49-39121725D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xmlns="" id="{CC655638-1590-4654-9EDF-6E06DCBA8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" name="AutoShape 23">
                <a:extLst>
                  <a:ext uri="{FF2B5EF4-FFF2-40B4-BE49-F238E27FC236}">
                    <a16:creationId xmlns:a16="http://schemas.microsoft.com/office/drawing/2014/main" xmlns="" id="{516EC350-124B-BD47-AF49-1DB9B818EF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xmlns="" id="{9F9033C6-1B9A-7336-1145-AB4ECDFA8A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xmlns="" id="{7DC45CC6-A6EC-2275-C6CE-884DFD7E9A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9" descr="Picture1">
                <a:extLst>
                  <a:ext uri="{FF2B5EF4-FFF2-40B4-BE49-F238E27FC236}">
                    <a16:creationId xmlns:a16="http://schemas.microsoft.com/office/drawing/2014/main" xmlns="" id="{9E3885AA-51DF-03A7-7037-727EFF905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xmlns="" id="{6C2C4E1D-2F72-3C4E-9B9D-3E637D64D2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xmlns="" id="{71032A80-5AF4-4D19-463B-E8C3EF9CA4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hành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08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B15FE1-213F-0330-9453-73F17BF98A2C}"/>
              </a:ext>
            </a:extLst>
          </p:cNvPr>
          <p:cNvSpPr txBox="1"/>
          <p:nvPr/>
        </p:nvSpPr>
        <p:spPr>
          <a:xfrm>
            <a:off x="820129" y="1743580"/>
            <a:ext cx="824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400">
              <a:solidFill>
                <a:srgbClr val="0000CC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32CFCE-85AB-F997-B0C9-CB7CFB6B486B}"/>
              </a:ext>
            </a:extLst>
          </p:cNvPr>
          <p:cNvGrpSpPr/>
          <p:nvPr/>
        </p:nvGrpSpPr>
        <p:grpSpPr>
          <a:xfrm>
            <a:off x="-33528" y="98673"/>
            <a:ext cx="8979172" cy="571500"/>
            <a:chOff x="880761" y="539846"/>
            <a:chExt cx="9714747" cy="762000"/>
          </a:xfrm>
        </p:grpSpPr>
        <p:grpSp>
          <p:nvGrpSpPr>
            <p:cNvPr id="9" name="Group 148">
              <a:extLst>
                <a:ext uri="{FF2B5EF4-FFF2-40B4-BE49-F238E27FC236}">
                  <a16:creationId xmlns:a16="http://schemas.microsoft.com/office/drawing/2014/main" xmlns="" id="{7C34037A-33FC-1407-7B5A-21C11F17F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11" name="AutoShape 17">
                <a:extLst>
                  <a:ext uri="{FF2B5EF4-FFF2-40B4-BE49-F238E27FC236}">
                    <a16:creationId xmlns:a16="http://schemas.microsoft.com/office/drawing/2014/main" xmlns="" id="{ABCDC43A-D032-702D-D2CC-2E6CF710B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xmlns="" id="{0B54139A-6BA8-954A-74EA-A8D8A2418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xmlns="" id="{06073D1A-2393-AB3F-21AC-EFBF8DDCC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xmlns="" id="{6C5C84C9-BA47-FBBE-E87B-EBACBB35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1">
                <a:extLst>
                  <a:ext uri="{FF2B5EF4-FFF2-40B4-BE49-F238E27FC236}">
                    <a16:creationId xmlns:a16="http://schemas.microsoft.com/office/drawing/2014/main" xmlns="" id="{455ACD42-0234-5B1A-5B49-39121725D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xmlns="" id="{CC655638-1590-4654-9EDF-6E06DCBA8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" name="AutoShape 23">
                <a:extLst>
                  <a:ext uri="{FF2B5EF4-FFF2-40B4-BE49-F238E27FC236}">
                    <a16:creationId xmlns:a16="http://schemas.microsoft.com/office/drawing/2014/main" xmlns="" id="{516EC350-124B-BD47-AF49-1DB9B818EF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xmlns="" id="{9F9033C6-1B9A-7336-1145-AB4ECDFA8A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xmlns="" id="{7DC45CC6-A6EC-2275-C6CE-884DFD7E9A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9" descr="Picture1">
                <a:extLst>
                  <a:ext uri="{FF2B5EF4-FFF2-40B4-BE49-F238E27FC236}">
                    <a16:creationId xmlns:a16="http://schemas.microsoft.com/office/drawing/2014/main" xmlns="" id="{9E3885AA-51DF-03A7-7037-727EFF905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xmlns="" id="{6C2C4E1D-2F72-3C4E-9B9D-3E637D64D2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xmlns="" id="{71032A80-5AF4-4D19-463B-E8C3EF9CA4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hành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411B3A-4D20-1A27-6694-7DD40C69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" y="950556"/>
            <a:ext cx="3947346" cy="2610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DF94C3-C302-83FE-1E85-8E3749FB1B13}"/>
              </a:ext>
            </a:extLst>
          </p:cNvPr>
          <p:cNvSpPr txBox="1"/>
          <p:nvPr/>
        </p:nvSpPr>
        <p:spPr>
          <a:xfrm>
            <a:off x="304666" y="3655230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180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Nhập công thức =$B3∗C$2 tại ô C3</a:t>
            </a:r>
            <a:endParaRPr lang="en-US">
              <a:solidFill>
                <a:srgbClr val="0000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559359-F009-2886-1FE9-8C8077B84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05" y="894682"/>
            <a:ext cx="4991615" cy="2914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036BE2-1FBF-1E4E-0654-78F6E682435B}"/>
              </a:ext>
            </a:extLst>
          </p:cNvPr>
          <p:cNvSpPr txBox="1"/>
          <p:nvPr/>
        </p:nvSpPr>
        <p:spPr>
          <a:xfrm>
            <a:off x="4468419" y="36708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 chép nội dung ô C3 ra toàn khối C3:G6</a:t>
            </a:r>
            <a:r>
              <a:rPr lang="en-US" sz="180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  <p:bldP spid="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114800" y="967848"/>
            <a:ext cx="3886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268890-5841-B134-7933-B19E41E0F2E4}"/>
              </a:ext>
            </a:extLst>
          </p:cNvPr>
          <p:cNvSpPr txBox="1"/>
          <p:nvPr/>
        </p:nvSpPr>
        <p:spPr>
          <a:xfrm>
            <a:off x="152400" y="629990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tạo bảng tính như sau: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B15FE1-213F-0330-9453-73F17BF98A2C}"/>
              </a:ext>
            </a:extLst>
          </p:cNvPr>
          <p:cNvSpPr txBox="1"/>
          <p:nvPr/>
        </p:nvSpPr>
        <p:spPr>
          <a:xfrm>
            <a:off x="152400" y="1138682"/>
            <a:ext cx="35215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thuế cho từng loại mặt hàng.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thành tiền cho từng loại hàng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tiền khách hàng phải trả.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AF09FB-0526-F70F-1838-AA69CDA09343}"/>
              </a:ext>
            </a:extLst>
          </p:cNvPr>
          <p:cNvGrpSpPr/>
          <p:nvPr/>
        </p:nvGrpSpPr>
        <p:grpSpPr>
          <a:xfrm>
            <a:off x="-20085" y="34726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43C00910-CBC4-A472-0F5D-66E18D72F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9" name="AutoShape 17">
                <a:extLst>
                  <a:ext uri="{FF2B5EF4-FFF2-40B4-BE49-F238E27FC236}">
                    <a16:creationId xmlns:a16="http://schemas.microsoft.com/office/drawing/2014/main" xmlns="" id="{D0390BD4-3369-6A6F-DF07-60640172F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xmlns="" id="{9DFEAEF7-90A0-A51D-F8C0-4D12240E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9">
                <a:extLst>
                  <a:ext uri="{FF2B5EF4-FFF2-40B4-BE49-F238E27FC236}">
                    <a16:creationId xmlns:a16="http://schemas.microsoft.com/office/drawing/2014/main" xmlns="" id="{87828906-9995-5384-6900-634EA5B0B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20">
                <a:extLst>
                  <a:ext uri="{FF2B5EF4-FFF2-40B4-BE49-F238E27FC236}">
                    <a16:creationId xmlns:a16="http://schemas.microsoft.com/office/drawing/2014/main" xmlns="" id="{4CDE9B13-4D65-1351-D732-5077A595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xmlns="" id="{983770DA-BF9B-4092-DB9E-35103F8F1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xmlns="" id="{93A16E70-9AE0-2C62-3A73-B3F919936A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5" name="AutoShape 23">
                <a:extLst>
                  <a:ext uri="{FF2B5EF4-FFF2-40B4-BE49-F238E27FC236}">
                    <a16:creationId xmlns:a16="http://schemas.microsoft.com/office/drawing/2014/main" xmlns="" id="{6C6F83B9-A71D-F3E8-90E1-09960B134D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xmlns="" id="{5351DD7C-6A11-0DC2-7C6C-353DD29B70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25">
                <a:extLst>
                  <a:ext uri="{FF2B5EF4-FFF2-40B4-BE49-F238E27FC236}">
                    <a16:creationId xmlns:a16="http://schemas.microsoft.com/office/drawing/2014/main" xmlns="" id="{2B289FD3-CC6D-4CC9-9F71-E435377F3C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 descr="Picture1">
                <a:extLst>
                  <a:ext uri="{FF2B5EF4-FFF2-40B4-BE49-F238E27FC236}">
                    <a16:creationId xmlns:a16="http://schemas.microsoft.com/office/drawing/2014/main" xmlns="" id="{21B49ED3-0BC2-1B2F-C238-E3B1599F0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xmlns="" id="{1765F2F9-5B83-D957-C936-4DF9E1B2A75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 Box 26">
              <a:extLst>
                <a:ext uri="{FF2B5EF4-FFF2-40B4-BE49-F238E27FC236}">
                  <a16:creationId xmlns:a16="http://schemas.microsoft.com/office/drawing/2014/main" xmlns="" id="{4CE3A32D-3BB4-E5A7-9D7E-A42F5A8F43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6CF7216-DD94-0C0E-0D59-253E40FB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1"/>
          <a:stretch/>
        </p:blipFill>
        <p:spPr bwMode="auto">
          <a:xfrm>
            <a:off x="3591750" y="1153557"/>
            <a:ext cx="5552250" cy="3789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55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bldLvl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268890-5841-B134-7933-B19E41E0F2E4}"/>
              </a:ext>
            </a:extLst>
          </p:cNvPr>
          <p:cNvSpPr txBox="1"/>
          <p:nvPr/>
        </p:nvSpPr>
        <p:spPr>
          <a:xfrm>
            <a:off x="135693" y="666184"/>
            <a:ext cx="38916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=E5*$G$3 tại ô F5 </a:t>
            </a:r>
          </a:p>
          <a:p>
            <a:r>
              <a:rPr lang="vi-VN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chuột chọn vào ô F5 đó rồi kéo các ô thuộc khối từ F5: F10.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AF09FB-0526-F70F-1838-AA69CDA09343}"/>
              </a:ext>
            </a:extLst>
          </p:cNvPr>
          <p:cNvGrpSpPr/>
          <p:nvPr/>
        </p:nvGrpSpPr>
        <p:grpSpPr>
          <a:xfrm>
            <a:off x="0" y="9525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43C00910-CBC4-A472-0F5D-66E18D72F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9" name="AutoShape 17">
                <a:extLst>
                  <a:ext uri="{FF2B5EF4-FFF2-40B4-BE49-F238E27FC236}">
                    <a16:creationId xmlns:a16="http://schemas.microsoft.com/office/drawing/2014/main" xmlns="" id="{D0390BD4-3369-6A6F-DF07-60640172F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xmlns="" id="{9DFEAEF7-90A0-A51D-F8C0-4D12240E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9">
                <a:extLst>
                  <a:ext uri="{FF2B5EF4-FFF2-40B4-BE49-F238E27FC236}">
                    <a16:creationId xmlns:a16="http://schemas.microsoft.com/office/drawing/2014/main" xmlns="" id="{87828906-9995-5384-6900-634EA5B0B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20">
                <a:extLst>
                  <a:ext uri="{FF2B5EF4-FFF2-40B4-BE49-F238E27FC236}">
                    <a16:creationId xmlns:a16="http://schemas.microsoft.com/office/drawing/2014/main" xmlns="" id="{4CDE9B13-4D65-1351-D732-5077A595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xmlns="" id="{983770DA-BF9B-4092-DB9E-35103F8F1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xmlns="" id="{93A16E70-9AE0-2C62-3A73-B3F919936A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5" name="AutoShape 23">
                <a:extLst>
                  <a:ext uri="{FF2B5EF4-FFF2-40B4-BE49-F238E27FC236}">
                    <a16:creationId xmlns:a16="http://schemas.microsoft.com/office/drawing/2014/main" xmlns="" id="{6C6F83B9-A71D-F3E8-90E1-09960B134D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xmlns="" id="{5351DD7C-6A11-0DC2-7C6C-353DD29B70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25">
                <a:extLst>
                  <a:ext uri="{FF2B5EF4-FFF2-40B4-BE49-F238E27FC236}">
                    <a16:creationId xmlns:a16="http://schemas.microsoft.com/office/drawing/2014/main" xmlns="" id="{2B289FD3-CC6D-4CC9-9F71-E435377F3C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 descr="Picture1">
                <a:extLst>
                  <a:ext uri="{FF2B5EF4-FFF2-40B4-BE49-F238E27FC236}">
                    <a16:creationId xmlns:a16="http://schemas.microsoft.com/office/drawing/2014/main" xmlns="" id="{21B49ED3-0BC2-1B2F-C238-E3B1599F0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xmlns="" id="{1765F2F9-5B83-D957-C936-4DF9E1B2A75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16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 Box 26">
              <a:extLst>
                <a:ext uri="{FF2B5EF4-FFF2-40B4-BE49-F238E27FC236}">
                  <a16:creationId xmlns:a16="http://schemas.microsoft.com/office/drawing/2014/main" xmlns="" id="{4CE3A32D-3BB4-E5A7-9D7E-A42F5A8F43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E6C0C4-3E9E-E43C-7514-1F1EB498042C}"/>
              </a:ext>
            </a:extLst>
          </p:cNvPr>
          <p:cNvSpPr txBox="1"/>
          <p:nvPr/>
        </p:nvSpPr>
        <p:spPr>
          <a:xfrm>
            <a:off x="144297" y="2061271"/>
            <a:ext cx="3883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=D5*E5+F5 tại ô G5 </a:t>
            </a:r>
          </a:p>
          <a:p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chuột chọn vào ô G5 đó rồi kéo các ô thuộc khối từ G5: G10.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CBA2BD-2D12-3613-C9DE-C59579E259BB}"/>
              </a:ext>
            </a:extLst>
          </p:cNvPr>
          <p:cNvSpPr txBox="1"/>
          <p:nvPr/>
        </p:nvSpPr>
        <p:spPr>
          <a:xfrm>
            <a:off x="1676400" y="447675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=SUM(G5:G10) tại ô G11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C257D7-88DC-6C3C-BE2D-A08C81AA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86" y="713333"/>
            <a:ext cx="5024521" cy="38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F267284-3602-CC79-355E-42A11AAC7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1352549"/>
            <a:ext cx="6284976" cy="3790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808" y="1608903"/>
            <a:ext cx="28315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vé đã bán cho từng phim.</a:t>
            </a:r>
          </a:p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thu cho từng phim.</a:t>
            </a:r>
          </a:p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doanh thu phòng vé.</a:t>
            </a:r>
          </a:p>
          <a:p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985944-B627-C058-5B25-B6430FE51B66}"/>
              </a:ext>
            </a:extLst>
          </p:cNvPr>
          <p:cNvGrpSpPr/>
          <p:nvPr/>
        </p:nvGrpSpPr>
        <p:grpSpPr>
          <a:xfrm>
            <a:off x="0" y="13335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ACED2A14-DDA8-74BE-90F6-DD22F632E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xmlns="" id="{60430E3E-AAD1-A1DE-8D87-74E92E92A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8">
                <a:extLst>
                  <a:ext uri="{FF2B5EF4-FFF2-40B4-BE49-F238E27FC236}">
                    <a16:creationId xmlns:a16="http://schemas.microsoft.com/office/drawing/2014/main" xmlns="" id="{FE4F5FA1-941C-311D-A2E0-6D0FF5AF0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9">
                <a:extLst>
                  <a:ext uri="{FF2B5EF4-FFF2-40B4-BE49-F238E27FC236}">
                    <a16:creationId xmlns:a16="http://schemas.microsoft.com/office/drawing/2014/main" xmlns="" id="{401CF72E-4CFF-D1B5-4758-6C61D179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20">
                <a:extLst>
                  <a:ext uri="{FF2B5EF4-FFF2-40B4-BE49-F238E27FC236}">
                    <a16:creationId xmlns:a16="http://schemas.microsoft.com/office/drawing/2014/main" xmlns="" id="{0EA5061D-457C-E615-6822-B93A6A6EE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21">
                <a:extLst>
                  <a:ext uri="{FF2B5EF4-FFF2-40B4-BE49-F238E27FC236}">
                    <a16:creationId xmlns:a16="http://schemas.microsoft.com/office/drawing/2014/main" xmlns="" id="{14255104-6016-4460-C5CD-A1DB9CCD3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xmlns="" id="{8BEA83E8-B903-C445-4AFB-6867305B33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4" name="AutoShape 23">
                <a:extLst>
                  <a:ext uri="{FF2B5EF4-FFF2-40B4-BE49-F238E27FC236}">
                    <a16:creationId xmlns:a16="http://schemas.microsoft.com/office/drawing/2014/main" xmlns="" id="{3E629015-E4A1-F4DE-5D07-B6A9489BA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4">
                <a:extLst>
                  <a:ext uri="{FF2B5EF4-FFF2-40B4-BE49-F238E27FC236}">
                    <a16:creationId xmlns:a16="http://schemas.microsoft.com/office/drawing/2014/main" xmlns="" id="{D9D4E46D-4A71-6F40-D2B0-AB1B37A679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5">
                <a:extLst>
                  <a:ext uri="{FF2B5EF4-FFF2-40B4-BE49-F238E27FC236}">
                    <a16:creationId xmlns:a16="http://schemas.microsoft.com/office/drawing/2014/main" xmlns="" id="{AB3F8D69-A306-5D03-B9EE-5FD2F2D3C6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 descr="Picture1">
                <a:extLst>
                  <a:ext uri="{FF2B5EF4-FFF2-40B4-BE49-F238E27FC236}">
                    <a16:creationId xmlns:a16="http://schemas.microsoft.com/office/drawing/2014/main" xmlns="" id="{2CD44B10-4F41-5E21-1A72-BB65FB8E9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>
                <a:extLst>
                  <a:ext uri="{FF2B5EF4-FFF2-40B4-BE49-F238E27FC236}">
                    <a16:creationId xmlns:a16="http://schemas.microsoft.com/office/drawing/2014/main" xmlns="" id="{F4076340-4AF6-2A5B-CBBF-ADB1FE3054E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xmlns="" id="{F294BCF1-C78A-3EC4-D8F4-ABE48DC020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Vận dụng 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F58C12-B611-09BA-1675-581AE05DC8F4}"/>
              </a:ext>
            </a:extLst>
          </p:cNvPr>
          <p:cNvSpPr txBox="1"/>
          <p:nvPr/>
        </p:nvSpPr>
        <p:spPr>
          <a:xfrm>
            <a:off x="390400" y="692991"/>
            <a:ext cx="8483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bảng dữ liệu doanh thu của một phòng bán vé xem phim như ở Hình 4. Em hãy lập công thức để tính: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F33690-96A3-A278-B325-D4BB3E65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8" b="1"/>
          <a:stretch/>
        </p:blipFill>
        <p:spPr bwMode="auto">
          <a:xfrm>
            <a:off x="4307691" y="590550"/>
            <a:ext cx="4671481" cy="243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C68C2E-E891-5839-8562-1937B3E2F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" y="605790"/>
            <a:ext cx="4307691" cy="2423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985944-B627-C058-5B25-B6430FE51B66}"/>
              </a:ext>
            </a:extLst>
          </p:cNvPr>
          <p:cNvGrpSpPr/>
          <p:nvPr/>
        </p:nvGrpSpPr>
        <p:grpSpPr>
          <a:xfrm>
            <a:off x="-24384" y="3429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ACED2A14-DDA8-74BE-90F6-DD22F632E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xmlns="" id="{60430E3E-AAD1-A1DE-8D87-74E92E92A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8">
                <a:extLst>
                  <a:ext uri="{FF2B5EF4-FFF2-40B4-BE49-F238E27FC236}">
                    <a16:creationId xmlns:a16="http://schemas.microsoft.com/office/drawing/2014/main" xmlns="" id="{FE4F5FA1-941C-311D-A2E0-6D0FF5AF0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9">
                <a:extLst>
                  <a:ext uri="{FF2B5EF4-FFF2-40B4-BE49-F238E27FC236}">
                    <a16:creationId xmlns:a16="http://schemas.microsoft.com/office/drawing/2014/main" xmlns="" id="{401CF72E-4CFF-D1B5-4758-6C61D179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20">
                <a:extLst>
                  <a:ext uri="{FF2B5EF4-FFF2-40B4-BE49-F238E27FC236}">
                    <a16:creationId xmlns:a16="http://schemas.microsoft.com/office/drawing/2014/main" xmlns="" id="{0EA5061D-457C-E615-6822-B93A6A6EE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21">
                <a:extLst>
                  <a:ext uri="{FF2B5EF4-FFF2-40B4-BE49-F238E27FC236}">
                    <a16:creationId xmlns:a16="http://schemas.microsoft.com/office/drawing/2014/main" xmlns="" id="{14255104-6016-4460-C5CD-A1DB9CCD3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xmlns="" id="{8BEA83E8-B903-C445-4AFB-6867305B33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4" name="AutoShape 23">
                <a:extLst>
                  <a:ext uri="{FF2B5EF4-FFF2-40B4-BE49-F238E27FC236}">
                    <a16:creationId xmlns:a16="http://schemas.microsoft.com/office/drawing/2014/main" xmlns="" id="{3E629015-E4A1-F4DE-5D07-B6A9489BA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4">
                <a:extLst>
                  <a:ext uri="{FF2B5EF4-FFF2-40B4-BE49-F238E27FC236}">
                    <a16:creationId xmlns:a16="http://schemas.microsoft.com/office/drawing/2014/main" xmlns="" id="{D9D4E46D-4A71-6F40-D2B0-AB1B37A679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5">
                <a:extLst>
                  <a:ext uri="{FF2B5EF4-FFF2-40B4-BE49-F238E27FC236}">
                    <a16:creationId xmlns:a16="http://schemas.microsoft.com/office/drawing/2014/main" xmlns="" id="{AB3F8D69-A306-5D03-B9EE-5FD2F2D3C6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 descr="Picture1">
                <a:extLst>
                  <a:ext uri="{FF2B5EF4-FFF2-40B4-BE49-F238E27FC236}">
                    <a16:creationId xmlns:a16="http://schemas.microsoft.com/office/drawing/2014/main" xmlns="" id="{2CD44B10-4F41-5E21-1A72-BB65FB8E9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>
                <a:extLst>
                  <a:ext uri="{FF2B5EF4-FFF2-40B4-BE49-F238E27FC236}">
                    <a16:creationId xmlns:a16="http://schemas.microsoft.com/office/drawing/2014/main" xmlns="" id="{F4076340-4AF6-2A5B-CBBF-ADB1FE3054E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xmlns="" id="{F294BCF1-C78A-3EC4-D8F4-ABE48DC020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Vận dụng 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00EAB19-F453-BB32-C5A2-2A351C95B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027" y="3140916"/>
            <a:ext cx="6093883" cy="20025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DD74E8-3BA1-E59E-5557-B475ECA00646}"/>
              </a:ext>
            </a:extLst>
          </p:cNvPr>
          <p:cNvSpPr/>
          <p:nvPr/>
        </p:nvSpPr>
        <p:spPr>
          <a:xfrm>
            <a:off x="2259910" y="520066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0A9B3B6-437D-860E-83C1-A0F0C8C4B05C}"/>
              </a:ext>
            </a:extLst>
          </p:cNvPr>
          <p:cNvSpPr/>
          <p:nvPr/>
        </p:nvSpPr>
        <p:spPr>
          <a:xfrm>
            <a:off x="7096781" y="478584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C65E91F-8F86-0B1A-CFF8-E12B12E9E3C5}"/>
              </a:ext>
            </a:extLst>
          </p:cNvPr>
          <p:cNvSpPr/>
          <p:nvPr/>
        </p:nvSpPr>
        <p:spPr>
          <a:xfrm>
            <a:off x="4953000" y="3028950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Frames PPT 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" y="20241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9600" y="2960227"/>
            <a:ext cx="8150423" cy="1085850"/>
            <a:chOff x="1513656" y="2808834"/>
            <a:chExt cx="9164687" cy="1240333"/>
          </a:xfrm>
        </p:grpSpPr>
        <p:sp>
          <p:nvSpPr>
            <p:cNvPr id="18" name="Rectangle: Rounded Corners 25"/>
            <p:cNvSpPr/>
            <p:nvPr/>
          </p:nvSpPr>
          <p:spPr>
            <a:xfrm>
              <a:off x="1513656" y="2808834"/>
              <a:ext cx="1240333" cy="1240333"/>
            </a:xfrm>
            <a:prstGeom prst="roundRect">
              <a:avLst>
                <a:gd name="adj" fmla="val 1667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grpSp>
          <p:nvGrpSpPr>
            <p:cNvPr id="5" name="Group 18"/>
            <p:cNvGrpSpPr/>
            <p:nvPr/>
          </p:nvGrpSpPr>
          <p:grpSpPr>
            <a:xfrm>
              <a:off x="2828410" y="2808834"/>
              <a:ext cx="7849933" cy="1240333"/>
              <a:chOff x="1799710" y="2854830"/>
              <a:chExt cx="7849933" cy="1240333"/>
            </a:xfrm>
            <a:scene3d>
              <a:camera prst="orthographicFront"/>
              <a:lightRig rig="flat" dir="t"/>
            </a:scene3d>
          </p:grpSpPr>
          <p:sp>
            <p:nvSpPr>
              <p:cNvPr id="20" name="Rectangle: Rounded Corners 27"/>
              <p:cNvSpPr/>
              <p:nvPr/>
            </p:nvSpPr>
            <p:spPr>
              <a:xfrm>
                <a:off x="1799710" y="2854830"/>
                <a:ext cx="7849933" cy="1240333"/>
              </a:xfrm>
              <a:prstGeom prst="roundRect">
                <a:avLst>
                  <a:gd name="adj" fmla="val 1667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5197846"/>
                  <a:satOff val="-23984"/>
                  <a:lumOff val="883"/>
                  <a:alphaOff val="0"/>
                </a:schemeClr>
              </a:fillRef>
              <a:effectRef idx="1">
                <a:schemeClr val="accent4">
                  <a:hueOff val="5197846"/>
                  <a:satOff val="-23984"/>
                  <a:lumOff val="88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: Rounded Corners 5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0269" y="2915389"/>
                <a:ext cx="7728815" cy="11192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576" tIns="163576" rIns="163576" bIns="163576" spcCol="1270" anchor="ctr"/>
              <a:lstStyle/>
              <a:p>
                <a:pPr algn="just" defTabSz="766763">
                  <a:lnSpc>
                    <a:spcPct val="130000"/>
                  </a:lnSpc>
                  <a:defRPr/>
                </a:pP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Chuẩn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bị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“</a:t>
                </a:r>
                <a:r>
                  <a:rPr lang="en-US" altLang="en-US" sz="2400" b="1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6: </a:t>
                </a:r>
                <a:r>
                  <a:rPr lang="vi-VN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Thực hành tổng hợp </a:t>
                </a:r>
                <a:r>
                  <a:rPr lang="en-US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”</a:t>
                </a:r>
                <a:endPara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008192" y="263881"/>
            <a:ext cx="5551841" cy="7001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lvl="0"/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NHÀ</a:t>
            </a:r>
            <a:endParaRPr lang="en-US" sz="4100" dirty="0">
              <a:solidFill>
                <a:srgbClr val="FF0000"/>
              </a:solidFill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378023" y="1352550"/>
            <a:ext cx="8382000" cy="1219200"/>
            <a:chOff x="978568" y="1771650"/>
            <a:chExt cx="10108532" cy="1447800"/>
          </a:xfrm>
        </p:grpSpPr>
        <p:grpSp>
          <p:nvGrpSpPr>
            <p:cNvPr id="7" name="Group 13"/>
            <p:cNvGrpSpPr/>
            <p:nvPr/>
          </p:nvGrpSpPr>
          <p:grpSpPr bwMode="auto">
            <a:xfrm>
              <a:off x="2573647" y="1771650"/>
              <a:ext cx="8513453" cy="1447800"/>
              <a:chOff x="1799710" y="1465656"/>
              <a:chExt cx="7849933" cy="1240333"/>
            </a:xfrm>
            <a:scene3d>
              <a:camera prst="orthographicFront"/>
              <a:lightRig rig="flat" dir="t"/>
            </a:scene3d>
          </p:grpSpPr>
          <p:sp>
            <p:nvSpPr>
              <p:cNvPr id="15" name="Rectangle: Rounded Corners 22"/>
              <p:cNvSpPr/>
              <p:nvPr/>
            </p:nvSpPr>
            <p:spPr>
              <a:xfrm>
                <a:off x="1799710" y="1465656"/>
                <a:ext cx="7849933" cy="1240333"/>
              </a:xfrm>
              <a:prstGeom prst="roundRect">
                <a:avLst>
                  <a:gd name="adj" fmla="val 1667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ectangle: Rounded Corners 5"/>
              <p:cNvSpPr txBox="1"/>
              <p:nvPr/>
            </p:nvSpPr>
            <p:spPr>
              <a:xfrm>
                <a:off x="1860269" y="1526215"/>
                <a:ext cx="7728815" cy="11192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576" tIns="163576" rIns="163576" bIns="163576" spcCol="1270" anchor="ctr"/>
              <a:lstStyle/>
              <a:p>
                <a:pPr algn="just" defTabSz="766763">
                  <a:lnSpc>
                    <a:spcPct val="130000"/>
                  </a:lnSpc>
                  <a:defRPr/>
                </a:pP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Ôn lại kiến thức</a:t>
                </a:r>
                <a:r>
                  <a:rPr lang="en-US" altLang="en-US" sz="20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và làm bài tập ở Chủ đề E1: </a:t>
                </a:r>
                <a:r>
                  <a:rPr lang="en-US" altLang="en-US" sz="200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ử lí và trực quan hóa dữ liệu bằng bảng tính điện tử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68" y="1826419"/>
              <a:ext cx="1558231" cy="139303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546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7200" y="185975"/>
            <a:ext cx="8424373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trong công thức hoặc hàm, Excel thường sử dụng địa chỉ các ô tính chứa số liệu thay cho số liệu trực tiếp?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173355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D84CD9-E6F1-45BE-B39F-36F074D58D6B}"/>
              </a:ext>
            </a:extLst>
          </p:cNvPr>
          <p:cNvSpPr/>
          <p:nvPr/>
        </p:nvSpPr>
        <p:spPr>
          <a:xfrm>
            <a:off x="457200" y="2419350"/>
            <a:ext cx="8424373" cy="181588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Excel thường sử dụng địa chỉ các ô tính chứa số liệu thay cho số liệu trực tiếp vì sử dụng địa chỉ các ô tính chứa số liệu sẽ tiết kiệm thời gian, khả năng chính xác cao.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27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3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57200" y="1276350"/>
            <a:ext cx="8229600" cy="162200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2700" b="1" kern="1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</a:t>
            </a:r>
          </a:p>
          <a:p>
            <a:pPr algn="ctr">
              <a:lnSpc>
                <a:spcPct val="110000"/>
              </a:lnSpc>
            </a:pPr>
            <a:r>
              <a:rPr lang="en-US" sz="2700" b="1" kern="1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CÁC KIỂU ĐỊA CHỈ TRONG EXCEL</a:t>
            </a:r>
            <a:endParaRPr lang="vi-VN" sz="2700" b="1" kern="1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475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24">
            <a:extLst>
              <a:ext uri="{FF2B5EF4-FFF2-40B4-BE49-F238E27FC236}">
                <a16:creationId xmlns:a16="http://schemas.microsoft.com/office/drawing/2014/main" xmlns="" id="{7C66CD1A-8D46-75C2-3C7B-1339B686307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85461" y="3079513"/>
            <a:ext cx="752475" cy="163115"/>
            <a:chOff x="0" y="1896"/>
            <a:chExt cx="5760" cy="120"/>
          </a:xfrm>
        </p:grpSpPr>
        <p:sp>
          <p:nvSpPr>
            <p:cNvPr id="91" name="Rectangle 25">
              <a:extLst>
                <a:ext uri="{FF2B5EF4-FFF2-40B4-BE49-F238E27FC236}">
                  <a16:creationId xmlns:a16="http://schemas.microsoft.com/office/drawing/2014/main" xmlns="" id="{31B84BFD-4863-D553-230B-A8FC175035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26">
              <a:extLst>
                <a:ext uri="{FF2B5EF4-FFF2-40B4-BE49-F238E27FC236}">
                  <a16:creationId xmlns:a16="http://schemas.microsoft.com/office/drawing/2014/main" xmlns="" id="{C6E69AC8-2DBA-B84C-872F-15DB06BF51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27">
            <a:extLst>
              <a:ext uri="{FF2B5EF4-FFF2-40B4-BE49-F238E27FC236}">
                <a16:creationId xmlns:a16="http://schemas.microsoft.com/office/drawing/2014/main" xmlns="" id="{6FFEB5EE-6E99-585F-A18E-B2009A1E17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72641" y="1528965"/>
            <a:ext cx="6465231" cy="7715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ô tính trong công thức</a:t>
            </a:r>
          </a:p>
        </p:txBody>
      </p:sp>
      <p:sp>
        <p:nvSpPr>
          <p:cNvPr id="6" name="AutoShape 43">
            <a:extLst>
              <a:ext uri="{FF2B5EF4-FFF2-40B4-BE49-F238E27FC236}">
                <a16:creationId xmlns:a16="http://schemas.microsoft.com/office/drawing/2014/main" xmlns="" id="{02F91108-A5E6-C5ED-6EB1-21D00888EB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21589" y="2351251"/>
            <a:ext cx="6537420" cy="82680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it-IT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địa chỉ trong Excel. 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7" descr="Pink tissue paper">
            <a:extLst>
              <a:ext uri="{FF2B5EF4-FFF2-40B4-BE49-F238E27FC236}">
                <a16:creationId xmlns:a16="http://schemas.microsoft.com/office/drawing/2014/main" xmlns="" id="{ED31A0B6-D7F2-6AFE-CFCB-FC77E3721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118451"/>
            <a:ext cx="8110788" cy="900600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vi-VN" sz="1350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16762298-4D36-A019-4338-AD6C53787C5B}"/>
              </a:ext>
            </a:extLst>
          </p:cNvPr>
          <p:cNvGrpSpPr>
            <a:grpSpLocks/>
          </p:cNvGrpSpPr>
          <p:nvPr/>
        </p:nvGrpSpPr>
        <p:grpSpPr bwMode="auto">
          <a:xfrm>
            <a:off x="717697" y="1817084"/>
            <a:ext cx="764381" cy="198834"/>
            <a:chOff x="0" y="1896"/>
            <a:chExt cx="5760" cy="120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xmlns="" id="{5335BBC5-BC60-7683-1F4E-5C27F7AE1F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82D7524B-CC78-CCC1-C4E3-5B8FBC31E1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EA84BB42-37F2-BD17-002D-F40E3358DDD2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130972"/>
            <a:ext cx="617934" cy="1218594"/>
            <a:chOff x="1474" y="2341"/>
            <a:chExt cx="454" cy="678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xmlns="" id="{3DE7576E-9BEE-C645-3946-5770CC03D57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xmlns="" id="{0AF7D459-4D36-1C98-4D97-AA68E3C64E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xmlns="" id="{BB7BD5F5-6AB0-A6A7-C8A4-9EA2571E41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</p:grp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xmlns="" id="{8D406257-68F0-241E-9159-A6E9B0FC300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73" y="2564"/>
              <a:ext cx="456" cy="454"/>
              <a:chOff x="1828" y="1824"/>
              <a:chExt cx="2031" cy="1825"/>
            </a:xfrm>
          </p:grpSpPr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xmlns="" id="{9A7EAD7C-42DC-8AB0-01D4-2EE7B199F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775" y="2500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16" name="AutoShape 16">
                <a:extLst>
                  <a:ext uri="{FF2B5EF4-FFF2-40B4-BE49-F238E27FC236}">
                    <a16:creationId xmlns:a16="http://schemas.microsoft.com/office/drawing/2014/main" xmlns="" id="{73FCD9EA-0D10-0F13-EBEA-7F857A61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8" y="2515"/>
                <a:ext cx="309" cy="1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/>
              </a:p>
            </p:txBody>
          </p:sp>
          <p:sp>
            <p:nvSpPr>
              <p:cNvPr id="17" name="AutoShape 17">
                <a:extLst>
                  <a:ext uri="{FF2B5EF4-FFF2-40B4-BE49-F238E27FC236}">
                    <a16:creationId xmlns:a16="http://schemas.microsoft.com/office/drawing/2014/main" xmlns="" id="{7CB18C90-4E5F-C5CE-FA76-1C8BD50DE8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693" y="3444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xmlns="" id="{4D0BE842-3E24-6806-1EE9-81802EC2CA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xmlns="" id="{DF32CCF3-4A2C-1D0F-51A6-C21B757C35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20" name="Oval 20">
                <a:extLst>
                  <a:ext uri="{FF2B5EF4-FFF2-40B4-BE49-F238E27FC236}">
                    <a16:creationId xmlns:a16="http://schemas.microsoft.com/office/drawing/2014/main" xmlns="" id="{B1D4893A-D3CA-370B-5731-515C24A09E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9" y="2779"/>
                <a:ext cx="1367" cy="38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xmlns="" id="{C159CF9A-FC97-7D84-7B02-B3E9D0200C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6" y="2813"/>
                <a:ext cx="1367" cy="38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/>
              </a:p>
            </p:txBody>
          </p:sp>
          <p:sp>
            <p:nvSpPr>
              <p:cNvPr id="22" name="Oval 22">
                <a:extLst>
                  <a:ext uri="{FF2B5EF4-FFF2-40B4-BE49-F238E27FC236}">
                    <a16:creationId xmlns:a16="http://schemas.microsoft.com/office/drawing/2014/main" xmlns="" id="{586D013B-110F-F4E3-0E72-A36C3D044E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8" y="2082"/>
                <a:ext cx="1367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xmlns="" id="{E3BCE474-7CA0-9222-E228-495B16BC07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6" y="2085"/>
                <a:ext cx="1367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/>
              </a:p>
            </p:txBody>
          </p:sp>
        </p:grpSp>
      </p:grpSp>
      <p:grpSp>
        <p:nvGrpSpPr>
          <p:cNvPr id="26" name="Group 24">
            <a:extLst>
              <a:ext uri="{FF2B5EF4-FFF2-40B4-BE49-F238E27FC236}">
                <a16:creationId xmlns:a16="http://schemas.microsoft.com/office/drawing/2014/main" xmlns="" id="{6E286472-47DA-5598-5434-56B1BDDC78E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15999" y="2484430"/>
            <a:ext cx="752475" cy="163115"/>
            <a:chOff x="0" y="1896"/>
            <a:chExt cx="5760" cy="120"/>
          </a:xfrm>
        </p:grpSpPr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xmlns="" id="{34AFEE1E-C9F6-56DC-022A-1A87BAD3A5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xmlns="" id="{8F55CACC-F357-81B9-5B55-E0E47E7C09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BBE04DD-D8B7-5A12-A6A1-D2DE7A082D09}"/>
              </a:ext>
            </a:extLst>
          </p:cNvPr>
          <p:cNvGrpSpPr>
            <a:grpSpLocks/>
          </p:cNvGrpSpPr>
          <p:nvPr/>
        </p:nvGrpSpPr>
        <p:grpSpPr bwMode="auto">
          <a:xfrm>
            <a:off x="1368408" y="1553957"/>
            <a:ext cx="802854" cy="747713"/>
            <a:chOff x="3254" y="856"/>
            <a:chExt cx="583" cy="6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F90B1F8-51BF-C221-9F2E-8A3ECD03C6A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2" y="878"/>
              <a:ext cx="628" cy="583"/>
              <a:chOff x="1855" y="1824"/>
              <a:chExt cx="2023" cy="1813"/>
            </a:xfrm>
          </p:grpSpPr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xmlns="" id="{ABD086AE-0AEB-F849-2C9B-FAD1C21A43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11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xmlns="" id="{4F7CFA05-C678-4CBE-084B-58692AD4A1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2" y="2504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AutoShape 32">
                <a:extLst>
                  <a:ext uri="{FF2B5EF4-FFF2-40B4-BE49-F238E27FC236}">
                    <a16:creationId xmlns:a16="http://schemas.microsoft.com/office/drawing/2014/main" xmlns="" id="{E5AC983D-B2F9-0777-61C7-9C4BD719D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35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xmlns="" id="{7B43A772-9A5A-C7FA-9B4D-4CAD7CCF56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hlinkClick r:id="rId5" action="ppaction://hlinkpres?slideindex=1&amp;slidetitle="/>
                <a:extLst>
                  <a:ext uri="{FF2B5EF4-FFF2-40B4-BE49-F238E27FC236}">
                    <a16:creationId xmlns:a16="http://schemas.microsoft.com/office/drawing/2014/main" xmlns="" id="{E310CEBC-CF31-CE12-AD57-BE9EBA56C7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xmlns="" id="{3310F619-FEC8-4475-661A-15BDD26D3A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8" y="2879"/>
                <a:ext cx="1493" cy="2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xmlns="" id="{13271FA4-4B94-2EE2-10A3-1E4A818560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8" y="2879"/>
                <a:ext cx="1493" cy="29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xmlns="" id="{28F0FA34-C91B-1011-8A4E-9490BAF48E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19" y="2066"/>
                <a:ext cx="1493" cy="1102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8">
                <a:extLst>
                  <a:ext uri="{FF2B5EF4-FFF2-40B4-BE49-F238E27FC236}">
                    <a16:creationId xmlns:a16="http://schemas.microsoft.com/office/drawing/2014/main" xmlns="" id="{FB37A9B2-0C0C-3A0E-ECA2-2B981EA2DF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0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WordArt 39">
              <a:hlinkClick r:id="rId5" action="ppaction://hlinkpres?slideindex=1&amp;slidetitle="/>
              <a:extLst>
                <a:ext uri="{FF2B5EF4-FFF2-40B4-BE49-F238E27FC236}">
                  <a16:creationId xmlns:a16="http://schemas.microsoft.com/office/drawing/2014/main" xmlns="" id="{84AB6524-E44A-324C-F4AA-CDAAB5F44F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xmlns="" id="{6EF9F8D6-3F44-5D5A-F266-30828325DBCD}"/>
              </a:ext>
            </a:extLst>
          </p:cNvPr>
          <p:cNvGrpSpPr>
            <a:grpSpLocks/>
          </p:cNvGrpSpPr>
          <p:nvPr/>
        </p:nvGrpSpPr>
        <p:grpSpPr bwMode="auto">
          <a:xfrm>
            <a:off x="1414604" y="2362635"/>
            <a:ext cx="681038" cy="741760"/>
            <a:chOff x="3260" y="1700"/>
            <a:chExt cx="581" cy="623"/>
          </a:xfrm>
        </p:grpSpPr>
        <p:grpSp>
          <p:nvGrpSpPr>
            <p:cNvPr id="42" name="Group 45">
              <a:extLst>
                <a:ext uri="{FF2B5EF4-FFF2-40B4-BE49-F238E27FC236}">
                  <a16:creationId xmlns:a16="http://schemas.microsoft.com/office/drawing/2014/main" xmlns="" id="{7A441B3F-9719-E22E-F7CB-2B208D802E3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44" name="AutoShape 46">
                <a:extLst>
                  <a:ext uri="{FF2B5EF4-FFF2-40B4-BE49-F238E27FC236}">
                    <a16:creationId xmlns:a16="http://schemas.microsoft.com/office/drawing/2014/main" xmlns="" id="{28EE5C80-96B0-2BA7-9370-621991BD98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7">
                <a:extLst>
                  <a:ext uri="{FF2B5EF4-FFF2-40B4-BE49-F238E27FC236}">
                    <a16:creationId xmlns:a16="http://schemas.microsoft.com/office/drawing/2014/main" xmlns="" id="{27298F81-04D3-0C43-FDEB-0DD3D8A68B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0" y="2504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AutoShape 48">
                <a:extLst>
                  <a:ext uri="{FF2B5EF4-FFF2-40B4-BE49-F238E27FC236}">
                    <a16:creationId xmlns:a16="http://schemas.microsoft.com/office/drawing/2014/main" xmlns="" id="{75908D5A-C9D2-FBC6-211D-BA7F0D0FB5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9">
                <a:extLst>
                  <a:ext uri="{FF2B5EF4-FFF2-40B4-BE49-F238E27FC236}">
                    <a16:creationId xmlns:a16="http://schemas.microsoft.com/office/drawing/2014/main" xmlns="" id="{E25F435A-F6AD-3C6F-0B37-92C13F1424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50">
                <a:extLst>
                  <a:ext uri="{FF2B5EF4-FFF2-40B4-BE49-F238E27FC236}">
                    <a16:creationId xmlns:a16="http://schemas.microsoft.com/office/drawing/2014/main" xmlns="" id="{91013C9F-CC95-B019-2CEE-FC093E7959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xmlns="" id="{5D3EEB1E-70F0-19D3-554C-8C0DDB5607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52">
                <a:hlinkClick r:id="rId6" action="ppaction://hlinkpres?slideindex=1&amp;slidetitle="/>
                <a:extLst>
                  <a:ext uri="{FF2B5EF4-FFF2-40B4-BE49-F238E27FC236}">
                    <a16:creationId xmlns:a16="http://schemas.microsoft.com/office/drawing/2014/main" xmlns="" id="{4E9C94E7-AD8B-6206-ACE7-54ECF96C4B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53">
                <a:extLst>
                  <a:ext uri="{FF2B5EF4-FFF2-40B4-BE49-F238E27FC236}">
                    <a16:creationId xmlns:a16="http://schemas.microsoft.com/office/drawing/2014/main" xmlns="" id="{10106B92-3FCE-603A-8A88-78C3FCAED8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4" y="2067"/>
                <a:ext cx="1493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Oval 54">
                <a:extLst>
                  <a:ext uri="{FF2B5EF4-FFF2-40B4-BE49-F238E27FC236}">
                    <a16:creationId xmlns:a16="http://schemas.microsoft.com/office/drawing/2014/main" xmlns="" id="{FF9C096E-7BFF-5C9E-4E62-FB4E459270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9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WordArt 55">
              <a:hlinkClick r:id="rId6" action="ppaction://hlinkpres?slideindex=1&amp;slidetitle="/>
              <a:extLst>
                <a:ext uri="{FF2B5EF4-FFF2-40B4-BE49-F238E27FC236}">
                  <a16:creationId xmlns:a16="http://schemas.microsoft.com/office/drawing/2014/main" xmlns="" id="{8BC4222B-0283-130A-AAE3-2FDF25123E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53" name="Group 69">
            <a:extLst>
              <a:ext uri="{FF2B5EF4-FFF2-40B4-BE49-F238E27FC236}">
                <a16:creationId xmlns:a16="http://schemas.microsoft.com/office/drawing/2014/main" xmlns="" id="{13BC3721-01B2-7FB4-D317-311753BEFE36}"/>
              </a:ext>
            </a:extLst>
          </p:cNvPr>
          <p:cNvGrpSpPr>
            <a:grpSpLocks/>
          </p:cNvGrpSpPr>
          <p:nvPr/>
        </p:nvGrpSpPr>
        <p:grpSpPr bwMode="auto">
          <a:xfrm>
            <a:off x="21431" y="239192"/>
            <a:ext cx="857250" cy="914400"/>
            <a:chOff x="196" y="292"/>
            <a:chExt cx="616" cy="507"/>
          </a:xfrm>
        </p:grpSpPr>
        <p:grpSp>
          <p:nvGrpSpPr>
            <p:cNvPr id="54" name="Group 70">
              <a:extLst>
                <a:ext uri="{FF2B5EF4-FFF2-40B4-BE49-F238E27FC236}">
                  <a16:creationId xmlns:a16="http://schemas.microsoft.com/office/drawing/2014/main" xmlns="" id="{D1A4554C-93E7-EB4F-9783-3E4744F48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58" name="Oval 19">
                <a:extLst>
                  <a:ext uri="{FF2B5EF4-FFF2-40B4-BE49-F238E27FC236}">
                    <a16:creationId xmlns:a16="http://schemas.microsoft.com/office/drawing/2014/main" xmlns="" id="{181BC293-4BF1-E0C7-4CBF-55B3B02E1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  <p:sp>
            <p:nvSpPr>
              <p:cNvPr id="59" name="Oval 24">
                <a:extLst>
                  <a:ext uri="{FF2B5EF4-FFF2-40B4-BE49-F238E27FC236}">
                    <a16:creationId xmlns:a16="http://schemas.microsoft.com/office/drawing/2014/main" xmlns="" id="{BBE3EF12-D09E-B975-321E-AFD66E675E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</p:grpSp>
        <p:grpSp>
          <p:nvGrpSpPr>
            <p:cNvPr id="55" name="Group 73">
              <a:extLst>
                <a:ext uri="{FF2B5EF4-FFF2-40B4-BE49-F238E27FC236}">
                  <a16:creationId xmlns:a16="http://schemas.microsoft.com/office/drawing/2014/main" xmlns="" id="{A752170A-9446-E389-13A0-70AB45DFD9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56" name="Oval 25">
                <a:extLst>
                  <a:ext uri="{FF2B5EF4-FFF2-40B4-BE49-F238E27FC236}">
                    <a16:creationId xmlns:a16="http://schemas.microsoft.com/office/drawing/2014/main" xmlns="" id="{B87F2C65-0F51-CBE8-2233-90C2F18EB7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  <p:pic>
            <p:nvPicPr>
              <p:cNvPr id="57" name="Picture 27" descr="Picture1">
                <a:extLst>
                  <a:ext uri="{FF2B5EF4-FFF2-40B4-BE49-F238E27FC236}">
                    <a16:creationId xmlns:a16="http://schemas.microsoft.com/office/drawing/2014/main" xmlns="" id="{2582C33D-E285-23C1-833A-A980B64A2D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0" name="AutoShape 23">
            <a:extLst>
              <a:ext uri="{FF2B5EF4-FFF2-40B4-BE49-F238E27FC236}">
                <a16:creationId xmlns:a16="http://schemas.microsoft.com/office/drawing/2014/main" xmlns="" id="{023D8269-F528-E260-B1F7-FAF79E3E24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40707" y="99873"/>
            <a:ext cx="8110788" cy="943276"/>
          </a:xfrm>
          <a:prstGeom prst="roundRect">
            <a:avLst>
              <a:gd name="adj" fmla="val 50000"/>
            </a:avLst>
          </a:prstGeom>
          <a:solidFill>
            <a:schemeClr val="hlink">
              <a:alpha val="63921"/>
            </a:schemeClr>
          </a:solid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vi-VN" sz="1350">
              <a:solidFill>
                <a:schemeClr val="bg1"/>
              </a:solidFill>
            </a:endParaRPr>
          </a:p>
        </p:txBody>
      </p:sp>
      <p:sp>
        <p:nvSpPr>
          <p:cNvPr id="64" name="AutoShape 43">
            <a:extLst>
              <a:ext uri="{FF2B5EF4-FFF2-40B4-BE49-F238E27FC236}">
                <a16:creationId xmlns:a16="http://schemas.microsoft.com/office/drawing/2014/main" xmlns="" id="{2D84F8C7-D092-D96F-5446-2B35C1F9A4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76869" y="3228827"/>
            <a:ext cx="6537420" cy="76824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it-IT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44">
            <a:extLst>
              <a:ext uri="{FF2B5EF4-FFF2-40B4-BE49-F238E27FC236}">
                <a16:creationId xmlns:a16="http://schemas.microsoft.com/office/drawing/2014/main" xmlns="" id="{1C653437-E9D8-E474-92C7-36A5865B954E}"/>
              </a:ext>
            </a:extLst>
          </p:cNvPr>
          <p:cNvGrpSpPr>
            <a:grpSpLocks/>
          </p:cNvGrpSpPr>
          <p:nvPr/>
        </p:nvGrpSpPr>
        <p:grpSpPr bwMode="auto">
          <a:xfrm>
            <a:off x="1369884" y="3181654"/>
            <a:ext cx="681038" cy="741760"/>
            <a:chOff x="3260" y="1700"/>
            <a:chExt cx="581" cy="623"/>
          </a:xfrm>
        </p:grpSpPr>
        <p:grpSp>
          <p:nvGrpSpPr>
            <p:cNvPr id="66" name="Group 45">
              <a:extLst>
                <a:ext uri="{FF2B5EF4-FFF2-40B4-BE49-F238E27FC236}">
                  <a16:creationId xmlns:a16="http://schemas.microsoft.com/office/drawing/2014/main" xmlns="" id="{9492D8ED-C137-2DA5-0CA3-35110525DE1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68" name="AutoShape 46">
                <a:extLst>
                  <a:ext uri="{FF2B5EF4-FFF2-40B4-BE49-F238E27FC236}">
                    <a16:creationId xmlns:a16="http://schemas.microsoft.com/office/drawing/2014/main" xmlns="" id="{0B67B12C-F6C3-FEF5-FA9C-DF4E3B915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47">
                <a:extLst>
                  <a:ext uri="{FF2B5EF4-FFF2-40B4-BE49-F238E27FC236}">
                    <a16:creationId xmlns:a16="http://schemas.microsoft.com/office/drawing/2014/main" xmlns="" id="{41E32EDD-3E61-8DFF-E77D-BF8EC8E4E7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0" y="2504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AutoShape 48">
                <a:extLst>
                  <a:ext uri="{FF2B5EF4-FFF2-40B4-BE49-F238E27FC236}">
                    <a16:creationId xmlns:a16="http://schemas.microsoft.com/office/drawing/2014/main" xmlns="" id="{59C7879B-B39A-9600-FC20-B91B8830A7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49">
                <a:extLst>
                  <a:ext uri="{FF2B5EF4-FFF2-40B4-BE49-F238E27FC236}">
                    <a16:creationId xmlns:a16="http://schemas.microsoft.com/office/drawing/2014/main" xmlns="" id="{7A41C983-79E6-6C59-288C-8459F67A1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50">
                <a:extLst>
                  <a:ext uri="{FF2B5EF4-FFF2-40B4-BE49-F238E27FC236}">
                    <a16:creationId xmlns:a16="http://schemas.microsoft.com/office/drawing/2014/main" xmlns="" id="{CBF78EA7-8CD2-6D53-57F6-2023CD65F0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51">
                <a:extLst>
                  <a:ext uri="{FF2B5EF4-FFF2-40B4-BE49-F238E27FC236}">
                    <a16:creationId xmlns:a16="http://schemas.microsoft.com/office/drawing/2014/main" xmlns="" id="{AC57DEBB-24AA-E0D3-E524-97E55FE5A2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52">
                <a:hlinkClick r:id="rId6" action="ppaction://hlinkpres?slideindex=1&amp;slidetitle="/>
                <a:extLst>
                  <a:ext uri="{FF2B5EF4-FFF2-40B4-BE49-F238E27FC236}">
                    <a16:creationId xmlns:a16="http://schemas.microsoft.com/office/drawing/2014/main" xmlns="" id="{E6A870BB-A7FF-9405-24B5-7ED5C3866F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53">
                <a:extLst>
                  <a:ext uri="{FF2B5EF4-FFF2-40B4-BE49-F238E27FC236}">
                    <a16:creationId xmlns:a16="http://schemas.microsoft.com/office/drawing/2014/main" xmlns="" id="{E47BB2C7-55C1-6471-61AB-3A8807AC0F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4" y="2067"/>
                <a:ext cx="1493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Oval 54">
                <a:extLst>
                  <a:ext uri="{FF2B5EF4-FFF2-40B4-BE49-F238E27FC236}">
                    <a16:creationId xmlns:a16="http://schemas.microsoft.com/office/drawing/2014/main" xmlns="" id="{9DEED75C-BDA9-E8B5-30ED-D2EA800C42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9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WordArt 55">
              <a:hlinkClick r:id="rId6" action="ppaction://hlinkpres?slideindex=1&amp;slidetitle="/>
              <a:extLst>
                <a:ext uri="{FF2B5EF4-FFF2-40B4-BE49-F238E27FC236}">
                  <a16:creationId xmlns:a16="http://schemas.microsoft.com/office/drawing/2014/main" xmlns="" id="{5BAC31CC-5977-B02F-05E1-C4CDE3283B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3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536A05B-A990-DAF6-C16A-045D8E50EA4C}"/>
              </a:ext>
            </a:extLst>
          </p:cNvPr>
          <p:cNvSpPr txBox="1"/>
          <p:nvPr/>
        </p:nvSpPr>
        <p:spPr>
          <a:xfrm>
            <a:off x="840707" y="165160"/>
            <a:ext cx="8010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Tiết:…</a:t>
            </a:r>
          </a:p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5: CÁC KIỂU ĐỊA CHỈ TRONG EXCEL</a:t>
            </a:r>
          </a:p>
        </p:txBody>
      </p:sp>
    </p:spTree>
    <p:extLst>
      <p:ext uri="{BB962C8B-B14F-4D97-AF65-F5344CB8AC3E}">
        <p14:creationId xmlns:p14="http://schemas.microsoft.com/office/powerpoint/2010/main" val="3618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4828" y="24127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53"/>
                <a:ext cx="647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2580" y="1031346"/>
            <a:ext cx="816427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D3C25B-F82C-2CA1-BC72-32CC9A7BB127}"/>
              </a:ext>
            </a:extLst>
          </p:cNvPr>
          <p:cNvSpPr txBox="1"/>
          <p:nvPr/>
        </p:nvSpPr>
        <p:spPr>
          <a:xfrm>
            <a:off x="688008" y="2000037"/>
            <a:ext cx="8164278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tạo một trang tính với dữ liệu như ở Tại ô E2, lập công thức =B2*C2+D2 để tính doanh số cho sản phẩm Máy tính.</a:t>
            </a:r>
          </a:p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chép công thức trong ô E2 sang các ô trong khối ô E3:E5 rồi nháy chuột vào các ô trong khối và nhận xét những thay đổi xuất hiện trong thanh công thức.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5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xmlns="" id="{186EF307-0F63-E979-A763-43140094DF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63" end="6460.7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1" y="1180853"/>
            <a:ext cx="7124980" cy="400780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B8370352-AC6C-4EAE-AEF1-170D8D2EACFA}"/>
              </a:ext>
            </a:extLst>
          </p:cNvPr>
          <p:cNvGrpSpPr/>
          <p:nvPr/>
        </p:nvGrpSpPr>
        <p:grpSpPr>
          <a:xfrm>
            <a:off x="82414" y="57150"/>
            <a:ext cx="8979172" cy="790073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42602F25-B415-41BB-A77A-F4071CE0C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>
                <a:extLst>
                  <a:ext uri="{FF2B5EF4-FFF2-40B4-BE49-F238E27FC236}">
                    <a16:creationId xmlns:a16="http://schemas.microsoft.com/office/drawing/2014/main" xmlns="" id="{34D25AE4-3F4A-422A-9642-B50F5B558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>
                <a:extLst>
                  <a:ext uri="{FF2B5EF4-FFF2-40B4-BE49-F238E27FC236}">
                    <a16:creationId xmlns:a16="http://schemas.microsoft.com/office/drawing/2014/main" xmlns="" id="{E0B54F81-E2B3-4D37-AE15-1737D4795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>
                <a:extLst>
                  <a:ext uri="{FF2B5EF4-FFF2-40B4-BE49-F238E27FC236}">
                    <a16:creationId xmlns:a16="http://schemas.microsoft.com/office/drawing/2014/main" xmlns="" id="{17E0F80F-75D6-4012-AC93-1BC028A11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>
                <a:extLst>
                  <a:ext uri="{FF2B5EF4-FFF2-40B4-BE49-F238E27FC236}">
                    <a16:creationId xmlns:a16="http://schemas.microsoft.com/office/drawing/2014/main" xmlns="" id="{4E003BC9-472B-403D-8A3C-6CD8657B7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>
                <a:extLst>
                  <a:ext uri="{FF2B5EF4-FFF2-40B4-BE49-F238E27FC236}">
                    <a16:creationId xmlns:a16="http://schemas.microsoft.com/office/drawing/2014/main" xmlns="" id="{A33BE8A5-EB75-4DB9-8DF8-C1BCC22D6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>
                <a:extLst>
                  <a:ext uri="{FF2B5EF4-FFF2-40B4-BE49-F238E27FC236}">
                    <a16:creationId xmlns:a16="http://schemas.microsoft.com/office/drawing/2014/main" xmlns="" id="{F185D5B0-5CDE-493C-BA4B-5CD7B8C00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>
                <a:extLst>
                  <a:ext uri="{FF2B5EF4-FFF2-40B4-BE49-F238E27FC236}">
                    <a16:creationId xmlns:a16="http://schemas.microsoft.com/office/drawing/2014/main" xmlns="" id="{4A785EDB-3800-4F31-AAE1-F4C638B64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>
                <a:extLst>
                  <a:ext uri="{FF2B5EF4-FFF2-40B4-BE49-F238E27FC236}">
                    <a16:creationId xmlns:a16="http://schemas.microsoft.com/office/drawing/2014/main" xmlns="" id="{0D0D0319-89A5-4668-BED2-F3F85B7918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>
                <a:extLst>
                  <a:ext uri="{FF2B5EF4-FFF2-40B4-BE49-F238E27FC236}">
                    <a16:creationId xmlns:a16="http://schemas.microsoft.com/office/drawing/2014/main" xmlns="" id="{AB141D02-6404-4565-B957-3925E6655E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>
                <a:extLst>
                  <a:ext uri="{FF2B5EF4-FFF2-40B4-BE49-F238E27FC236}">
                    <a16:creationId xmlns:a16="http://schemas.microsoft.com/office/drawing/2014/main" xmlns="" id="{97FAB6C6-DFE4-45E9-8168-9111847F86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>
                <a:extLst>
                  <a:ext uri="{FF2B5EF4-FFF2-40B4-BE49-F238E27FC236}">
                    <a16:creationId xmlns:a16="http://schemas.microsoft.com/office/drawing/2014/main" xmlns="" id="{79A04B82-EAE4-42F4-A5D2-ADD09CE002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01" y="2753"/>
                <a:ext cx="647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>
              <a:extLst>
                <a:ext uri="{FF2B5EF4-FFF2-40B4-BE49-F238E27FC236}">
                  <a16:creationId xmlns:a16="http://schemas.microsoft.com/office/drawing/2014/main" xmlns="" id="{7B8CEC49-1A9C-4B4D-92CB-49C6F691F6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98DB11-5F35-4521-8EE0-8F17052F6237}"/>
              </a:ext>
            </a:extLst>
          </p:cNvPr>
          <p:cNvSpPr txBox="1"/>
          <p:nvPr/>
        </p:nvSpPr>
        <p:spPr>
          <a:xfrm>
            <a:off x="674977" y="783029"/>
            <a:ext cx="82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E2 với công thức </a:t>
            </a:r>
            <a:r>
              <a:rPr 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=B2*C2+D2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861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RÈM"/>
  <p:tag name="ISPRING_SLIDE_INDENT_LEVEL" val="0"/>
  <p:tag name="ISPRING_SLIDE_ID_2" val="{D6D9E0D4-8E48-423F-8740-17F7BDDACD75}"/>
  <p:tag name="GENSWF_ADVANCE_TIME" val="5.0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HƯỚNG DẪN VỀ NHÀ"/>
  <p:tag name="TIMING" val="|1.777|2.915|6.185|4.939"/>
  <p:tag name="GENSWF_ADVANCE_TIME" val="22.201"/>
  <p:tag name="ISPRING_SLIDE_ID_2" val="{51A8C3C4-36BC-4B59-A3A9-54347D2AEE2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4: SỬ DỤNG CÁC HÀM ĐỂ TÍNH TOÁN"/>
  <p:tag name="ISPRING_SLIDE_INDENT_LEVEL" val="0"/>
  <p:tag name="ISPRING_SLIDE_ID_2" val="{868562D1-B3DB-417D-8342-CD23D8992048}"/>
  <p:tag name="GENSWF_ADVANCE_TIME" val="2.8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1494</Words>
  <Application>Microsoft Office PowerPoint</Application>
  <PresentationFormat>On-screen Show (16:9)</PresentationFormat>
  <Paragraphs>151</Paragraphs>
  <Slides>30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UTM Ambrose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238</cp:revision>
  <dcterms:created xsi:type="dcterms:W3CDTF">2021-07-22T17:31:00Z</dcterms:created>
  <dcterms:modified xsi:type="dcterms:W3CDTF">2023-07-08T23:14:39Z</dcterms:modified>
</cp:coreProperties>
</file>