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1463" r:id="rId3"/>
    <p:sldId id="1465" r:id="rId4"/>
    <p:sldId id="1467" r:id="rId5"/>
    <p:sldId id="1276" r:id="rId6"/>
    <p:sldId id="1366" r:id="rId8"/>
    <p:sldId id="1540" r:id="rId9"/>
    <p:sldId id="1590" r:id="rId10"/>
    <p:sldId id="1532" r:id="rId11"/>
    <p:sldId id="1536" r:id="rId12"/>
    <p:sldId id="1538" r:id="rId13"/>
    <p:sldId id="1542" r:id="rId14"/>
    <p:sldId id="1544" r:id="rId15"/>
    <p:sldId id="1624" r:id="rId16"/>
    <p:sldId id="1546" r:id="rId17"/>
    <p:sldId id="1548" r:id="rId18"/>
    <p:sldId id="1550" r:id="rId19"/>
    <p:sldId id="1628" r:id="rId20"/>
    <p:sldId id="1627" r:id="rId21"/>
    <p:sldId id="1630" r:id="rId22"/>
    <p:sldId id="1554" r:id="rId23"/>
    <p:sldId id="1556" r:id="rId24"/>
    <p:sldId id="1401" r:id="rId25"/>
    <p:sldId id="1434" r:id="rId26"/>
    <p:sldId id="304" r:id="rId27"/>
    <p:sldId id="1345" r:id="rId28"/>
    <p:sldId id="1343" r:id="rId29"/>
    <p:sldId id="305" r:id="rId30"/>
    <p:sldId id="1346" r:id="rId31"/>
    <p:sldId id="274" r:id="rId32"/>
    <p:sldId id="940" r:id="rId33"/>
    <p:sldId id="1407" r:id="rId34"/>
    <p:sldId id="270" r:id="rId35"/>
    <p:sldId id="157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6" autoAdjust="0"/>
    <p:restoredTop sz="87892" autoAdjust="0"/>
  </p:normalViewPr>
  <p:slideViewPr>
    <p:cSldViewPr snapToGrid="0">
      <p:cViewPr varScale="1">
        <p:scale>
          <a:sx n="38" d="100"/>
          <a:sy n="38" d="100"/>
        </p:scale>
        <p:origin x="5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jpeg"/><Relationship Id="rId7" Type="http://schemas.openxmlformats.org/officeDocument/2006/relationships/image" Target="../media/image7.pn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slide" Target="slide1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slide" Target="slide1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jpeg"/><Relationship Id="rId4" Type="http://schemas.openxmlformats.org/officeDocument/2006/relationships/image" Target="../media/image51.svg"/><Relationship Id="rId3" Type="http://schemas.openxmlformats.org/officeDocument/2006/relationships/image" Target="../media/image50.jpeg"/><Relationship Id="rId2" Type="http://schemas.openxmlformats.org/officeDocument/2006/relationships/image" Target="../media/image49.svg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1.svg"/><Relationship Id="rId7" Type="http://schemas.openxmlformats.org/officeDocument/2006/relationships/image" Target="../media/image60.jpeg"/><Relationship Id="rId6" Type="http://schemas.openxmlformats.org/officeDocument/2006/relationships/image" Target="../media/image59.svg"/><Relationship Id="rId5" Type="http://schemas.openxmlformats.org/officeDocument/2006/relationships/image" Target="../media/image58.jpeg"/><Relationship Id="rId4" Type="http://schemas.openxmlformats.org/officeDocument/2006/relationships/image" Target="../media/image57.svg"/><Relationship Id="rId3" Type="http://schemas.openxmlformats.org/officeDocument/2006/relationships/image" Target="../media/image56.jpeg"/><Relationship Id="rId2" Type="http://schemas.openxmlformats.org/officeDocument/2006/relationships/image" Target="../media/image55.svg"/><Relationship Id="rId1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audio" Target="../media/audio2.wav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3.png"/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1.svg"/><Relationship Id="rId7" Type="http://schemas.openxmlformats.org/officeDocument/2006/relationships/image" Target="../media/image60.jpeg"/><Relationship Id="rId6" Type="http://schemas.openxmlformats.org/officeDocument/2006/relationships/image" Target="../media/image59.svg"/><Relationship Id="rId5" Type="http://schemas.openxmlformats.org/officeDocument/2006/relationships/image" Target="../media/image58.jpeg"/><Relationship Id="rId4" Type="http://schemas.openxmlformats.org/officeDocument/2006/relationships/image" Target="../media/image57.svg"/><Relationship Id="rId3" Type="http://schemas.openxmlformats.org/officeDocument/2006/relationships/image" Target="../media/image56.jpeg"/><Relationship Id="rId2" Type="http://schemas.openxmlformats.org/officeDocument/2006/relationships/image" Target="../media/image55.svg"/><Relationship Id="rId1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1.svg"/><Relationship Id="rId7" Type="http://schemas.openxmlformats.org/officeDocument/2006/relationships/image" Target="../media/image60.jpeg"/><Relationship Id="rId6" Type="http://schemas.openxmlformats.org/officeDocument/2006/relationships/image" Target="../media/image59.svg"/><Relationship Id="rId5" Type="http://schemas.openxmlformats.org/officeDocument/2006/relationships/image" Target="../media/image58.jpeg"/><Relationship Id="rId4" Type="http://schemas.openxmlformats.org/officeDocument/2006/relationships/image" Target="../media/image57.svg"/><Relationship Id="rId3" Type="http://schemas.openxmlformats.org/officeDocument/2006/relationships/image" Target="../media/image56.jpeg"/><Relationship Id="rId2" Type="http://schemas.openxmlformats.org/officeDocument/2006/relationships/image" Target="../media/image55.svg"/><Relationship Id="rId1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9.sv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2.png"/><Relationship Id="rId3" Type="http://schemas.openxmlformats.org/officeDocument/2006/relationships/slide" Target="slide1.xml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544982" flipH="1" flipV="1">
            <a:off x="-350048" y="1215541"/>
            <a:ext cx="4791345" cy="3196299"/>
          </a:xfrm>
          <a:custGeom>
            <a:avLst/>
            <a:gdLst/>
            <a:ahLst/>
            <a:cxnLst/>
            <a:rect l="l" t="t" r="r" b="b"/>
            <a:pathLst>
              <a:path w="7187018" h="4794449">
                <a:moveTo>
                  <a:pt x="7187018" y="4794448"/>
                </a:moveTo>
                <a:lnTo>
                  <a:pt x="0" y="4794448"/>
                </a:lnTo>
                <a:lnTo>
                  <a:pt x="0" y="0"/>
                </a:lnTo>
                <a:lnTo>
                  <a:pt x="7187018" y="0"/>
                </a:lnTo>
                <a:lnTo>
                  <a:pt x="7187018" y="479444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3070">
            <a:off x="1820502" y="511741"/>
            <a:ext cx="341591" cy="348119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 flipV="1">
            <a:off x="5141814" y="266696"/>
            <a:ext cx="10129410" cy="6757313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81145">
            <a:off x="936133" y="929057"/>
            <a:ext cx="2342856" cy="3955175"/>
          </a:xfrm>
          <a:custGeom>
            <a:avLst/>
            <a:gdLst/>
            <a:ahLst/>
            <a:cxnLst/>
            <a:rect l="l" t="t" r="r" b="b"/>
            <a:pathLst>
              <a:path w="3514284" h="5932762">
                <a:moveTo>
                  <a:pt x="0" y="0"/>
                </a:moveTo>
                <a:lnTo>
                  <a:pt x="3514285" y="0"/>
                </a:lnTo>
                <a:lnTo>
                  <a:pt x="3514285" y="5932762"/>
                </a:lnTo>
                <a:lnTo>
                  <a:pt x="0" y="593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682" r="-9068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202858">
            <a:off x="325347" y="4768767"/>
            <a:ext cx="1016511" cy="1145863"/>
            <a:chOff x="0" y="0"/>
            <a:chExt cx="2033023" cy="2291725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5912487">
            <a:off x="6441984" y="-302992"/>
            <a:ext cx="1984780" cy="749468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9182015">
            <a:off x="4331175" y="6087252"/>
            <a:ext cx="5725272" cy="3965281"/>
            <a:chOff x="0" y="0"/>
            <a:chExt cx="3429000" cy="2374900"/>
          </a:xfrm>
        </p:grpSpPr>
        <p:sp>
          <p:nvSpPr>
            <p:cNvPr id="12" name="Freeform 1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50618" b="-50618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270522" flipH="1">
            <a:off x="3022942" y="1644628"/>
            <a:ext cx="4335285" cy="2892061"/>
          </a:xfrm>
          <a:custGeom>
            <a:avLst/>
            <a:gdLst/>
            <a:ahLst/>
            <a:cxnLst/>
            <a:rect l="l" t="t" r="r" b="b"/>
            <a:pathLst>
              <a:path w="6502927" h="4338092">
                <a:moveTo>
                  <a:pt x="6502927" y="0"/>
                </a:moveTo>
                <a:lnTo>
                  <a:pt x="0" y="0"/>
                </a:lnTo>
                <a:lnTo>
                  <a:pt x="0" y="4338092"/>
                </a:lnTo>
                <a:lnTo>
                  <a:pt x="6502927" y="4338092"/>
                </a:lnTo>
                <a:lnTo>
                  <a:pt x="65029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61389">
            <a:off x="5131072" y="1147245"/>
            <a:ext cx="309077" cy="314983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28385">
            <a:off x="4058304" y="1514379"/>
            <a:ext cx="2264560" cy="3449253"/>
          </a:xfrm>
          <a:custGeom>
            <a:avLst/>
            <a:gdLst/>
            <a:ahLst/>
            <a:cxnLst/>
            <a:rect l="l" t="t" r="r" b="b"/>
            <a:pathLst>
              <a:path w="3396840" h="5173880">
                <a:moveTo>
                  <a:pt x="0" y="0"/>
                </a:moveTo>
                <a:lnTo>
                  <a:pt x="3396839" y="0"/>
                </a:lnTo>
                <a:lnTo>
                  <a:pt x="3396839" y="5173880"/>
                </a:lnTo>
                <a:lnTo>
                  <a:pt x="0" y="51738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56" r="-275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6687178">
            <a:off x="-714557" y="-991278"/>
            <a:ext cx="981925" cy="2542202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012417">
            <a:off x="8866593" y="4561157"/>
            <a:ext cx="4100447" cy="2849811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357" b="-3357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860444" flipH="1">
            <a:off x="-668695" y="4922699"/>
            <a:ext cx="4335285" cy="2892061"/>
          </a:xfrm>
          <a:custGeom>
            <a:avLst/>
            <a:gdLst/>
            <a:ahLst/>
            <a:cxnLst/>
            <a:rect l="l" t="t" r="r" b="b"/>
            <a:pathLst>
              <a:path w="6502927" h="4338092">
                <a:moveTo>
                  <a:pt x="6502927" y="0"/>
                </a:moveTo>
                <a:lnTo>
                  <a:pt x="0" y="0"/>
                </a:lnTo>
                <a:lnTo>
                  <a:pt x="0" y="4338092"/>
                </a:lnTo>
                <a:lnTo>
                  <a:pt x="6502927" y="4338092"/>
                </a:lnTo>
                <a:lnTo>
                  <a:pt x="65029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213070">
            <a:off x="1022718" y="4381426"/>
            <a:ext cx="341591" cy="348119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487606">
            <a:off x="383044" y="4726038"/>
            <a:ext cx="2231809" cy="2245423"/>
          </a:xfrm>
          <a:custGeom>
            <a:avLst/>
            <a:gdLst/>
            <a:ahLst/>
            <a:cxnLst/>
            <a:rect l="l" t="t" r="r" b="b"/>
            <a:pathLst>
              <a:path w="3347714" h="3368135">
                <a:moveTo>
                  <a:pt x="0" y="0"/>
                </a:moveTo>
                <a:lnTo>
                  <a:pt x="3347713" y="0"/>
                </a:lnTo>
                <a:lnTo>
                  <a:pt x="3347713" y="3368135"/>
                </a:lnTo>
                <a:lnTo>
                  <a:pt x="0" y="3368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5389" t="-53612" r="-66857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5698976" flipH="1">
            <a:off x="1633749" y="5210202"/>
            <a:ext cx="4335285" cy="2892061"/>
          </a:xfrm>
          <a:custGeom>
            <a:avLst/>
            <a:gdLst/>
            <a:ahLst/>
            <a:cxnLst/>
            <a:rect l="l" t="t" r="r" b="b"/>
            <a:pathLst>
              <a:path w="6502927" h="4338092">
                <a:moveTo>
                  <a:pt x="6502927" y="0"/>
                </a:moveTo>
                <a:lnTo>
                  <a:pt x="0" y="0"/>
                </a:lnTo>
                <a:lnTo>
                  <a:pt x="0" y="4338092"/>
                </a:lnTo>
                <a:lnTo>
                  <a:pt x="6502927" y="4338092"/>
                </a:lnTo>
                <a:lnTo>
                  <a:pt x="65029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-268008">
            <a:off x="2643009" y="5061036"/>
            <a:ext cx="2240564" cy="2184229"/>
          </a:xfrm>
          <a:custGeom>
            <a:avLst/>
            <a:gdLst/>
            <a:ahLst/>
            <a:cxnLst/>
            <a:rect l="l" t="t" r="r" b="b"/>
            <a:pathLst>
              <a:path w="3360846" h="3276343">
                <a:moveTo>
                  <a:pt x="0" y="0"/>
                </a:moveTo>
                <a:lnTo>
                  <a:pt x="3360845" y="0"/>
                </a:lnTo>
                <a:lnTo>
                  <a:pt x="3360845" y="3276344"/>
                </a:lnTo>
                <a:lnTo>
                  <a:pt x="0" y="3276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2057" t="-57916" r="-80079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61389">
            <a:off x="3489526" y="4582299"/>
            <a:ext cx="309077" cy="314983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ộp Văn bản 25"/>
          <p:cNvSpPr txBox="1"/>
          <p:nvPr/>
        </p:nvSpPr>
        <p:spPr>
          <a:xfrm>
            <a:off x="7076044" y="1954266"/>
            <a:ext cx="5226606" cy="18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2: VIỆT NAM TỪ NĂM 1918 ĐẾN NĂM 1945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Grp="1" noRot="1" noChangeAspect="1" noMove="1" noResize="1" noUngrp="1"/>
          </p:cNvGrpSpPr>
          <p:nvPr/>
        </p:nvGrpSpPr>
        <p:grpSpPr>
          <a:xfrm>
            <a:off x="92710" y="349250"/>
            <a:ext cx="7475220" cy="6221730"/>
            <a:chOff x="-19217" y="-1"/>
            <a:chExt cx="5213267" cy="6883030"/>
          </a:xfrm>
        </p:grpSpPr>
        <p:sp>
          <p:nvSpPr>
            <p:cNvPr id="10" name="Rectangle 9"/>
            <p:cNvSpPr/>
            <p:nvPr/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Hộp Văn bản 3"/>
          <p:cNvSpPr txBox="1"/>
          <p:nvPr/>
        </p:nvSpPr>
        <p:spPr>
          <a:xfrm>
            <a:off x="330200" y="787400"/>
            <a:ext cx="7103745" cy="5605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 descr="Ảnh có chứa văn bản, sách, giấy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5" y="882650"/>
            <a:ext cx="3166745" cy="382524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8019415" y="4708525"/>
            <a:ext cx="3532505" cy="11074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086" y="253704"/>
            <a:ext cx="10925827" cy="6282365"/>
            <a:chOff x="0" y="-193632"/>
            <a:chExt cx="13302114" cy="1136006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193631"/>
              <a:ext cx="13302114" cy="11360063"/>
              <a:chOff x="0" y="-161925"/>
              <a:chExt cx="2252402" cy="19235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6163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Hộp Văn bản 24"/>
          <p:cNvSpPr txBox="1"/>
          <p:nvPr/>
        </p:nvSpPr>
        <p:spPr>
          <a:xfrm>
            <a:off x="856466" y="765820"/>
            <a:ext cx="10479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CỦA NGUYỄN ÁI QUỐC (1918 – 1923)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Bảng 11"/>
          <p:cNvGraphicFramePr>
            <a:graphicFrameLocks noGrp="1"/>
          </p:cNvGraphicFramePr>
          <p:nvPr/>
        </p:nvGraphicFramePr>
        <p:xfrm>
          <a:off x="786820" y="1755628"/>
          <a:ext cx="10618357" cy="4388358"/>
        </p:xfrm>
        <a:graphic>
          <a:graphicData uri="http://schemas.openxmlformats.org/drawingml/2006/table">
            <a:tbl>
              <a:tblPr firstRow="1" firstCol="1" bandRow="1"/>
              <a:tblGrid>
                <a:gridCol w="1963917"/>
                <a:gridCol w="6674706"/>
                <a:gridCol w="1979734"/>
              </a:tblGrid>
              <a:tr h="140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60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(1918 – 1923)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- 1919: Gia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 – 1919: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Nam”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Véc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xai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7/1920: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Lê-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12/1920: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1921: Thành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Liên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1922: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“Người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”.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–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800" y="384969"/>
            <a:ext cx="10718800" cy="1332835"/>
            <a:chOff x="0" y="0"/>
            <a:chExt cx="2268578" cy="290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8578" cy="290728"/>
            </a:xfrm>
            <a:custGeom>
              <a:avLst/>
              <a:gdLst/>
              <a:ahLst/>
              <a:cxnLst/>
              <a:rect l="l" t="t" r="r" b="b"/>
              <a:pathLst>
                <a:path w="2268578" h="290728">
                  <a:moveTo>
                    <a:pt x="45252" y="0"/>
                  </a:moveTo>
                  <a:lnTo>
                    <a:pt x="2223326" y="0"/>
                  </a:lnTo>
                  <a:cubicBezTo>
                    <a:pt x="2235328" y="0"/>
                    <a:pt x="2246838" y="4768"/>
                    <a:pt x="2255324" y="13254"/>
                  </a:cubicBezTo>
                  <a:cubicBezTo>
                    <a:pt x="2263811" y="21740"/>
                    <a:pt x="2268578" y="33250"/>
                    <a:pt x="2268578" y="45252"/>
                  </a:cubicBezTo>
                  <a:lnTo>
                    <a:pt x="2268578" y="245476"/>
                  </a:lnTo>
                  <a:cubicBezTo>
                    <a:pt x="2268578" y="257477"/>
                    <a:pt x="2263811" y="268987"/>
                    <a:pt x="2255324" y="277474"/>
                  </a:cubicBezTo>
                  <a:cubicBezTo>
                    <a:pt x="2246838" y="285960"/>
                    <a:pt x="2235328" y="290728"/>
                    <a:pt x="2223326" y="290728"/>
                  </a:cubicBezTo>
                  <a:lnTo>
                    <a:pt x="45252" y="290728"/>
                  </a:lnTo>
                  <a:cubicBezTo>
                    <a:pt x="33250" y="290728"/>
                    <a:pt x="21740" y="285960"/>
                    <a:pt x="13254" y="277474"/>
                  </a:cubicBezTo>
                  <a:cubicBezTo>
                    <a:pt x="4768" y="268987"/>
                    <a:pt x="0" y="257477"/>
                    <a:pt x="0" y="245476"/>
                  </a:cubicBezTo>
                  <a:lnTo>
                    <a:pt x="0" y="45252"/>
                  </a:lnTo>
                  <a:cubicBezTo>
                    <a:pt x="0" y="33250"/>
                    <a:pt x="4768" y="21740"/>
                    <a:pt x="13254" y="13254"/>
                  </a:cubicBezTo>
                  <a:cubicBezTo>
                    <a:pt x="21740" y="4768"/>
                    <a:pt x="33250" y="0"/>
                    <a:pt x="45252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68578" cy="338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 rot="1334149">
            <a:off x="736379" y="710132"/>
            <a:ext cx="717396" cy="717396"/>
          </a:xfrm>
          <a:custGeom>
            <a:avLst/>
            <a:gdLst/>
            <a:ahLst/>
            <a:cxnLst/>
            <a:rect l="l" t="t" r="r" b="b"/>
            <a:pathLst>
              <a:path w="1076094" h="1076094">
                <a:moveTo>
                  <a:pt x="0" y="0"/>
                </a:moveTo>
                <a:lnTo>
                  <a:pt x="1076094" y="0"/>
                </a:lnTo>
                <a:lnTo>
                  <a:pt x="1076094" y="1076094"/>
                </a:lnTo>
                <a:lnTo>
                  <a:pt x="0" y="10760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Hộp Văn bản 60">
            <a:hlinkClick r:id="rId2" action="ppaction://hlinksldjump"/>
          </p:cNvPr>
          <p:cNvSpPr txBox="1"/>
          <p:nvPr/>
        </p:nvSpPr>
        <p:spPr>
          <a:xfrm>
            <a:off x="1048385" y="530225"/>
            <a:ext cx="10772775" cy="11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NHIỆM VỤ HỌC TẬP ( Thời gian:  5p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8813800" y="4069080"/>
            <a:ext cx="2889885" cy="2369185"/>
          </a:xfrm>
          <a:custGeom>
            <a:avLst/>
            <a:gdLst/>
            <a:ahLst/>
            <a:cxnLst/>
            <a:rect l="l" t="t" r="r" b="b"/>
            <a:pathLst>
              <a:path w="16230600" h="7628382">
                <a:moveTo>
                  <a:pt x="0" y="0"/>
                </a:moveTo>
                <a:lnTo>
                  <a:pt x="16230600" y="0"/>
                </a:lnTo>
                <a:lnTo>
                  <a:pt x="16230600" y="7628382"/>
                </a:lnTo>
                <a:lnTo>
                  <a:pt x="0" y="7628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1047750" y="2350135"/>
            <a:ext cx="7766050" cy="32410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Dựa vào sự hiểu biết và những tư liệu trong SGK, hệ thống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Liên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(1923 – </a:t>
            </a:r>
            <a:r>
              <a:rPr lang="en-US" sz="3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924),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5884768193651_7b6d288caa65c594df9fc9a41cee08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370205"/>
            <a:ext cx="6002655" cy="6278245"/>
          </a:xfrm>
          <a:prstGeom prst="rect">
            <a:avLst/>
          </a:prstGeom>
        </p:spPr>
      </p:pic>
      <p:pic>
        <p:nvPicPr>
          <p:cNvPr id="4" name="Picture 3" descr="z5884768288590_94e94067258247af7589e16a6e0cbbf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315" y="243205"/>
            <a:ext cx="5861685" cy="64052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086" y="253704"/>
            <a:ext cx="10925827" cy="6175282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Hộp Văn bản 24"/>
          <p:cNvSpPr txBox="1"/>
          <p:nvPr/>
        </p:nvSpPr>
        <p:spPr>
          <a:xfrm>
            <a:off x="856466" y="765820"/>
            <a:ext cx="10479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CỦA NGUYỄN ÁI QUỐC (1923 – 1924)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Bảng 11"/>
          <p:cNvGraphicFramePr>
            <a:graphicFrameLocks noGrp="1"/>
          </p:cNvGraphicFramePr>
          <p:nvPr/>
        </p:nvGraphicFramePr>
        <p:xfrm>
          <a:off x="856466" y="1835224"/>
          <a:ext cx="10479066" cy="4362375"/>
        </p:xfrm>
        <a:graphic>
          <a:graphicData uri="http://schemas.openxmlformats.org/drawingml/2006/table">
            <a:tbl>
              <a:tblPr firstRow="1" firstCol="1" bandRow="1"/>
              <a:tblGrid>
                <a:gridCol w="2198602"/>
                <a:gridCol w="5653554"/>
                <a:gridCol w="2626910"/>
              </a:tblGrid>
              <a:tr h="60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13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Liên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(1923 – 1924)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10/ 1923: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6/1924: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1923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1924: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Lê-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800" y="384969"/>
            <a:ext cx="10718800" cy="1332835"/>
            <a:chOff x="0" y="0"/>
            <a:chExt cx="2268578" cy="290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8578" cy="290728"/>
            </a:xfrm>
            <a:custGeom>
              <a:avLst/>
              <a:gdLst/>
              <a:ahLst/>
              <a:cxnLst/>
              <a:rect l="l" t="t" r="r" b="b"/>
              <a:pathLst>
                <a:path w="2268578" h="290728">
                  <a:moveTo>
                    <a:pt x="45252" y="0"/>
                  </a:moveTo>
                  <a:lnTo>
                    <a:pt x="2223326" y="0"/>
                  </a:lnTo>
                  <a:cubicBezTo>
                    <a:pt x="2235328" y="0"/>
                    <a:pt x="2246838" y="4768"/>
                    <a:pt x="2255324" y="13254"/>
                  </a:cubicBezTo>
                  <a:cubicBezTo>
                    <a:pt x="2263811" y="21740"/>
                    <a:pt x="2268578" y="33250"/>
                    <a:pt x="2268578" y="45252"/>
                  </a:cubicBezTo>
                  <a:lnTo>
                    <a:pt x="2268578" y="245476"/>
                  </a:lnTo>
                  <a:cubicBezTo>
                    <a:pt x="2268578" y="257477"/>
                    <a:pt x="2263811" y="268987"/>
                    <a:pt x="2255324" y="277474"/>
                  </a:cubicBezTo>
                  <a:cubicBezTo>
                    <a:pt x="2246838" y="285960"/>
                    <a:pt x="2235328" y="290728"/>
                    <a:pt x="2223326" y="290728"/>
                  </a:cubicBezTo>
                  <a:lnTo>
                    <a:pt x="45252" y="290728"/>
                  </a:lnTo>
                  <a:cubicBezTo>
                    <a:pt x="33250" y="290728"/>
                    <a:pt x="21740" y="285960"/>
                    <a:pt x="13254" y="277474"/>
                  </a:cubicBezTo>
                  <a:cubicBezTo>
                    <a:pt x="4768" y="268987"/>
                    <a:pt x="0" y="257477"/>
                    <a:pt x="0" y="245476"/>
                  </a:cubicBezTo>
                  <a:lnTo>
                    <a:pt x="0" y="45252"/>
                  </a:lnTo>
                  <a:cubicBezTo>
                    <a:pt x="0" y="33250"/>
                    <a:pt x="4768" y="21740"/>
                    <a:pt x="13254" y="13254"/>
                  </a:cubicBezTo>
                  <a:cubicBezTo>
                    <a:pt x="21740" y="4768"/>
                    <a:pt x="33250" y="0"/>
                    <a:pt x="45252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68578" cy="338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 rot="1334149">
            <a:off x="736379" y="710132"/>
            <a:ext cx="717396" cy="717396"/>
          </a:xfrm>
          <a:custGeom>
            <a:avLst/>
            <a:gdLst/>
            <a:ahLst/>
            <a:cxnLst/>
            <a:rect l="l" t="t" r="r" b="b"/>
            <a:pathLst>
              <a:path w="1076094" h="1076094">
                <a:moveTo>
                  <a:pt x="0" y="0"/>
                </a:moveTo>
                <a:lnTo>
                  <a:pt x="1076094" y="0"/>
                </a:lnTo>
                <a:lnTo>
                  <a:pt x="1076094" y="1076094"/>
                </a:lnTo>
                <a:lnTo>
                  <a:pt x="0" y="10760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Hộp Văn bản 60">
            <a:hlinkClick r:id="rId2" action="ppaction://hlinksldjump"/>
          </p:cNvPr>
          <p:cNvSpPr txBox="1"/>
          <p:nvPr/>
        </p:nvSpPr>
        <p:spPr>
          <a:xfrm>
            <a:off x="1048385" y="530225"/>
            <a:ext cx="10772775" cy="11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NHIỆM VỤ HỌC TẬP ( Thời gian:  5p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8813165" y="4021455"/>
            <a:ext cx="2889885" cy="2369185"/>
          </a:xfrm>
          <a:custGeom>
            <a:avLst/>
            <a:gdLst/>
            <a:ahLst/>
            <a:cxnLst/>
            <a:rect l="l" t="t" r="r" b="b"/>
            <a:pathLst>
              <a:path w="16230600" h="7628382">
                <a:moveTo>
                  <a:pt x="0" y="0"/>
                </a:moveTo>
                <a:lnTo>
                  <a:pt x="16230600" y="0"/>
                </a:lnTo>
                <a:lnTo>
                  <a:pt x="16230600" y="7628382"/>
                </a:lnTo>
                <a:lnTo>
                  <a:pt x="0" y="7628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782320" y="2141220"/>
            <a:ext cx="8348980" cy="3748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Dựa vào sự hiểu biết và những tư liệu trong SGK, hệ thống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Quôc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10/1923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1927.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ình ảnh 1" descr="Ảnh có chứa trang phục, đồ đạc, đàn ông, người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46" y="1183842"/>
            <a:ext cx="6257365" cy="4089823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7399989" y="1183842"/>
            <a:ext cx="3980329" cy="449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13/1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Minh,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Minh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Châu, Trung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756307" y="5309793"/>
            <a:ext cx="6505104" cy="6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590800" algn="l"/>
              </a:tabLst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Châu, Trung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0277" y="434144"/>
            <a:ext cx="5115723" cy="5743892"/>
          </a:xfrm>
          <a:custGeom>
            <a:avLst/>
            <a:gdLst/>
            <a:ahLst/>
            <a:cxnLst/>
            <a:rect l="l" t="t" r="r" b="b"/>
            <a:pathLst>
              <a:path w="11374043" h="8615838">
                <a:moveTo>
                  <a:pt x="0" y="0"/>
                </a:moveTo>
                <a:lnTo>
                  <a:pt x="11374043" y="0"/>
                </a:lnTo>
                <a:lnTo>
                  <a:pt x="11374043" y="8615837"/>
                </a:lnTo>
                <a:lnTo>
                  <a:pt x="0" y="86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233078" y="1934281"/>
            <a:ext cx="3886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“Em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857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Ảnh có chứa văn bản, Phông chữ, ảnh chụp màn hình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17" y="2072067"/>
            <a:ext cx="5836691" cy="2399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33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Mặt người, người, ảnh chụp màn hình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31" y="643467"/>
            <a:ext cx="3467991" cy="557106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Mặt người, đàn ông, áp phích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07" y="643467"/>
            <a:ext cx="3941530" cy="5571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Mặt người, đàn ông, thực đơ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9"/>
          <a:stretch>
            <a:fillRect/>
          </a:stretch>
        </p:blipFill>
        <p:spPr>
          <a:xfrm>
            <a:off x="3600371" y="0"/>
            <a:ext cx="4991257" cy="6766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9520" y="257437"/>
            <a:ext cx="11212961" cy="6343126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2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01506" y="257437"/>
            <a:ext cx="3266561" cy="4016047"/>
          </a:xfrm>
          <a:custGeom>
            <a:avLst/>
            <a:gdLst/>
            <a:ahLst/>
            <a:cxnLst/>
            <a:rect l="l" t="t" r="r" b="b"/>
            <a:pathLst>
              <a:path w="4899841" h="6024071">
                <a:moveTo>
                  <a:pt x="0" y="0"/>
                </a:moveTo>
                <a:lnTo>
                  <a:pt x="4899841" y="0"/>
                </a:lnTo>
                <a:lnTo>
                  <a:pt x="4899841" y="6024071"/>
                </a:lnTo>
                <a:lnTo>
                  <a:pt x="0" y="6024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400" r="-83767" b="-20153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680328" y="979576"/>
            <a:ext cx="2991465" cy="3436717"/>
          </a:xfrm>
          <a:custGeom>
            <a:avLst/>
            <a:gdLst/>
            <a:ahLst/>
            <a:cxnLst/>
            <a:rect l="l" t="t" r="r" b="b"/>
            <a:pathLst>
              <a:path w="4487198" h="5155076">
                <a:moveTo>
                  <a:pt x="0" y="0"/>
                </a:moveTo>
                <a:lnTo>
                  <a:pt x="4487199" y="0"/>
                </a:lnTo>
                <a:lnTo>
                  <a:pt x="4487199" y="5155076"/>
                </a:lnTo>
                <a:lnTo>
                  <a:pt x="0" y="5155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874" r="-44874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7099" y="3216813"/>
            <a:ext cx="3604522" cy="3383751"/>
          </a:xfrm>
          <a:custGeom>
            <a:avLst/>
            <a:gdLst/>
            <a:ahLst/>
            <a:cxnLst/>
            <a:rect l="l" t="t" r="r" b="b"/>
            <a:pathLst>
              <a:path w="5406783" h="5075627">
                <a:moveTo>
                  <a:pt x="0" y="0"/>
                </a:moveTo>
                <a:lnTo>
                  <a:pt x="5406783" y="0"/>
                </a:lnTo>
                <a:lnTo>
                  <a:pt x="5406783" y="5075627"/>
                </a:lnTo>
                <a:lnTo>
                  <a:pt x="0" y="5075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7" r="-58908" b="-24306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704979"/>
            <a:ext cx="12192000" cy="3960932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780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68087">
            <a:off x="2685982" y="98512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016372" y="2107766"/>
            <a:ext cx="5021571" cy="2723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TIẾT 8- BÀI 6: HOẠT ĐỘNG CỦA NGUYỄN ÁI QUỐC VÀ SỰ THÀNH LẬP ĐẢNG CỘNG SẢN VIỆT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ộp Văn bản 4"/>
          <p:cNvSpPr txBox="1"/>
          <p:nvPr/>
        </p:nvSpPr>
        <p:spPr>
          <a:xfrm>
            <a:off x="564777" y="1206472"/>
            <a:ext cx="5086215" cy="4780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sách, bức thư, giấy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086" y="253704"/>
            <a:ext cx="10925827" cy="6175282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Hộp Văn bản 24"/>
          <p:cNvSpPr txBox="1"/>
          <p:nvPr/>
        </p:nvSpPr>
        <p:spPr>
          <a:xfrm>
            <a:off x="856466" y="765820"/>
            <a:ext cx="10479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CỦA NGUYỄN ÁI QUỐC (10/1923 – 1927)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Bảng 11"/>
          <p:cNvGraphicFramePr>
            <a:graphicFrameLocks noGrp="1"/>
          </p:cNvGraphicFramePr>
          <p:nvPr/>
        </p:nvGraphicFramePr>
        <p:xfrm>
          <a:off x="856466" y="1772782"/>
          <a:ext cx="10479066" cy="4532659"/>
        </p:xfrm>
        <a:graphic>
          <a:graphicData uri="http://schemas.openxmlformats.org/drawingml/2006/table">
            <a:tbl>
              <a:tblPr firstRow="1" firstCol="1" bandRow="1"/>
              <a:tblGrid>
                <a:gridCol w="2452791"/>
                <a:gridCol w="4557486"/>
                <a:gridCol w="3468789"/>
              </a:tblGrid>
              <a:tr h="4543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 hoạt động chính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650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Trung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(1924 - 1930)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- 1925 – 1927: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Thanh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niên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7/1925: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1927: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Kách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18" marR="1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070" y="1024890"/>
            <a:ext cx="12371070" cy="4686300"/>
            <a:chOff x="0" y="0"/>
            <a:chExt cx="6277173" cy="2377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7173" cy="2377863"/>
            </a:xfrm>
            <a:custGeom>
              <a:avLst/>
              <a:gdLst/>
              <a:ahLst/>
              <a:cxnLst/>
              <a:rect l="l" t="t" r="r" b="b"/>
              <a:pathLst>
                <a:path w="6277173" h="2377863">
                  <a:moveTo>
                    <a:pt x="0" y="0"/>
                  </a:moveTo>
                  <a:lnTo>
                    <a:pt x="6277173" y="0"/>
                  </a:lnTo>
                  <a:lnTo>
                    <a:pt x="6277173" y="2377863"/>
                  </a:lnTo>
                  <a:lnTo>
                    <a:pt x="0" y="2377863"/>
                  </a:lnTo>
                  <a:close/>
                </a:path>
              </a:pathLst>
            </a:custGeom>
            <a:solidFill>
              <a:srgbClr val="FD714E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8465" y="1177290"/>
            <a:ext cx="11266805" cy="4380865"/>
            <a:chOff x="0" y="0"/>
            <a:chExt cx="6736820" cy="22229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36820" cy="2222946"/>
            </a:xfrm>
            <a:custGeom>
              <a:avLst/>
              <a:gdLst/>
              <a:ahLst/>
              <a:cxnLst/>
              <a:rect l="l" t="t" r="r" b="b"/>
              <a:pathLst>
                <a:path w="6736820" h="2222946">
                  <a:moveTo>
                    <a:pt x="0" y="0"/>
                  </a:moveTo>
                  <a:lnTo>
                    <a:pt x="6736820" y="0"/>
                  </a:lnTo>
                  <a:lnTo>
                    <a:pt x="6736820" y="2222946"/>
                  </a:lnTo>
                  <a:lnTo>
                    <a:pt x="0" y="22229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009415" y="4392386"/>
            <a:ext cx="1676400" cy="1943100"/>
          </a:xfrm>
          <a:custGeom>
            <a:avLst/>
            <a:gdLst/>
            <a:ahLst/>
            <a:cxnLst/>
            <a:rect l="l" t="t" r="r" b="b"/>
            <a:pathLst>
              <a:path w="1681967" h="2186955">
                <a:moveTo>
                  <a:pt x="0" y="0"/>
                </a:moveTo>
                <a:lnTo>
                  <a:pt x="1681967" y="0"/>
                </a:lnTo>
                <a:lnTo>
                  <a:pt x="1681967" y="2186955"/>
                </a:lnTo>
                <a:lnTo>
                  <a:pt x="0" y="218695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495771" y="1024890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2094865" y="1934845"/>
            <a:ext cx="9014460" cy="2870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xét về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Nguyễn Ái Quốc  đối với  cách mạng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4"/>
          <p:cNvSpPr/>
          <p:nvPr/>
        </p:nvSpPr>
        <p:spPr>
          <a:xfrm>
            <a:off x="418380" y="2627220"/>
            <a:ext cx="1676400" cy="1420586"/>
          </a:xfrm>
          <a:custGeom>
            <a:avLst/>
            <a:gdLst/>
            <a:ahLst/>
            <a:cxnLst/>
            <a:rect l="l" t="t" r="r" b="b"/>
            <a:pathLst>
              <a:path w="4940230" h="4114800">
                <a:moveTo>
                  <a:pt x="0" y="0"/>
                </a:moveTo>
                <a:lnTo>
                  <a:pt x="4940230" y="0"/>
                </a:lnTo>
                <a:lnTo>
                  <a:pt x="49402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LUYỆN TẬP</a:t>
            </a:r>
            <a:endParaRPr kumimoji="0" lang="en-US" sz="9600" b="1" i="0" u="none" strike="noStrike" kern="1200" cap="none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92" t="-11964" r="-51090" b="-2979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425491" y="4025251"/>
            <a:ext cx="1542533" cy="1098752"/>
          </a:xfrm>
          <a:custGeom>
            <a:avLst/>
            <a:gdLst/>
            <a:ahLst/>
            <a:cxnLst/>
            <a:rect l="l" t="t" r="r" b="b"/>
            <a:pathLst>
              <a:path w="6480324" h="6342617">
                <a:moveTo>
                  <a:pt x="0" y="0"/>
                </a:moveTo>
                <a:lnTo>
                  <a:pt x="6480323" y="0"/>
                </a:lnTo>
                <a:lnTo>
                  <a:pt x="6480323" y="6342617"/>
                </a:lnTo>
                <a:lnTo>
                  <a:pt x="0" y="6342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71450" y="5196840"/>
            <a:ext cx="12534900" cy="1350067"/>
            <a:chOff x="0" y="0"/>
            <a:chExt cx="4952059" cy="458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2059" cy="458823"/>
            </a:xfrm>
            <a:custGeom>
              <a:avLst/>
              <a:gdLst/>
              <a:ahLst/>
              <a:cxnLst/>
              <a:rect l="l" t="t" r="r" b="b"/>
              <a:pathLst>
                <a:path w="4952059" h="458823">
                  <a:moveTo>
                    <a:pt x="0" y="0"/>
                  </a:moveTo>
                  <a:lnTo>
                    <a:pt x="4952059" y="0"/>
                  </a:lnTo>
                  <a:lnTo>
                    <a:pt x="4952059" y="458823"/>
                  </a:lnTo>
                  <a:lnTo>
                    <a:pt x="0" y="45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52059" cy="496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Hộp Văn bản 8"/>
          <p:cNvSpPr txBox="1"/>
          <p:nvPr/>
        </p:nvSpPr>
        <p:spPr>
          <a:xfrm>
            <a:off x="209550" y="5290372"/>
            <a:ext cx="1177290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cứu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nước, giải phóng dân tộc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6482215" y="2477590"/>
            <a:ext cx="5157691" cy="144324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(1924).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6482215" y="1070419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711558" y="2511569"/>
            <a:ext cx="5155201" cy="140926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"/>
          <p:cNvSpPr/>
          <p:nvPr/>
        </p:nvSpPr>
        <p:spPr>
          <a:xfrm>
            <a:off x="711558" y="1070419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(18-6-1919).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42" y="3055447"/>
            <a:ext cx="812889" cy="76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179009" y="3173497"/>
            <a:ext cx="751112" cy="671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00" y="1542325"/>
            <a:ext cx="895384" cy="727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850" y="1505429"/>
            <a:ext cx="812889" cy="762472"/>
          </a:xfrm>
          <a:prstGeom prst="rect">
            <a:avLst/>
          </a:prstGeom>
        </p:spPr>
      </p:pic>
      <p:sp>
        <p:nvSpPr>
          <p:cNvPr id="18" name="Freeform 3"/>
          <p:cNvSpPr/>
          <p:nvPr/>
        </p:nvSpPr>
        <p:spPr>
          <a:xfrm>
            <a:off x="8229600" y="4025250"/>
            <a:ext cx="650474" cy="947818"/>
          </a:xfrm>
          <a:custGeom>
            <a:avLst/>
            <a:gdLst/>
            <a:ahLst/>
            <a:cxnLst/>
            <a:rect l="l" t="t" r="r" b="b"/>
            <a:pathLst>
              <a:path w="5095408" h="6828018">
                <a:moveTo>
                  <a:pt x="0" y="0"/>
                </a:moveTo>
                <a:lnTo>
                  <a:pt x="5095408" y="0"/>
                </a:lnTo>
                <a:lnTo>
                  <a:pt x="5095408" y="6828018"/>
                </a:lnTo>
                <a:lnTo>
                  <a:pt x="0" y="6828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-24608" y="3821070"/>
            <a:ext cx="1542533" cy="1455437"/>
          </a:xfrm>
          <a:custGeom>
            <a:avLst/>
            <a:gdLst/>
            <a:ahLst/>
            <a:cxnLst/>
            <a:rect l="l" t="t" r="r" b="b"/>
            <a:pathLst>
              <a:path w="5215166" h="6208531">
                <a:moveTo>
                  <a:pt x="0" y="0"/>
                </a:moveTo>
                <a:lnTo>
                  <a:pt x="5215166" y="0"/>
                </a:lnTo>
                <a:lnTo>
                  <a:pt x="5215166" y="6208531"/>
                </a:lnTo>
                <a:lnTo>
                  <a:pt x="0" y="6208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92" t="-11964" r="-51090" b="-2979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71450" y="5196840"/>
            <a:ext cx="12534900" cy="1350067"/>
            <a:chOff x="0" y="0"/>
            <a:chExt cx="4952059" cy="458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2059" cy="458823"/>
            </a:xfrm>
            <a:custGeom>
              <a:avLst/>
              <a:gdLst/>
              <a:ahLst/>
              <a:cxnLst/>
              <a:rect l="l" t="t" r="r" b="b"/>
              <a:pathLst>
                <a:path w="4952059" h="458823">
                  <a:moveTo>
                    <a:pt x="0" y="0"/>
                  </a:moveTo>
                  <a:lnTo>
                    <a:pt x="4952059" y="0"/>
                  </a:lnTo>
                  <a:lnTo>
                    <a:pt x="4952059" y="458823"/>
                  </a:lnTo>
                  <a:lnTo>
                    <a:pt x="0" y="45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52059" cy="496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Hộp Văn bản 8"/>
          <p:cNvSpPr txBox="1"/>
          <p:nvPr/>
        </p:nvSpPr>
        <p:spPr>
          <a:xfrm>
            <a:off x="209550" y="5357604"/>
            <a:ext cx="11772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Lê-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6482215" y="2553790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(1924).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677960" y="2584537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(12/1920).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484705" y="1166991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"/>
          <p:cNvSpPr/>
          <p:nvPr/>
        </p:nvSpPr>
        <p:spPr>
          <a:xfrm>
            <a:off x="711558" y="1146619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(18-6-1919).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281" y="3041338"/>
            <a:ext cx="812889" cy="76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26254" y="1618464"/>
            <a:ext cx="751112" cy="671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00" y="1618525"/>
            <a:ext cx="895384" cy="727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95" y="3019547"/>
            <a:ext cx="812889" cy="762472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9425491" y="4025251"/>
            <a:ext cx="1542533" cy="1098752"/>
          </a:xfrm>
          <a:custGeom>
            <a:avLst/>
            <a:gdLst/>
            <a:ahLst/>
            <a:cxnLst/>
            <a:rect l="l" t="t" r="r" b="b"/>
            <a:pathLst>
              <a:path w="6480324" h="6342617">
                <a:moveTo>
                  <a:pt x="0" y="0"/>
                </a:moveTo>
                <a:lnTo>
                  <a:pt x="6480323" y="0"/>
                </a:lnTo>
                <a:lnTo>
                  <a:pt x="6480323" y="6342617"/>
                </a:lnTo>
                <a:lnTo>
                  <a:pt x="0" y="634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8229600" y="4025250"/>
            <a:ext cx="650474" cy="947818"/>
          </a:xfrm>
          <a:custGeom>
            <a:avLst/>
            <a:gdLst/>
            <a:ahLst/>
            <a:cxnLst/>
            <a:rect l="l" t="t" r="r" b="b"/>
            <a:pathLst>
              <a:path w="5095408" h="6828018">
                <a:moveTo>
                  <a:pt x="0" y="0"/>
                </a:moveTo>
                <a:lnTo>
                  <a:pt x="5095408" y="0"/>
                </a:lnTo>
                <a:lnTo>
                  <a:pt x="5095408" y="6828018"/>
                </a:lnTo>
                <a:lnTo>
                  <a:pt x="0" y="6828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-24608" y="3821070"/>
            <a:ext cx="1542533" cy="1455437"/>
          </a:xfrm>
          <a:custGeom>
            <a:avLst/>
            <a:gdLst/>
            <a:ahLst/>
            <a:cxnLst/>
            <a:rect l="l" t="t" r="r" b="b"/>
            <a:pathLst>
              <a:path w="5215166" h="6208531">
                <a:moveTo>
                  <a:pt x="0" y="0"/>
                </a:moveTo>
                <a:lnTo>
                  <a:pt x="5215166" y="0"/>
                </a:lnTo>
                <a:lnTo>
                  <a:pt x="5215166" y="6208531"/>
                </a:lnTo>
                <a:lnTo>
                  <a:pt x="0" y="6208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801" t="-28446" r="-3053" b="-3904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71450" y="5247493"/>
            <a:ext cx="12534900" cy="1412387"/>
            <a:chOff x="0" y="0"/>
            <a:chExt cx="4952059" cy="458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2059" cy="458823"/>
            </a:xfrm>
            <a:custGeom>
              <a:avLst/>
              <a:gdLst/>
              <a:ahLst/>
              <a:cxnLst/>
              <a:rect l="l" t="t" r="r" b="b"/>
              <a:pathLst>
                <a:path w="4952059" h="458823">
                  <a:moveTo>
                    <a:pt x="0" y="0"/>
                  </a:moveTo>
                  <a:lnTo>
                    <a:pt x="4952059" y="0"/>
                  </a:lnTo>
                  <a:lnTo>
                    <a:pt x="4952059" y="458823"/>
                  </a:lnTo>
                  <a:lnTo>
                    <a:pt x="0" y="45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52059" cy="496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just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7"/>
          <p:cNvSpPr txBox="1"/>
          <p:nvPr/>
        </p:nvSpPr>
        <p:spPr>
          <a:xfrm>
            <a:off x="472440" y="5436109"/>
            <a:ext cx="1127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Trong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1923 – 1924,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8"/>
          <p:cNvSpPr/>
          <p:nvPr/>
        </p:nvSpPr>
        <p:spPr>
          <a:xfrm>
            <a:off x="6308088" y="2625445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472440" y="2598429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0"/>
          <p:cNvSpPr/>
          <p:nvPr/>
        </p:nvSpPr>
        <p:spPr>
          <a:xfrm>
            <a:off x="6309036" y="1155351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1"/>
          <p:cNvSpPr/>
          <p:nvPr/>
        </p:nvSpPr>
        <p:spPr>
          <a:xfrm>
            <a:off x="492098" y="1135859"/>
            <a:ext cx="5157691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154" y="3112993"/>
            <a:ext cx="812889" cy="762472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750585" y="1649603"/>
            <a:ext cx="751112" cy="671106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62" y="1607765"/>
            <a:ext cx="895384" cy="727488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20" y="3065142"/>
            <a:ext cx="812889" cy="762472"/>
          </a:xfrm>
          <a:prstGeom prst="rect">
            <a:avLst/>
          </a:prstGeom>
        </p:spPr>
      </p:pic>
      <p:sp>
        <p:nvSpPr>
          <p:cNvPr id="25" name="Freeform 3"/>
          <p:cNvSpPr/>
          <p:nvPr/>
        </p:nvSpPr>
        <p:spPr>
          <a:xfrm>
            <a:off x="9425491" y="4025251"/>
            <a:ext cx="1542533" cy="1098752"/>
          </a:xfrm>
          <a:custGeom>
            <a:avLst/>
            <a:gdLst/>
            <a:ahLst/>
            <a:cxnLst/>
            <a:rect l="l" t="t" r="r" b="b"/>
            <a:pathLst>
              <a:path w="6480324" h="6342617">
                <a:moveTo>
                  <a:pt x="0" y="0"/>
                </a:moveTo>
                <a:lnTo>
                  <a:pt x="6480323" y="0"/>
                </a:lnTo>
                <a:lnTo>
                  <a:pt x="6480323" y="6342617"/>
                </a:lnTo>
                <a:lnTo>
                  <a:pt x="0" y="634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8229600" y="4025250"/>
            <a:ext cx="650474" cy="947818"/>
          </a:xfrm>
          <a:custGeom>
            <a:avLst/>
            <a:gdLst/>
            <a:ahLst/>
            <a:cxnLst/>
            <a:rect l="l" t="t" r="r" b="b"/>
            <a:pathLst>
              <a:path w="5095408" h="6828018">
                <a:moveTo>
                  <a:pt x="0" y="0"/>
                </a:moveTo>
                <a:lnTo>
                  <a:pt x="5095408" y="0"/>
                </a:lnTo>
                <a:lnTo>
                  <a:pt x="5095408" y="6828018"/>
                </a:lnTo>
                <a:lnTo>
                  <a:pt x="0" y="6828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-24608" y="3821070"/>
            <a:ext cx="1542533" cy="1455437"/>
          </a:xfrm>
          <a:custGeom>
            <a:avLst/>
            <a:gdLst/>
            <a:ahLst/>
            <a:cxnLst/>
            <a:rect l="l" t="t" r="r" b="b"/>
            <a:pathLst>
              <a:path w="5215166" h="6208531">
                <a:moveTo>
                  <a:pt x="0" y="0"/>
                </a:moveTo>
                <a:lnTo>
                  <a:pt x="5215166" y="0"/>
                </a:lnTo>
                <a:lnTo>
                  <a:pt x="5215166" y="6208531"/>
                </a:lnTo>
                <a:lnTo>
                  <a:pt x="0" y="6208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701" t="-15351" r="-19280" b="-708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71450" y="5090160"/>
            <a:ext cx="12534900" cy="1456747"/>
            <a:chOff x="0" y="0"/>
            <a:chExt cx="4952059" cy="458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2059" cy="458823"/>
            </a:xfrm>
            <a:custGeom>
              <a:avLst/>
              <a:gdLst/>
              <a:ahLst/>
              <a:cxnLst/>
              <a:rect l="l" t="t" r="r" b="b"/>
              <a:pathLst>
                <a:path w="4952059" h="458823">
                  <a:moveTo>
                    <a:pt x="0" y="0"/>
                  </a:moveTo>
                  <a:lnTo>
                    <a:pt x="4952059" y="0"/>
                  </a:lnTo>
                  <a:lnTo>
                    <a:pt x="4952059" y="458823"/>
                  </a:lnTo>
                  <a:lnTo>
                    <a:pt x="0" y="45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just"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52059" cy="496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 defTabSz="609600">
                <a:lnSpc>
                  <a:spcPts val="1775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9"/>
          <p:cNvSpPr/>
          <p:nvPr/>
        </p:nvSpPr>
        <p:spPr>
          <a:xfrm>
            <a:off x="6482215" y="1222819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711558" y="1222819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00" y="1694725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850" y="1657829"/>
            <a:ext cx="812889" cy="762472"/>
          </a:xfrm>
          <a:prstGeom prst="rect">
            <a:avLst/>
          </a:prstGeom>
        </p:spPr>
      </p:pic>
      <p:sp>
        <p:nvSpPr>
          <p:cNvPr id="17" name="Hộp Văn bản 16"/>
          <p:cNvSpPr txBox="1"/>
          <p:nvPr/>
        </p:nvSpPr>
        <p:spPr>
          <a:xfrm>
            <a:off x="436310" y="5219441"/>
            <a:ext cx="1131938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Liên Xô, Người đã truyền bá chủ Nghĩa Mác- Lê Nin về trong nước thông qua việc viết bài cho tạp chí, báo. Đúng hay sai?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9212131" y="3905772"/>
            <a:ext cx="1542533" cy="1098752"/>
          </a:xfrm>
          <a:custGeom>
            <a:avLst/>
            <a:gdLst/>
            <a:ahLst/>
            <a:cxnLst/>
            <a:rect l="l" t="t" r="r" b="b"/>
            <a:pathLst>
              <a:path w="6480324" h="6342617">
                <a:moveTo>
                  <a:pt x="0" y="0"/>
                </a:moveTo>
                <a:lnTo>
                  <a:pt x="6480323" y="0"/>
                </a:lnTo>
                <a:lnTo>
                  <a:pt x="6480323" y="6342617"/>
                </a:lnTo>
                <a:lnTo>
                  <a:pt x="0" y="6342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8229600" y="4025250"/>
            <a:ext cx="650474" cy="947818"/>
          </a:xfrm>
          <a:custGeom>
            <a:avLst/>
            <a:gdLst/>
            <a:ahLst/>
            <a:cxnLst/>
            <a:rect l="l" t="t" r="r" b="b"/>
            <a:pathLst>
              <a:path w="5095408" h="6828018">
                <a:moveTo>
                  <a:pt x="0" y="0"/>
                </a:moveTo>
                <a:lnTo>
                  <a:pt x="5095408" y="0"/>
                </a:lnTo>
                <a:lnTo>
                  <a:pt x="5095408" y="6828018"/>
                </a:lnTo>
                <a:lnTo>
                  <a:pt x="0" y="6828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-24608" y="3821070"/>
            <a:ext cx="1542533" cy="1455437"/>
          </a:xfrm>
          <a:custGeom>
            <a:avLst/>
            <a:gdLst/>
            <a:ahLst/>
            <a:cxnLst/>
            <a:rect l="l" t="t" r="r" b="b"/>
            <a:pathLst>
              <a:path w="5215166" h="6208531">
                <a:moveTo>
                  <a:pt x="0" y="0"/>
                </a:moveTo>
                <a:lnTo>
                  <a:pt x="5215166" y="0"/>
                </a:lnTo>
                <a:lnTo>
                  <a:pt x="5215166" y="6208531"/>
                </a:lnTo>
                <a:lnTo>
                  <a:pt x="0" y="62085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701" t="-15351" r="-19280" b="-708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71450" y="5120640"/>
            <a:ext cx="12534900" cy="1426267"/>
            <a:chOff x="0" y="0"/>
            <a:chExt cx="4952059" cy="458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2059" cy="458823"/>
            </a:xfrm>
            <a:custGeom>
              <a:avLst/>
              <a:gdLst/>
              <a:ahLst/>
              <a:cxnLst/>
              <a:rect l="l" t="t" r="r" b="b"/>
              <a:pathLst>
                <a:path w="4952059" h="458823">
                  <a:moveTo>
                    <a:pt x="0" y="0"/>
                  </a:moveTo>
                  <a:lnTo>
                    <a:pt x="4952059" y="0"/>
                  </a:lnTo>
                  <a:lnTo>
                    <a:pt x="4952059" y="458823"/>
                  </a:lnTo>
                  <a:lnTo>
                    <a:pt x="0" y="45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52059" cy="496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Hộp Văn bản 7"/>
          <p:cNvSpPr txBox="1"/>
          <p:nvPr/>
        </p:nvSpPr>
        <p:spPr>
          <a:xfrm>
            <a:off x="106045" y="5086985"/>
            <a:ext cx="12086590" cy="16960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 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Trung Quốc Nguyễn Ái Quốc thành lập và lãnh đạo Hội Việt Nam cách mạng thanh niên chuẩn bị thành lập chính đảng vô sản. Đúng hay sai?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858" y="2746547"/>
            <a:ext cx="5155201" cy="115305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360" y="1175448"/>
            <a:ext cx="5155201" cy="121461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561047" y="3228495"/>
            <a:ext cx="847588" cy="671106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59" y="1659539"/>
            <a:ext cx="895384" cy="727488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83" y="3136662"/>
            <a:ext cx="812889" cy="794818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9532227" y="4025251"/>
            <a:ext cx="1435797" cy="1098752"/>
          </a:xfrm>
          <a:custGeom>
            <a:avLst/>
            <a:gdLst/>
            <a:ahLst/>
            <a:cxnLst/>
            <a:rect l="l" t="t" r="r" b="b"/>
            <a:pathLst>
              <a:path w="6480324" h="6342617">
                <a:moveTo>
                  <a:pt x="0" y="0"/>
                </a:moveTo>
                <a:lnTo>
                  <a:pt x="6480323" y="0"/>
                </a:lnTo>
                <a:lnTo>
                  <a:pt x="6480323" y="6342617"/>
                </a:lnTo>
                <a:lnTo>
                  <a:pt x="0" y="634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8229600" y="4025250"/>
            <a:ext cx="650474" cy="947818"/>
          </a:xfrm>
          <a:custGeom>
            <a:avLst/>
            <a:gdLst/>
            <a:ahLst/>
            <a:cxnLst/>
            <a:rect l="l" t="t" r="r" b="b"/>
            <a:pathLst>
              <a:path w="5095408" h="6828018">
                <a:moveTo>
                  <a:pt x="0" y="0"/>
                </a:moveTo>
                <a:lnTo>
                  <a:pt x="5095408" y="0"/>
                </a:lnTo>
                <a:lnTo>
                  <a:pt x="5095408" y="6828018"/>
                </a:lnTo>
                <a:lnTo>
                  <a:pt x="0" y="6828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just" defTabSz="609600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1645920" y="4025251"/>
            <a:ext cx="1435797" cy="1098752"/>
          </a:xfrm>
          <a:custGeom>
            <a:avLst/>
            <a:gdLst/>
            <a:ahLst/>
            <a:cxnLst/>
            <a:rect l="l" t="t" r="r" b="b"/>
            <a:pathLst>
              <a:path w="6480324" h="6342617">
                <a:moveTo>
                  <a:pt x="0" y="0"/>
                </a:moveTo>
                <a:lnTo>
                  <a:pt x="6480323" y="0"/>
                </a:lnTo>
                <a:lnTo>
                  <a:pt x="6480323" y="6342617"/>
                </a:lnTo>
                <a:lnTo>
                  <a:pt x="0" y="634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14000"/>
              </a:lnSpc>
            </a:pPr>
            <a:r>
              <a:rPr lang="en-US" sz="96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VẬN DỤNG</a:t>
            </a:r>
            <a:endParaRPr lang="en-US" sz="96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-541068" y="5301047"/>
            <a:ext cx="13272251" cy="3136399"/>
          </a:xfrm>
          <a:custGeom>
            <a:avLst/>
            <a:gdLst/>
            <a:ahLst/>
            <a:cxnLst/>
            <a:rect l="l" t="t" r="r" b="b"/>
            <a:pathLst>
              <a:path w="19908376" h="4704598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28091" b="-24249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/>
          <p:cNvSpPr/>
          <p:nvPr/>
        </p:nvSpPr>
        <p:spPr>
          <a:xfrm>
            <a:off x="136943" y="5112882"/>
            <a:ext cx="6221687" cy="1244337"/>
          </a:xfrm>
          <a:custGeom>
            <a:avLst/>
            <a:gdLst/>
            <a:ahLst/>
            <a:cxnLst/>
            <a:rect l="l" t="t" r="r" b="b"/>
            <a:pathLst>
              <a:path w="9332531" h="1866506">
                <a:moveTo>
                  <a:pt x="0" y="0"/>
                </a:moveTo>
                <a:lnTo>
                  <a:pt x="9332531" y="0"/>
                </a:lnTo>
                <a:lnTo>
                  <a:pt x="9332531" y="1866506"/>
                </a:lnTo>
                <a:lnTo>
                  <a:pt x="0" y="1866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5"/>
          <p:cNvSpPr/>
          <p:nvPr/>
        </p:nvSpPr>
        <p:spPr>
          <a:xfrm flipV="1">
            <a:off x="-541069" y="864295"/>
            <a:ext cx="6221687" cy="3892189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5"/>
          <p:cNvSpPr/>
          <p:nvPr/>
        </p:nvSpPr>
        <p:spPr>
          <a:xfrm flipV="1">
            <a:off x="6095057" y="864294"/>
            <a:ext cx="6221687" cy="3892189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370115" y="1505142"/>
            <a:ext cx="47243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– 1930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707916" y="1505142"/>
            <a:ext cx="51139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364490"/>
            <a:ext cx="12494260" cy="6223635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168910" y="610870"/>
            <a:ext cx="12022455" cy="4964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1.Sưu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inforgraphic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1930.</a:t>
            </a:r>
            <a:endParaRPr lang="en-US" sz="3600" b="1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2.Viết bài giới thiệu về một cuốn sách hoặc một bộ phim về Hồ Chí Minh. Nêu cảm nghĩ của em về cuốn sách hoặc bộ phim đó</a:t>
            </a:r>
            <a:endParaRPr lang="en-US" sz="3600" b="1" dirty="0">
              <a:solidFill>
                <a:schemeClr val="bg1"/>
              </a:solidFill>
              <a:effectLst/>
              <a:highlight>
                <a:srgbClr val="FF00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ảnh chụp màn hình, Phông chữ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9"/>
          <a:stretch>
            <a:fillRect/>
          </a:stretch>
        </p:blipFill>
        <p:spPr bwMode="auto">
          <a:xfrm>
            <a:off x="4325938" y="-1"/>
            <a:ext cx="3254808" cy="685757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9" y="263009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4728828"/>
            <a:ext cx="10820400" cy="1607029"/>
            <a:chOff x="0" y="0"/>
            <a:chExt cx="25543333" cy="3793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43334" cy="3793655"/>
            </a:xfrm>
            <a:custGeom>
              <a:avLst/>
              <a:gdLst/>
              <a:ahLst/>
              <a:cxnLst/>
              <a:rect l="l" t="t" r="r" b="b"/>
              <a:pathLst>
                <a:path w="25543334" h="3793655">
                  <a:moveTo>
                    <a:pt x="25418873" y="3793655"/>
                  </a:moveTo>
                  <a:lnTo>
                    <a:pt x="124460" y="3793655"/>
                  </a:lnTo>
                  <a:cubicBezTo>
                    <a:pt x="55880" y="3793655"/>
                    <a:pt x="0" y="3737775"/>
                    <a:pt x="0" y="36691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18873" y="0"/>
                  </a:lnTo>
                  <a:cubicBezTo>
                    <a:pt x="25487454" y="0"/>
                    <a:pt x="25543334" y="55880"/>
                    <a:pt x="25543334" y="124460"/>
                  </a:cubicBezTo>
                  <a:lnTo>
                    <a:pt x="25543334" y="3669195"/>
                  </a:lnTo>
                  <a:cubicBezTo>
                    <a:pt x="25543334" y="3737775"/>
                    <a:pt x="25487454" y="3793655"/>
                    <a:pt x="25418873" y="3793655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54880" y="1907289"/>
            <a:ext cx="3799148" cy="2578612"/>
            <a:chOff x="0" y="0"/>
            <a:chExt cx="10768540" cy="36561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68540" cy="3656108"/>
            </a:xfrm>
            <a:custGeom>
              <a:avLst/>
              <a:gdLst/>
              <a:ahLst/>
              <a:cxnLst/>
              <a:rect l="l" t="t" r="r" b="b"/>
              <a:pathLst>
                <a:path w="10768540" h="3656108">
                  <a:moveTo>
                    <a:pt x="10644080" y="3656108"/>
                  </a:moveTo>
                  <a:lnTo>
                    <a:pt x="124460" y="3656108"/>
                  </a:lnTo>
                  <a:cubicBezTo>
                    <a:pt x="55880" y="3656108"/>
                    <a:pt x="0" y="3600228"/>
                    <a:pt x="0" y="35316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644081" y="0"/>
                  </a:lnTo>
                  <a:cubicBezTo>
                    <a:pt x="10712660" y="0"/>
                    <a:pt x="10768540" y="55880"/>
                    <a:pt x="10768540" y="124460"/>
                  </a:cubicBezTo>
                  <a:lnTo>
                    <a:pt x="10768540" y="3531648"/>
                  </a:lnTo>
                  <a:cubicBezTo>
                    <a:pt x="10768540" y="3600228"/>
                    <a:pt x="10712660" y="3656108"/>
                    <a:pt x="10644081" y="3656108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46128" y="1907288"/>
            <a:ext cx="3536086" cy="2578611"/>
            <a:chOff x="0" y="0"/>
            <a:chExt cx="13925896" cy="79480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25896" cy="7948090"/>
            </a:xfrm>
            <a:custGeom>
              <a:avLst/>
              <a:gdLst/>
              <a:ahLst/>
              <a:cxnLst/>
              <a:rect l="l" t="t" r="r" b="b"/>
              <a:pathLst>
                <a:path w="13925896" h="7948090">
                  <a:moveTo>
                    <a:pt x="13801435" y="7948090"/>
                  </a:moveTo>
                  <a:lnTo>
                    <a:pt x="124460" y="7948090"/>
                  </a:lnTo>
                  <a:cubicBezTo>
                    <a:pt x="55880" y="7948090"/>
                    <a:pt x="0" y="7892210"/>
                    <a:pt x="0" y="78236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01435" y="0"/>
                  </a:lnTo>
                  <a:cubicBezTo>
                    <a:pt x="13870015" y="0"/>
                    <a:pt x="13925896" y="55880"/>
                    <a:pt x="13925896" y="124460"/>
                  </a:cubicBezTo>
                  <a:lnTo>
                    <a:pt x="13925896" y="7823630"/>
                  </a:lnTo>
                  <a:cubicBezTo>
                    <a:pt x="13925896" y="7892210"/>
                    <a:pt x="13870015" y="7948090"/>
                    <a:pt x="13801435" y="7948090"/>
                  </a:cubicBezTo>
                  <a:close/>
                </a:path>
              </a:pathLst>
            </a:custGeom>
            <a:solidFill>
              <a:srgbClr val="BEEBDD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084" y="1907289"/>
            <a:ext cx="3596866" cy="2578610"/>
            <a:chOff x="0" y="0"/>
            <a:chExt cx="15195060" cy="80871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195060" cy="8087133"/>
            </a:xfrm>
            <a:custGeom>
              <a:avLst/>
              <a:gdLst/>
              <a:ahLst/>
              <a:cxnLst/>
              <a:rect l="l" t="t" r="r" b="b"/>
              <a:pathLst>
                <a:path w="15195060" h="8087133">
                  <a:moveTo>
                    <a:pt x="15070599" y="8087133"/>
                  </a:moveTo>
                  <a:lnTo>
                    <a:pt x="124460" y="8087133"/>
                  </a:lnTo>
                  <a:cubicBezTo>
                    <a:pt x="55880" y="8087133"/>
                    <a:pt x="0" y="8031252"/>
                    <a:pt x="0" y="7962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070599" y="0"/>
                  </a:lnTo>
                  <a:cubicBezTo>
                    <a:pt x="15139180" y="0"/>
                    <a:pt x="15195060" y="55880"/>
                    <a:pt x="15195060" y="124460"/>
                  </a:cubicBezTo>
                  <a:lnTo>
                    <a:pt x="15195060" y="7962673"/>
                  </a:lnTo>
                  <a:cubicBezTo>
                    <a:pt x="15195060" y="8031252"/>
                    <a:pt x="15139180" y="8087133"/>
                    <a:pt x="15070599" y="8087133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14"/>
          <p:cNvSpPr txBox="1"/>
          <p:nvPr/>
        </p:nvSpPr>
        <p:spPr>
          <a:xfrm>
            <a:off x="281083" y="454411"/>
            <a:ext cx="116298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54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NHIỆM VỤ HỌC TẬP Ở NHÀ</a:t>
            </a:r>
            <a:endParaRPr lang="en-US" sz="54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397973" y="2160409"/>
            <a:ext cx="3363087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7: Phong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1930 - 1939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/>
          <p:cNvSpPr txBox="1"/>
          <p:nvPr/>
        </p:nvSpPr>
        <p:spPr>
          <a:xfrm>
            <a:off x="4170050" y="2412358"/>
            <a:ext cx="3608613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8318796" y="2412358"/>
            <a:ext cx="3475231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883998" y="5163789"/>
            <a:ext cx="1042400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Hoàn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1930 – 1931; 1936 – 1939 tr 33/SGK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716280" y="305435"/>
            <a:ext cx="10965180" cy="3618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/>
              <a:t> 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HS nghe bài hát : Dấu chân phía trước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" y="842469"/>
            <a:ext cx="4734838" cy="3832571"/>
            <a:chOff x="0" y="0"/>
            <a:chExt cx="6762912" cy="7665141"/>
          </a:xfrm>
        </p:grpSpPr>
        <p:sp>
          <p:nvSpPr>
            <p:cNvPr id="4" name="Freeform 4"/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403" b="-577378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375356" y="4675040"/>
            <a:ext cx="1773887" cy="2197382"/>
          </a:xfrm>
          <a:custGeom>
            <a:avLst/>
            <a:gdLst/>
            <a:ahLst/>
            <a:cxnLst/>
            <a:rect l="l" t="t" r="r" b="b"/>
            <a:pathLst>
              <a:path w="2660830" h="3296073">
                <a:moveTo>
                  <a:pt x="0" y="0"/>
                </a:moveTo>
                <a:lnTo>
                  <a:pt x="2660830" y="0"/>
                </a:lnTo>
                <a:lnTo>
                  <a:pt x="2660830" y="3296072"/>
                </a:lnTo>
                <a:lnTo>
                  <a:pt x="0" y="3296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00975" y="5448594"/>
            <a:ext cx="2623397" cy="2031940"/>
          </a:xfrm>
          <a:custGeom>
            <a:avLst/>
            <a:gdLst/>
            <a:ahLst/>
            <a:cxnLst/>
            <a:rect l="l" t="t" r="r" b="b"/>
            <a:pathLst>
              <a:path w="3935095" h="3047910">
                <a:moveTo>
                  <a:pt x="0" y="0"/>
                </a:moveTo>
                <a:lnTo>
                  <a:pt x="3935095" y="0"/>
                </a:lnTo>
                <a:lnTo>
                  <a:pt x="3935095" y="3047910"/>
                </a:lnTo>
                <a:lnTo>
                  <a:pt x="0" y="30479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430493" y="5349899"/>
            <a:ext cx="1304759" cy="680847"/>
          </a:xfrm>
          <a:custGeom>
            <a:avLst/>
            <a:gdLst/>
            <a:ahLst/>
            <a:cxnLst/>
            <a:rect l="l" t="t" r="r" b="b"/>
            <a:pathLst>
              <a:path w="1957138" h="1021270">
                <a:moveTo>
                  <a:pt x="0" y="0"/>
                </a:moveTo>
                <a:lnTo>
                  <a:pt x="1957138" y="0"/>
                </a:lnTo>
                <a:lnTo>
                  <a:pt x="1957138" y="1021270"/>
                </a:lnTo>
                <a:lnTo>
                  <a:pt x="0" y="1021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5985471" y="842469"/>
            <a:ext cx="4974803" cy="3832571"/>
            <a:chOff x="0" y="0"/>
            <a:chExt cx="6762912" cy="7665141"/>
          </a:xfrm>
        </p:grpSpPr>
        <p:sp>
          <p:nvSpPr>
            <p:cNvPr id="13" name="Freeform 4"/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5"/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403" b="-577378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Hộp Văn bản 29"/>
          <p:cNvSpPr txBox="1"/>
          <p:nvPr/>
        </p:nvSpPr>
        <p:spPr>
          <a:xfrm>
            <a:off x="1398531" y="1707607"/>
            <a:ext cx="3812296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6556409" y="1748307"/>
            <a:ext cx="3832926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800" y="384969"/>
            <a:ext cx="10718800" cy="1332835"/>
            <a:chOff x="0" y="0"/>
            <a:chExt cx="2268578" cy="290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8578" cy="290728"/>
            </a:xfrm>
            <a:custGeom>
              <a:avLst/>
              <a:gdLst/>
              <a:ahLst/>
              <a:cxnLst/>
              <a:rect l="l" t="t" r="r" b="b"/>
              <a:pathLst>
                <a:path w="2268578" h="290728">
                  <a:moveTo>
                    <a:pt x="45252" y="0"/>
                  </a:moveTo>
                  <a:lnTo>
                    <a:pt x="2223326" y="0"/>
                  </a:lnTo>
                  <a:cubicBezTo>
                    <a:pt x="2235328" y="0"/>
                    <a:pt x="2246838" y="4768"/>
                    <a:pt x="2255324" y="13254"/>
                  </a:cubicBezTo>
                  <a:cubicBezTo>
                    <a:pt x="2263811" y="21740"/>
                    <a:pt x="2268578" y="33250"/>
                    <a:pt x="2268578" y="45252"/>
                  </a:cubicBezTo>
                  <a:lnTo>
                    <a:pt x="2268578" y="245476"/>
                  </a:lnTo>
                  <a:cubicBezTo>
                    <a:pt x="2268578" y="257477"/>
                    <a:pt x="2263811" y="268987"/>
                    <a:pt x="2255324" y="277474"/>
                  </a:cubicBezTo>
                  <a:cubicBezTo>
                    <a:pt x="2246838" y="285960"/>
                    <a:pt x="2235328" y="290728"/>
                    <a:pt x="2223326" y="290728"/>
                  </a:cubicBezTo>
                  <a:lnTo>
                    <a:pt x="45252" y="290728"/>
                  </a:lnTo>
                  <a:cubicBezTo>
                    <a:pt x="33250" y="290728"/>
                    <a:pt x="21740" y="285960"/>
                    <a:pt x="13254" y="277474"/>
                  </a:cubicBezTo>
                  <a:cubicBezTo>
                    <a:pt x="4768" y="268987"/>
                    <a:pt x="0" y="257477"/>
                    <a:pt x="0" y="245476"/>
                  </a:cubicBezTo>
                  <a:lnTo>
                    <a:pt x="0" y="45252"/>
                  </a:lnTo>
                  <a:cubicBezTo>
                    <a:pt x="0" y="33250"/>
                    <a:pt x="4768" y="21740"/>
                    <a:pt x="13254" y="13254"/>
                  </a:cubicBezTo>
                  <a:cubicBezTo>
                    <a:pt x="21740" y="4768"/>
                    <a:pt x="33250" y="0"/>
                    <a:pt x="45252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68578" cy="338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 rot="1334149">
            <a:off x="736379" y="710132"/>
            <a:ext cx="717396" cy="717396"/>
          </a:xfrm>
          <a:custGeom>
            <a:avLst/>
            <a:gdLst/>
            <a:ahLst/>
            <a:cxnLst/>
            <a:rect l="l" t="t" r="r" b="b"/>
            <a:pathLst>
              <a:path w="1076094" h="1076094">
                <a:moveTo>
                  <a:pt x="0" y="0"/>
                </a:moveTo>
                <a:lnTo>
                  <a:pt x="1076094" y="0"/>
                </a:lnTo>
                <a:lnTo>
                  <a:pt x="1076094" y="1076094"/>
                </a:lnTo>
                <a:lnTo>
                  <a:pt x="0" y="107609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Hộp Văn bản 60">
            <a:hlinkClick r:id="rId3" action="ppaction://hlinksldjump"/>
          </p:cNvPr>
          <p:cNvSpPr txBox="1"/>
          <p:nvPr/>
        </p:nvSpPr>
        <p:spPr>
          <a:xfrm>
            <a:off x="1048385" y="530225"/>
            <a:ext cx="10772775" cy="11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NHIỆM VỤ HỌC TẬP ( Thời gian:  5p)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8813800" y="4021455"/>
            <a:ext cx="2889885" cy="2369185"/>
          </a:xfrm>
          <a:custGeom>
            <a:avLst/>
            <a:gdLst/>
            <a:ahLst/>
            <a:cxnLst/>
            <a:rect l="l" t="t" r="r" b="b"/>
            <a:pathLst>
              <a:path w="16230600" h="7628382">
                <a:moveTo>
                  <a:pt x="0" y="0"/>
                </a:moveTo>
                <a:lnTo>
                  <a:pt x="16230600" y="0"/>
                </a:lnTo>
                <a:lnTo>
                  <a:pt x="16230600" y="7628382"/>
                </a:lnTo>
                <a:lnTo>
                  <a:pt x="0" y="7628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8416" y="2588322"/>
            <a:ext cx="2024007" cy="1137615"/>
          </a:xfrm>
          <a:prstGeom prst="rect">
            <a:avLst/>
          </a:prstGeom>
        </p:spPr>
      </p:pic>
      <p:grpSp>
        <p:nvGrpSpPr>
          <p:cNvPr id="5" name="Group 21"/>
          <p:cNvGrpSpPr/>
          <p:nvPr/>
        </p:nvGrpSpPr>
        <p:grpSpPr>
          <a:xfrm>
            <a:off x="454025" y="2144395"/>
            <a:ext cx="7132320" cy="1187450"/>
            <a:chOff x="0" y="0"/>
            <a:chExt cx="1434211" cy="498194"/>
          </a:xfrm>
        </p:grpSpPr>
        <p:sp>
          <p:nvSpPr>
            <p:cNvPr id="9" name="Freeform 22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3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32"/>
          <p:cNvGrpSpPr/>
          <p:nvPr/>
        </p:nvGrpSpPr>
        <p:grpSpPr>
          <a:xfrm>
            <a:off x="455295" y="3808730"/>
            <a:ext cx="7262495" cy="1187450"/>
            <a:chOff x="0" y="0"/>
            <a:chExt cx="1434211" cy="498194"/>
          </a:xfrm>
        </p:grpSpPr>
        <p:sp>
          <p:nvSpPr>
            <p:cNvPr id="16" name="Freeform 33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4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Hộp Văn bản 23"/>
          <p:cNvSpPr txBox="1"/>
          <p:nvPr/>
        </p:nvSpPr>
        <p:spPr>
          <a:xfrm>
            <a:off x="454660" y="2136140"/>
            <a:ext cx="7262495" cy="1610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sự hiểu biết và những tư liệu trong SGK , hệ thống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(1918 – 1922),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455295" y="3872865"/>
            <a:ext cx="7261860" cy="14547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Dựa vào sự hiểu biết và những tư liệu trong SGK, hệ 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Liên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(1923 – 1924)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32"/>
          <p:cNvGrpSpPr/>
          <p:nvPr/>
        </p:nvGrpSpPr>
        <p:grpSpPr>
          <a:xfrm>
            <a:off x="454660" y="5452745"/>
            <a:ext cx="7361555" cy="1187450"/>
            <a:chOff x="0" y="0"/>
            <a:chExt cx="1434211" cy="498194"/>
          </a:xfrm>
        </p:grpSpPr>
        <p:sp>
          <p:nvSpPr>
            <p:cNvPr id="27" name="Freeform 33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4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Hộp Văn bản 34"/>
          <p:cNvSpPr txBox="1"/>
          <p:nvPr/>
        </p:nvSpPr>
        <p:spPr>
          <a:xfrm>
            <a:off x="455295" y="5212080"/>
            <a:ext cx="7885430" cy="15379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Dựa vào sự hiểu biết và những tư liệu trong SGK, hệ 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Quôc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10/1923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1927.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800" y="384969"/>
            <a:ext cx="10718800" cy="1332835"/>
            <a:chOff x="0" y="0"/>
            <a:chExt cx="2268578" cy="290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8578" cy="290728"/>
            </a:xfrm>
            <a:custGeom>
              <a:avLst/>
              <a:gdLst/>
              <a:ahLst/>
              <a:cxnLst/>
              <a:rect l="l" t="t" r="r" b="b"/>
              <a:pathLst>
                <a:path w="2268578" h="290728">
                  <a:moveTo>
                    <a:pt x="45252" y="0"/>
                  </a:moveTo>
                  <a:lnTo>
                    <a:pt x="2223326" y="0"/>
                  </a:lnTo>
                  <a:cubicBezTo>
                    <a:pt x="2235328" y="0"/>
                    <a:pt x="2246838" y="4768"/>
                    <a:pt x="2255324" y="13254"/>
                  </a:cubicBezTo>
                  <a:cubicBezTo>
                    <a:pt x="2263811" y="21740"/>
                    <a:pt x="2268578" y="33250"/>
                    <a:pt x="2268578" y="45252"/>
                  </a:cubicBezTo>
                  <a:lnTo>
                    <a:pt x="2268578" y="245476"/>
                  </a:lnTo>
                  <a:cubicBezTo>
                    <a:pt x="2268578" y="257477"/>
                    <a:pt x="2263811" y="268987"/>
                    <a:pt x="2255324" y="277474"/>
                  </a:cubicBezTo>
                  <a:cubicBezTo>
                    <a:pt x="2246838" y="285960"/>
                    <a:pt x="2235328" y="290728"/>
                    <a:pt x="2223326" y="290728"/>
                  </a:cubicBezTo>
                  <a:lnTo>
                    <a:pt x="45252" y="290728"/>
                  </a:lnTo>
                  <a:cubicBezTo>
                    <a:pt x="33250" y="290728"/>
                    <a:pt x="21740" y="285960"/>
                    <a:pt x="13254" y="277474"/>
                  </a:cubicBezTo>
                  <a:cubicBezTo>
                    <a:pt x="4768" y="268987"/>
                    <a:pt x="0" y="257477"/>
                    <a:pt x="0" y="245476"/>
                  </a:cubicBezTo>
                  <a:lnTo>
                    <a:pt x="0" y="45252"/>
                  </a:lnTo>
                  <a:cubicBezTo>
                    <a:pt x="0" y="33250"/>
                    <a:pt x="4768" y="21740"/>
                    <a:pt x="13254" y="13254"/>
                  </a:cubicBezTo>
                  <a:cubicBezTo>
                    <a:pt x="21740" y="4768"/>
                    <a:pt x="33250" y="0"/>
                    <a:pt x="45252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68578" cy="338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 rot="1334149">
            <a:off x="736379" y="710132"/>
            <a:ext cx="717396" cy="717396"/>
          </a:xfrm>
          <a:custGeom>
            <a:avLst/>
            <a:gdLst/>
            <a:ahLst/>
            <a:cxnLst/>
            <a:rect l="l" t="t" r="r" b="b"/>
            <a:pathLst>
              <a:path w="1076094" h="1076094">
                <a:moveTo>
                  <a:pt x="0" y="0"/>
                </a:moveTo>
                <a:lnTo>
                  <a:pt x="1076094" y="0"/>
                </a:lnTo>
                <a:lnTo>
                  <a:pt x="1076094" y="1076094"/>
                </a:lnTo>
                <a:lnTo>
                  <a:pt x="0" y="107609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Hộp Văn bản 60">
            <a:hlinkClick r:id="rId3" action="ppaction://hlinksldjump"/>
          </p:cNvPr>
          <p:cNvSpPr txBox="1"/>
          <p:nvPr/>
        </p:nvSpPr>
        <p:spPr>
          <a:xfrm>
            <a:off x="1048385" y="530225"/>
            <a:ext cx="10772775" cy="11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NHIỆM VỤ HỌC TẬP ( Thời gian:  5p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1"/>
          <p:cNvGrpSpPr/>
          <p:nvPr/>
        </p:nvGrpSpPr>
        <p:grpSpPr>
          <a:xfrm>
            <a:off x="1167152" y="2144494"/>
            <a:ext cx="4870363" cy="1187306"/>
            <a:chOff x="0" y="0"/>
            <a:chExt cx="1434211" cy="498194"/>
          </a:xfrm>
        </p:grpSpPr>
        <p:sp>
          <p:nvSpPr>
            <p:cNvPr id="9" name="Freeform 22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3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5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Hộp Văn bản 23"/>
          <p:cNvSpPr txBox="1"/>
          <p:nvPr/>
        </p:nvSpPr>
        <p:spPr>
          <a:xfrm>
            <a:off x="1070610" y="2136140"/>
            <a:ext cx="10334625" cy="40335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sự hiểu biết và những tư liệu trong SGK , hệ thống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(1918 – 1922),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trang phục, đàn ông, người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2" b="11803"/>
          <a:stretch>
            <a:fillRect/>
          </a:stretch>
        </p:blipFill>
        <p:spPr>
          <a:xfrm>
            <a:off x="0" y="0"/>
            <a:ext cx="12192000" cy="527494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7" name="Hộp Văn bản 6"/>
          <p:cNvSpPr txBox="1"/>
          <p:nvPr/>
        </p:nvSpPr>
        <p:spPr>
          <a:xfrm>
            <a:off x="1515110" y="5434330"/>
            <a:ext cx="10266045" cy="96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Versailles - Pháp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1867" y="557054"/>
            <a:ext cx="5115723" cy="5743892"/>
          </a:xfrm>
          <a:custGeom>
            <a:avLst/>
            <a:gdLst/>
            <a:ahLst/>
            <a:cxnLst/>
            <a:rect l="l" t="t" r="r" b="b"/>
            <a:pathLst>
              <a:path w="11374043" h="8615838">
                <a:moveTo>
                  <a:pt x="0" y="0"/>
                </a:moveTo>
                <a:lnTo>
                  <a:pt x="11374043" y="0"/>
                </a:lnTo>
                <a:lnTo>
                  <a:pt x="11374043" y="8615837"/>
                </a:lnTo>
                <a:lnTo>
                  <a:pt x="0" y="86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69172" y="474050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232250" y="474050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513656" y="474050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510596" y="767964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910154" y="1955591"/>
            <a:ext cx="3886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6.1.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XVIII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(1920).</a:t>
            </a:r>
            <a:endParaRPr kumimoji="0" lang="en-US" sz="59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trang phục, Mặt người, đàn ông, người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0" b="-2"/>
          <a:stretch>
            <a:fillRect/>
          </a:stretch>
        </p:blipFill>
        <p:spPr>
          <a:xfrm>
            <a:off x="5787590" y="1197402"/>
            <a:ext cx="5407002" cy="4463195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5787590" y="5660597"/>
            <a:ext cx="5407002" cy="678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(1920)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0277" y="434144"/>
            <a:ext cx="5115723" cy="5743892"/>
          </a:xfrm>
          <a:custGeom>
            <a:avLst/>
            <a:gdLst/>
            <a:ahLst/>
            <a:cxnLst/>
            <a:rect l="l" t="t" r="r" b="b"/>
            <a:pathLst>
              <a:path w="11374043" h="8615838">
                <a:moveTo>
                  <a:pt x="0" y="0"/>
                </a:moveTo>
                <a:lnTo>
                  <a:pt x="11374043" y="0"/>
                </a:lnTo>
                <a:lnTo>
                  <a:pt x="11374043" y="8615837"/>
                </a:lnTo>
                <a:lnTo>
                  <a:pt x="0" y="86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233078" y="1934281"/>
            <a:ext cx="3886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5.6,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“Người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kumimoji="0" lang="en-US" sz="287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 descr="Ảnh có chứa văn bản, tờ báo, giấy, Giấy in báo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831" y="434144"/>
            <a:ext cx="4125448" cy="5743892"/>
          </a:xfrm>
          <a:prstGeom prst="rect">
            <a:avLst/>
          </a:prstGeom>
        </p:spPr>
      </p:pic>
      <p:sp>
        <p:nvSpPr>
          <p:cNvPr id="15" name="Hộp Văn bản 14"/>
          <p:cNvSpPr txBox="1"/>
          <p:nvPr/>
        </p:nvSpPr>
        <p:spPr>
          <a:xfrm>
            <a:off x="6968542" y="6189817"/>
            <a:ext cx="358244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“Người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6478</Words>
  <Application>WPS Presentation</Application>
  <PresentationFormat>Màn hình rộng</PresentationFormat>
  <Paragraphs>173</Paragraphs>
  <Slides>33</Slides>
  <Notes>7</Notes>
  <HiddenSlides>0</HiddenSlides>
  <MMClips>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Times New Roman</vt:lpstr>
      <vt:lpstr>Calibri</vt:lpstr>
      <vt:lpstr>Microsoft YaHei</vt:lpstr>
      <vt:lpstr>Arial Unicode MS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Thị Thu Hiền</dc:creator>
  <cp:lastModifiedBy>Đặng Thị Thu HIền</cp:lastModifiedBy>
  <cp:revision>458</cp:revision>
  <dcterms:created xsi:type="dcterms:W3CDTF">2023-03-22T05:57:00Z</dcterms:created>
  <dcterms:modified xsi:type="dcterms:W3CDTF">2024-10-24T03:24:53Z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4A62275AC77145E0B6A284BB6BE3CD14_12</vt:lpwstr>
  </property>
  <property fmtid="{D5CDD505-2E9C-101B-9397-08002B2CF9AE}" pid="3" name="KSOProductBuildVer">
    <vt:lpwstr>1033-12.2.0.18607</vt:lpwstr>
  </property>
</Properties>
</file>