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3"/>
  </p:notesMasterIdLst>
  <p:sldIdLst>
    <p:sldId id="342" r:id="rId3"/>
    <p:sldId id="362" r:id="rId4"/>
    <p:sldId id="365" r:id="rId5"/>
    <p:sldId id="369" r:id="rId6"/>
    <p:sldId id="377" r:id="rId7"/>
    <p:sldId id="355" r:id="rId8"/>
    <p:sldId id="386" r:id="rId9"/>
    <p:sldId id="388" r:id="rId10"/>
    <p:sldId id="384" r:id="rId11"/>
    <p:sldId id="382" r:id="rId12"/>
  </p:sldIdLst>
  <p:sldSz cx="9144000" cy="5143500" type="screen16x9"/>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66"/>
    <a:srgbClr val="800000"/>
    <a:srgbClr val="FFFF99"/>
    <a:srgbClr val="FFFF66"/>
    <a:srgbClr val="990000"/>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122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3C6B3F44-A16C-44FA-BC6C-015D7DFA0107}"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8/11/2024</a:t>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FC3227FD-41A8-469D-ACC2-44D5695C7CF1}" type="slidenum">
              <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6B14666-3411-4F02-A951-E0A3C73F952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1929931-83BB-446E-8FE5-CDC2715FE684}"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4A9C030-ACB4-4DF9-97C7-79FCF3D0ABAB}"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DC07100-23AD-46E2-945B-72AC6B95570A}"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F398EC1-CF3C-45EA-93E6-B0D3BFC7579F}"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6F1897C-B16E-47E9-9B77-C4A870D5DC57}"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C8EDE4C-A300-4383-B2C7-A463284AC600}"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B663443-9A2B-4DFC-B763-C9E47F4DEE4C}"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F1E6D17-997F-4A30-B0A8-8D2079B1E207}"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1899262-2C26-4FF8-ACDD-0FAFFDFF531A}"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BACB1E8-E32A-4079-8288-446C1D9B19E8}"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6BFF11A-276F-493F-A323-0D193C182DC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3DD96F9-D6CF-4D17-BC80-9768A0DECA43}"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D399541-3A67-4858-9D89-58FC59C8063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3"/>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4"/>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3750D05-D8C6-4A17-A661-7911A676A0FB}"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8788EED-792D-496B-A2D7-916B1903B2F1}"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2"/>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3"/>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F12172A-19D3-4972-AA3F-5C1218F84B53}"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7" name="Date Placeholder 4"/>
          <p:cNvSpPr>
            <a:spLocks noGrp="1"/>
          </p:cNvSpPr>
          <p:nvPr>
            <p:ph type="dt" sz="half" idx="1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FEECB39-67F9-4033-9DEA-1B0E2FD84C8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5BBBC4C-4370-484C-9DCB-5BB69A5EFFA9}"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7E64D93-D4C0-4F76-B41B-372FAB56F8C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vert="horz" wrap="square" lIns="68580" tIns="34290" rIns="68580" bIns="3429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7" name="Date Placeholder 4"/>
          <p:cNvSpPr>
            <a:spLocks noGrp="1"/>
          </p:cNvSpPr>
          <p:nvPr>
            <p:ph type="dt" sz="half" idx="1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803BE6E-F786-490F-BC57-E9DAB3D87703}"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E4E8183-9D97-4E73-A5E9-386BB724C1E1}"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690C355-FB26-4A33-BDB4-6DE3F7100827}"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6AC907F-EB4D-48D6-8C22-6BF5F597F0CE}"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2DDF03F-3064-4B04-881E-20CFEC5EBF6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C6E1CAD-B1E5-421E-8AA9-8D8CC91F4697}"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1626F85-9E1C-40D8-810B-31D27728850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E8233F9-F578-4F0D-9394-CBECB85F915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7"/>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7"/>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1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1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F22942B-AAA4-41BE-9528-4363497653C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72C5EFA-56AA-4C3A-B637-CF752091EA3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0D331AE-4C2C-4DEC-BC75-0A12281DE99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9"/>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0270F01-DC02-4091-A3F7-E842FAF3B203}"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78AB836-FA51-434F-A4A6-8E27BD7D52FD}"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200150"/>
            <a:ext cx="8229600" cy="3394075"/>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4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4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solidFill>
                  <a:srgbClr val="000000"/>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3CC231-355B-4940-B76B-3842F7E397B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628650" y="274638"/>
            <a:ext cx="7886700" cy="993775"/>
          </a:xfrm>
          <a:prstGeom prst="rect">
            <a:avLst/>
          </a:prstGeom>
          <a:noFill/>
          <a:ln w="9525">
            <a:noFill/>
          </a:ln>
        </p:spPr>
        <p:txBody>
          <a:bodyPr lIns="68580" tIns="34290" rIns="68580" bIns="34290" anchor="ctr" anchorCtr="0"/>
          <a:lstStyle/>
          <a:p>
            <a:pPr lvl="0"/>
            <a:r>
              <a:rPr lang="en-US" altLang="en-US" dirty="0"/>
              <a:t>Click to edit Master title style</a:t>
            </a:r>
          </a:p>
        </p:txBody>
      </p:sp>
      <p:sp>
        <p:nvSpPr>
          <p:cNvPr id="3075" name="Text Placeholder 2"/>
          <p:cNvSpPr>
            <a:spLocks noGrp="1"/>
          </p:cNvSpPr>
          <p:nvPr>
            <p:ph type="body" idx="1"/>
          </p:nvPr>
        </p:nvSpPr>
        <p:spPr>
          <a:xfrm>
            <a:off x="628650" y="1370013"/>
            <a:ext cx="7886700" cy="3262312"/>
          </a:xfrm>
          <a:prstGeom prst="rect">
            <a:avLst/>
          </a:prstGeom>
          <a:noFill/>
          <a:ln w="9525">
            <a:noFill/>
          </a:ln>
        </p:spPr>
        <p:txBody>
          <a:bodyPr lIns="68580" tIns="34290" rIns="68580" bIns="3429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algn="l" defTabSz="685800" eaLnBrk="1" fontAlgn="auto" hangingPunct="1">
              <a:spcBef>
                <a:spcPts val="0"/>
              </a:spcBef>
              <a:spcAft>
                <a:spcPts val="0"/>
              </a:spcAft>
              <a:defRPr sz="900">
                <a:solidFill>
                  <a:prstClr val="black">
                    <a:tint val="75000"/>
                  </a:prstClr>
                </a:solidFill>
                <a:latin typeface="Times New Roman" panose="02020603050405020304"/>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F4D0D769-BB5E-41CE-BB66-0B13E38444F2}" type="datetimeFigureOut">
              <a:rPr kumimoji="0" lang="en-US" sz="9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rPr>
              <a:t>8/11/2024</a:t>
            </a:fld>
            <a:endParaRPr kumimoji="0" lang="en-US" sz="9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5"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algn="ctr" defTabSz="685800" eaLnBrk="1" fontAlgn="auto" hangingPunct="1">
              <a:spcBef>
                <a:spcPts val="0"/>
              </a:spcBef>
              <a:spcAft>
                <a:spcPts val="0"/>
              </a:spcAft>
              <a:defRPr sz="900">
                <a:solidFill>
                  <a:prstClr val="black">
                    <a:tint val="75000"/>
                  </a:prstClr>
                </a:solidFill>
                <a:latin typeface="Times New Roman" panose="02020603050405020304"/>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algn="r" defTabSz="685800" eaLnBrk="1" hangingPunct="1">
              <a:defRPr sz="900" smtClean="0">
                <a:solidFill>
                  <a:srgbClr val="898989"/>
                </a:solidFill>
                <a:latin typeface="Times New Roman" panose="02020603050405020304" pitchFamily="18" charset="0"/>
              </a:defRPr>
            </a:lvl1pPr>
          </a:lstStyle>
          <a:p>
            <a:pPr marL="0" marR="0" lvl="0" indent="0" algn="r" defTabSz="685800" rtl="0" eaLnBrk="1" fontAlgn="base" latinLnBrk="0" hangingPunct="1">
              <a:lnSpc>
                <a:spcPct val="100000"/>
              </a:lnSpc>
              <a:spcBef>
                <a:spcPct val="0"/>
              </a:spcBef>
              <a:spcAft>
                <a:spcPct val="0"/>
              </a:spcAft>
              <a:buClrTx/>
              <a:buSzTx/>
              <a:buFontTx/>
              <a:buNone/>
              <a:defRPr/>
            </a:pPr>
            <a:fld id="{25594D0D-D018-488D-85A0-3DBDB456794F}" type="slidenum">
              <a:rPr kumimoji="0" lang="en-US" altLang="en-US" sz="9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altLang="en-US" sz="9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C:\Users\Admin\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57149"/>
            <a:ext cx="9144000" cy="5314950"/>
          </a:xfrm>
          <a:prstGeom prst="rect">
            <a:avLst/>
          </a:prstGeom>
          <a:gradFill>
            <a:gsLst>
              <a:gs pos="0">
                <a:srgbClr val="8488C4">
                  <a:alpha val="62000"/>
                </a:srgbClr>
              </a:gs>
              <a:gs pos="53000">
                <a:srgbClr val="D4DEFF"/>
              </a:gs>
              <a:gs pos="83000">
                <a:srgbClr val="D4DEFF"/>
              </a:gs>
              <a:gs pos="100000">
                <a:srgbClr val="96AB94"/>
              </a:gs>
            </a:gsLst>
            <a:lin ang="5400000" scaled="0"/>
          </a:gradFill>
          <a:ln>
            <a:noFill/>
          </a:ln>
        </p:spPr>
      </p:pic>
      <p:sp>
        <p:nvSpPr>
          <p:cNvPr id="9" name="Rectangle 8"/>
          <p:cNvSpPr/>
          <p:nvPr/>
        </p:nvSpPr>
        <p:spPr>
          <a:xfrm>
            <a:off x="685800" y="1543050"/>
            <a:ext cx="7772400" cy="2400300"/>
          </a:xfrm>
          <a:prstGeom prst="rect">
            <a:avLst/>
          </a:prstGeom>
          <a:noFill/>
        </p:spPr>
        <p:txBody>
          <a:bodyPr wrap="none" numCol="1">
            <a:prstTxWarp prst="textDeflateBottom">
              <a:avLst>
                <a:gd name="adj" fmla="val 53405"/>
              </a:avLst>
            </a:prstTxWarp>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Times New Roman" panose="02020603050405020304" pitchFamily="18" charset="0"/>
                <a:ea typeface="+mn-ea"/>
                <a:cs typeface="Times New Roman" panose="02020603050405020304" pitchFamily="18" charset="0"/>
              </a:rPr>
              <a:t>SAO BĂNG</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54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39940" name="TextBox 1"/>
          <p:cNvSpPr txBox="1"/>
          <p:nvPr/>
        </p:nvSpPr>
        <p:spPr>
          <a:xfrm>
            <a:off x="0" y="114300"/>
            <a:ext cx="9144000"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b="1" dirty="0">
                <a:solidFill>
                  <a:srgbClr val="FFFF00"/>
                </a:solidFill>
                <a:latin typeface="Times New Roman" panose="02020603050405020304" pitchFamily="18" charset="0"/>
                <a:cs typeface="Times New Roman" panose="02020603050405020304" pitchFamily="18" charset="0"/>
              </a:rPr>
              <a:t>BÀI 3: VĂN BẢN THÔNG TIN</a:t>
            </a:r>
          </a:p>
          <a:p>
            <a:pPr marL="0" lvl="0" indent="0" algn="ctr">
              <a:spcBef>
                <a:spcPct val="0"/>
              </a:spcBef>
              <a:buNone/>
            </a:pPr>
            <a:r>
              <a:rPr lang="en-US" altLang="en-US" b="1" dirty="0">
                <a:solidFill>
                  <a:srgbClr val="FFFF00"/>
                </a:solidFill>
                <a:latin typeface="Times New Roman" panose="02020603050405020304" pitchFamily="18" charset="0"/>
                <a:cs typeface="Times New Roman" panose="02020603050405020304" pitchFamily="18" charset="0"/>
              </a:rPr>
              <a:t>ĐỌC HIỂU VĂN BẢN 1</a:t>
            </a:r>
            <a:endParaRPr lang="en-US" altLang="en-US" b="1" dirty="0">
              <a:solidFill>
                <a:srgbClr val="FFFF00"/>
              </a:solidFill>
              <a:latin typeface="Times New Roman" panose="02020603050405020304" pitchFamily="18" charset="0"/>
              <a:ea typeface="Times New Roman" panose="02020603050405020304" pitchFamily="18" charset="0"/>
            </a:endParaRPr>
          </a:p>
        </p:txBody>
      </p:sp>
      <p:pic>
        <p:nvPicPr>
          <p:cNvPr id="39941" name="Picture 7" descr="https://thuthuatphanmem.vn/uploads/2018/04/06/hinh-nen-dong-day-ngang-dep-1-6_104236574.gif"/>
          <p:cNvPicPr>
            <a:picLocks noChangeAspect="1"/>
          </p:cNvPicPr>
          <p:nvPr/>
        </p:nvPicPr>
        <p:blipFill>
          <a:blip r:embed="rId3"/>
          <a:stretch>
            <a:fillRect/>
          </a:stretch>
        </p:blipFill>
        <p:spPr>
          <a:xfrm>
            <a:off x="6477000" y="-57150"/>
            <a:ext cx="2605088" cy="1428750"/>
          </a:xfrm>
          <a:prstGeom prst="rect">
            <a:avLst/>
          </a:prstGeom>
          <a:noFill/>
          <a:ln w="9525">
            <a:noFill/>
          </a:ln>
        </p:spPr>
      </p:pic>
      <p:pic>
        <p:nvPicPr>
          <p:cNvPr id="39942" name="Picture 9" descr="https://thuthuatphanmem.vn/uploads/2018/04/06/hinh-nen-dong-day-ngang-dep-1-6_104236574.gif"/>
          <p:cNvPicPr>
            <a:picLocks noChangeAspect="1"/>
          </p:cNvPicPr>
          <p:nvPr/>
        </p:nvPicPr>
        <p:blipFill>
          <a:blip r:embed="rId3"/>
          <a:stretch>
            <a:fillRect/>
          </a:stretch>
        </p:blipFill>
        <p:spPr>
          <a:xfrm>
            <a:off x="19050" y="-57150"/>
            <a:ext cx="2952750" cy="1428750"/>
          </a:xfrm>
          <a:prstGeom prst="rect">
            <a:avLst/>
          </a:prstGeom>
          <a:noFill/>
          <a:ln w="9525">
            <a:noFill/>
          </a:ln>
        </p:spPr>
      </p:pic>
      <p:pic>
        <p:nvPicPr>
          <p:cNvPr id="39943" name="Picture 9" descr="http://3.bp.blogspot.com/-wSAffNEq1i0/TuWsozJHdTI/AAAAAAAAIxc/n00K4d1d-cA/s1600/1728456kigkq9ga64.gif"/>
          <p:cNvPicPr>
            <a:picLocks noChangeAspect="1"/>
          </p:cNvPicPr>
          <p:nvPr/>
        </p:nvPicPr>
        <p:blipFill>
          <a:blip r:embed="rId4"/>
          <a:stretch>
            <a:fillRect/>
          </a:stretch>
        </p:blipFill>
        <p:spPr>
          <a:xfrm>
            <a:off x="-61912" y="4371975"/>
            <a:ext cx="9205912" cy="885825"/>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Nước biển dâng cao kỷ lục, thảm họa 100.000 năm trước sắp lặp lại?"/>
          <p:cNvPicPr>
            <a:picLocks noChangeAspect="1"/>
          </p:cNvPicPr>
          <p:nvPr/>
        </p:nvPicPr>
        <p:blipFill>
          <a:blip r:embed="rId2"/>
          <a:stretch>
            <a:fillRect/>
          </a:stretch>
        </p:blipFill>
        <p:spPr>
          <a:xfrm>
            <a:off x="0" y="468313"/>
            <a:ext cx="9144000" cy="5486400"/>
          </a:xfrm>
          <a:prstGeom prst="rect">
            <a:avLst/>
          </a:prstGeom>
          <a:noFill/>
          <a:ln w="9525">
            <a:noFill/>
          </a:ln>
        </p:spPr>
      </p:pic>
      <p:sp>
        <p:nvSpPr>
          <p:cNvPr id="10" name="Rounded Rectangle 9"/>
          <p:cNvSpPr/>
          <p:nvPr/>
        </p:nvSpPr>
        <p:spPr>
          <a:xfrm>
            <a:off x="0" y="0"/>
            <a:ext cx="9144000"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1444" name="TextBox 1"/>
          <p:cNvSpPr txBox="1"/>
          <p:nvPr/>
        </p:nvSpPr>
        <p:spPr>
          <a:xfrm>
            <a:off x="1600200" y="846138"/>
            <a:ext cx="5589588" cy="430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200" b="1" dirty="0">
                <a:solidFill>
                  <a:schemeClr val="bg1"/>
                </a:solidFill>
                <a:latin typeface="Times New Roman" panose="02020603050405020304" pitchFamily="18" charset="0"/>
                <a:cs typeface="Times New Roman" panose="02020603050405020304" pitchFamily="18" charset="0"/>
              </a:rPr>
              <a:t>HƯỚNG DẪN CHUẨN BỊ BÀI Ở NHÀ</a:t>
            </a:r>
            <a:endParaRPr lang="en-US" altLang="en-US" sz="2200" b="1" dirty="0">
              <a:solidFill>
                <a:schemeClr val="bg1"/>
              </a:solidFill>
              <a:latin typeface="Times New Roman" panose="02020603050405020304" pitchFamily="18" charset="0"/>
              <a:ea typeface="Times New Roman" panose="02020603050405020304" pitchFamily="18" charset="0"/>
            </a:endParaRPr>
          </a:p>
        </p:txBody>
      </p:sp>
      <p:sp>
        <p:nvSpPr>
          <p:cNvPr id="13" name="AutoShape 6"/>
          <p:cNvSpPr>
            <a:spLocks noChangeArrowheads="1"/>
          </p:cNvSpPr>
          <p:nvPr/>
        </p:nvSpPr>
        <p:spPr bwMode="auto">
          <a:xfrm>
            <a:off x="762000" y="1276350"/>
            <a:ext cx="7467600" cy="2286000"/>
          </a:xfrm>
          <a:prstGeom prst="cloudCallout">
            <a:avLst>
              <a:gd name="adj1" fmla="val -50250"/>
              <a:gd name="adj2" fmla="val 61338"/>
            </a:avLst>
          </a:prstGeom>
          <a:solidFill>
            <a:schemeClr val="accent6">
              <a:lumMod val="60000"/>
              <a:lumOff val="40000"/>
            </a:schemeClr>
          </a:solidFill>
          <a:ln w="9525">
            <a:solidFill>
              <a:sysClr val="windowText" lastClr="000000"/>
            </a:solidFill>
            <a:rou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b="1" i="1" dirty="0">
                <a:solidFill>
                  <a:srgbClr val="FFFF00"/>
                </a:solidFill>
                <a:latin typeface="Times New Roman" panose="02020603050405020304" pitchFamily="18" charset="0"/>
                <a:cs typeface="Arial" panose="020B0604020202020204" pitchFamily="34" charset="0"/>
              </a:rPr>
              <a:t>  </a:t>
            </a:r>
            <a:r>
              <a:rPr lang="en-US" altLang="en-US" sz="2400" dirty="0">
                <a:solidFill>
                  <a:schemeClr val="bg1"/>
                </a:solidFill>
                <a:latin typeface="Times New Roman" panose="02020603050405020304" pitchFamily="18" charset="0"/>
                <a:cs typeface="Calibri" panose="020F0502020204030204" pitchFamily="34" charset="0"/>
              </a:rPr>
              <a:t>* Trả lời phiếu học tập số 1( GV gửi v</a:t>
            </a:r>
            <a:r>
              <a:rPr lang="en-US" altLang="en-US" sz="2400" dirty="0">
                <a:solidFill>
                  <a:schemeClr val="bg1"/>
                </a:solidFill>
                <a:latin typeface="Times New Roman" panose="02020603050405020304" pitchFamily="18" charset="0"/>
                <a:ea typeface="Calibri" panose="020F0502020204030204" pitchFamily="34" charset="0"/>
              </a:rPr>
              <a:t>à</a:t>
            </a:r>
            <a:r>
              <a:rPr lang="en-US" altLang="en-US" sz="2400" dirty="0">
                <a:solidFill>
                  <a:schemeClr val="bg1"/>
                </a:solidFill>
                <a:latin typeface="Times New Roman" panose="02020603050405020304" pitchFamily="18" charset="0"/>
                <a:cs typeface="Calibri" panose="020F0502020204030204" pitchFamily="34" charset="0"/>
              </a:rPr>
              <a:t>o trang patled)</a:t>
            </a:r>
          </a:p>
          <a:p>
            <a:pPr marL="0" lvl="0" indent="0" algn="ctr">
              <a:spcBef>
                <a:spcPct val="0"/>
              </a:spcBef>
              <a:buNone/>
            </a:pPr>
            <a:r>
              <a:rPr sz="2400" dirty="0">
                <a:latin typeface="Times New Roman" panose="02020603050405020304" pitchFamily="18" charset="0"/>
                <a:cs typeface="Calibri" panose="020F0502020204030204" pitchFamily="34" charset="0"/>
              </a:rPr>
              <a:t>* Tìm những chi tiết lí giải nguyên nhân hiện tượng nước biển dâng.</a:t>
            </a:r>
            <a:endParaRPr sz="2400" dirty="0">
              <a:latin typeface="Calibri" panose="020F0502020204030204" pitchFamily="34" charset="0"/>
              <a:cs typeface="Calibri" panose="020F0502020204030204" pitchFamily="34" charset="0"/>
            </a:endParaRPr>
          </a:p>
          <a:p>
            <a:pPr marL="0" lvl="0" indent="0" algn="just">
              <a:lnSpc>
                <a:spcPct val="150000"/>
              </a:lnSpc>
              <a:spcBef>
                <a:spcPct val="0"/>
              </a:spcBef>
              <a:spcAft>
                <a:spcPts val="1000"/>
              </a:spcAft>
              <a:buNone/>
            </a:pPr>
            <a:endParaRPr lang="en-US" altLang="en-US" b="1" i="1" dirty="0">
              <a:solidFill>
                <a:srgbClr val="0000FF"/>
              </a:solidFill>
              <a:latin typeface="Times New Roman" panose="02020603050405020304" pitchFamily="18" charset="0"/>
              <a:ea typeface="Arial" panose="020B0604020202020204" pitchFamily="34" charset="0"/>
            </a:endParaRPr>
          </a:p>
        </p:txBody>
      </p:sp>
      <p:pic>
        <p:nvPicPr>
          <p:cNvPr id="61446" name="Picture 14" descr="A picture containing indoor, plant, table, decorated&#10;&#10;Description automatically generated"/>
          <p:cNvPicPr>
            <a:picLocks noChangeAspect="1"/>
          </p:cNvPicPr>
          <p:nvPr/>
        </p:nvPicPr>
        <p:blipFill>
          <a:blip r:embed="rId3"/>
          <a:stretch>
            <a:fillRect/>
          </a:stretch>
        </p:blipFill>
        <p:spPr>
          <a:xfrm>
            <a:off x="76200" y="3486150"/>
            <a:ext cx="3065463" cy="19050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ình mưa sao băng full HD"/>
          <p:cNvPicPr>
            <a:picLocks noChangeAspect="1"/>
          </p:cNvPicPr>
          <p:nvPr/>
        </p:nvPicPr>
        <p:blipFill>
          <a:blip r:embed="rId2"/>
          <a:stretch>
            <a:fillRect/>
          </a:stretch>
        </p:blipFill>
        <p:spPr>
          <a:xfrm>
            <a:off x="-20637" y="-7937"/>
            <a:ext cx="9144000" cy="5219700"/>
          </a:xfrm>
          <a:prstGeom prst="rect">
            <a:avLst/>
          </a:prstGeom>
          <a:noFill/>
          <a:ln w="9525">
            <a:noFill/>
          </a:ln>
        </p:spPr>
      </p:pic>
      <p:pic>
        <p:nvPicPr>
          <p:cNvPr id="40963" name="Picture 9" descr="https://thuthuatphanmem.vn/uploads/2018/04/06/hinh-nen-dong-day-ngang-dep-1-6_104236574.gif"/>
          <p:cNvPicPr>
            <a:picLocks noChangeAspect="1"/>
          </p:cNvPicPr>
          <p:nvPr/>
        </p:nvPicPr>
        <p:blipFill>
          <a:blip r:embed="rId3"/>
          <a:stretch>
            <a:fillRect/>
          </a:stretch>
        </p:blipFill>
        <p:spPr>
          <a:xfrm>
            <a:off x="7010400" y="3795713"/>
            <a:ext cx="2106613" cy="1428750"/>
          </a:xfrm>
          <a:prstGeom prst="rect">
            <a:avLst/>
          </a:prstGeom>
          <a:noFill/>
          <a:ln w="9525">
            <a:noFill/>
          </a:ln>
        </p:spPr>
      </p:pic>
      <p:sp>
        <p:nvSpPr>
          <p:cNvPr id="5" name="TextBox 4"/>
          <p:cNvSpPr txBox="1"/>
          <p:nvPr/>
        </p:nvSpPr>
        <p:spPr>
          <a:xfrm>
            <a:off x="838200" y="165100"/>
            <a:ext cx="3733800" cy="922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5400" b="1" dirty="0">
                <a:solidFill>
                  <a:srgbClr val="FFFF00"/>
                </a:solidFill>
                <a:latin typeface="Times New Roman" panose="02020603050405020304" pitchFamily="18" charset="0"/>
                <a:cs typeface="Times New Roman" panose="02020603050405020304" pitchFamily="18" charset="0"/>
              </a:rPr>
              <a:t>Khởi động</a:t>
            </a:r>
            <a:endParaRPr lang="en-US" altLang="en-US" sz="5400" b="1" dirty="0">
              <a:solidFill>
                <a:srgbClr val="FFFF00"/>
              </a:solidFill>
              <a:latin typeface="Times New Roman" panose="02020603050405020304" pitchFamily="18" charset="0"/>
              <a:ea typeface="Times New Roman" panose="02020603050405020304" pitchFamily="18" charset="0"/>
            </a:endParaRPr>
          </a:p>
        </p:txBody>
      </p:sp>
      <p:sp>
        <p:nvSpPr>
          <p:cNvPr id="6" name="AutoShape 4"/>
          <p:cNvSpPr/>
          <p:nvPr/>
        </p:nvSpPr>
        <p:spPr>
          <a:xfrm>
            <a:off x="152400" y="171450"/>
            <a:ext cx="5791200" cy="2552700"/>
          </a:xfrm>
          <a:prstGeom prst="cloudCallout">
            <a:avLst>
              <a:gd name="adj1" fmla="val -32204"/>
              <a:gd name="adj2" fmla="val 69968"/>
            </a:avLst>
          </a:prstGeom>
          <a:solidFill>
            <a:srgbClr val="FFFF99"/>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400" b="1" i="1" dirty="0">
                <a:solidFill>
                  <a:srgbClr val="000099"/>
                </a:solidFill>
                <a:latin typeface="Times New Roman" panose="02020603050405020304" pitchFamily="18" charset="0"/>
                <a:cs typeface="Times New Roman" panose="02020603050405020304" pitchFamily="18" charset="0"/>
              </a:rPr>
              <a:t>Em đã thấy hiện tượng sao băng bao giờ chưa? Em biết gì về hiện tượng n</a:t>
            </a:r>
            <a:r>
              <a:rPr lang="en-US" altLang="en-US" sz="2400" b="1" i="1" dirty="0">
                <a:solidFill>
                  <a:srgbClr val="000099"/>
                </a:solidFill>
                <a:latin typeface="Times New Roman" panose="02020603050405020304" pitchFamily="18" charset="0"/>
                <a:ea typeface="Times New Roman" panose="02020603050405020304" pitchFamily="18" charset="0"/>
              </a:rPr>
              <a:t>à</a:t>
            </a:r>
            <a:r>
              <a:rPr lang="en-US" altLang="en-US" sz="2400" b="1" i="1" dirty="0">
                <a:solidFill>
                  <a:srgbClr val="000099"/>
                </a:solidFill>
                <a:latin typeface="Times New Roman" panose="02020603050405020304" pitchFamily="18" charset="0"/>
                <a:cs typeface="Times New Roman" panose="02020603050405020304" pitchFamily="18" charset="0"/>
              </a:rPr>
              <a:t>y? Hãy chia sẻ những hiểu biết của em.</a:t>
            </a:r>
            <a:endParaRPr lang="en-US" altLang="en-US" sz="2200" b="1" dirty="0">
              <a:solidFill>
                <a:srgbClr val="000099"/>
              </a:solidFill>
              <a:latin typeface="Times New Roman" panose="02020603050405020304" pitchFamily="18" charset="0"/>
              <a:ea typeface="Calibri" panose="020F0502020204030204" pitchFamily="34" charset="0"/>
            </a:endParaRPr>
          </a:p>
        </p:txBody>
      </p:sp>
      <p:pic>
        <p:nvPicPr>
          <p:cNvPr id="40966" name="Picture 9" descr="https://thuthuatphanmem.vn/uploads/2018/04/06/hinh-nen-dong-day-ngang-dep-1-6_104236574.gif"/>
          <p:cNvPicPr>
            <a:picLocks noChangeAspect="1"/>
          </p:cNvPicPr>
          <p:nvPr/>
        </p:nvPicPr>
        <p:blipFill>
          <a:blip r:embed="rId3"/>
          <a:stretch>
            <a:fillRect/>
          </a:stretch>
        </p:blipFill>
        <p:spPr>
          <a:xfrm>
            <a:off x="-76200" y="3783013"/>
            <a:ext cx="2286000" cy="1428750"/>
          </a:xfrm>
          <a:prstGeom prst="rect">
            <a:avLst/>
          </a:prstGeom>
          <a:noFill/>
          <a:ln w="9525">
            <a:noFill/>
          </a:ln>
        </p:spPr>
      </p:pic>
      <p:sp>
        <p:nvSpPr>
          <p:cNvPr id="39943" name="Rectangle 1"/>
          <p:cNvSpPr/>
          <p:nvPr/>
        </p:nvSpPr>
        <p:spPr>
          <a:xfrm>
            <a:off x="2286000" y="2992438"/>
            <a:ext cx="4572000" cy="646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800" b="1" dirty="0">
                <a:solidFill>
                  <a:schemeClr val="bg1"/>
                </a:solidFill>
                <a:latin typeface="Calibri" panose="020F0502020204030204" pitchFamily="34" charset="0"/>
                <a:cs typeface="Times New Roman" panose="02020603050405020304" pitchFamily="18" charset="0"/>
              </a:rPr>
              <a:t>https://youtube.com/shorts/saAJuKqS6dk?feature=share</a:t>
            </a:r>
            <a:endParaRPr lang="en-US" altLang="en-US" sz="1800" dirty="0">
              <a:solidFill>
                <a:schemeClr val="bg1"/>
              </a:solidFill>
              <a:latin typeface="Calibri" panose="020F050202020403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9943"/>
                                        </p:tgtEl>
                                        <p:attrNameLst>
                                          <p:attrName>style.visibility</p:attrName>
                                        </p:attrNameLst>
                                      </p:cBhvr>
                                      <p:to>
                                        <p:strVal val="visible"/>
                                      </p:to>
                                    </p:set>
                                    <p:animEffect transition="in" filter="fade">
                                      <p:cBhvr>
                                        <p:cTn id="20" dur="1000"/>
                                        <p:tgtEl>
                                          <p:spTgt spid="39943"/>
                                        </p:tgtEl>
                                      </p:cBhvr>
                                    </p:animEffect>
                                    <p:anim calcmode="lin" valueType="num">
                                      <p:cBhvr>
                                        <p:cTn id="21" dur="1000" fill="hold"/>
                                        <p:tgtEl>
                                          <p:spTgt spid="39943"/>
                                        </p:tgtEl>
                                        <p:attrNameLst>
                                          <p:attrName>ppt_x</p:attrName>
                                        </p:attrNameLst>
                                      </p:cBhvr>
                                      <p:tavLst>
                                        <p:tav tm="0">
                                          <p:val>
                                            <p:strVal val="#ppt_x"/>
                                          </p:val>
                                        </p:tav>
                                        <p:tav tm="100000">
                                          <p:val>
                                            <p:strVal val="#ppt_x"/>
                                          </p:val>
                                        </p:tav>
                                      </p:tavLst>
                                    </p:anim>
                                    <p:anim calcmode="lin" valueType="num">
                                      <p:cBhvr>
                                        <p:cTn id="22"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99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9" descr="https://thuthuatphanmem.vn/uploads/2018/04/06/hinh-nen-dong-day-ngang-dep-1-6_104236574.gif"/>
          <p:cNvPicPr>
            <a:picLocks noChangeAspect="1"/>
          </p:cNvPicPr>
          <p:nvPr/>
        </p:nvPicPr>
        <p:blipFill>
          <a:blip r:embed="rId3"/>
          <a:stretch>
            <a:fillRect/>
          </a:stretch>
        </p:blipFill>
        <p:spPr>
          <a:xfrm>
            <a:off x="7010400" y="3795713"/>
            <a:ext cx="2106613" cy="1428750"/>
          </a:xfrm>
          <a:prstGeom prst="rect">
            <a:avLst/>
          </a:prstGeom>
          <a:noFill/>
          <a:ln w="9525">
            <a:noFill/>
          </a:ln>
        </p:spPr>
      </p:pic>
      <p:pic>
        <p:nvPicPr>
          <p:cNvPr id="41988" name="Picture 9" descr="https://thuthuatphanmem.vn/uploads/2018/04/06/hinh-nen-dong-day-ngang-dep-1-6_104236574.gif"/>
          <p:cNvPicPr>
            <a:picLocks noChangeAspect="1"/>
          </p:cNvPicPr>
          <p:nvPr/>
        </p:nvPicPr>
        <p:blipFill>
          <a:blip r:embed="rId3"/>
          <a:stretch>
            <a:fillRect/>
          </a:stretch>
        </p:blipFill>
        <p:spPr>
          <a:xfrm>
            <a:off x="-76200" y="3783013"/>
            <a:ext cx="2286000" cy="1428750"/>
          </a:xfrm>
          <a:prstGeom prst="rect">
            <a:avLst/>
          </a:prstGeom>
          <a:noFill/>
          <a:ln w="9525">
            <a:noFill/>
          </a:ln>
        </p:spPr>
      </p:pic>
      <p:pic>
        <p:nvPicPr>
          <p:cNvPr id="10" name="图片 8"/>
          <p:cNvPicPr>
            <a:picLocks noChangeAspect="1"/>
          </p:cNvPicPr>
          <p:nvPr/>
        </p:nvPicPr>
        <p:blipFill>
          <a:blip r:embed="rId4"/>
          <a:stretch>
            <a:fillRect/>
          </a:stretch>
        </p:blipFill>
        <p:spPr>
          <a:xfrm>
            <a:off x="741045" y="133350"/>
            <a:ext cx="7983855" cy="4413250"/>
          </a:xfrm>
          <a:prstGeom prst="rect">
            <a:avLst/>
          </a:prstGeom>
          <a:noFill/>
          <a:ln w="9525">
            <a:noFill/>
          </a:ln>
        </p:spPr>
      </p:pic>
      <p:graphicFrame>
        <p:nvGraphicFramePr>
          <p:cNvPr id="41992" name="Table 41991"/>
          <p:cNvGraphicFramePr/>
          <p:nvPr>
            <p:custDataLst>
              <p:tags r:id="rId1"/>
            </p:custDataLst>
          </p:nvPr>
        </p:nvGraphicFramePr>
        <p:xfrm>
          <a:off x="1727835" y="2480310"/>
          <a:ext cx="6717030" cy="1681480"/>
        </p:xfrm>
        <a:graphic>
          <a:graphicData uri="http://schemas.openxmlformats.org/drawingml/2006/table">
            <a:tbl>
              <a:tblPr/>
              <a:tblGrid>
                <a:gridCol w="4584700">
                  <a:extLst>
                    <a:ext uri="{9D8B030D-6E8A-4147-A177-3AD203B41FA5}">
                      <a16:colId xmlns:a16="http://schemas.microsoft.com/office/drawing/2014/main" val="20000"/>
                    </a:ext>
                  </a:extLst>
                </a:gridCol>
                <a:gridCol w="2132330">
                  <a:extLst>
                    <a:ext uri="{9D8B030D-6E8A-4147-A177-3AD203B41FA5}">
                      <a16:colId xmlns:a16="http://schemas.microsoft.com/office/drawing/2014/main" val="20001"/>
                    </a:ext>
                  </a:extLst>
                </a:gridCol>
              </a:tblGrid>
              <a:tr h="62674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2000" b="1" i="1" dirty="0">
                          <a:solidFill>
                            <a:srgbClr val="0000CC"/>
                          </a:solidFill>
                          <a:latin typeface="Times New Roman" panose="02020603050405020304" pitchFamily="18" charset="0"/>
                          <a:cs typeface="Times New Roman" panose="02020603050405020304" pitchFamily="18" charset="0"/>
                        </a:rPr>
                        <a:t>Văn bản thông tin giải thích một hiện tượng tự nhiên</a:t>
                      </a:r>
                      <a:endParaRPr lang="vi-VN" altLang="en-US"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400" b="1" dirty="0">
                          <a:solidFill>
                            <a:srgbClr val="0000FF"/>
                          </a:solidFill>
                          <a:latin typeface="Times New Roman" panose="02020603050405020304" pitchFamily="18"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extLst>
                  <a:ext uri="{0D108BD9-81ED-4DB2-BD59-A6C34878D82A}">
                    <a16:rowId xmlns:a16="http://schemas.microsoft.com/office/drawing/2014/main" val="10000"/>
                  </a:ext>
                </a:extLst>
              </a:tr>
              <a:tr h="61785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2000" b="1" i="1" dirty="0">
                          <a:solidFill>
                            <a:srgbClr val="0000CC"/>
                          </a:solidFill>
                          <a:latin typeface="Times New Roman" panose="02020603050405020304" pitchFamily="18" charset="0"/>
                          <a:cs typeface="Times New Roman" panose="02020603050405020304" pitchFamily="18" charset="0"/>
                        </a:rPr>
                        <a:t>Cách trình b</a:t>
                      </a:r>
                      <a:r>
                        <a:rPr lang="en-US" altLang="en-US" sz="2000" b="1" i="1" dirty="0">
                          <a:solidFill>
                            <a:srgbClr val="0000CC"/>
                          </a:solidFill>
                          <a:latin typeface="Times New Roman" panose="02020603050405020304" pitchFamily="18" charset="0"/>
                          <a:ea typeface="Times New Roman" panose="02020603050405020304" pitchFamily="18" charset="0"/>
                        </a:rPr>
                        <a:t>à</a:t>
                      </a:r>
                      <a:r>
                        <a:rPr lang="en-US" altLang="en-US" sz="2000" b="1" i="1" dirty="0">
                          <a:solidFill>
                            <a:srgbClr val="0000CC"/>
                          </a:solidFill>
                          <a:latin typeface="Times New Roman" panose="02020603050405020304" pitchFamily="18" charset="0"/>
                          <a:cs typeface="Times New Roman" panose="02020603050405020304" pitchFamily="18" charset="0"/>
                        </a:rPr>
                        <a:t>y thông tin trong văn bản</a:t>
                      </a:r>
                      <a:endParaRPr lang="en-US" altLang="en-US" sz="2000" b="1" i="1" dirty="0">
                        <a:solidFill>
                          <a:srgbClr val="0000CC"/>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400" b="1" dirty="0">
                          <a:solidFill>
                            <a:srgbClr val="0000FF"/>
                          </a:solidFill>
                          <a:latin typeface="Times New Roman" panose="02020603050405020304" pitchFamily="18"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extLst>
                  <a:ext uri="{0D108BD9-81ED-4DB2-BD59-A6C34878D82A}">
                    <a16:rowId xmlns:a16="http://schemas.microsoft.com/office/drawing/2014/main" val="10001"/>
                  </a:ext>
                </a:extLst>
              </a:tr>
              <a:tr h="43688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2000" b="1" i="1" dirty="0">
                          <a:solidFill>
                            <a:srgbClr val="0000CC"/>
                          </a:solidFill>
                          <a:latin typeface="Times New Roman" panose="02020603050405020304" pitchFamily="18" charset="0"/>
                          <a:cs typeface="Times New Roman" panose="02020603050405020304" pitchFamily="18" charset="0"/>
                        </a:rPr>
                        <a:t>Phương tiện giao tiếp phi ngôn ngữ</a:t>
                      </a:r>
                      <a:endParaRPr lang="vi-VN" altLang="en-US"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400" b="1" dirty="0">
                          <a:solidFill>
                            <a:srgbClr val="0000FF"/>
                          </a:solidFill>
                          <a:latin typeface="Times New Roman" panose="02020603050405020304" pitchFamily="18"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5981065" y="365125"/>
            <a:ext cx="2314575" cy="386080"/>
          </a:xfrm>
          <a:prstGeom prst="rect">
            <a:avLst/>
          </a:prstGeom>
          <a:noFill/>
          <a:ln w="9525">
            <a:noFill/>
          </a:ln>
        </p:spPr>
        <p:txBody>
          <a:bodyPr wrap="square">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800" b="1" dirty="0">
                <a:solidFill>
                  <a:srgbClr val="000099"/>
                </a:solidFill>
                <a:latin typeface="Times New Roman" panose="02020603050405020304" pitchFamily="18" charset="0"/>
                <a:cs typeface="Times New Roman" panose="02020603050405020304" pitchFamily="18" charset="0"/>
              </a:rPr>
              <a:t>Phiếu học tập số 1</a:t>
            </a:r>
            <a:endParaRPr lang="en-US" altLang="en-US" sz="18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1992"/>
                                        </p:tgtEl>
                                        <p:attrNameLst>
                                          <p:attrName>style.visibility</p:attrName>
                                        </p:attrNameLst>
                                      </p:cBhvr>
                                      <p:to>
                                        <p:strVal val="visible"/>
                                      </p:to>
                                    </p:set>
                                    <p:animEffect transition="in" filter="barn(inVertical)">
                                      <p:cBhvr>
                                        <p:cTn id="13"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p:nvPr/>
        </p:nvSpPr>
        <p:spPr>
          <a:xfrm>
            <a:off x="2292985" y="675005"/>
            <a:ext cx="4765040" cy="1143000"/>
          </a:xfrm>
          <a:prstGeom prst="rect">
            <a:avLst/>
          </a:prstGeom>
          <a:noFill/>
          <a:ln w="9525">
            <a:noFill/>
          </a:ln>
        </p:spPr>
        <p:txBody>
          <a:bodyPr wrap="none" anchor="ctr"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chemeClr val="tx1"/>
                </a:solidFill>
                <a:latin typeface="Times New Roman" panose="02020603050405020304" pitchFamily="18" charset="0"/>
                <a:cs typeface="Times New Roman" panose="02020603050405020304" pitchFamily="18" charset="0"/>
              </a:rPr>
              <a:t>Phiếu học tập </a:t>
            </a:r>
            <a:r>
              <a:rPr lang="en-US" altLang="en-US" sz="2800" b="1" dirty="0">
                <a:solidFill>
                  <a:schemeClr val="tx1"/>
                </a:solidFill>
                <a:latin typeface="Times New Roman" panose="02020603050405020304" pitchFamily="18" charset="0"/>
                <a:cs typeface="Times New Roman" panose="02020603050405020304" pitchFamily="18" charset="0"/>
              </a:rPr>
              <a:t>2</a:t>
            </a:r>
            <a:endParaRPr lang="en-US" alt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6090" name="Table 46089"/>
          <p:cNvGraphicFramePr/>
          <p:nvPr>
            <p:custDataLst>
              <p:tags r:id="rId1"/>
            </p:custDataLst>
          </p:nvPr>
        </p:nvGraphicFramePr>
        <p:xfrm>
          <a:off x="0" y="1809750"/>
          <a:ext cx="9037320" cy="2802255"/>
        </p:xfrm>
        <a:graphic>
          <a:graphicData uri="http://schemas.openxmlformats.org/drawingml/2006/table">
            <a:tbl>
              <a:tblPr/>
              <a:tblGrid>
                <a:gridCol w="7276465">
                  <a:extLst>
                    <a:ext uri="{9D8B030D-6E8A-4147-A177-3AD203B41FA5}">
                      <a16:colId xmlns:a16="http://schemas.microsoft.com/office/drawing/2014/main" val="20000"/>
                    </a:ext>
                  </a:extLst>
                </a:gridCol>
                <a:gridCol w="1760855">
                  <a:extLst>
                    <a:ext uri="{9D8B030D-6E8A-4147-A177-3AD203B41FA5}">
                      <a16:colId xmlns:a16="http://schemas.microsoft.com/office/drawing/2014/main" val="20001"/>
                    </a:ext>
                  </a:extLst>
                </a:gridCol>
              </a:tblGrid>
              <a:tr h="70231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3200" b="1" i="1" dirty="0">
                          <a:solidFill>
                            <a:schemeClr val="tx1"/>
                          </a:solidFill>
                          <a:latin typeface="Times New Roman" panose="02020603050405020304" pitchFamily="18" charset="0"/>
                          <a:cs typeface="Times New Roman" panose="02020603050405020304" pitchFamily="18" charset="0"/>
                        </a:rPr>
                        <a:t>Xuất xứ</a:t>
                      </a:r>
                      <a:endParaRPr lang="vi-VN" altLang="en-US" sz="32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100"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40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3200" b="1" i="1" dirty="0">
                          <a:solidFill>
                            <a:schemeClr val="tx1"/>
                          </a:solidFill>
                          <a:latin typeface="Times New Roman" panose="02020603050405020304" pitchFamily="18" charset="0"/>
                          <a:cs typeface="Times New Roman" panose="02020603050405020304" pitchFamily="18" charset="0"/>
                        </a:rPr>
                        <a:t>Thể loại</a:t>
                      </a:r>
                      <a:endParaRPr lang="vi-VN" altLang="en-US" sz="32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100"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723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3200" b="1" i="1" dirty="0">
                          <a:solidFill>
                            <a:schemeClr val="tx1"/>
                          </a:solidFill>
                          <a:latin typeface="Times New Roman" panose="02020603050405020304" pitchFamily="18" charset="0"/>
                          <a:cs typeface="Times New Roman" panose="02020603050405020304" pitchFamily="18" charset="0"/>
                        </a:rPr>
                        <a:t>PTBĐ</a:t>
                      </a:r>
                      <a:endParaRPr lang="vi-VN" altLang="en-US" sz="32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100"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231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3200" b="1" i="1" dirty="0">
                          <a:solidFill>
                            <a:schemeClr val="tx1"/>
                          </a:solidFill>
                          <a:latin typeface="Times New Roman" panose="02020603050405020304" pitchFamily="18" charset="0"/>
                          <a:cs typeface="Times New Roman" panose="02020603050405020304" pitchFamily="18" charset="0"/>
                        </a:rPr>
                        <a:t>Bố cục</a:t>
                      </a:r>
                      <a:endParaRPr lang="vi-VN" altLang="en-US" sz="32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100"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circle(in)">
                                      <p:cBhvr>
                                        <p:cTn id="12" dur="20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533400" y="2157730"/>
            <a:ext cx="8242300" cy="798830"/>
          </a:xfrm>
          <a:prstGeom prst="rect">
            <a:avLst/>
          </a:prstGeom>
          <a:noFill/>
          <a:ln w="9525">
            <a:noFill/>
          </a:ln>
        </p:spPr>
        <p:txBody>
          <a:bodyPr wrap="square">
            <a:spAutoFit/>
          </a:bodyPr>
          <a:lstStyle/>
          <a:p>
            <a:pPr algn="just">
              <a:lnSpc>
                <a:spcPct val="115000"/>
              </a:lnSpc>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 </a:t>
            </a:r>
            <a:r>
              <a:rPr lang="vi-VN" altLang="en-US" sz="2000" b="1" i="1" dirty="0">
                <a:solidFill>
                  <a:srgbClr val="FFFF00"/>
                </a:solidFill>
                <a:latin typeface="Times New Roman" panose="02020603050405020304" pitchFamily="18" charset="0"/>
                <a:cs typeface="Times New Roman" panose="02020603050405020304" pitchFamily="18" charset="0"/>
              </a:rPr>
              <a:t>Nguyên do xuất hiện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sự hình th</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nh hiện tượng sao băng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mưa sao băng.</a:t>
            </a:r>
            <a:endParaRPr lang="en-US" altLang="en-US" sz="2000" i="1" dirty="0">
              <a:solidFill>
                <a:srgbClr val="FFFF00"/>
              </a:solidFill>
              <a:latin typeface="Calibri" panose="020F0502020204030204" pitchFamily="34" charset="0"/>
              <a:ea typeface="Calibri" panose="020F0502020204030204" pitchFamily="34" charset="0"/>
            </a:endParaRPr>
          </a:p>
        </p:txBody>
      </p:sp>
      <p:pic>
        <p:nvPicPr>
          <p:cNvPr id="15" name="Content Placeholder 7"/>
          <p:cNvPicPr>
            <a:picLocks noChangeAspect="1"/>
          </p:cNvPicPr>
          <p:nvPr/>
        </p:nvPicPr>
        <p:blipFill>
          <a:blip r:embed="rId4"/>
          <a:stretch>
            <a:fillRect/>
          </a:stretch>
        </p:blipFill>
        <p:spPr>
          <a:xfrm>
            <a:off x="1654810" y="259080"/>
            <a:ext cx="2774315" cy="1570990"/>
          </a:xfrm>
          <a:prstGeom prst="rect">
            <a:avLst/>
          </a:prstGeom>
          <a:noFill/>
          <a:ln w="9525">
            <a:noFill/>
          </a:ln>
        </p:spPr>
      </p:pic>
      <p:graphicFrame>
        <p:nvGraphicFramePr>
          <p:cNvPr id="52233" name="Table 52232"/>
          <p:cNvGraphicFramePr/>
          <p:nvPr>
            <p:custDataLst>
              <p:tags r:id="rId1"/>
            </p:custDataLst>
          </p:nvPr>
        </p:nvGraphicFramePr>
        <p:xfrm>
          <a:off x="334645" y="3095625"/>
          <a:ext cx="8809355" cy="1991360"/>
        </p:xfrm>
        <a:graphic>
          <a:graphicData uri="http://schemas.openxmlformats.org/drawingml/2006/table">
            <a:tbl>
              <a:tblPr/>
              <a:tblGrid>
                <a:gridCol w="5321935">
                  <a:extLst>
                    <a:ext uri="{9D8B030D-6E8A-4147-A177-3AD203B41FA5}">
                      <a16:colId xmlns:a16="http://schemas.microsoft.com/office/drawing/2014/main" val="20000"/>
                    </a:ext>
                  </a:extLst>
                </a:gridCol>
                <a:gridCol w="3487420">
                  <a:extLst>
                    <a:ext uri="{9D8B030D-6E8A-4147-A177-3AD203B41FA5}">
                      <a16:colId xmlns:a16="http://schemas.microsoft.com/office/drawing/2014/main" val="20001"/>
                    </a:ext>
                  </a:extLst>
                </a:gridCol>
              </a:tblGrid>
              <a:tr h="9969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3600" b="1" i="1" dirty="0">
                          <a:solidFill>
                            <a:srgbClr val="0000CC"/>
                          </a:solidFill>
                          <a:latin typeface="Times New Roman" panose="02020603050405020304" pitchFamily="18" charset="0"/>
                          <a:cs typeface="Times New Roman" panose="02020603050405020304" pitchFamily="18" charset="0"/>
                        </a:rPr>
                        <a:t>Nguyên nhân xuất hiện</a:t>
                      </a:r>
                      <a:endParaRPr lang="en-US" altLang="en-US" sz="36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100" i="1"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953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3600" b="1" i="1" dirty="0">
                          <a:solidFill>
                            <a:srgbClr val="0000CC"/>
                          </a:solidFill>
                          <a:latin typeface="Times New Roman" panose="02020603050405020304" pitchFamily="18" charset="0"/>
                          <a:cs typeface="Times New Roman" panose="02020603050405020304" pitchFamily="18" charset="0"/>
                        </a:rPr>
                        <a:t>Chu kì</a:t>
                      </a:r>
                      <a:endParaRPr lang="en-US" altLang="en-US" sz="36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100" i="1"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9911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3600" b="1" i="1" dirty="0">
                          <a:solidFill>
                            <a:srgbClr val="0000CC"/>
                          </a:solidFill>
                          <a:latin typeface="Times New Roman" panose="02020603050405020304" pitchFamily="18" charset="0"/>
                          <a:cs typeface="Times New Roman" panose="02020603050405020304" pitchFamily="18" charset="0"/>
                        </a:rPr>
                        <a:t>Cách xem</a:t>
                      </a:r>
                      <a:endParaRPr lang="en-US" altLang="en-US" sz="36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100" i="1"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233"/>
                                        </p:tgtEl>
                                        <p:attrNameLst>
                                          <p:attrName>style.visibility</p:attrName>
                                        </p:attrNameLst>
                                      </p:cBhvr>
                                      <p:to>
                                        <p:strVal val="visible"/>
                                      </p:to>
                                    </p:set>
                                    <p:animEffect transition="in" filter="barn(inVertical)">
                                      <p:cBhvr>
                                        <p:cTn id="17"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6"/>
          <p:cNvGrpSpPr/>
          <p:nvPr/>
        </p:nvGrpSpPr>
        <p:grpSpPr>
          <a:xfrm>
            <a:off x="76200" y="1371600"/>
            <a:ext cx="2693988" cy="3771900"/>
            <a:chOff x="1809" y="2422"/>
            <a:chExt cx="3768" cy="6034"/>
          </a:xfrm>
        </p:grpSpPr>
        <p:sp>
          <p:nvSpPr>
            <p:cNvPr id="12" name="圆角矩形 26"/>
            <p:cNvSpPr/>
            <p:nvPr/>
          </p:nvSpPr>
          <p:spPr>
            <a:xfrm>
              <a:off x="1889" y="2501"/>
              <a:ext cx="3584" cy="5861"/>
            </a:xfrm>
            <a:prstGeom prst="roundRect">
              <a:avLst>
                <a:gd name="adj" fmla="val 0"/>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endParaRPr lang="zh-CN" altLang="en-US" dirty="0">
                <a:solidFill>
                  <a:srgbClr val="FFFFFF"/>
                </a:solidFill>
                <a:latin typeface="Arial" panose="020B0604020202020204" pitchFamily="34" charset="0"/>
                <a:ea typeface="黑体"/>
              </a:endParaRPr>
            </a:p>
          </p:txBody>
        </p:sp>
        <p:sp>
          <p:nvSpPr>
            <p:cNvPr id="13" name="矩形 93"/>
            <p:cNvSpPr/>
            <p:nvPr/>
          </p:nvSpPr>
          <p:spPr>
            <a:xfrm>
              <a:off x="1809" y="2422"/>
              <a:ext cx="604" cy="60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矩形 93"/>
            <p:cNvSpPr/>
            <p:nvPr/>
          </p:nvSpPr>
          <p:spPr>
            <a:xfrm rot="10800000">
              <a:off x="4973" y="7852"/>
              <a:ext cx="604" cy="60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5" name="Rectangle 26"/>
          <p:cNvSpPr/>
          <p:nvPr/>
        </p:nvSpPr>
        <p:spPr>
          <a:xfrm>
            <a:off x="347663" y="1428750"/>
            <a:ext cx="2505075" cy="307975"/>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solidFill>
                  <a:srgbClr val="000000"/>
                </a:solidFill>
                <a:latin typeface="Times New Roman" panose="02020603050405020304" pitchFamily="18" charset="0"/>
                <a:ea typeface="Microsoft YaHei" panose="020B0503020204020204" charset="-122"/>
              </a:rPr>
              <a:t>1.  Nghệ thuật:</a:t>
            </a:r>
          </a:p>
        </p:txBody>
      </p:sp>
      <p:grpSp>
        <p:nvGrpSpPr>
          <p:cNvPr id="16" name="组合 33"/>
          <p:cNvGrpSpPr/>
          <p:nvPr/>
        </p:nvGrpSpPr>
        <p:grpSpPr>
          <a:xfrm>
            <a:off x="2708275" y="1371600"/>
            <a:ext cx="3006725" cy="3771900"/>
            <a:chOff x="1809" y="2422"/>
            <a:chExt cx="3768" cy="6034"/>
          </a:xfrm>
        </p:grpSpPr>
        <p:sp>
          <p:nvSpPr>
            <p:cNvPr id="17" name="圆角矩形 34"/>
            <p:cNvSpPr/>
            <p:nvPr/>
          </p:nvSpPr>
          <p:spPr>
            <a:xfrm>
              <a:off x="1889" y="2503"/>
              <a:ext cx="3585" cy="5859"/>
            </a:xfrm>
            <a:prstGeom prst="roundRect">
              <a:avLst>
                <a:gd name="adj" fmla="val 0"/>
              </a:avLst>
            </a:prstGeom>
            <a:noFill/>
            <a:ln w="3175" cap="flat" cmpd="sng" algn="ctr">
              <a:solidFill>
                <a:sysClr val="windowText" lastClr="000000">
                  <a:lumMod val="65000"/>
                  <a:lumOff val="35000"/>
                </a:sysClr>
              </a:solidFill>
              <a:prstDash val="solid"/>
              <a:miter lim="800000"/>
            </a:ln>
            <a:effectLst/>
          </p:spPr>
          <p:txBody>
            <a:bodyPr anchor="ctr"/>
            <a:lstStyle/>
            <a:p>
              <a:pPr algn="ctr" eaLnBrk="1" hangingPunct="1">
                <a:buNone/>
              </a:pPr>
              <a:endParaRPr lang="zh-CN" altLang="en-US" sz="2000" dirty="0">
                <a:solidFill>
                  <a:srgbClr val="FFFFFF"/>
                </a:solidFill>
                <a:latin typeface="Calibri" panose="020F0502020204030204" pitchFamily="34" charset="0"/>
                <a:ea typeface="黑体"/>
              </a:endParaRPr>
            </a:p>
          </p:txBody>
        </p:sp>
        <p:sp>
          <p:nvSpPr>
            <p:cNvPr id="18" name="矩形 93"/>
            <p:cNvSpPr/>
            <p:nvPr/>
          </p:nvSpPr>
          <p:spPr>
            <a:xfrm>
              <a:off x="1809" y="2422"/>
              <a:ext cx="605" cy="60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矩形 93"/>
            <p:cNvSpPr/>
            <p:nvPr/>
          </p:nvSpPr>
          <p:spPr>
            <a:xfrm rot="10800000">
              <a:off x="4972" y="7852"/>
              <a:ext cx="605" cy="60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26"/>
          <p:cNvSpPr/>
          <p:nvPr/>
        </p:nvSpPr>
        <p:spPr>
          <a:xfrm>
            <a:off x="2852738" y="1428750"/>
            <a:ext cx="2786062" cy="4083050"/>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000" b="1" dirty="0">
                <a:solidFill>
                  <a:srgbClr val="000000"/>
                </a:solidFill>
                <a:latin typeface="Times New Roman" panose="02020603050405020304" pitchFamily="18" charset="0"/>
                <a:ea typeface="Microsoft YaHei" panose="020B0503020204020204" charset="-122"/>
              </a:rPr>
              <a:t>   </a:t>
            </a:r>
            <a:r>
              <a:rPr lang="vi-VN" altLang="en-US" sz="2000" b="1" dirty="0">
                <a:solidFill>
                  <a:srgbClr val="000000"/>
                </a:solidFill>
                <a:latin typeface="Times New Roman" panose="02020603050405020304" pitchFamily="18" charset="0"/>
                <a:ea typeface="Microsoft YaHei" panose="020B0503020204020204" charset="-122"/>
              </a:rPr>
              <a:t>2. Nội dung</a:t>
            </a:r>
            <a:r>
              <a:rPr lang="en-US" altLang="en-US" sz="2000" b="1" dirty="0">
                <a:solidFill>
                  <a:srgbClr val="000000"/>
                </a:solidFill>
                <a:latin typeface="Times New Roman" panose="02020603050405020304" pitchFamily="18" charset="0"/>
                <a:ea typeface="Microsoft YaHei" panose="020B0503020204020204" charset="-122"/>
              </a:rPr>
              <a:t>:</a:t>
            </a:r>
            <a:endParaRPr lang="en-US" altLang="en-US" sz="2000" dirty="0">
              <a:solidFill>
                <a:srgbClr val="000000"/>
              </a:solidFill>
              <a:latin typeface="Times New Roman" panose="02020603050405020304" pitchFamily="18" charset="0"/>
              <a:ea typeface="Microsoft YaHei" panose="020B0503020204020204" charset="-122"/>
            </a:endParaRPr>
          </a:p>
          <a:p>
            <a:pPr marL="0" lvl="0" indent="0">
              <a:lnSpc>
                <a:spcPct val="115000"/>
              </a:lnSpc>
              <a:spcBef>
                <a:spcPct val="0"/>
              </a:spcBef>
              <a:spcAft>
                <a:spcPts val="1000"/>
              </a:spcAft>
              <a:buNone/>
            </a:pPr>
            <a:r>
              <a:rPr lang="en-US" altLang="en-US" sz="2000" dirty="0">
                <a:solidFill>
                  <a:srgbClr val="FFFFFF"/>
                </a:solidFill>
                <a:latin typeface="Times New Roman" panose="02020603050405020304" pitchFamily="18" charset="0"/>
                <a:ea typeface="Microsoft YaHei" panose="020B0503020204020204" charset="-122"/>
              </a:rPr>
              <a:t>.</a:t>
            </a:r>
            <a:r>
              <a:rPr lang="vi-VN" altLang="en-US" sz="2000" dirty="0">
                <a:latin typeface="Times New Roman" panose="02020603050405020304" pitchFamily="18" charset="0"/>
                <a:ea typeface="Microsoft YaHei" panose="020B0503020204020204" charset="-122"/>
              </a:rPr>
              <a:t> Văn bản nói về một trong những hiện tượng đẹp và kì thú của tự nhiên – Sao băng. Qua đó, văn bản cung cấp đầy đủ các thông tin về nguyên nhân, sự ra đời và hình thành của hiện tượng Sao băng, mưa sao băng.</a:t>
            </a:r>
            <a:endParaRPr lang="en-US" altLang="en-US" sz="1600" dirty="0">
              <a:latin typeface="Calibri" panose="020F0502020204030204" pitchFamily="34" charset="0"/>
              <a:ea typeface="Microsoft YaHei" panose="020B0503020204020204" charset="-122"/>
            </a:endParaRPr>
          </a:p>
          <a:p>
            <a:pPr marL="0" lvl="0" indent="0" eaLnBrk="1" hangingPunct="1">
              <a:spcBef>
                <a:spcPct val="50000"/>
              </a:spcBef>
              <a:buChar char="-"/>
            </a:pPr>
            <a:endParaRPr lang="en-US" altLang="en-US" sz="2000" dirty="0">
              <a:solidFill>
                <a:srgbClr val="FFFFFF"/>
              </a:solidFill>
              <a:latin typeface="Times New Roman" panose="02020603050405020304" pitchFamily="18" charset="0"/>
              <a:ea typeface="Microsoft YaHei" panose="020B0503020204020204" charset="-122"/>
            </a:endParaRPr>
          </a:p>
        </p:txBody>
      </p:sp>
      <p:grpSp>
        <p:nvGrpSpPr>
          <p:cNvPr id="21" name="组合 33"/>
          <p:cNvGrpSpPr/>
          <p:nvPr/>
        </p:nvGrpSpPr>
        <p:grpSpPr>
          <a:xfrm>
            <a:off x="5638800" y="1371600"/>
            <a:ext cx="3530600" cy="3713163"/>
            <a:chOff x="1809" y="2422"/>
            <a:chExt cx="3768" cy="6034"/>
          </a:xfrm>
        </p:grpSpPr>
        <p:sp>
          <p:nvSpPr>
            <p:cNvPr id="22" name="圆角矩形 34"/>
            <p:cNvSpPr/>
            <p:nvPr/>
          </p:nvSpPr>
          <p:spPr>
            <a:xfrm>
              <a:off x="1890" y="2502"/>
              <a:ext cx="3583" cy="5859"/>
            </a:xfrm>
            <a:prstGeom prst="roundRect">
              <a:avLst>
                <a:gd name="adj" fmla="val 0"/>
              </a:avLst>
            </a:prstGeom>
            <a:noFill/>
            <a:ln w="3175" cap="flat" cmpd="sng" algn="ctr">
              <a:solidFill>
                <a:sysClr val="windowText" lastClr="000000">
                  <a:lumMod val="65000"/>
                  <a:lumOff val="35000"/>
                </a:sysClr>
              </a:solidFill>
              <a:prstDash val="solid"/>
              <a:miter lim="800000"/>
            </a:ln>
            <a:effectLst/>
          </p:spPr>
          <p:txBody>
            <a:bodyPr anchor="ctr"/>
            <a:lstStyle/>
            <a:p>
              <a:pPr algn="ctr" eaLnBrk="1" hangingPunct="1">
                <a:buNone/>
              </a:pPr>
              <a:endParaRPr lang="zh-CN" altLang="en-US" sz="2000" dirty="0">
                <a:solidFill>
                  <a:srgbClr val="FFFFFF"/>
                </a:solidFill>
                <a:latin typeface="Calibri" panose="020F0502020204030204" pitchFamily="34" charset="0"/>
                <a:ea typeface="黑体"/>
              </a:endParaRPr>
            </a:p>
          </p:txBody>
        </p:sp>
        <p:sp>
          <p:nvSpPr>
            <p:cNvPr id="23" name="矩形 93"/>
            <p:cNvSpPr/>
            <p:nvPr/>
          </p:nvSpPr>
          <p:spPr>
            <a:xfrm>
              <a:off x="1809" y="2422"/>
              <a:ext cx="607" cy="60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矩形 93"/>
            <p:cNvSpPr/>
            <p:nvPr/>
          </p:nvSpPr>
          <p:spPr>
            <a:xfrm rot="10800000">
              <a:off x="4970" y="7850"/>
              <a:ext cx="607" cy="60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 name="Rectangle 26"/>
          <p:cNvSpPr/>
          <p:nvPr/>
        </p:nvSpPr>
        <p:spPr>
          <a:xfrm>
            <a:off x="5715000" y="1428750"/>
            <a:ext cx="3276600" cy="3846513"/>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000" b="1" dirty="0">
                <a:solidFill>
                  <a:srgbClr val="000000"/>
                </a:solidFill>
                <a:latin typeface="Times New Roman" panose="02020603050405020304" pitchFamily="18" charset="0"/>
                <a:ea typeface="Microsoft YaHei" panose="020B0503020204020204" charset="-122"/>
              </a:rPr>
              <a:t>  3</a:t>
            </a:r>
            <a:r>
              <a:rPr lang="vi-VN" altLang="en-US" sz="2000" b="1" dirty="0">
                <a:latin typeface="Times New Roman" panose="02020603050405020304" pitchFamily="18" charset="0"/>
                <a:ea typeface="Microsoft YaHei" panose="020B0503020204020204" charset="-122"/>
              </a:rPr>
              <a:t>. Khi giới thiệu về một hiện tượng tự nhiên cần chú ý giới thiệu: </a:t>
            </a:r>
            <a:endParaRPr lang="en-US" altLang="en-US" sz="2000" b="1" dirty="0">
              <a:latin typeface="Times New Roman" panose="02020603050405020304" pitchFamily="18" charset="0"/>
              <a:ea typeface="Microsoft YaHei" panose="020B0503020204020204" charset="-122"/>
            </a:endParaRPr>
          </a:p>
          <a:p>
            <a:pPr marL="0" lvl="0" indent="0" algn="just" eaLnBrk="1" hangingPunct="1">
              <a:spcBef>
                <a:spcPct val="0"/>
              </a:spcBef>
              <a:buNone/>
            </a:pPr>
            <a:r>
              <a:rPr lang="vi-VN" altLang="en-US" sz="2000" b="1" dirty="0">
                <a:solidFill>
                  <a:srgbClr val="000000"/>
                </a:solidFill>
                <a:latin typeface="Times New Roman" panose="02020603050405020304" pitchFamily="18" charset="0"/>
                <a:ea typeface="Microsoft YaHei" panose="020B0503020204020204" charset="-122"/>
              </a:rPr>
              <a:t> </a:t>
            </a:r>
            <a:r>
              <a:rPr lang="vi-VN" altLang="en-US" sz="2000" dirty="0">
                <a:latin typeface="Times New Roman" panose="02020603050405020304" pitchFamily="18" charset="0"/>
                <a:ea typeface="Microsoft YaHei" panose="020B0503020204020204" charset="-122"/>
              </a:rPr>
              <a:t>Đó là hiện tượng gì? Biểu hiện như thế nào? Vì sao có hiện tượng này? Những tác dụng hoặc tác hại của hiện tượng thiên nhiên ấy là gì?...Tận dụng hoặc phòng chống, khắc phục tác động của hiện tượng đó như thế nào?</a:t>
            </a:r>
            <a:endParaRPr lang="en-US" altLang="en-US" sz="2000" dirty="0">
              <a:solidFill>
                <a:srgbClr val="000000"/>
              </a:solidFill>
              <a:latin typeface="Times New Roman" panose="02020603050405020304" pitchFamily="18" charset="0"/>
              <a:ea typeface="Microsoft YaHei" panose="020B0503020204020204" charset="-122"/>
            </a:endParaRPr>
          </a:p>
          <a:p>
            <a:pPr marL="0" lvl="0" indent="0" eaLnBrk="1" hangingPunct="1">
              <a:spcBef>
                <a:spcPct val="50000"/>
              </a:spcBef>
              <a:buNone/>
            </a:pPr>
            <a:r>
              <a:rPr lang="en-US" altLang="en-US" sz="2000" dirty="0">
                <a:solidFill>
                  <a:srgbClr val="FFFFFF"/>
                </a:solidFill>
                <a:latin typeface="Times New Roman" panose="02020603050405020304" pitchFamily="18" charset="0"/>
                <a:ea typeface="Microsoft YaHei" panose="020B0503020204020204" charset="-122"/>
              </a:rPr>
              <a:t>.</a:t>
            </a:r>
          </a:p>
        </p:txBody>
      </p:sp>
      <p:sp>
        <p:nvSpPr>
          <p:cNvPr id="26" name="Rectangle 25"/>
          <p:cNvSpPr/>
          <p:nvPr/>
        </p:nvSpPr>
        <p:spPr>
          <a:xfrm>
            <a:off x="76200" y="1627188"/>
            <a:ext cx="2632075" cy="3478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en-US" sz="2000" dirty="0">
                <a:latin typeface="Times New Roman" panose="02020603050405020304" pitchFamily="18" charset="0"/>
                <a:cs typeface="Arial" panose="020B0604020202020204" pitchFamily="34" charset="0"/>
              </a:rPr>
              <a:t>- Cách giải thích đơn giản, rõ r</a:t>
            </a:r>
            <a:r>
              <a:rPr lang="vi-VN" altLang="en-US" sz="2000" dirty="0">
                <a:latin typeface="Times New Roman" panose="02020603050405020304" pitchFamily="18" charset="0"/>
                <a:ea typeface="Arial" panose="020B0604020202020204" pitchFamily="34" charset="0"/>
              </a:rPr>
              <a:t>à</a:t>
            </a:r>
            <a:r>
              <a:rPr lang="vi-VN" altLang="en-US" sz="2000" dirty="0">
                <a:latin typeface="Times New Roman" panose="02020603050405020304" pitchFamily="18" charset="0"/>
                <a:cs typeface="Arial" panose="020B0604020202020204" pitchFamily="34" charset="0"/>
              </a:rPr>
              <a:t>ng, khách quan.</a:t>
            </a:r>
            <a:endParaRPr lang="en-US" altLang="en-US" sz="2000" dirty="0">
              <a:latin typeface="Calibri" panose="020F0502020204030204" pitchFamily="34" charset="0"/>
              <a:cs typeface="Calibri" panose="020F0502020204030204" pitchFamily="34" charset="0"/>
            </a:endParaRPr>
          </a:p>
          <a:p>
            <a:pPr marL="0" lvl="0" indent="0">
              <a:spcBef>
                <a:spcPct val="0"/>
              </a:spcBef>
              <a:buNone/>
            </a:pPr>
            <a:r>
              <a:rPr lang="vi-VN" altLang="en-US" sz="2000" dirty="0">
                <a:latin typeface="Times New Roman" panose="02020603050405020304" pitchFamily="18" charset="0"/>
                <a:cs typeface="Arial" panose="020B0604020202020204" pitchFamily="34" charset="0"/>
              </a:rPr>
              <a:t>- Bố cục chặt chẽ.</a:t>
            </a:r>
            <a:endParaRPr lang="en-US" altLang="en-US" sz="2000" dirty="0">
              <a:latin typeface="Calibri" panose="020F0502020204030204" pitchFamily="34" charset="0"/>
              <a:cs typeface="Calibri" panose="020F0502020204030204" pitchFamily="34" charset="0"/>
            </a:endParaRPr>
          </a:p>
          <a:p>
            <a:pPr marL="0" lvl="0" indent="0">
              <a:spcBef>
                <a:spcPct val="0"/>
              </a:spcBef>
              <a:buNone/>
            </a:pPr>
            <a:r>
              <a:rPr lang="vi-VN" altLang="en-US" sz="2000" dirty="0">
                <a:latin typeface="Times New Roman" panose="02020603050405020304" pitchFamily="18" charset="0"/>
                <a:cs typeface="Arial" panose="020B0604020202020204" pitchFamily="34" charset="0"/>
              </a:rPr>
              <a:t>- Hình ảnh minh họa sinh động.</a:t>
            </a:r>
            <a:endParaRPr lang="en-US" altLang="en-US" sz="2000" dirty="0">
              <a:latin typeface="Calibri" panose="020F0502020204030204" pitchFamily="34" charset="0"/>
              <a:cs typeface="Calibri" panose="020F0502020204030204" pitchFamily="34" charset="0"/>
            </a:endParaRPr>
          </a:p>
          <a:p>
            <a:pPr marL="0" lvl="0" indent="0">
              <a:spcBef>
                <a:spcPct val="0"/>
              </a:spcBef>
              <a:buNone/>
            </a:pPr>
            <a:r>
              <a:rPr lang="vi-VN" altLang="en-US" sz="2000" dirty="0">
                <a:latin typeface="Times New Roman" panose="02020603050405020304" pitchFamily="18" charset="0"/>
                <a:cs typeface="Arial" panose="020B0604020202020204" pitchFamily="34" charset="0"/>
              </a:rPr>
              <a:t>- Ngôn ngữ chính xác, khoa học.</a:t>
            </a:r>
            <a:endParaRPr lang="en-US" altLang="en-US" sz="2000" dirty="0">
              <a:latin typeface="Calibri" panose="020F0502020204030204" pitchFamily="34" charset="0"/>
              <a:cs typeface="Calibri" panose="020F0502020204030204" pitchFamily="34" charset="0"/>
            </a:endParaRPr>
          </a:p>
          <a:p>
            <a:pPr marL="0" lvl="0" indent="0">
              <a:spcBef>
                <a:spcPct val="0"/>
              </a:spcBef>
              <a:buNone/>
            </a:pPr>
            <a:r>
              <a:rPr lang="vi-VN" altLang="en-US" sz="2000" dirty="0">
                <a:latin typeface="Times New Roman" panose="02020603050405020304" pitchFamily="18" charset="0"/>
                <a:cs typeface="Arial" panose="020B0604020202020204" pitchFamily="34" charset="0"/>
              </a:rPr>
              <a:t>- Thông tin dựa trên cơ sở khoa học, khách quan.</a:t>
            </a:r>
            <a:endParaRPr lang="en-US" altLang="en-US" sz="2000" dirty="0">
              <a:latin typeface="Calibri" panose="020F0502020204030204" pitchFamily="34" charset="0"/>
              <a:ea typeface="Calibri" panose="020F0502020204030204" pitchFamily="34" charset="0"/>
            </a:endParaRPr>
          </a:p>
        </p:txBody>
      </p:sp>
      <p:sp>
        <p:nvSpPr>
          <p:cNvPr id="27" name="TextBox 1"/>
          <p:cNvSpPr txBox="1"/>
          <p:nvPr/>
        </p:nvSpPr>
        <p:spPr>
          <a:xfrm>
            <a:off x="0" y="800100"/>
            <a:ext cx="58674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200" b="1" dirty="0">
                <a:solidFill>
                  <a:srgbClr val="FF0000"/>
                </a:solidFill>
                <a:latin typeface="Times New Roman" panose="02020603050405020304" pitchFamily="18" charset="0"/>
                <a:cs typeface="Times New Roman" panose="02020603050405020304" pitchFamily="18" charset="0"/>
              </a:rPr>
              <a:t>III. TỔNG KẾT</a:t>
            </a:r>
            <a:endParaRPr lang="en-US" altLang="en-US" sz="2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1)">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TextBox 1"/>
          <p:cNvSpPr txBox="1"/>
          <p:nvPr/>
        </p:nvSpPr>
        <p:spPr>
          <a:xfrm>
            <a:off x="0" y="1047750"/>
            <a:ext cx="5867400" cy="430213"/>
          </a:xfrm>
          <a:prstGeom prst="rect">
            <a:avLst/>
          </a:prstGeom>
          <a:noFill/>
          <a:ln w="9525">
            <a:noFill/>
          </a:ln>
        </p:spPr>
        <p:txBody>
          <a:bodyPr>
            <a:spAutoFit/>
          </a:bodyPr>
          <a:lstStyle/>
          <a:p>
            <a:r>
              <a:rPr lang="en-US" altLang="en-US" sz="2200" b="1" dirty="0">
                <a:solidFill>
                  <a:srgbClr val="FFFF00"/>
                </a:solidFill>
                <a:latin typeface="Times New Roman" panose="02020603050405020304" pitchFamily="18" charset="0"/>
                <a:cs typeface="Times New Roman" panose="02020603050405020304" pitchFamily="18" charset="0"/>
              </a:rPr>
              <a:t>IV. LUYỆN TẬP</a:t>
            </a:r>
            <a:endParaRPr lang="en-US" altLang="en-US" sz="2200" b="1" dirty="0">
              <a:solidFill>
                <a:srgbClr val="FFFF00"/>
              </a:solidFill>
              <a:latin typeface="Times New Roman" panose="02020603050405020304" pitchFamily="18" charset="0"/>
              <a:ea typeface="Times New Roman" panose="02020603050405020304" pitchFamily="18" charset="0"/>
            </a:endParaRPr>
          </a:p>
        </p:txBody>
      </p:sp>
      <p:sp>
        <p:nvSpPr>
          <p:cNvPr id="7" name="矩形 17"/>
          <p:cNvSpPr/>
          <p:nvPr/>
        </p:nvSpPr>
        <p:spPr bwMode="auto">
          <a:xfrm>
            <a:off x="2362200" y="1581150"/>
            <a:ext cx="4114800" cy="457200"/>
          </a:xfrm>
          <a:prstGeom prst="rect">
            <a:avLst/>
          </a:prstGeom>
          <a:solidFill>
            <a:sysClr val="window" lastClr="FFFFFF"/>
          </a:solidFill>
          <a:ln w="12700" cap="flat" cmpd="sng" algn="ctr">
            <a:noFill/>
            <a:prstDash val="solid"/>
            <a:miter lim="800000"/>
          </a:ln>
          <a:effectLst/>
        </p:spPr>
        <p:txBody>
          <a:bodyPr anchor="ctr"/>
          <a:lstStyle/>
          <a:p>
            <a:pPr marL="971550" lvl="1" indent="-514350" eaLnBrk="1" hangingPunct="1">
              <a:buNone/>
            </a:pPr>
            <a:r>
              <a:rPr lang="en-US" altLang="zh-CN" sz="2400" b="1" dirty="0">
                <a:solidFill>
                  <a:srgbClr val="0070C0"/>
                </a:solidFill>
                <a:latin typeface="Times New Roman" panose="02020603050405020304" pitchFamily="18" charset="0"/>
                <a:ea typeface="Microsoft YaHei UI" panose="020B0503020204020204" pitchFamily="34" charset="-122"/>
              </a:rPr>
              <a:t>PHIẾU HỌC TẬP SỐ 1 </a:t>
            </a:r>
            <a:endParaRPr lang="zh-CN" altLang="en-US" sz="2400" b="1" dirty="0">
              <a:solidFill>
                <a:srgbClr val="0070C0"/>
              </a:solidFill>
              <a:latin typeface="Times New Roman" panose="02020603050405020304" pitchFamily="18" charset="0"/>
              <a:ea typeface="Microsoft YaHei UI" panose="020B0503020204020204" pitchFamily="34" charset="-122"/>
            </a:endParaRPr>
          </a:p>
        </p:txBody>
      </p:sp>
      <p:sp>
        <p:nvSpPr>
          <p:cNvPr id="8" name="TextBox 2"/>
          <p:cNvSpPr txBox="1"/>
          <p:nvPr/>
        </p:nvSpPr>
        <p:spPr>
          <a:xfrm>
            <a:off x="1884363" y="2190750"/>
            <a:ext cx="4897437" cy="830263"/>
          </a:xfrm>
          <a:prstGeom prst="rect">
            <a:avLst/>
          </a:prstGeom>
          <a:noFill/>
          <a:ln w="9525">
            <a:noFill/>
          </a:ln>
        </p:spPr>
        <p:txBody>
          <a:bodyPr>
            <a:spAutoFit/>
          </a:bodyPr>
          <a:lstStyle/>
          <a:p>
            <a:pPr marL="457200" indent="-457200">
              <a:buNone/>
            </a:pPr>
            <a:r>
              <a:rPr lang="en-US" altLang="en-US" sz="2400" b="1" dirty="0">
                <a:solidFill>
                  <a:srgbClr val="FF0000"/>
                </a:solidFill>
                <a:latin typeface="Times New Roman" panose="02020603050405020304" pitchFamily="18" charset="0"/>
                <a:ea typeface="Microsoft YaHei" panose="020B0503020204020204" charset="-122"/>
              </a:rPr>
              <a:t> </a:t>
            </a:r>
            <a:r>
              <a:rPr lang="vi-VN" altLang="en-US" sz="2400" b="1" i="1" dirty="0">
                <a:solidFill>
                  <a:schemeClr val="bg1"/>
                </a:solidFill>
                <a:latin typeface="Times New Roman" panose="02020603050405020304" pitchFamily="18" charset="0"/>
                <a:ea typeface="Microsoft YaHei" panose="020B0503020204020204" charset="-122"/>
              </a:rPr>
              <a:t>Chỉ ra sự khác biệt của sao băng và mưa sao băng?</a:t>
            </a:r>
            <a:endParaRPr lang="en-US" altLang="en-US" sz="2400" b="1" dirty="0">
              <a:solidFill>
                <a:schemeClr val="bg1"/>
              </a:solidFill>
              <a:latin typeface="Times New Roman" panose="02020603050405020304" pitchFamily="18" charset="0"/>
              <a:ea typeface="Microsoft YaHei" panose="020B0503020204020204" charset="-122"/>
            </a:endParaRPr>
          </a:p>
        </p:txBody>
      </p:sp>
      <p:graphicFrame>
        <p:nvGraphicFramePr>
          <p:cNvPr id="9" name="Table 8"/>
          <p:cNvGraphicFramePr>
            <a:graphicFrameLocks noGrp="1"/>
          </p:cNvGraphicFramePr>
          <p:nvPr/>
        </p:nvGraphicFramePr>
        <p:xfrm>
          <a:off x="76200" y="3254375"/>
          <a:ext cx="6858000" cy="1831975"/>
        </p:xfrm>
        <a:graphic>
          <a:graphicData uri="http://schemas.openxmlformats.org/drawingml/2006/table">
            <a:tbl>
              <a:tblPr/>
              <a:tblGrid>
                <a:gridCol w="3268766">
                  <a:extLst>
                    <a:ext uri="{9D8B030D-6E8A-4147-A177-3AD203B41FA5}">
                      <a16:colId xmlns:a16="http://schemas.microsoft.com/office/drawing/2014/main" val="20000"/>
                    </a:ext>
                  </a:extLst>
                </a:gridCol>
                <a:gridCol w="3589234">
                  <a:extLst>
                    <a:ext uri="{9D8B030D-6E8A-4147-A177-3AD203B41FA5}">
                      <a16:colId xmlns:a16="http://schemas.microsoft.com/office/drawing/2014/main" val="20001"/>
                    </a:ext>
                  </a:extLst>
                </a:gridCol>
              </a:tblGrid>
              <a:tr h="52483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18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Sao </a:t>
                      </a:r>
                      <a:r>
                        <a:rPr kumimoji="0" lang="en-US" sz="1800" b="1" i="1"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băng</a:t>
                      </a:r>
                      <a:endParaRPr kumimoji="0" lang="en-US" sz="18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1800" b="1" i="1"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Mưa</a:t>
                      </a:r>
                      <a:r>
                        <a:rPr kumimoji="0" lang="en-US" sz="18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1800" b="1" i="1"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sao</a:t>
                      </a:r>
                      <a:r>
                        <a:rPr kumimoji="0" lang="en-US" sz="18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1800" b="1" i="1"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băng</a:t>
                      </a:r>
                      <a:endParaRPr kumimoji="0" lang="en-US" sz="18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1307141">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1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en-US" sz="1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endParaRPr kumimoji="0" lang="vi-VN" sz="1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5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1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en-US" sz="1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pPr>
                      <a:r>
                        <a:rPr kumimoji="0" lang="en-US" sz="15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a:t>
                      </a:r>
                      <a:endParaRPr kumimoji="0" lang="vi-VN" sz="15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10" name="图片 3"/>
          <p:cNvPicPr>
            <a:picLocks noChangeAspect="1"/>
          </p:cNvPicPr>
          <p:nvPr/>
        </p:nvPicPr>
        <p:blipFill>
          <a:blip r:embed="rId3"/>
          <a:stretch>
            <a:fillRect/>
          </a:stretch>
        </p:blipFill>
        <p:spPr>
          <a:xfrm>
            <a:off x="0" y="3906838"/>
            <a:ext cx="1219200" cy="1179512"/>
          </a:xfrm>
          <a:prstGeom prst="rect">
            <a:avLst/>
          </a:prstGeom>
          <a:noFill/>
          <a:ln w="9525">
            <a:noFill/>
          </a:ln>
        </p:spPr>
      </p:pic>
      <p:pic>
        <p:nvPicPr>
          <p:cNvPr id="11" name="图片 4"/>
          <p:cNvPicPr>
            <a:picLocks noChangeAspect="1"/>
          </p:cNvPicPr>
          <p:nvPr/>
        </p:nvPicPr>
        <p:blipFill>
          <a:blip r:embed="rId4"/>
          <a:stretch>
            <a:fillRect/>
          </a:stretch>
        </p:blipFill>
        <p:spPr>
          <a:xfrm>
            <a:off x="5638800" y="4176713"/>
            <a:ext cx="1250950" cy="909637"/>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9396" name="TextBox 1"/>
          <p:cNvSpPr txBox="1"/>
          <p:nvPr/>
        </p:nvSpPr>
        <p:spPr>
          <a:xfrm>
            <a:off x="0" y="1047750"/>
            <a:ext cx="5867400" cy="430213"/>
          </a:xfrm>
          <a:prstGeom prst="rect">
            <a:avLst/>
          </a:prstGeom>
          <a:noFill/>
          <a:ln w="9525">
            <a:noFill/>
          </a:ln>
        </p:spPr>
        <p:txBody>
          <a:bodyPr>
            <a:spAutoFit/>
          </a:bodyPr>
          <a:lstStyle/>
          <a:p>
            <a:r>
              <a:rPr lang="en-US" altLang="en-US" sz="2200" b="1" dirty="0">
                <a:solidFill>
                  <a:srgbClr val="FFFF00"/>
                </a:solidFill>
                <a:latin typeface="Times New Roman" panose="02020603050405020304" pitchFamily="18" charset="0"/>
                <a:cs typeface="Times New Roman" panose="02020603050405020304" pitchFamily="18" charset="0"/>
              </a:rPr>
              <a:t>IV. LUYỆN TẬP</a:t>
            </a:r>
            <a:endParaRPr lang="en-US" altLang="en-US" sz="2200" b="1" dirty="0">
              <a:solidFill>
                <a:srgbClr val="FFFF00"/>
              </a:solidFill>
              <a:latin typeface="Times New Roman" panose="02020603050405020304" pitchFamily="18" charset="0"/>
              <a:ea typeface="Times New Roman" panose="02020603050405020304" pitchFamily="18" charset="0"/>
            </a:endParaRPr>
          </a:p>
        </p:txBody>
      </p:sp>
      <p:sp>
        <p:nvSpPr>
          <p:cNvPr id="13" name="矩形 17"/>
          <p:cNvSpPr/>
          <p:nvPr/>
        </p:nvSpPr>
        <p:spPr bwMode="auto">
          <a:xfrm>
            <a:off x="1960563" y="1504950"/>
            <a:ext cx="5775325" cy="457200"/>
          </a:xfrm>
          <a:prstGeom prst="rect">
            <a:avLst/>
          </a:prstGeom>
          <a:solidFill>
            <a:sysClr val="window" lastClr="FFFFFF"/>
          </a:solidFill>
          <a:ln w="12700" cap="flat" cmpd="sng" algn="ctr">
            <a:noFill/>
            <a:prstDash val="solid"/>
            <a:miter lim="800000"/>
          </a:ln>
          <a:effectLst/>
        </p:spPr>
        <p:txBody>
          <a:bodyPr anchor="ctr"/>
          <a:lstStyle/>
          <a:p>
            <a:pPr marL="971550" lvl="1" indent="-514350" eaLnBrk="1" hangingPunct="1">
              <a:buNone/>
            </a:pPr>
            <a:r>
              <a:rPr lang="en-US" altLang="zh-CN" sz="2400" b="1" dirty="0">
                <a:solidFill>
                  <a:srgbClr val="0070C0"/>
                </a:solidFill>
                <a:latin typeface="Times New Roman" panose="02020603050405020304" pitchFamily="18" charset="0"/>
                <a:ea typeface="Microsoft YaHei UI" panose="020B0503020204020204" pitchFamily="34" charset="-122"/>
              </a:rPr>
              <a:t>PHIẾU HỌC TẬP SỐ 2 </a:t>
            </a:r>
            <a:endParaRPr lang="zh-CN" altLang="en-US" sz="2400" b="1" dirty="0">
              <a:solidFill>
                <a:srgbClr val="0070C0"/>
              </a:solidFill>
              <a:latin typeface="Times New Roman" panose="02020603050405020304" pitchFamily="18" charset="0"/>
              <a:ea typeface="Microsoft YaHei UI" panose="020B0503020204020204" pitchFamily="34" charset="-122"/>
            </a:endParaRPr>
          </a:p>
        </p:txBody>
      </p:sp>
      <p:sp>
        <p:nvSpPr>
          <p:cNvPr id="14" name="TextBox 2"/>
          <p:cNvSpPr txBox="1"/>
          <p:nvPr/>
        </p:nvSpPr>
        <p:spPr>
          <a:xfrm>
            <a:off x="914400" y="2190750"/>
            <a:ext cx="7837488" cy="830263"/>
          </a:xfrm>
          <a:prstGeom prst="rect">
            <a:avLst/>
          </a:prstGeom>
          <a:noFill/>
          <a:ln w="9525">
            <a:noFill/>
          </a:ln>
        </p:spPr>
        <p:txBody>
          <a:bodyPr>
            <a:spAutoFit/>
          </a:bodyPr>
          <a:lstStyle/>
          <a:p>
            <a:pPr marL="457200" indent="-457200">
              <a:buNone/>
            </a:pPr>
            <a:r>
              <a:rPr lang="vi-VN" altLang="en-US" sz="2400" b="1" i="1" dirty="0">
                <a:solidFill>
                  <a:schemeClr val="bg1"/>
                </a:solidFill>
                <a:latin typeface="Times New Roman" panose="02020603050405020304" pitchFamily="18" charset="0"/>
                <a:ea typeface="Microsoft YaHei" panose="020B0503020204020204" charset="-122"/>
              </a:rPr>
              <a:t>Tại sao văn bản Sao băng lại được coi là</a:t>
            </a:r>
            <a:r>
              <a:rPr lang="nl-NL" altLang="en-US" sz="2400" b="1" i="1" dirty="0">
                <a:solidFill>
                  <a:schemeClr val="bg1"/>
                </a:solidFill>
                <a:latin typeface="Times New Roman" panose="02020603050405020304" pitchFamily="18" charset="0"/>
                <a:ea typeface="Microsoft YaHei" panose="020B0503020204020204" charset="-122"/>
              </a:rPr>
              <a:t> loại văn bản thông tin giải thích về một hiện tượng tự nhiên?</a:t>
            </a:r>
            <a:endParaRPr lang="en-US" altLang="en-US" sz="2400" b="1" dirty="0">
              <a:solidFill>
                <a:schemeClr val="bg1"/>
              </a:solidFill>
              <a:latin typeface="Times New Roman" panose="02020603050405020304" pitchFamily="18" charset="0"/>
              <a:ea typeface="Microsoft YaHei" panose="020B0503020204020204" charset="-122"/>
            </a:endParaRPr>
          </a:p>
        </p:txBody>
      </p:sp>
      <p:graphicFrame>
        <p:nvGraphicFramePr>
          <p:cNvPr id="59399" name="Table 59398"/>
          <p:cNvGraphicFramePr/>
          <p:nvPr/>
        </p:nvGraphicFramePr>
        <p:xfrm>
          <a:off x="55563" y="3333750"/>
          <a:ext cx="8340090" cy="1733550"/>
        </p:xfrm>
        <a:graphic>
          <a:graphicData uri="http://schemas.openxmlformats.org/drawingml/2006/table">
            <a:tbl>
              <a:tblPr/>
              <a:tblGrid>
                <a:gridCol w="8340090">
                  <a:extLst>
                    <a:ext uri="{9D8B030D-6E8A-4147-A177-3AD203B41FA5}">
                      <a16:colId xmlns:a16="http://schemas.microsoft.com/office/drawing/2014/main" val="20000"/>
                    </a:ext>
                  </a:extLst>
                </a:gridCol>
              </a:tblGrid>
              <a:tr h="5953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b="1" i="1" dirty="0">
                          <a:solidFill>
                            <a:srgbClr val="FFFF00"/>
                          </a:solidFill>
                          <a:latin typeface="Times New Roman" panose="02020603050405020304" pitchFamily="18" charset="0"/>
                          <a:cs typeface="Times New Roman" panose="02020603050405020304" pitchFamily="18" charset="0"/>
                        </a:rPr>
                        <a:t>          </a:t>
                      </a:r>
                      <a:endParaRPr lang="en-US" b="1" i="1" dirty="0">
                        <a:solidFill>
                          <a:srgbClr val="FF0066"/>
                        </a:solidFill>
                        <a:latin typeface="Times New Roman" panose="02020603050405020304" pitchFamily="18" charset="0"/>
                        <a:ea typeface="Times New Roman" panose="02020603050405020304" pitchFamily="18" charset="0"/>
                      </a:endParaRPr>
                    </a:p>
                  </a:txBody>
                  <a:tcPr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00"/>
                  </a:ext>
                </a:extLst>
              </a:tr>
              <a:tr h="1138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vi-VN" altLang="x-none" sz="1500" dirty="0">
                          <a:solidFill>
                            <a:srgbClr val="000000"/>
                          </a:solidFill>
                          <a:latin typeface="Times New Roman" panose="02020603050405020304" pitchFamily="18" charset="0"/>
                          <a:ea typeface="Times New Roman" panose="02020603050405020304" pitchFamily="18" charset="0"/>
                        </a:rPr>
                        <a:t>…………………………………</a:t>
                      </a:r>
                      <a:r>
                        <a:rPr sz="1500" dirty="0">
                          <a:solidFill>
                            <a:srgbClr val="000000"/>
                          </a:solidFill>
                          <a:latin typeface="Times New Roman" panose="02020603050405020304" pitchFamily="18" charset="0"/>
                          <a:ea typeface="Times New Roman" panose="02020603050405020304" pitchFamily="18" charset="0"/>
                        </a:rPr>
                        <a:t>………………………………………………………</a:t>
                      </a:r>
                      <a:r>
                        <a:rPr sz="1500" dirty="0">
                          <a:solidFill>
                            <a:srgbClr val="000000"/>
                          </a:solidFill>
                          <a:latin typeface="Times New Roman" panose="02020603050405020304" pitchFamily="18" charset="0"/>
                          <a:cs typeface="Times New Roman" panose="02020603050405020304" pitchFamily="18" charset="0"/>
                        </a:rPr>
                        <a:t>.</a:t>
                      </a:r>
                    </a:p>
                    <a:p>
                      <a:pPr lvl="0" eaLnBrk="1" hangingPunct="1">
                        <a:buNone/>
                      </a:pPr>
                      <a:r>
                        <a:rPr sz="1500" dirty="0">
                          <a:solidFill>
                            <a:srgbClr val="000000"/>
                          </a:solidFill>
                          <a:latin typeface="Times New Roman" panose="02020603050405020304" pitchFamily="18" charset="0"/>
                          <a:ea typeface="Times New Roman" panose="02020603050405020304" pitchFamily="18" charset="0"/>
                        </a:rPr>
                        <a:t>…………………………………………………………………………………………</a:t>
                      </a:r>
                      <a:r>
                        <a:rPr sz="1500" dirty="0">
                          <a:solidFill>
                            <a:srgbClr val="000000"/>
                          </a:solidFill>
                          <a:latin typeface="Times New Roman" panose="02020603050405020304" pitchFamily="18" charset="0"/>
                          <a:cs typeface="Times New Roman" panose="02020603050405020304" pitchFamily="18" charset="0"/>
                        </a:rPr>
                        <a:t>.</a:t>
                      </a:r>
                    </a:p>
                    <a:p>
                      <a:pPr lvl="0" eaLnBrk="1" hangingPunct="1">
                        <a:buNone/>
                      </a:pPr>
                      <a:r>
                        <a:rPr sz="1500" dirty="0">
                          <a:solidFill>
                            <a:srgbClr val="000000"/>
                          </a:solidFill>
                          <a:latin typeface="Times New Roman" panose="02020603050405020304" pitchFamily="18" charset="0"/>
                          <a:ea typeface="Times New Roman" panose="02020603050405020304" pitchFamily="18" charset="0"/>
                        </a:rPr>
                        <a:t>……………………………………………………………………………………………………………………………………………………………………………………</a:t>
                      </a:r>
                      <a:r>
                        <a:rPr sz="1500" dirty="0">
                          <a:solidFill>
                            <a:srgbClr val="000000"/>
                          </a:solidFill>
                          <a:latin typeface="Times New Roman" panose="02020603050405020304" pitchFamily="18" charset="0"/>
                          <a:cs typeface="Times New Roman" panose="02020603050405020304" pitchFamily="18" charset="0"/>
                        </a:rPr>
                        <a:t>.</a:t>
                      </a:r>
                      <a:endParaRPr lang="en-US" sz="1500" dirty="0">
                        <a:solidFill>
                          <a:srgbClr val="000000"/>
                        </a:solidFill>
                        <a:latin typeface="Times New Roman" panose="02020603050405020304" pitchFamily="18" charset="0"/>
                        <a:ea typeface="Times New Roman" panose="02020603050405020304" pitchFamily="18" charset="0"/>
                      </a:endParaRPr>
                    </a:p>
                  </a:txBody>
                  <a:tcPr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01"/>
                  </a:ext>
                </a:extLst>
              </a:tr>
            </a:tbl>
          </a:graphicData>
        </a:graphic>
      </p:graphicFrame>
      <p:pic>
        <p:nvPicPr>
          <p:cNvPr id="16" name="图片 4"/>
          <p:cNvPicPr>
            <a:picLocks noChangeAspect="1"/>
          </p:cNvPicPr>
          <p:nvPr/>
        </p:nvPicPr>
        <p:blipFill>
          <a:blip r:embed="rId3"/>
          <a:stretch>
            <a:fillRect/>
          </a:stretch>
        </p:blipFill>
        <p:spPr>
          <a:xfrm>
            <a:off x="5562600" y="3943350"/>
            <a:ext cx="1250950" cy="1123950"/>
          </a:xfrm>
          <a:prstGeom prst="rect">
            <a:avLst/>
          </a:prstGeom>
          <a:noFill/>
          <a:ln w="9525">
            <a:noFill/>
          </a:ln>
        </p:spPr>
      </p:pic>
      <p:pic>
        <p:nvPicPr>
          <p:cNvPr id="17" name="图片 3"/>
          <p:cNvPicPr>
            <a:picLocks noChangeAspect="1"/>
          </p:cNvPicPr>
          <p:nvPr/>
        </p:nvPicPr>
        <p:blipFill>
          <a:blip r:embed="rId4"/>
          <a:stretch>
            <a:fillRect/>
          </a:stretch>
        </p:blipFill>
        <p:spPr>
          <a:xfrm>
            <a:off x="0" y="3963988"/>
            <a:ext cx="1219200" cy="117951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59399"/>
                                        </p:tgtEl>
                                        <p:attrNameLst>
                                          <p:attrName>style.visibility</p:attrName>
                                        </p:attrNameLst>
                                      </p:cBhvr>
                                      <p:to>
                                        <p:strVal val="visible"/>
                                      </p:to>
                                    </p:set>
                                    <p:animEffect transition="in" filter="barn(inVertical)">
                                      <p:cBhvr>
                                        <p:cTn id="13" dur="500"/>
                                        <p:tgtEl>
                                          <p:spTgt spid="59399"/>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8" name="图片 3"/>
          <p:cNvPicPr>
            <a:picLocks noChangeAspect="1"/>
          </p:cNvPicPr>
          <p:nvPr/>
        </p:nvPicPr>
        <p:blipFill>
          <a:blip r:embed="rId3"/>
          <a:stretch>
            <a:fillRect/>
          </a:stretch>
        </p:blipFill>
        <p:spPr>
          <a:xfrm>
            <a:off x="36513" y="3983038"/>
            <a:ext cx="2097087" cy="1179512"/>
          </a:xfrm>
          <a:prstGeom prst="rect">
            <a:avLst/>
          </a:prstGeom>
          <a:noFill/>
          <a:ln w="9525">
            <a:noFill/>
          </a:ln>
        </p:spPr>
      </p:pic>
      <p:sp>
        <p:nvSpPr>
          <p:cNvPr id="60420" name="TextBox 1"/>
          <p:cNvSpPr txBox="1"/>
          <p:nvPr/>
        </p:nvSpPr>
        <p:spPr>
          <a:xfrm>
            <a:off x="3467100" y="763588"/>
            <a:ext cx="2933700" cy="430212"/>
          </a:xfrm>
          <a:prstGeom prst="rect">
            <a:avLst/>
          </a:prstGeom>
          <a:noFill/>
          <a:ln w="9525">
            <a:noFill/>
          </a:ln>
        </p:spPr>
        <p:txBody>
          <a:bodyPr>
            <a:spAutoFit/>
          </a:bodyPr>
          <a:lstStyle/>
          <a:p>
            <a:r>
              <a:rPr lang="en-US" altLang="en-US" sz="2200" b="1" dirty="0">
                <a:solidFill>
                  <a:srgbClr val="FFFF00"/>
                </a:solidFill>
                <a:latin typeface="Times New Roman" panose="02020603050405020304" pitchFamily="18" charset="0"/>
                <a:cs typeface="Times New Roman" panose="02020603050405020304" pitchFamily="18" charset="0"/>
              </a:rPr>
              <a:t>VẬN DỤNG</a:t>
            </a:r>
            <a:endParaRPr lang="en-US" altLang="en-US" sz="2200" b="1" dirty="0">
              <a:solidFill>
                <a:srgbClr val="FFFF00"/>
              </a:solidFill>
              <a:latin typeface="Times New Roman" panose="02020603050405020304" pitchFamily="18" charset="0"/>
              <a:ea typeface="Times New Roman" panose="02020603050405020304" pitchFamily="18" charset="0"/>
            </a:endParaRPr>
          </a:p>
        </p:txBody>
      </p:sp>
      <p:sp>
        <p:nvSpPr>
          <p:cNvPr id="15" name="AutoShape 6"/>
          <p:cNvSpPr/>
          <p:nvPr/>
        </p:nvSpPr>
        <p:spPr>
          <a:xfrm>
            <a:off x="304800" y="1276350"/>
            <a:ext cx="7467600" cy="2514600"/>
          </a:xfrm>
          <a:prstGeom prst="cloudCallout">
            <a:avLst>
              <a:gd name="adj1" fmla="val -50250"/>
              <a:gd name="adj2" fmla="val 61338"/>
            </a:avLst>
          </a:prstGeom>
          <a:solidFill>
            <a:srgbClr val="00B0F0"/>
          </a:solidFill>
          <a:ln w="9525" cap="flat" cmpd="sng">
            <a:solidFill>
              <a:srgbClr val="000000"/>
            </a:solidFill>
            <a:prstDash val="solid"/>
            <a:headEnd type="none" w="med" len="med"/>
            <a:tailEnd type="none" w="med" len="med"/>
          </a:ln>
        </p:spPr>
        <p:txBody>
          <a:bodyPr/>
          <a:lstStyle/>
          <a:p>
            <a:pPr algn="just">
              <a:buNone/>
            </a:pPr>
            <a:r>
              <a:rPr lang="en-US" altLang="en-US" sz="3200" b="1" i="1" dirty="0">
                <a:solidFill>
                  <a:srgbClr val="FFFF00"/>
                </a:solidFill>
                <a:latin typeface="Times New Roman" panose="02020603050405020304" pitchFamily="18" charset="0"/>
                <a:cs typeface="Arial" panose="020B0604020202020204" pitchFamily="34" charset="0"/>
              </a:rPr>
              <a:t>  </a:t>
            </a:r>
            <a:r>
              <a:rPr lang="en-US" altLang="en-US" sz="2200" dirty="0">
                <a:latin typeface="Times New Roman" panose="02020603050405020304" pitchFamily="18" charset="0"/>
                <a:cs typeface="Calibri" panose="020F0502020204030204" pitchFamily="34" charset="0"/>
              </a:rPr>
              <a:t>* </a:t>
            </a:r>
            <a:r>
              <a:rPr lang="en-US" altLang="en-US" sz="2200" b="1" i="1" dirty="0">
                <a:latin typeface="Times New Roman" panose="02020603050405020304" pitchFamily="18" charset="0"/>
                <a:cs typeface="Times New Roman" panose="02020603050405020304" pitchFamily="18" charset="0"/>
              </a:rPr>
              <a:t>Nếu có lần thấy Sao băng, em sẽ ước điều gì? Vì sao em lại ước điều đó? Viết một đoạn văn ( 5 đến 7 câu) chia sẻ về điều ước của em?</a:t>
            </a:r>
            <a:endParaRPr lang="en-US" altLang="en-US" sz="2200" dirty="0">
              <a:latin typeface="Times New Roman" panose="02020603050405020304" pitchFamily="18" charset="0"/>
              <a:cs typeface="Calibri" panose="020F0502020204030204" pitchFamily="34" charset="0"/>
            </a:endParaRPr>
          </a:p>
          <a:p>
            <a:pPr algn="ctr" eaLnBrk="1" hangingPunct="1">
              <a:buNone/>
            </a:pPr>
            <a:endParaRPr lang="en-US" altLang="en-US" sz="3200" b="1" i="1" dirty="0">
              <a:solidFill>
                <a:srgbClr val="0000FF"/>
              </a:solidFill>
              <a:latin typeface="Times New Roman" panose="02020603050405020304" pitchFamily="18" charset="0"/>
              <a:ea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528*132"/>
  <p:tag name="TABLE_ENDDRAG_RECT" val="136*195*528*132"/>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711*220"/>
  <p:tag name="TABLE_ENDDRAG_RECT" val="8*119*711*220"/>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693*156"/>
  <p:tag name="TABLE_ENDDRAG_RECT" val="26*243*693*156"/>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On-screen Show (16:9)</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Tahoma</vt:lpstr>
      <vt:lpstr>Times New Roman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Đặng Thị Thu Hiền</dc:creator>
  <cp:lastModifiedBy>Đặng Thị Thu Hiền</cp:lastModifiedBy>
  <cp:revision>230</cp:revision>
  <dcterms:created xsi:type="dcterms:W3CDTF">2014-08-19T13:49:00Z</dcterms:created>
  <dcterms:modified xsi:type="dcterms:W3CDTF">2024-11-08T04:13:27Z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E61F45B9F97F45259560FAD416B995A3_12</vt:lpwstr>
  </property>
  <property fmtid="{D5CDD505-2E9C-101B-9397-08002B2CF9AE}" pid="3" name="KSOProductBuildVer">
    <vt:lpwstr>1033-12.2.0.18607</vt:lpwstr>
  </property>
</Properties>
</file>