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9Slide05 IcielSanelma" panose="020B0604020202020204" charset="0"/>
      <p:regular r:id="rId53"/>
    </p:embeddedFont>
    <p:embeddedFont>
      <p:font typeface="#9Slide05 SVNLifehack Script" panose="020B0604020202020204" charset="0"/>
      <p:regular r:id="rId54"/>
    </p:embeddedFont>
    <p:embeddedFont>
      <p:font typeface="Roboto Condensed Italics" panose="020B0604020202020204" charset="0"/>
      <p:regular r:id="rId55"/>
    </p:embeddedFont>
    <p:embeddedFont>
      <p:font typeface="#9Slide06 FS Playlist Script" panose="020B0604020202020204" charset="0"/>
      <p:regular r:id="rId56"/>
    </p:embeddedFont>
    <p:embeddedFont>
      <p:font typeface="Roboto Condensed" panose="020B0604020202020204" charset="0"/>
      <p:regular r:id="rId57"/>
      <p:bold r:id="rId58"/>
      <p:italic r:id="rId59"/>
      <p:boldItalic r:id="rId60"/>
    </p:embeddedFont>
    <p:embeddedFont>
      <p:font typeface="Roboto Condensed Bold Italics" panose="020B0604020202020204" charset="0"/>
      <p:regular r:id="rId61"/>
    </p:embeddedFont>
    <p:embeddedFont>
      <p:font typeface="SG85-HIEN KHANH 1" panose="020B0604020202020204" charset="0"/>
      <p:regular r:id="rId62"/>
    </p:embeddedFont>
    <p:embeddedFont>
      <p:font typeface="Calibri" panose="020F0502020204030204" pitchFamily="34" charset="0"/>
      <p:regular r:id="rId63"/>
      <p:bold r:id="rId64"/>
      <p:italic r:id="rId65"/>
      <p:boldItalic r:id="rId66"/>
    </p:embeddedFont>
    <p:embeddedFont>
      <p:font typeface="Roboto Condensed Bold" panose="020B0604020202020204"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7.7.2024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9.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1.png"/><Relationship Id="rId5" Type="http://schemas.openxmlformats.org/officeDocument/2006/relationships/image" Target="../media/image2.png"/><Relationship Id="rId10" Type="http://schemas.openxmlformats.org/officeDocument/2006/relationships/image" Target="../media/image130.svg"/><Relationship Id="rId4" Type="http://schemas.openxmlformats.org/officeDocument/2006/relationships/image" Target="../media/image128.sv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png"/><Relationship Id="rId18" Type="http://schemas.openxmlformats.org/officeDocument/2006/relationships/image" Target="../media/image135.svg"/><Relationship Id="rId3" Type="http://schemas.openxmlformats.org/officeDocument/2006/relationships/image" Target="../media/image54.png"/><Relationship Id="rId7" Type="http://schemas.openxmlformats.org/officeDocument/2006/relationships/image" Target="../media/image72.png"/><Relationship Id="rId12" Type="http://schemas.openxmlformats.org/officeDocument/2006/relationships/image" Target="../media/image4.svg"/><Relationship Id="rId17"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image" Target="../media/image81.sv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2.png"/><Relationship Id="rId5" Type="http://schemas.openxmlformats.org/officeDocument/2006/relationships/image" Target="../media/image41.png"/><Relationship Id="rId15" Type="http://schemas.openxmlformats.org/officeDocument/2006/relationships/image" Target="../media/image42.png"/><Relationship Id="rId10" Type="http://schemas.openxmlformats.org/officeDocument/2006/relationships/image" Target="../media/image89.svg"/><Relationship Id="rId19" Type="http://schemas.openxmlformats.org/officeDocument/2006/relationships/image" Target="../media/image74.png"/><Relationship Id="rId4" Type="http://schemas.openxmlformats.org/officeDocument/2006/relationships/image" Target="../media/image99.svg"/><Relationship Id="rId9" Type="http://schemas.openxmlformats.org/officeDocument/2006/relationships/image" Target="../media/image47.png"/><Relationship Id="rId14"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78.png"/><Relationship Id="rId18" Type="http://schemas.openxmlformats.org/officeDocument/2006/relationships/image" Target="../media/image147.svg"/><Relationship Id="rId3" Type="http://schemas.openxmlformats.org/officeDocument/2006/relationships/image" Target="../media/image55.png"/><Relationship Id="rId7" Type="http://schemas.openxmlformats.org/officeDocument/2006/relationships/image" Target="../media/image77.png"/><Relationship Id="rId12" Type="http://schemas.openxmlformats.org/officeDocument/2006/relationships/image" Target="../media/image81.svg"/><Relationship Id="rId17" Type="http://schemas.openxmlformats.org/officeDocument/2006/relationships/image" Target="../media/image80.png"/><Relationship Id="rId2" Type="http://schemas.openxmlformats.org/officeDocument/2006/relationships/notesSlide" Target="../notesSlides/notesSlide12.xml"/><Relationship Id="rId16" Type="http://schemas.openxmlformats.org/officeDocument/2006/relationships/image" Target="../media/image145.svg"/><Relationship Id="rId20" Type="http://schemas.openxmlformats.org/officeDocument/2006/relationships/image" Target="../media/image149.svg"/><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42.png"/><Relationship Id="rId5" Type="http://schemas.openxmlformats.org/officeDocument/2006/relationships/image" Target="../media/image76.png"/><Relationship Id="rId15" Type="http://schemas.openxmlformats.org/officeDocument/2006/relationships/image" Target="../media/image79.png"/><Relationship Id="rId10" Type="http://schemas.openxmlformats.org/officeDocument/2006/relationships/image" Target="../media/image77.svg"/><Relationship Id="rId19" Type="http://schemas.openxmlformats.org/officeDocument/2006/relationships/image" Target="../media/image81.png"/><Relationship Id="rId4" Type="http://schemas.openxmlformats.org/officeDocument/2006/relationships/image" Target="../media/image101.svg"/><Relationship Id="rId9" Type="http://schemas.openxmlformats.org/officeDocument/2006/relationships/image" Target="../media/image40.png"/><Relationship Id="rId14" Type="http://schemas.openxmlformats.org/officeDocument/2006/relationships/image" Target="../media/image143.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pn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99.svg"/><Relationship Id="rId17" Type="http://schemas.openxmlformats.org/officeDocument/2006/relationships/image" Target="../media/image143.svg"/><Relationship Id="rId2" Type="http://schemas.openxmlformats.org/officeDocument/2006/relationships/notesSlide" Target="../notesSlides/notesSlide13.xml"/><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54.png"/><Relationship Id="rId5" Type="http://schemas.openxmlformats.org/officeDocument/2006/relationships/image" Target="../media/image47.png"/><Relationship Id="rId15" Type="http://schemas.openxmlformats.org/officeDocument/2006/relationships/image" Target="../media/image83.png"/><Relationship Id="rId10" Type="http://schemas.openxmlformats.org/officeDocument/2006/relationships/image" Target="../media/image82.png"/><Relationship Id="rId4" Type="http://schemas.openxmlformats.org/officeDocument/2006/relationships/image" Target="../media/image133.svg"/><Relationship Id="rId9" Type="http://schemas.openxmlformats.org/officeDocument/2006/relationships/image" Target="../media/image4.svg"/><Relationship Id="rId1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55.png"/><Relationship Id="rId12" Type="http://schemas.openxmlformats.org/officeDocument/2006/relationships/image" Target="../media/image143.svg"/><Relationship Id="rId2" Type="http://schemas.openxmlformats.org/officeDocument/2006/relationships/notesSlide" Target="../notesSlides/notesSlide14.xml"/><Relationship Id="rId16"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78.png"/><Relationship Id="rId5" Type="http://schemas.openxmlformats.org/officeDocument/2006/relationships/image" Target="../media/image40.png"/><Relationship Id="rId15" Type="http://schemas.openxmlformats.org/officeDocument/2006/relationships/image" Target="../media/image80.png"/><Relationship Id="rId10" Type="http://schemas.openxmlformats.org/officeDocument/2006/relationships/image" Target="../media/image139.svg"/><Relationship Id="rId4" Type="http://schemas.openxmlformats.org/officeDocument/2006/relationships/image" Target="../media/image153.svg"/><Relationship Id="rId9" Type="http://schemas.openxmlformats.org/officeDocument/2006/relationships/image" Target="../media/image76.png"/><Relationship Id="rId14" Type="http://schemas.openxmlformats.org/officeDocument/2006/relationships/image" Target="../media/image155.svg"/></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39.svg"/><Relationship Id="rId21" Type="http://schemas.openxmlformats.org/officeDocument/2006/relationships/image" Target="../media/image21.svg"/><Relationship Id="rId34" Type="http://schemas.openxmlformats.org/officeDocument/2006/relationships/image" Target="../media/image19.png"/><Relationship Id="rId42" Type="http://schemas.openxmlformats.org/officeDocument/2006/relationships/image" Target="../media/image23.png"/><Relationship Id="rId47" Type="http://schemas.openxmlformats.org/officeDocument/2006/relationships/image" Target="../media/image47.svg"/><Relationship Id="rId50" Type="http://schemas.openxmlformats.org/officeDocument/2006/relationships/image" Target="../media/image27.png"/><Relationship Id="rId55" Type="http://schemas.openxmlformats.org/officeDocument/2006/relationships/image" Target="../media/image55.svg"/><Relationship Id="rId63" Type="http://schemas.openxmlformats.org/officeDocument/2006/relationships/image" Target="../media/image63.svg"/><Relationship Id="rId68" Type="http://schemas.openxmlformats.org/officeDocument/2006/relationships/image" Target="../media/image36.png"/><Relationship Id="rId7" Type="http://schemas.openxmlformats.org/officeDocument/2006/relationships/image" Target="../media/image4.png"/><Relationship Id="rId71" Type="http://schemas.openxmlformats.org/officeDocument/2006/relationships/image" Target="../media/image71.svg"/><Relationship Id="rId2" Type="http://schemas.openxmlformats.org/officeDocument/2006/relationships/notesSlide" Target="../notesSlides/notesSlide2.xml"/><Relationship Id="rId16" Type="http://schemas.openxmlformats.org/officeDocument/2006/relationships/image" Target="../media/image10.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svg"/><Relationship Id="rId24" Type="http://schemas.openxmlformats.org/officeDocument/2006/relationships/image" Target="../media/image14.png"/><Relationship Id="rId32" Type="http://schemas.openxmlformats.org/officeDocument/2006/relationships/image" Target="../media/image18.png"/><Relationship Id="rId37" Type="http://schemas.openxmlformats.org/officeDocument/2006/relationships/image" Target="../media/image37.svg"/><Relationship Id="rId40" Type="http://schemas.openxmlformats.org/officeDocument/2006/relationships/image" Target="../media/image22.png"/><Relationship Id="rId45" Type="http://schemas.openxmlformats.org/officeDocument/2006/relationships/image" Target="../media/image45.svg"/><Relationship Id="rId53" Type="http://schemas.openxmlformats.org/officeDocument/2006/relationships/image" Target="../media/image53.svg"/><Relationship Id="rId58" Type="http://schemas.openxmlformats.org/officeDocument/2006/relationships/image" Target="../media/image31.png"/><Relationship Id="rId66" Type="http://schemas.openxmlformats.org/officeDocument/2006/relationships/image" Target="../media/image35.png"/><Relationship Id="rId5" Type="http://schemas.openxmlformats.org/officeDocument/2006/relationships/image" Target="../media/image2.pn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6.png"/><Relationship Id="rId36" Type="http://schemas.openxmlformats.org/officeDocument/2006/relationships/image" Target="../media/image20.png"/><Relationship Id="rId49" Type="http://schemas.openxmlformats.org/officeDocument/2006/relationships/image" Target="../media/image49.svg"/><Relationship Id="rId57" Type="http://schemas.openxmlformats.org/officeDocument/2006/relationships/image" Target="../media/image57.svg"/><Relationship Id="rId61" Type="http://schemas.openxmlformats.org/officeDocument/2006/relationships/image" Target="../media/image61.svg"/><Relationship Id="rId10" Type="http://schemas.openxmlformats.org/officeDocument/2006/relationships/image" Target="../media/image8.png"/><Relationship Id="rId19" Type="http://schemas.openxmlformats.org/officeDocument/2006/relationships/image" Target="../media/image19.svg"/><Relationship Id="rId31" Type="http://schemas.openxmlformats.org/officeDocument/2006/relationships/image" Target="../media/image31.svg"/><Relationship Id="rId44" Type="http://schemas.openxmlformats.org/officeDocument/2006/relationships/image" Target="../media/image24.png"/><Relationship Id="rId52" Type="http://schemas.openxmlformats.org/officeDocument/2006/relationships/image" Target="../media/image28.png"/><Relationship Id="rId60" Type="http://schemas.openxmlformats.org/officeDocument/2006/relationships/image" Target="../media/image32.png"/><Relationship Id="rId65" Type="http://schemas.openxmlformats.org/officeDocument/2006/relationships/image" Target="../media/image65.svg"/><Relationship Id="rId4" Type="http://schemas.openxmlformats.org/officeDocument/2006/relationships/image" Target="../media/image2.svg"/><Relationship Id="rId9" Type="http://schemas.openxmlformats.org/officeDocument/2006/relationships/image" Target="../media/image11.svg"/><Relationship Id="rId14" Type="http://schemas.openxmlformats.org/officeDocument/2006/relationships/image" Target="../media/image9.png"/><Relationship Id="rId22" Type="http://schemas.openxmlformats.org/officeDocument/2006/relationships/image" Target="../media/image13.png"/><Relationship Id="rId27" Type="http://schemas.openxmlformats.org/officeDocument/2006/relationships/image" Target="../media/image27.svg"/><Relationship Id="rId30" Type="http://schemas.openxmlformats.org/officeDocument/2006/relationships/image" Target="../media/image17.png"/><Relationship Id="rId35" Type="http://schemas.openxmlformats.org/officeDocument/2006/relationships/image" Target="../media/image35.svg"/><Relationship Id="rId43" Type="http://schemas.openxmlformats.org/officeDocument/2006/relationships/image" Target="../media/image43.svg"/><Relationship Id="rId48" Type="http://schemas.openxmlformats.org/officeDocument/2006/relationships/image" Target="../media/image26.png"/><Relationship Id="rId56" Type="http://schemas.openxmlformats.org/officeDocument/2006/relationships/image" Target="../media/image30.png"/><Relationship Id="rId64" Type="http://schemas.openxmlformats.org/officeDocument/2006/relationships/image" Target="../media/image34.png"/><Relationship Id="rId69" Type="http://schemas.openxmlformats.org/officeDocument/2006/relationships/image" Target="../media/image69.svg"/><Relationship Id="rId8" Type="http://schemas.openxmlformats.org/officeDocument/2006/relationships/image" Target="../media/image7.png"/><Relationship Id="rId51" Type="http://schemas.openxmlformats.org/officeDocument/2006/relationships/image" Target="../media/image51.svg"/><Relationship Id="rId3" Type="http://schemas.openxmlformats.org/officeDocument/2006/relationships/image" Target="../media/image1.png"/><Relationship Id="rId12" Type="http://schemas.openxmlformats.org/officeDocument/2006/relationships/image" Target="../media/image5.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38" Type="http://schemas.openxmlformats.org/officeDocument/2006/relationships/image" Target="../media/image21.png"/><Relationship Id="rId46" Type="http://schemas.openxmlformats.org/officeDocument/2006/relationships/image" Target="../media/image25.png"/><Relationship Id="rId59" Type="http://schemas.openxmlformats.org/officeDocument/2006/relationships/image" Target="../media/image59.svg"/><Relationship Id="rId67" Type="http://schemas.openxmlformats.org/officeDocument/2006/relationships/image" Target="../media/image67.svg"/><Relationship Id="rId20" Type="http://schemas.openxmlformats.org/officeDocument/2006/relationships/image" Target="../media/image12.png"/><Relationship Id="rId41" Type="http://schemas.openxmlformats.org/officeDocument/2006/relationships/image" Target="../media/image41.svg"/><Relationship Id="rId54" Type="http://schemas.openxmlformats.org/officeDocument/2006/relationships/image" Target="../media/image29.png"/><Relationship Id="rId62" Type="http://schemas.openxmlformats.org/officeDocument/2006/relationships/image" Target="../media/image33.png"/><Relationship Id="rId70"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67.svg"/><Relationship Id="rId3" Type="http://schemas.openxmlformats.org/officeDocument/2006/relationships/image" Target="../media/image91.png"/><Relationship Id="rId7" Type="http://schemas.openxmlformats.org/officeDocument/2006/relationships/image" Target="../media/image40.png"/><Relationship Id="rId12"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3.svg"/><Relationship Id="rId11" Type="http://schemas.openxmlformats.org/officeDocument/2006/relationships/image" Target="../media/image93.png"/><Relationship Id="rId5" Type="http://schemas.openxmlformats.org/officeDocument/2006/relationships/image" Target="../media/image84.png"/><Relationship Id="rId10" Type="http://schemas.openxmlformats.org/officeDocument/2006/relationships/image" Target="../media/image164.svg"/><Relationship Id="rId4" Type="http://schemas.openxmlformats.org/officeDocument/2006/relationships/image" Target="../media/image162.svg"/><Relationship Id="rId9" Type="http://schemas.openxmlformats.org/officeDocument/2006/relationships/image" Target="../media/image92.pn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84.png"/><Relationship Id="rId4" Type="http://schemas.openxmlformats.org/officeDocument/2006/relationships/image" Target="../media/image89.svg"/><Relationship Id="rId9"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3.svg"/><Relationship Id="rId11" Type="http://schemas.openxmlformats.org/officeDocument/2006/relationships/image" Target="../media/image171.svg"/><Relationship Id="rId5" Type="http://schemas.openxmlformats.org/officeDocument/2006/relationships/image" Target="../media/image84.png"/><Relationship Id="rId10" Type="http://schemas.openxmlformats.org/officeDocument/2006/relationships/image" Target="../media/image97.png"/><Relationship Id="rId4" Type="http://schemas.openxmlformats.org/officeDocument/2006/relationships/image" Target="../media/image89.svg"/><Relationship Id="rId9"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84.png"/><Relationship Id="rId4" Type="http://schemas.openxmlformats.org/officeDocument/2006/relationships/image" Target="../media/image89.sv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84.png"/><Relationship Id="rId4" Type="http://schemas.openxmlformats.org/officeDocument/2006/relationships/image" Target="../media/image89.svg"/><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53.svg"/><Relationship Id="rId11" Type="http://schemas.openxmlformats.org/officeDocument/2006/relationships/image" Target="../media/image171.svg"/><Relationship Id="rId5" Type="http://schemas.openxmlformats.org/officeDocument/2006/relationships/image" Target="../media/image84.png"/><Relationship Id="rId10" Type="http://schemas.openxmlformats.org/officeDocument/2006/relationships/image" Target="../media/image97.png"/><Relationship Id="rId4" Type="http://schemas.openxmlformats.org/officeDocument/2006/relationships/image" Target="../media/image89.sv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173.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162.svg"/><Relationship Id="rId9" Type="http://schemas.openxmlformats.org/officeDocument/2006/relationships/image" Target="../media/image175.sv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177.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6.png"/><Relationship Id="rId4" Type="http://schemas.openxmlformats.org/officeDocument/2006/relationships/image" Target="../media/image162.sv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17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162.svg"/><Relationship Id="rId9" Type="http://schemas.openxmlformats.org/officeDocument/2006/relationships/image" Target="../media/image175.sv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1.png"/><Relationship Id="rId7" Type="http://schemas.openxmlformats.org/officeDocument/2006/relationships/image" Target="../media/image177.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103.png"/><Relationship Id="rId4" Type="http://schemas.openxmlformats.org/officeDocument/2006/relationships/image" Target="../media/image162.svg"/><Relationship Id="rId9" Type="http://schemas.openxmlformats.org/officeDocument/2006/relationships/image" Target="../media/image180.svg"/></Relationships>
</file>

<file path=ppt/slides/_rels/slide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81.svg"/><Relationship Id="rId17" Type="http://schemas.openxmlformats.org/officeDocument/2006/relationships/image" Target="../media/image86.sv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84.sv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41.png"/><Relationship Id="rId1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162.svg"/><Relationship Id="rId7" Type="http://schemas.openxmlformats.org/officeDocument/2006/relationships/image" Target="../media/image185.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83.sv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183.sv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83.sv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08.png"/><Relationship Id="rId3" Type="http://schemas.openxmlformats.org/officeDocument/2006/relationships/image" Target="../media/image91.png"/><Relationship Id="rId7" Type="http://schemas.openxmlformats.org/officeDocument/2006/relationships/image" Target="../media/image40.png"/><Relationship Id="rId12" Type="http://schemas.openxmlformats.org/officeDocument/2006/relationships/image" Target="../media/image18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107.png"/><Relationship Id="rId5" Type="http://schemas.openxmlformats.org/officeDocument/2006/relationships/image" Target="../media/image39.png"/><Relationship Id="rId10" Type="http://schemas.openxmlformats.org/officeDocument/2006/relationships/image" Target="../media/image183.svg"/><Relationship Id="rId4" Type="http://schemas.openxmlformats.org/officeDocument/2006/relationships/image" Target="../media/image162.svg"/><Relationship Id="rId9" Type="http://schemas.openxmlformats.org/officeDocument/2006/relationships/image" Target="../media/image104.png"/><Relationship Id="rId14" Type="http://schemas.openxmlformats.org/officeDocument/2006/relationships/image" Target="../media/image190.svg"/></Relationships>
</file>

<file path=ppt/slides/_rels/slide3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47.png"/><Relationship Id="rId7" Type="http://schemas.openxmlformats.org/officeDocument/2006/relationships/image" Target="../media/image54.png"/><Relationship Id="rId12" Type="http://schemas.openxmlformats.org/officeDocument/2006/relationships/image" Target="../media/image77.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40.png"/><Relationship Id="rId5" Type="http://schemas.openxmlformats.org/officeDocument/2006/relationships/image" Target="../media/image56.png"/><Relationship Id="rId10" Type="http://schemas.openxmlformats.org/officeDocument/2006/relationships/image" Target="../media/image192.svg"/><Relationship Id="rId4" Type="http://schemas.openxmlformats.org/officeDocument/2006/relationships/image" Target="../media/image89.svg"/><Relationship Id="rId9"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96.png"/><Relationship Id="rId5" Type="http://schemas.openxmlformats.org/officeDocument/2006/relationships/image" Target="../media/image54.png"/><Relationship Id="rId10" Type="http://schemas.openxmlformats.org/officeDocument/2006/relationships/image" Target="../media/image111.png"/><Relationship Id="rId4" Type="http://schemas.openxmlformats.org/officeDocument/2006/relationships/image" Target="../media/image89.sv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2.png"/><Relationship Id="rId5" Type="http://schemas.openxmlformats.org/officeDocument/2006/relationships/image" Target="../media/image2.png"/><Relationship Id="rId10" Type="http://schemas.openxmlformats.org/officeDocument/2006/relationships/image" Target="../media/image77.svg"/><Relationship Id="rId4" Type="http://schemas.openxmlformats.org/officeDocument/2006/relationships/image" Target="../media/image89.sv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117.png"/><Relationship Id="rId5" Type="http://schemas.openxmlformats.org/officeDocument/2006/relationships/image" Target="../media/image40.png"/><Relationship Id="rId10" Type="http://schemas.openxmlformats.org/officeDocument/2006/relationships/image" Target="../media/image116.png"/><Relationship Id="rId4" Type="http://schemas.openxmlformats.org/officeDocument/2006/relationships/image" Target="../media/image4.svg"/><Relationship Id="rId9"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84.png"/><Relationship Id="rId7" Type="http://schemas.openxmlformats.org/officeDocument/2006/relationships/image" Target="../media/image119.png"/><Relationship Id="rId12" Type="http://schemas.openxmlformats.org/officeDocument/2006/relationships/image" Target="../media/image205.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120.png"/><Relationship Id="rId5" Type="http://schemas.openxmlformats.org/officeDocument/2006/relationships/image" Target="../media/image40.png"/><Relationship Id="rId10" Type="http://schemas.openxmlformats.org/officeDocument/2006/relationships/image" Target="../media/image89.svg"/><Relationship Id="rId4" Type="http://schemas.openxmlformats.org/officeDocument/2006/relationships/image" Target="../media/image153.sv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83.sv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4.svg"/><Relationship Id="rId12" Type="http://schemas.openxmlformats.org/officeDocument/2006/relationships/image" Target="../media/image50.png"/><Relationship Id="rId17" Type="http://schemas.openxmlformats.org/officeDocument/2006/relationships/image" Target="../media/image97.svg"/><Relationship Id="rId2" Type="http://schemas.openxmlformats.org/officeDocument/2006/relationships/notesSlide" Target="../notesSlides/notesSlide4.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49.png"/><Relationship Id="rId5" Type="http://schemas.openxmlformats.org/officeDocument/2006/relationships/image" Target="../media/image89.svg"/><Relationship Id="rId15" Type="http://schemas.openxmlformats.org/officeDocument/2006/relationships/image" Target="../media/image95.svg"/><Relationship Id="rId10" Type="http://schemas.openxmlformats.org/officeDocument/2006/relationships/image" Target="../media/image48.png"/><Relationship Id="rId19" Type="http://schemas.openxmlformats.org/officeDocument/2006/relationships/image" Target="../media/image99.svg"/><Relationship Id="rId4" Type="http://schemas.openxmlformats.org/officeDocument/2006/relationships/image" Target="../media/image47.png"/><Relationship Id="rId9" Type="http://schemas.openxmlformats.org/officeDocument/2006/relationships/image" Target="../media/image79.svg"/><Relationship Id="rId14" Type="http://schemas.openxmlformats.org/officeDocument/2006/relationships/image" Target="../media/image52.png"/></Relationships>
</file>

<file path=ppt/slides/_rels/slide4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24.png"/><Relationship Id="rId3" Type="http://schemas.openxmlformats.org/officeDocument/2006/relationships/image" Target="../media/image2.png"/><Relationship Id="rId7" Type="http://schemas.openxmlformats.org/officeDocument/2006/relationships/image" Target="../media/image40.png"/><Relationship Id="rId12" Type="http://schemas.openxmlformats.org/officeDocument/2006/relationships/image" Target="../media/image210.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3.svg"/><Relationship Id="rId11" Type="http://schemas.openxmlformats.org/officeDocument/2006/relationships/image" Target="../media/image123.png"/><Relationship Id="rId5" Type="http://schemas.openxmlformats.org/officeDocument/2006/relationships/image" Target="../media/image84.png"/><Relationship Id="rId10" Type="http://schemas.openxmlformats.org/officeDocument/2006/relationships/image" Target="../media/image208.svg"/><Relationship Id="rId4" Type="http://schemas.openxmlformats.org/officeDocument/2006/relationships/image" Target="../media/image4.svg"/><Relationship Id="rId9" Type="http://schemas.openxmlformats.org/officeDocument/2006/relationships/image" Target="../media/image122.png"/><Relationship Id="rId14" Type="http://schemas.openxmlformats.org/officeDocument/2006/relationships/image" Target="../media/image212.svg"/></Relationships>
</file>

<file path=ppt/slides/_rels/slide4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3.svg"/><Relationship Id="rId11" Type="http://schemas.openxmlformats.org/officeDocument/2006/relationships/image" Target="../media/image127.jpeg"/><Relationship Id="rId5" Type="http://schemas.openxmlformats.org/officeDocument/2006/relationships/image" Target="../media/image84.png"/><Relationship Id="rId10" Type="http://schemas.openxmlformats.org/officeDocument/2006/relationships/image" Target="../media/image126.jpeg"/><Relationship Id="rId4" Type="http://schemas.openxmlformats.org/officeDocument/2006/relationships/image" Target="../media/image4.svg"/><Relationship Id="rId9" Type="http://schemas.openxmlformats.org/officeDocument/2006/relationships/image" Target="../media/image125.jpeg"/></Relationships>
</file>

<file path=ppt/slides/_rels/slide42.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83.sv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91.png"/><Relationship Id="rId7" Type="http://schemas.openxmlformats.org/officeDocument/2006/relationships/image" Target="../media/image40.png"/><Relationship Id="rId12" Type="http://schemas.openxmlformats.org/officeDocument/2006/relationships/image" Target="../media/image218.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29.png"/><Relationship Id="rId5" Type="http://schemas.openxmlformats.org/officeDocument/2006/relationships/image" Target="../media/image78.png"/><Relationship Id="rId10" Type="http://schemas.openxmlformats.org/officeDocument/2006/relationships/image" Target="../media/image153.svg"/><Relationship Id="rId4" Type="http://schemas.openxmlformats.org/officeDocument/2006/relationships/image" Target="../media/image162.svg"/><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130.png"/><Relationship Id="rId7" Type="http://schemas.openxmlformats.org/officeDocument/2006/relationships/image" Target="../media/image132.png"/><Relationship Id="rId12" Type="http://schemas.openxmlformats.org/officeDocument/2006/relationships/image" Target="../media/image4.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22.svg"/><Relationship Id="rId11" Type="http://schemas.openxmlformats.org/officeDocument/2006/relationships/image" Target="../media/image2.png"/><Relationship Id="rId5" Type="http://schemas.openxmlformats.org/officeDocument/2006/relationships/image" Target="../media/image131.png"/><Relationship Id="rId10" Type="http://schemas.openxmlformats.org/officeDocument/2006/relationships/image" Target="../media/image134.png"/><Relationship Id="rId4" Type="http://schemas.openxmlformats.org/officeDocument/2006/relationships/image" Target="../media/image220.svg"/><Relationship Id="rId9"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37.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1.sv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01.sv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01.svg"/></Relationships>
</file>

<file path=ppt/slides/_rels/slide48.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130.png"/><Relationship Id="rId7" Type="http://schemas.openxmlformats.org/officeDocument/2006/relationships/image" Target="../media/image132.png"/><Relationship Id="rId12" Type="http://schemas.openxmlformats.org/officeDocument/2006/relationships/image" Target="../media/image4.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22.svg"/><Relationship Id="rId11" Type="http://schemas.openxmlformats.org/officeDocument/2006/relationships/image" Target="../media/image2.png"/><Relationship Id="rId5" Type="http://schemas.openxmlformats.org/officeDocument/2006/relationships/image" Target="../media/image131.png"/><Relationship Id="rId10" Type="http://schemas.openxmlformats.org/officeDocument/2006/relationships/image" Target="../media/image134.png"/><Relationship Id="rId4" Type="http://schemas.openxmlformats.org/officeDocument/2006/relationships/image" Target="../media/image220.svg"/><Relationship Id="rId9"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01.svg"/></Relationships>
</file>

<file path=ppt/slides/_rels/slide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06.sv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101.svg"/><Relationship Id="rId9" Type="http://schemas.openxmlformats.org/officeDocument/2006/relationships/image" Target="../media/image57.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7.svg"/><Relationship Id="rId3" Type="http://schemas.openxmlformats.org/officeDocument/2006/relationships/image" Target="../media/image139.png"/><Relationship Id="rId7" Type="http://schemas.openxmlformats.org/officeDocument/2006/relationships/image" Target="../media/image235.svg"/><Relationship Id="rId12"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99.svg"/><Relationship Id="rId5" Type="http://schemas.openxmlformats.org/officeDocument/2006/relationships/image" Target="../media/image140.png"/><Relationship Id="rId10" Type="http://schemas.openxmlformats.org/officeDocument/2006/relationships/image" Target="../media/image54.png"/><Relationship Id="rId4" Type="http://schemas.openxmlformats.org/officeDocument/2006/relationships/image" Target="../media/image232.svg"/><Relationship Id="rId9" Type="http://schemas.openxmlformats.org/officeDocument/2006/relationships/image" Target="../media/image103.svg"/><Relationship Id="rId14" Type="http://schemas.openxmlformats.org/officeDocument/2006/relationships/image" Target="../media/image143.png"/></Relationships>
</file>

<file path=ppt/slides/_rels/slide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9.png"/><Relationship Id="rId12" Type="http://schemas.openxmlformats.org/officeDocument/2006/relationships/image" Target="../media/image81.svg"/><Relationship Id="rId2" Type="http://schemas.openxmlformats.org/officeDocument/2006/relationships/notesSlide" Target="../notesSlides/notesSlide6.xml"/><Relationship Id="rId16"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42.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110.svg"/><Relationship Id="rId4" Type="http://schemas.openxmlformats.org/officeDocument/2006/relationships/image" Target="../media/image4.svg"/><Relationship Id="rId9" Type="http://schemas.openxmlformats.org/officeDocument/2006/relationships/image" Target="../media/image60.png"/><Relationship Id="rId14" Type="http://schemas.openxmlformats.org/officeDocument/2006/relationships/image" Target="../media/image112.svg"/></Relationships>
</file>

<file path=ppt/slides/_rels/slide7.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12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120.svg"/><Relationship Id="rId4" Type="http://schemas.openxmlformats.org/officeDocument/2006/relationships/image" Target="../media/image101.svg"/><Relationship Id="rId9" Type="http://schemas.openxmlformats.org/officeDocument/2006/relationships/image" Target="../media/image65.png"/><Relationship Id="rId14" Type="http://schemas.openxmlformats.org/officeDocument/2006/relationships/image" Target="../media/image124.svg"/></Relationships>
</file>

<file path=ppt/slides/_rels/slide8.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68.pn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1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120.svg"/><Relationship Id="rId4" Type="http://schemas.openxmlformats.org/officeDocument/2006/relationships/image" Target="../media/image101.svg"/><Relationship Id="rId9" Type="http://schemas.openxmlformats.org/officeDocument/2006/relationships/image" Target="../media/image65.png"/><Relationship Id="rId14"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12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122.svg"/><Relationship Id="rId4" Type="http://schemas.openxmlformats.org/officeDocument/2006/relationships/image" Target="../media/image101.sv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3026652" y="4438865"/>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1307456" y="4426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214292">
            <a:off x="-946403" y="900907"/>
            <a:ext cx="15455287" cy="9357474"/>
          </a:xfrm>
          <a:custGeom>
            <a:avLst/>
            <a:gdLst/>
            <a:ahLst/>
            <a:cxnLst/>
            <a:rect l="l" t="t" r="r" b="b"/>
            <a:pathLst>
              <a:path w="15455287" h="9357474">
                <a:moveTo>
                  <a:pt x="0" y="0"/>
                </a:moveTo>
                <a:lnTo>
                  <a:pt x="15455287" y="0"/>
                </a:lnTo>
                <a:lnTo>
                  <a:pt x="15455287" y="9357474"/>
                </a:lnTo>
                <a:lnTo>
                  <a:pt x="0" y="93574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TextBox 5"/>
          <p:cNvSpPr txBox="1"/>
          <p:nvPr/>
        </p:nvSpPr>
        <p:spPr>
          <a:xfrm>
            <a:off x="1447800" y="2043154"/>
            <a:ext cx="8763000" cy="1250342"/>
          </a:xfrm>
          <a:prstGeom prst="rect">
            <a:avLst/>
          </a:prstGeom>
        </p:spPr>
        <p:txBody>
          <a:bodyPr wrap="square" lIns="0" tIns="0" rIns="0" bIns="0" rtlCol="0" anchor="t">
            <a:spAutoFit/>
          </a:bodyPr>
          <a:lstStyle/>
          <a:p>
            <a:pPr algn="ctr">
              <a:lnSpc>
                <a:spcPts val="8399"/>
              </a:lnSpc>
            </a:pPr>
            <a:r>
              <a:rPr lang="en-US" sz="11500" dirty="0" err="1">
                <a:solidFill>
                  <a:srgbClr val="578B89"/>
                </a:solidFill>
                <a:latin typeface="#9Slide05 IcielSanelma" charset="0"/>
              </a:rPr>
              <a:t>Trò</a:t>
            </a:r>
            <a:r>
              <a:rPr lang="en-US" sz="11500" dirty="0">
                <a:solidFill>
                  <a:srgbClr val="578B89"/>
                </a:solidFill>
                <a:latin typeface="#9Slide05 IcielSanelma" charset="0"/>
              </a:rPr>
              <a:t> </a:t>
            </a:r>
            <a:r>
              <a:rPr lang="en-US" sz="11500" dirty="0" err="1">
                <a:solidFill>
                  <a:srgbClr val="578B89"/>
                </a:solidFill>
                <a:latin typeface="#9Slide05 IcielSanelma" charset="0"/>
              </a:rPr>
              <a:t>chơi</a:t>
            </a:r>
            <a:r>
              <a:rPr lang="en-US" sz="11500" dirty="0">
                <a:solidFill>
                  <a:srgbClr val="578B89"/>
                </a:solidFill>
                <a:latin typeface="#9Slide05 IcielSanelma" charset="0"/>
              </a:rPr>
              <a:t> “</a:t>
            </a:r>
            <a:r>
              <a:rPr lang="en-US" sz="11500" dirty="0" err="1">
                <a:solidFill>
                  <a:srgbClr val="578B89"/>
                </a:solidFill>
                <a:latin typeface="#9Slide05 IcielSanelma" charset="0"/>
              </a:rPr>
              <a:t>Nối</a:t>
            </a:r>
            <a:r>
              <a:rPr lang="en-US" sz="11500" dirty="0">
                <a:solidFill>
                  <a:srgbClr val="578B89"/>
                </a:solidFill>
                <a:latin typeface="#9Slide05 IcielSanelma" charset="0"/>
              </a:rPr>
              <a:t> </a:t>
            </a:r>
            <a:r>
              <a:rPr lang="en-US" sz="11500" dirty="0" err="1">
                <a:solidFill>
                  <a:srgbClr val="578B89"/>
                </a:solidFill>
                <a:latin typeface="#9Slide05 IcielSanelma" charset="0"/>
              </a:rPr>
              <a:t>từ</a:t>
            </a:r>
            <a:r>
              <a:rPr lang="en-US" sz="11500" dirty="0">
                <a:solidFill>
                  <a:srgbClr val="578B89"/>
                </a:solidFill>
                <a:latin typeface="#9Slide05 IcielSanelma" charset="0"/>
              </a:rPr>
              <a:t>”</a:t>
            </a:r>
          </a:p>
        </p:txBody>
      </p:sp>
      <p:sp>
        <p:nvSpPr>
          <p:cNvPr id="6" name="TextBox 6"/>
          <p:cNvSpPr txBox="1"/>
          <p:nvPr/>
        </p:nvSpPr>
        <p:spPr>
          <a:xfrm>
            <a:off x="750669" y="3319504"/>
            <a:ext cx="12778319" cy="3200400"/>
          </a:xfrm>
          <a:prstGeom prst="rect">
            <a:avLst/>
          </a:prstGeom>
        </p:spPr>
        <p:txBody>
          <a:bodyPr lIns="0" tIns="0" rIns="0" bIns="0" rtlCol="0" anchor="t">
            <a:spAutoFit/>
          </a:bodyPr>
          <a:lstStyle/>
          <a:p>
            <a:pPr algn="l">
              <a:lnSpc>
                <a:spcPts val="5040"/>
              </a:lnSpc>
              <a:spcBef>
                <a:spcPct val="0"/>
              </a:spcBef>
            </a:pPr>
            <a:r>
              <a:rPr lang="en-US" sz="4200" dirty="0" err="1">
                <a:solidFill>
                  <a:srgbClr val="6B7063"/>
                </a:solidFill>
                <a:latin typeface="Roboto Condensed"/>
              </a:rPr>
              <a:t>Lớp</a:t>
            </a:r>
            <a:r>
              <a:rPr lang="en-US" sz="4200" dirty="0">
                <a:solidFill>
                  <a:srgbClr val="6B7063"/>
                </a:solidFill>
                <a:latin typeface="Roboto Condensed"/>
              </a:rPr>
              <a:t> chia </a:t>
            </a:r>
            <a:r>
              <a:rPr lang="en-US" sz="4200" dirty="0" err="1">
                <a:solidFill>
                  <a:srgbClr val="6B7063"/>
                </a:solidFill>
                <a:latin typeface="Roboto Condensed"/>
              </a:rPr>
              <a:t>thành</a:t>
            </a:r>
            <a:r>
              <a:rPr lang="en-US" sz="4200" dirty="0">
                <a:solidFill>
                  <a:srgbClr val="6B7063"/>
                </a:solidFill>
                <a:latin typeface="Roboto Condensed"/>
              </a:rPr>
              <a:t> 2 - 3 </a:t>
            </a:r>
            <a:r>
              <a:rPr lang="en-US" sz="4200" dirty="0" err="1">
                <a:solidFill>
                  <a:srgbClr val="6B7063"/>
                </a:solidFill>
                <a:latin typeface="Roboto Condensed"/>
              </a:rPr>
              <a:t>nhóm</a:t>
            </a:r>
            <a:r>
              <a:rPr lang="en-US" sz="4200" dirty="0">
                <a:solidFill>
                  <a:srgbClr val="6B7063"/>
                </a:solidFill>
                <a:latin typeface="Roboto Condensed"/>
              </a:rPr>
              <a:t> </a:t>
            </a:r>
            <a:r>
              <a:rPr lang="en-US" sz="4200" dirty="0" err="1">
                <a:solidFill>
                  <a:srgbClr val="6B7063"/>
                </a:solidFill>
                <a:latin typeface="Roboto Condensed"/>
              </a:rPr>
              <a:t>để</a:t>
            </a:r>
            <a:r>
              <a:rPr lang="en-US" sz="4200" dirty="0">
                <a:solidFill>
                  <a:srgbClr val="6B7063"/>
                </a:solidFill>
                <a:latin typeface="Roboto Condensed"/>
              </a:rPr>
              <a:t> </a:t>
            </a:r>
            <a:r>
              <a:rPr lang="en-US" sz="4200" dirty="0" err="1">
                <a:solidFill>
                  <a:srgbClr val="6B7063"/>
                </a:solidFill>
                <a:latin typeface="Roboto Condensed"/>
              </a:rPr>
              <a:t>tham</a:t>
            </a:r>
            <a:r>
              <a:rPr lang="en-US" sz="4200" dirty="0">
                <a:solidFill>
                  <a:srgbClr val="6B7063"/>
                </a:solidFill>
                <a:latin typeface="Roboto Condensed"/>
              </a:rPr>
              <a:t> </a:t>
            </a:r>
            <a:r>
              <a:rPr lang="en-US" sz="4200" dirty="0" err="1">
                <a:solidFill>
                  <a:srgbClr val="6B7063"/>
                </a:solidFill>
                <a:latin typeface="Roboto Condensed"/>
              </a:rPr>
              <a:t>gia</a:t>
            </a:r>
            <a:r>
              <a:rPr lang="en-US" sz="4200" dirty="0">
                <a:solidFill>
                  <a:srgbClr val="6B7063"/>
                </a:solidFill>
                <a:latin typeface="Roboto Condensed"/>
              </a:rPr>
              <a:t> </a:t>
            </a:r>
            <a:r>
              <a:rPr lang="en-US" sz="4200" dirty="0" err="1">
                <a:solidFill>
                  <a:srgbClr val="6B7063"/>
                </a:solidFill>
                <a:latin typeface="Roboto Condensed"/>
              </a:rPr>
              <a:t>hoạt</a:t>
            </a:r>
            <a:r>
              <a:rPr lang="en-US" sz="4200" dirty="0">
                <a:solidFill>
                  <a:srgbClr val="6B7063"/>
                </a:solidFill>
                <a:latin typeface="Roboto Condensed"/>
              </a:rPr>
              <a:t> </a:t>
            </a:r>
            <a:r>
              <a:rPr lang="en-US" sz="4200" dirty="0" err="1">
                <a:solidFill>
                  <a:srgbClr val="6B7063"/>
                </a:solidFill>
                <a:latin typeface="Roboto Condensed"/>
              </a:rPr>
              <a:t>động</a:t>
            </a:r>
            <a:r>
              <a:rPr lang="en-US" sz="4200" dirty="0">
                <a:solidFill>
                  <a:srgbClr val="6B7063"/>
                </a:solidFill>
                <a:latin typeface="Roboto Condensed"/>
              </a:rPr>
              <a:t>.</a:t>
            </a:r>
          </a:p>
          <a:p>
            <a:pPr algn="l">
              <a:lnSpc>
                <a:spcPts val="5040"/>
              </a:lnSpc>
              <a:spcBef>
                <a:spcPct val="0"/>
              </a:spcBef>
            </a:pPr>
            <a:r>
              <a:rPr lang="en-US" sz="4200" dirty="0">
                <a:solidFill>
                  <a:srgbClr val="6B7063"/>
                </a:solidFill>
                <a:latin typeface="Roboto Condensed Bold"/>
              </a:rPr>
              <a:t>*</a:t>
            </a:r>
            <a:r>
              <a:rPr lang="en-US" sz="4200" dirty="0" err="1">
                <a:solidFill>
                  <a:srgbClr val="6B7063"/>
                </a:solidFill>
                <a:latin typeface="Roboto Condensed Bold"/>
              </a:rPr>
              <a:t>Luật</a:t>
            </a:r>
            <a:r>
              <a:rPr lang="en-US" sz="4200" dirty="0">
                <a:solidFill>
                  <a:srgbClr val="6B7063"/>
                </a:solidFill>
                <a:latin typeface="Roboto Condensed Bold"/>
              </a:rPr>
              <a:t> </a:t>
            </a:r>
            <a:r>
              <a:rPr lang="en-US" sz="4200" dirty="0" err="1">
                <a:solidFill>
                  <a:srgbClr val="6B7063"/>
                </a:solidFill>
                <a:latin typeface="Roboto Condensed Bold"/>
              </a:rPr>
              <a:t>chơi</a:t>
            </a:r>
            <a:r>
              <a:rPr lang="en-US" sz="4200" dirty="0">
                <a:solidFill>
                  <a:srgbClr val="6B7063"/>
                </a:solidFill>
                <a:latin typeface="Roboto Condensed Bold"/>
              </a:rPr>
              <a:t>:</a:t>
            </a:r>
          </a:p>
          <a:p>
            <a:pPr algn="just">
              <a:lnSpc>
                <a:spcPts val="5040"/>
              </a:lnSpc>
              <a:spcBef>
                <a:spcPct val="0"/>
              </a:spcBef>
            </a:pPr>
            <a:r>
              <a:rPr lang="en-US" sz="4200" dirty="0">
                <a:solidFill>
                  <a:srgbClr val="6B7063"/>
                </a:solidFill>
                <a:latin typeface="Roboto Condensed"/>
              </a:rPr>
              <a:t>- </a:t>
            </a:r>
            <a:r>
              <a:rPr lang="en-US" sz="4200" dirty="0" err="1">
                <a:solidFill>
                  <a:srgbClr val="6B7063"/>
                </a:solidFill>
                <a:latin typeface="Roboto Condensed"/>
              </a:rPr>
              <a:t>Các</a:t>
            </a:r>
            <a:r>
              <a:rPr lang="en-US" sz="4200" dirty="0">
                <a:solidFill>
                  <a:srgbClr val="6B7063"/>
                </a:solidFill>
                <a:latin typeface="Roboto Condensed"/>
              </a:rPr>
              <a:t> </a:t>
            </a:r>
            <a:r>
              <a:rPr lang="en-US" sz="4200" dirty="0" err="1">
                <a:solidFill>
                  <a:srgbClr val="6B7063"/>
                </a:solidFill>
                <a:latin typeface="Roboto Condensed"/>
              </a:rPr>
              <a:t>thành</a:t>
            </a:r>
            <a:r>
              <a:rPr lang="en-US" sz="4200" dirty="0">
                <a:solidFill>
                  <a:srgbClr val="6B7063"/>
                </a:solidFill>
                <a:latin typeface="Roboto Condensed"/>
              </a:rPr>
              <a:t> </a:t>
            </a:r>
            <a:r>
              <a:rPr lang="en-US" sz="4200" dirty="0" err="1">
                <a:solidFill>
                  <a:srgbClr val="6B7063"/>
                </a:solidFill>
                <a:latin typeface="Roboto Condensed"/>
              </a:rPr>
              <a:t>viên</a:t>
            </a:r>
            <a:r>
              <a:rPr lang="en-US" sz="4200" dirty="0">
                <a:solidFill>
                  <a:srgbClr val="6B7063"/>
                </a:solidFill>
                <a:latin typeface="Roboto Condensed"/>
              </a:rPr>
              <a:t> </a:t>
            </a:r>
            <a:r>
              <a:rPr lang="en-US" sz="4200" dirty="0" err="1">
                <a:solidFill>
                  <a:srgbClr val="6B7063"/>
                </a:solidFill>
                <a:latin typeface="Roboto Condensed"/>
              </a:rPr>
              <a:t>mỗi</a:t>
            </a:r>
            <a:r>
              <a:rPr lang="en-US" sz="4200" dirty="0">
                <a:solidFill>
                  <a:srgbClr val="6B7063"/>
                </a:solidFill>
                <a:latin typeface="Roboto Condensed"/>
              </a:rPr>
              <a:t> </a:t>
            </a:r>
            <a:r>
              <a:rPr lang="en-US" sz="4200" dirty="0" err="1">
                <a:solidFill>
                  <a:srgbClr val="6B7063"/>
                </a:solidFill>
                <a:latin typeface="Roboto Condensed"/>
              </a:rPr>
              <a:t>nhóm</a:t>
            </a:r>
            <a:r>
              <a:rPr lang="en-US" sz="4200" dirty="0">
                <a:solidFill>
                  <a:srgbClr val="6B7063"/>
                </a:solidFill>
                <a:latin typeface="Roboto Condensed"/>
              </a:rPr>
              <a:t> </a:t>
            </a:r>
            <a:r>
              <a:rPr lang="en-US" sz="4200" dirty="0" err="1">
                <a:solidFill>
                  <a:srgbClr val="6B7063"/>
                </a:solidFill>
                <a:latin typeface="Roboto Condensed"/>
              </a:rPr>
              <a:t>lần</a:t>
            </a:r>
            <a:r>
              <a:rPr lang="en-US" sz="4200" dirty="0">
                <a:solidFill>
                  <a:srgbClr val="6B7063"/>
                </a:solidFill>
                <a:latin typeface="Roboto Condensed"/>
              </a:rPr>
              <a:t> </a:t>
            </a:r>
            <a:r>
              <a:rPr lang="en-US" sz="4200" dirty="0" err="1">
                <a:solidFill>
                  <a:srgbClr val="6B7063"/>
                </a:solidFill>
                <a:latin typeface="Roboto Condensed"/>
              </a:rPr>
              <a:t>lượt</a:t>
            </a:r>
            <a:r>
              <a:rPr lang="en-US" sz="4200" dirty="0">
                <a:solidFill>
                  <a:srgbClr val="6B7063"/>
                </a:solidFill>
                <a:latin typeface="Roboto Condensed"/>
              </a:rPr>
              <a:t> </a:t>
            </a:r>
            <a:r>
              <a:rPr lang="en-US" sz="4200" dirty="0" err="1">
                <a:solidFill>
                  <a:srgbClr val="6B7063"/>
                </a:solidFill>
                <a:latin typeface="Roboto Condensed"/>
              </a:rPr>
              <a:t>viết</a:t>
            </a:r>
            <a:r>
              <a:rPr lang="en-US" sz="4200" dirty="0">
                <a:solidFill>
                  <a:srgbClr val="6B7063"/>
                </a:solidFill>
                <a:latin typeface="Roboto Condensed"/>
              </a:rPr>
              <a:t> </a:t>
            </a:r>
            <a:r>
              <a:rPr lang="en-US" sz="4200" dirty="0" err="1">
                <a:solidFill>
                  <a:srgbClr val="6B7063"/>
                </a:solidFill>
                <a:latin typeface="Roboto Condensed"/>
              </a:rPr>
              <a:t>tên</a:t>
            </a:r>
            <a:r>
              <a:rPr lang="en-US" sz="4200" dirty="0">
                <a:solidFill>
                  <a:srgbClr val="6B7063"/>
                </a:solidFill>
                <a:latin typeface="Roboto Condensed"/>
              </a:rPr>
              <a:t> </a:t>
            </a:r>
            <a:r>
              <a:rPr lang="en-US" sz="4200" dirty="0" err="1">
                <a:solidFill>
                  <a:srgbClr val="6B7063"/>
                </a:solidFill>
                <a:latin typeface="Roboto Condensed"/>
              </a:rPr>
              <a:t>danh</a:t>
            </a:r>
            <a:r>
              <a:rPr lang="en-US" sz="4200" dirty="0">
                <a:solidFill>
                  <a:srgbClr val="6B7063"/>
                </a:solidFill>
                <a:latin typeface="Roboto Condensed"/>
              </a:rPr>
              <a:t> lam </a:t>
            </a:r>
            <a:r>
              <a:rPr lang="en-US" sz="4200" dirty="0" err="1">
                <a:solidFill>
                  <a:srgbClr val="6B7063"/>
                </a:solidFill>
                <a:latin typeface="Roboto Condensed"/>
              </a:rPr>
              <a:t>thắng</a:t>
            </a:r>
            <a:r>
              <a:rPr lang="en-US" sz="4200" dirty="0">
                <a:solidFill>
                  <a:srgbClr val="6B7063"/>
                </a:solidFill>
                <a:latin typeface="Roboto Condensed"/>
              </a:rPr>
              <a:t> </a:t>
            </a:r>
            <a:r>
              <a:rPr lang="en-US" sz="4200" dirty="0" err="1">
                <a:solidFill>
                  <a:srgbClr val="6B7063"/>
                </a:solidFill>
                <a:latin typeface="Roboto Condensed"/>
              </a:rPr>
              <a:t>cảnh</a:t>
            </a:r>
            <a:r>
              <a:rPr lang="en-US" sz="4200" dirty="0">
                <a:solidFill>
                  <a:srgbClr val="6B7063"/>
                </a:solidFill>
                <a:latin typeface="Roboto Condensed"/>
              </a:rPr>
              <a:t> ở </a:t>
            </a:r>
            <a:r>
              <a:rPr lang="en-US" sz="4200" dirty="0" err="1">
                <a:solidFill>
                  <a:srgbClr val="6B7063"/>
                </a:solidFill>
                <a:latin typeface="Roboto Condensed"/>
              </a:rPr>
              <a:t>Việt</a:t>
            </a:r>
            <a:r>
              <a:rPr lang="en-US" sz="4200" dirty="0">
                <a:solidFill>
                  <a:srgbClr val="6B7063"/>
                </a:solidFill>
                <a:latin typeface="Roboto Condensed"/>
              </a:rPr>
              <a:t> Nam </a:t>
            </a:r>
            <a:r>
              <a:rPr lang="en-US" sz="4200" dirty="0" err="1">
                <a:solidFill>
                  <a:srgbClr val="6B7063"/>
                </a:solidFill>
                <a:latin typeface="Roboto Condensed"/>
              </a:rPr>
              <a:t>có</a:t>
            </a:r>
            <a:r>
              <a:rPr lang="en-US" sz="4200" dirty="0">
                <a:solidFill>
                  <a:srgbClr val="6B7063"/>
                </a:solidFill>
                <a:latin typeface="Roboto Condensed"/>
              </a:rPr>
              <a:t> </a:t>
            </a:r>
            <a:r>
              <a:rPr lang="en-US" sz="4200" dirty="0" err="1">
                <a:solidFill>
                  <a:srgbClr val="6B7063"/>
                </a:solidFill>
                <a:latin typeface="Roboto Condensed"/>
              </a:rPr>
              <a:t>tên</a:t>
            </a:r>
            <a:r>
              <a:rPr lang="en-US" sz="4200" dirty="0">
                <a:solidFill>
                  <a:srgbClr val="6B7063"/>
                </a:solidFill>
                <a:latin typeface="Roboto Condensed"/>
              </a:rPr>
              <a:t> </a:t>
            </a:r>
            <a:r>
              <a:rPr lang="en-US" sz="4200" dirty="0" err="1">
                <a:solidFill>
                  <a:srgbClr val="6B7063"/>
                </a:solidFill>
                <a:latin typeface="Roboto Condensed"/>
              </a:rPr>
              <a:t>chứa</a:t>
            </a:r>
            <a:r>
              <a:rPr lang="en-US" sz="4200" dirty="0">
                <a:solidFill>
                  <a:srgbClr val="6B7063"/>
                </a:solidFill>
                <a:latin typeface="Roboto Condensed"/>
              </a:rPr>
              <a:t> </a:t>
            </a:r>
            <a:r>
              <a:rPr lang="en-US" sz="4200" dirty="0" err="1">
                <a:solidFill>
                  <a:srgbClr val="6B7063"/>
                </a:solidFill>
                <a:latin typeface="Roboto Condensed"/>
              </a:rPr>
              <a:t>chữ</a:t>
            </a:r>
            <a:r>
              <a:rPr lang="en-US" sz="4200" dirty="0">
                <a:solidFill>
                  <a:srgbClr val="6B7063"/>
                </a:solidFill>
                <a:latin typeface="Roboto Condensed"/>
              </a:rPr>
              <a:t> </a:t>
            </a:r>
            <a:r>
              <a:rPr lang="en-US" sz="4200" dirty="0" err="1">
                <a:solidFill>
                  <a:srgbClr val="6B7063"/>
                </a:solidFill>
                <a:latin typeface="Roboto Condensed"/>
              </a:rPr>
              <a:t>cái</a:t>
            </a:r>
            <a:r>
              <a:rPr lang="en-US" sz="4200" dirty="0">
                <a:solidFill>
                  <a:srgbClr val="6B7063"/>
                </a:solidFill>
                <a:latin typeface="Roboto Condensed"/>
              </a:rPr>
              <a:t> </a:t>
            </a:r>
            <a:r>
              <a:rPr lang="en-US" sz="4200" dirty="0" err="1">
                <a:solidFill>
                  <a:srgbClr val="6B7063"/>
                </a:solidFill>
                <a:latin typeface="Roboto Condensed"/>
              </a:rPr>
              <a:t>từ</a:t>
            </a:r>
            <a:r>
              <a:rPr lang="en-US" sz="4200" dirty="0">
                <a:solidFill>
                  <a:srgbClr val="6B7063"/>
                </a:solidFill>
                <a:latin typeface="Roboto Condensed"/>
              </a:rPr>
              <a:t> A </a:t>
            </a:r>
            <a:r>
              <a:rPr lang="en-US" sz="4200" dirty="0" err="1">
                <a:solidFill>
                  <a:srgbClr val="6B7063"/>
                </a:solidFill>
                <a:latin typeface="Roboto Condensed"/>
              </a:rPr>
              <a:t>đến</a:t>
            </a:r>
            <a:r>
              <a:rPr lang="en-US" sz="4200" dirty="0">
                <a:solidFill>
                  <a:srgbClr val="6B7063"/>
                </a:solidFill>
                <a:latin typeface="Roboto Condensed"/>
              </a:rPr>
              <a:t> Y (</a:t>
            </a:r>
            <a:r>
              <a:rPr lang="en-US" sz="4200" dirty="0" err="1">
                <a:solidFill>
                  <a:srgbClr val="6B7063"/>
                </a:solidFill>
                <a:latin typeface="Roboto Condensed"/>
              </a:rPr>
              <a:t>có</a:t>
            </a:r>
            <a:r>
              <a:rPr lang="en-US" sz="4200" dirty="0">
                <a:solidFill>
                  <a:srgbClr val="6B7063"/>
                </a:solidFill>
                <a:latin typeface="Roboto Condensed"/>
              </a:rPr>
              <a:t> </a:t>
            </a:r>
            <a:r>
              <a:rPr lang="en-US" sz="4200" dirty="0" err="1">
                <a:solidFill>
                  <a:srgbClr val="6B7063"/>
                </a:solidFill>
                <a:latin typeface="Roboto Condensed"/>
              </a:rPr>
              <a:t>thể</a:t>
            </a:r>
            <a:r>
              <a:rPr lang="en-US" sz="4200" dirty="0">
                <a:solidFill>
                  <a:srgbClr val="6B7063"/>
                </a:solidFill>
                <a:latin typeface="Roboto Condensed"/>
              </a:rPr>
              <a:t> </a:t>
            </a:r>
            <a:r>
              <a:rPr lang="en-US" sz="4200" dirty="0" err="1">
                <a:solidFill>
                  <a:srgbClr val="6B7063"/>
                </a:solidFill>
                <a:latin typeface="Roboto Condensed"/>
              </a:rPr>
              <a:t>không</a:t>
            </a:r>
            <a:r>
              <a:rPr lang="en-US" sz="4200" dirty="0">
                <a:solidFill>
                  <a:srgbClr val="6B7063"/>
                </a:solidFill>
                <a:latin typeface="Roboto Condensed"/>
              </a:rPr>
              <a:t> </a:t>
            </a:r>
            <a:r>
              <a:rPr lang="en-US" sz="4200" dirty="0" err="1">
                <a:solidFill>
                  <a:srgbClr val="6B7063"/>
                </a:solidFill>
                <a:latin typeface="Roboto Condensed"/>
              </a:rPr>
              <a:t>ghi</a:t>
            </a:r>
            <a:r>
              <a:rPr lang="en-US" sz="4200" dirty="0">
                <a:solidFill>
                  <a:srgbClr val="6B7063"/>
                </a:solidFill>
                <a:latin typeface="Roboto Condensed"/>
              </a:rPr>
              <a:t> </a:t>
            </a:r>
            <a:r>
              <a:rPr lang="en-US" sz="4200" dirty="0" err="1">
                <a:solidFill>
                  <a:srgbClr val="6B7063"/>
                </a:solidFill>
                <a:latin typeface="Roboto Condensed"/>
              </a:rPr>
              <a:t>đúng</a:t>
            </a:r>
            <a:r>
              <a:rPr lang="en-US" sz="4200" dirty="0">
                <a:solidFill>
                  <a:srgbClr val="6B7063"/>
                </a:solidFill>
                <a:latin typeface="Roboto Condensed"/>
              </a:rPr>
              <a:t> </a:t>
            </a:r>
            <a:r>
              <a:rPr lang="en-US" sz="4200" dirty="0" err="1">
                <a:solidFill>
                  <a:srgbClr val="6B7063"/>
                </a:solidFill>
                <a:latin typeface="Roboto Condensed"/>
              </a:rPr>
              <a:t>theo</a:t>
            </a:r>
            <a:r>
              <a:rPr lang="en-US" sz="4200" dirty="0">
                <a:solidFill>
                  <a:srgbClr val="6B7063"/>
                </a:solidFill>
                <a:latin typeface="Roboto Condensed"/>
              </a:rPr>
              <a:t> </a:t>
            </a:r>
            <a:r>
              <a:rPr lang="en-US" sz="4200" dirty="0" err="1">
                <a:solidFill>
                  <a:srgbClr val="6B7063"/>
                </a:solidFill>
                <a:latin typeface="Roboto Condensed"/>
              </a:rPr>
              <a:t>thứ</a:t>
            </a:r>
            <a:r>
              <a:rPr lang="en-US" sz="4200" dirty="0">
                <a:solidFill>
                  <a:srgbClr val="6B7063"/>
                </a:solidFill>
                <a:latin typeface="Roboto Condensed"/>
              </a:rPr>
              <a:t> </a:t>
            </a:r>
            <a:r>
              <a:rPr lang="en-US" sz="4200" dirty="0" err="1">
                <a:solidFill>
                  <a:srgbClr val="6B7063"/>
                </a:solidFill>
                <a:latin typeface="Roboto Condensed"/>
              </a:rPr>
              <a:t>tự</a:t>
            </a:r>
            <a:r>
              <a:rPr lang="en-US" sz="4200" dirty="0">
                <a:solidFill>
                  <a:srgbClr val="6B7063"/>
                </a:solidFill>
                <a:latin typeface="Roboto Condensed"/>
              </a:rPr>
              <a:t>)</a:t>
            </a:r>
          </a:p>
        </p:txBody>
      </p:sp>
      <p:sp>
        <p:nvSpPr>
          <p:cNvPr id="7" name="TextBox 7"/>
          <p:cNvSpPr txBox="1"/>
          <p:nvPr/>
        </p:nvSpPr>
        <p:spPr>
          <a:xfrm>
            <a:off x="535828" y="6510379"/>
            <a:ext cx="12490824" cy="1285875"/>
          </a:xfrm>
          <a:prstGeom prst="rect">
            <a:avLst/>
          </a:prstGeom>
        </p:spPr>
        <p:txBody>
          <a:bodyPr lIns="0" tIns="0" rIns="0" bIns="0" rtlCol="0" anchor="t">
            <a:spAutoFit/>
          </a:bodyPr>
          <a:lstStyle/>
          <a:p>
            <a:pPr algn="ctr">
              <a:lnSpc>
                <a:spcPts val="5039"/>
              </a:lnSpc>
              <a:spcBef>
                <a:spcPct val="0"/>
              </a:spcBef>
            </a:pPr>
            <a:r>
              <a:rPr lang="en-US" sz="4199" dirty="0">
                <a:solidFill>
                  <a:srgbClr val="6B7063"/>
                </a:solidFill>
                <a:latin typeface="Roboto Condensed"/>
              </a:rPr>
              <a:t>- Sau </a:t>
            </a:r>
            <a:r>
              <a:rPr lang="en-US" sz="4199" dirty="0" err="1">
                <a:solidFill>
                  <a:srgbClr val="6B7063"/>
                </a:solidFill>
                <a:latin typeface="Roboto Condensed"/>
              </a:rPr>
              <a:t>khoảng</a:t>
            </a:r>
            <a:r>
              <a:rPr lang="en-US" sz="4199" dirty="0">
                <a:solidFill>
                  <a:srgbClr val="6B7063"/>
                </a:solidFill>
                <a:latin typeface="Roboto Condensed"/>
              </a:rPr>
              <a:t> </a:t>
            </a:r>
            <a:r>
              <a:rPr lang="en-US" sz="4199" dirty="0" err="1">
                <a:solidFill>
                  <a:srgbClr val="6B7063"/>
                </a:solidFill>
                <a:latin typeface="Roboto Condensed"/>
              </a:rPr>
              <a:t>thời</a:t>
            </a:r>
            <a:r>
              <a:rPr lang="en-US" sz="4199" dirty="0">
                <a:solidFill>
                  <a:srgbClr val="6B7063"/>
                </a:solidFill>
                <a:latin typeface="Roboto Condensed"/>
              </a:rPr>
              <a:t> </a:t>
            </a:r>
            <a:r>
              <a:rPr lang="en-US" sz="4199" dirty="0" err="1">
                <a:solidFill>
                  <a:srgbClr val="6B7063"/>
                </a:solidFill>
                <a:latin typeface="Roboto Condensed"/>
              </a:rPr>
              <a:t>gian</a:t>
            </a:r>
            <a:r>
              <a:rPr lang="en-US" sz="4199" dirty="0">
                <a:solidFill>
                  <a:srgbClr val="6B7063"/>
                </a:solidFill>
                <a:latin typeface="Roboto Condensed"/>
              </a:rPr>
              <a:t> 3 </a:t>
            </a:r>
            <a:r>
              <a:rPr lang="en-US" sz="4199" dirty="0" err="1">
                <a:solidFill>
                  <a:srgbClr val="6B7063"/>
                </a:solidFill>
                <a:latin typeface="Roboto Condensed"/>
              </a:rPr>
              <a:t>phút</a:t>
            </a:r>
            <a:r>
              <a:rPr lang="en-US" sz="4199" dirty="0">
                <a:solidFill>
                  <a:srgbClr val="6B7063"/>
                </a:solidFill>
                <a:latin typeface="Roboto Condensed"/>
              </a:rPr>
              <a:t>, </a:t>
            </a:r>
            <a:r>
              <a:rPr lang="en-US" sz="4199" dirty="0" err="1">
                <a:solidFill>
                  <a:srgbClr val="6B7063"/>
                </a:solidFill>
                <a:latin typeface="Roboto Condensed"/>
              </a:rPr>
              <a:t>nhóm</a:t>
            </a:r>
            <a:r>
              <a:rPr lang="en-US" sz="4199" dirty="0">
                <a:solidFill>
                  <a:srgbClr val="6B7063"/>
                </a:solidFill>
                <a:latin typeface="Roboto Condensed"/>
              </a:rPr>
              <a:t> </a:t>
            </a:r>
            <a:r>
              <a:rPr lang="en-US" sz="4199" dirty="0" err="1">
                <a:solidFill>
                  <a:srgbClr val="6B7063"/>
                </a:solidFill>
                <a:latin typeface="Roboto Condensed"/>
              </a:rPr>
              <a:t>nào</a:t>
            </a:r>
            <a:r>
              <a:rPr lang="en-US" sz="4199" dirty="0">
                <a:solidFill>
                  <a:srgbClr val="6B7063"/>
                </a:solidFill>
                <a:latin typeface="Roboto Condensed"/>
              </a:rPr>
              <a:t> </a:t>
            </a:r>
            <a:r>
              <a:rPr lang="en-US" sz="4199" dirty="0" err="1">
                <a:solidFill>
                  <a:srgbClr val="6B7063"/>
                </a:solidFill>
                <a:latin typeface="Roboto Condensed"/>
              </a:rPr>
              <a:t>ghi</a:t>
            </a:r>
            <a:r>
              <a:rPr lang="en-US" sz="4199" dirty="0">
                <a:solidFill>
                  <a:srgbClr val="6B7063"/>
                </a:solidFill>
                <a:latin typeface="Roboto Condensed"/>
              </a:rPr>
              <a:t> </a:t>
            </a:r>
            <a:r>
              <a:rPr lang="en-US" sz="4199" dirty="0" err="1">
                <a:solidFill>
                  <a:srgbClr val="6B7063"/>
                </a:solidFill>
                <a:latin typeface="Roboto Condensed"/>
              </a:rPr>
              <a:t>được</a:t>
            </a:r>
            <a:r>
              <a:rPr lang="en-US" sz="4199" dirty="0">
                <a:solidFill>
                  <a:srgbClr val="6B7063"/>
                </a:solidFill>
                <a:latin typeface="Roboto Condensed"/>
              </a:rPr>
              <a:t> </a:t>
            </a:r>
            <a:r>
              <a:rPr lang="en-US" sz="4199" dirty="0" err="1">
                <a:solidFill>
                  <a:srgbClr val="6B7063"/>
                </a:solidFill>
                <a:latin typeface="Roboto Condensed"/>
              </a:rPr>
              <a:t>nhiều</a:t>
            </a:r>
            <a:r>
              <a:rPr lang="en-US" sz="4199" dirty="0">
                <a:solidFill>
                  <a:srgbClr val="6B7063"/>
                </a:solidFill>
                <a:latin typeface="Roboto Condensed"/>
              </a:rPr>
              <a:t> </a:t>
            </a:r>
            <a:r>
              <a:rPr lang="en-US" sz="4199" dirty="0" err="1">
                <a:solidFill>
                  <a:srgbClr val="6B7063"/>
                </a:solidFill>
                <a:latin typeface="Roboto Condensed"/>
              </a:rPr>
              <a:t>tên</a:t>
            </a:r>
            <a:r>
              <a:rPr lang="en-US" sz="4199" dirty="0">
                <a:solidFill>
                  <a:srgbClr val="6B7063"/>
                </a:solidFill>
                <a:latin typeface="Roboto Condensed"/>
              </a:rPr>
              <a:t> </a:t>
            </a:r>
            <a:r>
              <a:rPr lang="en-US" sz="4199" dirty="0" err="1">
                <a:solidFill>
                  <a:srgbClr val="6B7063"/>
                </a:solidFill>
                <a:latin typeface="Roboto Condensed"/>
              </a:rPr>
              <a:t>danh</a:t>
            </a:r>
            <a:r>
              <a:rPr lang="en-US" sz="4199" dirty="0">
                <a:solidFill>
                  <a:srgbClr val="6B7063"/>
                </a:solidFill>
                <a:latin typeface="Roboto Condensed"/>
              </a:rPr>
              <a:t> lam </a:t>
            </a:r>
            <a:r>
              <a:rPr lang="en-US" sz="4199" dirty="0" err="1">
                <a:solidFill>
                  <a:srgbClr val="6B7063"/>
                </a:solidFill>
                <a:latin typeface="Roboto Condensed"/>
              </a:rPr>
              <a:t>thắng</a:t>
            </a:r>
            <a:r>
              <a:rPr lang="en-US" sz="4199" dirty="0">
                <a:solidFill>
                  <a:srgbClr val="6B7063"/>
                </a:solidFill>
                <a:latin typeface="Roboto Condensed"/>
              </a:rPr>
              <a:t> </a:t>
            </a:r>
            <a:r>
              <a:rPr lang="en-US" sz="4199" dirty="0" err="1">
                <a:solidFill>
                  <a:srgbClr val="6B7063"/>
                </a:solidFill>
                <a:latin typeface="Roboto Condensed"/>
              </a:rPr>
              <a:t>cảnh</a:t>
            </a:r>
            <a:r>
              <a:rPr lang="en-US" sz="4199" dirty="0">
                <a:solidFill>
                  <a:srgbClr val="6B7063"/>
                </a:solidFill>
                <a:latin typeface="Roboto Condensed"/>
              </a:rPr>
              <a:t> </a:t>
            </a:r>
            <a:r>
              <a:rPr lang="en-US" sz="4199" dirty="0" err="1">
                <a:solidFill>
                  <a:srgbClr val="6B7063"/>
                </a:solidFill>
                <a:latin typeface="Roboto Condensed"/>
              </a:rPr>
              <a:t>đúng</a:t>
            </a:r>
            <a:r>
              <a:rPr lang="en-US" sz="4199" dirty="0">
                <a:solidFill>
                  <a:srgbClr val="6B7063"/>
                </a:solidFill>
                <a:latin typeface="Roboto Condensed"/>
              </a:rPr>
              <a:t> </a:t>
            </a:r>
            <a:r>
              <a:rPr lang="en-US" sz="4199" dirty="0" err="1">
                <a:solidFill>
                  <a:srgbClr val="6B7063"/>
                </a:solidFill>
                <a:latin typeface="Roboto Condensed"/>
              </a:rPr>
              <a:t>nhất</a:t>
            </a:r>
            <a:r>
              <a:rPr lang="en-US" sz="4199" dirty="0">
                <a:solidFill>
                  <a:srgbClr val="6B7063"/>
                </a:solidFill>
                <a:latin typeface="Roboto Condensed"/>
              </a:rPr>
              <a:t> </a:t>
            </a:r>
            <a:r>
              <a:rPr lang="en-US" sz="4199" dirty="0" err="1">
                <a:solidFill>
                  <a:srgbClr val="6B7063"/>
                </a:solidFill>
                <a:latin typeface="Roboto Condensed"/>
              </a:rPr>
              <a:t>sẽ</a:t>
            </a:r>
            <a:r>
              <a:rPr lang="en-US" sz="4199" dirty="0">
                <a:solidFill>
                  <a:srgbClr val="6B7063"/>
                </a:solidFill>
                <a:latin typeface="Roboto Condensed"/>
              </a:rPr>
              <a:t> </a:t>
            </a:r>
            <a:r>
              <a:rPr lang="en-US" sz="4199" dirty="0" err="1">
                <a:solidFill>
                  <a:srgbClr val="6B7063"/>
                </a:solidFill>
                <a:latin typeface="Roboto Condensed"/>
              </a:rPr>
              <a:t>là</a:t>
            </a:r>
            <a:r>
              <a:rPr lang="en-US" sz="4199" dirty="0">
                <a:solidFill>
                  <a:srgbClr val="6B7063"/>
                </a:solidFill>
                <a:latin typeface="Roboto Condensed"/>
              </a:rPr>
              <a:t> </a:t>
            </a:r>
            <a:r>
              <a:rPr lang="en-US" sz="4199" dirty="0" err="1">
                <a:solidFill>
                  <a:srgbClr val="6B7063"/>
                </a:solidFill>
                <a:latin typeface="Roboto Condensed"/>
              </a:rPr>
              <a:t>nhóm</a:t>
            </a:r>
            <a:r>
              <a:rPr lang="en-US" sz="4199" dirty="0">
                <a:solidFill>
                  <a:srgbClr val="6B7063"/>
                </a:solidFill>
                <a:latin typeface="Roboto Condensed"/>
              </a:rPr>
              <a:t> </a:t>
            </a:r>
            <a:r>
              <a:rPr lang="en-US" sz="4199" dirty="0" err="1">
                <a:solidFill>
                  <a:srgbClr val="6B7063"/>
                </a:solidFill>
                <a:latin typeface="Roboto Condensed"/>
              </a:rPr>
              <a:t>chiến</a:t>
            </a:r>
            <a:r>
              <a:rPr lang="en-US" sz="4199" dirty="0">
                <a:solidFill>
                  <a:srgbClr val="6B7063"/>
                </a:solidFill>
                <a:latin typeface="Roboto Condensed"/>
              </a:rPr>
              <a:t> </a:t>
            </a:r>
            <a:r>
              <a:rPr lang="en-US" sz="4199" dirty="0" err="1">
                <a:solidFill>
                  <a:srgbClr val="6B7063"/>
                </a:solidFill>
                <a:latin typeface="Roboto Condensed"/>
              </a:rPr>
              <a:t>thắng</a:t>
            </a:r>
            <a:r>
              <a:rPr lang="en-US" sz="4199" dirty="0">
                <a:solidFill>
                  <a:srgbClr val="6B7063"/>
                </a:solidFill>
                <a:latin typeface="Roboto Condensed"/>
              </a:rPr>
              <a:t>.</a:t>
            </a:r>
          </a:p>
        </p:txBody>
      </p:sp>
      <p:sp>
        <p:nvSpPr>
          <p:cNvPr id="8" name="Freeform 8"/>
          <p:cNvSpPr/>
          <p:nvPr/>
        </p:nvSpPr>
        <p:spPr>
          <a:xfrm>
            <a:off x="11127534" y="2071728"/>
            <a:ext cx="11077312" cy="8215284"/>
          </a:xfrm>
          <a:custGeom>
            <a:avLst/>
            <a:gdLst/>
            <a:ahLst/>
            <a:cxnLst/>
            <a:rect l="l" t="t" r="r" b="b"/>
            <a:pathLst>
              <a:path w="11077312" h="8215284">
                <a:moveTo>
                  <a:pt x="0" y="0"/>
                </a:moveTo>
                <a:lnTo>
                  <a:pt x="11077312" y="0"/>
                </a:lnTo>
                <a:lnTo>
                  <a:pt x="11077312" y="8215284"/>
                </a:lnTo>
                <a:lnTo>
                  <a:pt x="0" y="8215284"/>
                </a:lnTo>
                <a:lnTo>
                  <a:pt x="0" y="0"/>
                </a:lnTo>
                <a:close/>
              </a:path>
            </a:pathLst>
          </a:custGeom>
          <a:blipFill>
            <a:blip r:embed="rId9"/>
            <a:stretch>
              <a:fillRect/>
            </a:stretch>
          </a:blipFill>
        </p:spPr>
      </p:sp>
      <p:sp>
        <p:nvSpPr>
          <p:cNvPr id="9" name="Freeform 9"/>
          <p:cNvSpPr/>
          <p:nvPr/>
        </p:nvSpPr>
        <p:spPr>
          <a:xfrm>
            <a:off x="12641806" y="-835157"/>
            <a:ext cx="8085600" cy="3968682"/>
          </a:xfrm>
          <a:custGeom>
            <a:avLst/>
            <a:gdLst/>
            <a:ahLst/>
            <a:cxnLst/>
            <a:rect l="l" t="t" r="r" b="b"/>
            <a:pathLst>
              <a:path w="8085600" h="3968682">
                <a:moveTo>
                  <a:pt x="0" y="0"/>
                </a:moveTo>
                <a:lnTo>
                  <a:pt x="8085600" y="0"/>
                </a:lnTo>
                <a:lnTo>
                  <a:pt x="8085600" y="3968683"/>
                </a:lnTo>
                <a:lnTo>
                  <a:pt x="0" y="3968683"/>
                </a:lnTo>
                <a:lnTo>
                  <a:pt x="0" y="0"/>
                </a:lnTo>
                <a:close/>
              </a:path>
            </a:pathLst>
          </a:custGeom>
          <a:blipFill>
            <a:blip r:embed="rId10">
              <a:alphaModFix amt="29000"/>
            </a:blip>
            <a:stretch>
              <a:fillRect/>
            </a:stretch>
          </a:blipFill>
        </p:spPr>
      </p:sp>
      <p:sp>
        <p:nvSpPr>
          <p:cNvPr id="10" name="Freeform 10"/>
          <p:cNvSpPr/>
          <p:nvPr/>
        </p:nvSpPr>
        <p:spPr>
          <a:xfrm>
            <a:off x="15173339" y="-2592569"/>
            <a:ext cx="5554067" cy="5564240"/>
          </a:xfrm>
          <a:custGeom>
            <a:avLst/>
            <a:gdLst/>
            <a:ahLst/>
            <a:cxnLst/>
            <a:rect l="l" t="t" r="r" b="b"/>
            <a:pathLst>
              <a:path w="5554067" h="5564240">
                <a:moveTo>
                  <a:pt x="0" y="0"/>
                </a:moveTo>
                <a:lnTo>
                  <a:pt x="5554067" y="0"/>
                </a:lnTo>
                <a:lnTo>
                  <a:pt x="5554067" y="5564240"/>
                </a:lnTo>
                <a:lnTo>
                  <a:pt x="0" y="5564240"/>
                </a:lnTo>
                <a:lnTo>
                  <a:pt x="0" y="0"/>
                </a:lnTo>
                <a:close/>
              </a:path>
            </a:pathLst>
          </a:custGeom>
          <a:blipFill>
            <a:blip r:embed="rId11">
              <a:alphaModFix amt="58000"/>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sp>
        <p:nvSpPr>
          <p:cNvPr id="4" name="Freeform 4"/>
          <p:cNvSpPr/>
          <p:nvPr/>
        </p:nvSpPr>
        <p:spPr>
          <a:xfrm>
            <a:off x="-18" y="986730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461020" y="537414"/>
            <a:ext cx="20285001" cy="1342084"/>
          </a:xfrm>
          <a:prstGeom prst="rect">
            <a:avLst/>
          </a:prstGeom>
        </p:spPr>
        <p:txBody>
          <a:bodyPr lIns="0" tIns="0" rIns="0" bIns="0" rtlCol="0" anchor="t">
            <a:spAutoFit/>
          </a:bodyPr>
          <a:lstStyle/>
          <a:p>
            <a:pPr algn="l">
              <a:lnSpc>
                <a:spcPts val="9912"/>
              </a:lnSpc>
            </a:pPr>
            <a:r>
              <a:rPr lang="en-US" sz="8260">
                <a:solidFill>
                  <a:srgbClr val="A8545E"/>
                </a:solidFill>
                <a:latin typeface="#9Slide05 IcielSanelma"/>
              </a:rPr>
              <a:t>I. Chuẩn bị đọc</a:t>
            </a:r>
          </a:p>
        </p:txBody>
      </p:sp>
      <p:sp>
        <p:nvSpPr>
          <p:cNvPr id="6" name="Freeform 6"/>
          <p:cNvSpPr/>
          <p:nvPr/>
        </p:nvSpPr>
        <p:spPr>
          <a:xfrm>
            <a:off x="14556406" y="313360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2502790" y="8658406"/>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1637894" y="9090716"/>
            <a:ext cx="7001030" cy="1518724"/>
          </a:xfrm>
          <a:custGeom>
            <a:avLst/>
            <a:gdLst/>
            <a:ahLst/>
            <a:cxnLst/>
            <a:rect l="l" t="t" r="r" b="b"/>
            <a:pathLst>
              <a:path w="7001030" h="1518724">
                <a:moveTo>
                  <a:pt x="0" y="0"/>
                </a:moveTo>
                <a:lnTo>
                  <a:pt x="7001030" y="0"/>
                </a:lnTo>
                <a:lnTo>
                  <a:pt x="7001030" y="1518724"/>
                </a:lnTo>
                <a:lnTo>
                  <a:pt x="0" y="151872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7006975" y="173308"/>
            <a:ext cx="1861136" cy="1351650"/>
          </a:xfrm>
          <a:custGeom>
            <a:avLst/>
            <a:gdLst/>
            <a:ahLst/>
            <a:cxnLst/>
            <a:rect l="l" t="t" r="r" b="b"/>
            <a:pathLst>
              <a:path w="1861136" h="1351650">
                <a:moveTo>
                  <a:pt x="0" y="0"/>
                </a:moveTo>
                <a:lnTo>
                  <a:pt x="1861136" y="0"/>
                </a:lnTo>
                <a:lnTo>
                  <a:pt x="1861136" y="1351650"/>
                </a:lnTo>
                <a:lnTo>
                  <a:pt x="0" y="1351650"/>
                </a:lnTo>
                <a:lnTo>
                  <a:pt x="0" y="0"/>
                </a:lnTo>
                <a:close/>
              </a:path>
            </a:pathLst>
          </a:custGeom>
          <a:blipFill>
            <a:blip r:embed="rId11"/>
            <a:stretch>
              <a:fillRect/>
            </a:stretch>
          </a:blipFill>
        </p:spPr>
      </p:sp>
      <p:graphicFrame>
        <p:nvGraphicFramePr>
          <p:cNvPr id="10" name="Table 10"/>
          <p:cNvGraphicFramePr>
            <a:graphicFrameLocks noGrp="1"/>
          </p:cNvGraphicFramePr>
          <p:nvPr/>
        </p:nvGraphicFramePr>
        <p:xfrm>
          <a:off x="7937543" y="268599"/>
          <a:ext cx="10014410" cy="9845717"/>
        </p:xfrm>
        <a:graphic>
          <a:graphicData uri="http://schemas.openxmlformats.org/drawingml/2006/table">
            <a:tbl>
              <a:tblPr/>
              <a:tblGrid>
                <a:gridCol w="5152560">
                  <a:extLst>
                    <a:ext uri="{9D8B030D-6E8A-4147-A177-3AD203B41FA5}">
                      <a16:colId xmlns:a16="http://schemas.microsoft.com/office/drawing/2014/main" val="20000"/>
                    </a:ext>
                  </a:extLst>
                </a:gridCol>
                <a:gridCol w="4861850">
                  <a:extLst>
                    <a:ext uri="{9D8B030D-6E8A-4147-A177-3AD203B41FA5}">
                      <a16:colId xmlns:a16="http://schemas.microsoft.com/office/drawing/2014/main" val="20001"/>
                    </a:ext>
                  </a:extLst>
                </a:gridCol>
              </a:tblGrid>
              <a:tr h="1775513">
                <a:tc>
                  <a:txBody>
                    <a:bodyPr/>
                    <a:lstStyle/>
                    <a:p>
                      <a:pPr algn="ctr">
                        <a:lnSpc>
                          <a:spcPts val="3920"/>
                        </a:lnSpc>
                        <a:defRPr/>
                      </a:pPr>
                      <a:r>
                        <a:rPr lang="en-US" sz="2800">
                          <a:solidFill>
                            <a:srgbClr val="FFFFFF">
                              <a:alpha val="53725"/>
                            </a:srgbClr>
                          </a:solidFill>
                          <a:latin typeface="Roboto Condensed Bold"/>
                        </a:rPr>
                        <a:t>K</a:t>
                      </a:r>
                      <a:endParaRPr lang="en-US" sz="1100"/>
                    </a:p>
                    <a:p>
                      <a:pPr algn="ctr">
                        <a:lnSpc>
                          <a:spcPts val="3920"/>
                        </a:lnSpc>
                      </a:pPr>
                      <a:r>
                        <a:rPr lang="en-US" sz="2800">
                          <a:solidFill>
                            <a:srgbClr val="FFFFFF">
                              <a:alpha val="53725"/>
                            </a:srgbClr>
                          </a:solidFill>
                          <a:latin typeface="Roboto Condensed Bold"/>
                        </a:rPr>
                        <a:t>(Những điều em đã biết về </a:t>
                      </a:r>
                    </a:p>
                    <a:p>
                      <a:pPr algn="ctr">
                        <a:lnSpc>
                          <a:spcPts val="3920"/>
                        </a:lnSpc>
                      </a:pPr>
                      <a:r>
                        <a:rPr lang="en-US" sz="2800">
                          <a:solidFill>
                            <a:srgbClr val="FFFFFF">
                              <a:alpha val="53725"/>
                            </a:srgbClr>
                          </a:solidFill>
                          <a:latin typeface="Roboto Condensed Bold"/>
                        </a:rPr>
                        <a:t>Vịnh Hạ Long)</a:t>
                      </a:r>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187484">
                        <a:alpha val="53725"/>
                      </a:srgbClr>
                    </a:solidFill>
                  </a:tcPr>
                </a:tc>
                <a:tc>
                  <a:txBody>
                    <a:bodyPr/>
                    <a:lstStyle/>
                    <a:p>
                      <a:pPr algn="ctr">
                        <a:lnSpc>
                          <a:spcPts val="3920"/>
                        </a:lnSpc>
                        <a:defRPr/>
                      </a:pPr>
                      <a:r>
                        <a:rPr lang="en-US" sz="2800">
                          <a:solidFill>
                            <a:srgbClr val="FFFFFF">
                              <a:alpha val="53725"/>
                            </a:srgbClr>
                          </a:solidFill>
                          <a:latin typeface="Roboto Condensed Bold"/>
                        </a:rPr>
                        <a:t>W</a:t>
                      </a:r>
                      <a:endParaRPr lang="en-US" sz="1100"/>
                    </a:p>
                    <a:p>
                      <a:pPr algn="ctr">
                        <a:lnSpc>
                          <a:spcPts val="3920"/>
                        </a:lnSpc>
                      </a:pPr>
                      <a:r>
                        <a:rPr lang="en-US" sz="2800">
                          <a:solidFill>
                            <a:srgbClr val="FFFFFF">
                              <a:alpha val="53725"/>
                            </a:srgbClr>
                          </a:solidFill>
                          <a:latin typeface="Roboto Condensed Bold"/>
                        </a:rPr>
                        <a:t>(Những điều em muốn biết về </a:t>
                      </a:r>
                    </a:p>
                    <a:p>
                      <a:pPr algn="ctr">
                        <a:lnSpc>
                          <a:spcPts val="3920"/>
                        </a:lnSpc>
                      </a:pPr>
                      <a:r>
                        <a:rPr lang="en-US" sz="2800">
                          <a:solidFill>
                            <a:srgbClr val="FFFFFF">
                              <a:alpha val="53725"/>
                            </a:srgbClr>
                          </a:solidFill>
                          <a:latin typeface="Roboto Condensed Bold"/>
                        </a:rPr>
                        <a:t>Vịnh Hạ Long)</a:t>
                      </a:r>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187484">
                        <a:alpha val="53725"/>
                      </a:srgbClr>
                    </a:solidFill>
                  </a:tcPr>
                </a:tc>
                <a:extLst>
                  <a:ext uri="{0D108BD9-81ED-4DB2-BD59-A6C34878D82A}">
                    <a16:rowId xmlns:a16="http://schemas.microsoft.com/office/drawing/2014/main" val="10000"/>
                  </a:ext>
                </a:extLst>
              </a:tr>
              <a:tr h="2911733">
                <a:tc>
                  <a:txBody>
                    <a:bodyPr/>
                    <a:lstStyle/>
                    <a:p>
                      <a:pPr algn="ctr">
                        <a:lnSpc>
                          <a:spcPts val="3920"/>
                        </a:lnSpc>
                        <a:defRPr/>
                      </a:pPr>
                      <a:endParaRPr lang="en-US" sz="1100"/>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FFFFFF">
                        <a:alpha val="53725"/>
                      </a:srgbClr>
                    </a:solidFill>
                  </a:tcPr>
                </a:tc>
                <a:tc>
                  <a:txBody>
                    <a:bodyPr/>
                    <a:lstStyle/>
                    <a:p>
                      <a:pPr algn="ctr">
                        <a:lnSpc>
                          <a:spcPts val="3920"/>
                        </a:lnSpc>
                        <a:defRPr/>
                      </a:pPr>
                      <a:endParaRPr lang="en-US" sz="1100"/>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FFFFFF">
                        <a:alpha val="53725"/>
                      </a:srgbClr>
                    </a:solidFill>
                  </a:tcPr>
                </a:tc>
                <a:extLst>
                  <a:ext uri="{0D108BD9-81ED-4DB2-BD59-A6C34878D82A}">
                    <a16:rowId xmlns:a16="http://schemas.microsoft.com/office/drawing/2014/main" val="10001"/>
                  </a:ext>
                </a:extLst>
              </a:tr>
              <a:tr h="1775513">
                <a:tc>
                  <a:txBody>
                    <a:bodyPr/>
                    <a:lstStyle/>
                    <a:p>
                      <a:pPr algn="ctr">
                        <a:lnSpc>
                          <a:spcPts val="3920"/>
                        </a:lnSpc>
                        <a:defRPr/>
                      </a:pPr>
                      <a:r>
                        <a:rPr lang="en-US" sz="2800">
                          <a:solidFill>
                            <a:srgbClr val="FFFFFF">
                              <a:alpha val="53725"/>
                            </a:srgbClr>
                          </a:solidFill>
                          <a:latin typeface="Roboto Condensed Bold"/>
                        </a:rPr>
                        <a:t>S</a:t>
                      </a:r>
                      <a:endParaRPr lang="en-US" sz="1100"/>
                    </a:p>
                    <a:p>
                      <a:pPr algn="ctr">
                        <a:lnSpc>
                          <a:spcPts val="3920"/>
                        </a:lnSpc>
                      </a:pPr>
                      <a:r>
                        <a:rPr lang="en-US" sz="2800">
                          <a:solidFill>
                            <a:srgbClr val="FFFFFF">
                              <a:alpha val="53725"/>
                            </a:srgbClr>
                          </a:solidFill>
                          <a:latin typeface="Roboto Condensed Bold"/>
                        </a:rPr>
                        <a:t>(Chia sẻ nguồn tìm kiếm thông tin về Vịnh Hạ Long mà em biết)</a:t>
                      </a:r>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187484">
                        <a:alpha val="53725"/>
                      </a:srgbClr>
                    </a:solidFill>
                  </a:tcPr>
                </a:tc>
                <a:tc>
                  <a:txBody>
                    <a:bodyPr/>
                    <a:lstStyle/>
                    <a:p>
                      <a:pPr algn="ctr">
                        <a:lnSpc>
                          <a:spcPts val="3920"/>
                        </a:lnSpc>
                        <a:defRPr/>
                      </a:pPr>
                      <a:r>
                        <a:rPr lang="en-US" sz="2800">
                          <a:solidFill>
                            <a:srgbClr val="FFFFFF">
                              <a:alpha val="53725"/>
                            </a:srgbClr>
                          </a:solidFill>
                          <a:latin typeface="Roboto Condensed Bold"/>
                        </a:rPr>
                        <a:t>L</a:t>
                      </a:r>
                      <a:endParaRPr lang="en-US" sz="1100"/>
                    </a:p>
                    <a:p>
                      <a:pPr algn="ctr">
                        <a:lnSpc>
                          <a:spcPts val="3920"/>
                        </a:lnSpc>
                      </a:pPr>
                      <a:r>
                        <a:rPr lang="en-US" sz="2800">
                          <a:solidFill>
                            <a:srgbClr val="FFFFFF">
                              <a:alpha val="53725"/>
                            </a:srgbClr>
                          </a:solidFill>
                          <a:latin typeface="Roboto Condensed Bold"/>
                        </a:rPr>
                        <a:t>(Những điều em biết thêm về </a:t>
                      </a:r>
                    </a:p>
                    <a:p>
                      <a:pPr algn="ctr">
                        <a:lnSpc>
                          <a:spcPts val="3920"/>
                        </a:lnSpc>
                      </a:pPr>
                      <a:r>
                        <a:rPr lang="en-US" sz="2800">
                          <a:solidFill>
                            <a:srgbClr val="FFFFFF">
                              <a:alpha val="53725"/>
                            </a:srgbClr>
                          </a:solidFill>
                          <a:latin typeface="Roboto Condensed Bold"/>
                        </a:rPr>
                        <a:t>Vịnh Hạ Long)</a:t>
                      </a:r>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187484">
                        <a:alpha val="53725"/>
                      </a:srgbClr>
                    </a:solidFill>
                  </a:tcPr>
                </a:tc>
                <a:extLst>
                  <a:ext uri="{0D108BD9-81ED-4DB2-BD59-A6C34878D82A}">
                    <a16:rowId xmlns:a16="http://schemas.microsoft.com/office/drawing/2014/main" val="10002"/>
                  </a:ext>
                </a:extLst>
              </a:tr>
              <a:tr h="3382958">
                <a:tc>
                  <a:txBody>
                    <a:bodyPr/>
                    <a:lstStyle/>
                    <a:p>
                      <a:pPr algn="ctr">
                        <a:lnSpc>
                          <a:spcPts val="3920"/>
                        </a:lnSpc>
                        <a:defRPr/>
                      </a:pPr>
                      <a:endParaRPr lang="en-US" sz="1100"/>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FFFFFF">
                        <a:alpha val="53725"/>
                      </a:srgbClr>
                    </a:solidFill>
                  </a:tcPr>
                </a:tc>
                <a:tc>
                  <a:txBody>
                    <a:bodyPr/>
                    <a:lstStyle/>
                    <a:p>
                      <a:pPr algn="ctr">
                        <a:lnSpc>
                          <a:spcPts val="3920"/>
                        </a:lnSpc>
                        <a:defRPr/>
                      </a:pPr>
                      <a:endParaRPr lang="en-US" sz="1100"/>
                    </a:p>
                  </a:txBody>
                  <a:tcPr marL="107097" marR="107097" marT="107097" marB="107097" anchor="ctr">
                    <a:lnL w="21419" cap="flat" cmpd="sng" algn="ctr">
                      <a:solidFill>
                        <a:srgbClr val="187484"/>
                      </a:solidFill>
                      <a:prstDash val="solid"/>
                      <a:round/>
                      <a:headEnd type="none" w="med" len="med"/>
                      <a:tailEnd type="none" w="med" len="med"/>
                    </a:lnL>
                    <a:lnR w="21419" cap="flat" cmpd="sng" algn="ctr">
                      <a:solidFill>
                        <a:srgbClr val="187484"/>
                      </a:solidFill>
                      <a:prstDash val="solid"/>
                      <a:round/>
                      <a:headEnd type="none" w="med" len="med"/>
                      <a:tailEnd type="none" w="med" len="med"/>
                    </a:lnR>
                    <a:lnT w="21419" cap="flat" cmpd="sng" algn="ctr">
                      <a:solidFill>
                        <a:srgbClr val="187484"/>
                      </a:solidFill>
                      <a:prstDash val="solid"/>
                      <a:round/>
                      <a:headEnd type="none" w="med" len="med"/>
                      <a:tailEnd type="none" w="med" len="med"/>
                    </a:lnT>
                    <a:lnB w="21419" cap="flat" cmpd="sng" algn="ctr">
                      <a:solidFill>
                        <a:srgbClr val="187484"/>
                      </a:solidFill>
                      <a:prstDash val="solid"/>
                      <a:round/>
                      <a:headEnd type="none" w="med" len="med"/>
                      <a:tailEnd type="none" w="med" len="med"/>
                    </a:lnB>
                    <a:solidFill>
                      <a:srgbClr val="FFFFFF">
                        <a:alpha val="53725"/>
                      </a:srgbClr>
                    </a:solidFill>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854864" y="2231667"/>
            <a:ext cx="5001462" cy="1138664"/>
            <a:chOff x="0" y="0"/>
            <a:chExt cx="1317257" cy="299895"/>
          </a:xfrm>
        </p:grpSpPr>
        <p:sp>
          <p:nvSpPr>
            <p:cNvPr id="12" name="Freeform 12"/>
            <p:cNvSpPr/>
            <p:nvPr/>
          </p:nvSpPr>
          <p:spPr>
            <a:xfrm>
              <a:off x="0" y="0"/>
              <a:ext cx="1317257" cy="299895"/>
            </a:xfrm>
            <a:custGeom>
              <a:avLst/>
              <a:gdLst/>
              <a:ahLst/>
              <a:cxnLst/>
              <a:rect l="l" t="t" r="r" b="b"/>
              <a:pathLst>
                <a:path w="1317257" h="299895">
                  <a:moveTo>
                    <a:pt x="78945" y="0"/>
                  </a:moveTo>
                  <a:lnTo>
                    <a:pt x="1238313" y="0"/>
                  </a:lnTo>
                  <a:cubicBezTo>
                    <a:pt x="1281913" y="0"/>
                    <a:pt x="1317257" y="35345"/>
                    <a:pt x="1317257" y="78945"/>
                  </a:cubicBezTo>
                  <a:lnTo>
                    <a:pt x="1317257" y="220950"/>
                  </a:lnTo>
                  <a:cubicBezTo>
                    <a:pt x="1317257" y="264550"/>
                    <a:pt x="1281913" y="299895"/>
                    <a:pt x="1238313" y="299895"/>
                  </a:cubicBezTo>
                  <a:lnTo>
                    <a:pt x="78945" y="299895"/>
                  </a:lnTo>
                  <a:cubicBezTo>
                    <a:pt x="35345" y="299895"/>
                    <a:pt x="0" y="264550"/>
                    <a:pt x="0" y="220950"/>
                  </a:cubicBezTo>
                  <a:lnTo>
                    <a:pt x="0" y="78945"/>
                  </a:lnTo>
                  <a:cubicBezTo>
                    <a:pt x="0" y="35345"/>
                    <a:pt x="35345" y="0"/>
                    <a:pt x="78945" y="0"/>
                  </a:cubicBezTo>
                  <a:close/>
                </a:path>
              </a:pathLst>
            </a:custGeom>
            <a:solidFill>
              <a:srgbClr val="E0DFAD"/>
            </a:solidFill>
          </p:spPr>
        </p:sp>
        <p:sp>
          <p:nvSpPr>
            <p:cNvPr id="13" name="TextBox 13"/>
            <p:cNvSpPr txBox="1"/>
            <p:nvPr/>
          </p:nvSpPr>
          <p:spPr>
            <a:xfrm>
              <a:off x="0" y="-38100"/>
              <a:ext cx="1317257" cy="33799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31894" y="3981669"/>
            <a:ext cx="7481406" cy="2883910"/>
          </a:xfrm>
          <a:prstGeom prst="rect">
            <a:avLst/>
          </a:prstGeom>
        </p:spPr>
        <p:txBody>
          <a:bodyPr lIns="0" tIns="0" rIns="0" bIns="0" rtlCol="0" anchor="t">
            <a:spAutoFit/>
          </a:bodyPr>
          <a:lstStyle/>
          <a:p>
            <a:pPr algn="ctr">
              <a:lnSpc>
                <a:spcPts val="4559"/>
              </a:lnSpc>
              <a:spcBef>
                <a:spcPct val="0"/>
              </a:spcBef>
            </a:pPr>
            <a:r>
              <a:rPr lang="en-US" sz="3799" dirty="0" err="1">
                <a:solidFill>
                  <a:srgbClr val="6B7063"/>
                </a:solidFill>
                <a:latin typeface="Roboto Condensed Bold"/>
              </a:rPr>
              <a:t>Yêu</a:t>
            </a:r>
            <a:r>
              <a:rPr lang="en-US" sz="3799" dirty="0">
                <a:solidFill>
                  <a:srgbClr val="6B7063"/>
                </a:solidFill>
                <a:latin typeface="Roboto Condensed Bold"/>
              </a:rPr>
              <a:t> </a:t>
            </a:r>
            <a:r>
              <a:rPr lang="en-US" sz="3799" dirty="0" err="1">
                <a:solidFill>
                  <a:srgbClr val="6B7063"/>
                </a:solidFill>
                <a:latin typeface="Roboto Condensed Bold"/>
              </a:rPr>
              <a:t>cầu</a:t>
            </a:r>
            <a:r>
              <a:rPr lang="en-US" sz="3799" dirty="0">
                <a:solidFill>
                  <a:srgbClr val="6B7063"/>
                </a:solidFill>
                <a:latin typeface="Roboto Condensed"/>
              </a:rPr>
              <a:t>: </a:t>
            </a:r>
            <a:r>
              <a:rPr lang="en-US" sz="3799" dirty="0" err="1">
                <a:solidFill>
                  <a:srgbClr val="6B7063"/>
                </a:solidFill>
                <a:latin typeface="Roboto Condensed"/>
              </a:rPr>
              <a:t>Dựa</a:t>
            </a:r>
            <a:r>
              <a:rPr lang="en-US" sz="3799" dirty="0">
                <a:solidFill>
                  <a:srgbClr val="6B7063"/>
                </a:solidFill>
                <a:latin typeface="Roboto Condensed"/>
              </a:rPr>
              <a:t> </a:t>
            </a:r>
            <a:r>
              <a:rPr lang="en-US" sz="3799" dirty="0" err="1">
                <a:solidFill>
                  <a:srgbClr val="6B7063"/>
                </a:solidFill>
                <a:latin typeface="Roboto Condensed"/>
              </a:rPr>
              <a:t>vào</a:t>
            </a:r>
            <a:r>
              <a:rPr lang="en-US" sz="3799" dirty="0">
                <a:solidFill>
                  <a:srgbClr val="6B7063"/>
                </a:solidFill>
                <a:latin typeface="Roboto Condensed"/>
              </a:rPr>
              <a:t> </a:t>
            </a:r>
            <a:r>
              <a:rPr lang="en-US" sz="3799" dirty="0" err="1">
                <a:solidFill>
                  <a:srgbClr val="6B7063"/>
                </a:solidFill>
                <a:latin typeface="Roboto Condensed"/>
              </a:rPr>
              <a:t>trải</a:t>
            </a:r>
            <a:r>
              <a:rPr lang="en-US" sz="3799" dirty="0">
                <a:solidFill>
                  <a:srgbClr val="6B7063"/>
                </a:solidFill>
                <a:latin typeface="Roboto Condensed"/>
              </a:rPr>
              <a:t> </a:t>
            </a:r>
            <a:r>
              <a:rPr lang="en-US" sz="3799" dirty="0" err="1">
                <a:solidFill>
                  <a:srgbClr val="6B7063"/>
                </a:solidFill>
                <a:latin typeface="Roboto Condensed"/>
              </a:rPr>
              <a:t>nghiệm</a:t>
            </a:r>
            <a:r>
              <a:rPr lang="en-US" sz="3799" dirty="0">
                <a:solidFill>
                  <a:srgbClr val="6B7063"/>
                </a:solidFill>
                <a:latin typeface="Roboto Condensed"/>
              </a:rPr>
              <a:t> </a:t>
            </a:r>
            <a:r>
              <a:rPr lang="en-US" sz="3799" dirty="0" err="1">
                <a:solidFill>
                  <a:srgbClr val="6B7063"/>
                </a:solidFill>
                <a:latin typeface="Roboto Condensed"/>
              </a:rPr>
              <a:t>của</a:t>
            </a:r>
            <a:r>
              <a:rPr lang="en-US" sz="3799" dirty="0">
                <a:solidFill>
                  <a:srgbClr val="6B7063"/>
                </a:solidFill>
                <a:latin typeface="Roboto Condensed"/>
              </a:rPr>
              <a:t> </a:t>
            </a:r>
            <a:r>
              <a:rPr lang="en-US" sz="3799" dirty="0" err="1">
                <a:solidFill>
                  <a:srgbClr val="6B7063"/>
                </a:solidFill>
                <a:latin typeface="Roboto Condensed"/>
              </a:rPr>
              <a:t>bản</a:t>
            </a:r>
            <a:r>
              <a:rPr lang="en-US" sz="3799" dirty="0">
                <a:solidFill>
                  <a:srgbClr val="6B7063"/>
                </a:solidFill>
                <a:latin typeface="Roboto Condensed"/>
              </a:rPr>
              <a:t> </a:t>
            </a:r>
            <a:r>
              <a:rPr lang="en-US" sz="3799" dirty="0" err="1">
                <a:solidFill>
                  <a:srgbClr val="6B7063"/>
                </a:solidFill>
                <a:latin typeface="Roboto Condensed"/>
              </a:rPr>
              <a:t>thân</a:t>
            </a:r>
            <a:r>
              <a:rPr lang="en-US" sz="3799" dirty="0">
                <a:solidFill>
                  <a:srgbClr val="6B7063"/>
                </a:solidFill>
                <a:latin typeface="Roboto Condensed"/>
              </a:rPr>
              <a:t>, </a:t>
            </a:r>
            <a:r>
              <a:rPr lang="en-US" sz="3799" dirty="0" err="1">
                <a:solidFill>
                  <a:srgbClr val="6B7063"/>
                </a:solidFill>
                <a:latin typeface="Roboto Condensed"/>
              </a:rPr>
              <a:t>em</a:t>
            </a:r>
            <a:r>
              <a:rPr lang="en-US" sz="3799" dirty="0">
                <a:solidFill>
                  <a:srgbClr val="6B7063"/>
                </a:solidFill>
                <a:latin typeface="Roboto Condensed"/>
              </a:rPr>
              <a:t> </a:t>
            </a:r>
            <a:r>
              <a:rPr lang="en-US" sz="3799" dirty="0" err="1">
                <a:solidFill>
                  <a:srgbClr val="6B7063"/>
                </a:solidFill>
                <a:latin typeface="Roboto Condensed"/>
              </a:rPr>
              <a:t>hãy</a:t>
            </a:r>
            <a:r>
              <a:rPr lang="en-US" sz="3799" dirty="0">
                <a:solidFill>
                  <a:srgbClr val="6B7063"/>
                </a:solidFill>
                <a:latin typeface="Roboto Condensed"/>
              </a:rPr>
              <a:t> chia </a:t>
            </a:r>
            <a:r>
              <a:rPr lang="en-US" sz="3799" dirty="0" err="1">
                <a:solidFill>
                  <a:srgbClr val="6B7063"/>
                </a:solidFill>
                <a:latin typeface="Roboto Condensed"/>
              </a:rPr>
              <a:t>sẻ</a:t>
            </a:r>
            <a:r>
              <a:rPr lang="en-US" sz="3799" dirty="0">
                <a:solidFill>
                  <a:srgbClr val="6B7063"/>
                </a:solidFill>
                <a:latin typeface="Roboto Condensed"/>
              </a:rPr>
              <a:t> </a:t>
            </a:r>
            <a:r>
              <a:rPr lang="en-US" sz="3799" dirty="0" err="1">
                <a:solidFill>
                  <a:srgbClr val="6B7063"/>
                </a:solidFill>
                <a:latin typeface="Roboto Condensed"/>
              </a:rPr>
              <a:t>và</a:t>
            </a:r>
            <a:r>
              <a:rPr lang="en-US" sz="3799" dirty="0">
                <a:solidFill>
                  <a:srgbClr val="6B7063"/>
                </a:solidFill>
                <a:latin typeface="Roboto Condensed"/>
              </a:rPr>
              <a:t> </a:t>
            </a:r>
            <a:r>
              <a:rPr lang="en-US" sz="3799" dirty="0" err="1">
                <a:solidFill>
                  <a:srgbClr val="6B7063"/>
                </a:solidFill>
                <a:latin typeface="Roboto Condensed"/>
              </a:rPr>
              <a:t>điền</a:t>
            </a:r>
            <a:r>
              <a:rPr lang="en-US" sz="3799" dirty="0">
                <a:solidFill>
                  <a:srgbClr val="6B7063"/>
                </a:solidFill>
                <a:latin typeface="Roboto Condensed"/>
              </a:rPr>
              <a:t> </a:t>
            </a:r>
            <a:r>
              <a:rPr lang="en-US" sz="3799" dirty="0" err="1">
                <a:solidFill>
                  <a:srgbClr val="6B7063"/>
                </a:solidFill>
                <a:latin typeface="Roboto Condensed"/>
              </a:rPr>
              <a:t>thông</a:t>
            </a:r>
            <a:r>
              <a:rPr lang="en-US" sz="3799" dirty="0">
                <a:solidFill>
                  <a:srgbClr val="6B7063"/>
                </a:solidFill>
                <a:latin typeface="Roboto Condensed"/>
              </a:rPr>
              <a:t> tin </a:t>
            </a:r>
            <a:r>
              <a:rPr lang="en-US" sz="3799" dirty="0" err="1">
                <a:solidFill>
                  <a:srgbClr val="6B7063"/>
                </a:solidFill>
                <a:latin typeface="Roboto Condensed"/>
              </a:rPr>
              <a:t>vào</a:t>
            </a:r>
            <a:r>
              <a:rPr lang="en-US" sz="3799" dirty="0">
                <a:solidFill>
                  <a:srgbClr val="6B7063"/>
                </a:solidFill>
                <a:latin typeface="Roboto Condensed"/>
              </a:rPr>
              <a:t> </a:t>
            </a:r>
            <a:r>
              <a:rPr lang="en-US" sz="3799" dirty="0" err="1">
                <a:solidFill>
                  <a:srgbClr val="6B7063"/>
                </a:solidFill>
                <a:latin typeface="Roboto Condensed"/>
              </a:rPr>
              <a:t>các</a:t>
            </a:r>
            <a:r>
              <a:rPr lang="en-US" sz="3799" dirty="0">
                <a:solidFill>
                  <a:srgbClr val="6B7063"/>
                </a:solidFill>
                <a:latin typeface="Roboto Condensed"/>
              </a:rPr>
              <a:t> </a:t>
            </a:r>
            <a:r>
              <a:rPr lang="en-US" sz="3799" dirty="0" err="1">
                <a:solidFill>
                  <a:srgbClr val="6B7063"/>
                </a:solidFill>
                <a:latin typeface="Roboto Condensed"/>
              </a:rPr>
              <a:t>cột</a:t>
            </a:r>
            <a:r>
              <a:rPr lang="en-US" sz="3799" dirty="0">
                <a:solidFill>
                  <a:srgbClr val="6B7063"/>
                </a:solidFill>
                <a:latin typeface="Roboto Condensed"/>
              </a:rPr>
              <a:t> K-W- S (</a:t>
            </a:r>
            <a:r>
              <a:rPr lang="en-US" sz="3799" dirty="0" err="1">
                <a:solidFill>
                  <a:srgbClr val="6B7063"/>
                </a:solidFill>
                <a:latin typeface="Roboto Condensed"/>
              </a:rPr>
              <a:t>Phiếu</a:t>
            </a:r>
            <a:r>
              <a:rPr lang="en-US" sz="3799" dirty="0">
                <a:solidFill>
                  <a:srgbClr val="6B7063"/>
                </a:solidFill>
                <a:latin typeface="Roboto Condensed"/>
              </a:rPr>
              <a:t> </a:t>
            </a:r>
            <a:r>
              <a:rPr lang="en-US" sz="3799" dirty="0" err="1">
                <a:solidFill>
                  <a:srgbClr val="6B7063"/>
                </a:solidFill>
                <a:latin typeface="Roboto Condensed"/>
              </a:rPr>
              <a:t>Khởi</a:t>
            </a:r>
            <a:r>
              <a:rPr lang="en-US" sz="3799" dirty="0">
                <a:solidFill>
                  <a:srgbClr val="6B7063"/>
                </a:solidFill>
                <a:latin typeface="Roboto Condensed"/>
              </a:rPr>
              <a:t> </a:t>
            </a:r>
            <a:r>
              <a:rPr lang="en-US" sz="3799" dirty="0" err="1">
                <a:solidFill>
                  <a:srgbClr val="6B7063"/>
                </a:solidFill>
                <a:latin typeface="Roboto Condensed"/>
              </a:rPr>
              <a:t>động</a:t>
            </a:r>
            <a:r>
              <a:rPr lang="en-US" sz="3799" dirty="0">
                <a:solidFill>
                  <a:srgbClr val="6B7063"/>
                </a:solidFill>
                <a:latin typeface="Roboto Condensed"/>
              </a:rPr>
              <a:t>); </a:t>
            </a:r>
            <a:r>
              <a:rPr lang="en-US" sz="3799" dirty="0" err="1">
                <a:solidFill>
                  <a:srgbClr val="6B7063"/>
                </a:solidFill>
                <a:latin typeface="Roboto Condensed"/>
              </a:rPr>
              <a:t>riêng</a:t>
            </a:r>
            <a:r>
              <a:rPr lang="en-US" sz="3799" dirty="0">
                <a:solidFill>
                  <a:srgbClr val="6B7063"/>
                </a:solidFill>
                <a:latin typeface="Roboto Condensed"/>
              </a:rPr>
              <a:t> </a:t>
            </a:r>
            <a:r>
              <a:rPr lang="en-US" sz="3799" dirty="0" err="1">
                <a:solidFill>
                  <a:srgbClr val="6B7063"/>
                </a:solidFill>
                <a:latin typeface="Roboto Condensed"/>
              </a:rPr>
              <a:t>cột</a:t>
            </a:r>
            <a:r>
              <a:rPr lang="en-US" sz="3799" dirty="0">
                <a:solidFill>
                  <a:srgbClr val="6B7063"/>
                </a:solidFill>
                <a:latin typeface="Roboto Condensed"/>
              </a:rPr>
              <a:t> L </a:t>
            </a:r>
            <a:r>
              <a:rPr lang="en-US" sz="3799" dirty="0" err="1">
                <a:solidFill>
                  <a:srgbClr val="6B7063"/>
                </a:solidFill>
                <a:latin typeface="Roboto Condensed"/>
              </a:rPr>
              <a:t>em</a:t>
            </a:r>
            <a:r>
              <a:rPr lang="en-US" sz="3799" dirty="0">
                <a:solidFill>
                  <a:srgbClr val="6B7063"/>
                </a:solidFill>
                <a:latin typeface="Roboto Condensed"/>
              </a:rPr>
              <a:t> </a:t>
            </a:r>
            <a:r>
              <a:rPr lang="en-US" sz="3799" dirty="0" err="1">
                <a:solidFill>
                  <a:srgbClr val="6B7063"/>
                </a:solidFill>
                <a:latin typeface="Roboto Condensed"/>
              </a:rPr>
              <a:t>sẽ</a:t>
            </a:r>
            <a:r>
              <a:rPr lang="en-US" sz="3799" dirty="0">
                <a:solidFill>
                  <a:srgbClr val="6B7063"/>
                </a:solidFill>
                <a:latin typeface="Roboto Condensed"/>
              </a:rPr>
              <a:t> </a:t>
            </a:r>
            <a:r>
              <a:rPr lang="en-US" sz="3799" dirty="0" err="1">
                <a:solidFill>
                  <a:srgbClr val="6B7063"/>
                </a:solidFill>
                <a:latin typeface="Roboto Condensed"/>
              </a:rPr>
              <a:t>hoàn</a:t>
            </a:r>
            <a:r>
              <a:rPr lang="en-US" sz="3799" dirty="0">
                <a:solidFill>
                  <a:srgbClr val="6B7063"/>
                </a:solidFill>
                <a:latin typeface="Roboto Condensed"/>
              </a:rPr>
              <a:t> </a:t>
            </a:r>
            <a:r>
              <a:rPr lang="en-US" sz="3799" dirty="0" err="1">
                <a:solidFill>
                  <a:srgbClr val="6B7063"/>
                </a:solidFill>
                <a:latin typeface="Roboto Condensed"/>
              </a:rPr>
              <a:t>thành</a:t>
            </a:r>
            <a:r>
              <a:rPr lang="en-US" sz="3799" dirty="0">
                <a:solidFill>
                  <a:srgbClr val="6B7063"/>
                </a:solidFill>
                <a:latin typeface="Roboto Condensed"/>
              </a:rPr>
              <a:t> </a:t>
            </a:r>
            <a:r>
              <a:rPr lang="en-US" sz="3799" dirty="0" err="1">
                <a:solidFill>
                  <a:srgbClr val="6B7063"/>
                </a:solidFill>
                <a:latin typeface="Roboto Condensed"/>
              </a:rPr>
              <a:t>sau</a:t>
            </a:r>
            <a:r>
              <a:rPr lang="en-US" sz="3799" dirty="0">
                <a:solidFill>
                  <a:srgbClr val="6B7063"/>
                </a:solidFill>
                <a:latin typeface="Roboto Condensed"/>
              </a:rPr>
              <a:t> </a:t>
            </a:r>
            <a:r>
              <a:rPr lang="en-US" sz="3799" dirty="0" err="1">
                <a:solidFill>
                  <a:srgbClr val="6B7063"/>
                </a:solidFill>
                <a:latin typeface="Roboto Condensed"/>
              </a:rPr>
              <a:t>khi</a:t>
            </a:r>
            <a:r>
              <a:rPr lang="en-US" sz="3799" dirty="0">
                <a:solidFill>
                  <a:srgbClr val="6B7063"/>
                </a:solidFill>
                <a:latin typeface="Roboto Condensed"/>
              </a:rPr>
              <a:t> </a:t>
            </a:r>
            <a:r>
              <a:rPr lang="en-US" sz="3799" dirty="0" err="1">
                <a:solidFill>
                  <a:srgbClr val="6B7063"/>
                </a:solidFill>
                <a:latin typeface="Roboto Condensed"/>
              </a:rPr>
              <a:t>học</a:t>
            </a:r>
            <a:r>
              <a:rPr lang="en-US" sz="3799" dirty="0">
                <a:solidFill>
                  <a:srgbClr val="6B7063"/>
                </a:solidFill>
                <a:latin typeface="Roboto Condensed"/>
              </a:rPr>
              <a:t> </a:t>
            </a:r>
            <a:r>
              <a:rPr lang="en-US" sz="3799" dirty="0" err="1">
                <a:solidFill>
                  <a:srgbClr val="6B7063"/>
                </a:solidFill>
                <a:latin typeface="Roboto Condensed"/>
              </a:rPr>
              <a:t>xong</a:t>
            </a:r>
            <a:r>
              <a:rPr lang="en-US" sz="3799" dirty="0">
                <a:solidFill>
                  <a:srgbClr val="6B7063"/>
                </a:solidFill>
                <a:latin typeface="Roboto Condensed"/>
              </a:rPr>
              <a:t> </a:t>
            </a:r>
            <a:r>
              <a:rPr lang="en-US" sz="3799" dirty="0" err="1">
                <a:solidFill>
                  <a:srgbClr val="6B7063"/>
                </a:solidFill>
                <a:latin typeface="Roboto Condensed"/>
              </a:rPr>
              <a:t>bài</a:t>
            </a:r>
            <a:r>
              <a:rPr lang="en-US" sz="3799" dirty="0">
                <a:solidFill>
                  <a:srgbClr val="6B7063"/>
                </a:solidFill>
                <a:latin typeface="Roboto Condensed"/>
              </a:rPr>
              <a:t> </a:t>
            </a:r>
            <a:r>
              <a:rPr lang="en-US" sz="3799" dirty="0" err="1">
                <a:solidFill>
                  <a:srgbClr val="6B7063"/>
                </a:solidFill>
                <a:latin typeface="Roboto Condensed"/>
              </a:rPr>
              <a:t>học</a:t>
            </a:r>
            <a:r>
              <a:rPr lang="en-US" sz="3799" dirty="0">
                <a:solidFill>
                  <a:srgbClr val="6B7063"/>
                </a:solidFill>
                <a:latin typeface="Roboto Condensed"/>
              </a:rPr>
              <a:t>.</a:t>
            </a:r>
          </a:p>
        </p:txBody>
      </p:sp>
      <p:sp>
        <p:nvSpPr>
          <p:cNvPr id="15" name="TextBox 15"/>
          <p:cNvSpPr txBox="1"/>
          <p:nvPr/>
        </p:nvSpPr>
        <p:spPr>
          <a:xfrm>
            <a:off x="2210618" y="2429299"/>
            <a:ext cx="4289954" cy="695333"/>
          </a:xfrm>
          <a:prstGeom prst="rect">
            <a:avLst/>
          </a:prstGeom>
        </p:spPr>
        <p:txBody>
          <a:bodyPr lIns="0" tIns="0" rIns="0" bIns="0" rtlCol="0" anchor="t">
            <a:spAutoFit/>
          </a:bodyPr>
          <a:lstStyle/>
          <a:p>
            <a:pPr algn="ctr">
              <a:lnSpc>
                <a:spcPts val="5774"/>
              </a:lnSpc>
            </a:pPr>
            <a:r>
              <a:rPr lang="en-US" sz="4124">
                <a:solidFill>
                  <a:srgbClr val="6E643C"/>
                </a:solidFill>
                <a:latin typeface="Roboto Condensed Bold"/>
              </a:rPr>
              <a:t>NHIỆM VỤ CÁ NHÂN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311192" y="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8412702" y="763627"/>
            <a:ext cx="2462088" cy="841282"/>
          </a:xfrm>
          <a:custGeom>
            <a:avLst/>
            <a:gdLst/>
            <a:ahLst/>
            <a:cxnLst/>
            <a:rect l="l" t="t" r="r" b="b"/>
            <a:pathLst>
              <a:path w="2462088" h="841282">
                <a:moveTo>
                  <a:pt x="0" y="0"/>
                </a:moveTo>
                <a:lnTo>
                  <a:pt x="2462088" y="0"/>
                </a:lnTo>
                <a:lnTo>
                  <a:pt x="2462088" y="841282"/>
                </a:lnTo>
                <a:lnTo>
                  <a:pt x="0" y="8412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250" y="9208000"/>
            <a:ext cx="18288000" cy="1098600"/>
            <a:chOff x="0" y="0"/>
            <a:chExt cx="24384000" cy="1464800"/>
          </a:xfrm>
        </p:grpSpPr>
        <p:sp>
          <p:nvSpPr>
            <p:cNvPr id="5" name="Freeform 5"/>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6" name="Group 6"/>
          <p:cNvGrpSpPr/>
          <p:nvPr/>
        </p:nvGrpSpPr>
        <p:grpSpPr>
          <a:xfrm>
            <a:off x="728250" y="9146118"/>
            <a:ext cx="18979518" cy="654110"/>
            <a:chOff x="0" y="0"/>
            <a:chExt cx="25306024" cy="872147"/>
          </a:xfrm>
        </p:grpSpPr>
        <p:sp>
          <p:nvSpPr>
            <p:cNvPr id="7" name="Freeform 7"/>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8" name="Freeform 8"/>
          <p:cNvSpPr/>
          <p:nvPr/>
        </p:nvSpPr>
        <p:spPr>
          <a:xfrm>
            <a:off x="7568768" y="9400214"/>
            <a:ext cx="10719248" cy="145926"/>
          </a:xfrm>
          <a:custGeom>
            <a:avLst/>
            <a:gdLst/>
            <a:ahLst/>
            <a:cxnLst/>
            <a:rect l="l" t="t" r="r" b="b"/>
            <a:pathLst>
              <a:path w="10719248" h="145926">
                <a:moveTo>
                  <a:pt x="0" y="0"/>
                </a:moveTo>
                <a:lnTo>
                  <a:pt x="10719248" y="0"/>
                </a:lnTo>
                <a:lnTo>
                  <a:pt x="10719248" y="145926"/>
                </a:lnTo>
                <a:lnTo>
                  <a:pt x="0" y="1459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3894204" y="9208000"/>
            <a:ext cx="6980586" cy="122396"/>
            <a:chOff x="0" y="0"/>
            <a:chExt cx="9307448" cy="163195"/>
          </a:xfrm>
        </p:grpSpPr>
        <p:sp>
          <p:nvSpPr>
            <p:cNvPr id="11" name="Freeform 11"/>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12" name="TextBox 12"/>
          <p:cNvSpPr txBox="1"/>
          <p:nvPr/>
        </p:nvSpPr>
        <p:spPr>
          <a:xfrm>
            <a:off x="3894204" y="3782077"/>
            <a:ext cx="14539230" cy="2533066"/>
          </a:xfrm>
          <a:prstGeom prst="rect">
            <a:avLst/>
          </a:prstGeom>
        </p:spPr>
        <p:txBody>
          <a:bodyPr lIns="0" tIns="0" rIns="0" bIns="0" rtlCol="0" anchor="t">
            <a:spAutoFit/>
          </a:bodyPr>
          <a:lstStyle/>
          <a:p>
            <a:pPr algn="ctr">
              <a:lnSpc>
                <a:spcPts val="9869"/>
              </a:lnSpc>
            </a:pPr>
            <a:r>
              <a:rPr lang="en-US" sz="8224" dirty="0" err="1">
                <a:solidFill>
                  <a:srgbClr val="3E9995"/>
                </a:solidFill>
                <a:latin typeface="#9Slide06 FS Playlist Script"/>
              </a:rPr>
              <a:t>Một</a:t>
            </a:r>
            <a:r>
              <a:rPr lang="en-US" sz="8224" dirty="0">
                <a:solidFill>
                  <a:srgbClr val="3E9995"/>
                </a:solidFill>
                <a:latin typeface="#9Slide06 FS Playlist Script"/>
              </a:rPr>
              <a:t> </a:t>
            </a:r>
            <a:r>
              <a:rPr lang="en-US" sz="8224" dirty="0" err="1">
                <a:solidFill>
                  <a:srgbClr val="3E9995"/>
                </a:solidFill>
                <a:latin typeface="#9Slide06 FS Playlist Script"/>
              </a:rPr>
              <a:t>kì</a:t>
            </a:r>
            <a:r>
              <a:rPr lang="en-US" sz="8224" dirty="0">
                <a:solidFill>
                  <a:srgbClr val="3E9995"/>
                </a:solidFill>
                <a:latin typeface="#9Slide06 FS Playlist Script"/>
              </a:rPr>
              <a:t> </a:t>
            </a:r>
            <a:r>
              <a:rPr lang="en-US" sz="8224" dirty="0" err="1">
                <a:solidFill>
                  <a:srgbClr val="3E9995"/>
                </a:solidFill>
                <a:latin typeface="#9Slide06 FS Playlist Script"/>
              </a:rPr>
              <a:t>quan</a:t>
            </a:r>
            <a:r>
              <a:rPr lang="en-US" sz="8224" dirty="0">
                <a:solidFill>
                  <a:srgbClr val="3E9995"/>
                </a:solidFill>
                <a:latin typeface="#9Slide06 FS Playlist Script"/>
              </a:rPr>
              <a:t> </a:t>
            </a:r>
            <a:r>
              <a:rPr lang="en-US" sz="8224" dirty="0" err="1">
                <a:solidFill>
                  <a:srgbClr val="3E9995"/>
                </a:solidFill>
                <a:latin typeface="#9Slide06 FS Playlist Script"/>
              </a:rPr>
              <a:t>thiên</a:t>
            </a:r>
            <a:r>
              <a:rPr lang="en-US" sz="8224" dirty="0">
                <a:solidFill>
                  <a:srgbClr val="3E9995"/>
                </a:solidFill>
                <a:latin typeface="#9Slide06 FS Playlist Script"/>
              </a:rPr>
              <a:t> </a:t>
            </a:r>
            <a:r>
              <a:rPr lang="en-US" sz="8224" dirty="0" err="1">
                <a:solidFill>
                  <a:srgbClr val="3E9995"/>
                </a:solidFill>
                <a:latin typeface="#9Slide06 FS Playlist Script"/>
              </a:rPr>
              <a:t>nhiên</a:t>
            </a:r>
            <a:r>
              <a:rPr lang="en-US" sz="8224" dirty="0">
                <a:solidFill>
                  <a:srgbClr val="3E9995"/>
                </a:solidFill>
                <a:latin typeface="#9Slide06 FS Playlist Script"/>
              </a:rPr>
              <a:t> </a:t>
            </a:r>
          </a:p>
          <a:p>
            <a:pPr algn="ctr">
              <a:lnSpc>
                <a:spcPts val="9869"/>
              </a:lnSpc>
            </a:pPr>
            <a:r>
              <a:rPr lang="en-US" sz="8224" dirty="0">
                <a:solidFill>
                  <a:srgbClr val="3E9995"/>
                </a:solidFill>
                <a:latin typeface="#9Slide06 FS Playlist Script"/>
              </a:rPr>
              <a:t>                  </a:t>
            </a:r>
            <a:r>
              <a:rPr lang="en-US" sz="8224" dirty="0" err="1">
                <a:solidFill>
                  <a:srgbClr val="3E9995"/>
                </a:solidFill>
                <a:latin typeface="#9Slide06 FS Playlist Script"/>
              </a:rPr>
              <a:t>độc</a:t>
            </a:r>
            <a:r>
              <a:rPr lang="en-US" sz="8224" dirty="0">
                <a:solidFill>
                  <a:srgbClr val="3E9995"/>
                </a:solidFill>
                <a:latin typeface="#9Slide06 FS Playlist Script"/>
              </a:rPr>
              <a:t> </a:t>
            </a:r>
            <a:r>
              <a:rPr lang="en-US" sz="8224" dirty="0" err="1">
                <a:solidFill>
                  <a:srgbClr val="3E9995"/>
                </a:solidFill>
                <a:latin typeface="#9Slide06 FS Playlist Script"/>
              </a:rPr>
              <a:t>đáo</a:t>
            </a:r>
            <a:r>
              <a:rPr lang="en-US" sz="8224" dirty="0">
                <a:solidFill>
                  <a:srgbClr val="3E9995"/>
                </a:solidFill>
                <a:latin typeface="#9Slide06 FS Playlist Script"/>
              </a:rPr>
              <a:t> </a:t>
            </a:r>
            <a:r>
              <a:rPr lang="en-US" sz="8224" dirty="0" err="1">
                <a:solidFill>
                  <a:srgbClr val="3E9995"/>
                </a:solidFill>
                <a:latin typeface="#9Slide06 FS Playlist Script"/>
              </a:rPr>
              <a:t>và</a:t>
            </a:r>
            <a:r>
              <a:rPr lang="en-US" sz="8224" dirty="0">
                <a:solidFill>
                  <a:srgbClr val="3E9995"/>
                </a:solidFill>
                <a:latin typeface="#9Slide06 FS Playlist Script"/>
              </a:rPr>
              <a:t> </a:t>
            </a:r>
            <a:r>
              <a:rPr lang="en-US" sz="8224" dirty="0" err="1">
                <a:solidFill>
                  <a:srgbClr val="3E9995"/>
                </a:solidFill>
                <a:latin typeface="#9Slide06 FS Playlist Script"/>
              </a:rPr>
              <a:t>tuyệt</a:t>
            </a:r>
            <a:r>
              <a:rPr lang="en-US" sz="8224" dirty="0">
                <a:solidFill>
                  <a:srgbClr val="3E9995"/>
                </a:solidFill>
                <a:latin typeface="#9Slide06 FS Playlist Script"/>
              </a:rPr>
              <a:t> </a:t>
            </a:r>
            <a:r>
              <a:rPr lang="en-US" sz="8224" dirty="0" err="1">
                <a:solidFill>
                  <a:srgbClr val="3E9995"/>
                </a:solidFill>
                <a:latin typeface="#9Slide06 FS Playlist Script"/>
              </a:rPr>
              <a:t>mỹ</a:t>
            </a:r>
            <a:endParaRPr lang="en-US" sz="8224" dirty="0">
              <a:solidFill>
                <a:srgbClr val="3E9995"/>
              </a:solidFill>
              <a:latin typeface="#9Slide06 FS Playlist Script"/>
            </a:endParaRPr>
          </a:p>
        </p:txBody>
      </p:sp>
      <p:sp>
        <p:nvSpPr>
          <p:cNvPr id="13" name="Freeform 13"/>
          <p:cNvSpPr/>
          <p:nvPr/>
        </p:nvSpPr>
        <p:spPr>
          <a:xfrm>
            <a:off x="13863753" y="7273474"/>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571650" y="537125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3101100" y="354872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13863753" y="7273474"/>
            <a:ext cx="5927552" cy="2981580"/>
          </a:xfrm>
          <a:custGeom>
            <a:avLst/>
            <a:gdLst/>
            <a:ahLst/>
            <a:cxnLst/>
            <a:rect l="l" t="t" r="r" b="b"/>
            <a:pathLst>
              <a:path w="5927552" h="2981580">
                <a:moveTo>
                  <a:pt x="0" y="0"/>
                </a:moveTo>
                <a:lnTo>
                  <a:pt x="5927552" y="0"/>
                </a:lnTo>
                <a:lnTo>
                  <a:pt x="5927552" y="2981580"/>
                </a:lnTo>
                <a:lnTo>
                  <a:pt x="0" y="298158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7" name="Freeform 17"/>
          <p:cNvSpPr/>
          <p:nvPr/>
        </p:nvSpPr>
        <p:spPr>
          <a:xfrm>
            <a:off x="-4748574" y="1739836"/>
            <a:ext cx="13892574" cy="8796243"/>
          </a:xfrm>
          <a:custGeom>
            <a:avLst/>
            <a:gdLst/>
            <a:ahLst/>
            <a:cxnLst/>
            <a:rect l="l" t="t" r="r" b="b"/>
            <a:pathLst>
              <a:path w="13892574" h="8796243">
                <a:moveTo>
                  <a:pt x="0" y="0"/>
                </a:moveTo>
                <a:lnTo>
                  <a:pt x="13892574" y="0"/>
                </a:lnTo>
                <a:lnTo>
                  <a:pt x="13892574" y="8796244"/>
                </a:lnTo>
                <a:lnTo>
                  <a:pt x="0" y="8796244"/>
                </a:lnTo>
                <a:lnTo>
                  <a:pt x="0" y="0"/>
                </a:lnTo>
                <a:close/>
              </a:path>
            </a:pathLst>
          </a:custGeom>
          <a:blipFill>
            <a:blip r:embed="rId19"/>
            <a:stretch>
              <a:fillRect l="-1999" r="-1999"/>
            </a:stretch>
          </a:blipFill>
        </p:spPr>
      </p:sp>
      <p:sp>
        <p:nvSpPr>
          <p:cNvPr id="18" name="Freeform 18"/>
          <p:cNvSpPr/>
          <p:nvPr/>
        </p:nvSpPr>
        <p:spPr>
          <a:xfrm>
            <a:off x="13569306" y="146958"/>
            <a:ext cx="5465380" cy="2705363"/>
          </a:xfrm>
          <a:custGeom>
            <a:avLst/>
            <a:gdLst/>
            <a:ahLst/>
            <a:cxnLst/>
            <a:rect l="l" t="t" r="r" b="b"/>
            <a:pathLst>
              <a:path w="5465380" h="2705363">
                <a:moveTo>
                  <a:pt x="0" y="0"/>
                </a:moveTo>
                <a:lnTo>
                  <a:pt x="5465380" y="0"/>
                </a:lnTo>
                <a:lnTo>
                  <a:pt x="5465380" y="2705364"/>
                </a:lnTo>
                <a:lnTo>
                  <a:pt x="0" y="2705364"/>
                </a:lnTo>
                <a:lnTo>
                  <a:pt x="0" y="0"/>
                </a:lnTo>
                <a:close/>
              </a:path>
            </a:pathLst>
          </a:custGeom>
          <a:blipFill>
            <a:blip r:embed="rId20"/>
            <a:stretch>
              <a:fillRect/>
            </a:stretch>
          </a:blipFill>
        </p:spPr>
      </p:sp>
      <p:sp>
        <p:nvSpPr>
          <p:cNvPr id="19" name="TextBox 19"/>
          <p:cNvSpPr txBox="1"/>
          <p:nvPr/>
        </p:nvSpPr>
        <p:spPr>
          <a:xfrm>
            <a:off x="5791369" y="2039067"/>
            <a:ext cx="8853281" cy="1616984"/>
          </a:xfrm>
          <a:prstGeom prst="rect">
            <a:avLst/>
          </a:prstGeom>
        </p:spPr>
        <p:txBody>
          <a:bodyPr lIns="0" tIns="0" rIns="0" bIns="0" rtlCol="0" anchor="t">
            <a:spAutoFit/>
          </a:bodyPr>
          <a:lstStyle/>
          <a:p>
            <a:pPr algn="ctr">
              <a:lnSpc>
                <a:spcPts val="12714"/>
              </a:lnSpc>
              <a:spcBef>
                <a:spcPct val="0"/>
              </a:spcBef>
            </a:pPr>
            <a:r>
              <a:rPr lang="en-US" sz="10595" spc="476" dirty="0" err="1">
                <a:solidFill>
                  <a:srgbClr val="B2A029"/>
                </a:solidFill>
                <a:latin typeface="SG85-HIEN KHANH 1"/>
              </a:rPr>
              <a:t>Vịnh</a:t>
            </a:r>
            <a:r>
              <a:rPr lang="en-US" sz="10595" spc="476" dirty="0">
                <a:solidFill>
                  <a:srgbClr val="B2A029"/>
                </a:solidFill>
                <a:latin typeface="SG85-HIEN KHANH 1"/>
              </a:rPr>
              <a:t> </a:t>
            </a:r>
            <a:r>
              <a:rPr lang="en-US" sz="10595" spc="476" dirty="0" err="1">
                <a:solidFill>
                  <a:srgbClr val="B2A029"/>
                </a:solidFill>
                <a:latin typeface="SG85-HIEN KHANH 1"/>
              </a:rPr>
              <a:t>Hạ</a:t>
            </a:r>
            <a:r>
              <a:rPr lang="en-US" sz="10595" spc="476" dirty="0">
                <a:solidFill>
                  <a:srgbClr val="B2A029"/>
                </a:solidFill>
                <a:latin typeface="SG85-HIEN KHANH 1"/>
              </a:rPr>
              <a:t> Long: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7714920" y="9783000"/>
            <a:ext cx="7289224" cy="77800"/>
            <a:chOff x="0" y="0"/>
            <a:chExt cx="9718965" cy="103733"/>
          </a:xfrm>
        </p:grpSpPr>
        <p:sp>
          <p:nvSpPr>
            <p:cNvPr id="8" name="Freeform 8"/>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sp>
        <p:nvSpPr>
          <p:cNvPr id="9" name="Freeform 9"/>
          <p:cNvSpPr/>
          <p:nvPr/>
        </p:nvSpPr>
        <p:spPr>
          <a:xfrm>
            <a:off x="-2000152" y="8597744"/>
            <a:ext cx="5265952" cy="3007760"/>
          </a:xfrm>
          <a:custGeom>
            <a:avLst/>
            <a:gdLst/>
            <a:ahLst/>
            <a:cxnLst/>
            <a:rect l="l" t="t" r="r" b="b"/>
            <a:pathLst>
              <a:path w="5265952" h="3007760">
                <a:moveTo>
                  <a:pt x="0" y="0"/>
                </a:moveTo>
                <a:lnTo>
                  <a:pt x="5265952" y="0"/>
                </a:lnTo>
                <a:lnTo>
                  <a:pt x="5265952" y="3007760"/>
                </a:lnTo>
                <a:lnTo>
                  <a:pt x="0" y="30077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2412882" y="1593011"/>
            <a:ext cx="14371681" cy="7342623"/>
          </a:xfrm>
          <a:custGeom>
            <a:avLst/>
            <a:gdLst/>
            <a:ahLst/>
            <a:cxnLst/>
            <a:rect l="l" t="t" r="r" b="b"/>
            <a:pathLst>
              <a:path w="14371681" h="7342623">
                <a:moveTo>
                  <a:pt x="0" y="0"/>
                </a:moveTo>
                <a:lnTo>
                  <a:pt x="14371681" y="0"/>
                </a:lnTo>
                <a:lnTo>
                  <a:pt x="14371681" y="7342622"/>
                </a:lnTo>
                <a:lnTo>
                  <a:pt x="0" y="7342622"/>
                </a:lnTo>
                <a:lnTo>
                  <a:pt x="0" y="0"/>
                </a:lnTo>
                <a:close/>
              </a:path>
            </a:pathLst>
          </a:custGeom>
          <a:blipFill>
            <a:blip r:embed="rId7">
              <a:alphaModFix amt="97000"/>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313561" y="58915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93688" y="6212238"/>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9598723" y="8493743"/>
            <a:ext cx="9390945" cy="2037165"/>
          </a:xfrm>
          <a:custGeom>
            <a:avLst/>
            <a:gdLst/>
            <a:ahLst/>
            <a:cxnLst/>
            <a:rect l="l" t="t" r="r" b="b"/>
            <a:pathLst>
              <a:path w="9390945" h="2037165">
                <a:moveTo>
                  <a:pt x="0" y="0"/>
                </a:moveTo>
                <a:lnTo>
                  <a:pt x="9390945" y="0"/>
                </a:lnTo>
                <a:lnTo>
                  <a:pt x="9390945" y="2037165"/>
                </a:lnTo>
                <a:lnTo>
                  <a:pt x="0" y="203716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589621" y="6760304"/>
            <a:ext cx="2832266" cy="3257346"/>
          </a:xfrm>
          <a:custGeom>
            <a:avLst/>
            <a:gdLst/>
            <a:ahLst/>
            <a:cxnLst/>
            <a:rect l="l" t="t" r="r" b="b"/>
            <a:pathLst>
              <a:path w="2832266" h="3257346">
                <a:moveTo>
                  <a:pt x="0" y="0"/>
                </a:moveTo>
                <a:lnTo>
                  <a:pt x="2832266" y="0"/>
                </a:lnTo>
                <a:lnTo>
                  <a:pt x="2832266" y="3257346"/>
                </a:lnTo>
                <a:lnTo>
                  <a:pt x="0" y="3257346"/>
                </a:lnTo>
                <a:lnTo>
                  <a:pt x="0" y="0"/>
                </a:lnTo>
                <a:close/>
              </a:path>
            </a:pathLst>
          </a:custGeom>
          <a:blipFill>
            <a:blip r:embed="rId15">
              <a:alphaModFix amt="67000"/>
              <a:extLst>
                <a:ext uri="{96DAC541-7B7A-43D3-8B79-37D633B846F1}">
                  <asvg:svgBlip xmlns="" xmlns:asvg="http://schemas.microsoft.com/office/drawing/2016/SVG/main" r:embed="rId16"/>
                </a:ext>
              </a:extLst>
            </a:blip>
            <a:stretch>
              <a:fillRect/>
            </a:stretch>
          </a:blipFill>
        </p:spPr>
      </p:sp>
      <p:grpSp>
        <p:nvGrpSpPr>
          <p:cNvPr id="15" name="Group 15"/>
          <p:cNvGrpSpPr/>
          <p:nvPr/>
        </p:nvGrpSpPr>
        <p:grpSpPr>
          <a:xfrm>
            <a:off x="16848000" y="-645800"/>
            <a:ext cx="1857600" cy="1857600"/>
            <a:chOff x="0" y="0"/>
            <a:chExt cx="2476800" cy="2476800"/>
          </a:xfrm>
        </p:grpSpPr>
        <p:sp>
          <p:nvSpPr>
            <p:cNvPr id="16" name="Freeform 16"/>
            <p:cNvSpPr/>
            <p:nvPr/>
          </p:nvSpPr>
          <p:spPr>
            <a:xfrm>
              <a:off x="0" y="0"/>
              <a:ext cx="2476754" cy="2476754"/>
            </a:xfrm>
            <a:custGeom>
              <a:avLst/>
              <a:gdLst/>
              <a:ahLst/>
              <a:cxnLst/>
              <a:rect l="l" t="t" r="r" b="b"/>
              <a:pathLst>
                <a:path w="2476754" h="2476754">
                  <a:moveTo>
                    <a:pt x="0" y="1238377"/>
                  </a:moveTo>
                  <a:cubicBezTo>
                    <a:pt x="0" y="554482"/>
                    <a:pt x="554482" y="0"/>
                    <a:pt x="1238377" y="0"/>
                  </a:cubicBezTo>
                  <a:cubicBezTo>
                    <a:pt x="1922272" y="0"/>
                    <a:pt x="2476754" y="554482"/>
                    <a:pt x="2476754" y="1238377"/>
                  </a:cubicBezTo>
                  <a:cubicBezTo>
                    <a:pt x="2476754" y="1922272"/>
                    <a:pt x="1922272" y="2476754"/>
                    <a:pt x="1238377" y="2476754"/>
                  </a:cubicBezTo>
                  <a:cubicBezTo>
                    <a:pt x="554482" y="2476754"/>
                    <a:pt x="0" y="1922399"/>
                    <a:pt x="0" y="1238377"/>
                  </a:cubicBezTo>
                  <a:close/>
                </a:path>
              </a:pathLst>
            </a:custGeom>
            <a:solidFill>
              <a:srgbClr val="F9C04E"/>
            </a:solidFill>
          </p:spPr>
        </p:sp>
      </p:grpSp>
      <p:sp>
        <p:nvSpPr>
          <p:cNvPr id="17" name="Freeform 17"/>
          <p:cNvSpPr/>
          <p:nvPr/>
        </p:nvSpPr>
        <p:spPr>
          <a:xfrm>
            <a:off x="877512" y="8597760"/>
            <a:ext cx="1468788" cy="1689230"/>
          </a:xfrm>
          <a:custGeom>
            <a:avLst/>
            <a:gdLst/>
            <a:ahLst/>
            <a:cxnLst/>
            <a:rect l="l" t="t" r="r" b="b"/>
            <a:pathLst>
              <a:path w="1468788" h="1689230">
                <a:moveTo>
                  <a:pt x="0" y="0"/>
                </a:moveTo>
                <a:lnTo>
                  <a:pt x="1468788" y="0"/>
                </a:lnTo>
                <a:lnTo>
                  <a:pt x="1468788" y="1689230"/>
                </a:lnTo>
                <a:lnTo>
                  <a:pt x="0" y="168923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18" name="Group 18"/>
          <p:cNvGrpSpPr/>
          <p:nvPr/>
        </p:nvGrpSpPr>
        <p:grpSpPr>
          <a:xfrm>
            <a:off x="1222388" y="2702463"/>
            <a:ext cx="270271" cy="27027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8B89"/>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222388" y="4491160"/>
            <a:ext cx="270271" cy="27027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8B89"/>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222388" y="5791543"/>
            <a:ext cx="270271" cy="27027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8B89"/>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222388" y="7341329"/>
            <a:ext cx="270271" cy="27027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8B89"/>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rot="897467">
            <a:off x="15498110" y="287887"/>
            <a:ext cx="2699780" cy="1511877"/>
          </a:xfrm>
          <a:custGeom>
            <a:avLst/>
            <a:gdLst/>
            <a:ahLst/>
            <a:cxnLst/>
            <a:rect l="l" t="t" r="r" b="b"/>
            <a:pathLst>
              <a:path w="2699780" h="1511877">
                <a:moveTo>
                  <a:pt x="0" y="0"/>
                </a:moveTo>
                <a:lnTo>
                  <a:pt x="2699780" y="0"/>
                </a:lnTo>
                <a:lnTo>
                  <a:pt x="2699780" y="1511877"/>
                </a:lnTo>
                <a:lnTo>
                  <a:pt x="0" y="1511877"/>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1" name="TextBox 31"/>
          <p:cNvSpPr txBox="1"/>
          <p:nvPr/>
        </p:nvSpPr>
        <p:spPr>
          <a:xfrm>
            <a:off x="1611906" y="1028700"/>
            <a:ext cx="15225150" cy="1076325"/>
          </a:xfrm>
          <a:prstGeom prst="rect">
            <a:avLst/>
          </a:prstGeom>
        </p:spPr>
        <p:txBody>
          <a:bodyPr lIns="0" tIns="0" rIns="0" bIns="0" rtlCol="0" anchor="t">
            <a:spAutoFit/>
          </a:bodyPr>
          <a:lstStyle/>
          <a:p>
            <a:pPr algn="ctr">
              <a:lnSpc>
                <a:spcPts val="8519"/>
              </a:lnSpc>
            </a:pPr>
            <a:r>
              <a:rPr lang="en-US" sz="7099" dirty="0" err="1">
                <a:solidFill>
                  <a:srgbClr val="578B89"/>
                </a:solidFill>
                <a:latin typeface="SG85-HIEN KHANH 1"/>
              </a:rPr>
              <a:t>Mục</a:t>
            </a:r>
            <a:r>
              <a:rPr lang="en-US" sz="7099" dirty="0">
                <a:solidFill>
                  <a:srgbClr val="578B89"/>
                </a:solidFill>
                <a:latin typeface="SG85-HIEN KHANH 1"/>
              </a:rPr>
              <a:t> </a:t>
            </a:r>
            <a:r>
              <a:rPr lang="en-US" sz="7099" dirty="0" err="1">
                <a:solidFill>
                  <a:srgbClr val="578B89"/>
                </a:solidFill>
                <a:latin typeface="SG85-HIEN KHANH 1"/>
              </a:rPr>
              <a:t>tiêu</a:t>
            </a:r>
            <a:r>
              <a:rPr lang="en-US" sz="7099" dirty="0">
                <a:solidFill>
                  <a:srgbClr val="578B89"/>
                </a:solidFill>
                <a:latin typeface="SG85-HIEN KHANH 1"/>
              </a:rPr>
              <a:t> </a:t>
            </a:r>
            <a:r>
              <a:rPr lang="en-US" sz="7099" dirty="0" err="1">
                <a:solidFill>
                  <a:srgbClr val="578B89"/>
                </a:solidFill>
                <a:latin typeface="SG85-HIEN KHANH 1"/>
              </a:rPr>
              <a:t>bài</a:t>
            </a:r>
            <a:r>
              <a:rPr lang="en-US" sz="7099" dirty="0">
                <a:solidFill>
                  <a:srgbClr val="578B89"/>
                </a:solidFill>
                <a:latin typeface="SG85-HIEN KHANH 1"/>
              </a:rPr>
              <a:t> </a:t>
            </a:r>
            <a:r>
              <a:rPr lang="en-US" sz="7099" dirty="0" err="1">
                <a:solidFill>
                  <a:srgbClr val="578B89"/>
                </a:solidFill>
                <a:latin typeface="SG85-HIEN KHANH 1"/>
              </a:rPr>
              <a:t>học</a:t>
            </a:r>
            <a:endParaRPr lang="en-US" sz="7099" dirty="0">
              <a:solidFill>
                <a:srgbClr val="578B89"/>
              </a:solidFill>
              <a:latin typeface="SG85-HIEN KHANH 1"/>
            </a:endParaRPr>
          </a:p>
        </p:txBody>
      </p:sp>
      <p:sp>
        <p:nvSpPr>
          <p:cNvPr id="32" name="TextBox 32"/>
          <p:cNvSpPr txBox="1"/>
          <p:nvPr/>
        </p:nvSpPr>
        <p:spPr>
          <a:xfrm>
            <a:off x="1854939" y="2455761"/>
            <a:ext cx="15824767" cy="1854200"/>
          </a:xfrm>
          <a:prstGeom prst="rect">
            <a:avLst/>
          </a:prstGeom>
        </p:spPr>
        <p:txBody>
          <a:bodyPr lIns="0" tIns="0" rIns="0" bIns="0" rtlCol="0" anchor="t">
            <a:spAutoFit/>
          </a:bodyPr>
          <a:lstStyle/>
          <a:p>
            <a:pPr algn="just">
              <a:lnSpc>
                <a:spcPts val="4900"/>
              </a:lnSpc>
              <a:spcBef>
                <a:spcPct val="0"/>
              </a:spcBef>
            </a:pPr>
            <a:r>
              <a:rPr lang="en-US" sz="3500">
                <a:solidFill>
                  <a:srgbClr val="6B7063"/>
                </a:solidFill>
                <a:latin typeface="Roboto Condensed"/>
              </a:rPr>
              <a:t>Nhận biết và phân tích được ý nghĩa của nhan đề, thông tin cơ bản, đặc điểm văn bản và mối quan hệ giữa đặc điểm với mục đích của văn bản giới thiệu một danh lam thắng cảnh được thể hiện trong văn bản </a:t>
            </a:r>
            <a:r>
              <a:rPr lang="en-US" sz="3500">
                <a:solidFill>
                  <a:srgbClr val="6B7063"/>
                </a:solidFill>
                <a:latin typeface="Roboto Condensed Bold Italics"/>
              </a:rPr>
              <a:t>Vịnh Hạ Long:  một kì quan thiên nhiên độc đáo</a:t>
            </a:r>
          </a:p>
        </p:txBody>
      </p:sp>
      <p:sp>
        <p:nvSpPr>
          <p:cNvPr id="33" name="TextBox 33"/>
          <p:cNvSpPr txBox="1"/>
          <p:nvPr/>
        </p:nvSpPr>
        <p:spPr>
          <a:xfrm>
            <a:off x="1887470" y="4271861"/>
            <a:ext cx="15759705" cy="1235075"/>
          </a:xfrm>
          <a:prstGeom prst="rect">
            <a:avLst/>
          </a:prstGeom>
        </p:spPr>
        <p:txBody>
          <a:bodyPr lIns="0" tIns="0" rIns="0" bIns="0" rtlCol="0" anchor="t">
            <a:spAutoFit/>
          </a:bodyPr>
          <a:lstStyle/>
          <a:p>
            <a:pPr algn="just">
              <a:lnSpc>
                <a:spcPts val="4900"/>
              </a:lnSpc>
              <a:spcBef>
                <a:spcPct val="0"/>
              </a:spcBef>
            </a:pPr>
            <a:r>
              <a:rPr lang="en-US" sz="3500">
                <a:solidFill>
                  <a:srgbClr val="6B7063"/>
                </a:solidFill>
                <a:latin typeface="Roboto Condensed"/>
              </a:rPr>
              <a:t>Nhận biết và phân tích được cách triển khai văn bản thông tin trong văn bản </a:t>
            </a:r>
            <a:r>
              <a:rPr lang="en-US" sz="3500">
                <a:solidFill>
                  <a:srgbClr val="6B7063"/>
                </a:solidFill>
                <a:latin typeface="Roboto Condensed Bold Italics"/>
              </a:rPr>
              <a:t>Vịnh Hạ Long: một kì quan thiên nhiên độc đáo</a:t>
            </a:r>
          </a:p>
        </p:txBody>
      </p:sp>
      <p:sp>
        <p:nvSpPr>
          <p:cNvPr id="34" name="TextBox 34"/>
          <p:cNvSpPr txBox="1"/>
          <p:nvPr/>
        </p:nvSpPr>
        <p:spPr>
          <a:xfrm>
            <a:off x="1757846" y="5622665"/>
            <a:ext cx="16018954" cy="1235075"/>
          </a:xfrm>
          <a:prstGeom prst="rect">
            <a:avLst/>
          </a:prstGeom>
        </p:spPr>
        <p:txBody>
          <a:bodyPr lIns="0" tIns="0" rIns="0" bIns="0" rtlCol="0" anchor="t">
            <a:spAutoFit/>
          </a:bodyPr>
          <a:lstStyle/>
          <a:p>
            <a:pPr algn="just">
              <a:lnSpc>
                <a:spcPts val="4900"/>
              </a:lnSpc>
              <a:spcBef>
                <a:spcPct val="0"/>
              </a:spcBef>
            </a:pPr>
            <a:r>
              <a:rPr lang="en-US" sz="3500">
                <a:solidFill>
                  <a:srgbClr val="6B7063"/>
                </a:solidFill>
                <a:latin typeface="Roboto Condensed"/>
              </a:rPr>
              <a:t>Đánh giá được vai trò của các chi tiết quan trọng trong văn bản </a:t>
            </a:r>
            <a:r>
              <a:rPr lang="en-US" sz="3500">
                <a:solidFill>
                  <a:srgbClr val="6B7063"/>
                </a:solidFill>
                <a:latin typeface="Roboto Condensed Bold Italics"/>
              </a:rPr>
              <a:t>Vịnh Hạ Long: một kì quan thiên nhiên độc đá</a:t>
            </a:r>
            <a:r>
              <a:rPr lang="en-US" sz="3500">
                <a:solidFill>
                  <a:srgbClr val="6B7063"/>
                </a:solidFill>
                <a:latin typeface="Roboto Condensed"/>
              </a:rPr>
              <a:t>o; mối quan hệ giữa phương tiện ngôn ngữ và phương tiện phi ngôn ngữ.</a:t>
            </a:r>
          </a:p>
        </p:txBody>
      </p:sp>
      <p:sp>
        <p:nvSpPr>
          <p:cNvPr id="35" name="TextBox 35"/>
          <p:cNvSpPr txBox="1"/>
          <p:nvPr/>
        </p:nvSpPr>
        <p:spPr>
          <a:xfrm>
            <a:off x="1757846" y="7081433"/>
            <a:ext cx="15824268" cy="1854200"/>
          </a:xfrm>
          <a:prstGeom prst="rect">
            <a:avLst/>
          </a:prstGeom>
        </p:spPr>
        <p:txBody>
          <a:bodyPr lIns="0" tIns="0" rIns="0" bIns="0" rtlCol="0" anchor="t">
            <a:spAutoFit/>
          </a:bodyPr>
          <a:lstStyle/>
          <a:p>
            <a:pPr algn="just">
              <a:lnSpc>
                <a:spcPts val="4900"/>
              </a:lnSpc>
            </a:pPr>
            <a:r>
              <a:rPr lang="en-US" sz="3500">
                <a:solidFill>
                  <a:srgbClr val="6B7063"/>
                </a:solidFill>
                <a:latin typeface="Roboto Condensed"/>
              </a:rPr>
              <a:t>Bồi đắp niềm tự hào về những danh lam thắng cảnh của đất nước; nâng cao ý thức trách nhiệm với việc tìm hiểu và góp phần bảo vệ các di sản thiên nhiên – văn hóa.</a:t>
            </a:r>
          </a:p>
          <a:p>
            <a:pPr algn="just">
              <a:lnSpc>
                <a:spcPts val="4900"/>
              </a:lnSpc>
              <a:spcBef>
                <a:spcPct val="0"/>
              </a:spcBef>
            </a:pPr>
            <a:endParaRPr lang="en-US" sz="3500">
              <a:solidFill>
                <a:srgbClr val="6B7063"/>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00050" y="9208000"/>
            <a:ext cx="18487800" cy="1098600"/>
            <a:chOff x="0" y="0"/>
            <a:chExt cx="24650400" cy="1464800"/>
          </a:xfrm>
        </p:grpSpPr>
        <p:sp>
          <p:nvSpPr>
            <p:cNvPr id="3" name="Freeform 3"/>
            <p:cNvSpPr/>
            <p:nvPr/>
          </p:nvSpPr>
          <p:spPr>
            <a:xfrm>
              <a:off x="0" y="0"/>
              <a:ext cx="24650446" cy="1464818"/>
            </a:xfrm>
            <a:custGeom>
              <a:avLst/>
              <a:gdLst/>
              <a:ahLst/>
              <a:cxnLst/>
              <a:rect l="l" t="t" r="r" b="b"/>
              <a:pathLst>
                <a:path w="24650446" h="1464818">
                  <a:moveTo>
                    <a:pt x="0" y="0"/>
                  </a:moveTo>
                  <a:lnTo>
                    <a:pt x="24650446" y="0"/>
                  </a:lnTo>
                  <a:lnTo>
                    <a:pt x="24650446" y="1464818"/>
                  </a:lnTo>
                  <a:lnTo>
                    <a:pt x="0" y="1464818"/>
                  </a:lnTo>
                  <a:close/>
                </a:path>
              </a:pathLst>
            </a:custGeom>
            <a:solidFill>
              <a:srgbClr val="40BBCD"/>
            </a:solidFill>
          </p:spPr>
        </p:sp>
      </p:grpSp>
      <p:grpSp>
        <p:nvGrpSpPr>
          <p:cNvPr id="4" name="Group 4"/>
          <p:cNvGrpSpPr/>
          <p:nvPr/>
        </p:nvGrpSpPr>
        <p:grpSpPr>
          <a:xfrm>
            <a:off x="728250" y="9146118"/>
            <a:ext cx="18979518" cy="654110"/>
            <a:chOff x="0" y="0"/>
            <a:chExt cx="25306024" cy="872147"/>
          </a:xfrm>
        </p:grpSpPr>
        <p:sp>
          <p:nvSpPr>
            <p:cNvPr id="5" name="Freeform 5"/>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6" name="Freeform 6"/>
          <p:cNvSpPr/>
          <p:nvPr/>
        </p:nvSpPr>
        <p:spPr>
          <a:xfrm>
            <a:off x="7568768" y="9400214"/>
            <a:ext cx="10719248" cy="145926"/>
          </a:xfrm>
          <a:custGeom>
            <a:avLst/>
            <a:gdLst/>
            <a:ahLst/>
            <a:cxnLst/>
            <a:rect l="l" t="t" r="r" b="b"/>
            <a:pathLst>
              <a:path w="10719248" h="145926">
                <a:moveTo>
                  <a:pt x="0" y="0"/>
                </a:moveTo>
                <a:lnTo>
                  <a:pt x="10719248" y="0"/>
                </a:lnTo>
                <a:lnTo>
                  <a:pt x="10719248" y="145926"/>
                </a:lnTo>
                <a:lnTo>
                  <a:pt x="0" y="1459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3894204" y="9208000"/>
            <a:ext cx="6980586" cy="122396"/>
            <a:chOff x="0" y="0"/>
            <a:chExt cx="9307448" cy="163195"/>
          </a:xfrm>
        </p:grpSpPr>
        <p:sp>
          <p:nvSpPr>
            <p:cNvPr id="9" name="Freeform 9"/>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10" name="Freeform 10"/>
          <p:cNvSpPr/>
          <p:nvPr/>
        </p:nvSpPr>
        <p:spPr>
          <a:xfrm>
            <a:off x="13955288" y="446300"/>
            <a:ext cx="5652037" cy="2454115"/>
          </a:xfrm>
          <a:custGeom>
            <a:avLst/>
            <a:gdLst/>
            <a:ahLst/>
            <a:cxnLst/>
            <a:rect l="l" t="t" r="r" b="b"/>
            <a:pathLst>
              <a:path w="5652037" h="2454115">
                <a:moveTo>
                  <a:pt x="0" y="0"/>
                </a:moveTo>
                <a:lnTo>
                  <a:pt x="5652037" y="0"/>
                </a:lnTo>
                <a:lnTo>
                  <a:pt x="5652037" y="2454115"/>
                </a:lnTo>
                <a:lnTo>
                  <a:pt x="0" y="2454115"/>
                </a:lnTo>
                <a:lnTo>
                  <a:pt x="0" y="0"/>
                </a:lnTo>
                <a:close/>
              </a:path>
            </a:pathLst>
          </a:custGeom>
          <a:blipFill>
            <a:blip r:embed="rId7">
              <a:alphaModFix amt="88000"/>
            </a:blip>
            <a:stretch>
              <a:fillRect t="-2748" r="-1238" b="-12665"/>
            </a:stretch>
          </a:blipFill>
        </p:spPr>
      </p:sp>
      <p:sp>
        <p:nvSpPr>
          <p:cNvPr id="11" name="Freeform 11"/>
          <p:cNvSpPr/>
          <p:nvPr/>
        </p:nvSpPr>
        <p:spPr>
          <a:xfrm>
            <a:off x="8425930" y="4941978"/>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11017997" y="2091316"/>
            <a:ext cx="11077312" cy="8215284"/>
          </a:xfrm>
          <a:custGeom>
            <a:avLst/>
            <a:gdLst/>
            <a:ahLst/>
            <a:cxnLst/>
            <a:rect l="l" t="t" r="r" b="b"/>
            <a:pathLst>
              <a:path w="11077312" h="8215284">
                <a:moveTo>
                  <a:pt x="0" y="0"/>
                </a:moveTo>
                <a:lnTo>
                  <a:pt x="11077312" y="0"/>
                </a:lnTo>
                <a:lnTo>
                  <a:pt x="11077312" y="8215284"/>
                </a:lnTo>
                <a:lnTo>
                  <a:pt x="0" y="8215284"/>
                </a:lnTo>
                <a:lnTo>
                  <a:pt x="0" y="0"/>
                </a:lnTo>
                <a:close/>
              </a:path>
            </a:pathLst>
          </a:custGeom>
          <a:blipFill>
            <a:blip r:embed="rId10"/>
            <a:stretch>
              <a:fillRect/>
            </a:stretch>
          </a:blipFill>
        </p:spPr>
      </p:sp>
      <p:grpSp>
        <p:nvGrpSpPr>
          <p:cNvPr id="13" name="Group 13"/>
          <p:cNvGrpSpPr/>
          <p:nvPr/>
        </p:nvGrpSpPr>
        <p:grpSpPr>
          <a:xfrm>
            <a:off x="-297000" y="-482500"/>
            <a:ext cx="1857600" cy="1857600"/>
            <a:chOff x="0" y="0"/>
            <a:chExt cx="2476800" cy="2476800"/>
          </a:xfrm>
        </p:grpSpPr>
        <p:sp>
          <p:nvSpPr>
            <p:cNvPr id="14" name="Freeform 14"/>
            <p:cNvSpPr/>
            <p:nvPr/>
          </p:nvSpPr>
          <p:spPr>
            <a:xfrm>
              <a:off x="0" y="0"/>
              <a:ext cx="2476754" cy="2476754"/>
            </a:xfrm>
            <a:custGeom>
              <a:avLst/>
              <a:gdLst/>
              <a:ahLst/>
              <a:cxnLst/>
              <a:rect l="l" t="t" r="r" b="b"/>
              <a:pathLst>
                <a:path w="2476754" h="2476754">
                  <a:moveTo>
                    <a:pt x="0" y="1238377"/>
                  </a:moveTo>
                  <a:cubicBezTo>
                    <a:pt x="0" y="554482"/>
                    <a:pt x="554482" y="0"/>
                    <a:pt x="1238377" y="0"/>
                  </a:cubicBezTo>
                  <a:cubicBezTo>
                    <a:pt x="1922272" y="0"/>
                    <a:pt x="2476754" y="554482"/>
                    <a:pt x="2476754" y="1238377"/>
                  </a:cubicBezTo>
                  <a:cubicBezTo>
                    <a:pt x="2476754" y="1922272"/>
                    <a:pt x="1922272" y="2476754"/>
                    <a:pt x="1238377" y="2476754"/>
                  </a:cubicBezTo>
                  <a:cubicBezTo>
                    <a:pt x="554482" y="2476754"/>
                    <a:pt x="0" y="1922399"/>
                    <a:pt x="0" y="1238377"/>
                  </a:cubicBezTo>
                  <a:close/>
                </a:path>
              </a:pathLst>
            </a:custGeom>
            <a:solidFill>
              <a:srgbClr val="F9C04E"/>
            </a:solidFill>
          </p:spPr>
        </p:sp>
      </p:grpSp>
      <p:sp>
        <p:nvSpPr>
          <p:cNvPr id="15" name="Freeform 15"/>
          <p:cNvSpPr/>
          <p:nvPr/>
        </p:nvSpPr>
        <p:spPr>
          <a:xfrm>
            <a:off x="-1010618" y="2327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6" name="Freeform 16"/>
          <p:cNvSpPr/>
          <p:nvPr/>
        </p:nvSpPr>
        <p:spPr>
          <a:xfrm>
            <a:off x="-297000" y="6018303"/>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7" name="Freeform 17"/>
          <p:cNvSpPr/>
          <p:nvPr/>
        </p:nvSpPr>
        <p:spPr>
          <a:xfrm>
            <a:off x="14983774" y="8298005"/>
            <a:ext cx="3304242" cy="1920591"/>
          </a:xfrm>
          <a:custGeom>
            <a:avLst/>
            <a:gdLst/>
            <a:ahLst/>
            <a:cxnLst/>
            <a:rect l="l" t="t" r="r" b="b"/>
            <a:pathLst>
              <a:path w="3304242" h="1920591">
                <a:moveTo>
                  <a:pt x="0" y="0"/>
                </a:moveTo>
                <a:lnTo>
                  <a:pt x="3304242" y="0"/>
                </a:lnTo>
                <a:lnTo>
                  <a:pt x="3304242" y="1920590"/>
                </a:lnTo>
                <a:lnTo>
                  <a:pt x="0" y="1920590"/>
                </a:lnTo>
                <a:lnTo>
                  <a:pt x="0" y="0"/>
                </a:lnTo>
                <a:close/>
              </a:path>
            </a:pathLst>
          </a:custGeom>
          <a:blipFill>
            <a:blip r:embed="rId15">
              <a:alphaModFix amt="81000"/>
            </a:blip>
            <a:stretch>
              <a:fillRect/>
            </a:stretch>
          </a:blipFill>
        </p:spPr>
      </p:sp>
      <p:sp>
        <p:nvSpPr>
          <p:cNvPr id="18" name="Freeform 18"/>
          <p:cNvSpPr/>
          <p:nvPr/>
        </p:nvSpPr>
        <p:spPr>
          <a:xfrm>
            <a:off x="728250" y="8628236"/>
            <a:ext cx="7331254" cy="1590359"/>
          </a:xfrm>
          <a:custGeom>
            <a:avLst/>
            <a:gdLst/>
            <a:ahLst/>
            <a:cxnLst/>
            <a:rect l="l" t="t" r="r" b="b"/>
            <a:pathLst>
              <a:path w="7331254" h="1590359">
                <a:moveTo>
                  <a:pt x="0" y="0"/>
                </a:moveTo>
                <a:lnTo>
                  <a:pt x="7331254" y="0"/>
                </a:lnTo>
                <a:lnTo>
                  <a:pt x="7331254" y="1590359"/>
                </a:lnTo>
                <a:lnTo>
                  <a:pt x="0" y="159035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TextBox 19"/>
          <p:cNvSpPr txBox="1"/>
          <p:nvPr/>
        </p:nvSpPr>
        <p:spPr>
          <a:xfrm>
            <a:off x="530465" y="2276106"/>
            <a:ext cx="14076606" cy="2665872"/>
          </a:xfrm>
          <a:prstGeom prst="rect">
            <a:avLst/>
          </a:prstGeom>
        </p:spPr>
        <p:txBody>
          <a:bodyPr lIns="0" tIns="0" rIns="0" bIns="0" rtlCol="0" anchor="t">
            <a:spAutoFit/>
          </a:bodyPr>
          <a:lstStyle/>
          <a:p>
            <a:pPr algn="l">
              <a:lnSpc>
                <a:spcPts val="19755"/>
              </a:lnSpc>
            </a:pPr>
            <a:r>
              <a:rPr lang="en-US" sz="16463">
                <a:solidFill>
                  <a:srgbClr val="A8545E"/>
                </a:solidFill>
                <a:latin typeface="#9Slide05 IcielSanelma"/>
              </a:rPr>
              <a:t>II. Đọc văn bản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4649124" y="804645"/>
            <a:ext cx="4642094" cy="1699054"/>
          </a:xfrm>
          <a:custGeom>
            <a:avLst/>
            <a:gdLst/>
            <a:ahLst/>
            <a:cxnLst/>
            <a:rect l="l" t="t" r="r" b="b"/>
            <a:pathLst>
              <a:path w="4642094" h="1699054">
                <a:moveTo>
                  <a:pt x="0" y="0"/>
                </a:moveTo>
                <a:lnTo>
                  <a:pt x="4642094" y="0"/>
                </a:lnTo>
                <a:lnTo>
                  <a:pt x="4642094" y="1699055"/>
                </a:lnTo>
                <a:lnTo>
                  <a:pt x="0" y="16990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507249" y="261992"/>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250" y="9660350"/>
            <a:ext cx="18288000" cy="646200"/>
            <a:chOff x="0" y="0"/>
            <a:chExt cx="24384000" cy="861600"/>
          </a:xfrm>
        </p:grpSpPr>
        <p:sp>
          <p:nvSpPr>
            <p:cNvPr id="5" name="Freeform 5"/>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6" name="Group 6"/>
          <p:cNvGrpSpPr/>
          <p:nvPr/>
        </p:nvGrpSpPr>
        <p:grpSpPr>
          <a:xfrm>
            <a:off x="0" y="9660350"/>
            <a:ext cx="18052266" cy="357300"/>
            <a:chOff x="0" y="0"/>
            <a:chExt cx="24069688" cy="476400"/>
          </a:xfrm>
        </p:grpSpPr>
        <p:sp>
          <p:nvSpPr>
            <p:cNvPr id="7" name="Freeform 7"/>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8" name="Freeform 8"/>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9" name="Group 9"/>
          <p:cNvGrpSpPr/>
          <p:nvPr/>
        </p:nvGrpSpPr>
        <p:grpSpPr>
          <a:xfrm>
            <a:off x="7714920" y="9783000"/>
            <a:ext cx="7289224" cy="77800"/>
            <a:chOff x="0" y="0"/>
            <a:chExt cx="9718965" cy="103733"/>
          </a:xfrm>
        </p:grpSpPr>
        <p:sp>
          <p:nvSpPr>
            <p:cNvPr id="10" name="Freeform 10"/>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sp>
        <p:nvSpPr>
          <p:cNvPr id="11" name="Freeform 11"/>
          <p:cNvSpPr/>
          <p:nvPr/>
        </p:nvSpPr>
        <p:spPr>
          <a:xfrm>
            <a:off x="-2000152" y="8597744"/>
            <a:ext cx="5265952" cy="3007760"/>
          </a:xfrm>
          <a:custGeom>
            <a:avLst/>
            <a:gdLst/>
            <a:ahLst/>
            <a:cxnLst/>
            <a:rect l="l" t="t" r="r" b="b"/>
            <a:pathLst>
              <a:path w="5265952" h="3007760">
                <a:moveTo>
                  <a:pt x="0" y="0"/>
                </a:moveTo>
                <a:lnTo>
                  <a:pt x="5265952" y="0"/>
                </a:lnTo>
                <a:lnTo>
                  <a:pt x="5265952" y="3007760"/>
                </a:lnTo>
                <a:lnTo>
                  <a:pt x="0" y="30077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9238706" y="8292543"/>
            <a:ext cx="9284188" cy="2014007"/>
          </a:xfrm>
          <a:custGeom>
            <a:avLst/>
            <a:gdLst/>
            <a:ahLst/>
            <a:cxnLst/>
            <a:rect l="l" t="t" r="r" b="b"/>
            <a:pathLst>
              <a:path w="9284188" h="2014007">
                <a:moveTo>
                  <a:pt x="0" y="0"/>
                </a:moveTo>
                <a:lnTo>
                  <a:pt x="9284188" y="0"/>
                </a:lnTo>
                <a:lnTo>
                  <a:pt x="9284188" y="2014007"/>
                </a:lnTo>
                <a:lnTo>
                  <a:pt x="0" y="201400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589621" y="6760304"/>
            <a:ext cx="2832266" cy="3257346"/>
          </a:xfrm>
          <a:custGeom>
            <a:avLst/>
            <a:gdLst/>
            <a:ahLst/>
            <a:cxnLst/>
            <a:rect l="l" t="t" r="r" b="b"/>
            <a:pathLst>
              <a:path w="2832266" h="3257346">
                <a:moveTo>
                  <a:pt x="0" y="0"/>
                </a:moveTo>
                <a:lnTo>
                  <a:pt x="2832266" y="0"/>
                </a:lnTo>
                <a:lnTo>
                  <a:pt x="2832266" y="3257346"/>
                </a:lnTo>
                <a:lnTo>
                  <a:pt x="0" y="3257346"/>
                </a:lnTo>
                <a:lnTo>
                  <a:pt x="0" y="0"/>
                </a:lnTo>
                <a:close/>
              </a:path>
            </a:pathLst>
          </a:custGeom>
          <a:blipFill>
            <a:blip r:embed="rId13">
              <a:alphaModFix amt="67000"/>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877512" y="8597760"/>
            <a:ext cx="1468788" cy="1689230"/>
          </a:xfrm>
          <a:custGeom>
            <a:avLst/>
            <a:gdLst/>
            <a:ahLst/>
            <a:cxnLst/>
            <a:rect l="l" t="t" r="r" b="b"/>
            <a:pathLst>
              <a:path w="1468788" h="1689230">
                <a:moveTo>
                  <a:pt x="0" y="0"/>
                </a:moveTo>
                <a:lnTo>
                  <a:pt x="1468788" y="0"/>
                </a:lnTo>
                <a:lnTo>
                  <a:pt x="1468788" y="1689230"/>
                </a:lnTo>
                <a:lnTo>
                  <a:pt x="0" y="16892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aphicFrame>
        <p:nvGraphicFramePr>
          <p:cNvPr id="15" name="Table 15"/>
          <p:cNvGraphicFramePr>
            <a:graphicFrameLocks noGrp="1"/>
          </p:cNvGraphicFramePr>
          <p:nvPr/>
        </p:nvGraphicFramePr>
        <p:xfrm>
          <a:off x="410381" y="1830169"/>
          <a:ext cx="17467238" cy="6950199"/>
        </p:xfrm>
        <a:graphic>
          <a:graphicData uri="http://schemas.openxmlformats.org/drawingml/2006/table">
            <a:tbl>
              <a:tblPr/>
              <a:tblGrid>
                <a:gridCol w="14985352">
                  <a:extLst>
                    <a:ext uri="{9D8B030D-6E8A-4147-A177-3AD203B41FA5}">
                      <a16:colId xmlns:a16="http://schemas.microsoft.com/office/drawing/2014/main" val="20000"/>
                    </a:ext>
                  </a:extLst>
                </a:gridCol>
                <a:gridCol w="1263816">
                  <a:extLst>
                    <a:ext uri="{9D8B030D-6E8A-4147-A177-3AD203B41FA5}">
                      <a16:colId xmlns:a16="http://schemas.microsoft.com/office/drawing/2014/main" val="20001"/>
                    </a:ext>
                  </a:extLst>
                </a:gridCol>
                <a:gridCol w="1218070">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422C06">
                              <a:alpha val="73725"/>
                            </a:srgbClr>
                          </a:solidFill>
                          <a:latin typeface="Roboto Condensed Bold"/>
                        </a:rPr>
                        <a:t>Tiêu chí</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68AF9A">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68AF9A">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68AF9A">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
        <p:nvSpPr>
          <p:cNvPr id="16" name="TextBox 16"/>
          <p:cNvSpPr txBox="1"/>
          <p:nvPr/>
        </p:nvSpPr>
        <p:spPr>
          <a:xfrm>
            <a:off x="7315200" y="619125"/>
            <a:ext cx="4186421" cy="819150"/>
          </a:xfrm>
          <a:prstGeom prst="rect">
            <a:avLst/>
          </a:prstGeom>
        </p:spPr>
        <p:txBody>
          <a:bodyPr wrap="square" lIns="0" tIns="0" rIns="0" bIns="0" rtlCol="0" anchor="t">
            <a:spAutoFit/>
          </a:bodyPr>
          <a:lstStyle/>
          <a:p>
            <a:pPr algn="ctr">
              <a:lnSpc>
                <a:spcPts val="6488"/>
              </a:lnSpc>
              <a:spcBef>
                <a:spcPct val="0"/>
              </a:spcBef>
            </a:pPr>
            <a:r>
              <a:rPr lang="en-US" sz="5407" dirty="0" err="1">
                <a:solidFill>
                  <a:srgbClr val="6B7063"/>
                </a:solidFill>
                <a:latin typeface="Roboto Condensed Bold"/>
              </a:rPr>
              <a:t>Đọc</a:t>
            </a:r>
            <a:r>
              <a:rPr lang="en-US" sz="5407" dirty="0">
                <a:solidFill>
                  <a:srgbClr val="6B7063"/>
                </a:solidFill>
                <a:latin typeface="Roboto Condensed Bold"/>
              </a:rPr>
              <a:t> </a:t>
            </a:r>
            <a:r>
              <a:rPr lang="en-US" sz="5407" dirty="0" err="1">
                <a:solidFill>
                  <a:srgbClr val="6B7063"/>
                </a:solidFill>
                <a:latin typeface="Roboto Condensed Bold"/>
              </a:rPr>
              <a:t>văn</a:t>
            </a:r>
            <a:r>
              <a:rPr lang="en-US" sz="5407" dirty="0">
                <a:solidFill>
                  <a:srgbClr val="6B7063"/>
                </a:solidFill>
                <a:latin typeface="Roboto Condensed Bold"/>
              </a:rPr>
              <a:t> </a:t>
            </a:r>
            <a:r>
              <a:rPr lang="en-US" sz="5407" dirty="0" err="1">
                <a:solidFill>
                  <a:srgbClr val="6B7063"/>
                </a:solidFill>
                <a:latin typeface="Roboto Condensed Bold"/>
              </a:rPr>
              <a:t>bản</a:t>
            </a:r>
            <a:endParaRPr lang="en-US" sz="5407" dirty="0">
              <a:solidFill>
                <a:srgbClr val="6B7063"/>
              </a:solidFill>
              <a:latin typeface="Roboto Condensed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4" name="Group 4"/>
          <p:cNvGrpSpPr/>
          <p:nvPr/>
        </p:nvGrpSpPr>
        <p:grpSpPr>
          <a:xfrm>
            <a:off x="951363" y="743876"/>
            <a:ext cx="16385275" cy="3179214"/>
            <a:chOff x="0" y="0"/>
            <a:chExt cx="4315463" cy="837324"/>
          </a:xfrm>
        </p:grpSpPr>
        <p:sp>
          <p:nvSpPr>
            <p:cNvPr id="5" name="Freeform 5"/>
            <p:cNvSpPr/>
            <p:nvPr/>
          </p:nvSpPr>
          <p:spPr>
            <a:xfrm>
              <a:off x="0" y="0"/>
              <a:ext cx="4315463" cy="837324"/>
            </a:xfrm>
            <a:custGeom>
              <a:avLst/>
              <a:gdLst/>
              <a:ahLst/>
              <a:cxnLst/>
              <a:rect l="l" t="t" r="r" b="b"/>
              <a:pathLst>
                <a:path w="4315463" h="837324">
                  <a:moveTo>
                    <a:pt x="24097" y="0"/>
                  </a:moveTo>
                  <a:lnTo>
                    <a:pt x="4291366" y="0"/>
                  </a:lnTo>
                  <a:cubicBezTo>
                    <a:pt x="4304675" y="0"/>
                    <a:pt x="4315463" y="10789"/>
                    <a:pt x="4315463" y="24097"/>
                  </a:cubicBezTo>
                  <a:lnTo>
                    <a:pt x="4315463" y="813227"/>
                  </a:lnTo>
                  <a:cubicBezTo>
                    <a:pt x="4315463" y="826535"/>
                    <a:pt x="4304675" y="837324"/>
                    <a:pt x="4291366" y="837324"/>
                  </a:cubicBezTo>
                  <a:lnTo>
                    <a:pt x="24097" y="837324"/>
                  </a:lnTo>
                  <a:cubicBezTo>
                    <a:pt x="10789" y="837324"/>
                    <a:pt x="0" y="826535"/>
                    <a:pt x="0" y="813227"/>
                  </a:cubicBezTo>
                  <a:lnTo>
                    <a:pt x="0" y="24097"/>
                  </a:lnTo>
                  <a:cubicBezTo>
                    <a:pt x="0" y="10789"/>
                    <a:pt x="10789" y="0"/>
                    <a:pt x="24097" y="0"/>
                  </a:cubicBezTo>
                  <a:close/>
                </a:path>
              </a:pathLst>
            </a:custGeom>
            <a:solidFill>
              <a:srgbClr val="F7F6E7">
                <a:alpha val="72941"/>
              </a:srgbClr>
            </a:solidFill>
          </p:spPr>
        </p:sp>
        <p:sp>
          <p:nvSpPr>
            <p:cNvPr id="6" name="TextBox 6"/>
            <p:cNvSpPr txBox="1"/>
            <p:nvPr/>
          </p:nvSpPr>
          <p:spPr>
            <a:xfrm>
              <a:off x="0" y="-104775"/>
              <a:ext cx="4315463" cy="942099"/>
            </a:xfrm>
            <a:prstGeom prst="rect">
              <a:avLst/>
            </a:prstGeom>
          </p:spPr>
          <p:txBody>
            <a:bodyPr lIns="50800" tIns="50800" rIns="50800" bIns="50800" rtlCol="0" anchor="ctr"/>
            <a:lstStyle/>
            <a:p>
              <a:pPr algn="ctr">
                <a:lnSpc>
                  <a:spcPts val="6859"/>
                </a:lnSpc>
              </a:pPr>
              <a:r>
                <a:rPr lang="en-US" sz="4899" dirty="0" err="1">
                  <a:solidFill>
                    <a:srgbClr val="54544F">
                      <a:alpha val="72941"/>
                    </a:srgbClr>
                  </a:solidFill>
                  <a:latin typeface="Roboto Condensed Bold"/>
                </a:rPr>
                <a:t>Câu</a:t>
              </a:r>
              <a:r>
                <a:rPr lang="en-US" sz="4899" dirty="0">
                  <a:solidFill>
                    <a:srgbClr val="54544F">
                      <a:alpha val="72941"/>
                    </a:srgbClr>
                  </a:solidFill>
                  <a:latin typeface="Roboto Condensed Bold"/>
                </a:rPr>
                <a:t> 1. </a:t>
              </a:r>
              <a:r>
                <a:rPr lang="en-US" sz="4899" dirty="0" err="1">
                  <a:solidFill>
                    <a:srgbClr val="54544F">
                      <a:alpha val="72941"/>
                    </a:srgbClr>
                  </a:solidFill>
                  <a:latin typeface="Roboto Condensed"/>
                </a:rPr>
                <a:t>Ông</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Giêm</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Tho-sen</a:t>
              </a:r>
              <a:r>
                <a:rPr lang="en-US" sz="4899" dirty="0">
                  <a:solidFill>
                    <a:srgbClr val="54544F">
                      <a:alpha val="72941"/>
                    </a:srgbClr>
                  </a:solidFill>
                  <a:latin typeface="Roboto Condensed"/>
                </a:rPr>
                <a:t> (James </a:t>
              </a:r>
              <a:r>
                <a:rPr lang="en-US" sz="4899" dirty="0" err="1">
                  <a:solidFill>
                    <a:srgbClr val="54544F">
                      <a:alpha val="72941"/>
                    </a:srgbClr>
                  </a:solidFill>
                  <a:latin typeface="Roboto Condensed"/>
                </a:rPr>
                <a:t>Thorsell</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đã</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thuyết</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trình</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về</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những</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giá</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trị</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ngoại</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hạng</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và</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giá</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trị</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toàn</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cầu</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của</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vịnh</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Hạ</a:t>
              </a:r>
              <a:r>
                <a:rPr lang="en-US" sz="4899" dirty="0">
                  <a:solidFill>
                    <a:srgbClr val="54544F">
                      <a:alpha val="72941"/>
                    </a:srgbClr>
                  </a:solidFill>
                  <a:latin typeface="Roboto Condensed"/>
                </a:rPr>
                <a:t> Long </a:t>
              </a:r>
              <a:r>
                <a:rPr lang="en-US" sz="4899" dirty="0" err="1">
                  <a:solidFill>
                    <a:srgbClr val="54544F">
                      <a:alpha val="72941"/>
                    </a:srgbClr>
                  </a:solidFill>
                  <a:latin typeface="Roboto Condensed"/>
                </a:rPr>
                <a:t>tại</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hội</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nghị</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của</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tổ</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chức</a:t>
              </a:r>
              <a:r>
                <a:rPr lang="en-US" sz="4899" dirty="0">
                  <a:solidFill>
                    <a:srgbClr val="54544F">
                      <a:alpha val="72941"/>
                    </a:srgbClr>
                  </a:solidFill>
                  <a:latin typeface="Roboto Condensed"/>
                </a:rPr>
                <a:t> </a:t>
              </a:r>
              <a:r>
                <a:rPr lang="en-US" sz="4899" dirty="0" err="1">
                  <a:solidFill>
                    <a:srgbClr val="54544F">
                      <a:alpha val="72941"/>
                    </a:srgbClr>
                  </a:solidFill>
                  <a:latin typeface="Roboto Condensed"/>
                </a:rPr>
                <a:t>nào</a:t>
              </a:r>
              <a:r>
                <a:rPr lang="en-US" sz="4899" dirty="0">
                  <a:solidFill>
                    <a:srgbClr val="54544F">
                      <a:alpha val="72941"/>
                    </a:srgbClr>
                  </a:solidFill>
                  <a:latin typeface="Roboto Condensed"/>
                </a:rPr>
                <a:t>?</a:t>
              </a:r>
            </a:p>
          </p:txBody>
        </p:sp>
      </p:grpSp>
      <p:sp>
        <p:nvSpPr>
          <p:cNvPr id="7" name="TextBox 7"/>
          <p:cNvSpPr txBox="1"/>
          <p:nvPr/>
        </p:nvSpPr>
        <p:spPr>
          <a:xfrm>
            <a:off x="2198556" y="4625974"/>
            <a:ext cx="12203243" cy="3511551"/>
          </a:xfrm>
          <a:prstGeom prst="rect">
            <a:avLst/>
          </a:prstGeom>
        </p:spPr>
        <p:txBody>
          <a:bodyPr wrap="square" lIns="0" tIns="0" rIns="0" bIns="0" rtlCol="0" anchor="t">
            <a:spAutoFit/>
          </a:bodyPr>
          <a:lstStyle/>
          <a:p>
            <a:pPr algn="l">
              <a:lnSpc>
                <a:spcPts val="6999"/>
              </a:lnSpc>
            </a:pPr>
            <a:r>
              <a:rPr lang="en-US" sz="4999" dirty="0">
                <a:solidFill>
                  <a:srgbClr val="F7F6E7"/>
                </a:solidFill>
                <a:latin typeface="Roboto Condensed"/>
              </a:rPr>
              <a:t>A. </a:t>
            </a:r>
            <a:r>
              <a:rPr lang="en-US" sz="4999" dirty="0" err="1">
                <a:solidFill>
                  <a:srgbClr val="F7F6E7"/>
                </a:solidFill>
                <a:latin typeface="Roboto Condensed"/>
              </a:rPr>
              <a:t>Hội</a:t>
            </a:r>
            <a:r>
              <a:rPr lang="en-US" sz="4999" dirty="0">
                <a:solidFill>
                  <a:srgbClr val="F7F6E7"/>
                </a:solidFill>
                <a:latin typeface="Roboto Condensed"/>
              </a:rPr>
              <a:t> </a:t>
            </a:r>
            <a:r>
              <a:rPr lang="en-US" sz="4999" dirty="0" err="1">
                <a:solidFill>
                  <a:srgbClr val="F7F6E7"/>
                </a:solidFill>
                <a:latin typeface="Roboto Condensed"/>
              </a:rPr>
              <a:t>Bảo</a:t>
            </a:r>
            <a:r>
              <a:rPr lang="en-US" sz="4999" dirty="0">
                <a:solidFill>
                  <a:srgbClr val="F7F6E7"/>
                </a:solidFill>
                <a:latin typeface="Roboto Condensed"/>
              </a:rPr>
              <a:t> </a:t>
            </a:r>
            <a:r>
              <a:rPr lang="en-US" sz="4999" dirty="0" err="1">
                <a:solidFill>
                  <a:srgbClr val="F7F6E7"/>
                </a:solidFill>
                <a:latin typeface="Roboto Condensed"/>
              </a:rPr>
              <a:t>vệ</a:t>
            </a:r>
            <a:r>
              <a:rPr lang="en-US" sz="4999" dirty="0">
                <a:solidFill>
                  <a:srgbClr val="F7F6E7"/>
                </a:solidFill>
                <a:latin typeface="Roboto Condensed"/>
              </a:rPr>
              <a:t> </a:t>
            </a:r>
            <a:r>
              <a:rPr lang="en-US" sz="4999" dirty="0" err="1">
                <a:solidFill>
                  <a:srgbClr val="F7F6E7"/>
                </a:solidFill>
                <a:latin typeface="Roboto Condensed"/>
              </a:rPr>
              <a:t>Tài</a:t>
            </a:r>
            <a:r>
              <a:rPr lang="en-US" sz="4999" dirty="0">
                <a:solidFill>
                  <a:srgbClr val="F7F6E7"/>
                </a:solidFill>
                <a:latin typeface="Roboto Condensed"/>
              </a:rPr>
              <a:t> </a:t>
            </a:r>
            <a:r>
              <a:rPr lang="en-US" sz="4999" dirty="0" err="1">
                <a:solidFill>
                  <a:srgbClr val="F7F6E7"/>
                </a:solidFill>
                <a:latin typeface="Roboto Condensed"/>
              </a:rPr>
              <a:t>nguyên</a:t>
            </a:r>
            <a:r>
              <a:rPr lang="en-US" sz="4999" dirty="0">
                <a:solidFill>
                  <a:srgbClr val="F7F6E7"/>
                </a:solidFill>
                <a:latin typeface="Roboto Condensed"/>
              </a:rPr>
              <a:t> </a:t>
            </a:r>
            <a:r>
              <a:rPr lang="en-US" sz="4999" dirty="0" err="1">
                <a:solidFill>
                  <a:srgbClr val="F7F6E7"/>
                </a:solidFill>
                <a:latin typeface="Roboto Condensed"/>
              </a:rPr>
              <a:t>Thiên</a:t>
            </a:r>
            <a:r>
              <a:rPr lang="en-US" sz="4999" dirty="0">
                <a:solidFill>
                  <a:srgbClr val="F7F6E7"/>
                </a:solidFill>
                <a:latin typeface="Roboto Condensed"/>
              </a:rPr>
              <a:t> </a:t>
            </a:r>
            <a:r>
              <a:rPr lang="en-US" sz="4999" dirty="0" err="1">
                <a:solidFill>
                  <a:srgbClr val="F7F6E7"/>
                </a:solidFill>
                <a:latin typeface="Roboto Condensed"/>
              </a:rPr>
              <a:t>nhiên</a:t>
            </a:r>
            <a:r>
              <a:rPr lang="en-US" sz="4999" dirty="0">
                <a:solidFill>
                  <a:srgbClr val="F7F6E7"/>
                </a:solidFill>
                <a:latin typeface="Roboto Condensed"/>
              </a:rPr>
              <a:t> </a:t>
            </a:r>
            <a:r>
              <a:rPr lang="en-US" sz="4999" dirty="0" err="1">
                <a:solidFill>
                  <a:srgbClr val="F7F6E7"/>
                </a:solidFill>
                <a:latin typeface="Roboto Condensed"/>
              </a:rPr>
              <a:t>Quốc</a:t>
            </a:r>
            <a:r>
              <a:rPr lang="en-US" sz="4999" dirty="0">
                <a:solidFill>
                  <a:srgbClr val="F7F6E7"/>
                </a:solidFill>
                <a:latin typeface="Roboto Condensed"/>
              </a:rPr>
              <a:t> </a:t>
            </a:r>
            <a:r>
              <a:rPr lang="en-US" sz="4999" dirty="0" err="1">
                <a:solidFill>
                  <a:srgbClr val="F7F6E7"/>
                </a:solidFill>
                <a:latin typeface="Roboto Condensed"/>
              </a:rPr>
              <a:t>gia</a:t>
            </a:r>
            <a:endParaRPr lang="en-US" sz="4999" dirty="0">
              <a:solidFill>
                <a:srgbClr val="F7F6E7"/>
              </a:solidFill>
              <a:latin typeface="Roboto Condensed"/>
            </a:endParaRPr>
          </a:p>
          <a:p>
            <a:pPr algn="l">
              <a:lnSpc>
                <a:spcPts val="6999"/>
              </a:lnSpc>
            </a:pPr>
            <a:r>
              <a:rPr lang="en-US" sz="4999" dirty="0">
                <a:solidFill>
                  <a:srgbClr val="F7F6E7"/>
                </a:solidFill>
                <a:latin typeface="Roboto Condensed"/>
              </a:rPr>
              <a:t>B. </a:t>
            </a:r>
            <a:r>
              <a:rPr lang="en-US" sz="4999" dirty="0" err="1">
                <a:solidFill>
                  <a:srgbClr val="F7F6E7"/>
                </a:solidFill>
                <a:latin typeface="Roboto Condensed"/>
              </a:rPr>
              <a:t>Hội</a:t>
            </a:r>
            <a:r>
              <a:rPr lang="en-US" sz="4999" dirty="0">
                <a:solidFill>
                  <a:srgbClr val="F7F6E7"/>
                </a:solidFill>
                <a:latin typeface="Roboto Condensed"/>
              </a:rPr>
              <a:t> </a:t>
            </a:r>
            <a:r>
              <a:rPr lang="en-US" sz="4999" dirty="0" err="1">
                <a:solidFill>
                  <a:srgbClr val="F7F6E7"/>
                </a:solidFill>
                <a:latin typeface="Roboto Condensed"/>
              </a:rPr>
              <a:t>đồng</a:t>
            </a:r>
            <a:r>
              <a:rPr lang="en-US" sz="4999" dirty="0">
                <a:solidFill>
                  <a:srgbClr val="F7F6E7"/>
                </a:solidFill>
                <a:latin typeface="Roboto Condensed"/>
              </a:rPr>
              <a:t> Di </a:t>
            </a:r>
            <a:r>
              <a:rPr lang="en-US" sz="4999" dirty="0" err="1">
                <a:solidFill>
                  <a:srgbClr val="F7F6E7"/>
                </a:solidFill>
                <a:latin typeface="Roboto Condensed"/>
              </a:rPr>
              <a:t>sản</a:t>
            </a:r>
            <a:r>
              <a:rPr lang="en-US" sz="4999" dirty="0">
                <a:solidFill>
                  <a:srgbClr val="F7F6E7"/>
                </a:solidFill>
                <a:latin typeface="Roboto Condensed"/>
              </a:rPr>
              <a:t> </a:t>
            </a:r>
            <a:r>
              <a:rPr lang="en-US" sz="4999" dirty="0" err="1">
                <a:solidFill>
                  <a:srgbClr val="F7F6E7"/>
                </a:solidFill>
                <a:latin typeface="Roboto Condensed"/>
              </a:rPr>
              <a:t>thế</a:t>
            </a:r>
            <a:r>
              <a:rPr lang="en-US" sz="4999" dirty="0">
                <a:solidFill>
                  <a:srgbClr val="F7F6E7"/>
                </a:solidFill>
                <a:latin typeface="Roboto Condensed"/>
              </a:rPr>
              <a:t> </a:t>
            </a:r>
            <a:r>
              <a:rPr lang="en-US" sz="4999" dirty="0" err="1">
                <a:solidFill>
                  <a:srgbClr val="F7F6E7"/>
                </a:solidFill>
                <a:latin typeface="Roboto Condensed"/>
              </a:rPr>
              <a:t>giới</a:t>
            </a:r>
            <a:r>
              <a:rPr lang="en-US" sz="4999" dirty="0">
                <a:solidFill>
                  <a:srgbClr val="F7F6E7"/>
                </a:solidFill>
                <a:latin typeface="Roboto Condensed"/>
              </a:rPr>
              <a:t> (</a:t>
            </a:r>
            <a:r>
              <a:rPr lang="en-US" sz="4999" dirty="0" err="1">
                <a:solidFill>
                  <a:srgbClr val="F7F6E7"/>
                </a:solidFill>
                <a:latin typeface="Roboto Condensed"/>
              </a:rPr>
              <a:t>thuộc</a:t>
            </a:r>
            <a:r>
              <a:rPr lang="en-US" sz="4999" dirty="0">
                <a:solidFill>
                  <a:srgbClr val="F7F6E7"/>
                </a:solidFill>
                <a:latin typeface="Roboto Condensed"/>
              </a:rPr>
              <a:t> UNESCO)</a:t>
            </a:r>
          </a:p>
          <a:p>
            <a:pPr algn="l">
              <a:lnSpc>
                <a:spcPts val="6999"/>
              </a:lnSpc>
            </a:pPr>
            <a:r>
              <a:rPr lang="en-US" sz="4999" dirty="0">
                <a:solidFill>
                  <a:srgbClr val="F7F6E7"/>
                </a:solidFill>
                <a:latin typeface="Roboto Condensed"/>
              </a:rPr>
              <a:t>C. </a:t>
            </a:r>
            <a:r>
              <a:rPr lang="en-US" sz="4999" dirty="0" err="1">
                <a:solidFill>
                  <a:srgbClr val="F7F6E7"/>
                </a:solidFill>
                <a:latin typeface="Roboto Condensed"/>
              </a:rPr>
              <a:t>Tổ</a:t>
            </a:r>
            <a:r>
              <a:rPr lang="en-US" sz="4999" dirty="0">
                <a:solidFill>
                  <a:srgbClr val="F7F6E7"/>
                </a:solidFill>
                <a:latin typeface="Roboto Condensed"/>
              </a:rPr>
              <a:t> </a:t>
            </a:r>
            <a:r>
              <a:rPr lang="en-US" sz="4999" dirty="0" err="1">
                <a:solidFill>
                  <a:srgbClr val="F7F6E7"/>
                </a:solidFill>
                <a:latin typeface="Roboto Condensed"/>
              </a:rPr>
              <a:t>chức</a:t>
            </a:r>
            <a:r>
              <a:rPr lang="en-US" sz="4999" dirty="0">
                <a:solidFill>
                  <a:srgbClr val="F7F6E7"/>
                </a:solidFill>
                <a:latin typeface="Roboto Condensed"/>
              </a:rPr>
              <a:t> </a:t>
            </a:r>
            <a:r>
              <a:rPr lang="en-US" sz="4999" dirty="0" err="1">
                <a:solidFill>
                  <a:srgbClr val="F7F6E7"/>
                </a:solidFill>
                <a:latin typeface="Roboto Condensed"/>
              </a:rPr>
              <a:t>Bảo</a:t>
            </a:r>
            <a:r>
              <a:rPr lang="en-US" sz="4999" dirty="0">
                <a:solidFill>
                  <a:srgbClr val="F7F6E7"/>
                </a:solidFill>
                <a:latin typeface="Roboto Condensed"/>
              </a:rPr>
              <a:t> </a:t>
            </a:r>
            <a:r>
              <a:rPr lang="en-US" sz="4999" dirty="0" err="1">
                <a:solidFill>
                  <a:srgbClr val="F7F6E7"/>
                </a:solidFill>
                <a:latin typeface="Roboto Condensed"/>
              </a:rPr>
              <a:t>tồn</a:t>
            </a:r>
            <a:r>
              <a:rPr lang="en-US" sz="4999" dirty="0">
                <a:solidFill>
                  <a:srgbClr val="F7F6E7"/>
                </a:solidFill>
                <a:latin typeface="Roboto Condensed"/>
              </a:rPr>
              <a:t> </a:t>
            </a:r>
            <a:r>
              <a:rPr lang="en-US" sz="4999" dirty="0" err="1">
                <a:solidFill>
                  <a:srgbClr val="F7F6E7"/>
                </a:solidFill>
                <a:latin typeface="Roboto Condensed"/>
              </a:rPr>
              <a:t>Quốc</a:t>
            </a:r>
            <a:r>
              <a:rPr lang="en-US" sz="4999" dirty="0">
                <a:solidFill>
                  <a:srgbClr val="F7F6E7"/>
                </a:solidFill>
                <a:latin typeface="Roboto Condensed"/>
              </a:rPr>
              <a:t> </a:t>
            </a:r>
            <a:r>
              <a:rPr lang="en-US" sz="4999" dirty="0" err="1">
                <a:solidFill>
                  <a:srgbClr val="F7F6E7"/>
                </a:solidFill>
                <a:latin typeface="Roboto Condensed"/>
              </a:rPr>
              <a:t>tế</a:t>
            </a:r>
            <a:endParaRPr lang="en-US" sz="4999" dirty="0">
              <a:solidFill>
                <a:srgbClr val="F7F6E7"/>
              </a:solidFill>
              <a:latin typeface="Roboto Condensed"/>
            </a:endParaRPr>
          </a:p>
          <a:p>
            <a:pPr algn="l">
              <a:lnSpc>
                <a:spcPts val="6999"/>
              </a:lnSpc>
            </a:pPr>
            <a:r>
              <a:rPr lang="en-US" sz="4999" dirty="0">
                <a:solidFill>
                  <a:srgbClr val="F7F6E7"/>
                </a:solidFill>
                <a:latin typeface="Roboto Condensed"/>
              </a:rPr>
              <a:t>D. </a:t>
            </a:r>
            <a:r>
              <a:rPr lang="en-US" sz="4999" dirty="0" err="1">
                <a:solidFill>
                  <a:srgbClr val="F7F6E7"/>
                </a:solidFill>
                <a:latin typeface="Roboto Condensed"/>
              </a:rPr>
              <a:t>Viện</a:t>
            </a:r>
            <a:r>
              <a:rPr lang="en-US" sz="4999" dirty="0">
                <a:solidFill>
                  <a:srgbClr val="F7F6E7"/>
                </a:solidFill>
                <a:latin typeface="Roboto Condensed"/>
              </a:rPr>
              <a:t> </a:t>
            </a:r>
            <a:r>
              <a:rPr lang="en-US" sz="4999" dirty="0" err="1">
                <a:solidFill>
                  <a:srgbClr val="F7F6E7"/>
                </a:solidFill>
                <a:latin typeface="Roboto Condensed"/>
              </a:rPr>
              <a:t>Tài</a:t>
            </a:r>
            <a:r>
              <a:rPr lang="en-US" sz="4999" dirty="0">
                <a:solidFill>
                  <a:srgbClr val="F7F6E7"/>
                </a:solidFill>
                <a:latin typeface="Roboto Condensed"/>
              </a:rPr>
              <a:t> </a:t>
            </a:r>
            <a:r>
              <a:rPr lang="en-US" sz="4999" dirty="0" err="1">
                <a:solidFill>
                  <a:srgbClr val="F7F6E7"/>
                </a:solidFill>
                <a:latin typeface="Roboto Condensed"/>
              </a:rPr>
              <a:t>nguyên</a:t>
            </a:r>
            <a:r>
              <a:rPr lang="en-US" sz="4999" dirty="0">
                <a:solidFill>
                  <a:srgbClr val="F7F6E7"/>
                </a:solidFill>
                <a:latin typeface="Roboto Condensed"/>
              </a:rPr>
              <a:t> </a:t>
            </a:r>
            <a:r>
              <a:rPr lang="en-US" sz="4999" dirty="0" err="1">
                <a:solidFill>
                  <a:srgbClr val="F7F6E7"/>
                </a:solidFill>
                <a:latin typeface="Roboto Condensed"/>
              </a:rPr>
              <a:t>Thế</a:t>
            </a:r>
            <a:r>
              <a:rPr lang="en-US" sz="4999" dirty="0">
                <a:solidFill>
                  <a:srgbClr val="F7F6E7"/>
                </a:solidFill>
                <a:latin typeface="Roboto Condensed"/>
              </a:rPr>
              <a:t> </a:t>
            </a:r>
            <a:r>
              <a:rPr lang="en-US" sz="4999" dirty="0" err="1">
                <a:solidFill>
                  <a:srgbClr val="F7F6E7"/>
                </a:solidFill>
                <a:latin typeface="Roboto Condensed"/>
              </a:rPr>
              <a:t>giới</a:t>
            </a:r>
            <a:endParaRPr lang="en-US" sz="4999" dirty="0">
              <a:solidFill>
                <a:srgbClr val="F7F6E7"/>
              </a:solidFill>
              <a:latin typeface="Roboto Condensed"/>
            </a:endParaRPr>
          </a:p>
        </p:txBody>
      </p:sp>
      <p:sp>
        <p:nvSpPr>
          <p:cNvPr id="8" name="Oval 7">
            <a:extLst>
              <a:ext uri="{FF2B5EF4-FFF2-40B4-BE49-F238E27FC236}">
                <a16:creationId xmlns:a16="http://schemas.microsoft.com/office/drawing/2014/main" id="{06D8114A-6B9F-4BCC-BC49-A4F2E054CBE2}"/>
              </a:ext>
            </a:extLst>
          </p:cNvPr>
          <p:cNvSpPr/>
          <p:nvPr/>
        </p:nvSpPr>
        <p:spPr>
          <a:xfrm>
            <a:off x="1905000" y="5497740"/>
            <a:ext cx="885672" cy="931635"/>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grpSp>
        <p:nvGrpSpPr>
          <p:cNvPr id="3" name="Group 3"/>
          <p:cNvGrpSpPr/>
          <p:nvPr/>
        </p:nvGrpSpPr>
        <p:grpSpPr>
          <a:xfrm>
            <a:off x="1257340" y="939510"/>
            <a:ext cx="16385275" cy="1259230"/>
            <a:chOff x="0" y="0"/>
            <a:chExt cx="4315463" cy="331649"/>
          </a:xfrm>
        </p:grpSpPr>
        <p:sp>
          <p:nvSpPr>
            <p:cNvPr id="4" name="Freeform 4"/>
            <p:cNvSpPr/>
            <p:nvPr/>
          </p:nvSpPr>
          <p:spPr>
            <a:xfrm>
              <a:off x="0" y="0"/>
              <a:ext cx="4315463" cy="331649"/>
            </a:xfrm>
            <a:custGeom>
              <a:avLst/>
              <a:gdLst/>
              <a:ahLst/>
              <a:cxnLst/>
              <a:rect l="l" t="t" r="r" b="b"/>
              <a:pathLst>
                <a:path w="4315463" h="331649">
                  <a:moveTo>
                    <a:pt x="24097" y="0"/>
                  </a:moveTo>
                  <a:lnTo>
                    <a:pt x="4291366" y="0"/>
                  </a:lnTo>
                  <a:cubicBezTo>
                    <a:pt x="4304675" y="0"/>
                    <a:pt x="4315463" y="10789"/>
                    <a:pt x="4315463" y="24097"/>
                  </a:cubicBezTo>
                  <a:lnTo>
                    <a:pt x="4315463" y="307552"/>
                  </a:lnTo>
                  <a:cubicBezTo>
                    <a:pt x="4315463" y="320861"/>
                    <a:pt x="4304675" y="331649"/>
                    <a:pt x="4291366" y="331649"/>
                  </a:cubicBezTo>
                  <a:lnTo>
                    <a:pt x="24097" y="331649"/>
                  </a:lnTo>
                  <a:cubicBezTo>
                    <a:pt x="17706" y="331649"/>
                    <a:pt x="11577" y="329110"/>
                    <a:pt x="7058" y="324591"/>
                  </a:cubicBezTo>
                  <a:cubicBezTo>
                    <a:pt x="2539" y="320072"/>
                    <a:pt x="0" y="313943"/>
                    <a:pt x="0" y="307552"/>
                  </a:cubicBezTo>
                  <a:lnTo>
                    <a:pt x="0" y="24097"/>
                  </a:lnTo>
                  <a:cubicBezTo>
                    <a:pt x="0" y="10789"/>
                    <a:pt x="10789" y="0"/>
                    <a:pt x="24097" y="0"/>
                  </a:cubicBezTo>
                  <a:close/>
                </a:path>
              </a:pathLst>
            </a:custGeom>
            <a:solidFill>
              <a:srgbClr val="F7F6E7">
                <a:alpha val="66667"/>
              </a:srgbClr>
            </a:solidFill>
          </p:spPr>
        </p:sp>
        <p:sp>
          <p:nvSpPr>
            <p:cNvPr id="5" name="TextBox 5"/>
            <p:cNvSpPr txBox="1"/>
            <p:nvPr/>
          </p:nvSpPr>
          <p:spPr>
            <a:xfrm>
              <a:off x="0" y="-104775"/>
              <a:ext cx="4315463" cy="436424"/>
            </a:xfrm>
            <a:prstGeom prst="rect">
              <a:avLst/>
            </a:prstGeom>
          </p:spPr>
          <p:txBody>
            <a:bodyPr lIns="50800" tIns="50800" rIns="50800" bIns="50800" rtlCol="0" anchor="ctr"/>
            <a:lstStyle/>
            <a:p>
              <a:pPr algn="ctr">
                <a:lnSpc>
                  <a:spcPts val="6859"/>
                </a:lnSpc>
              </a:pPr>
              <a:r>
                <a:rPr lang="en-US" sz="4899">
                  <a:solidFill>
                    <a:srgbClr val="464941">
                      <a:alpha val="66667"/>
                    </a:srgbClr>
                  </a:solidFill>
                  <a:latin typeface="Roboto Condensed Bold"/>
                </a:rPr>
                <a:t>Câu 2. </a:t>
              </a:r>
              <a:r>
                <a:rPr lang="en-US" sz="4899">
                  <a:solidFill>
                    <a:srgbClr val="464941">
                      <a:alpha val="66667"/>
                    </a:srgbClr>
                  </a:solidFill>
                  <a:latin typeface="Roboto Condensed"/>
                </a:rPr>
                <a:t>Theo văn bản, câu thơ sau được trích dẫn từ nhà thơ nào?</a:t>
              </a:r>
            </a:p>
          </p:txBody>
        </p:sp>
      </p:grpSp>
      <p:sp>
        <p:nvSpPr>
          <p:cNvPr id="7" name="TextBox 7"/>
          <p:cNvSpPr txBox="1"/>
          <p:nvPr/>
        </p:nvSpPr>
        <p:spPr>
          <a:xfrm>
            <a:off x="5615078" y="5486095"/>
            <a:ext cx="5805050" cy="4119246"/>
          </a:xfrm>
          <a:prstGeom prst="rect">
            <a:avLst/>
          </a:prstGeom>
        </p:spPr>
        <p:txBody>
          <a:bodyPr lIns="0" tIns="0" rIns="0" bIns="0" rtlCol="0" anchor="t">
            <a:spAutoFit/>
          </a:bodyPr>
          <a:lstStyle/>
          <a:p>
            <a:pPr algn="l">
              <a:lnSpc>
                <a:spcPts val="6579"/>
              </a:lnSpc>
            </a:pPr>
            <a:r>
              <a:rPr lang="en-US" sz="4699" dirty="0">
                <a:solidFill>
                  <a:srgbClr val="F7F6E7"/>
                </a:solidFill>
                <a:latin typeface="Roboto Condensed"/>
              </a:rPr>
              <a:t>A. </a:t>
            </a:r>
            <a:r>
              <a:rPr lang="en-US" sz="4699" dirty="0" err="1">
                <a:solidFill>
                  <a:srgbClr val="F7F6E7"/>
                </a:solidFill>
                <a:latin typeface="Roboto Condensed"/>
              </a:rPr>
              <a:t>Nguyễn</a:t>
            </a:r>
            <a:r>
              <a:rPr lang="en-US" sz="4699" dirty="0">
                <a:solidFill>
                  <a:srgbClr val="F7F6E7"/>
                </a:solidFill>
                <a:latin typeface="Roboto Condensed"/>
              </a:rPr>
              <a:t> </a:t>
            </a:r>
            <a:r>
              <a:rPr lang="en-US" sz="4699" dirty="0" err="1">
                <a:solidFill>
                  <a:srgbClr val="F7F6E7"/>
                </a:solidFill>
                <a:latin typeface="Roboto Condensed"/>
              </a:rPr>
              <a:t>Trãi</a:t>
            </a:r>
            <a:endParaRPr lang="en-US" sz="4699" dirty="0">
              <a:solidFill>
                <a:srgbClr val="F7F6E7"/>
              </a:solidFill>
              <a:latin typeface="Roboto Condensed"/>
            </a:endParaRPr>
          </a:p>
          <a:p>
            <a:pPr algn="l">
              <a:lnSpc>
                <a:spcPts val="6579"/>
              </a:lnSpc>
            </a:pPr>
            <a:r>
              <a:rPr lang="en-US" sz="4699" dirty="0">
                <a:solidFill>
                  <a:srgbClr val="F7F6E7"/>
                </a:solidFill>
                <a:latin typeface="Roboto Condensed"/>
              </a:rPr>
              <a:t>B. </a:t>
            </a:r>
            <a:r>
              <a:rPr lang="en-US" sz="4699" dirty="0" err="1">
                <a:solidFill>
                  <a:srgbClr val="F7F6E7"/>
                </a:solidFill>
                <a:latin typeface="Roboto Condensed"/>
              </a:rPr>
              <a:t>Huy</a:t>
            </a:r>
            <a:r>
              <a:rPr lang="en-US" sz="4699" dirty="0">
                <a:solidFill>
                  <a:srgbClr val="F7F6E7"/>
                </a:solidFill>
                <a:latin typeface="Roboto Condensed"/>
              </a:rPr>
              <a:t> </a:t>
            </a:r>
            <a:r>
              <a:rPr lang="en-US" sz="4699" dirty="0" err="1">
                <a:solidFill>
                  <a:srgbClr val="F7F6E7"/>
                </a:solidFill>
                <a:latin typeface="Roboto Condensed"/>
              </a:rPr>
              <a:t>Cận</a:t>
            </a:r>
            <a:endParaRPr lang="en-US" sz="4699" dirty="0">
              <a:solidFill>
                <a:srgbClr val="F7F6E7"/>
              </a:solidFill>
              <a:latin typeface="Roboto Condensed"/>
            </a:endParaRPr>
          </a:p>
          <a:p>
            <a:pPr algn="l">
              <a:lnSpc>
                <a:spcPts val="6579"/>
              </a:lnSpc>
            </a:pPr>
            <a:r>
              <a:rPr lang="en-US" sz="4699" dirty="0">
                <a:solidFill>
                  <a:srgbClr val="F7F6E7"/>
                </a:solidFill>
                <a:latin typeface="Roboto Condensed"/>
              </a:rPr>
              <a:t>C. </a:t>
            </a:r>
            <a:r>
              <a:rPr lang="en-US" sz="4699" dirty="0" err="1">
                <a:solidFill>
                  <a:srgbClr val="F7F6E7"/>
                </a:solidFill>
                <a:latin typeface="Roboto Condensed"/>
              </a:rPr>
              <a:t>Chế</a:t>
            </a:r>
            <a:r>
              <a:rPr lang="en-US" sz="4699" dirty="0">
                <a:solidFill>
                  <a:srgbClr val="F7F6E7"/>
                </a:solidFill>
                <a:latin typeface="Roboto Condensed"/>
              </a:rPr>
              <a:t> Lan </a:t>
            </a:r>
            <a:r>
              <a:rPr lang="en-US" sz="4699" dirty="0" err="1">
                <a:solidFill>
                  <a:srgbClr val="F7F6E7"/>
                </a:solidFill>
                <a:latin typeface="Roboto Condensed"/>
              </a:rPr>
              <a:t>Viên</a:t>
            </a:r>
            <a:endParaRPr lang="en-US" sz="4699" dirty="0">
              <a:solidFill>
                <a:srgbClr val="F7F6E7"/>
              </a:solidFill>
              <a:latin typeface="Roboto Condensed"/>
            </a:endParaRPr>
          </a:p>
          <a:p>
            <a:pPr algn="l">
              <a:lnSpc>
                <a:spcPts val="6579"/>
              </a:lnSpc>
            </a:pPr>
            <a:r>
              <a:rPr lang="en-US" sz="4699" dirty="0" err="1">
                <a:solidFill>
                  <a:srgbClr val="F7F6E7"/>
                </a:solidFill>
                <a:latin typeface="Roboto Condensed"/>
              </a:rPr>
              <a:t>D.Quách</a:t>
            </a:r>
            <a:r>
              <a:rPr lang="en-US" sz="4699" dirty="0">
                <a:solidFill>
                  <a:srgbClr val="F7F6E7"/>
                </a:solidFill>
                <a:latin typeface="Roboto Condensed"/>
              </a:rPr>
              <a:t> </a:t>
            </a:r>
            <a:r>
              <a:rPr lang="en-US" sz="4699" dirty="0" err="1">
                <a:solidFill>
                  <a:srgbClr val="F7F6E7"/>
                </a:solidFill>
                <a:latin typeface="Roboto Condensed"/>
              </a:rPr>
              <a:t>Mạt</a:t>
            </a:r>
            <a:r>
              <a:rPr lang="en-US" sz="4699" dirty="0">
                <a:solidFill>
                  <a:srgbClr val="F7F6E7"/>
                </a:solidFill>
                <a:latin typeface="Roboto Condensed"/>
              </a:rPr>
              <a:t> </a:t>
            </a:r>
            <a:r>
              <a:rPr lang="en-US" sz="4699" dirty="0" err="1">
                <a:solidFill>
                  <a:srgbClr val="F7F6E7"/>
                </a:solidFill>
                <a:latin typeface="Roboto Condensed"/>
              </a:rPr>
              <a:t>Nhược</a:t>
            </a:r>
            <a:endParaRPr lang="en-US" sz="4699" dirty="0">
              <a:solidFill>
                <a:srgbClr val="F7F6E7"/>
              </a:solidFill>
              <a:latin typeface="Roboto Condensed"/>
            </a:endParaRPr>
          </a:p>
          <a:p>
            <a:pPr algn="l">
              <a:lnSpc>
                <a:spcPts val="6579"/>
              </a:lnSpc>
            </a:pPr>
            <a:endParaRPr lang="en-US" sz="4699" dirty="0">
              <a:solidFill>
                <a:srgbClr val="F7F6E7"/>
              </a:solidFill>
              <a:latin typeface="Roboto Condensed"/>
            </a:endParaRPr>
          </a:p>
        </p:txBody>
      </p:sp>
      <p:sp>
        <p:nvSpPr>
          <p:cNvPr id="8" name="TextBox 8"/>
          <p:cNvSpPr txBox="1"/>
          <p:nvPr/>
        </p:nvSpPr>
        <p:spPr>
          <a:xfrm>
            <a:off x="3530750" y="2390775"/>
            <a:ext cx="12699849" cy="2752725"/>
          </a:xfrm>
          <a:prstGeom prst="rect">
            <a:avLst/>
          </a:prstGeom>
        </p:spPr>
        <p:txBody>
          <a:bodyPr wrap="square" lIns="0" tIns="0" rIns="0" bIns="0" rtlCol="0" anchor="t">
            <a:spAutoFit/>
          </a:bodyPr>
          <a:lstStyle/>
          <a:p>
            <a:pPr algn="l">
              <a:lnSpc>
                <a:spcPts val="5418"/>
              </a:lnSpc>
              <a:spcBef>
                <a:spcPct val="0"/>
              </a:spcBef>
            </a:pPr>
            <a:r>
              <a:rPr lang="en-US" sz="4515" dirty="0">
                <a:solidFill>
                  <a:srgbClr val="F7F6E7"/>
                </a:solidFill>
                <a:latin typeface="Roboto Condensed Italics"/>
              </a:rPr>
              <a:t>“</a:t>
            </a:r>
            <a:r>
              <a:rPr lang="en-US" sz="4515" dirty="0" err="1">
                <a:solidFill>
                  <a:srgbClr val="F7F6E7"/>
                </a:solidFill>
                <a:latin typeface="Roboto Condensed Italics"/>
              </a:rPr>
              <a:t>Hạ</a:t>
            </a:r>
            <a:r>
              <a:rPr lang="en-US" sz="4515" dirty="0">
                <a:solidFill>
                  <a:srgbClr val="F7F6E7"/>
                </a:solidFill>
                <a:latin typeface="Roboto Condensed Italics"/>
              </a:rPr>
              <a:t> Long! </a:t>
            </a:r>
            <a:r>
              <a:rPr lang="en-US" sz="4515" dirty="0" err="1">
                <a:solidFill>
                  <a:srgbClr val="F7F6E7"/>
                </a:solidFill>
                <a:latin typeface="Roboto Condensed Italics"/>
              </a:rPr>
              <a:t>Bái</a:t>
            </a:r>
            <a:r>
              <a:rPr lang="en-US" sz="4515" dirty="0">
                <a:solidFill>
                  <a:srgbClr val="F7F6E7"/>
                </a:solidFill>
                <a:latin typeface="Roboto Condensed Italics"/>
              </a:rPr>
              <a:t> </a:t>
            </a:r>
            <a:r>
              <a:rPr lang="en-US" sz="4515" dirty="0" err="1">
                <a:solidFill>
                  <a:srgbClr val="F7F6E7"/>
                </a:solidFill>
                <a:latin typeface="Roboto Condensed Italics"/>
              </a:rPr>
              <a:t>Tử</a:t>
            </a:r>
            <a:r>
              <a:rPr lang="en-US" sz="4515" dirty="0">
                <a:solidFill>
                  <a:srgbClr val="F7F6E7"/>
                </a:solidFill>
                <a:latin typeface="Roboto Condensed Italics"/>
              </a:rPr>
              <a:t> Long! </a:t>
            </a:r>
            <a:r>
              <a:rPr lang="en-US" sz="4515" dirty="0" err="1">
                <a:solidFill>
                  <a:srgbClr val="F7F6E7"/>
                </a:solidFill>
                <a:latin typeface="Roboto Condensed Italics"/>
              </a:rPr>
              <a:t>Rồng</a:t>
            </a:r>
            <a:r>
              <a:rPr lang="en-US" sz="4515" dirty="0">
                <a:solidFill>
                  <a:srgbClr val="F7F6E7"/>
                </a:solidFill>
                <a:latin typeface="Roboto Condensed Italics"/>
              </a:rPr>
              <a:t> </a:t>
            </a:r>
            <a:r>
              <a:rPr lang="en-US" sz="4515" dirty="0" err="1">
                <a:solidFill>
                  <a:srgbClr val="F7F6E7"/>
                </a:solidFill>
                <a:latin typeface="Roboto Condensed Italics"/>
              </a:rPr>
              <a:t>đã</a:t>
            </a:r>
            <a:r>
              <a:rPr lang="en-US" sz="4515" dirty="0">
                <a:solidFill>
                  <a:srgbClr val="F7F6E7"/>
                </a:solidFill>
                <a:latin typeface="Roboto Condensed Italics"/>
              </a:rPr>
              <a:t> </a:t>
            </a:r>
            <a:r>
              <a:rPr lang="en-US" sz="4515" dirty="0" err="1">
                <a:solidFill>
                  <a:srgbClr val="F7F6E7"/>
                </a:solidFill>
                <a:latin typeface="Roboto Condensed Italics"/>
              </a:rPr>
              <a:t>khuất</a:t>
            </a:r>
            <a:r>
              <a:rPr lang="en-US" sz="4515" dirty="0">
                <a:solidFill>
                  <a:srgbClr val="F7F6E7"/>
                </a:solidFill>
                <a:latin typeface="Roboto Condensed Italics"/>
              </a:rPr>
              <a:t> </a:t>
            </a:r>
            <a:r>
              <a:rPr lang="en-US" sz="4515" dirty="0" err="1">
                <a:solidFill>
                  <a:srgbClr val="F7F6E7"/>
                </a:solidFill>
                <a:latin typeface="Roboto Condensed Italics"/>
              </a:rPr>
              <a:t>rồi</a:t>
            </a:r>
            <a:r>
              <a:rPr lang="en-US" sz="4515" dirty="0">
                <a:solidFill>
                  <a:srgbClr val="F7F6E7"/>
                </a:solidFill>
                <a:latin typeface="Roboto Condensed Italics"/>
              </a:rPr>
              <a:t>, </a:t>
            </a:r>
            <a:r>
              <a:rPr lang="en-US" sz="4515" dirty="0" err="1">
                <a:solidFill>
                  <a:srgbClr val="F7F6E7"/>
                </a:solidFill>
                <a:latin typeface="Roboto Condensed Italics"/>
              </a:rPr>
              <a:t>chỉ</a:t>
            </a:r>
            <a:r>
              <a:rPr lang="en-US" sz="4515" dirty="0">
                <a:solidFill>
                  <a:srgbClr val="F7F6E7"/>
                </a:solidFill>
                <a:latin typeface="Roboto Condensed Italics"/>
              </a:rPr>
              <a:t> </a:t>
            </a:r>
            <a:r>
              <a:rPr lang="en-US" sz="4515" dirty="0" err="1">
                <a:solidFill>
                  <a:srgbClr val="F7F6E7"/>
                </a:solidFill>
                <a:latin typeface="Roboto Condensed Italics"/>
              </a:rPr>
              <a:t>còn</a:t>
            </a:r>
            <a:r>
              <a:rPr lang="en-US" sz="4515" dirty="0">
                <a:solidFill>
                  <a:srgbClr val="F7F6E7"/>
                </a:solidFill>
                <a:latin typeface="Roboto Condensed Italics"/>
              </a:rPr>
              <a:t> </a:t>
            </a:r>
            <a:r>
              <a:rPr lang="en-US" sz="4515" dirty="0" err="1">
                <a:solidFill>
                  <a:srgbClr val="F7F6E7"/>
                </a:solidFill>
                <a:latin typeface="Roboto Condensed Italics"/>
              </a:rPr>
              <a:t>có</a:t>
            </a:r>
            <a:r>
              <a:rPr lang="en-US" sz="4515" dirty="0">
                <a:solidFill>
                  <a:srgbClr val="F7F6E7"/>
                </a:solidFill>
                <a:latin typeface="Roboto Condensed Italics"/>
              </a:rPr>
              <a:t> </a:t>
            </a:r>
            <a:r>
              <a:rPr lang="en-US" sz="4515" dirty="0" err="1">
                <a:solidFill>
                  <a:srgbClr val="F7F6E7"/>
                </a:solidFill>
                <a:latin typeface="Roboto Condensed Italics"/>
              </a:rPr>
              <a:t>đá</a:t>
            </a:r>
            <a:endParaRPr lang="en-US" sz="4515" dirty="0">
              <a:solidFill>
                <a:srgbClr val="F7F6E7"/>
              </a:solidFill>
              <a:latin typeface="Roboto Condensed Italics"/>
            </a:endParaRPr>
          </a:p>
          <a:p>
            <a:pPr algn="l">
              <a:lnSpc>
                <a:spcPts val="5418"/>
              </a:lnSpc>
              <a:spcBef>
                <a:spcPct val="0"/>
              </a:spcBef>
            </a:pPr>
            <a:r>
              <a:rPr lang="en-US" sz="4515" dirty="0" err="1">
                <a:solidFill>
                  <a:srgbClr val="F7F6E7"/>
                </a:solidFill>
                <a:latin typeface="Roboto Condensed Italics"/>
              </a:rPr>
              <a:t>Những</a:t>
            </a:r>
            <a:r>
              <a:rPr lang="en-US" sz="4515" dirty="0">
                <a:solidFill>
                  <a:srgbClr val="F7F6E7"/>
                </a:solidFill>
                <a:latin typeface="Roboto Condensed Italics"/>
              </a:rPr>
              <a:t> </a:t>
            </a:r>
            <a:r>
              <a:rPr lang="en-US" sz="4515" dirty="0" err="1">
                <a:solidFill>
                  <a:srgbClr val="F7F6E7"/>
                </a:solidFill>
                <a:latin typeface="Roboto Condensed Italics"/>
              </a:rPr>
              <a:t>đêm</a:t>
            </a:r>
            <a:r>
              <a:rPr lang="en-US" sz="4515" dirty="0">
                <a:solidFill>
                  <a:srgbClr val="F7F6E7"/>
                </a:solidFill>
                <a:latin typeface="Roboto Condensed Italics"/>
              </a:rPr>
              <a:t> </a:t>
            </a:r>
            <a:r>
              <a:rPr lang="en-US" sz="4515" dirty="0" err="1">
                <a:solidFill>
                  <a:srgbClr val="F7F6E7"/>
                </a:solidFill>
                <a:latin typeface="Roboto Condensed Italics"/>
              </a:rPr>
              <a:t>trăng</a:t>
            </a:r>
            <a:r>
              <a:rPr lang="en-US" sz="4515" dirty="0">
                <a:solidFill>
                  <a:srgbClr val="F7F6E7"/>
                </a:solidFill>
                <a:latin typeface="Roboto Condensed Italics"/>
              </a:rPr>
              <a:t> </a:t>
            </a:r>
            <a:r>
              <a:rPr lang="en-US" sz="4515" dirty="0" err="1">
                <a:solidFill>
                  <a:srgbClr val="F7F6E7"/>
                </a:solidFill>
                <a:latin typeface="Roboto Condensed Italics"/>
              </a:rPr>
              <a:t>đá</a:t>
            </a:r>
            <a:r>
              <a:rPr lang="en-US" sz="4515" dirty="0">
                <a:solidFill>
                  <a:srgbClr val="F7F6E7"/>
                </a:solidFill>
                <a:latin typeface="Roboto Condensed Italics"/>
              </a:rPr>
              <a:t> </a:t>
            </a:r>
            <a:r>
              <a:rPr lang="en-US" sz="4515" dirty="0" err="1">
                <a:solidFill>
                  <a:srgbClr val="F7F6E7"/>
                </a:solidFill>
                <a:latin typeface="Roboto Condensed Italics"/>
              </a:rPr>
              <a:t>suy</a:t>
            </a:r>
            <a:r>
              <a:rPr lang="en-US" sz="4515" dirty="0">
                <a:solidFill>
                  <a:srgbClr val="F7F6E7"/>
                </a:solidFill>
                <a:latin typeface="Roboto Condensed Italics"/>
              </a:rPr>
              <a:t> </a:t>
            </a:r>
            <a:r>
              <a:rPr lang="en-US" sz="4515" dirty="0" err="1">
                <a:solidFill>
                  <a:srgbClr val="F7F6E7"/>
                </a:solidFill>
                <a:latin typeface="Roboto Condensed Italics"/>
              </a:rPr>
              <a:t>nghĩ</a:t>
            </a:r>
            <a:r>
              <a:rPr lang="en-US" sz="4515" dirty="0">
                <a:solidFill>
                  <a:srgbClr val="F7F6E7"/>
                </a:solidFill>
                <a:latin typeface="Roboto Condensed Italics"/>
              </a:rPr>
              <a:t> </a:t>
            </a:r>
            <a:r>
              <a:rPr lang="en-US" sz="4515" dirty="0" err="1">
                <a:solidFill>
                  <a:srgbClr val="F7F6E7"/>
                </a:solidFill>
                <a:latin typeface="Roboto Condensed Italics"/>
              </a:rPr>
              <a:t>như</a:t>
            </a:r>
            <a:r>
              <a:rPr lang="en-US" sz="4515" dirty="0">
                <a:solidFill>
                  <a:srgbClr val="F7F6E7"/>
                </a:solidFill>
                <a:latin typeface="Roboto Condensed Italics"/>
              </a:rPr>
              <a:t> </a:t>
            </a:r>
            <a:r>
              <a:rPr lang="en-US" sz="4515" dirty="0" err="1">
                <a:solidFill>
                  <a:srgbClr val="F7F6E7"/>
                </a:solidFill>
                <a:latin typeface="Roboto Condensed Italics"/>
              </a:rPr>
              <a:t>người</a:t>
            </a:r>
            <a:endParaRPr lang="en-US" sz="4515" dirty="0">
              <a:solidFill>
                <a:srgbClr val="F7F6E7"/>
              </a:solidFill>
              <a:latin typeface="Roboto Condensed Italics"/>
            </a:endParaRPr>
          </a:p>
          <a:p>
            <a:pPr algn="l">
              <a:lnSpc>
                <a:spcPts val="5418"/>
              </a:lnSpc>
              <a:spcBef>
                <a:spcPct val="0"/>
              </a:spcBef>
            </a:pPr>
            <a:r>
              <a:rPr lang="en-US" sz="4515" dirty="0">
                <a:solidFill>
                  <a:srgbClr val="F7F6E7"/>
                </a:solidFill>
                <a:latin typeface="Roboto Condensed Italics"/>
              </a:rPr>
              <a:t>Khi </a:t>
            </a:r>
            <a:r>
              <a:rPr lang="en-US" sz="4515" dirty="0" err="1">
                <a:solidFill>
                  <a:srgbClr val="F7F6E7"/>
                </a:solidFill>
                <a:latin typeface="Roboto Condensed Italics"/>
              </a:rPr>
              <a:t>xuân</a:t>
            </a:r>
            <a:r>
              <a:rPr lang="en-US" sz="4515" dirty="0">
                <a:solidFill>
                  <a:srgbClr val="F7F6E7"/>
                </a:solidFill>
                <a:latin typeface="Roboto Condensed Italics"/>
              </a:rPr>
              <a:t> </a:t>
            </a:r>
            <a:r>
              <a:rPr lang="en-US" sz="4515" dirty="0" err="1">
                <a:solidFill>
                  <a:srgbClr val="F7F6E7"/>
                </a:solidFill>
                <a:latin typeface="Roboto Condensed Italics"/>
              </a:rPr>
              <a:t>đến</a:t>
            </a:r>
            <a:r>
              <a:rPr lang="en-US" sz="4515" dirty="0">
                <a:solidFill>
                  <a:srgbClr val="F7F6E7"/>
                </a:solidFill>
                <a:latin typeface="Roboto Condensed Italics"/>
              </a:rPr>
              <a:t>, </a:t>
            </a:r>
            <a:r>
              <a:rPr lang="en-US" sz="4515" dirty="0" err="1">
                <a:solidFill>
                  <a:srgbClr val="F7F6E7"/>
                </a:solidFill>
                <a:latin typeface="Roboto Condensed Italics"/>
              </a:rPr>
              <a:t>đá</a:t>
            </a:r>
            <a:r>
              <a:rPr lang="en-US" sz="4515" dirty="0">
                <a:solidFill>
                  <a:srgbClr val="F7F6E7"/>
                </a:solidFill>
                <a:latin typeface="Roboto Condensed Italics"/>
              </a:rPr>
              <a:t> </a:t>
            </a:r>
            <a:r>
              <a:rPr lang="en-US" sz="4515" dirty="0" err="1">
                <a:solidFill>
                  <a:srgbClr val="F7F6E7"/>
                </a:solidFill>
                <a:latin typeface="Roboto Condensed Italics"/>
              </a:rPr>
              <a:t>động</a:t>
            </a:r>
            <a:r>
              <a:rPr lang="en-US" sz="4515" dirty="0">
                <a:solidFill>
                  <a:srgbClr val="F7F6E7"/>
                </a:solidFill>
                <a:latin typeface="Roboto Condensed Italics"/>
              </a:rPr>
              <a:t> </a:t>
            </a:r>
            <a:r>
              <a:rPr lang="en-US" sz="4515" dirty="0" err="1">
                <a:solidFill>
                  <a:srgbClr val="F7F6E7"/>
                </a:solidFill>
                <a:latin typeface="Roboto Condensed Italics"/>
              </a:rPr>
              <a:t>lòng</a:t>
            </a:r>
            <a:r>
              <a:rPr lang="en-US" sz="4515" dirty="0">
                <a:solidFill>
                  <a:srgbClr val="F7F6E7"/>
                </a:solidFill>
                <a:latin typeface="Roboto Condensed Italics"/>
              </a:rPr>
              <a:t> </a:t>
            </a:r>
            <a:r>
              <a:rPr lang="en-US" sz="4515" dirty="0" err="1">
                <a:solidFill>
                  <a:srgbClr val="F7F6E7"/>
                </a:solidFill>
                <a:latin typeface="Roboto Condensed Italics"/>
              </a:rPr>
              <a:t>thương</a:t>
            </a:r>
            <a:r>
              <a:rPr lang="en-US" sz="4515" dirty="0">
                <a:solidFill>
                  <a:srgbClr val="F7F6E7"/>
                </a:solidFill>
                <a:latin typeface="Roboto Condensed Italics"/>
              </a:rPr>
              <a:t> </a:t>
            </a:r>
            <a:r>
              <a:rPr lang="en-US" sz="4515" dirty="0" err="1">
                <a:solidFill>
                  <a:srgbClr val="F7F6E7"/>
                </a:solidFill>
                <a:latin typeface="Roboto Condensed Italics"/>
              </a:rPr>
              <a:t>nhớ</a:t>
            </a:r>
            <a:endParaRPr lang="en-US" sz="4515" dirty="0">
              <a:solidFill>
                <a:srgbClr val="F7F6E7"/>
              </a:solidFill>
              <a:latin typeface="Roboto Condensed Italics"/>
            </a:endParaRPr>
          </a:p>
          <a:p>
            <a:pPr algn="l">
              <a:lnSpc>
                <a:spcPts val="5418"/>
              </a:lnSpc>
              <a:spcBef>
                <a:spcPct val="0"/>
              </a:spcBef>
            </a:pPr>
            <a:r>
              <a:rPr lang="en-US" sz="4515" dirty="0">
                <a:solidFill>
                  <a:srgbClr val="F7F6E7"/>
                </a:solidFill>
                <a:latin typeface="Roboto Condensed Italics"/>
              </a:rPr>
              <a:t>Khi </a:t>
            </a:r>
            <a:r>
              <a:rPr lang="en-US" sz="4515" dirty="0" err="1">
                <a:solidFill>
                  <a:srgbClr val="F7F6E7"/>
                </a:solidFill>
                <a:latin typeface="Roboto Condensed Italics"/>
              </a:rPr>
              <a:t>hè</a:t>
            </a:r>
            <a:r>
              <a:rPr lang="en-US" sz="4515" dirty="0">
                <a:solidFill>
                  <a:srgbClr val="F7F6E7"/>
                </a:solidFill>
                <a:latin typeface="Roboto Condensed Italics"/>
              </a:rPr>
              <a:t> </a:t>
            </a:r>
            <a:r>
              <a:rPr lang="en-US" sz="4515" dirty="0" err="1">
                <a:solidFill>
                  <a:srgbClr val="F7F6E7"/>
                </a:solidFill>
                <a:latin typeface="Roboto Condensed Italics"/>
              </a:rPr>
              <a:t>gọi</a:t>
            </a:r>
            <a:r>
              <a:rPr lang="en-US" sz="4515" dirty="0">
                <a:solidFill>
                  <a:srgbClr val="F7F6E7"/>
                </a:solidFill>
                <a:latin typeface="Roboto Condensed Italics"/>
              </a:rPr>
              <a:t>, </a:t>
            </a:r>
            <a:r>
              <a:rPr lang="en-US" sz="4515" dirty="0" err="1">
                <a:solidFill>
                  <a:srgbClr val="F7F6E7"/>
                </a:solidFill>
                <a:latin typeface="Roboto Condensed Italics"/>
              </a:rPr>
              <a:t>đá</a:t>
            </a:r>
            <a:r>
              <a:rPr lang="en-US" sz="4515" dirty="0">
                <a:solidFill>
                  <a:srgbClr val="F7F6E7"/>
                </a:solidFill>
                <a:latin typeface="Roboto Condensed Italics"/>
              </a:rPr>
              <a:t> </a:t>
            </a:r>
            <a:r>
              <a:rPr lang="en-US" sz="4515" dirty="0" err="1">
                <a:solidFill>
                  <a:srgbClr val="F7F6E7"/>
                </a:solidFill>
                <a:latin typeface="Roboto Condensed Italics"/>
              </a:rPr>
              <a:t>xôn</a:t>
            </a:r>
            <a:r>
              <a:rPr lang="en-US" sz="4515" dirty="0">
                <a:solidFill>
                  <a:srgbClr val="F7F6E7"/>
                </a:solidFill>
                <a:latin typeface="Roboto Condensed Italics"/>
              </a:rPr>
              <a:t> </a:t>
            </a:r>
            <a:r>
              <a:rPr lang="en-US" sz="4515" dirty="0" err="1">
                <a:solidFill>
                  <a:srgbClr val="F7F6E7"/>
                </a:solidFill>
                <a:latin typeface="Roboto Condensed Italics"/>
              </a:rPr>
              <a:t>xao</a:t>
            </a:r>
            <a:r>
              <a:rPr lang="en-US" sz="4515" dirty="0">
                <a:solidFill>
                  <a:srgbClr val="F7F6E7"/>
                </a:solidFill>
                <a:latin typeface="Roboto Condensed Italics"/>
              </a:rPr>
              <a:t> </a:t>
            </a:r>
            <a:r>
              <a:rPr lang="en-US" sz="4515" dirty="0" err="1">
                <a:solidFill>
                  <a:srgbClr val="F7F6E7"/>
                </a:solidFill>
                <a:latin typeface="Roboto Condensed Italics"/>
              </a:rPr>
              <a:t>trong</a:t>
            </a:r>
            <a:r>
              <a:rPr lang="en-US" sz="4515" dirty="0">
                <a:solidFill>
                  <a:srgbClr val="F7F6E7"/>
                </a:solidFill>
                <a:latin typeface="Roboto Condensed Italics"/>
              </a:rPr>
              <a:t> </a:t>
            </a:r>
            <a:r>
              <a:rPr lang="en-US" sz="4515" dirty="0" err="1">
                <a:solidFill>
                  <a:srgbClr val="F7F6E7"/>
                </a:solidFill>
                <a:latin typeface="Roboto Condensed Italics"/>
              </a:rPr>
              <a:t>dạ</a:t>
            </a:r>
            <a:r>
              <a:rPr lang="en-US" sz="4515" dirty="0">
                <a:solidFill>
                  <a:srgbClr val="F7F6E7"/>
                </a:solidFill>
                <a:latin typeface="Roboto Condensed Italics"/>
              </a:rPr>
              <a:t> </a:t>
            </a:r>
            <a:r>
              <a:rPr lang="en-US" sz="4515" dirty="0" err="1">
                <a:solidFill>
                  <a:srgbClr val="F7F6E7"/>
                </a:solidFill>
                <a:latin typeface="Roboto Condensed Italics"/>
              </a:rPr>
              <a:t>đá</a:t>
            </a:r>
            <a:r>
              <a:rPr lang="en-US" sz="4515" dirty="0">
                <a:solidFill>
                  <a:srgbClr val="F7F6E7"/>
                </a:solidFill>
                <a:latin typeface="Roboto Condensed Italics"/>
              </a:rPr>
              <a:t>…”</a:t>
            </a:r>
          </a:p>
        </p:txBody>
      </p:sp>
      <p:sp>
        <p:nvSpPr>
          <p:cNvPr id="9" name="Oval 8">
            <a:extLst>
              <a:ext uri="{FF2B5EF4-FFF2-40B4-BE49-F238E27FC236}">
                <a16:creationId xmlns:a16="http://schemas.microsoft.com/office/drawing/2014/main" id="{91EEE33E-7AB9-477B-BC28-F0B41740FDE4}"/>
              </a:ext>
            </a:extLst>
          </p:cNvPr>
          <p:cNvSpPr/>
          <p:nvPr/>
        </p:nvSpPr>
        <p:spPr>
          <a:xfrm>
            <a:off x="5398706" y="7073220"/>
            <a:ext cx="885672" cy="931635"/>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51917" y="2021899"/>
            <a:ext cx="16307383" cy="2120067"/>
            <a:chOff x="0" y="0"/>
            <a:chExt cx="4294949" cy="558372"/>
          </a:xfrm>
        </p:grpSpPr>
        <p:sp>
          <p:nvSpPr>
            <p:cNvPr id="4" name="Freeform 4"/>
            <p:cNvSpPr/>
            <p:nvPr/>
          </p:nvSpPr>
          <p:spPr>
            <a:xfrm>
              <a:off x="0" y="0"/>
              <a:ext cx="4294949" cy="558372"/>
            </a:xfrm>
            <a:custGeom>
              <a:avLst/>
              <a:gdLst/>
              <a:ahLst/>
              <a:cxnLst/>
              <a:rect l="l" t="t" r="r" b="b"/>
              <a:pathLst>
                <a:path w="4294949" h="558372">
                  <a:moveTo>
                    <a:pt x="24212" y="0"/>
                  </a:moveTo>
                  <a:lnTo>
                    <a:pt x="4270737" y="0"/>
                  </a:lnTo>
                  <a:cubicBezTo>
                    <a:pt x="4284109" y="0"/>
                    <a:pt x="4294949" y="10840"/>
                    <a:pt x="4294949" y="24212"/>
                  </a:cubicBezTo>
                  <a:lnTo>
                    <a:pt x="4294949" y="534159"/>
                  </a:lnTo>
                  <a:cubicBezTo>
                    <a:pt x="4294949" y="547531"/>
                    <a:pt x="4284109" y="558372"/>
                    <a:pt x="4270737" y="558372"/>
                  </a:cubicBezTo>
                  <a:lnTo>
                    <a:pt x="24212" y="558372"/>
                  </a:lnTo>
                  <a:cubicBezTo>
                    <a:pt x="10840" y="558372"/>
                    <a:pt x="0" y="547531"/>
                    <a:pt x="0" y="534159"/>
                  </a:cubicBezTo>
                  <a:lnTo>
                    <a:pt x="0" y="24212"/>
                  </a:lnTo>
                  <a:cubicBezTo>
                    <a:pt x="0" y="10840"/>
                    <a:pt x="10840" y="0"/>
                    <a:pt x="24212" y="0"/>
                  </a:cubicBezTo>
                  <a:close/>
                </a:path>
              </a:pathLst>
            </a:custGeom>
            <a:solidFill>
              <a:srgbClr val="F7F6E7">
                <a:alpha val="60784"/>
              </a:srgbClr>
            </a:solidFill>
          </p:spPr>
        </p:sp>
        <p:sp>
          <p:nvSpPr>
            <p:cNvPr id="5" name="TextBox 5"/>
            <p:cNvSpPr txBox="1"/>
            <p:nvPr/>
          </p:nvSpPr>
          <p:spPr>
            <a:xfrm>
              <a:off x="0" y="-95250"/>
              <a:ext cx="4294949" cy="653622"/>
            </a:xfrm>
            <a:prstGeom prst="rect">
              <a:avLst/>
            </a:prstGeom>
          </p:spPr>
          <p:txBody>
            <a:bodyPr lIns="50800" tIns="50800" rIns="50800" bIns="50800" rtlCol="0" anchor="ctr"/>
            <a:lstStyle/>
            <a:p>
              <a:pPr algn="just">
                <a:lnSpc>
                  <a:spcPts val="6579"/>
                </a:lnSpc>
              </a:pPr>
              <a:r>
                <a:rPr lang="en-US" sz="4699">
                  <a:solidFill>
                    <a:srgbClr val="464941">
                      <a:alpha val="60784"/>
                    </a:srgbClr>
                  </a:solidFill>
                  <a:latin typeface="Roboto Condensed Bold"/>
                </a:rPr>
                <a:t>Câu 3. </a:t>
              </a:r>
              <a:r>
                <a:rPr lang="en-US" sz="4699">
                  <a:solidFill>
                    <a:srgbClr val="464941">
                      <a:alpha val="60784"/>
                    </a:srgbClr>
                  </a:solidFill>
                  <a:latin typeface="Roboto Condensed"/>
                </a:rPr>
                <a:t>Hang động nào trong quần thể vịnh Hạ Long được giới thiệu trong văn bản?</a:t>
              </a:r>
            </a:p>
          </p:txBody>
        </p:sp>
      </p:grpSp>
      <p:sp>
        <p:nvSpPr>
          <p:cNvPr id="7" name="TextBox 7"/>
          <p:cNvSpPr txBox="1"/>
          <p:nvPr/>
        </p:nvSpPr>
        <p:spPr>
          <a:xfrm>
            <a:off x="6042027" y="4860924"/>
            <a:ext cx="6897110" cy="4397376"/>
          </a:xfrm>
          <a:prstGeom prst="rect">
            <a:avLst/>
          </a:prstGeom>
        </p:spPr>
        <p:txBody>
          <a:bodyPr lIns="0" tIns="0" rIns="0" bIns="0" rtlCol="0" anchor="t">
            <a:spAutoFit/>
          </a:bodyPr>
          <a:lstStyle/>
          <a:p>
            <a:pPr algn="l">
              <a:lnSpc>
                <a:spcPts val="6999"/>
              </a:lnSpc>
            </a:pPr>
            <a:r>
              <a:rPr lang="en-US" sz="4999">
                <a:solidFill>
                  <a:srgbClr val="F7F6E7"/>
                </a:solidFill>
                <a:latin typeface="Roboto Condensed"/>
              </a:rPr>
              <a:t>A. Hang Đầu Gỗ</a:t>
            </a:r>
          </a:p>
          <a:p>
            <a:pPr algn="l">
              <a:lnSpc>
                <a:spcPts val="6999"/>
              </a:lnSpc>
            </a:pPr>
            <a:r>
              <a:rPr lang="en-US" sz="4999">
                <a:solidFill>
                  <a:srgbClr val="F7F6E7"/>
                </a:solidFill>
                <a:latin typeface="Roboto Condensed"/>
              </a:rPr>
              <a:t>B. Động Mê Cung</a:t>
            </a:r>
          </a:p>
          <a:p>
            <a:pPr algn="l">
              <a:lnSpc>
                <a:spcPts val="6999"/>
              </a:lnSpc>
            </a:pPr>
            <a:r>
              <a:rPr lang="en-US" sz="4999">
                <a:solidFill>
                  <a:srgbClr val="F7F6E7"/>
                </a:solidFill>
                <a:latin typeface="Roboto Condensed"/>
              </a:rPr>
              <a:t>C. Hang Tiên Ông</a:t>
            </a:r>
          </a:p>
          <a:p>
            <a:pPr algn="l">
              <a:lnSpc>
                <a:spcPts val="6999"/>
              </a:lnSpc>
            </a:pPr>
            <a:r>
              <a:rPr lang="en-US" sz="4999">
                <a:solidFill>
                  <a:srgbClr val="F7F6E7"/>
                </a:solidFill>
                <a:latin typeface="Roboto Condensed"/>
              </a:rPr>
              <a:t>D. Động Thiên Cung </a:t>
            </a:r>
          </a:p>
          <a:p>
            <a:pPr algn="l">
              <a:lnSpc>
                <a:spcPts val="6999"/>
              </a:lnSpc>
            </a:pPr>
            <a:endParaRPr lang="en-US" sz="4999">
              <a:solidFill>
                <a:srgbClr val="F7F6E7"/>
              </a:solidFill>
              <a:latin typeface="Roboto Condensed"/>
            </a:endParaRPr>
          </a:p>
        </p:txBody>
      </p:sp>
      <p:sp>
        <p:nvSpPr>
          <p:cNvPr id="8" name="Oval 7">
            <a:extLst>
              <a:ext uri="{FF2B5EF4-FFF2-40B4-BE49-F238E27FC236}">
                <a16:creationId xmlns:a16="http://schemas.microsoft.com/office/drawing/2014/main" id="{1B121F44-A273-449B-BB12-AED9D85E4C44}"/>
              </a:ext>
            </a:extLst>
          </p:cNvPr>
          <p:cNvSpPr/>
          <p:nvPr/>
        </p:nvSpPr>
        <p:spPr>
          <a:xfrm>
            <a:off x="5791200" y="7505700"/>
            <a:ext cx="885672" cy="931635"/>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888" b="-8888"/>
            </a:stretch>
          </a:blipFill>
        </p:spPr>
      </p:sp>
      <p:grpSp>
        <p:nvGrpSpPr>
          <p:cNvPr id="3" name="Group 3"/>
          <p:cNvGrpSpPr/>
          <p:nvPr/>
        </p:nvGrpSpPr>
        <p:grpSpPr>
          <a:xfrm>
            <a:off x="1028700" y="1028700"/>
            <a:ext cx="16230600" cy="3311164"/>
            <a:chOff x="0" y="0"/>
            <a:chExt cx="4274726" cy="872076"/>
          </a:xfrm>
        </p:grpSpPr>
        <p:sp>
          <p:nvSpPr>
            <p:cNvPr id="4" name="Freeform 4"/>
            <p:cNvSpPr/>
            <p:nvPr/>
          </p:nvSpPr>
          <p:spPr>
            <a:xfrm>
              <a:off x="0" y="0"/>
              <a:ext cx="4274726" cy="872076"/>
            </a:xfrm>
            <a:custGeom>
              <a:avLst/>
              <a:gdLst/>
              <a:ahLst/>
              <a:cxnLst/>
              <a:rect l="l" t="t" r="r" b="b"/>
              <a:pathLst>
                <a:path w="4274726" h="872076">
                  <a:moveTo>
                    <a:pt x="24327" y="0"/>
                  </a:moveTo>
                  <a:lnTo>
                    <a:pt x="4250399" y="0"/>
                  </a:lnTo>
                  <a:cubicBezTo>
                    <a:pt x="4263834" y="0"/>
                    <a:pt x="4274726" y="10891"/>
                    <a:pt x="4274726" y="24327"/>
                  </a:cubicBezTo>
                  <a:lnTo>
                    <a:pt x="4274726" y="847750"/>
                  </a:lnTo>
                  <a:cubicBezTo>
                    <a:pt x="4274726" y="861185"/>
                    <a:pt x="4263834" y="872076"/>
                    <a:pt x="4250399" y="872076"/>
                  </a:cubicBezTo>
                  <a:lnTo>
                    <a:pt x="24327" y="872076"/>
                  </a:lnTo>
                  <a:cubicBezTo>
                    <a:pt x="10891" y="872076"/>
                    <a:pt x="0" y="861185"/>
                    <a:pt x="0" y="847750"/>
                  </a:cubicBezTo>
                  <a:lnTo>
                    <a:pt x="0" y="24327"/>
                  </a:lnTo>
                  <a:cubicBezTo>
                    <a:pt x="0" y="10891"/>
                    <a:pt x="10891" y="0"/>
                    <a:pt x="24327" y="0"/>
                  </a:cubicBezTo>
                  <a:close/>
                </a:path>
              </a:pathLst>
            </a:custGeom>
            <a:solidFill>
              <a:srgbClr val="F7F6E7">
                <a:alpha val="77647"/>
              </a:srgbClr>
            </a:solidFill>
          </p:spPr>
        </p:sp>
        <p:sp>
          <p:nvSpPr>
            <p:cNvPr id="5" name="TextBox 5"/>
            <p:cNvSpPr txBox="1"/>
            <p:nvPr/>
          </p:nvSpPr>
          <p:spPr>
            <a:xfrm>
              <a:off x="0" y="-95250"/>
              <a:ext cx="4274726" cy="967326"/>
            </a:xfrm>
            <a:prstGeom prst="rect">
              <a:avLst/>
            </a:prstGeom>
          </p:spPr>
          <p:txBody>
            <a:bodyPr lIns="50800" tIns="50800" rIns="50800" bIns="50800" rtlCol="0" anchor="ctr"/>
            <a:lstStyle/>
            <a:p>
              <a:pPr algn="just">
                <a:lnSpc>
                  <a:spcPts val="6299"/>
                </a:lnSpc>
              </a:pPr>
              <a:r>
                <a:rPr lang="en-US" sz="4499">
                  <a:solidFill>
                    <a:srgbClr val="54544F">
                      <a:alpha val="77647"/>
                    </a:srgbClr>
                  </a:solidFill>
                  <a:latin typeface="Roboto Condensed Bold"/>
                </a:rPr>
                <a:t>Câu 4. </a:t>
              </a:r>
              <a:r>
                <a:rPr lang="en-US" sz="4499">
                  <a:solidFill>
                    <a:srgbClr val="54544F">
                      <a:alpha val="77647"/>
                    </a:srgbClr>
                  </a:solidFill>
                  <a:latin typeface="Roboto Condensed"/>
                </a:rPr>
                <a:t>Lựa chọn phương án đúng điền vào chỗ trống:</a:t>
              </a:r>
            </a:p>
            <a:p>
              <a:pPr algn="just">
                <a:lnSpc>
                  <a:spcPts val="6299"/>
                </a:lnSpc>
              </a:pPr>
              <a:r>
                <a:rPr lang="en-US" sz="4499">
                  <a:solidFill>
                    <a:srgbClr val="54544F">
                      <a:alpha val="77647"/>
                    </a:srgbClr>
                  </a:solidFill>
                  <a:latin typeface="Roboto Condensed"/>
                </a:rPr>
                <a:t>“</a:t>
              </a:r>
              <a:r>
                <a:rPr lang="en-US" sz="4499">
                  <a:solidFill>
                    <a:srgbClr val="54544F">
                      <a:alpha val="77647"/>
                    </a:srgbClr>
                  </a:solidFill>
                  <a:latin typeface="Roboto Condensed Italics"/>
                </a:rPr>
                <a:t>................... là một hệ thống gồm ba trũng biển, có tiết diện tròn, vách dựng đứng thành vại, thong với nhau từng đôi qua một hang luồn hẹp và quanh co.”</a:t>
              </a:r>
            </a:p>
          </p:txBody>
        </p:sp>
      </p:grpSp>
      <p:sp>
        <p:nvSpPr>
          <p:cNvPr id="7" name="TextBox 7"/>
          <p:cNvSpPr txBox="1"/>
          <p:nvPr/>
        </p:nvSpPr>
        <p:spPr>
          <a:xfrm>
            <a:off x="5652403" y="5048250"/>
            <a:ext cx="5551436" cy="3511551"/>
          </a:xfrm>
          <a:prstGeom prst="rect">
            <a:avLst/>
          </a:prstGeom>
        </p:spPr>
        <p:txBody>
          <a:bodyPr lIns="0" tIns="0" rIns="0" bIns="0" rtlCol="0" anchor="t">
            <a:spAutoFit/>
          </a:bodyPr>
          <a:lstStyle/>
          <a:p>
            <a:pPr algn="l">
              <a:lnSpc>
                <a:spcPts val="6999"/>
              </a:lnSpc>
            </a:pPr>
            <a:r>
              <a:rPr lang="en-US" sz="4999">
                <a:solidFill>
                  <a:srgbClr val="F7F6E7"/>
                </a:solidFill>
                <a:latin typeface="Roboto Condensed"/>
              </a:rPr>
              <a:t>A. Hồ Ba Hầm</a:t>
            </a:r>
          </a:p>
          <a:p>
            <a:pPr algn="l">
              <a:lnSpc>
                <a:spcPts val="6999"/>
              </a:lnSpc>
            </a:pPr>
            <a:r>
              <a:rPr lang="en-US" sz="4999">
                <a:solidFill>
                  <a:srgbClr val="F7F6E7"/>
                </a:solidFill>
                <a:latin typeface="Roboto Condensed"/>
              </a:rPr>
              <a:t>B. Động Thiên Cung</a:t>
            </a:r>
          </a:p>
          <a:p>
            <a:pPr algn="l">
              <a:lnSpc>
                <a:spcPts val="6999"/>
              </a:lnSpc>
            </a:pPr>
            <a:r>
              <a:rPr lang="en-US" sz="4999">
                <a:solidFill>
                  <a:srgbClr val="F7F6E7"/>
                </a:solidFill>
                <a:latin typeface="Roboto Condensed"/>
              </a:rPr>
              <a:t>C. Hòn Lã Vọng</a:t>
            </a:r>
          </a:p>
          <a:p>
            <a:pPr algn="l">
              <a:lnSpc>
                <a:spcPts val="6999"/>
              </a:lnSpc>
            </a:pPr>
            <a:endParaRPr lang="en-US" sz="4999">
              <a:solidFill>
                <a:srgbClr val="F7F6E7"/>
              </a:solidFill>
              <a:latin typeface="Roboto Condensed"/>
            </a:endParaRPr>
          </a:p>
        </p:txBody>
      </p:sp>
      <p:sp>
        <p:nvSpPr>
          <p:cNvPr id="8" name="Oval 7">
            <a:extLst>
              <a:ext uri="{FF2B5EF4-FFF2-40B4-BE49-F238E27FC236}">
                <a16:creationId xmlns:a16="http://schemas.microsoft.com/office/drawing/2014/main" id="{CBB1DD28-0519-4F59-A9DE-21F0F718E838}"/>
              </a:ext>
            </a:extLst>
          </p:cNvPr>
          <p:cNvSpPr/>
          <p:nvPr/>
        </p:nvSpPr>
        <p:spPr>
          <a:xfrm>
            <a:off x="5334000" y="5063938"/>
            <a:ext cx="885672" cy="931635"/>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grpSp>
        <p:nvGrpSpPr>
          <p:cNvPr id="3" name="Group 3"/>
          <p:cNvGrpSpPr/>
          <p:nvPr/>
        </p:nvGrpSpPr>
        <p:grpSpPr>
          <a:xfrm>
            <a:off x="906588" y="740105"/>
            <a:ext cx="16474823" cy="2917097"/>
            <a:chOff x="0" y="0"/>
            <a:chExt cx="4339048" cy="768289"/>
          </a:xfrm>
        </p:grpSpPr>
        <p:sp>
          <p:nvSpPr>
            <p:cNvPr id="4" name="Freeform 4"/>
            <p:cNvSpPr/>
            <p:nvPr/>
          </p:nvSpPr>
          <p:spPr>
            <a:xfrm>
              <a:off x="0" y="0"/>
              <a:ext cx="4339048" cy="768289"/>
            </a:xfrm>
            <a:custGeom>
              <a:avLst/>
              <a:gdLst/>
              <a:ahLst/>
              <a:cxnLst/>
              <a:rect l="l" t="t" r="r" b="b"/>
              <a:pathLst>
                <a:path w="4339048" h="768289">
                  <a:moveTo>
                    <a:pt x="23966" y="0"/>
                  </a:moveTo>
                  <a:lnTo>
                    <a:pt x="4315082" y="0"/>
                  </a:lnTo>
                  <a:cubicBezTo>
                    <a:pt x="4321438" y="0"/>
                    <a:pt x="4327534" y="2525"/>
                    <a:pt x="4332029" y="7020"/>
                  </a:cubicBezTo>
                  <a:cubicBezTo>
                    <a:pt x="4336523" y="11514"/>
                    <a:pt x="4339048" y="17610"/>
                    <a:pt x="4339048" y="23966"/>
                  </a:cubicBezTo>
                  <a:lnTo>
                    <a:pt x="4339048" y="744323"/>
                  </a:lnTo>
                  <a:cubicBezTo>
                    <a:pt x="4339048" y="757559"/>
                    <a:pt x="4328318" y="768289"/>
                    <a:pt x="4315082" y="768289"/>
                  </a:cubicBezTo>
                  <a:lnTo>
                    <a:pt x="23966" y="768289"/>
                  </a:lnTo>
                  <a:cubicBezTo>
                    <a:pt x="17610" y="768289"/>
                    <a:pt x="11514" y="765764"/>
                    <a:pt x="7020" y="761269"/>
                  </a:cubicBezTo>
                  <a:cubicBezTo>
                    <a:pt x="2525" y="756775"/>
                    <a:pt x="0" y="750679"/>
                    <a:pt x="0" y="744323"/>
                  </a:cubicBezTo>
                  <a:lnTo>
                    <a:pt x="0" y="23966"/>
                  </a:lnTo>
                  <a:cubicBezTo>
                    <a:pt x="0" y="10730"/>
                    <a:pt x="10730" y="0"/>
                    <a:pt x="23966" y="0"/>
                  </a:cubicBezTo>
                  <a:close/>
                </a:path>
              </a:pathLst>
            </a:custGeom>
            <a:solidFill>
              <a:srgbClr val="F7F6E7">
                <a:alpha val="77647"/>
              </a:srgbClr>
            </a:solidFill>
          </p:spPr>
        </p:sp>
        <p:sp>
          <p:nvSpPr>
            <p:cNvPr id="5" name="TextBox 5"/>
            <p:cNvSpPr txBox="1"/>
            <p:nvPr/>
          </p:nvSpPr>
          <p:spPr>
            <a:xfrm>
              <a:off x="0" y="-95250"/>
              <a:ext cx="4339048" cy="863539"/>
            </a:xfrm>
            <a:prstGeom prst="rect">
              <a:avLst/>
            </a:prstGeom>
          </p:spPr>
          <p:txBody>
            <a:bodyPr lIns="50800" tIns="50800" rIns="50800" bIns="50800" rtlCol="0" anchor="ctr"/>
            <a:lstStyle/>
            <a:p>
              <a:pPr algn="just">
                <a:lnSpc>
                  <a:spcPts val="6299"/>
                </a:lnSpc>
              </a:pPr>
              <a:r>
                <a:rPr lang="en-US" sz="4499">
                  <a:solidFill>
                    <a:srgbClr val="54544F">
                      <a:alpha val="77647"/>
                    </a:srgbClr>
                  </a:solidFill>
                  <a:latin typeface="Roboto Condensed Bold"/>
                </a:rPr>
                <a:t>Câu 5. </a:t>
              </a:r>
              <a:r>
                <a:rPr lang="en-US" sz="4499">
                  <a:solidFill>
                    <a:srgbClr val="54544F">
                      <a:alpha val="77647"/>
                    </a:srgbClr>
                  </a:solidFill>
                  <a:latin typeface="Roboto Condensed"/>
                </a:rPr>
                <a:t>Chi tiết </a:t>
              </a:r>
              <a:r>
                <a:rPr lang="en-US" sz="4499">
                  <a:solidFill>
                    <a:srgbClr val="54544F">
                      <a:alpha val="77647"/>
                    </a:srgbClr>
                  </a:solidFill>
                  <a:latin typeface="Roboto Condensed Italics"/>
                </a:rPr>
                <a:t>“Chiêm ngưỡng Hạ Long, không gì thú bằng đi trên thuyền buồm khe khẽ nhích lướt, len lỏi giữa rừng đảo huyền bí, ngắm nhìn trời nước ẩn hiện.” </a:t>
              </a:r>
              <a:r>
                <a:rPr lang="en-US" sz="4499">
                  <a:solidFill>
                    <a:srgbClr val="54544F">
                      <a:alpha val="77647"/>
                    </a:srgbClr>
                  </a:solidFill>
                  <a:latin typeface="Roboto Condensed"/>
                </a:rPr>
                <a:t>nằm ở mục nào trong văn bản?</a:t>
              </a:r>
            </a:p>
          </p:txBody>
        </p:sp>
      </p:grpSp>
      <p:sp>
        <p:nvSpPr>
          <p:cNvPr id="7" name="TextBox 7"/>
          <p:cNvSpPr txBox="1"/>
          <p:nvPr/>
        </p:nvSpPr>
        <p:spPr>
          <a:xfrm>
            <a:off x="1231935" y="4145505"/>
            <a:ext cx="17908882" cy="3674746"/>
          </a:xfrm>
          <a:prstGeom prst="rect">
            <a:avLst/>
          </a:prstGeom>
        </p:spPr>
        <p:txBody>
          <a:bodyPr lIns="0" tIns="0" rIns="0" bIns="0" rtlCol="0" anchor="t">
            <a:spAutoFit/>
          </a:bodyPr>
          <a:lstStyle/>
          <a:p>
            <a:pPr algn="l">
              <a:lnSpc>
                <a:spcPts val="5879"/>
              </a:lnSpc>
            </a:pPr>
            <a:r>
              <a:rPr lang="en-US" sz="4199">
                <a:solidFill>
                  <a:srgbClr val="F7F6E7"/>
                </a:solidFill>
                <a:latin typeface="Roboto Condensed"/>
              </a:rPr>
              <a:t>A. Phần mở đầu</a:t>
            </a:r>
          </a:p>
          <a:p>
            <a:pPr algn="l">
              <a:lnSpc>
                <a:spcPts val="5879"/>
              </a:lnSpc>
            </a:pPr>
            <a:r>
              <a:rPr lang="en-US" sz="4199">
                <a:solidFill>
                  <a:srgbClr val="F7F6E7"/>
                </a:solidFill>
                <a:latin typeface="Roboto Condensed"/>
              </a:rPr>
              <a:t>B. Trong mục 1 “Vịnh Hạ Long là tác phẩm nghệ thuật thiên nhiên hoành tráng”</a:t>
            </a:r>
          </a:p>
          <a:p>
            <a:pPr algn="l">
              <a:lnSpc>
                <a:spcPts val="5739"/>
              </a:lnSpc>
            </a:pPr>
            <a:r>
              <a:rPr lang="en-US" sz="4099">
                <a:solidFill>
                  <a:srgbClr val="F7F6E7"/>
                </a:solidFill>
                <a:latin typeface="Roboto Condensed"/>
              </a:rPr>
              <a:t>C. Trong mục 2 “Cảnh quan Hạ Long biến đổi theo góc nhìn và thời gian”</a:t>
            </a:r>
          </a:p>
          <a:p>
            <a:pPr algn="l">
              <a:lnSpc>
                <a:spcPts val="5879"/>
              </a:lnSpc>
            </a:pPr>
            <a:r>
              <a:rPr lang="en-US" sz="4199">
                <a:solidFill>
                  <a:srgbClr val="F7F6E7"/>
                </a:solidFill>
                <a:latin typeface="Roboto Condensed"/>
              </a:rPr>
              <a:t>D. Trong mục 3 “Hệ thống hang động như những lâu đài bí ẩn”</a:t>
            </a:r>
          </a:p>
          <a:p>
            <a:pPr algn="l">
              <a:lnSpc>
                <a:spcPts val="5879"/>
              </a:lnSpc>
            </a:pPr>
            <a:endParaRPr lang="en-US" sz="4199">
              <a:solidFill>
                <a:srgbClr val="F7F6E7"/>
              </a:solidFill>
              <a:latin typeface="Roboto Condensed"/>
            </a:endParaRPr>
          </a:p>
        </p:txBody>
      </p:sp>
      <p:sp>
        <p:nvSpPr>
          <p:cNvPr id="8" name="Oval 7">
            <a:extLst>
              <a:ext uri="{FF2B5EF4-FFF2-40B4-BE49-F238E27FC236}">
                <a16:creationId xmlns:a16="http://schemas.microsoft.com/office/drawing/2014/main" id="{7FA88419-4758-4C7B-9679-1B39C0677409}"/>
              </a:ext>
            </a:extLst>
          </p:cNvPr>
          <p:cNvSpPr/>
          <p:nvPr/>
        </p:nvSpPr>
        <p:spPr>
          <a:xfrm>
            <a:off x="906588" y="5517060"/>
            <a:ext cx="885672" cy="931635"/>
          </a:xfrm>
          <a:prstGeom prst="ellipse">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3026652" y="4438865"/>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1307456" y="4426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1127534" y="2071728"/>
            <a:ext cx="11077312" cy="8215284"/>
          </a:xfrm>
          <a:custGeom>
            <a:avLst/>
            <a:gdLst/>
            <a:ahLst/>
            <a:cxnLst/>
            <a:rect l="l" t="t" r="r" b="b"/>
            <a:pathLst>
              <a:path w="11077312" h="8215284">
                <a:moveTo>
                  <a:pt x="0" y="0"/>
                </a:moveTo>
                <a:lnTo>
                  <a:pt x="11077312" y="0"/>
                </a:lnTo>
                <a:lnTo>
                  <a:pt x="11077312" y="8215284"/>
                </a:lnTo>
                <a:lnTo>
                  <a:pt x="0" y="8215284"/>
                </a:lnTo>
                <a:lnTo>
                  <a:pt x="0" y="0"/>
                </a:lnTo>
                <a:close/>
              </a:path>
            </a:pathLst>
          </a:custGeom>
          <a:blipFill>
            <a:blip r:embed="rId7"/>
            <a:stretch>
              <a:fillRect/>
            </a:stretch>
          </a:blipFill>
        </p:spPr>
      </p:sp>
      <p:sp>
        <p:nvSpPr>
          <p:cNvPr id="5" name="Freeform 5"/>
          <p:cNvSpPr/>
          <p:nvPr/>
        </p:nvSpPr>
        <p:spPr>
          <a:xfrm>
            <a:off x="816468" y="3057534"/>
            <a:ext cx="481811" cy="586274"/>
          </a:xfrm>
          <a:custGeom>
            <a:avLst/>
            <a:gdLst/>
            <a:ahLst/>
            <a:cxnLst/>
            <a:rect l="l" t="t" r="r" b="b"/>
            <a:pathLst>
              <a:path w="481811" h="586274">
                <a:moveTo>
                  <a:pt x="0" y="0"/>
                </a:moveTo>
                <a:lnTo>
                  <a:pt x="481811" y="0"/>
                </a:lnTo>
                <a:lnTo>
                  <a:pt x="481811" y="586274"/>
                </a:lnTo>
                <a:lnTo>
                  <a:pt x="0" y="58627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395757">
            <a:off x="775852" y="3275268"/>
            <a:ext cx="308598" cy="67891"/>
          </a:xfrm>
          <a:custGeom>
            <a:avLst/>
            <a:gdLst/>
            <a:ahLst/>
            <a:cxnLst/>
            <a:rect l="l" t="t" r="r" b="b"/>
            <a:pathLst>
              <a:path w="308598" h="67891">
                <a:moveTo>
                  <a:pt x="0" y="0"/>
                </a:moveTo>
                <a:lnTo>
                  <a:pt x="308598" y="0"/>
                </a:lnTo>
                <a:lnTo>
                  <a:pt x="308598" y="67892"/>
                </a:lnTo>
                <a:lnTo>
                  <a:pt x="0" y="678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2218876" y="182664"/>
            <a:ext cx="8085600" cy="3968682"/>
          </a:xfrm>
          <a:custGeom>
            <a:avLst/>
            <a:gdLst/>
            <a:ahLst/>
            <a:cxnLst/>
            <a:rect l="l" t="t" r="r" b="b"/>
            <a:pathLst>
              <a:path w="8085600" h="3968682">
                <a:moveTo>
                  <a:pt x="0" y="0"/>
                </a:moveTo>
                <a:lnTo>
                  <a:pt x="8085601" y="0"/>
                </a:lnTo>
                <a:lnTo>
                  <a:pt x="8085601" y="3968682"/>
                </a:lnTo>
                <a:lnTo>
                  <a:pt x="0" y="3968682"/>
                </a:lnTo>
                <a:lnTo>
                  <a:pt x="0" y="0"/>
                </a:lnTo>
                <a:close/>
              </a:path>
            </a:pathLst>
          </a:custGeom>
          <a:blipFill>
            <a:blip r:embed="rId12">
              <a:alphaModFix amt="67000"/>
            </a:blip>
            <a:stretch>
              <a:fillRect/>
            </a:stretch>
          </a:blipFill>
        </p:spPr>
      </p:sp>
      <p:sp>
        <p:nvSpPr>
          <p:cNvPr id="8" name="Freeform 8"/>
          <p:cNvSpPr/>
          <p:nvPr/>
        </p:nvSpPr>
        <p:spPr>
          <a:xfrm>
            <a:off x="15173339" y="-2592569"/>
            <a:ext cx="5554067" cy="5564240"/>
          </a:xfrm>
          <a:custGeom>
            <a:avLst/>
            <a:gdLst/>
            <a:ahLst/>
            <a:cxnLst/>
            <a:rect l="l" t="t" r="r" b="b"/>
            <a:pathLst>
              <a:path w="5554067" h="5564240">
                <a:moveTo>
                  <a:pt x="0" y="0"/>
                </a:moveTo>
                <a:lnTo>
                  <a:pt x="5554067" y="0"/>
                </a:lnTo>
                <a:lnTo>
                  <a:pt x="5554067" y="5564240"/>
                </a:lnTo>
                <a:lnTo>
                  <a:pt x="0" y="5564240"/>
                </a:lnTo>
                <a:lnTo>
                  <a:pt x="0" y="0"/>
                </a:lnTo>
                <a:close/>
              </a:path>
            </a:pathLst>
          </a:custGeom>
          <a:blipFill>
            <a:blip r:embed="rId13">
              <a:alphaModFix amt="58000"/>
            </a:blip>
            <a:stretch>
              <a:fillRect/>
            </a:stretch>
          </a:blipFill>
        </p:spPr>
      </p:sp>
      <p:grpSp>
        <p:nvGrpSpPr>
          <p:cNvPr id="9" name="Group 9"/>
          <p:cNvGrpSpPr/>
          <p:nvPr/>
        </p:nvGrpSpPr>
        <p:grpSpPr>
          <a:xfrm>
            <a:off x="1522309" y="294577"/>
            <a:ext cx="4214514" cy="620078"/>
            <a:chOff x="0" y="0"/>
            <a:chExt cx="1195626" cy="175911"/>
          </a:xfrm>
        </p:grpSpPr>
        <p:sp>
          <p:nvSpPr>
            <p:cNvPr id="10" name="Freeform 10"/>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11" name="TextBox 11"/>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sp>
        <p:nvSpPr>
          <p:cNvPr id="12" name="Freeform 12"/>
          <p:cNvSpPr/>
          <p:nvPr/>
        </p:nvSpPr>
        <p:spPr>
          <a:xfrm>
            <a:off x="772974" y="8647335"/>
            <a:ext cx="599733" cy="607465"/>
          </a:xfrm>
          <a:custGeom>
            <a:avLst/>
            <a:gdLst/>
            <a:ahLst/>
            <a:cxnLst/>
            <a:rect l="l" t="t" r="r" b="b"/>
            <a:pathLst>
              <a:path w="599733" h="607465">
                <a:moveTo>
                  <a:pt x="0" y="0"/>
                </a:moveTo>
                <a:lnTo>
                  <a:pt x="599734" y="0"/>
                </a:lnTo>
                <a:lnTo>
                  <a:pt x="599734" y="607465"/>
                </a:lnTo>
                <a:lnTo>
                  <a:pt x="0" y="60746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6689880" y="2497888"/>
            <a:ext cx="484668" cy="653351"/>
          </a:xfrm>
          <a:custGeom>
            <a:avLst/>
            <a:gdLst/>
            <a:ahLst/>
            <a:cxnLst/>
            <a:rect l="l" t="t" r="r" b="b"/>
            <a:pathLst>
              <a:path w="484668" h="653351">
                <a:moveTo>
                  <a:pt x="0" y="0"/>
                </a:moveTo>
                <a:lnTo>
                  <a:pt x="484668" y="0"/>
                </a:lnTo>
                <a:lnTo>
                  <a:pt x="484668" y="653351"/>
                </a:lnTo>
                <a:lnTo>
                  <a:pt x="0" y="65335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780266" y="2437456"/>
            <a:ext cx="481811" cy="586274"/>
          </a:xfrm>
          <a:custGeom>
            <a:avLst/>
            <a:gdLst/>
            <a:ahLst/>
            <a:cxnLst/>
            <a:rect l="l" t="t" r="r" b="b"/>
            <a:pathLst>
              <a:path w="481811" h="586274">
                <a:moveTo>
                  <a:pt x="0" y="0"/>
                </a:moveTo>
                <a:lnTo>
                  <a:pt x="481811" y="0"/>
                </a:lnTo>
                <a:lnTo>
                  <a:pt x="481811" y="586274"/>
                </a:lnTo>
                <a:lnTo>
                  <a:pt x="0" y="5862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4153647" y="4111088"/>
            <a:ext cx="10101159" cy="3794601"/>
          </a:xfrm>
          <a:custGeom>
            <a:avLst/>
            <a:gdLst/>
            <a:ahLst/>
            <a:cxnLst/>
            <a:rect l="l" t="t" r="r" b="b"/>
            <a:pathLst>
              <a:path w="10101159" h="3794601">
                <a:moveTo>
                  <a:pt x="0" y="0"/>
                </a:moveTo>
                <a:lnTo>
                  <a:pt x="10101158" y="0"/>
                </a:lnTo>
                <a:lnTo>
                  <a:pt x="10101158" y="3794601"/>
                </a:lnTo>
                <a:lnTo>
                  <a:pt x="0" y="3794601"/>
                </a:lnTo>
                <a:lnTo>
                  <a:pt x="0" y="0"/>
                </a:lnTo>
                <a:close/>
              </a:path>
            </a:pathLst>
          </a:custGeom>
          <a:blipFill>
            <a:blip r:embed="rId12"/>
            <a:stretch>
              <a:fillRect t="-15329" b="-15329"/>
            </a:stretch>
          </a:blipFill>
        </p:spPr>
      </p:sp>
      <p:sp>
        <p:nvSpPr>
          <p:cNvPr id="16" name="Freeform 16"/>
          <p:cNvSpPr/>
          <p:nvPr/>
        </p:nvSpPr>
        <p:spPr>
          <a:xfrm>
            <a:off x="2617786" y="2675869"/>
            <a:ext cx="9941113" cy="3794601"/>
          </a:xfrm>
          <a:custGeom>
            <a:avLst/>
            <a:gdLst/>
            <a:ahLst/>
            <a:cxnLst/>
            <a:rect l="l" t="t" r="r" b="b"/>
            <a:pathLst>
              <a:path w="9941113" h="3794601">
                <a:moveTo>
                  <a:pt x="0" y="0"/>
                </a:moveTo>
                <a:lnTo>
                  <a:pt x="9941113" y="0"/>
                </a:lnTo>
                <a:lnTo>
                  <a:pt x="9941113" y="3794602"/>
                </a:lnTo>
                <a:lnTo>
                  <a:pt x="0" y="3794602"/>
                </a:lnTo>
                <a:lnTo>
                  <a:pt x="0" y="0"/>
                </a:lnTo>
                <a:close/>
              </a:path>
            </a:pathLst>
          </a:custGeom>
          <a:blipFill>
            <a:blip r:embed="rId12"/>
            <a:stretch>
              <a:fillRect t="-14294" b="-14294"/>
            </a:stretch>
          </a:blipFill>
        </p:spPr>
      </p:sp>
      <p:sp>
        <p:nvSpPr>
          <p:cNvPr id="17" name="Freeform 17"/>
          <p:cNvSpPr/>
          <p:nvPr/>
        </p:nvSpPr>
        <p:spPr>
          <a:xfrm>
            <a:off x="6705647" y="4603157"/>
            <a:ext cx="477298" cy="638721"/>
          </a:xfrm>
          <a:custGeom>
            <a:avLst/>
            <a:gdLst/>
            <a:ahLst/>
            <a:cxnLst/>
            <a:rect l="l" t="t" r="r" b="b"/>
            <a:pathLst>
              <a:path w="477298" h="638721">
                <a:moveTo>
                  <a:pt x="0" y="0"/>
                </a:moveTo>
                <a:lnTo>
                  <a:pt x="477298" y="0"/>
                </a:lnTo>
                <a:lnTo>
                  <a:pt x="477298" y="638720"/>
                </a:lnTo>
                <a:lnTo>
                  <a:pt x="0" y="63872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Freeform 18"/>
          <p:cNvSpPr/>
          <p:nvPr/>
        </p:nvSpPr>
        <p:spPr>
          <a:xfrm rot="94860">
            <a:off x="6677445" y="3955585"/>
            <a:ext cx="531185" cy="626936"/>
          </a:xfrm>
          <a:custGeom>
            <a:avLst/>
            <a:gdLst/>
            <a:ahLst/>
            <a:cxnLst/>
            <a:rect l="l" t="t" r="r" b="b"/>
            <a:pathLst>
              <a:path w="531185" h="626936">
                <a:moveTo>
                  <a:pt x="0" y="0"/>
                </a:moveTo>
                <a:lnTo>
                  <a:pt x="531185" y="0"/>
                </a:lnTo>
                <a:lnTo>
                  <a:pt x="531185" y="626936"/>
                </a:lnTo>
                <a:lnTo>
                  <a:pt x="0" y="62693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9" name="Freeform 19"/>
          <p:cNvSpPr/>
          <p:nvPr/>
        </p:nvSpPr>
        <p:spPr>
          <a:xfrm>
            <a:off x="780266" y="7189226"/>
            <a:ext cx="554216" cy="649933"/>
          </a:xfrm>
          <a:custGeom>
            <a:avLst/>
            <a:gdLst/>
            <a:ahLst/>
            <a:cxnLst/>
            <a:rect l="l" t="t" r="r" b="b"/>
            <a:pathLst>
              <a:path w="554216" h="649933">
                <a:moveTo>
                  <a:pt x="0" y="0"/>
                </a:moveTo>
                <a:lnTo>
                  <a:pt x="554215" y="0"/>
                </a:lnTo>
                <a:lnTo>
                  <a:pt x="554215" y="649933"/>
                </a:lnTo>
                <a:lnTo>
                  <a:pt x="0" y="649933"/>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0" name="Freeform 20"/>
          <p:cNvSpPr/>
          <p:nvPr/>
        </p:nvSpPr>
        <p:spPr>
          <a:xfrm>
            <a:off x="758493" y="5852784"/>
            <a:ext cx="585845" cy="656242"/>
          </a:xfrm>
          <a:custGeom>
            <a:avLst/>
            <a:gdLst/>
            <a:ahLst/>
            <a:cxnLst/>
            <a:rect l="l" t="t" r="r" b="b"/>
            <a:pathLst>
              <a:path w="585845" h="656242">
                <a:moveTo>
                  <a:pt x="0" y="0"/>
                </a:moveTo>
                <a:lnTo>
                  <a:pt x="585845" y="0"/>
                </a:lnTo>
                <a:lnTo>
                  <a:pt x="585845" y="656241"/>
                </a:lnTo>
                <a:lnTo>
                  <a:pt x="0" y="656241"/>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1" name="Freeform 21"/>
          <p:cNvSpPr/>
          <p:nvPr/>
        </p:nvSpPr>
        <p:spPr>
          <a:xfrm>
            <a:off x="764136" y="1746829"/>
            <a:ext cx="497941" cy="596661"/>
          </a:xfrm>
          <a:custGeom>
            <a:avLst/>
            <a:gdLst/>
            <a:ahLst/>
            <a:cxnLst/>
            <a:rect l="l" t="t" r="r" b="b"/>
            <a:pathLst>
              <a:path w="497941" h="596661">
                <a:moveTo>
                  <a:pt x="0" y="0"/>
                </a:moveTo>
                <a:lnTo>
                  <a:pt x="497941" y="0"/>
                </a:lnTo>
                <a:lnTo>
                  <a:pt x="497941" y="596661"/>
                </a:lnTo>
                <a:lnTo>
                  <a:pt x="0" y="59666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2" name="Freeform 22"/>
          <p:cNvSpPr/>
          <p:nvPr/>
        </p:nvSpPr>
        <p:spPr>
          <a:xfrm>
            <a:off x="772974" y="9344837"/>
            <a:ext cx="536539" cy="654316"/>
          </a:xfrm>
          <a:custGeom>
            <a:avLst/>
            <a:gdLst/>
            <a:ahLst/>
            <a:cxnLst/>
            <a:rect l="l" t="t" r="r" b="b"/>
            <a:pathLst>
              <a:path w="536539" h="654316">
                <a:moveTo>
                  <a:pt x="0" y="0"/>
                </a:moveTo>
                <a:lnTo>
                  <a:pt x="536539" y="0"/>
                </a:lnTo>
                <a:lnTo>
                  <a:pt x="536539" y="654316"/>
                </a:lnTo>
                <a:lnTo>
                  <a:pt x="0" y="654316"/>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3" name="Freeform 23"/>
          <p:cNvSpPr/>
          <p:nvPr/>
        </p:nvSpPr>
        <p:spPr>
          <a:xfrm>
            <a:off x="813941" y="7856911"/>
            <a:ext cx="472263" cy="662614"/>
          </a:xfrm>
          <a:custGeom>
            <a:avLst/>
            <a:gdLst/>
            <a:ahLst/>
            <a:cxnLst/>
            <a:rect l="l" t="t" r="r" b="b"/>
            <a:pathLst>
              <a:path w="472263" h="662614">
                <a:moveTo>
                  <a:pt x="0" y="0"/>
                </a:moveTo>
                <a:lnTo>
                  <a:pt x="472263" y="0"/>
                </a:lnTo>
                <a:lnTo>
                  <a:pt x="472263" y="662614"/>
                </a:lnTo>
                <a:lnTo>
                  <a:pt x="0" y="66261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4" name="Freeform 24"/>
          <p:cNvSpPr/>
          <p:nvPr/>
        </p:nvSpPr>
        <p:spPr>
          <a:xfrm>
            <a:off x="882538" y="6527074"/>
            <a:ext cx="263529" cy="601415"/>
          </a:xfrm>
          <a:custGeom>
            <a:avLst/>
            <a:gdLst/>
            <a:ahLst/>
            <a:cxnLst/>
            <a:rect l="l" t="t" r="r" b="b"/>
            <a:pathLst>
              <a:path w="263529" h="601415">
                <a:moveTo>
                  <a:pt x="0" y="0"/>
                </a:moveTo>
                <a:lnTo>
                  <a:pt x="263529" y="0"/>
                </a:lnTo>
                <a:lnTo>
                  <a:pt x="263529" y="601415"/>
                </a:lnTo>
                <a:lnTo>
                  <a:pt x="0" y="601415"/>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25" name="Freeform 25"/>
          <p:cNvSpPr/>
          <p:nvPr/>
        </p:nvSpPr>
        <p:spPr>
          <a:xfrm>
            <a:off x="6724483" y="8005950"/>
            <a:ext cx="521280" cy="624628"/>
          </a:xfrm>
          <a:custGeom>
            <a:avLst/>
            <a:gdLst/>
            <a:ahLst/>
            <a:cxnLst/>
            <a:rect l="l" t="t" r="r" b="b"/>
            <a:pathLst>
              <a:path w="521280" h="624628">
                <a:moveTo>
                  <a:pt x="0" y="0"/>
                </a:moveTo>
                <a:lnTo>
                  <a:pt x="521280" y="0"/>
                </a:lnTo>
                <a:lnTo>
                  <a:pt x="521280" y="624627"/>
                </a:lnTo>
                <a:lnTo>
                  <a:pt x="0" y="624627"/>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26" name="Freeform 26"/>
          <p:cNvSpPr/>
          <p:nvPr/>
        </p:nvSpPr>
        <p:spPr>
          <a:xfrm>
            <a:off x="6717903" y="8679491"/>
            <a:ext cx="579129" cy="679149"/>
          </a:xfrm>
          <a:custGeom>
            <a:avLst/>
            <a:gdLst/>
            <a:ahLst/>
            <a:cxnLst/>
            <a:rect l="l" t="t" r="r" b="b"/>
            <a:pathLst>
              <a:path w="579129" h="679149">
                <a:moveTo>
                  <a:pt x="0" y="0"/>
                </a:moveTo>
                <a:lnTo>
                  <a:pt x="579129" y="0"/>
                </a:lnTo>
                <a:lnTo>
                  <a:pt x="579129" y="679149"/>
                </a:lnTo>
                <a:lnTo>
                  <a:pt x="0" y="679149"/>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27" name="Freeform 27"/>
          <p:cNvSpPr/>
          <p:nvPr/>
        </p:nvSpPr>
        <p:spPr>
          <a:xfrm>
            <a:off x="6689880" y="7290272"/>
            <a:ext cx="556591" cy="655514"/>
          </a:xfrm>
          <a:custGeom>
            <a:avLst/>
            <a:gdLst/>
            <a:ahLst/>
            <a:cxnLst/>
            <a:rect l="l" t="t" r="r" b="b"/>
            <a:pathLst>
              <a:path w="556591" h="655514">
                <a:moveTo>
                  <a:pt x="0" y="0"/>
                </a:moveTo>
                <a:lnTo>
                  <a:pt x="556591" y="0"/>
                </a:lnTo>
                <a:lnTo>
                  <a:pt x="556591" y="655515"/>
                </a:lnTo>
                <a:lnTo>
                  <a:pt x="0" y="655515"/>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28" name="Freeform 28"/>
          <p:cNvSpPr/>
          <p:nvPr/>
        </p:nvSpPr>
        <p:spPr>
          <a:xfrm>
            <a:off x="6712631" y="5308056"/>
            <a:ext cx="504547" cy="629253"/>
          </a:xfrm>
          <a:custGeom>
            <a:avLst/>
            <a:gdLst/>
            <a:ahLst/>
            <a:cxnLst/>
            <a:rect l="l" t="t" r="r" b="b"/>
            <a:pathLst>
              <a:path w="504547" h="629253">
                <a:moveTo>
                  <a:pt x="0" y="0"/>
                </a:moveTo>
                <a:lnTo>
                  <a:pt x="504547" y="0"/>
                </a:lnTo>
                <a:lnTo>
                  <a:pt x="504547" y="629254"/>
                </a:lnTo>
                <a:lnTo>
                  <a:pt x="0" y="629254"/>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29" name="Freeform 29"/>
          <p:cNvSpPr/>
          <p:nvPr/>
        </p:nvSpPr>
        <p:spPr>
          <a:xfrm>
            <a:off x="720330" y="5136647"/>
            <a:ext cx="533758" cy="636804"/>
          </a:xfrm>
          <a:custGeom>
            <a:avLst/>
            <a:gdLst/>
            <a:ahLst/>
            <a:cxnLst/>
            <a:rect l="l" t="t" r="r" b="b"/>
            <a:pathLst>
              <a:path w="533758" h="636804">
                <a:moveTo>
                  <a:pt x="0" y="0"/>
                </a:moveTo>
                <a:lnTo>
                  <a:pt x="533758" y="0"/>
                </a:lnTo>
                <a:lnTo>
                  <a:pt x="533758" y="636804"/>
                </a:lnTo>
                <a:lnTo>
                  <a:pt x="0" y="636804"/>
                </a:lnTo>
                <a:lnTo>
                  <a:pt x="0" y="0"/>
                </a:lnTo>
                <a:close/>
              </a:path>
            </a:pathLst>
          </a:custGeom>
          <a:blipFill>
            <a:blip r:embed="rId44">
              <a:extLst>
                <a:ext uri="{96DAC541-7B7A-43D3-8B79-37D633B846F1}">
                  <asvg:svgBlip xmlns="" xmlns:asvg="http://schemas.microsoft.com/office/drawing/2016/SVG/main" r:embed="rId45"/>
                </a:ext>
              </a:extLst>
            </a:blip>
            <a:stretch>
              <a:fillRect/>
            </a:stretch>
          </a:blipFill>
        </p:spPr>
      </p:sp>
      <p:sp>
        <p:nvSpPr>
          <p:cNvPr id="30" name="Freeform 30"/>
          <p:cNvSpPr/>
          <p:nvPr/>
        </p:nvSpPr>
        <p:spPr>
          <a:xfrm>
            <a:off x="758493" y="3703971"/>
            <a:ext cx="498994" cy="636767"/>
          </a:xfrm>
          <a:custGeom>
            <a:avLst/>
            <a:gdLst/>
            <a:ahLst/>
            <a:cxnLst/>
            <a:rect l="l" t="t" r="r" b="b"/>
            <a:pathLst>
              <a:path w="498994" h="636767">
                <a:moveTo>
                  <a:pt x="0" y="0"/>
                </a:moveTo>
                <a:lnTo>
                  <a:pt x="498994" y="0"/>
                </a:lnTo>
                <a:lnTo>
                  <a:pt x="498994" y="636767"/>
                </a:lnTo>
                <a:lnTo>
                  <a:pt x="0" y="636767"/>
                </a:lnTo>
                <a:lnTo>
                  <a:pt x="0" y="0"/>
                </a:lnTo>
                <a:close/>
              </a:path>
            </a:pathLst>
          </a:custGeom>
          <a:blipFill>
            <a:blip r:embed="rId46">
              <a:extLst>
                <a:ext uri="{96DAC541-7B7A-43D3-8B79-37D633B846F1}">
                  <asvg:svgBlip xmlns="" xmlns:asvg="http://schemas.microsoft.com/office/drawing/2016/SVG/main" r:embed="rId47"/>
                </a:ext>
              </a:extLst>
            </a:blip>
            <a:stretch>
              <a:fillRect/>
            </a:stretch>
          </a:blipFill>
        </p:spPr>
      </p:sp>
      <p:sp>
        <p:nvSpPr>
          <p:cNvPr id="31" name="Freeform 31"/>
          <p:cNvSpPr/>
          <p:nvPr/>
        </p:nvSpPr>
        <p:spPr>
          <a:xfrm>
            <a:off x="780266" y="4513378"/>
            <a:ext cx="464844" cy="593188"/>
          </a:xfrm>
          <a:custGeom>
            <a:avLst/>
            <a:gdLst/>
            <a:ahLst/>
            <a:cxnLst/>
            <a:rect l="l" t="t" r="r" b="b"/>
            <a:pathLst>
              <a:path w="464844" h="593188">
                <a:moveTo>
                  <a:pt x="0" y="0"/>
                </a:moveTo>
                <a:lnTo>
                  <a:pt x="464844" y="0"/>
                </a:lnTo>
                <a:lnTo>
                  <a:pt x="464844" y="593188"/>
                </a:lnTo>
                <a:lnTo>
                  <a:pt x="0" y="593188"/>
                </a:lnTo>
                <a:lnTo>
                  <a:pt x="0" y="0"/>
                </a:lnTo>
                <a:close/>
              </a:path>
            </a:pathLst>
          </a:custGeom>
          <a:blipFill>
            <a:blip r:embed="rId48">
              <a:extLst>
                <a:ext uri="{96DAC541-7B7A-43D3-8B79-37D633B846F1}">
                  <asvg:svgBlip xmlns="" xmlns:asvg="http://schemas.microsoft.com/office/drawing/2016/SVG/main" r:embed="rId49"/>
                </a:ext>
              </a:extLst>
            </a:blip>
            <a:stretch>
              <a:fillRect/>
            </a:stretch>
          </a:blipFill>
          <a:ln cap="sq">
            <a:noFill/>
            <a:prstDash val="solid"/>
            <a:miter/>
          </a:ln>
        </p:spPr>
      </p:sp>
      <p:sp>
        <p:nvSpPr>
          <p:cNvPr id="32" name="Freeform 32"/>
          <p:cNvSpPr/>
          <p:nvPr/>
        </p:nvSpPr>
        <p:spPr>
          <a:xfrm>
            <a:off x="933954" y="4363829"/>
            <a:ext cx="157467" cy="161092"/>
          </a:xfrm>
          <a:custGeom>
            <a:avLst/>
            <a:gdLst/>
            <a:ahLst/>
            <a:cxnLst/>
            <a:rect l="l" t="t" r="r" b="b"/>
            <a:pathLst>
              <a:path w="157467" h="161092">
                <a:moveTo>
                  <a:pt x="0" y="0"/>
                </a:moveTo>
                <a:lnTo>
                  <a:pt x="157467" y="0"/>
                </a:lnTo>
                <a:lnTo>
                  <a:pt x="157467" y="161091"/>
                </a:lnTo>
                <a:lnTo>
                  <a:pt x="0" y="161091"/>
                </a:lnTo>
                <a:lnTo>
                  <a:pt x="0" y="0"/>
                </a:lnTo>
                <a:close/>
              </a:path>
            </a:pathLst>
          </a:custGeom>
          <a:blipFill>
            <a:blip r:embed="rId50">
              <a:extLst>
                <a:ext uri="{96DAC541-7B7A-43D3-8B79-37D633B846F1}">
                  <asvg:svgBlip xmlns="" xmlns:asvg="http://schemas.microsoft.com/office/drawing/2016/SVG/main" r:embed="rId51"/>
                </a:ext>
              </a:extLst>
            </a:blip>
            <a:stretch>
              <a:fillRect/>
            </a:stretch>
          </a:blipFill>
        </p:spPr>
      </p:sp>
      <p:sp>
        <p:nvSpPr>
          <p:cNvPr id="33" name="Freeform 33"/>
          <p:cNvSpPr/>
          <p:nvPr/>
        </p:nvSpPr>
        <p:spPr>
          <a:xfrm>
            <a:off x="6661020" y="3178129"/>
            <a:ext cx="482867" cy="727607"/>
          </a:xfrm>
          <a:custGeom>
            <a:avLst/>
            <a:gdLst/>
            <a:ahLst/>
            <a:cxnLst/>
            <a:rect l="l" t="t" r="r" b="b"/>
            <a:pathLst>
              <a:path w="482867" h="727607">
                <a:moveTo>
                  <a:pt x="0" y="0"/>
                </a:moveTo>
                <a:lnTo>
                  <a:pt x="482867" y="0"/>
                </a:lnTo>
                <a:lnTo>
                  <a:pt x="482867" y="727607"/>
                </a:lnTo>
                <a:lnTo>
                  <a:pt x="0" y="727607"/>
                </a:lnTo>
                <a:lnTo>
                  <a:pt x="0" y="0"/>
                </a:lnTo>
                <a:close/>
              </a:path>
            </a:pathLst>
          </a:custGeom>
          <a:blipFill>
            <a:blip r:embed="rId52">
              <a:extLst>
                <a:ext uri="{96DAC541-7B7A-43D3-8B79-37D633B846F1}">
                  <asvg:svgBlip xmlns="" xmlns:asvg="http://schemas.microsoft.com/office/drawing/2016/SVG/main" r:embed="rId53"/>
                </a:ext>
              </a:extLst>
            </a:blip>
            <a:stretch>
              <a:fillRect/>
            </a:stretch>
          </a:blipFill>
        </p:spPr>
      </p:sp>
      <p:sp>
        <p:nvSpPr>
          <p:cNvPr id="34" name="Freeform 34"/>
          <p:cNvSpPr/>
          <p:nvPr/>
        </p:nvSpPr>
        <p:spPr>
          <a:xfrm>
            <a:off x="816700" y="1009898"/>
            <a:ext cx="482572" cy="634964"/>
          </a:xfrm>
          <a:custGeom>
            <a:avLst/>
            <a:gdLst/>
            <a:ahLst/>
            <a:cxnLst/>
            <a:rect l="l" t="t" r="r" b="b"/>
            <a:pathLst>
              <a:path w="482572" h="634964">
                <a:moveTo>
                  <a:pt x="0" y="0"/>
                </a:moveTo>
                <a:lnTo>
                  <a:pt x="482572" y="0"/>
                </a:lnTo>
                <a:lnTo>
                  <a:pt x="482572" y="634964"/>
                </a:lnTo>
                <a:lnTo>
                  <a:pt x="0" y="634964"/>
                </a:lnTo>
                <a:lnTo>
                  <a:pt x="0" y="0"/>
                </a:lnTo>
                <a:close/>
              </a:path>
            </a:pathLst>
          </a:custGeom>
          <a:blipFill>
            <a:blip r:embed="rId54">
              <a:extLst>
                <a:ext uri="{96DAC541-7B7A-43D3-8B79-37D633B846F1}">
                  <asvg:svgBlip xmlns="" xmlns:asvg="http://schemas.microsoft.com/office/drawing/2016/SVG/main" r:embed="rId55"/>
                </a:ext>
              </a:extLst>
            </a:blip>
            <a:stretch>
              <a:fillRect/>
            </a:stretch>
          </a:blipFill>
        </p:spPr>
      </p:sp>
      <p:sp>
        <p:nvSpPr>
          <p:cNvPr id="35" name="Freeform 35"/>
          <p:cNvSpPr/>
          <p:nvPr/>
        </p:nvSpPr>
        <p:spPr>
          <a:xfrm>
            <a:off x="6645078" y="415356"/>
            <a:ext cx="502147" cy="596503"/>
          </a:xfrm>
          <a:custGeom>
            <a:avLst/>
            <a:gdLst/>
            <a:ahLst/>
            <a:cxnLst/>
            <a:rect l="l" t="t" r="r" b="b"/>
            <a:pathLst>
              <a:path w="502147" h="596503">
                <a:moveTo>
                  <a:pt x="0" y="0"/>
                </a:moveTo>
                <a:lnTo>
                  <a:pt x="502146" y="0"/>
                </a:lnTo>
                <a:lnTo>
                  <a:pt x="502146" y="596502"/>
                </a:lnTo>
                <a:lnTo>
                  <a:pt x="0" y="596502"/>
                </a:lnTo>
                <a:lnTo>
                  <a:pt x="0" y="0"/>
                </a:lnTo>
                <a:close/>
              </a:path>
            </a:pathLst>
          </a:custGeom>
          <a:blipFill>
            <a:blip r:embed="rId56">
              <a:extLst>
                <a:ext uri="{96DAC541-7B7A-43D3-8B79-37D633B846F1}">
                  <asvg:svgBlip xmlns="" xmlns:asvg="http://schemas.microsoft.com/office/drawing/2016/SVG/main" r:embed="rId57"/>
                </a:ext>
              </a:extLst>
            </a:blip>
            <a:stretch>
              <a:fillRect/>
            </a:stretch>
          </a:blipFill>
        </p:spPr>
      </p:sp>
      <p:grpSp>
        <p:nvGrpSpPr>
          <p:cNvPr id="36" name="Group 36"/>
          <p:cNvGrpSpPr/>
          <p:nvPr/>
        </p:nvGrpSpPr>
        <p:grpSpPr>
          <a:xfrm>
            <a:off x="6625958" y="1031378"/>
            <a:ext cx="502147" cy="747592"/>
            <a:chOff x="0" y="0"/>
            <a:chExt cx="669529" cy="996790"/>
          </a:xfrm>
        </p:grpSpPr>
        <p:sp>
          <p:nvSpPr>
            <p:cNvPr id="37" name="Freeform 37"/>
            <p:cNvSpPr/>
            <p:nvPr/>
          </p:nvSpPr>
          <p:spPr>
            <a:xfrm>
              <a:off x="0" y="201453"/>
              <a:ext cx="669529" cy="795337"/>
            </a:xfrm>
            <a:custGeom>
              <a:avLst/>
              <a:gdLst/>
              <a:ahLst/>
              <a:cxnLst/>
              <a:rect l="l" t="t" r="r" b="b"/>
              <a:pathLst>
                <a:path w="669529" h="795337">
                  <a:moveTo>
                    <a:pt x="0" y="0"/>
                  </a:moveTo>
                  <a:lnTo>
                    <a:pt x="669529" y="0"/>
                  </a:lnTo>
                  <a:lnTo>
                    <a:pt x="669529" y="795337"/>
                  </a:lnTo>
                  <a:lnTo>
                    <a:pt x="0" y="795337"/>
                  </a:lnTo>
                  <a:lnTo>
                    <a:pt x="0" y="0"/>
                  </a:lnTo>
                  <a:close/>
                </a:path>
              </a:pathLst>
            </a:custGeom>
            <a:blipFill>
              <a:blip r:embed="rId58">
                <a:alphaModFix amt="65999"/>
                <a:extLst>
                  <a:ext uri="{96DAC541-7B7A-43D3-8B79-37D633B846F1}">
                    <asvg:svgBlip xmlns="" xmlns:asvg="http://schemas.microsoft.com/office/drawing/2016/SVG/main" r:embed="rId59"/>
                  </a:ext>
                </a:extLst>
              </a:blip>
              <a:stretch>
                <a:fillRect/>
              </a:stretch>
            </a:blipFill>
          </p:spPr>
        </p:sp>
        <p:sp>
          <p:nvSpPr>
            <p:cNvPr id="38" name="Freeform 38"/>
            <p:cNvSpPr/>
            <p:nvPr/>
          </p:nvSpPr>
          <p:spPr>
            <a:xfrm>
              <a:off x="244384" y="0"/>
              <a:ext cx="188452" cy="192790"/>
            </a:xfrm>
            <a:custGeom>
              <a:avLst/>
              <a:gdLst/>
              <a:ahLst/>
              <a:cxnLst/>
              <a:rect l="l" t="t" r="r" b="b"/>
              <a:pathLst>
                <a:path w="188452" h="192790">
                  <a:moveTo>
                    <a:pt x="0" y="0"/>
                  </a:moveTo>
                  <a:lnTo>
                    <a:pt x="188452" y="0"/>
                  </a:lnTo>
                  <a:lnTo>
                    <a:pt x="188452" y="192790"/>
                  </a:lnTo>
                  <a:lnTo>
                    <a:pt x="0" y="192790"/>
                  </a:lnTo>
                  <a:lnTo>
                    <a:pt x="0" y="0"/>
                  </a:lnTo>
                  <a:close/>
                </a:path>
              </a:pathLst>
            </a:custGeom>
            <a:blipFill>
              <a:blip r:embed="rId60">
                <a:extLst>
                  <a:ext uri="{96DAC541-7B7A-43D3-8B79-37D633B846F1}">
                    <asvg:svgBlip xmlns="" xmlns:asvg="http://schemas.microsoft.com/office/drawing/2016/SVG/main" r:embed="rId61"/>
                  </a:ext>
                </a:extLst>
              </a:blip>
              <a:stretch>
                <a:fillRect/>
              </a:stretch>
            </a:blipFill>
          </p:spPr>
        </p:sp>
      </p:grpSp>
      <p:sp>
        <p:nvSpPr>
          <p:cNvPr id="39" name="Freeform 39"/>
          <p:cNvSpPr/>
          <p:nvPr/>
        </p:nvSpPr>
        <p:spPr>
          <a:xfrm>
            <a:off x="6634355" y="1838031"/>
            <a:ext cx="502147" cy="596503"/>
          </a:xfrm>
          <a:custGeom>
            <a:avLst/>
            <a:gdLst/>
            <a:ahLst/>
            <a:cxnLst/>
            <a:rect l="l" t="t" r="r" b="b"/>
            <a:pathLst>
              <a:path w="502147" h="596503">
                <a:moveTo>
                  <a:pt x="0" y="0"/>
                </a:moveTo>
                <a:lnTo>
                  <a:pt x="502147" y="0"/>
                </a:lnTo>
                <a:lnTo>
                  <a:pt x="502147" y="596502"/>
                </a:lnTo>
                <a:lnTo>
                  <a:pt x="0" y="596502"/>
                </a:lnTo>
                <a:lnTo>
                  <a:pt x="0" y="0"/>
                </a:lnTo>
                <a:close/>
              </a:path>
            </a:pathLst>
          </a:custGeom>
          <a:blipFill>
            <a:blip r:embed="rId62">
              <a:extLst>
                <a:ext uri="{96DAC541-7B7A-43D3-8B79-37D633B846F1}">
                  <asvg:svgBlip xmlns="" xmlns:asvg="http://schemas.microsoft.com/office/drawing/2016/SVG/main" r:embed="rId63"/>
                </a:ext>
              </a:extLst>
            </a:blip>
            <a:stretch>
              <a:fillRect/>
            </a:stretch>
          </a:blipFill>
        </p:spPr>
      </p:sp>
      <p:sp>
        <p:nvSpPr>
          <p:cNvPr id="40" name="Freeform 40"/>
          <p:cNvSpPr/>
          <p:nvPr/>
        </p:nvSpPr>
        <p:spPr>
          <a:xfrm rot="705548">
            <a:off x="7029716" y="1768399"/>
            <a:ext cx="130981" cy="231825"/>
          </a:xfrm>
          <a:custGeom>
            <a:avLst/>
            <a:gdLst/>
            <a:ahLst/>
            <a:cxnLst/>
            <a:rect l="l" t="t" r="r" b="b"/>
            <a:pathLst>
              <a:path w="130981" h="231825">
                <a:moveTo>
                  <a:pt x="0" y="0"/>
                </a:moveTo>
                <a:lnTo>
                  <a:pt x="130981" y="0"/>
                </a:lnTo>
                <a:lnTo>
                  <a:pt x="130981" y="231825"/>
                </a:lnTo>
                <a:lnTo>
                  <a:pt x="0" y="231825"/>
                </a:lnTo>
                <a:lnTo>
                  <a:pt x="0" y="0"/>
                </a:lnTo>
                <a:close/>
              </a:path>
            </a:pathLst>
          </a:custGeom>
          <a:blipFill>
            <a:blip r:embed="rId64">
              <a:alphaModFix amt="53000"/>
              <a:extLst>
                <a:ext uri="{96DAC541-7B7A-43D3-8B79-37D633B846F1}">
                  <asvg:svgBlip xmlns="" xmlns:asvg="http://schemas.microsoft.com/office/drawing/2016/SVG/main" r:embed="rId65"/>
                </a:ext>
              </a:extLst>
            </a:blip>
            <a:stretch>
              <a:fillRect/>
            </a:stretch>
          </a:blipFill>
        </p:spPr>
      </p:sp>
      <p:sp>
        <p:nvSpPr>
          <p:cNvPr id="41" name="Freeform 41"/>
          <p:cNvSpPr/>
          <p:nvPr/>
        </p:nvSpPr>
        <p:spPr>
          <a:xfrm>
            <a:off x="813231" y="287847"/>
            <a:ext cx="472973" cy="661922"/>
          </a:xfrm>
          <a:custGeom>
            <a:avLst/>
            <a:gdLst/>
            <a:ahLst/>
            <a:cxnLst/>
            <a:rect l="l" t="t" r="r" b="b"/>
            <a:pathLst>
              <a:path w="472973" h="661922">
                <a:moveTo>
                  <a:pt x="0" y="0"/>
                </a:moveTo>
                <a:lnTo>
                  <a:pt x="472973" y="0"/>
                </a:lnTo>
                <a:lnTo>
                  <a:pt x="472973" y="661922"/>
                </a:lnTo>
                <a:lnTo>
                  <a:pt x="0" y="661922"/>
                </a:lnTo>
                <a:lnTo>
                  <a:pt x="0" y="0"/>
                </a:lnTo>
                <a:close/>
              </a:path>
            </a:pathLst>
          </a:custGeom>
          <a:blipFill>
            <a:blip r:embed="rId66">
              <a:extLst>
                <a:ext uri="{96DAC541-7B7A-43D3-8B79-37D633B846F1}">
                  <asvg:svgBlip xmlns="" xmlns:asvg="http://schemas.microsoft.com/office/drawing/2016/SVG/main" r:embed="rId67"/>
                </a:ext>
              </a:extLst>
            </a:blip>
            <a:stretch>
              <a:fillRect/>
            </a:stretch>
          </a:blipFill>
        </p:spPr>
      </p:sp>
      <p:sp>
        <p:nvSpPr>
          <p:cNvPr id="42" name="Freeform 42"/>
          <p:cNvSpPr/>
          <p:nvPr/>
        </p:nvSpPr>
        <p:spPr>
          <a:xfrm>
            <a:off x="6724483" y="5949342"/>
            <a:ext cx="480843" cy="617906"/>
          </a:xfrm>
          <a:custGeom>
            <a:avLst/>
            <a:gdLst/>
            <a:ahLst/>
            <a:cxnLst/>
            <a:rect l="l" t="t" r="r" b="b"/>
            <a:pathLst>
              <a:path w="480843" h="617906">
                <a:moveTo>
                  <a:pt x="0" y="0"/>
                </a:moveTo>
                <a:lnTo>
                  <a:pt x="480843" y="0"/>
                </a:lnTo>
                <a:lnTo>
                  <a:pt x="480843" y="617906"/>
                </a:lnTo>
                <a:lnTo>
                  <a:pt x="0" y="617906"/>
                </a:lnTo>
                <a:lnTo>
                  <a:pt x="0" y="0"/>
                </a:lnTo>
                <a:close/>
              </a:path>
            </a:pathLst>
          </a:custGeom>
          <a:blipFill>
            <a:blip r:embed="rId68">
              <a:extLst>
                <a:ext uri="{96DAC541-7B7A-43D3-8B79-37D633B846F1}">
                  <asvg:svgBlip xmlns="" xmlns:asvg="http://schemas.microsoft.com/office/drawing/2016/SVG/main" r:embed="rId69"/>
                </a:ext>
              </a:extLst>
            </a:blip>
            <a:stretch>
              <a:fillRect/>
            </a:stretch>
          </a:blipFill>
        </p:spPr>
      </p:sp>
      <p:grpSp>
        <p:nvGrpSpPr>
          <p:cNvPr id="43" name="Group 43"/>
          <p:cNvGrpSpPr/>
          <p:nvPr/>
        </p:nvGrpSpPr>
        <p:grpSpPr>
          <a:xfrm>
            <a:off x="6705647" y="6503426"/>
            <a:ext cx="563396" cy="744733"/>
            <a:chOff x="0" y="0"/>
            <a:chExt cx="751195" cy="992977"/>
          </a:xfrm>
        </p:grpSpPr>
        <p:sp>
          <p:nvSpPr>
            <p:cNvPr id="44" name="Freeform 44"/>
            <p:cNvSpPr/>
            <p:nvPr/>
          </p:nvSpPr>
          <p:spPr>
            <a:xfrm>
              <a:off x="0" y="169102"/>
              <a:ext cx="641124" cy="823875"/>
            </a:xfrm>
            <a:custGeom>
              <a:avLst/>
              <a:gdLst/>
              <a:ahLst/>
              <a:cxnLst/>
              <a:rect l="l" t="t" r="r" b="b"/>
              <a:pathLst>
                <a:path w="641124" h="823875">
                  <a:moveTo>
                    <a:pt x="0" y="0"/>
                  </a:moveTo>
                  <a:lnTo>
                    <a:pt x="641124" y="0"/>
                  </a:lnTo>
                  <a:lnTo>
                    <a:pt x="641124" y="823875"/>
                  </a:lnTo>
                  <a:lnTo>
                    <a:pt x="0" y="823875"/>
                  </a:lnTo>
                  <a:lnTo>
                    <a:pt x="0" y="0"/>
                  </a:lnTo>
                  <a:close/>
                </a:path>
              </a:pathLst>
            </a:custGeom>
            <a:blipFill>
              <a:blip r:embed="rId70">
                <a:alphaModFix amt="65999"/>
                <a:extLst>
                  <a:ext uri="{96DAC541-7B7A-43D3-8B79-37D633B846F1}">
                    <asvg:svgBlip xmlns="" xmlns:asvg="http://schemas.microsoft.com/office/drawing/2016/SVG/main" r:embed="rId71"/>
                  </a:ext>
                </a:extLst>
              </a:blip>
              <a:stretch>
                <a:fillRect/>
              </a:stretch>
            </a:blipFill>
          </p:spPr>
        </p:sp>
        <p:sp>
          <p:nvSpPr>
            <p:cNvPr id="45" name="Freeform 45"/>
            <p:cNvSpPr/>
            <p:nvPr/>
          </p:nvSpPr>
          <p:spPr>
            <a:xfrm rot="705548">
              <a:off x="546889" y="14552"/>
              <a:ext cx="174642" cy="309100"/>
            </a:xfrm>
            <a:custGeom>
              <a:avLst/>
              <a:gdLst/>
              <a:ahLst/>
              <a:cxnLst/>
              <a:rect l="l" t="t" r="r" b="b"/>
              <a:pathLst>
                <a:path w="174642" h="309100">
                  <a:moveTo>
                    <a:pt x="0" y="0"/>
                  </a:moveTo>
                  <a:lnTo>
                    <a:pt x="174642" y="0"/>
                  </a:lnTo>
                  <a:lnTo>
                    <a:pt x="174642" y="309101"/>
                  </a:lnTo>
                  <a:lnTo>
                    <a:pt x="0" y="309101"/>
                  </a:lnTo>
                  <a:lnTo>
                    <a:pt x="0" y="0"/>
                  </a:lnTo>
                  <a:close/>
                </a:path>
              </a:pathLst>
            </a:custGeom>
            <a:blipFill>
              <a:blip r:embed="rId64">
                <a:alphaModFix amt="65999"/>
                <a:extLst>
                  <a:ext uri="{96DAC541-7B7A-43D3-8B79-37D633B846F1}">
                    <asvg:svgBlip xmlns="" xmlns:asvg="http://schemas.microsoft.com/office/drawing/2016/SVG/main" r:embed="rId65"/>
                  </a:ext>
                </a:extLst>
              </a:blip>
              <a:stretch>
                <a:fillRect/>
              </a:stretch>
            </a:blipFill>
          </p:spPr>
        </p:sp>
      </p:grpSp>
      <p:grpSp>
        <p:nvGrpSpPr>
          <p:cNvPr id="46" name="Group 46"/>
          <p:cNvGrpSpPr/>
          <p:nvPr/>
        </p:nvGrpSpPr>
        <p:grpSpPr>
          <a:xfrm>
            <a:off x="1522309" y="996269"/>
            <a:ext cx="4214514" cy="620078"/>
            <a:chOff x="0" y="0"/>
            <a:chExt cx="1195626" cy="175911"/>
          </a:xfrm>
        </p:grpSpPr>
        <p:sp>
          <p:nvSpPr>
            <p:cNvPr id="47" name="Freeform 47"/>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48" name="TextBox 48"/>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49" name="Group 49"/>
          <p:cNvGrpSpPr/>
          <p:nvPr/>
        </p:nvGrpSpPr>
        <p:grpSpPr>
          <a:xfrm>
            <a:off x="1522309" y="1715187"/>
            <a:ext cx="4214514" cy="620078"/>
            <a:chOff x="0" y="0"/>
            <a:chExt cx="1195626" cy="175911"/>
          </a:xfrm>
        </p:grpSpPr>
        <p:sp>
          <p:nvSpPr>
            <p:cNvPr id="50" name="Freeform 50"/>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51" name="TextBox 51"/>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52" name="Group 52"/>
          <p:cNvGrpSpPr/>
          <p:nvPr/>
        </p:nvGrpSpPr>
        <p:grpSpPr>
          <a:xfrm>
            <a:off x="1522309" y="2431525"/>
            <a:ext cx="4214514" cy="620078"/>
            <a:chOff x="0" y="0"/>
            <a:chExt cx="1195626" cy="175911"/>
          </a:xfrm>
        </p:grpSpPr>
        <p:sp>
          <p:nvSpPr>
            <p:cNvPr id="53" name="Freeform 53"/>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54" name="TextBox 54"/>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55" name="Group 55"/>
          <p:cNvGrpSpPr/>
          <p:nvPr/>
        </p:nvGrpSpPr>
        <p:grpSpPr>
          <a:xfrm>
            <a:off x="1522309" y="3123035"/>
            <a:ext cx="4214514" cy="620078"/>
            <a:chOff x="0" y="0"/>
            <a:chExt cx="1195626" cy="175911"/>
          </a:xfrm>
        </p:grpSpPr>
        <p:sp>
          <p:nvSpPr>
            <p:cNvPr id="56" name="Freeform 56"/>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57" name="TextBox 57"/>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58" name="Group 58"/>
          <p:cNvGrpSpPr/>
          <p:nvPr/>
        </p:nvGrpSpPr>
        <p:grpSpPr>
          <a:xfrm>
            <a:off x="1522309" y="3796390"/>
            <a:ext cx="4214514" cy="620078"/>
            <a:chOff x="0" y="0"/>
            <a:chExt cx="1195626" cy="175911"/>
          </a:xfrm>
        </p:grpSpPr>
        <p:sp>
          <p:nvSpPr>
            <p:cNvPr id="59" name="Freeform 59"/>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60" name="TextBox 60"/>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61" name="Group 61"/>
          <p:cNvGrpSpPr/>
          <p:nvPr/>
        </p:nvGrpSpPr>
        <p:grpSpPr>
          <a:xfrm>
            <a:off x="1522309" y="4488664"/>
            <a:ext cx="4214514" cy="620078"/>
            <a:chOff x="0" y="0"/>
            <a:chExt cx="1195626" cy="175911"/>
          </a:xfrm>
        </p:grpSpPr>
        <p:sp>
          <p:nvSpPr>
            <p:cNvPr id="62" name="Freeform 62"/>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63" name="TextBox 63"/>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64" name="Group 64"/>
          <p:cNvGrpSpPr/>
          <p:nvPr/>
        </p:nvGrpSpPr>
        <p:grpSpPr>
          <a:xfrm>
            <a:off x="1522309" y="5162888"/>
            <a:ext cx="4214514" cy="620078"/>
            <a:chOff x="0" y="0"/>
            <a:chExt cx="1195626" cy="175911"/>
          </a:xfrm>
        </p:grpSpPr>
        <p:sp>
          <p:nvSpPr>
            <p:cNvPr id="65" name="Freeform 65"/>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66" name="TextBox 66"/>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67" name="Group 67"/>
          <p:cNvGrpSpPr/>
          <p:nvPr/>
        </p:nvGrpSpPr>
        <p:grpSpPr>
          <a:xfrm>
            <a:off x="1522309" y="5855161"/>
            <a:ext cx="4214514" cy="620078"/>
            <a:chOff x="0" y="0"/>
            <a:chExt cx="1195626" cy="175911"/>
          </a:xfrm>
        </p:grpSpPr>
        <p:sp>
          <p:nvSpPr>
            <p:cNvPr id="68" name="Freeform 68"/>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69" name="TextBox 69"/>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70" name="Group 70"/>
          <p:cNvGrpSpPr/>
          <p:nvPr/>
        </p:nvGrpSpPr>
        <p:grpSpPr>
          <a:xfrm>
            <a:off x="1522309" y="6559467"/>
            <a:ext cx="4214514" cy="620078"/>
            <a:chOff x="0" y="0"/>
            <a:chExt cx="1195626" cy="175911"/>
          </a:xfrm>
        </p:grpSpPr>
        <p:sp>
          <p:nvSpPr>
            <p:cNvPr id="71" name="Freeform 71"/>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72" name="TextBox 72"/>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73" name="Group 73"/>
          <p:cNvGrpSpPr/>
          <p:nvPr/>
        </p:nvGrpSpPr>
        <p:grpSpPr>
          <a:xfrm>
            <a:off x="1522309" y="7275805"/>
            <a:ext cx="4214514" cy="620078"/>
            <a:chOff x="0" y="0"/>
            <a:chExt cx="1195626" cy="175911"/>
          </a:xfrm>
        </p:grpSpPr>
        <p:sp>
          <p:nvSpPr>
            <p:cNvPr id="74" name="Freeform 74"/>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75" name="TextBox 75"/>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76" name="Group 76"/>
          <p:cNvGrpSpPr/>
          <p:nvPr/>
        </p:nvGrpSpPr>
        <p:grpSpPr>
          <a:xfrm>
            <a:off x="1522309" y="7992143"/>
            <a:ext cx="4214514" cy="620078"/>
            <a:chOff x="0" y="0"/>
            <a:chExt cx="1195626" cy="175911"/>
          </a:xfrm>
        </p:grpSpPr>
        <p:sp>
          <p:nvSpPr>
            <p:cNvPr id="77" name="Freeform 77"/>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78" name="TextBox 78"/>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79" name="Group 79"/>
          <p:cNvGrpSpPr/>
          <p:nvPr/>
        </p:nvGrpSpPr>
        <p:grpSpPr>
          <a:xfrm>
            <a:off x="1522309" y="8666367"/>
            <a:ext cx="4214514" cy="620078"/>
            <a:chOff x="0" y="0"/>
            <a:chExt cx="1195626" cy="175911"/>
          </a:xfrm>
        </p:grpSpPr>
        <p:sp>
          <p:nvSpPr>
            <p:cNvPr id="80" name="Freeform 80"/>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81" name="TextBox 81"/>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82" name="Group 82"/>
          <p:cNvGrpSpPr/>
          <p:nvPr/>
        </p:nvGrpSpPr>
        <p:grpSpPr>
          <a:xfrm>
            <a:off x="1522309" y="9358640"/>
            <a:ext cx="4214514" cy="620078"/>
            <a:chOff x="0" y="0"/>
            <a:chExt cx="1195626" cy="175911"/>
          </a:xfrm>
        </p:grpSpPr>
        <p:sp>
          <p:nvSpPr>
            <p:cNvPr id="83" name="Freeform 83"/>
            <p:cNvSpPr/>
            <p:nvPr/>
          </p:nvSpPr>
          <p:spPr>
            <a:xfrm>
              <a:off x="0" y="0"/>
              <a:ext cx="1195626" cy="175911"/>
            </a:xfrm>
            <a:custGeom>
              <a:avLst/>
              <a:gdLst/>
              <a:ahLst/>
              <a:cxnLst/>
              <a:rect l="l" t="t" r="r" b="b"/>
              <a:pathLst>
                <a:path w="1195626" h="175911">
                  <a:moveTo>
                    <a:pt x="27554" y="0"/>
                  </a:moveTo>
                  <a:lnTo>
                    <a:pt x="1168072" y="0"/>
                  </a:lnTo>
                  <a:cubicBezTo>
                    <a:pt x="1175379" y="0"/>
                    <a:pt x="1182388" y="2903"/>
                    <a:pt x="1187556" y="8071"/>
                  </a:cubicBezTo>
                  <a:cubicBezTo>
                    <a:pt x="1192723" y="13238"/>
                    <a:pt x="1195626" y="20247"/>
                    <a:pt x="1195626" y="27554"/>
                  </a:cubicBezTo>
                  <a:lnTo>
                    <a:pt x="1195626" y="148357"/>
                  </a:lnTo>
                  <a:cubicBezTo>
                    <a:pt x="1195626" y="155665"/>
                    <a:pt x="1192723" y="162673"/>
                    <a:pt x="1187556" y="167841"/>
                  </a:cubicBezTo>
                  <a:cubicBezTo>
                    <a:pt x="1182388" y="173008"/>
                    <a:pt x="1175379" y="175911"/>
                    <a:pt x="1168072" y="175911"/>
                  </a:cubicBezTo>
                  <a:lnTo>
                    <a:pt x="27554" y="175911"/>
                  </a:lnTo>
                  <a:cubicBezTo>
                    <a:pt x="20247" y="175911"/>
                    <a:pt x="13238" y="173008"/>
                    <a:pt x="8071" y="167841"/>
                  </a:cubicBezTo>
                  <a:cubicBezTo>
                    <a:pt x="2903" y="162673"/>
                    <a:pt x="0" y="155665"/>
                    <a:pt x="0" y="148357"/>
                  </a:cubicBezTo>
                  <a:lnTo>
                    <a:pt x="0" y="27554"/>
                  </a:lnTo>
                  <a:cubicBezTo>
                    <a:pt x="0" y="20247"/>
                    <a:pt x="2903" y="13238"/>
                    <a:pt x="8071" y="8071"/>
                  </a:cubicBezTo>
                  <a:cubicBezTo>
                    <a:pt x="13238" y="2903"/>
                    <a:pt x="20247" y="0"/>
                    <a:pt x="27554" y="0"/>
                  </a:cubicBezTo>
                  <a:close/>
                </a:path>
              </a:pathLst>
            </a:custGeom>
            <a:solidFill>
              <a:srgbClr val="FFFFFF"/>
            </a:solidFill>
            <a:ln w="9525" cap="sq">
              <a:solidFill>
                <a:srgbClr val="4BA4B4"/>
              </a:solidFill>
              <a:prstDash val="dash"/>
              <a:miter/>
            </a:ln>
          </p:spPr>
        </p:sp>
        <p:sp>
          <p:nvSpPr>
            <p:cNvPr id="84" name="TextBox 84"/>
            <p:cNvSpPr txBox="1"/>
            <p:nvPr/>
          </p:nvSpPr>
          <p:spPr>
            <a:xfrm>
              <a:off x="0" y="-28575"/>
              <a:ext cx="1195626" cy="204486"/>
            </a:xfrm>
            <a:prstGeom prst="rect">
              <a:avLst/>
            </a:prstGeom>
          </p:spPr>
          <p:txBody>
            <a:bodyPr lIns="18129" tIns="18129" rIns="18129" bIns="18129" rtlCol="0" anchor="ctr"/>
            <a:lstStyle/>
            <a:p>
              <a:pPr algn="ctr">
                <a:lnSpc>
                  <a:spcPts val="1512"/>
                </a:lnSpc>
              </a:pPr>
              <a:endParaRPr/>
            </a:p>
          </p:txBody>
        </p:sp>
      </p:grpSp>
      <p:grpSp>
        <p:nvGrpSpPr>
          <p:cNvPr id="85" name="Group 85"/>
          <p:cNvGrpSpPr/>
          <p:nvPr/>
        </p:nvGrpSpPr>
        <p:grpSpPr>
          <a:xfrm>
            <a:off x="7637497" y="366772"/>
            <a:ext cx="4286962" cy="620078"/>
            <a:chOff x="0" y="0"/>
            <a:chExt cx="1216179" cy="175911"/>
          </a:xfrm>
        </p:grpSpPr>
        <p:sp>
          <p:nvSpPr>
            <p:cNvPr id="86" name="Freeform 86"/>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87" name="TextBox 87"/>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88" name="Group 88"/>
          <p:cNvGrpSpPr/>
          <p:nvPr/>
        </p:nvGrpSpPr>
        <p:grpSpPr>
          <a:xfrm>
            <a:off x="7637497" y="1068465"/>
            <a:ext cx="4286962" cy="620078"/>
            <a:chOff x="0" y="0"/>
            <a:chExt cx="1216179" cy="175911"/>
          </a:xfrm>
        </p:grpSpPr>
        <p:sp>
          <p:nvSpPr>
            <p:cNvPr id="89" name="Freeform 89"/>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90" name="TextBox 90"/>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91" name="Group 91"/>
          <p:cNvGrpSpPr/>
          <p:nvPr/>
        </p:nvGrpSpPr>
        <p:grpSpPr>
          <a:xfrm>
            <a:off x="7637497" y="1787382"/>
            <a:ext cx="4286962" cy="620078"/>
            <a:chOff x="0" y="0"/>
            <a:chExt cx="1216179" cy="175911"/>
          </a:xfrm>
        </p:grpSpPr>
        <p:sp>
          <p:nvSpPr>
            <p:cNvPr id="92" name="Freeform 92"/>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93" name="TextBox 93"/>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94" name="Group 94"/>
          <p:cNvGrpSpPr/>
          <p:nvPr/>
        </p:nvGrpSpPr>
        <p:grpSpPr>
          <a:xfrm>
            <a:off x="7637497" y="2503721"/>
            <a:ext cx="4286962" cy="620078"/>
            <a:chOff x="0" y="0"/>
            <a:chExt cx="1216179" cy="175911"/>
          </a:xfrm>
        </p:grpSpPr>
        <p:sp>
          <p:nvSpPr>
            <p:cNvPr id="95" name="Freeform 95"/>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96" name="TextBox 96"/>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97" name="Group 97"/>
          <p:cNvGrpSpPr/>
          <p:nvPr/>
        </p:nvGrpSpPr>
        <p:grpSpPr>
          <a:xfrm>
            <a:off x="7637497" y="3195230"/>
            <a:ext cx="4286962" cy="620078"/>
            <a:chOff x="0" y="0"/>
            <a:chExt cx="1216179" cy="175911"/>
          </a:xfrm>
        </p:grpSpPr>
        <p:sp>
          <p:nvSpPr>
            <p:cNvPr id="98" name="Freeform 98"/>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99" name="TextBox 99"/>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00" name="Group 100"/>
          <p:cNvGrpSpPr/>
          <p:nvPr/>
        </p:nvGrpSpPr>
        <p:grpSpPr>
          <a:xfrm>
            <a:off x="7637497" y="3868586"/>
            <a:ext cx="4286962" cy="620078"/>
            <a:chOff x="0" y="0"/>
            <a:chExt cx="1216179" cy="175911"/>
          </a:xfrm>
        </p:grpSpPr>
        <p:sp>
          <p:nvSpPr>
            <p:cNvPr id="101" name="Freeform 101"/>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02" name="TextBox 102"/>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03" name="Group 103"/>
          <p:cNvGrpSpPr/>
          <p:nvPr/>
        </p:nvGrpSpPr>
        <p:grpSpPr>
          <a:xfrm>
            <a:off x="7637497" y="4560859"/>
            <a:ext cx="4286962" cy="620078"/>
            <a:chOff x="0" y="0"/>
            <a:chExt cx="1216179" cy="175911"/>
          </a:xfrm>
        </p:grpSpPr>
        <p:sp>
          <p:nvSpPr>
            <p:cNvPr id="104" name="Freeform 104"/>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05" name="TextBox 105"/>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06" name="Group 106"/>
          <p:cNvGrpSpPr/>
          <p:nvPr/>
        </p:nvGrpSpPr>
        <p:grpSpPr>
          <a:xfrm>
            <a:off x="7637497" y="5235083"/>
            <a:ext cx="4286962" cy="620078"/>
            <a:chOff x="0" y="0"/>
            <a:chExt cx="1216179" cy="175911"/>
          </a:xfrm>
        </p:grpSpPr>
        <p:sp>
          <p:nvSpPr>
            <p:cNvPr id="107" name="Freeform 107"/>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08" name="TextBox 108"/>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09" name="Group 109"/>
          <p:cNvGrpSpPr/>
          <p:nvPr/>
        </p:nvGrpSpPr>
        <p:grpSpPr>
          <a:xfrm>
            <a:off x="7637497" y="5927356"/>
            <a:ext cx="4286962" cy="620078"/>
            <a:chOff x="0" y="0"/>
            <a:chExt cx="1216179" cy="175911"/>
          </a:xfrm>
        </p:grpSpPr>
        <p:sp>
          <p:nvSpPr>
            <p:cNvPr id="110" name="Freeform 110"/>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11" name="TextBox 111"/>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12" name="Group 112"/>
          <p:cNvGrpSpPr/>
          <p:nvPr/>
        </p:nvGrpSpPr>
        <p:grpSpPr>
          <a:xfrm>
            <a:off x="7637497" y="6631662"/>
            <a:ext cx="4286962" cy="620078"/>
            <a:chOff x="0" y="0"/>
            <a:chExt cx="1216179" cy="175911"/>
          </a:xfrm>
        </p:grpSpPr>
        <p:sp>
          <p:nvSpPr>
            <p:cNvPr id="113" name="Freeform 113"/>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14" name="TextBox 114"/>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15" name="Group 115"/>
          <p:cNvGrpSpPr/>
          <p:nvPr/>
        </p:nvGrpSpPr>
        <p:grpSpPr>
          <a:xfrm>
            <a:off x="7637497" y="7348000"/>
            <a:ext cx="4286962" cy="620078"/>
            <a:chOff x="0" y="0"/>
            <a:chExt cx="1216179" cy="175911"/>
          </a:xfrm>
        </p:grpSpPr>
        <p:sp>
          <p:nvSpPr>
            <p:cNvPr id="116" name="Freeform 116"/>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17" name="TextBox 117"/>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18" name="Group 118"/>
          <p:cNvGrpSpPr/>
          <p:nvPr/>
        </p:nvGrpSpPr>
        <p:grpSpPr>
          <a:xfrm>
            <a:off x="7637497" y="8064338"/>
            <a:ext cx="4286962" cy="620078"/>
            <a:chOff x="0" y="0"/>
            <a:chExt cx="1216179" cy="175911"/>
          </a:xfrm>
        </p:grpSpPr>
        <p:sp>
          <p:nvSpPr>
            <p:cNvPr id="119" name="Freeform 119"/>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20" name="TextBox 120"/>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grpSp>
        <p:nvGrpSpPr>
          <p:cNvPr id="121" name="Group 121"/>
          <p:cNvGrpSpPr/>
          <p:nvPr/>
        </p:nvGrpSpPr>
        <p:grpSpPr>
          <a:xfrm>
            <a:off x="7637497" y="8738563"/>
            <a:ext cx="4286962" cy="620078"/>
            <a:chOff x="0" y="0"/>
            <a:chExt cx="1216179" cy="175911"/>
          </a:xfrm>
        </p:grpSpPr>
        <p:sp>
          <p:nvSpPr>
            <p:cNvPr id="122" name="Freeform 122"/>
            <p:cNvSpPr/>
            <p:nvPr/>
          </p:nvSpPr>
          <p:spPr>
            <a:xfrm>
              <a:off x="0" y="0"/>
              <a:ext cx="1216179" cy="175911"/>
            </a:xfrm>
            <a:custGeom>
              <a:avLst/>
              <a:gdLst/>
              <a:ahLst/>
              <a:cxnLst/>
              <a:rect l="l" t="t" r="r" b="b"/>
              <a:pathLst>
                <a:path w="1216179" h="175911">
                  <a:moveTo>
                    <a:pt x="27089" y="0"/>
                  </a:moveTo>
                  <a:lnTo>
                    <a:pt x="1189090" y="0"/>
                  </a:lnTo>
                  <a:cubicBezTo>
                    <a:pt x="1196274" y="0"/>
                    <a:pt x="1203165" y="2854"/>
                    <a:pt x="1208245" y="7934"/>
                  </a:cubicBezTo>
                  <a:cubicBezTo>
                    <a:pt x="1213325" y="13014"/>
                    <a:pt x="1216179" y="19904"/>
                    <a:pt x="1216179" y="27089"/>
                  </a:cubicBezTo>
                  <a:lnTo>
                    <a:pt x="1216179" y="148823"/>
                  </a:lnTo>
                  <a:cubicBezTo>
                    <a:pt x="1216179" y="156007"/>
                    <a:pt x="1213325" y="162897"/>
                    <a:pt x="1208245" y="167977"/>
                  </a:cubicBezTo>
                  <a:cubicBezTo>
                    <a:pt x="1203165" y="173057"/>
                    <a:pt x="1196274" y="175911"/>
                    <a:pt x="1189090" y="175911"/>
                  </a:cubicBezTo>
                  <a:lnTo>
                    <a:pt x="27089" y="175911"/>
                  </a:lnTo>
                  <a:cubicBezTo>
                    <a:pt x="19904" y="175911"/>
                    <a:pt x="13014" y="173057"/>
                    <a:pt x="7934" y="167977"/>
                  </a:cubicBezTo>
                  <a:cubicBezTo>
                    <a:pt x="2854" y="162897"/>
                    <a:pt x="0" y="156007"/>
                    <a:pt x="0" y="148823"/>
                  </a:cubicBezTo>
                  <a:lnTo>
                    <a:pt x="0" y="27089"/>
                  </a:lnTo>
                  <a:cubicBezTo>
                    <a:pt x="0" y="19904"/>
                    <a:pt x="2854" y="13014"/>
                    <a:pt x="7934" y="7934"/>
                  </a:cubicBezTo>
                  <a:cubicBezTo>
                    <a:pt x="13014" y="2854"/>
                    <a:pt x="19904" y="0"/>
                    <a:pt x="27089" y="0"/>
                  </a:cubicBezTo>
                  <a:close/>
                </a:path>
              </a:pathLst>
            </a:custGeom>
            <a:solidFill>
              <a:srgbClr val="FFFFFF"/>
            </a:solidFill>
            <a:ln w="9525" cap="sq">
              <a:solidFill>
                <a:srgbClr val="4BA4B4"/>
              </a:solidFill>
              <a:prstDash val="dash"/>
              <a:miter/>
            </a:ln>
          </p:spPr>
        </p:sp>
        <p:sp>
          <p:nvSpPr>
            <p:cNvPr id="123" name="TextBox 123"/>
            <p:cNvSpPr txBox="1"/>
            <p:nvPr/>
          </p:nvSpPr>
          <p:spPr>
            <a:xfrm>
              <a:off x="0" y="-28575"/>
              <a:ext cx="1216179" cy="204486"/>
            </a:xfrm>
            <a:prstGeom prst="rect">
              <a:avLst/>
            </a:prstGeom>
          </p:spPr>
          <p:txBody>
            <a:bodyPr lIns="18129" tIns="18129" rIns="18129" bIns="18129" rtlCol="0" anchor="ctr"/>
            <a:lstStyle/>
            <a:p>
              <a:pPr algn="ctr">
                <a:lnSpc>
                  <a:spcPts val="1512"/>
                </a:lnSpc>
              </a:pPr>
              <a:endParaRPr/>
            </a:p>
          </p:txBody>
        </p:sp>
      </p:grpSp>
      <p:sp>
        <p:nvSpPr>
          <p:cNvPr id="124" name="Freeform 124"/>
          <p:cNvSpPr/>
          <p:nvPr/>
        </p:nvSpPr>
        <p:spPr>
          <a:xfrm>
            <a:off x="11519801" y="-504155"/>
            <a:ext cx="8085600" cy="3968682"/>
          </a:xfrm>
          <a:custGeom>
            <a:avLst/>
            <a:gdLst/>
            <a:ahLst/>
            <a:cxnLst/>
            <a:rect l="l" t="t" r="r" b="b"/>
            <a:pathLst>
              <a:path w="8085600" h="3968682">
                <a:moveTo>
                  <a:pt x="0" y="0"/>
                </a:moveTo>
                <a:lnTo>
                  <a:pt x="8085600" y="0"/>
                </a:lnTo>
                <a:lnTo>
                  <a:pt x="8085600" y="3968682"/>
                </a:lnTo>
                <a:lnTo>
                  <a:pt x="0" y="3968682"/>
                </a:lnTo>
                <a:lnTo>
                  <a:pt x="0" y="0"/>
                </a:lnTo>
                <a:close/>
              </a:path>
            </a:pathLst>
          </a:custGeom>
          <a:blipFill>
            <a:blip r:embed="rId12">
              <a:alphaModFix amt="29000"/>
            </a:blip>
            <a:stretch>
              <a:fillRect/>
            </a:stretch>
          </a:blipFill>
        </p:spPr>
      </p:sp>
      <p:sp>
        <p:nvSpPr>
          <p:cNvPr id="125" name="TextBox 125"/>
          <p:cNvSpPr txBox="1"/>
          <p:nvPr/>
        </p:nvSpPr>
        <p:spPr>
          <a:xfrm>
            <a:off x="12558899" y="1260749"/>
            <a:ext cx="5228880" cy="963212"/>
          </a:xfrm>
          <a:prstGeom prst="rect">
            <a:avLst/>
          </a:prstGeom>
        </p:spPr>
        <p:txBody>
          <a:bodyPr lIns="0" tIns="0" rIns="0" bIns="0" rtlCol="0" anchor="t">
            <a:spAutoFit/>
          </a:bodyPr>
          <a:lstStyle/>
          <a:p>
            <a:pPr algn="ctr">
              <a:lnSpc>
                <a:spcPts val="7750"/>
              </a:lnSpc>
            </a:pPr>
            <a:r>
              <a:rPr lang="en-US" sz="5536" dirty="0" err="1">
                <a:solidFill>
                  <a:srgbClr val="578B89"/>
                </a:solidFill>
                <a:latin typeface="#9Slide05 IcielSanelma" charset="0"/>
              </a:rPr>
              <a:t>Trò</a:t>
            </a:r>
            <a:r>
              <a:rPr lang="en-US" sz="5536" dirty="0">
                <a:solidFill>
                  <a:srgbClr val="578B89"/>
                </a:solidFill>
                <a:latin typeface="#9Slide05 IcielSanelma" charset="0"/>
              </a:rPr>
              <a:t> </a:t>
            </a:r>
            <a:r>
              <a:rPr lang="en-US" sz="5536" dirty="0" err="1">
                <a:solidFill>
                  <a:srgbClr val="578B89"/>
                </a:solidFill>
                <a:latin typeface="#9Slide05 IcielSanelma" charset="0"/>
              </a:rPr>
              <a:t>chơi</a:t>
            </a:r>
            <a:r>
              <a:rPr lang="en-US" sz="5536" dirty="0">
                <a:solidFill>
                  <a:srgbClr val="578B89"/>
                </a:solidFill>
                <a:latin typeface="#9Slide05 IcielSanelma" charset="0"/>
              </a:rPr>
              <a:t> “</a:t>
            </a:r>
            <a:r>
              <a:rPr lang="en-US" sz="5536" dirty="0" err="1">
                <a:solidFill>
                  <a:srgbClr val="578B89"/>
                </a:solidFill>
                <a:latin typeface="#9Slide05 IcielSanelma" charset="0"/>
              </a:rPr>
              <a:t>Nối</a:t>
            </a:r>
            <a:r>
              <a:rPr lang="en-US" sz="5536" dirty="0">
                <a:solidFill>
                  <a:srgbClr val="578B89"/>
                </a:solidFill>
                <a:latin typeface="#9Slide05 IcielSanelma" charset="0"/>
              </a:rPr>
              <a:t> </a:t>
            </a:r>
            <a:r>
              <a:rPr lang="en-US" sz="5536" dirty="0" err="1">
                <a:solidFill>
                  <a:srgbClr val="578B89"/>
                </a:solidFill>
                <a:latin typeface="#9Slide05 IcielSanelma" charset="0"/>
              </a:rPr>
              <a:t>từ</a:t>
            </a:r>
            <a:r>
              <a:rPr lang="en-US" sz="5536" dirty="0">
                <a:solidFill>
                  <a:srgbClr val="578B89"/>
                </a:solidFill>
                <a:latin typeface="#9Slide05 IcielSanelma" charset="0"/>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988349" y="92583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864792" y="9559647"/>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6158231" y="5684716"/>
            <a:ext cx="2630800" cy="962900"/>
          </a:xfrm>
          <a:custGeom>
            <a:avLst/>
            <a:gdLst/>
            <a:ahLst/>
            <a:cxnLst/>
            <a:rect l="l" t="t" r="r" b="b"/>
            <a:pathLst>
              <a:path w="2630800" h="962900">
                <a:moveTo>
                  <a:pt x="0" y="0"/>
                </a:moveTo>
                <a:lnTo>
                  <a:pt x="2630800" y="0"/>
                </a:lnTo>
                <a:lnTo>
                  <a:pt x="2630800" y="962900"/>
                </a:lnTo>
                <a:lnTo>
                  <a:pt x="0" y="9629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2263676" y="57880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2507769" y="9543414"/>
            <a:ext cx="19227760" cy="1265925"/>
          </a:xfrm>
          <a:custGeom>
            <a:avLst/>
            <a:gdLst/>
            <a:ahLst/>
            <a:cxnLst/>
            <a:rect l="l" t="t" r="r" b="b"/>
            <a:pathLst>
              <a:path w="19227760" h="1265925">
                <a:moveTo>
                  <a:pt x="0" y="0"/>
                </a:moveTo>
                <a:lnTo>
                  <a:pt x="19227760" y="0"/>
                </a:lnTo>
                <a:lnTo>
                  <a:pt x="19227760" y="1265924"/>
                </a:lnTo>
                <a:lnTo>
                  <a:pt x="0" y="126592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5986058" y="1129946"/>
            <a:ext cx="15130058" cy="9211464"/>
          </a:xfrm>
          <a:custGeom>
            <a:avLst/>
            <a:gdLst/>
            <a:ahLst/>
            <a:cxnLst/>
            <a:rect l="l" t="t" r="r" b="b"/>
            <a:pathLst>
              <a:path w="15130058" h="9211464">
                <a:moveTo>
                  <a:pt x="0" y="0"/>
                </a:moveTo>
                <a:lnTo>
                  <a:pt x="15130058" y="0"/>
                </a:lnTo>
                <a:lnTo>
                  <a:pt x="15130058" y="9211464"/>
                </a:lnTo>
                <a:lnTo>
                  <a:pt x="0" y="9211464"/>
                </a:lnTo>
                <a:lnTo>
                  <a:pt x="0" y="0"/>
                </a:lnTo>
                <a:close/>
              </a:path>
            </a:pathLst>
          </a:custGeom>
          <a:blipFill>
            <a:blip r:embed="rId11"/>
            <a:stretch>
              <a:fillRect/>
            </a:stretch>
          </a:blipFill>
        </p:spPr>
      </p:sp>
      <p:sp>
        <p:nvSpPr>
          <p:cNvPr id="13" name="Freeform 13"/>
          <p:cNvSpPr/>
          <p:nvPr/>
        </p:nvSpPr>
        <p:spPr>
          <a:xfrm>
            <a:off x="15729569" y="9543414"/>
            <a:ext cx="3059462" cy="797996"/>
          </a:xfrm>
          <a:custGeom>
            <a:avLst/>
            <a:gdLst/>
            <a:ahLst/>
            <a:cxnLst/>
            <a:rect l="l" t="t" r="r" b="b"/>
            <a:pathLst>
              <a:path w="3059462" h="797996">
                <a:moveTo>
                  <a:pt x="0" y="0"/>
                </a:moveTo>
                <a:lnTo>
                  <a:pt x="3059462" y="0"/>
                </a:lnTo>
                <a:lnTo>
                  <a:pt x="3059462" y="797996"/>
                </a:lnTo>
                <a:lnTo>
                  <a:pt x="0" y="79799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a:off x="5257800" y="3116114"/>
            <a:ext cx="12372789" cy="1910779"/>
          </a:xfrm>
          <a:prstGeom prst="rect">
            <a:avLst/>
          </a:prstGeom>
        </p:spPr>
        <p:txBody>
          <a:bodyPr wrap="square" lIns="0" tIns="0" rIns="0" bIns="0" rtlCol="0" anchor="t">
            <a:spAutoFit/>
          </a:bodyPr>
          <a:lstStyle/>
          <a:p>
            <a:pPr algn="l">
              <a:lnSpc>
                <a:spcPts val="14943"/>
              </a:lnSpc>
            </a:pPr>
            <a:r>
              <a:rPr lang="en-US" sz="12453" dirty="0">
                <a:solidFill>
                  <a:srgbClr val="A8545E"/>
                </a:solidFill>
                <a:latin typeface="#9Slide05 IcielSanelma"/>
              </a:rPr>
              <a:t>III. </a:t>
            </a:r>
            <a:r>
              <a:rPr lang="en-US" sz="12453" dirty="0" err="1" smtClean="0">
                <a:solidFill>
                  <a:srgbClr val="A8545E"/>
                </a:solidFill>
                <a:latin typeface="#9Slide05 IcielSanelma"/>
              </a:rPr>
              <a:t>Khám</a:t>
            </a:r>
            <a:r>
              <a:rPr lang="en-US" sz="12453" dirty="0" smtClean="0">
                <a:solidFill>
                  <a:srgbClr val="A8545E"/>
                </a:solidFill>
                <a:latin typeface="#9Slide05 IcielSanelma"/>
              </a:rPr>
              <a:t> </a:t>
            </a:r>
            <a:r>
              <a:rPr lang="en-US" sz="12453" dirty="0" err="1" smtClean="0">
                <a:solidFill>
                  <a:srgbClr val="A8545E"/>
                </a:solidFill>
                <a:latin typeface="#9Slide05 IcielSanelma"/>
              </a:rPr>
              <a:t>phá</a:t>
            </a:r>
            <a:r>
              <a:rPr lang="en-US" sz="12453" dirty="0" smtClean="0">
                <a:solidFill>
                  <a:srgbClr val="A8545E"/>
                </a:solidFill>
                <a:latin typeface="#9Slide05 IcielSanelma"/>
              </a:rPr>
              <a:t> </a:t>
            </a:r>
            <a:r>
              <a:rPr lang="en-US" sz="12453" dirty="0" err="1" smtClean="0">
                <a:solidFill>
                  <a:srgbClr val="A8545E"/>
                </a:solidFill>
                <a:latin typeface="#9Slide05 IcielSanelma"/>
              </a:rPr>
              <a:t>văn</a:t>
            </a:r>
            <a:r>
              <a:rPr lang="en-US" sz="12453" dirty="0" smtClean="0">
                <a:solidFill>
                  <a:srgbClr val="A8545E"/>
                </a:solidFill>
                <a:latin typeface="#9Slide05 IcielSanelma"/>
              </a:rPr>
              <a:t> </a:t>
            </a:r>
            <a:r>
              <a:rPr lang="en-US" sz="12453" dirty="0" err="1">
                <a:solidFill>
                  <a:srgbClr val="A8545E"/>
                </a:solidFill>
                <a:latin typeface="#9Slide05 IcielSanelma"/>
              </a:rPr>
              <a:t>bản</a:t>
            </a:r>
            <a:endParaRPr lang="en-US" sz="12453" dirty="0">
              <a:solidFill>
                <a:srgbClr val="A8545E"/>
              </a:solidFill>
              <a:latin typeface="#9Slide05 IcielSanelma"/>
            </a:endParaRPr>
          </a:p>
        </p:txBody>
      </p:sp>
      <p:sp>
        <p:nvSpPr>
          <p:cNvPr id="15" name="Freeform 15"/>
          <p:cNvSpPr/>
          <p:nvPr/>
        </p:nvSpPr>
        <p:spPr>
          <a:xfrm>
            <a:off x="14683512" y="8298005"/>
            <a:ext cx="3304242" cy="1920591"/>
          </a:xfrm>
          <a:custGeom>
            <a:avLst/>
            <a:gdLst/>
            <a:ahLst/>
            <a:cxnLst/>
            <a:rect l="l" t="t" r="r" b="b"/>
            <a:pathLst>
              <a:path w="3304242" h="1920591">
                <a:moveTo>
                  <a:pt x="0" y="0"/>
                </a:moveTo>
                <a:lnTo>
                  <a:pt x="3304242" y="0"/>
                </a:lnTo>
                <a:lnTo>
                  <a:pt x="3304242" y="1920590"/>
                </a:lnTo>
                <a:lnTo>
                  <a:pt x="0" y="1920590"/>
                </a:lnTo>
                <a:lnTo>
                  <a:pt x="0" y="0"/>
                </a:lnTo>
                <a:close/>
              </a:path>
            </a:pathLst>
          </a:custGeom>
          <a:blipFill>
            <a:blip r:embed="rId14">
              <a:alphaModFix amt="81000"/>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20800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728250" y="9146118"/>
            <a:ext cx="18979518" cy="654110"/>
            <a:chOff x="0" y="0"/>
            <a:chExt cx="25306024" cy="872147"/>
          </a:xfrm>
        </p:grpSpPr>
        <p:sp>
          <p:nvSpPr>
            <p:cNvPr id="5" name="Freeform 5"/>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6" name="Freeform 6"/>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4" y="920800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8416745" y="6175916"/>
            <a:ext cx="2928024" cy="1071687"/>
          </a:xfrm>
          <a:custGeom>
            <a:avLst/>
            <a:gdLst/>
            <a:ahLst/>
            <a:cxnLst/>
            <a:rect l="l" t="t" r="r" b="b"/>
            <a:pathLst>
              <a:path w="2928024" h="1071687">
                <a:moveTo>
                  <a:pt x="0" y="0"/>
                </a:moveTo>
                <a:lnTo>
                  <a:pt x="2928024" y="0"/>
                </a:lnTo>
                <a:lnTo>
                  <a:pt x="2928024" y="1071687"/>
                </a:lnTo>
                <a:lnTo>
                  <a:pt x="0" y="107168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925839" y="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1" name="Group 11"/>
          <p:cNvGrpSpPr/>
          <p:nvPr/>
        </p:nvGrpSpPr>
        <p:grpSpPr>
          <a:xfrm>
            <a:off x="1504575" y="3554659"/>
            <a:ext cx="9370215" cy="3157100"/>
            <a:chOff x="0" y="0"/>
            <a:chExt cx="2467876" cy="831500"/>
          </a:xfrm>
        </p:grpSpPr>
        <p:sp>
          <p:nvSpPr>
            <p:cNvPr id="12" name="Freeform 12"/>
            <p:cNvSpPr/>
            <p:nvPr/>
          </p:nvSpPr>
          <p:spPr>
            <a:xfrm>
              <a:off x="0" y="0"/>
              <a:ext cx="2467876" cy="831500"/>
            </a:xfrm>
            <a:custGeom>
              <a:avLst/>
              <a:gdLst/>
              <a:ahLst/>
              <a:cxnLst/>
              <a:rect l="l" t="t" r="r" b="b"/>
              <a:pathLst>
                <a:path w="2467876" h="831500">
                  <a:moveTo>
                    <a:pt x="42138" y="0"/>
                  </a:moveTo>
                  <a:lnTo>
                    <a:pt x="2425738" y="0"/>
                  </a:lnTo>
                  <a:cubicBezTo>
                    <a:pt x="2449010" y="0"/>
                    <a:pt x="2467876" y="18866"/>
                    <a:pt x="2467876" y="42138"/>
                  </a:cubicBezTo>
                  <a:lnTo>
                    <a:pt x="2467876" y="789362"/>
                  </a:lnTo>
                  <a:cubicBezTo>
                    <a:pt x="2467876" y="800538"/>
                    <a:pt x="2463436" y="811256"/>
                    <a:pt x="2455534" y="819158"/>
                  </a:cubicBezTo>
                  <a:cubicBezTo>
                    <a:pt x="2447632" y="827060"/>
                    <a:pt x="2436914" y="831500"/>
                    <a:pt x="2425738" y="831500"/>
                  </a:cubicBezTo>
                  <a:lnTo>
                    <a:pt x="42138" y="831500"/>
                  </a:lnTo>
                  <a:cubicBezTo>
                    <a:pt x="18866" y="831500"/>
                    <a:pt x="0" y="812634"/>
                    <a:pt x="0" y="789362"/>
                  </a:cubicBezTo>
                  <a:lnTo>
                    <a:pt x="0" y="42138"/>
                  </a:lnTo>
                  <a:cubicBezTo>
                    <a:pt x="0" y="18866"/>
                    <a:pt x="18866" y="0"/>
                    <a:pt x="42138" y="0"/>
                  </a:cubicBezTo>
                  <a:close/>
                </a:path>
              </a:pathLst>
            </a:custGeom>
            <a:solidFill>
              <a:srgbClr val="FFFFFF">
                <a:alpha val="71765"/>
              </a:srgbClr>
            </a:solidFill>
          </p:spPr>
        </p:sp>
        <p:sp>
          <p:nvSpPr>
            <p:cNvPr id="13" name="TextBox 13"/>
            <p:cNvSpPr txBox="1"/>
            <p:nvPr/>
          </p:nvSpPr>
          <p:spPr>
            <a:xfrm>
              <a:off x="0" y="-38100"/>
              <a:ext cx="2467876" cy="869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860793" y="1938283"/>
            <a:ext cx="6657779" cy="1211509"/>
            <a:chOff x="0" y="0"/>
            <a:chExt cx="1753489" cy="319081"/>
          </a:xfrm>
        </p:grpSpPr>
        <p:sp>
          <p:nvSpPr>
            <p:cNvPr id="15" name="Freeform 15"/>
            <p:cNvSpPr/>
            <p:nvPr/>
          </p:nvSpPr>
          <p:spPr>
            <a:xfrm>
              <a:off x="0" y="0"/>
              <a:ext cx="1753489" cy="319081"/>
            </a:xfrm>
            <a:custGeom>
              <a:avLst/>
              <a:gdLst/>
              <a:ahLst/>
              <a:cxnLst/>
              <a:rect l="l" t="t" r="r" b="b"/>
              <a:pathLst>
                <a:path w="1753489" h="319081">
                  <a:moveTo>
                    <a:pt x="59305" y="0"/>
                  </a:moveTo>
                  <a:lnTo>
                    <a:pt x="1694184" y="0"/>
                  </a:lnTo>
                  <a:cubicBezTo>
                    <a:pt x="1726937" y="0"/>
                    <a:pt x="1753489" y="26552"/>
                    <a:pt x="1753489" y="59305"/>
                  </a:cubicBezTo>
                  <a:lnTo>
                    <a:pt x="1753489" y="259776"/>
                  </a:lnTo>
                  <a:cubicBezTo>
                    <a:pt x="1753489" y="275504"/>
                    <a:pt x="1747241" y="290589"/>
                    <a:pt x="1736119" y="301711"/>
                  </a:cubicBezTo>
                  <a:cubicBezTo>
                    <a:pt x="1724997" y="312832"/>
                    <a:pt x="1709913" y="319081"/>
                    <a:pt x="1694184" y="319081"/>
                  </a:cubicBezTo>
                  <a:lnTo>
                    <a:pt x="59305" y="319081"/>
                  </a:lnTo>
                  <a:cubicBezTo>
                    <a:pt x="43576" y="319081"/>
                    <a:pt x="28492" y="312832"/>
                    <a:pt x="17370" y="301711"/>
                  </a:cubicBezTo>
                  <a:cubicBezTo>
                    <a:pt x="6248" y="290589"/>
                    <a:pt x="0" y="275504"/>
                    <a:pt x="0" y="259776"/>
                  </a:cubicBezTo>
                  <a:lnTo>
                    <a:pt x="0" y="59305"/>
                  </a:lnTo>
                  <a:cubicBezTo>
                    <a:pt x="0" y="43576"/>
                    <a:pt x="6248" y="28492"/>
                    <a:pt x="17370" y="17370"/>
                  </a:cubicBezTo>
                  <a:cubicBezTo>
                    <a:pt x="28492" y="6248"/>
                    <a:pt x="43576" y="0"/>
                    <a:pt x="59305" y="0"/>
                  </a:cubicBezTo>
                  <a:close/>
                </a:path>
              </a:pathLst>
            </a:custGeom>
            <a:solidFill>
              <a:srgbClr val="558677">
                <a:alpha val="51765"/>
              </a:srgbClr>
            </a:solidFill>
            <a:ln cap="rnd">
              <a:noFill/>
              <a:prstDash val="solid"/>
              <a:round/>
            </a:ln>
          </p:spPr>
        </p:sp>
        <p:sp>
          <p:nvSpPr>
            <p:cNvPr id="16" name="TextBox 16"/>
            <p:cNvSpPr txBox="1"/>
            <p:nvPr/>
          </p:nvSpPr>
          <p:spPr>
            <a:xfrm>
              <a:off x="0" y="-38100"/>
              <a:ext cx="1753489" cy="3571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7" name="Freeform 17"/>
          <p:cNvSpPr/>
          <p:nvPr/>
        </p:nvSpPr>
        <p:spPr>
          <a:xfrm rot="109600">
            <a:off x="11222453" y="500638"/>
            <a:ext cx="6432261" cy="9099197"/>
          </a:xfrm>
          <a:custGeom>
            <a:avLst/>
            <a:gdLst/>
            <a:ahLst/>
            <a:cxnLst/>
            <a:rect l="l" t="t" r="r" b="b"/>
            <a:pathLst>
              <a:path w="6432261" h="9099197">
                <a:moveTo>
                  <a:pt x="0" y="0"/>
                </a:moveTo>
                <a:lnTo>
                  <a:pt x="6432261" y="0"/>
                </a:lnTo>
                <a:lnTo>
                  <a:pt x="6432261" y="9099197"/>
                </a:lnTo>
                <a:lnTo>
                  <a:pt x="0" y="9099197"/>
                </a:lnTo>
                <a:lnTo>
                  <a:pt x="0" y="0"/>
                </a:lnTo>
                <a:close/>
              </a:path>
            </a:pathLst>
          </a:custGeom>
          <a:blipFill>
            <a:blip r:embed="rId9"/>
            <a:stretch>
              <a:fillRect/>
            </a:stretch>
          </a:blipFill>
        </p:spPr>
      </p:sp>
      <p:sp>
        <p:nvSpPr>
          <p:cNvPr id="18" name="TextBox 18"/>
          <p:cNvSpPr txBox="1"/>
          <p:nvPr/>
        </p:nvSpPr>
        <p:spPr>
          <a:xfrm>
            <a:off x="1832965" y="3824287"/>
            <a:ext cx="8713434" cy="2562225"/>
          </a:xfrm>
          <a:prstGeom prst="rect">
            <a:avLst/>
          </a:prstGeom>
        </p:spPr>
        <p:txBody>
          <a:bodyPr lIns="0" tIns="0" rIns="0" bIns="0" rtlCol="0" anchor="t">
            <a:spAutoFit/>
          </a:bodyPr>
          <a:lstStyle/>
          <a:p>
            <a:pPr algn="just">
              <a:lnSpc>
                <a:spcPts val="5040"/>
              </a:lnSpc>
              <a:spcBef>
                <a:spcPct val="0"/>
              </a:spcBef>
            </a:pPr>
            <a:r>
              <a:rPr lang="en-US" sz="4200">
                <a:solidFill>
                  <a:srgbClr val="6B7063"/>
                </a:solidFill>
                <a:latin typeface="Roboto Condensed Bold"/>
              </a:rPr>
              <a:t>Nhiệm vụ 1:</a:t>
            </a:r>
            <a:r>
              <a:rPr lang="en-US" sz="4200">
                <a:solidFill>
                  <a:srgbClr val="6B7063"/>
                </a:solidFill>
                <a:latin typeface="Roboto Condensed"/>
              </a:rPr>
              <a:t> Hoàn thành phiếu học tập số 2: Tìm hiểu đặc trưng của văn bản thông tin trong bài </a:t>
            </a:r>
            <a:r>
              <a:rPr lang="en-US" sz="4200">
                <a:solidFill>
                  <a:srgbClr val="6B7063"/>
                </a:solidFill>
                <a:latin typeface="Roboto Condensed Italics"/>
              </a:rPr>
              <a:t>Vịnh Hạ Long: một kì quan thiên nhiên độc đáo và tuyệt mĩ.</a:t>
            </a:r>
          </a:p>
        </p:txBody>
      </p:sp>
      <p:sp>
        <p:nvSpPr>
          <p:cNvPr id="19" name="TextBox 19"/>
          <p:cNvSpPr txBox="1"/>
          <p:nvPr/>
        </p:nvSpPr>
        <p:spPr>
          <a:xfrm>
            <a:off x="424707" y="314707"/>
            <a:ext cx="7258094" cy="1141338"/>
          </a:xfrm>
          <a:prstGeom prst="rect">
            <a:avLst/>
          </a:prstGeom>
        </p:spPr>
        <p:txBody>
          <a:bodyPr lIns="0" tIns="0" rIns="0" bIns="0" rtlCol="0" anchor="t">
            <a:spAutoFit/>
          </a:bodyPr>
          <a:lstStyle/>
          <a:p>
            <a:pPr algn="l">
              <a:lnSpc>
                <a:spcPts val="8939"/>
              </a:lnSpc>
            </a:pPr>
            <a:r>
              <a:rPr lang="en-US" sz="7449" dirty="0">
                <a:solidFill>
                  <a:srgbClr val="A8545E"/>
                </a:solidFill>
                <a:latin typeface="#9Slide05 IcielSanelma"/>
              </a:rPr>
              <a:t>III. </a:t>
            </a:r>
            <a:r>
              <a:rPr lang="en-US" sz="7449" dirty="0" err="1" smtClean="0">
                <a:solidFill>
                  <a:srgbClr val="A8545E"/>
                </a:solidFill>
                <a:latin typeface="#9Slide05 IcielSanelma"/>
              </a:rPr>
              <a:t>Khám</a:t>
            </a:r>
            <a:r>
              <a:rPr lang="en-US" sz="7449" dirty="0" smtClean="0">
                <a:solidFill>
                  <a:srgbClr val="A8545E"/>
                </a:solidFill>
                <a:latin typeface="#9Slide05 IcielSanelma"/>
              </a:rPr>
              <a:t> </a:t>
            </a:r>
            <a:r>
              <a:rPr lang="en-US" sz="7449" dirty="0" err="1" smtClean="0">
                <a:solidFill>
                  <a:srgbClr val="A8545E"/>
                </a:solidFill>
                <a:latin typeface="#9Slide05 IcielSanelma"/>
              </a:rPr>
              <a:t>phá</a:t>
            </a:r>
            <a:r>
              <a:rPr lang="en-US" sz="7449" dirty="0" smtClean="0">
                <a:solidFill>
                  <a:srgbClr val="A8545E"/>
                </a:solidFill>
                <a:latin typeface="#9Slide05 IcielSanelma"/>
              </a:rPr>
              <a:t> </a:t>
            </a:r>
            <a:r>
              <a:rPr lang="en-US" sz="7449" dirty="0" err="1" smtClean="0">
                <a:solidFill>
                  <a:srgbClr val="A8545E"/>
                </a:solidFill>
                <a:latin typeface="#9Slide05 IcielSanelma"/>
              </a:rPr>
              <a:t>văn</a:t>
            </a:r>
            <a:r>
              <a:rPr lang="en-US" sz="7449" dirty="0" smtClean="0">
                <a:solidFill>
                  <a:srgbClr val="A8545E"/>
                </a:solidFill>
                <a:latin typeface="#9Slide05 IcielSanelma"/>
              </a:rPr>
              <a:t> </a:t>
            </a:r>
            <a:r>
              <a:rPr lang="en-US" sz="7449" dirty="0" err="1">
                <a:solidFill>
                  <a:srgbClr val="A8545E"/>
                </a:solidFill>
                <a:latin typeface="#9Slide05 IcielSanelma"/>
              </a:rPr>
              <a:t>bản</a:t>
            </a:r>
            <a:endParaRPr lang="en-US" sz="7449" dirty="0">
              <a:solidFill>
                <a:srgbClr val="A8545E"/>
              </a:solidFill>
              <a:latin typeface="#9Slide05 IcielSanelma"/>
            </a:endParaRPr>
          </a:p>
        </p:txBody>
      </p:sp>
      <p:sp>
        <p:nvSpPr>
          <p:cNvPr id="20" name="TextBox 20"/>
          <p:cNvSpPr txBox="1"/>
          <p:nvPr/>
        </p:nvSpPr>
        <p:spPr>
          <a:xfrm>
            <a:off x="3505200" y="2043340"/>
            <a:ext cx="5194717" cy="896620"/>
          </a:xfrm>
          <a:prstGeom prst="rect">
            <a:avLst/>
          </a:prstGeom>
        </p:spPr>
        <p:txBody>
          <a:bodyPr wrap="square" lIns="0" tIns="0" rIns="0" bIns="0" rtlCol="0" anchor="t">
            <a:spAutoFit/>
          </a:bodyPr>
          <a:lstStyle/>
          <a:p>
            <a:pPr algn="ctr">
              <a:lnSpc>
                <a:spcPts val="7279"/>
              </a:lnSpc>
            </a:pPr>
            <a:r>
              <a:rPr lang="en-US" sz="5199" dirty="0" err="1">
                <a:solidFill>
                  <a:srgbClr val="FFFFFF"/>
                </a:solidFill>
                <a:latin typeface="Roboto Condensed Bold"/>
              </a:rPr>
              <a:t>Thảo</a:t>
            </a:r>
            <a:r>
              <a:rPr lang="en-US" sz="5199" dirty="0">
                <a:solidFill>
                  <a:srgbClr val="FFFFFF"/>
                </a:solidFill>
                <a:latin typeface="Roboto Condensed Bold"/>
              </a:rPr>
              <a:t> </a:t>
            </a:r>
            <a:r>
              <a:rPr lang="en-US" sz="5199" dirty="0" err="1">
                <a:solidFill>
                  <a:srgbClr val="FFFFFF"/>
                </a:solidFill>
                <a:latin typeface="Roboto Condensed Bold"/>
              </a:rPr>
              <a:t>luận</a:t>
            </a:r>
            <a:r>
              <a:rPr lang="en-US" sz="5199" dirty="0">
                <a:solidFill>
                  <a:srgbClr val="FFFFFF"/>
                </a:solidFill>
                <a:latin typeface="Roboto Condensed Bold"/>
              </a:rPr>
              <a:t> </a:t>
            </a:r>
            <a:r>
              <a:rPr lang="en-US" sz="5199" dirty="0" err="1">
                <a:solidFill>
                  <a:srgbClr val="FFFFFF"/>
                </a:solidFill>
                <a:latin typeface="Roboto Condensed Bold"/>
              </a:rPr>
              <a:t>theo</a:t>
            </a:r>
            <a:r>
              <a:rPr lang="en-US" sz="5199" dirty="0">
                <a:solidFill>
                  <a:srgbClr val="FFFFFF"/>
                </a:solidFill>
                <a:latin typeface="Roboto Condensed Bold"/>
              </a:rPr>
              <a:t> </a:t>
            </a:r>
            <a:r>
              <a:rPr lang="en-US" sz="5199" dirty="0" err="1">
                <a:solidFill>
                  <a:srgbClr val="FFFFFF"/>
                </a:solidFill>
                <a:latin typeface="Roboto Condensed Bold"/>
              </a:rPr>
              <a:t>cặp</a:t>
            </a:r>
            <a:endParaRPr lang="en-US" sz="5199" dirty="0">
              <a:solidFill>
                <a:srgbClr val="FFFFFF"/>
              </a:solidFill>
              <a:latin typeface="Roboto Condensed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20800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728250" y="9146118"/>
            <a:ext cx="18979518" cy="654110"/>
            <a:chOff x="0" y="0"/>
            <a:chExt cx="25306024" cy="872147"/>
          </a:xfrm>
        </p:grpSpPr>
        <p:sp>
          <p:nvSpPr>
            <p:cNvPr id="5" name="Freeform 5"/>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6" name="Freeform 6"/>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4" y="920800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16023942" y="492857"/>
            <a:ext cx="2928024" cy="1071687"/>
          </a:xfrm>
          <a:custGeom>
            <a:avLst/>
            <a:gdLst/>
            <a:ahLst/>
            <a:cxnLst/>
            <a:rect l="l" t="t" r="r" b="b"/>
            <a:pathLst>
              <a:path w="2928024" h="1071687">
                <a:moveTo>
                  <a:pt x="0" y="0"/>
                </a:moveTo>
                <a:lnTo>
                  <a:pt x="2928024" y="0"/>
                </a:lnTo>
                <a:lnTo>
                  <a:pt x="2928024" y="1071686"/>
                </a:lnTo>
                <a:lnTo>
                  <a:pt x="0" y="10716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925839" y="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0874790" y="5143500"/>
            <a:ext cx="10866273" cy="5239439"/>
          </a:xfrm>
          <a:custGeom>
            <a:avLst/>
            <a:gdLst/>
            <a:ahLst/>
            <a:cxnLst/>
            <a:rect l="l" t="t" r="r" b="b"/>
            <a:pathLst>
              <a:path w="10866273" h="5239439">
                <a:moveTo>
                  <a:pt x="0" y="0"/>
                </a:moveTo>
                <a:lnTo>
                  <a:pt x="10866273" y="0"/>
                </a:lnTo>
                <a:lnTo>
                  <a:pt x="10866273" y="5239439"/>
                </a:lnTo>
                <a:lnTo>
                  <a:pt x="0" y="5239439"/>
                </a:lnTo>
                <a:lnTo>
                  <a:pt x="0" y="0"/>
                </a:lnTo>
                <a:close/>
              </a:path>
            </a:pathLst>
          </a:custGeom>
          <a:blipFill>
            <a:blip r:embed="rId9"/>
            <a:stretch>
              <a:fillRect/>
            </a:stretch>
          </a:blipFill>
        </p:spPr>
      </p:sp>
      <p:sp>
        <p:nvSpPr>
          <p:cNvPr id="12" name="Freeform 12"/>
          <p:cNvSpPr/>
          <p:nvPr/>
        </p:nvSpPr>
        <p:spPr>
          <a:xfrm>
            <a:off x="985758" y="5616322"/>
            <a:ext cx="1122101" cy="503925"/>
          </a:xfrm>
          <a:custGeom>
            <a:avLst/>
            <a:gdLst/>
            <a:ahLst/>
            <a:cxnLst/>
            <a:rect l="l" t="t" r="r" b="b"/>
            <a:pathLst>
              <a:path w="1122101" h="503925">
                <a:moveTo>
                  <a:pt x="0" y="0"/>
                </a:moveTo>
                <a:lnTo>
                  <a:pt x="1122101" y="0"/>
                </a:lnTo>
                <a:lnTo>
                  <a:pt x="1122101" y="503925"/>
                </a:lnTo>
                <a:lnTo>
                  <a:pt x="0" y="5039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517013" y="114491"/>
            <a:ext cx="7258094" cy="1141338"/>
          </a:xfrm>
          <a:prstGeom prst="rect">
            <a:avLst/>
          </a:prstGeom>
        </p:spPr>
        <p:txBody>
          <a:bodyPr lIns="0" tIns="0" rIns="0" bIns="0" rtlCol="0" anchor="t">
            <a:spAutoFit/>
          </a:bodyPr>
          <a:lstStyle/>
          <a:p>
            <a:pPr algn="l">
              <a:lnSpc>
                <a:spcPts val="8939"/>
              </a:lnSpc>
            </a:pPr>
            <a:r>
              <a:rPr lang="en-US" sz="7449" dirty="0">
                <a:solidFill>
                  <a:srgbClr val="A8545E"/>
                </a:solidFill>
                <a:latin typeface="#9Slide05 IcielSanelma"/>
              </a:rPr>
              <a:t>III. </a:t>
            </a:r>
            <a:r>
              <a:rPr lang="en-US" sz="7449" dirty="0" err="1" smtClean="0">
                <a:solidFill>
                  <a:srgbClr val="A8545E"/>
                </a:solidFill>
                <a:latin typeface="#9Slide05 IcielSanelma"/>
              </a:rPr>
              <a:t>Khám</a:t>
            </a:r>
            <a:r>
              <a:rPr lang="en-US" sz="7449" dirty="0" smtClean="0">
                <a:solidFill>
                  <a:srgbClr val="A8545E"/>
                </a:solidFill>
                <a:latin typeface="#9Slide05 IcielSanelma"/>
              </a:rPr>
              <a:t> </a:t>
            </a:r>
            <a:r>
              <a:rPr lang="en-US" sz="7449" dirty="0" err="1" smtClean="0">
                <a:solidFill>
                  <a:srgbClr val="A8545E"/>
                </a:solidFill>
                <a:latin typeface="#9Slide05 IcielSanelma"/>
              </a:rPr>
              <a:t>phá</a:t>
            </a:r>
            <a:r>
              <a:rPr lang="en-US" sz="7449" dirty="0" smtClean="0">
                <a:solidFill>
                  <a:srgbClr val="A8545E"/>
                </a:solidFill>
                <a:latin typeface="#9Slide05 IcielSanelma"/>
              </a:rPr>
              <a:t> </a:t>
            </a:r>
            <a:r>
              <a:rPr lang="en-US" sz="7449" dirty="0" err="1" smtClean="0">
                <a:solidFill>
                  <a:srgbClr val="A8545E"/>
                </a:solidFill>
                <a:latin typeface="#9Slide05 IcielSanelma"/>
              </a:rPr>
              <a:t>văn</a:t>
            </a:r>
            <a:r>
              <a:rPr lang="en-US" sz="7449" dirty="0" smtClean="0">
                <a:solidFill>
                  <a:srgbClr val="A8545E"/>
                </a:solidFill>
                <a:latin typeface="#9Slide05 IcielSanelma"/>
              </a:rPr>
              <a:t> </a:t>
            </a:r>
            <a:r>
              <a:rPr lang="en-US" sz="7449" dirty="0" err="1">
                <a:solidFill>
                  <a:srgbClr val="A8545E"/>
                </a:solidFill>
                <a:latin typeface="#9Slide05 IcielSanelma"/>
              </a:rPr>
              <a:t>bản</a:t>
            </a:r>
            <a:endParaRPr lang="en-US" sz="7449" dirty="0">
              <a:solidFill>
                <a:srgbClr val="A8545E"/>
              </a:solidFill>
              <a:latin typeface="#9Slide05 IcielSanelma"/>
            </a:endParaRPr>
          </a:p>
        </p:txBody>
      </p:sp>
      <p:sp>
        <p:nvSpPr>
          <p:cNvPr id="14" name="TextBox 14"/>
          <p:cNvSpPr txBox="1"/>
          <p:nvPr/>
        </p:nvSpPr>
        <p:spPr>
          <a:xfrm>
            <a:off x="728250" y="1437975"/>
            <a:ext cx="16759704" cy="1597149"/>
          </a:xfrm>
          <a:prstGeom prst="rect">
            <a:avLst/>
          </a:prstGeom>
        </p:spPr>
        <p:txBody>
          <a:bodyPr lIns="0" tIns="0" rIns="0" bIns="0" rtlCol="0" anchor="t">
            <a:spAutoFit/>
          </a:bodyPr>
          <a:lstStyle/>
          <a:p>
            <a:pPr algn="l">
              <a:lnSpc>
                <a:spcPts val="5858"/>
              </a:lnSpc>
            </a:pPr>
            <a:r>
              <a:rPr lang="en-US" sz="6299" dirty="0">
                <a:solidFill>
                  <a:srgbClr val="798211"/>
                </a:solidFill>
                <a:latin typeface="#9Slide05 IcielSanelma" charset="0"/>
              </a:rPr>
              <a:t>3.1. </a:t>
            </a:r>
            <a:r>
              <a:rPr lang="en-US" sz="6299" dirty="0" err="1">
                <a:solidFill>
                  <a:srgbClr val="798211"/>
                </a:solidFill>
                <a:latin typeface="#9Slide05 IcielSanelma" charset="0"/>
              </a:rPr>
              <a:t>Đặc</a:t>
            </a:r>
            <a:r>
              <a:rPr lang="en-US" sz="6299" dirty="0">
                <a:solidFill>
                  <a:srgbClr val="798211"/>
                </a:solidFill>
                <a:latin typeface="#9Slide05 IcielSanelma" charset="0"/>
              </a:rPr>
              <a:t> </a:t>
            </a:r>
            <a:r>
              <a:rPr lang="en-US" sz="6299" dirty="0" err="1">
                <a:solidFill>
                  <a:srgbClr val="798211"/>
                </a:solidFill>
                <a:latin typeface="#9Slide05 IcielSanelma" charset="0"/>
              </a:rPr>
              <a:t>trưng</a:t>
            </a:r>
            <a:r>
              <a:rPr lang="en-US" sz="6299" dirty="0">
                <a:solidFill>
                  <a:srgbClr val="798211"/>
                </a:solidFill>
                <a:latin typeface="#9Slide05 IcielSanelma" charset="0"/>
              </a:rPr>
              <a:t> </a:t>
            </a:r>
            <a:r>
              <a:rPr lang="en-US" sz="6299" dirty="0" err="1">
                <a:solidFill>
                  <a:srgbClr val="798211"/>
                </a:solidFill>
                <a:latin typeface="#9Slide05 IcielSanelma" charset="0"/>
              </a:rPr>
              <a:t>của</a:t>
            </a:r>
            <a:r>
              <a:rPr lang="en-US" sz="6299" dirty="0">
                <a:solidFill>
                  <a:srgbClr val="798211"/>
                </a:solidFill>
                <a:latin typeface="#9Slide05 IcielSanelma" charset="0"/>
              </a:rPr>
              <a:t> </a:t>
            </a:r>
            <a:r>
              <a:rPr lang="en-US" sz="6299" dirty="0" err="1">
                <a:solidFill>
                  <a:srgbClr val="798211"/>
                </a:solidFill>
                <a:latin typeface="#9Slide05 IcielSanelma" charset="0"/>
              </a:rPr>
              <a:t>văn</a:t>
            </a:r>
            <a:r>
              <a:rPr lang="en-US" sz="6299" dirty="0">
                <a:solidFill>
                  <a:srgbClr val="798211"/>
                </a:solidFill>
                <a:latin typeface="#9Slide05 IcielSanelma" charset="0"/>
              </a:rPr>
              <a:t> </a:t>
            </a:r>
            <a:r>
              <a:rPr lang="en-US" sz="6299" dirty="0" err="1">
                <a:solidFill>
                  <a:srgbClr val="798211"/>
                </a:solidFill>
                <a:latin typeface="#9Slide05 IcielSanelma" charset="0"/>
              </a:rPr>
              <a:t>bản</a:t>
            </a:r>
            <a:r>
              <a:rPr lang="en-US" sz="6299" dirty="0">
                <a:solidFill>
                  <a:srgbClr val="798211"/>
                </a:solidFill>
                <a:latin typeface="#9Slide05 IcielSanelma" charset="0"/>
              </a:rPr>
              <a:t> </a:t>
            </a:r>
            <a:r>
              <a:rPr lang="en-US" sz="6299" dirty="0" err="1">
                <a:solidFill>
                  <a:srgbClr val="798211"/>
                </a:solidFill>
                <a:latin typeface="#9Slide05 IcielSanelma" charset="0"/>
              </a:rPr>
              <a:t>thông</a:t>
            </a:r>
            <a:r>
              <a:rPr lang="en-US" sz="6299" dirty="0">
                <a:solidFill>
                  <a:srgbClr val="798211"/>
                </a:solidFill>
                <a:latin typeface="#9Slide05 IcielSanelma" charset="0"/>
              </a:rPr>
              <a:t> tin </a:t>
            </a:r>
            <a:r>
              <a:rPr lang="en-US" sz="6299" dirty="0" err="1">
                <a:solidFill>
                  <a:srgbClr val="798211"/>
                </a:solidFill>
                <a:latin typeface="#9Slide05 IcielSanelma" charset="0"/>
              </a:rPr>
              <a:t>trong</a:t>
            </a:r>
            <a:r>
              <a:rPr lang="en-US" sz="6299" dirty="0">
                <a:solidFill>
                  <a:srgbClr val="798211"/>
                </a:solidFill>
                <a:latin typeface="#9Slide05 IcielSanelma" charset="0"/>
              </a:rPr>
              <a:t> </a:t>
            </a:r>
            <a:r>
              <a:rPr lang="en-US" sz="6299" dirty="0" err="1">
                <a:solidFill>
                  <a:srgbClr val="798211"/>
                </a:solidFill>
                <a:latin typeface="#9Slide05 IcielSanelma" charset="0"/>
              </a:rPr>
              <a:t>văn</a:t>
            </a:r>
            <a:r>
              <a:rPr lang="en-US" sz="6299" dirty="0">
                <a:solidFill>
                  <a:srgbClr val="798211"/>
                </a:solidFill>
                <a:latin typeface="#9Slide05 IcielSanelma" charset="0"/>
              </a:rPr>
              <a:t> </a:t>
            </a:r>
            <a:r>
              <a:rPr lang="en-US" sz="6299" dirty="0" err="1">
                <a:solidFill>
                  <a:srgbClr val="798211"/>
                </a:solidFill>
                <a:latin typeface="#9Slide05 IcielSanelma" charset="0"/>
              </a:rPr>
              <a:t>bản</a:t>
            </a:r>
            <a:r>
              <a:rPr lang="en-US" sz="6299" dirty="0">
                <a:solidFill>
                  <a:srgbClr val="798211"/>
                </a:solidFill>
                <a:latin typeface="#9Slide05 IcielSanelma" charset="0"/>
              </a:rPr>
              <a:t> </a:t>
            </a:r>
            <a:r>
              <a:rPr lang="en-US" sz="6299" dirty="0" err="1">
                <a:solidFill>
                  <a:srgbClr val="798211"/>
                </a:solidFill>
                <a:latin typeface="#9Slide05 IcielSanelma" charset="0"/>
              </a:rPr>
              <a:t>Vịnh</a:t>
            </a:r>
            <a:r>
              <a:rPr lang="en-US" sz="6299" dirty="0">
                <a:solidFill>
                  <a:srgbClr val="798211"/>
                </a:solidFill>
                <a:latin typeface="#9Slide05 IcielSanelma" charset="0"/>
              </a:rPr>
              <a:t> </a:t>
            </a:r>
            <a:r>
              <a:rPr lang="en-US" sz="6299" dirty="0" err="1">
                <a:solidFill>
                  <a:srgbClr val="798211"/>
                </a:solidFill>
                <a:latin typeface="#9Slide05 IcielSanelma" charset="0"/>
              </a:rPr>
              <a:t>Hạ</a:t>
            </a:r>
            <a:r>
              <a:rPr lang="en-US" sz="6299" dirty="0">
                <a:solidFill>
                  <a:srgbClr val="798211"/>
                </a:solidFill>
                <a:latin typeface="#9Slide05 IcielSanelma" charset="0"/>
              </a:rPr>
              <a:t> Long: </a:t>
            </a:r>
            <a:r>
              <a:rPr lang="en-US" sz="6299" dirty="0" err="1">
                <a:solidFill>
                  <a:srgbClr val="798211"/>
                </a:solidFill>
                <a:latin typeface="#9Slide05 IcielSanelma" charset="0"/>
              </a:rPr>
              <a:t>một</a:t>
            </a:r>
            <a:r>
              <a:rPr lang="en-US" sz="6299" dirty="0">
                <a:solidFill>
                  <a:srgbClr val="798211"/>
                </a:solidFill>
                <a:latin typeface="#9Slide05 IcielSanelma" charset="0"/>
              </a:rPr>
              <a:t> </a:t>
            </a:r>
            <a:r>
              <a:rPr lang="en-US" sz="6299" dirty="0" err="1">
                <a:solidFill>
                  <a:srgbClr val="798211"/>
                </a:solidFill>
                <a:latin typeface="#9Slide05 IcielSanelma" charset="0"/>
              </a:rPr>
              <a:t>kì</a:t>
            </a:r>
            <a:r>
              <a:rPr lang="en-US" sz="6299" dirty="0">
                <a:solidFill>
                  <a:srgbClr val="798211"/>
                </a:solidFill>
                <a:latin typeface="#9Slide05 IcielSanelma" charset="0"/>
              </a:rPr>
              <a:t> </a:t>
            </a:r>
            <a:r>
              <a:rPr lang="en-US" sz="6299" dirty="0" err="1">
                <a:solidFill>
                  <a:srgbClr val="798211"/>
                </a:solidFill>
                <a:latin typeface="#9Slide05 IcielSanelma" charset="0"/>
              </a:rPr>
              <a:t>quan</a:t>
            </a:r>
            <a:r>
              <a:rPr lang="en-US" sz="6299" dirty="0">
                <a:solidFill>
                  <a:srgbClr val="798211"/>
                </a:solidFill>
                <a:latin typeface="#9Slide05 IcielSanelma" charset="0"/>
              </a:rPr>
              <a:t> </a:t>
            </a:r>
            <a:r>
              <a:rPr lang="en-US" sz="6299" dirty="0" err="1">
                <a:solidFill>
                  <a:srgbClr val="798211"/>
                </a:solidFill>
                <a:latin typeface="#9Slide05 IcielSanelma" charset="0"/>
              </a:rPr>
              <a:t>thiên</a:t>
            </a:r>
            <a:r>
              <a:rPr lang="en-US" sz="6299" dirty="0">
                <a:solidFill>
                  <a:srgbClr val="798211"/>
                </a:solidFill>
                <a:latin typeface="#9Slide05 IcielSanelma" charset="0"/>
              </a:rPr>
              <a:t> </a:t>
            </a:r>
            <a:r>
              <a:rPr lang="en-US" sz="6299" dirty="0" err="1">
                <a:solidFill>
                  <a:srgbClr val="798211"/>
                </a:solidFill>
                <a:latin typeface="#9Slide05 IcielSanelma" charset="0"/>
              </a:rPr>
              <a:t>nhiên</a:t>
            </a:r>
            <a:r>
              <a:rPr lang="en-US" sz="6299" dirty="0">
                <a:solidFill>
                  <a:srgbClr val="798211"/>
                </a:solidFill>
                <a:latin typeface="#9Slide05 IcielSanelma" charset="0"/>
              </a:rPr>
              <a:t> </a:t>
            </a:r>
            <a:r>
              <a:rPr lang="en-US" sz="6299" dirty="0" err="1">
                <a:solidFill>
                  <a:srgbClr val="798211"/>
                </a:solidFill>
                <a:latin typeface="#9Slide05 IcielSanelma" charset="0"/>
              </a:rPr>
              <a:t>độc</a:t>
            </a:r>
            <a:r>
              <a:rPr lang="en-US" sz="6299" dirty="0">
                <a:solidFill>
                  <a:srgbClr val="798211"/>
                </a:solidFill>
                <a:latin typeface="#9Slide05 IcielSanelma" charset="0"/>
              </a:rPr>
              <a:t> </a:t>
            </a:r>
            <a:r>
              <a:rPr lang="en-US" sz="6299" dirty="0" err="1">
                <a:solidFill>
                  <a:srgbClr val="798211"/>
                </a:solidFill>
                <a:latin typeface="#9Slide05 IcielSanelma" charset="0"/>
              </a:rPr>
              <a:t>đáo</a:t>
            </a:r>
            <a:r>
              <a:rPr lang="en-US" sz="6299" dirty="0">
                <a:solidFill>
                  <a:srgbClr val="798211"/>
                </a:solidFill>
                <a:latin typeface="#9Slide05 IcielSanelma" charset="0"/>
              </a:rPr>
              <a:t> </a:t>
            </a:r>
            <a:r>
              <a:rPr lang="en-US" sz="6299" dirty="0" err="1">
                <a:solidFill>
                  <a:srgbClr val="798211"/>
                </a:solidFill>
                <a:latin typeface="#9Slide05 IcielSanelma" charset="0"/>
              </a:rPr>
              <a:t>và</a:t>
            </a:r>
            <a:r>
              <a:rPr lang="en-US" sz="6299" dirty="0">
                <a:solidFill>
                  <a:srgbClr val="798211"/>
                </a:solidFill>
                <a:latin typeface="#9Slide05 IcielSanelma" charset="0"/>
              </a:rPr>
              <a:t> </a:t>
            </a:r>
            <a:r>
              <a:rPr lang="en-US" sz="6299" dirty="0" err="1">
                <a:solidFill>
                  <a:srgbClr val="798211"/>
                </a:solidFill>
                <a:latin typeface="#9Slide05 IcielSanelma" charset="0"/>
              </a:rPr>
              <a:t>tuyệt</a:t>
            </a:r>
            <a:r>
              <a:rPr lang="en-US" sz="6299" dirty="0">
                <a:solidFill>
                  <a:srgbClr val="798211"/>
                </a:solidFill>
                <a:latin typeface="#9Slide05 IcielSanelma" charset="0"/>
              </a:rPr>
              <a:t> </a:t>
            </a:r>
            <a:r>
              <a:rPr lang="en-US" sz="6299" dirty="0" err="1">
                <a:solidFill>
                  <a:srgbClr val="798211"/>
                </a:solidFill>
                <a:latin typeface="#9Slide05 IcielSanelma" charset="0"/>
              </a:rPr>
              <a:t>mỹ</a:t>
            </a:r>
            <a:endParaRPr lang="en-US" sz="6299" dirty="0">
              <a:solidFill>
                <a:srgbClr val="798211"/>
              </a:solidFill>
              <a:latin typeface="#9Slide05 IcielSanelma" charset="0"/>
            </a:endParaRPr>
          </a:p>
        </p:txBody>
      </p:sp>
      <p:sp>
        <p:nvSpPr>
          <p:cNvPr id="15" name="TextBox 15"/>
          <p:cNvSpPr txBox="1"/>
          <p:nvPr/>
        </p:nvSpPr>
        <p:spPr>
          <a:xfrm>
            <a:off x="1688543" y="3299348"/>
            <a:ext cx="2255176" cy="695961"/>
          </a:xfrm>
          <a:prstGeom prst="rect">
            <a:avLst/>
          </a:prstGeom>
        </p:spPr>
        <p:txBody>
          <a:bodyPr lIns="0" tIns="0" rIns="0" bIns="0" rtlCol="0" anchor="t">
            <a:spAutoFit/>
          </a:bodyPr>
          <a:lstStyle/>
          <a:p>
            <a:pPr algn="ctr">
              <a:lnSpc>
                <a:spcPts val="5739"/>
              </a:lnSpc>
            </a:pPr>
            <a:r>
              <a:rPr lang="en-US" sz="4099" dirty="0">
                <a:solidFill>
                  <a:srgbClr val="CD962A"/>
                </a:solidFill>
                <a:latin typeface="Roboto Condensed Bold"/>
              </a:rPr>
              <a:t>a. </a:t>
            </a:r>
            <a:r>
              <a:rPr lang="en-US" sz="4099" dirty="0" err="1">
                <a:solidFill>
                  <a:srgbClr val="CD962A"/>
                </a:solidFill>
                <a:latin typeface="Roboto Condensed Bold"/>
              </a:rPr>
              <a:t>Nhan</a:t>
            </a:r>
            <a:r>
              <a:rPr lang="en-US" sz="4099" dirty="0">
                <a:solidFill>
                  <a:srgbClr val="CD962A"/>
                </a:solidFill>
                <a:latin typeface="Roboto Condensed Bold"/>
              </a:rPr>
              <a:t> </a:t>
            </a:r>
            <a:r>
              <a:rPr lang="en-US" sz="4099" dirty="0" err="1">
                <a:solidFill>
                  <a:srgbClr val="CD962A"/>
                </a:solidFill>
                <a:latin typeface="Roboto Condensed Bold"/>
              </a:rPr>
              <a:t>đề</a:t>
            </a:r>
            <a:endParaRPr lang="en-US" sz="4099" dirty="0">
              <a:solidFill>
                <a:srgbClr val="CD962A"/>
              </a:solidFill>
              <a:latin typeface="Roboto Condensed Bold"/>
            </a:endParaRPr>
          </a:p>
        </p:txBody>
      </p:sp>
      <p:sp>
        <p:nvSpPr>
          <p:cNvPr id="16" name="TextBox 16"/>
          <p:cNvSpPr txBox="1"/>
          <p:nvPr/>
        </p:nvSpPr>
        <p:spPr>
          <a:xfrm>
            <a:off x="1371600" y="4336598"/>
            <a:ext cx="16116354" cy="564257"/>
          </a:xfrm>
          <a:prstGeom prst="rect">
            <a:avLst/>
          </a:prstGeom>
        </p:spPr>
        <p:txBody>
          <a:bodyPr wrap="square" lIns="0" tIns="0" rIns="0" bIns="0" rtlCol="0" anchor="t">
            <a:spAutoFit/>
          </a:bodyPr>
          <a:lstStyle/>
          <a:p>
            <a:pPr marL="820414" lvl="1" indent="-410207" algn="ctr">
              <a:lnSpc>
                <a:spcPts val="4559"/>
              </a:lnSpc>
              <a:spcBef>
                <a:spcPct val="0"/>
              </a:spcBef>
              <a:buFont typeface="Arial"/>
              <a:buChar char="•"/>
            </a:pPr>
            <a:r>
              <a:rPr lang="en-US" sz="3799" dirty="0" err="1">
                <a:solidFill>
                  <a:srgbClr val="5F5531"/>
                </a:solidFill>
                <a:latin typeface="Roboto Condensed"/>
              </a:rPr>
              <a:t>Được</a:t>
            </a:r>
            <a:r>
              <a:rPr lang="en-US" sz="3799" dirty="0">
                <a:solidFill>
                  <a:srgbClr val="5F5531"/>
                </a:solidFill>
                <a:latin typeface="Roboto Condensed"/>
              </a:rPr>
              <a:t> </a:t>
            </a:r>
            <a:r>
              <a:rPr lang="en-US" sz="3799" dirty="0" err="1">
                <a:solidFill>
                  <a:srgbClr val="5F5531"/>
                </a:solidFill>
                <a:latin typeface="Roboto Condensed"/>
              </a:rPr>
              <a:t>đặt</a:t>
            </a:r>
            <a:r>
              <a:rPr lang="en-US" sz="3799" dirty="0">
                <a:solidFill>
                  <a:srgbClr val="5F5531"/>
                </a:solidFill>
                <a:latin typeface="Roboto Condensed"/>
              </a:rPr>
              <a:t> </a:t>
            </a:r>
            <a:r>
              <a:rPr lang="en-US" sz="3799" dirty="0" err="1">
                <a:solidFill>
                  <a:srgbClr val="5F5531"/>
                </a:solidFill>
                <a:latin typeface="Roboto Condensed"/>
              </a:rPr>
              <a:t>theo</a:t>
            </a:r>
            <a:r>
              <a:rPr lang="en-US" sz="3799" dirty="0">
                <a:solidFill>
                  <a:srgbClr val="5F5531"/>
                </a:solidFill>
                <a:latin typeface="Roboto Condensed"/>
              </a:rPr>
              <a:t> </a:t>
            </a:r>
            <a:r>
              <a:rPr lang="en-US" sz="3799" dirty="0" err="1">
                <a:solidFill>
                  <a:srgbClr val="5F5531"/>
                </a:solidFill>
                <a:latin typeface="Roboto Condensed"/>
              </a:rPr>
              <a:t>cách</a:t>
            </a:r>
            <a:r>
              <a:rPr lang="en-US" sz="3799" dirty="0">
                <a:solidFill>
                  <a:srgbClr val="5F5531"/>
                </a:solidFill>
                <a:latin typeface="Roboto Condensed"/>
              </a:rPr>
              <a:t> </a:t>
            </a:r>
            <a:r>
              <a:rPr lang="en-US" sz="3799" dirty="0" err="1">
                <a:solidFill>
                  <a:srgbClr val="5F5531"/>
                </a:solidFill>
                <a:latin typeface="Roboto Condensed"/>
              </a:rPr>
              <a:t>nêu</a:t>
            </a:r>
            <a:r>
              <a:rPr lang="en-US" sz="3799" dirty="0">
                <a:solidFill>
                  <a:srgbClr val="5F5531"/>
                </a:solidFill>
                <a:latin typeface="Roboto Condensed"/>
              </a:rPr>
              <a:t> </a:t>
            </a:r>
            <a:r>
              <a:rPr lang="en-US" sz="3799" dirty="0" err="1">
                <a:solidFill>
                  <a:srgbClr val="5F5531"/>
                </a:solidFill>
                <a:latin typeface="Roboto Condensed"/>
              </a:rPr>
              <a:t>giá</a:t>
            </a:r>
            <a:r>
              <a:rPr lang="en-US" sz="3799" dirty="0">
                <a:solidFill>
                  <a:srgbClr val="5F5531"/>
                </a:solidFill>
                <a:latin typeface="Roboto Condensed"/>
              </a:rPr>
              <a:t> </a:t>
            </a:r>
            <a:r>
              <a:rPr lang="en-US" sz="3799" dirty="0" err="1">
                <a:solidFill>
                  <a:srgbClr val="5F5531"/>
                </a:solidFill>
                <a:latin typeface="Roboto Condensed"/>
              </a:rPr>
              <a:t>trị</a:t>
            </a:r>
            <a:r>
              <a:rPr lang="en-US" sz="3799" dirty="0">
                <a:solidFill>
                  <a:srgbClr val="5F5531"/>
                </a:solidFill>
                <a:latin typeface="Roboto Condensed"/>
              </a:rPr>
              <a:t> </a:t>
            </a:r>
            <a:r>
              <a:rPr lang="en-US" sz="3799" dirty="0" err="1">
                <a:solidFill>
                  <a:srgbClr val="5F5531"/>
                </a:solidFill>
                <a:latin typeface="Roboto Condensed"/>
              </a:rPr>
              <a:t>nổi</a:t>
            </a:r>
            <a:r>
              <a:rPr lang="en-US" sz="3799" dirty="0">
                <a:solidFill>
                  <a:srgbClr val="5F5531"/>
                </a:solidFill>
                <a:latin typeface="Roboto Condensed"/>
              </a:rPr>
              <a:t> </a:t>
            </a:r>
            <a:r>
              <a:rPr lang="en-US" sz="3799" dirty="0" err="1">
                <a:solidFill>
                  <a:srgbClr val="5F5531"/>
                </a:solidFill>
                <a:latin typeface="Roboto Condensed"/>
              </a:rPr>
              <a:t>bật</a:t>
            </a:r>
            <a:r>
              <a:rPr lang="en-US" sz="3799" dirty="0">
                <a:solidFill>
                  <a:srgbClr val="5F5531"/>
                </a:solidFill>
                <a:latin typeface="Roboto Condensed"/>
              </a:rPr>
              <a:t> </a:t>
            </a:r>
            <a:r>
              <a:rPr lang="en-US" sz="3799" dirty="0" err="1">
                <a:solidFill>
                  <a:srgbClr val="5F5531"/>
                </a:solidFill>
                <a:latin typeface="Roboto Condensed"/>
              </a:rPr>
              <a:t>của</a:t>
            </a:r>
            <a:r>
              <a:rPr lang="en-US" sz="3799" dirty="0">
                <a:solidFill>
                  <a:srgbClr val="5F5531"/>
                </a:solidFill>
                <a:latin typeface="Roboto Condensed"/>
              </a:rPr>
              <a:t> </a:t>
            </a:r>
            <a:r>
              <a:rPr lang="en-US" sz="3799" dirty="0" err="1">
                <a:solidFill>
                  <a:srgbClr val="5F5531"/>
                </a:solidFill>
                <a:latin typeface="Roboto Condensed"/>
              </a:rPr>
              <a:t>danh</a:t>
            </a:r>
            <a:r>
              <a:rPr lang="en-US" sz="3799" dirty="0">
                <a:solidFill>
                  <a:srgbClr val="5F5531"/>
                </a:solidFill>
                <a:latin typeface="Roboto Condensed"/>
              </a:rPr>
              <a:t> lam </a:t>
            </a:r>
            <a:r>
              <a:rPr lang="en-US" sz="3799" dirty="0" err="1">
                <a:solidFill>
                  <a:srgbClr val="5F5531"/>
                </a:solidFill>
                <a:latin typeface="Roboto Condensed"/>
              </a:rPr>
              <a:t>thắng</a:t>
            </a:r>
            <a:r>
              <a:rPr lang="en-US" sz="3799" dirty="0">
                <a:solidFill>
                  <a:srgbClr val="5F5531"/>
                </a:solidFill>
                <a:latin typeface="Roboto Condensed"/>
              </a:rPr>
              <a:t> </a:t>
            </a:r>
            <a:r>
              <a:rPr lang="en-US" sz="3799" dirty="0" err="1">
                <a:solidFill>
                  <a:srgbClr val="5F5531"/>
                </a:solidFill>
                <a:latin typeface="Roboto Condensed"/>
              </a:rPr>
              <a:t>cảnh</a:t>
            </a:r>
            <a:r>
              <a:rPr lang="en-US" sz="3799" dirty="0">
                <a:solidFill>
                  <a:srgbClr val="5F5531"/>
                </a:solidFill>
                <a:latin typeface="Roboto Condensed"/>
              </a:rPr>
              <a:t> </a:t>
            </a:r>
            <a:r>
              <a:rPr lang="en-US" sz="3799" dirty="0" err="1">
                <a:solidFill>
                  <a:srgbClr val="5F5531"/>
                </a:solidFill>
                <a:latin typeface="Roboto Condensed"/>
              </a:rPr>
              <a:t>được</a:t>
            </a:r>
            <a:r>
              <a:rPr lang="en-US" sz="3799" dirty="0">
                <a:solidFill>
                  <a:srgbClr val="5F5531"/>
                </a:solidFill>
                <a:latin typeface="Roboto Condensed"/>
              </a:rPr>
              <a:t> </a:t>
            </a:r>
            <a:r>
              <a:rPr lang="en-US" sz="3799" dirty="0" err="1">
                <a:solidFill>
                  <a:srgbClr val="5F5531"/>
                </a:solidFill>
                <a:latin typeface="Roboto Condensed"/>
              </a:rPr>
              <a:t>giới</a:t>
            </a:r>
            <a:r>
              <a:rPr lang="en-US" sz="3799" dirty="0">
                <a:solidFill>
                  <a:srgbClr val="5F5531"/>
                </a:solidFill>
                <a:latin typeface="Roboto Condensed"/>
              </a:rPr>
              <a:t> </a:t>
            </a:r>
            <a:r>
              <a:rPr lang="en-US" sz="3799" dirty="0" err="1">
                <a:solidFill>
                  <a:srgbClr val="5F5531"/>
                </a:solidFill>
                <a:latin typeface="Roboto Condensed"/>
              </a:rPr>
              <a:t>thiệu</a:t>
            </a:r>
            <a:r>
              <a:rPr lang="en-US" sz="3799" dirty="0">
                <a:solidFill>
                  <a:srgbClr val="5F5531"/>
                </a:solidFill>
                <a:latin typeface="Roboto Condensed"/>
              </a:rPr>
              <a:t>.</a:t>
            </a:r>
          </a:p>
        </p:txBody>
      </p:sp>
      <p:sp>
        <p:nvSpPr>
          <p:cNvPr id="17" name="TextBox 17"/>
          <p:cNvSpPr txBox="1"/>
          <p:nvPr/>
        </p:nvSpPr>
        <p:spPr>
          <a:xfrm>
            <a:off x="2312433" y="5296784"/>
            <a:ext cx="12358098" cy="1143000"/>
          </a:xfrm>
          <a:prstGeom prst="rect">
            <a:avLst/>
          </a:prstGeom>
        </p:spPr>
        <p:txBody>
          <a:bodyPr lIns="0" tIns="0" rIns="0" bIns="0" rtlCol="0" anchor="t">
            <a:spAutoFit/>
          </a:bodyPr>
          <a:lstStyle/>
          <a:p>
            <a:pPr algn="l">
              <a:lnSpc>
                <a:spcPts val="4560"/>
              </a:lnSpc>
              <a:spcBef>
                <a:spcPct val="0"/>
              </a:spcBef>
            </a:pPr>
            <a:r>
              <a:rPr lang="en-US" sz="3800">
                <a:solidFill>
                  <a:srgbClr val="6B7063"/>
                </a:solidFill>
                <a:latin typeface="Roboto Condensed"/>
              </a:rPr>
              <a:t>Người viết khẳng định vẻ đẹp riêng biệt của Vịnh Hạ Long khó có một kì quan thiên nhiên nào so sánh được.</a:t>
            </a:r>
          </a:p>
        </p:txBody>
      </p:sp>
      <p:sp>
        <p:nvSpPr>
          <p:cNvPr id="18" name="TextBox 18"/>
          <p:cNvSpPr txBox="1"/>
          <p:nvPr/>
        </p:nvSpPr>
        <p:spPr>
          <a:xfrm>
            <a:off x="2167193" y="6877934"/>
            <a:ext cx="10984375" cy="1714500"/>
          </a:xfrm>
          <a:prstGeom prst="rect">
            <a:avLst/>
          </a:prstGeom>
        </p:spPr>
        <p:txBody>
          <a:bodyPr lIns="0" tIns="0" rIns="0" bIns="0" rtlCol="0" anchor="t">
            <a:spAutoFit/>
          </a:bodyPr>
          <a:lstStyle/>
          <a:p>
            <a:pPr algn="l">
              <a:lnSpc>
                <a:spcPts val="4560"/>
              </a:lnSpc>
              <a:spcBef>
                <a:spcPct val="0"/>
              </a:spcBef>
            </a:pPr>
            <a:r>
              <a:rPr lang="en-US" sz="3800">
                <a:solidFill>
                  <a:srgbClr val="6B7063"/>
                </a:solidFill>
                <a:latin typeface="Roboto Condensed Bold"/>
              </a:rPr>
              <a:t>Mục đích của văn bản: </a:t>
            </a:r>
            <a:r>
              <a:rPr lang="en-US" sz="3800">
                <a:solidFill>
                  <a:srgbClr val="6B7063"/>
                </a:solidFill>
                <a:latin typeface="Roboto Condensed"/>
              </a:rPr>
              <a:t>Giới thiệu về đặc điểm, vẻ đẹp của Vịnh Hạ Long và một số thông tin liên quan về tham quan, du lịch nơi đây. </a:t>
            </a:r>
          </a:p>
        </p:txBody>
      </p:sp>
      <p:sp>
        <p:nvSpPr>
          <p:cNvPr id="19" name="Freeform 19"/>
          <p:cNvSpPr/>
          <p:nvPr/>
        </p:nvSpPr>
        <p:spPr>
          <a:xfrm>
            <a:off x="985758" y="7231259"/>
            <a:ext cx="1122101" cy="503925"/>
          </a:xfrm>
          <a:custGeom>
            <a:avLst/>
            <a:gdLst/>
            <a:ahLst/>
            <a:cxnLst/>
            <a:rect l="l" t="t" r="r" b="b"/>
            <a:pathLst>
              <a:path w="1122101" h="503925">
                <a:moveTo>
                  <a:pt x="0" y="0"/>
                </a:moveTo>
                <a:lnTo>
                  <a:pt x="1122101" y="0"/>
                </a:lnTo>
                <a:lnTo>
                  <a:pt x="1122101" y="503925"/>
                </a:lnTo>
                <a:lnTo>
                  <a:pt x="0" y="5039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70113" y="941759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269913" y="9355710"/>
            <a:ext cx="19771302" cy="654110"/>
            <a:chOff x="0" y="0"/>
            <a:chExt cx="26361735" cy="872147"/>
          </a:xfrm>
        </p:grpSpPr>
        <p:sp>
          <p:nvSpPr>
            <p:cNvPr id="5" name="Freeform 5"/>
            <p:cNvSpPr/>
            <p:nvPr/>
          </p:nvSpPr>
          <p:spPr>
            <a:xfrm>
              <a:off x="0" y="0"/>
              <a:ext cx="26361597" cy="872109"/>
            </a:xfrm>
            <a:custGeom>
              <a:avLst/>
              <a:gdLst/>
              <a:ahLst/>
              <a:cxnLst/>
              <a:rect l="l" t="t" r="r" b="b"/>
              <a:pathLst>
                <a:path w="26361597" h="872109">
                  <a:moveTo>
                    <a:pt x="0" y="0"/>
                  </a:moveTo>
                  <a:cubicBezTo>
                    <a:pt x="570205" y="97536"/>
                    <a:pt x="1356188" y="197866"/>
                    <a:pt x="2357686" y="298196"/>
                  </a:cubicBezTo>
                  <a:cubicBezTo>
                    <a:pt x="6244077" y="681355"/>
                    <a:pt x="11783664" y="872109"/>
                    <a:pt x="16397165" y="872109"/>
                  </a:cubicBezTo>
                  <a:cubicBezTo>
                    <a:pt x="17250753" y="872109"/>
                    <a:pt x="18072590" y="865632"/>
                    <a:pt x="18846533" y="852551"/>
                  </a:cubicBezTo>
                  <a:cubicBezTo>
                    <a:pt x="25042189" y="746506"/>
                    <a:pt x="26361597" y="376174"/>
                    <a:pt x="23883390" y="0"/>
                  </a:cubicBezTo>
                  <a:close/>
                </a:path>
              </a:pathLst>
            </a:custGeom>
            <a:solidFill>
              <a:srgbClr val="FFFFFF">
                <a:alpha val="38039"/>
              </a:srgbClr>
            </a:solidFill>
          </p:spPr>
        </p:sp>
      </p:grpSp>
      <p:sp>
        <p:nvSpPr>
          <p:cNvPr id="6" name="Freeform 6"/>
          <p:cNvSpPr/>
          <p:nvPr/>
        </p:nvSpPr>
        <p:spPr>
          <a:xfrm>
            <a:off x="-269913" y="1000982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24341" y="941759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16023942" y="492857"/>
            <a:ext cx="2928024" cy="1071687"/>
          </a:xfrm>
          <a:custGeom>
            <a:avLst/>
            <a:gdLst/>
            <a:ahLst/>
            <a:cxnLst/>
            <a:rect l="l" t="t" r="r" b="b"/>
            <a:pathLst>
              <a:path w="2928024" h="1071687">
                <a:moveTo>
                  <a:pt x="0" y="0"/>
                </a:moveTo>
                <a:lnTo>
                  <a:pt x="2928024" y="0"/>
                </a:lnTo>
                <a:lnTo>
                  <a:pt x="2928024" y="1071686"/>
                </a:lnTo>
                <a:lnTo>
                  <a:pt x="0" y="10716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925839" y="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2784750" y="5190180"/>
            <a:ext cx="10866273" cy="5239439"/>
          </a:xfrm>
          <a:custGeom>
            <a:avLst/>
            <a:gdLst/>
            <a:ahLst/>
            <a:cxnLst/>
            <a:rect l="l" t="t" r="r" b="b"/>
            <a:pathLst>
              <a:path w="10866273" h="5239439">
                <a:moveTo>
                  <a:pt x="0" y="0"/>
                </a:moveTo>
                <a:lnTo>
                  <a:pt x="10866273" y="0"/>
                </a:lnTo>
                <a:lnTo>
                  <a:pt x="10866273" y="5239439"/>
                </a:lnTo>
                <a:lnTo>
                  <a:pt x="0" y="5239439"/>
                </a:lnTo>
                <a:lnTo>
                  <a:pt x="0" y="0"/>
                </a:lnTo>
                <a:close/>
              </a:path>
            </a:pathLst>
          </a:custGeom>
          <a:blipFill>
            <a:blip r:embed="rId9"/>
            <a:stretch>
              <a:fillRect/>
            </a:stretch>
          </a:blipFill>
        </p:spPr>
      </p:sp>
      <p:grpSp>
        <p:nvGrpSpPr>
          <p:cNvPr id="12" name="Group 12"/>
          <p:cNvGrpSpPr/>
          <p:nvPr/>
        </p:nvGrpSpPr>
        <p:grpSpPr>
          <a:xfrm>
            <a:off x="4373541" y="2517045"/>
            <a:ext cx="11650401" cy="1211527"/>
            <a:chOff x="0" y="0"/>
            <a:chExt cx="3068418" cy="319085"/>
          </a:xfrm>
        </p:grpSpPr>
        <p:sp>
          <p:nvSpPr>
            <p:cNvPr id="13" name="Freeform 13"/>
            <p:cNvSpPr/>
            <p:nvPr/>
          </p:nvSpPr>
          <p:spPr>
            <a:xfrm>
              <a:off x="0" y="0"/>
              <a:ext cx="3068419" cy="319085"/>
            </a:xfrm>
            <a:custGeom>
              <a:avLst/>
              <a:gdLst/>
              <a:ahLst/>
              <a:cxnLst/>
              <a:rect l="l" t="t" r="r" b="b"/>
              <a:pathLst>
                <a:path w="3068419" h="319085">
                  <a:moveTo>
                    <a:pt x="14619" y="0"/>
                  </a:moveTo>
                  <a:lnTo>
                    <a:pt x="3053799" y="0"/>
                  </a:lnTo>
                  <a:cubicBezTo>
                    <a:pt x="3061873" y="0"/>
                    <a:pt x="3068419" y="6545"/>
                    <a:pt x="3068419" y="14619"/>
                  </a:cubicBezTo>
                  <a:lnTo>
                    <a:pt x="3068419" y="304466"/>
                  </a:lnTo>
                  <a:cubicBezTo>
                    <a:pt x="3068419" y="312540"/>
                    <a:pt x="3061873" y="319085"/>
                    <a:pt x="3053799" y="319085"/>
                  </a:cubicBezTo>
                  <a:lnTo>
                    <a:pt x="14619" y="319085"/>
                  </a:lnTo>
                  <a:cubicBezTo>
                    <a:pt x="6545" y="319085"/>
                    <a:pt x="0" y="312540"/>
                    <a:pt x="0" y="304466"/>
                  </a:cubicBezTo>
                  <a:lnTo>
                    <a:pt x="0" y="14619"/>
                  </a:lnTo>
                  <a:cubicBezTo>
                    <a:pt x="0" y="6545"/>
                    <a:pt x="6545" y="0"/>
                    <a:pt x="14619" y="0"/>
                  </a:cubicBezTo>
                  <a:close/>
                </a:path>
              </a:pathLst>
            </a:custGeom>
            <a:solidFill>
              <a:srgbClr val="FFFFFF"/>
            </a:solidFill>
            <a:ln w="38100" cap="rnd">
              <a:solidFill>
                <a:srgbClr val="85C4CF"/>
              </a:solidFill>
              <a:prstDash val="solid"/>
              <a:round/>
            </a:ln>
          </p:spPr>
        </p:sp>
        <p:sp>
          <p:nvSpPr>
            <p:cNvPr id="14" name="TextBox 14"/>
            <p:cNvSpPr txBox="1"/>
            <p:nvPr/>
          </p:nvSpPr>
          <p:spPr>
            <a:xfrm>
              <a:off x="0" y="-38100"/>
              <a:ext cx="3068418" cy="35718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4399358" y="3909547"/>
            <a:ext cx="11624584" cy="1263160"/>
            <a:chOff x="0" y="0"/>
            <a:chExt cx="3061619" cy="332684"/>
          </a:xfrm>
        </p:grpSpPr>
        <p:sp>
          <p:nvSpPr>
            <p:cNvPr id="16" name="Freeform 16"/>
            <p:cNvSpPr/>
            <p:nvPr/>
          </p:nvSpPr>
          <p:spPr>
            <a:xfrm>
              <a:off x="0" y="0"/>
              <a:ext cx="3061619" cy="332684"/>
            </a:xfrm>
            <a:custGeom>
              <a:avLst/>
              <a:gdLst/>
              <a:ahLst/>
              <a:cxnLst/>
              <a:rect l="l" t="t" r="r" b="b"/>
              <a:pathLst>
                <a:path w="3061619" h="332684">
                  <a:moveTo>
                    <a:pt x="9990" y="0"/>
                  </a:moveTo>
                  <a:lnTo>
                    <a:pt x="3051629" y="0"/>
                  </a:lnTo>
                  <a:cubicBezTo>
                    <a:pt x="3054278" y="0"/>
                    <a:pt x="3056819" y="1053"/>
                    <a:pt x="3058693" y="2926"/>
                  </a:cubicBezTo>
                  <a:cubicBezTo>
                    <a:pt x="3060566" y="4799"/>
                    <a:pt x="3061619" y="7340"/>
                    <a:pt x="3061619" y="9990"/>
                  </a:cubicBezTo>
                  <a:lnTo>
                    <a:pt x="3061619" y="322694"/>
                  </a:lnTo>
                  <a:cubicBezTo>
                    <a:pt x="3061619" y="325344"/>
                    <a:pt x="3060566" y="327885"/>
                    <a:pt x="3058693" y="329758"/>
                  </a:cubicBezTo>
                  <a:cubicBezTo>
                    <a:pt x="3056819" y="331632"/>
                    <a:pt x="3054278" y="332684"/>
                    <a:pt x="3051629" y="332684"/>
                  </a:cubicBezTo>
                  <a:lnTo>
                    <a:pt x="9990" y="332684"/>
                  </a:lnTo>
                  <a:cubicBezTo>
                    <a:pt x="7340" y="332684"/>
                    <a:pt x="4799" y="331632"/>
                    <a:pt x="2926" y="329758"/>
                  </a:cubicBezTo>
                  <a:cubicBezTo>
                    <a:pt x="1053" y="327885"/>
                    <a:pt x="0" y="325344"/>
                    <a:pt x="0" y="322694"/>
                  </a:cubicBezTo>
                  <a:lnTo>
                    <a:pt x="0" y="9990"/>
                  </a:lnTo>
                  <a:cubicBezTo>
                    <a:pt x="0" y="7340"/>
                    <a:pt x="1053" y="4799"/>
                    <a:pt x="2926" y="2926"/>
                  </a:cubicBezTo>
                  <a:cubicBezTo>
                    <a:pt x="4799" y="1053"/>
                    <a:pt x="7340" y="0"/>
                    <a:pt x="9990" y="0"/>
                  </a:cubicBezTo>
                  <a:close/>
                </a:path>
              </a:pathLst>
            </a:custGeom>
            <a:solidFill>
              <a:srgbClr val="FFFFFF"/>
            </a:solidFill>
            <a:ln w="38100" cap="sq">
              <a:solidFill>
                <a:srgbClr val="85C4CF"/>
              </a:solidFill>
              <a:prstDash val="solid"/>
              <a:miter/>
            </a:ln>
          </p:spPr>
        </p:sp>
        <p:sp>
          <p:nvSpPr>
            <p:cNvPr id="17" name="TextBox 17"/>
            <p:cNvSpPr txBox="1"/>
            <p:nvPr/>
          </p:nvSpPr>
          <p:spPr>
            <a:xfrm>
              <a:off x="0" y="-38100"/>
              <a:ext cx="3061619" cy="37078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99358" y="5410832"/>
            <a:ext cx="11624584" cy="1694180"/>
            <a:chOff x="0" y="0"/>
            <a:chExt cx="3061619" cy="446204"/>
          </a:xfrm>
        </p:grpSpPr>
        <p:sp>
          <p:nvSpPr>
            <p:cNvPr id="19" name="Freeform 19"/>
            <p:cNvSpPr/>
            <p:nvPr/>
          </p:nvSpPr>
          <p:spPr>
            <a:xfrm>
              <a:off x="0" y="0"/>
              <a:ext cx="3061619" cy="446204"/>
            </a:xfrm>
            <a:custGeom>
              <a:avLst/>
              <a:gdLst/>
              <a:ahLst/>
              <a:cxnLst/>
              <a:rect l="l" t="t" r="r" b="b"/>
              <a:pathLst>
                <a:path w="3061619" h="446204">
                  <a:moveTo>
                    <a:pt x="9990" y="0"/>
                  </a:moveTo>
                  <a:lnTo>
                    <a:pt x="3051629" y="0"/>
                  </a:lnTo>
                  <a:cubicBezTo>
                    <a:pt x="3054278" y="0"/>
                    <a:pt x="3056819" y="1053"/>
                    <a:pt x="3058693" y="2926"/>
                  </a:cubicBezTo>
                  <a:cubicBezTo>
                    <a:pt x="3060566" y="4799"/>
                    <a:pt x="3061619" y="7340"/>
                    <a:pt x="3061619" y="9990"/>
                  </a:cubicBezTo>
                  <a:lnTo>
                    <a:pt x="3061619" y="436214"/>
                  </a:lnTo>
                  <a:cubicBezTo>
                    <a:pt x="3061619" y="438863"/>
                    <a:pt x="3060566" y="441404"/>
                    <a:pt x="3058693" y="443278"/>
                  </a:cubicBezTo>
                  <a:cubicBezTo>
                    <a:pt x="3056819" y="445151"/>
                    <a:pt x="3054278" y="446204"/>
                    <a:pt x="3051629" y="446204"/>
                  </a:cubicBezTo>
                  <a:lnTo>
                    <a:pt x="9990" y="446204"/>
                  </a:lnTo>
                  <a:cubicBezTo>
                    <a:pt x="7340" y="446204"/>
                    <a:pt x="4799" y="445151"/>
                    <a:pt x="2926" y="443278"/>
                  </a:cubicBezTo>
                  <a:cubicBezTo>
                    <a:pt x="1053" y="441404"/>
                    <a:pt x="0" y="438863"/>
                    <a:pt x="0" y="436214"/>
                  </a:cubicBezTo>
                  <a:lnTo>
                    <a:pt x="0" y="9990"/>
                  </a:lnTo>
                  <a:cubicBezTo>
                    <a:pt x="0" y="7340"/>
                    <a:pt x="1053" y="4799"/>
                    <a:pt x="2926" y="2926"/>
                  </a:cubicBezTo>
                  <a:cubicBezTo>
                    <a:pt x="4799" y="1053"/>
                    <a:pt x="7340" y="0"/>
                    <a:pt x="9990" y="0"/>
                  </a:cubicBezTo>
                  <a:close/>
                </a:path>
              </a:pathLst>
            </a:custGeom>
            <a:solidFill>
              <a:srgbClr val="FFFFFF"/>
            </a:solidFill>
            <a:ln w="38100" cap="sq">
              <a:solidFill>
                <a:srgbClr val="85C4CF"/>
              </a:solidFill>
              <a:prstDash val="solid"/>
              <a:miter/>
            </a:ln>
          </p:spPr>
        </p:sp>
        <p:sp>
          <p:nvSpPr>
            <p:cNvPr id="20" name="TextBox 20"/>
            <p:cNvSpPr txBox="1"/>
            <p:nvPr/>
          </p:nvSpPr>
          <p:spPr>
            <a:xfrm>
              <a:off x="0" y="-38100"/>
              <a:ext cx="3061619" cy="484304"/>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4414139" y="7166010"/>
            <a:ext cx="11650401" cy="1431806"/>
            <a:chOff x="0" y="0"/>
            <a:chExt cx="3068418" cy="377101"/>
          </a:xfrm>
        </p:grpSpPr>
        <p:sp>
          <p:nvSpPr>
            <p:cNvPr id="22" name="Freeform 22"/>
            <p:cNvSpPr/>
            <p:nvPr/>
          </p:nvSpPr>
          <p:spPr>
            <a:xfrm>
              <a:off x="0" y="0"/>
              <a:ext cx="3068419" cy="377101"/>
            </a:xfrm>
            <a:custGeom>
              <a:avLst/>
              <a:gdLst/>
              <a:ahLst/>
              <a:cxnLst/>
              <a:rect l="l" t="t" r="r" b="b"/>
              <a:pathLst>
                <a:path w="3068419" h="377101">
                  <a:moveTo>
                    <a:pt x="14619" y="0"/>
                  </a:moveTo>
                  <a:lnTo>
                    <a:pt x="3053799" y="0"/>
                  </a:lnTo>
                  <a:cubicBezTo>
                    <a:pt x="3061873" y="0"/>
                    <a:pt x="3068419" y="6545"/>
                    <a:pt x="3068419" y="14619"/>
                  </a:cubicBezTo>
                  <a:lnTo>
                    <a:pt x="3068419" y="362482"/>
                  </a:lnTo>
                  <a:cubicBezTo>
                    <a:pt x="3068419" y="370556"/>
                    <a:pt x="3061873" y="377101"/>
                    <a:pt x="3053799" y="377101"/>
                  </a:cubicBezTo>
                  <a:lnTo>
                    <a:pt x="14619" y="377101"/>
                  </a:lnTo>
                  <a:cubicBezTo>
                    <a:pt x="6545" y="377101"/>
                    <a:pt x="0" y="370556"/>
                    <a:pt x="0" y="362482"/>
                  </a:cubicBezTo>
                  <a:lnTo>
                    <a:pt x="0" y="14619"/>
                  </a:lnTo>
                  <a:cubicBezTo>
                    <a:pt x="0" y="6545"/>
                    <a:pt x="6545" y="0"/>
                    <a:pt x="14619" y="0"/>
                  </a:cubicBezTo>
                  <a:close/>
                </a:path>
              </a:pathLst>
            </a:custGeom>
            <a:solidFill>
              <a:srgbClr val="FFFFFF"/>
            </a:solidFill>
            <a:ln w="38100" cap="rnd">
              <a:solidFill>
                <a:srgbClr val="85C4CF"/>
              </a:solidFill>
              <a:prstDash val="solid"/>
              <a:round/>
            </a:ln>
          </p:spPr>
        </p:sp>
        <p:sp>
          <p:nvSpPr>
            <p:cNvPr id="23" name="TextBox 23"/>
            <p:cNvSpPr txBox="1"/>
            <p:nvPr/>
          </p:nvSpPr>
          <p:spPr>
            <a:xfrm>
              <a:off x="0" y="-38100"/>
              <a:ext cx="3068418" cy="41520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414139" y="8816891"/>
            <a:ext cx="11650401" cy="970408"/>
            <a:chOff x="0" y="0"/>
            <a:chExt cx="3068418" cy="255581"/>
          </a:xfrm>
        </p:grpSpPr>
        <p:sp>
          <p:nvSpPr>
            <p:cNvPr id="25" name="Freeform 25"/>
            <p:cNvSpPr/>
            <p:nvPr/>
          </p:nvSpPr>
          <p:spPr>
            <a:xfrm>
              <a:off x="0" y="0"/>
              <a:ext cx="3068419" cy="255581"/>
            </a:xfrm>
            <a:custGeom>
              <a:avLst/>
              <a:gdLst/>
              <a:ahLst/>
              <a:cxnLst/>
              <a:rect l="l" t="t" r="r" b="b"/>
              <a:pathLst>
                <a:path w="3068419" h="255581">
                  <a:moveTo>
                    <a:pt x="11961" y="0"/>
                  </a:moveTo>
                  <a:lnTo>
                    <a:pt x="3056457" y="0"/>
                  </a:lnTo>
                  <a:cubicBezTo>
                    <a:pt x="3063063" y="0"/>
                    <a:pt x="3068419" y="5355"/>
                    <a:pt x="3068419" y="11961"/>
                  </a:cubicBezTo>
                  <a:lnTo>
                    <a:pt x="3068419" y="243619"/>
                  </a:lnTo>
                  <a:cubicBezTo>
                    <a:pt x="3068419" y="250225"/>
                    <a:pt x="3063063" y="255581"/>
                    <a:pt x="3056457" y="255581"/>
                  </a:cubicBezTo>
                  <a:lnTo>
                    <a:pt x="11961" y="255581"/>
                  </a:lnTo>
                  <a:cubicBezTo>
                    <a:pt x="5355" y="255581"/>
                    <a:pt x="0" y="250225"/>
                    <a:pt x="0" y="243619"/>
                  </a:cubicBezTo>
                  <a:lnTo>
                    <a:pt x="0" y="11961"/>
                  </a:lnTo>
                  <a:cubicBezTo>
                    <a:pt x="0" y="5355"/>
                    <a:pt x="5355" y="0"/>
                    <a:pt x="11961" y="0"/>
                  </a:cubicBezTo>
                  <a:close/>
                </a:path>
              </a:pathLst>
            </a:custGeom>
            <a:solidFill>
              <a:srgbClr val="FFFFFF"/>
            </a:solidFill>
            <a:ln w="38100" cap="sq">
              <a:solidFill>
                <a:srgbClr val="85C4CF"/>
              </a:solidFill>
              <a:prstDash val="solid"/>
              <a:miter/>
            </a:ln>
          </p:spPr>
        </p:sp>
        <p:sp>
          <p:nvSpPr>
            <p:cNvPr id="26" name="TextBox 26"/>
            <p:cNvSpPr txBox="1"/>
            <p:nvPr/>
          </p:nvSpPr>
          <p:spPr>
            <a:xfrm>
              <a:off x="0" y="-38100"/>
              <a:ext cx="3068418" cy="293681"/>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1514" y="4188226"/>
            <a:ext cx="1969948" cy="3693687"/>
            <a:chOff x="0" y="0"/>
            <a:chExt cx="518834" cy="972823"/>
          </a:xfrm>
        </p:grpSpPr>
        <p:sp>
          <p:nvSpPr>
            <p:cNvPr id="28" name="Freeform 28"/>
            <p:cNvSpPr/>
            <p:nvPr/>
          </p:nvSpPr>
          <p:spPr>
            <a:xfrm>
              <a:off x="0" y="0"/>
              <a:ext cx="518834" cy="972823"/>
            </a:xfrm>
            <a:custGeom>
              <a:avLst/>
              <a:gdLst/>
              <a:ahLst/>
              <a:cxnLst/>
              <a:rect l="l" t="t" r="r" b="b"/>
              <a:pathLst>
                <a:path w="518834" h="972823">
                  <a:moveTo>
                    <a:pt x="149340" y="0"/>
                  </a:moveTo>
                  <a:lnTo>
                    <a:pt x="369494" y="0"/>
                  </a:lnTo>
                  <a:cubicBezTo>
                    <a:pt x="451972" y="0"/>
                    <a:pt x="518834" y="66862"/>
                    <a:pt x="518834" y="149340"/>
                  </a:cubicBezTo>
                  <a:lnTo>
                    <a:pt x="518834" y="823482"/>
                  </a:lnTo>
                  <a:cubicBezTo>
                    <a:pt x="518834" y="863090"/>
                    <a:pt x="503100" y="901075"/>
                    <a:pt x="475093" y="929082"/>
                  </a:cubicBezTo>
                  <a:cubicBezTo>
                    <a:pt x="447086" y="957089"/>
                    <a:pt x="409101" y="972823"/>
                    <a:pt x="369494" y="972823"/>
                  </a:cubicBezTo>
                  <a:lnTo>
                    <a:pt x="149340" y="972823"/>
                  </a:lnTo>
                  <a:cubicBezTo>
                    <a:pt x="66862" y="972823"/>
                    <a:pt x="0" y="905961"/>
                    <a:pt x="0" y="823482"/>
                  </a:cubicBezTo>
                  <a:lnTo>
                    <a:pt x="0" y="149340"/>
                  </a:lnTo>
                  <a:cubicBezTo>
                    <a:pt x="0" y="66862"/>
                    <a:pt x="66862" y="0"/>
                    <a:pt x="149340" y="0"/>
                  </a:cubicBezTo>
                  <a:close/>
                </a:path>
              </a:pathLst>
            </a:custGeom>
            <a:solidFill>
              <a:srgbClr val="FFFFFF"/>
            </a:solidFill>
            <a:ln w="38100" cap="rnd">
              <a:solidFill>
                <a:srgbClr val="85C4CF"/>
              </a:solidFill>
              <a:prstDash val="solid"/>
              <a:round/>
            </a:ln>
          </p:spPr>
        </p:sp>
        <p:sp>
          <p:nvSpPr>
            <p:cNvPr id="29" name="TextBox 29"/>
            <p:cNvSpPr txBox="1"/>
            <p:nvPr/>
          </p:nvSpPr>
          <p:spPr>
            <a:xfrm>
              <a:off x="0" y="-47625"/>
              <a:ext cx="518834" cy="1020448"/>
            </a:xfrm>
            <a:prstGeom prst="rect">
              <a:avLst/>
            </a:prstGeom>
          </p:spPr>
          <p:txBody>
            <a:bodyPr lIns="50800" tIns="50800" rIns="50800" bIns="50800" rtlCol="0" anchor="ctr"/>
            <a:lstStyle/>
            <a:p>
              <a:pPr algn="ctr">
                <a:lnSpc>
                  <a:spcPts val="3219"/>
                </a:lnSpc>
              </a:pPr>
              <a:endParaRPr/>
            </a:p>
          </p:txBody>
        </p:sp>
      </p:grpSp>
      <p:sp>
        <p:nvSpPr>
          <p:cNvPr id="30" name="TextBox 30"/>
          <p:cNvSpPr txBox="1"/>
          <p:nvPr/>
        </p:nvSpPr>
        <p:spPr>
          <a:xfrm>
            <a:off x="835241" y="4478970"/>
            <a:ext cx="1657510" cy="2840790"/>
          </a:xfrm>
          <a:prstGeom prst="rect">
            <a:avLst/>
          </a:prstGeom>
        </p:spPr>
        <p:txBody>
          <a:bodyPr lIns="0" tIns="0" rIns="0" bIns="0" rtlCol="0" anchor="t">
            <a:spAutoFit/>
          </a:bodyPr>
          <a:lstStyle/>
          <a:p>
            <a:pPr algn="ctr">
              <a:lnSpc>
                <a:spcPts val="5646"/>
              </a:lnSpc>
            </a:pPr>
            <a:r>
              <a:rPr lang="en-US" sz="4032" dirty="0" err="1">
                <a:solidFill>
                  <a:srgbClr val="486B38"/>
                </a:solidFill>
                <a:latin typeface="Roboto Condensed"/>
              </a:rPr>
              <a:t>Văn</a:t>
            </a:r>
            <a:r>
              <a:rPr lang="en-US" sz="4032" dirty="0">
                <a:solidFill>
                  <a:srgbClr val="486B38"/>
                </a:solidFill>
                <a:latin typeface="Roboto Condensed"/>
              </a:rPr>
              <a:t> </a:t>
            </a:r>
            <a:r>
              <a:rPr lang="en-US" sz="4032" dirty="0" err="1">
                <a:solidFill>
                  <a:srgbClr val="486B38"/>
                </a:solidFill>
                <a:latin typeface="Roboto Condensed"/>
              </a:rPr>
              <a:t>bản</a:t>
            </a:r>
            <a:r>
              <a:rPr lang="en-US" sz="4032" dirty="0">
                <a:solidFill>
                  <a:srgbClr val="486B38"/>
                </a:solidFill>
                <a:latin typeface="Roboto Condensed"/>
              </a:rPr>
              <a:t> chia </a:t>
            </a:r>
            <a:r>
              <a:rPr lang="en-US" sz="4032" dirty="0" err="1">
                <a:solidFill>
                  <a:srgbClr val="486B38"/>
                </a:solidFill>
                <a:latin typeface="Roboto Condensed"/>
              </a:rPr>
              <a:t>thành</a:t>
            </a:r>
            <a:endParaRPr lang="en-US" sz="4032" dirty="0">
              <a:solidFill>
                <a:srgbClr val="486B38"/>
              </a:solidFill>
              <a:latin typeface="Roboto Condensed"/>
            </a:endParaRPr>
          </a:p>
          <a:p>
            <a:pPr algn="ctr">
              <a:lnSpc>
                <a:spcPts val="5646"/>
              </a:lnSpc>
            </a:pPr>
            <a:r>
              <a:rPr lang="en-US" sz="4032" dirty="0">
                <a:solidFill>
                  <a:srgbClr val="486B38"/>
                </a:solidFill>
                <a:latin typeface="Roboto Condensed"/>
              </a:rPr>
              <a:t> </a:t>
            </a:r>
            <a:r>
              <a:rPr lang="en-US" sz="4032" dirty="0">
                <a:solidFill>
                  <a:srgbClr val="486B38"/>
                </a:solidFill>
                <a:latin typeface="Roboto Condensed Bold"/>
              </a:rPr>
              <a:t>5 </a:t>
            </a:r>
            <a:r>
              <a:rPr lang="en-US" sz="4032" dirty="0" err="1">
                <a:solidFill>
                  <a:srgbClr val="486B38"/>
                </a:solidFill>
                <a:latin typeface="Roboto Condensed Bold"/>
              </a:rPr>
              <a:t>phần</a:t>
            </a:r>
            <a:endParaRPr lang="en-US" sz="4032" dirty="0">
              <a:solidFill>
                <a:srgbClr val="486B38"/>
              </a:solidFill>
              <a:latin typeface="Roboto Condensed Bold"/>
            </a:endParaRPr>
          </a:p>
        </p:txBody>
      </p:sp>
      <p:grpSp>
        <p:nvGrpSpPr>
          <p:cNvPr id="31" name="Group 31"/>
          <p:cNvGrpSpPr/>
          <p:nvPr/>
        </p:nvGrpSpPr>
        <p:grpSpPr>
          <a:xfrm>
            <a:off x="3024703" y="2983770"/>
            <a:ext cx="1348838" cy="6493346"/>
            <a:chOff x="0" y="0"/>
            <a:chExt cx="1798451" cy="8657794"/>
          </a:xfrm>
        </p:grpSpPr>
        <p:sp>
          <p:nvSpPr>
            <p:cNvPr id="32" name="AutoShape 32"/>
            <p:cNvSpPr/>
            <p:nvPr/>
          </p:nvSpPr>
          <p:spPr>
            <a:xfrm flipV="1">
              <a:off x="69850" y="1474"/>
              <a:ext cx="0" cy="8656320"/>
            </a:xfrm>
            <a:prstGeom prst="line">
              <a:avLst/>
            </a:prstGeom>
            <a:ln w="139700" cap="flat">
              <a:solidFill>
                <a:srgbClr val="65867C"/>
              </a:solidFill>
              <a:prstDash val="solid"/>
              <a:headEnd type="none" w="sm" len="sm"/>
              <a:tailEnd type="none" w="sm" len="sm"/>
            </a:ln>
          </p:spPr>
        </p:sp>
        <p:sp>
          <p:nvSpPr>
            <p:cNvPr id="33" name="AutoShape 33"/>
            <p:cNvSpPr/>
            <p:nvPr/>
          </p:nvSpPr>
          <p:spPr>
            <a:xfrm>
              <a:off x="69850" y="82550"/>
              <a:ext cx="1616179" cy="0"/>
            </a:xfrm>
            <a:prstGeom prst="line">
              <a:avLst/>
            </a:prstGeom>
            <a:ln w="165100" cap="flat">
              <a:solidFill>
                <a:srgbClr val="65867C"/>
              </a:solidFill>
              <a:prstDash val="solid"/>
              <a:headEnd type="none" w="sm" len="sm"/>
              <a:tailEnd type="arrow" w="med" len="sm"/>
            </a:ln>
          </p:spPr>
        </p:sp>
        <p:sp>
          <p:nvSpPr>
            <p:cNvPr id="34" name="AutoShape 34"/>
            <p:cNvSpPr/>
            <p:nvPr/>
          </p:nvSpPr>
          <p:spPr>
            <a:xfrm>
              <a:off x="69850" y="2375559"/>
              <a:ext cx="1616179" cy="0"/>
            </a:xfrm>
            <a:prstGeom prst="line">
              <a:avLst/>
            </a:prstGeom>
            <a:ln w="165100" cap="flat">
              <a:solidFill>
                <a:srgbClr val="65867C"/>
              </a:solidFill>
              <a:prstDash val="solid"/>
              <a:headEnd type="none" w="sm" len="sm"/>
              <a:tailEnd type="arrow" w="med" len="sm"/>
            </a:ln>
          </p:spPr>
        </p:sp>
        <p:sp>
          <p:nvSpPr>
            <p:cNvPr id="35" name="AutoShape 35"/>
            <p:cNvSpPr/>
            <p:nvPr/>
          </p:nvSpPr>
          <p:spPr>
            <a:xfrm>
              <a:off x="69850" y="4287622"/>
              <a:ext cx="1616179" cy="0"/>
            </a:xfrm>
            <a:prstGeom prst="line">
              <a:avLst/>
            </a:prstGeom>
            <a:ln w="165100" cap="flat">
              <a:solidFill>
                <a:srgbClr val="65867C"/>
              </a:solidFill>
              <a:prstDash val="solid"/>
              <a:headEnd type="none" w="sm" len="sm"/>
              <a:tailEnd type="arrow" w="med" len="sm"/>
            </a:ln>
          </p:spPr>
        </p:sp>
        <p:sp>
          <p:nvSpPr>
            <p:cNvPr id="36" name="AutoShape 36"/>
            <p:cNvSpPr/>
            <p:nvPr/>
          </p:nvSpPr>
          <p:spPr>
            <a:xfrm>
              <a:off x="182272" y="6513983"/>
              <a:ext cx="1616179" cy="0"/>
            </a:xfrm>
            <a:prstGeom prst="line">
              <a:avLst/>
            </a:prstGeom>
            <a:ln w="165100" cap="flat">
              <a:solidFill>
                <a:srgbClr val="65867C"/>
              </a:solidFill>
              <a:prstDash val="solid"/>
              <a:headEnd type="none" w="sm" len="sm"/>
              <a:tailEnd type="arrow" w="med" len="sm"/>
            </a:ln>
          </p:spPr>
        </p:sp>
        <p:sp>
          <p:nvSpPr>
            <p:cNvPr id="37" name="AutoShape 37"/>
            <p:cNvSpPr/>
            <p:nvPr/>
          </p:nvSpPr>
          <p:spPr>
            <a:xfrm>
              <a:off x="69850" y="8575244"/>
              <a:ext cx="1616179" cy="0"/>
            </a:xfrm>
            <a:prstGeom prst="line">
              <a:avLst/>
            </a:prstGeom>
            <a:ln w="165100" cap="flat">
              <a:solidFill>
                <a:srgbClr val="65867C"/>
              </a:solidFill>
              <a:prstDash val="solid"/>
              <a:headEnd type="none" w="sm" len="sm"/>
              <a:tailEnd type="arrow" w="med" len="sm"/>
            </a:ln>
          </p:spPr>
        </p:sp>
      </p:grpSp>
      <p:sp>
        <p:nvSpPr>
          <p:cNvPr id="38" name="TextBox 38"/>
          <p:cNvSpPr txBox="1"/>
          <p:nvPr/>
        </p:nvSpPr>
        <p:spPr>
          <a:xfrm>
            <a:off x="734640" y="217041"/>
            <a:ext cx="15906881" cy="1376146"/>
          </a:xfrm>
          <a:prstGeom prst="rect">
            <a:avLst/>
          </a:prstGeom>
        </p:spPr>
        <p:txBody>
          <a:bodyPr lIns="0" tIns="0" rIns="0" bIns="0" rtlCol="0" anchor="t">
            <a:spAutoFit/>
          </a:bodyPr>
          <a:lstStyle/>
          <a:p>
            <a:pPr algn="l">
              <a:lnSpc>
                <a:spcPts val="5102"/>
              </a:lnSpc>
            </a:pPr>
            <a:r>
              <a:rPr lang="en-US" sz="6299" dirty="0">
                <a:solidFill>
                  <a:srgbClr val="798211"/>
                </a:solidFill>
                <a:latin typeface="#9Slide05 IcielSanelma" charset="0"/>
              </a:rPr>
              <a:t>3.1. </a:t>
            </a:r>
            <a:r>
              <a:rPr lang="en-US" sz="6299" dirty="0" err="1">
                <a:solidFill>
                  <a:srgbClr val="798211"/>
                </a:solidFill>
                <a:latin typeface="#9Slide05 IcielSanelma" charset="0"/>
              </a:rPr>
              <a:t>Đặc</a:t>
            </a:r>
            <a:r>
              <a:rPr lang="en-US" sz="6299" dirty="0">
                <a:solidFill>
                  <a:srgbClr val="798211"/>
                </a:solidFill>
                <a:latin typeface="#9Slide05 IcielSanelma" charset="0"/>
              </a:rPr>
              <a:t> </a:t>
            </a:r>
            <a:r>
              <a:rPr lang="en-US" sz="6299" dirty="0" err="1">
                <a:solidFill>
                  <a:srgbClr val="798211"/>
                </a:solidFill>
                <a:latin typeface="#9Slide05 IcielSanelma" charset="0"/>
              </a:rPr>
              <a:t>trưng</a:t>
            </a:r>
            <a:r>
              <a:rPr lang="en-US" sz="6299" dirty="0">
                <a:solidFill>
                  <a:srgbClr val="798211"/>
                </a:solidFill>
                <a:latin typeface="#9Slide05 IcielSanelma" charset="0"/>
              </a:rPr>
              <a:t> </a:t>
            </a:r>
            <a:r>
              <a:rPr lang="en-US" sz="6299" dirty="0" err="1">
                <a:solidFill>
                  <a:srgbClr val="798211"/>
                </a:solidFill>
                <a:latin typeface="#9Slide05 IcielSanelma" charset="0"/>
              </a:rPr>
              <a:t>của</a:t>
            </a:r>
            <a:r>
              <a:rPr lang="en-US" sz="6299" dirty="0">
                <a:solidFill>
                  <a:srgbClr val="798211"/>
                </a:solidFill>
                <a:latin typeface="#9Slide05 IcielSanelma" charset="0"/>
              </a:rPr>
              <a:t> </a:t>
            </a:r>
            <a:r>
              <a:rPr lang="en-US" sz="6299" dirty="0" err="1">
                <a:solidFill>
                  <a:srgbClr val="798211"/>
                </a:solidFill>
                <a:latin typeface="#9Slide05 IcielSanelma" charset="0"/>
              </a:rPr>
              <a:t>văn</a:t>
            </a:r>
            <a:r>
              <a:rPr lang="en-US" sz="6299" dirty="0">
                <a:solidFill>
                  <a:srgbClr val="798211"/>
                </a:solidFill>
                <a:latin typeface="#9Slide05 IcielSanelma" charset="0"/>
              </a:rPr>
              <a:t> </a:t>
            </a:r>
            <a:r>
              <a:rPr lang="en-US" sz="6299" dirty="0" err="1">
                <a:solidFill>
                  <a:srgbClr val="798211"/>
                </a:solidFill>
                <a:latin typeface="#9Slide05 IcielSanelma" charset="0"/>
              </a:rPr>
              <a:t>bản</a:t>
            </a:r>
            <a:r>
              <a:rPr lang="en-US" sz="6299" dirty="0">
                <a:solidFill>
                  <a:srgbClr val="798211"/>
                </a:solidFill>
                <a:latin typeface="#9Slide05 IcielSanelma" charset="0"/>
              </a:rPr>
              <a:t> </a:t>
            </a:r>
            <a:r>
              <a:rPr lang="en-US" sz="6299" dirty="0" err="1">
                <a:solidFill>
                  <a:srgbClr val="798211"/>
                </a:solidFill>
                <a:latin typeface="#9Slide05 IcielSanelma" charset="0"/>
              </a:rPr>
              <a:t>thông</a:t>
            </a:r>
            <a:r>
              <a:rPr lang="en-US" sz="6299" dirty="0">
                <a:solidFill>
                  <a:srgbClr val="798211"/>
                </a:solidFill>
                <a:latin typeface="#9Slide05 IcielSanelma" charset="0"/>
              </a:rPr>
              <a:t> tin </a:t>
            </a:r>
            <a:r>
              <a:rPr lang="en-US" sz="6299" dirty="0" err="1">
                <a:solidFill>
                  <a:srgbClr val="798211"/>
                </a:solidFill>
                <a:latin typeface="#9Slide05 IcielSanelma" charset="0"/>
              </a:rPr>
              <a:t>trong</a:t>
            </a:r>
            <a:r>
              <a:rPr lang="en-US" sz="6299" dirty="0">
                <a:solidFill>
                  <a:srgbClr val="798211"/>
                </a:solidFill>
                <a:latin typeface="#9Slide05 IcielSanelma" charset="0"/>
              </a:rPr>
              <a:t> </a:t>
            </a:r>
            <a:r>
              <a:rPr lang="en-US" sz="6299" dirty="0" err="1">
                <a:solidFill>
                  <a:srgbClr val="798211"/>
                </a:solidFill>
                <a:latin typeface="#9Slide05 IcielSanelma" charset="0"/>
              </a:rPr>
              <a:t>văn</a:t>
            </a:r>
            <a:r>
              <a:rPr lang="en-US" sz="6299" dirty="0">
                <a:solidFill>
                  <a:srgbClr val="798211"/>
                </a:solidFill>
                <a:latin typeface="#9Slide05 IcielSanelma" charset="0"/>
              </a:rPr>
              <a:t> </a:t>
            </a:r>
            <a:r>
              <a:rPr lang="en-US" sz="6299" dirty="0" err="1">
                <a:solidFill>
                  <a:srgbClr val="798211"/>
                </a:solidFill>
                <a:latin typeface="#9Slide05 IcielSanelma" charset="0"/>
              </a:rPr>
              <a:t>bản</a:t>
            </a:r>
            <a:r>
              <a:rPr lang="en-US" sz="6299" dirty="0">
                <a:solidFill>
                  <a:srgbClr val="798211"/>
                </a:solidFill>
                <a:latin typeface="#9Slide05 IcielSanelma" charset="0"/>
              </a:rPr>
              <a:t> </a:t>
            </a:r>
            <a:r>
              <a:rPr lang="en-US" sz="6299" dirty="0" err="1">
                <a:solidFill>
                  <a:srgbClr val="798211"/>
                </a:solidFill>
                <a:latin typeface="#9Slide05 IcielSanelma" charset="0"/>
              </a:rPr>
              <a:t>Vịnh</a:t>
            </a:r>
            <a:r>
              <a:rPr lang="en-US" sz="6299" dirty="0">
                <a:solidFill>
                  <a:srgbClr val="798211"/>
                </a:solidFill>
                <a:latin typeface="#9Slide05 IcielSanelma" charset="0"/>
              </a:rPr>
              <a:t> </a:t>
            </a:r>
            <a:r>
              <a:rPr lang="en-US" sz="6299" dirty="0" err="1">
                <a:solidFill>
                  <a:srgbClr val="798211"/>
                </a:solidFill>
                <a:latin typeface="#9Slide05 IcielSanelma" charset="0"/>
              </a:rPr>
              <a:t>Hạ</a:t>
            </a:r>
            <a:r>
              <a:rPr lang="en-US" sz="6299" dirty="0">
                <a:solidFill>
                  <a:srgbClr val="798211"/>
                </a:solidFill>
                <a:latin typeface="#9Slide05 IcielSanelma" charset="0"/>
              </a:rPr>
              <a:t> Long: </a:t>
            </a:r>
            <a:r>
              <a:rPr lang="en-US" sz="6299" dirty="0" err="1">
                <a:solidFill>
                  <a:srgbClr val="798211"/>
                </a:solidFill>
                <a:latin typeface="#9Slide05 IcielSanelma" charset="0"/>
              </a:rPr>
              <a:t>một</a:t>
            </a:r>
            <a:r>
              <a:rPr lang="en-US" sz="6299" dirty="0">
                <a:solidFill>
                  <a:srgbClr val="798211"/>
                </a:solidFill>
                <a:latin typeface="#9Slide05 IcielSanelma" charset="0"/>
              </a:rPr>
              <a:t> </a:t>
            </a:r>
            <a:r>
              <a:rPr lang="en-US" sz="6299" dirty="0" err="1">
                <a:solidFill>
                  <a:srgbClr val="798211"/>
                </a:solidFill>
                <a:latin typeface="#9Slide05 IcielSanelma" charset="0"/>
              </a:rPr>
              <a:t>kì</a:t>
            </a:r>
            <a:r>
              <a:rPr lang="en-US" sz="6299" dirty="0">
                <a:solidFill>
                  <a:srgbClr val="798211"/>
                </a:solidFill>
                <a:latin typeface="#9Slide05 IcielSanelma" charset="0"/>
              </a:rPr>
              <a:t> </a:t>
            </a:r>
            <a:r>
              <a:rPr lang="en-US" sz="6299" dirty="0" err="1">
                <a:solidFill>
                  <a:srgbClr val="798211"/>
                </a:solidFill>
                <a:latin typeface="#9Slide05 IcielSanelma" charset="0"/>
              </a:rPr>
              <a:t>quan</a:t>
            </a:r>
            <a:r>
              <a:rPr lang="en-US" sz="6299" dirty="0">
                <a:solidFill>
                  <a:srgbClr val="798211"/>
                </a:solidFill>
                <a:latin typeface="#9Slide05 IcielSanelma" charset="0"/>
              </a:rPr>
              <a:t> </a:t>
            </a:r>
            <a:r>
              <a:rPr lang="en-US" sz="6299" dirty="0" err="1">
                <a:solidFill>
                  <a:srgbClr val="798211"/>
                </a:solidFill>
                <a:latin typeface="#9Slide05 IcielSanelma" charset="0"/>
              </a:rPr>
              <a:t>thiên</a:t>
            </a:r>
            <a:r>
              <a:rPr lang="en-US" sz="6299" dirty="0">
                <a:solidFill>
                  <a:srgbClr val="798211"/>
                </a:solidFill>
                <a:latin typeface="#9Slide05 IcielSanelma" charset="0"/>
              </a:rPr>
              <a:t> </a:t>
            </a:r>
            <a:r>
              <a:rPr lang="en-US" sz="6299" dirty="0" err="1">
                <a:solidFill>
                  <a:srgbClr val="798211"/>
                </a:solidFill>
                <a:latin typeface="#9Slide05 IcielSanelma" charset="0"/>
              </a:rPr>
              <a:t>nhiên</a:t>
            </a:r>
            <a:r>
              <a:rPr lang="en-US" sz="6299" dirty="0">
                <a:solidFill>
                  <a:srgbClr val="798211"/>
                </a:solidFill>
                <a:latin typeface="#9Slide05 IcielSanelma" charset="0"/>
              </a:rPr>
              <a:t> </a:t>
            </a:r>
            <a:r>
              <a:rPr lang="en-US" sz="6299" dirty="0" err="1">
                <a:solidFill>
                  <a:srgbClr val="798211"/>
                </a:solidFill>
                <a:latin typeface="#9Slide05 IcielSanelma" charset="0"/>
              </a:rPr>
              <a:t>độc</a:t>
            </a:r>
            <a:r>
              <a:rPr lang="en-US" sz="6299" dirty="0">
                <a:solidFill>
                  <a:srgbClr val="798211"/>
                </a:solidFill>
                <a:latin typeface="#9Slide05 IcielSanelma" charset="0"/>
              </a:rPr>
              <a:t> </a:t>
            </a:r>
            <a:r>
              <a:rPr lang="en-US" sz="6299" dirty="0" err="1">
                <a:solidFill>
                  <a:srgbClr val="798211"/>
                </a:solidFill>
                <a:latin typeface="#9Slide05 IcielSanelma" charset="0"/>
              </a:rPr>
              <a:t>đáo</a:t>
            </a:r>
            <a:r>
              <a:rPr lang="en-US" sz="6299" dirty="0">
                <a:solidFill>
                  <a:srgbClr val="798211"/>
                </a:solidFill>
                <a:latin typeface="#9Slide05 IcielSanelma" charset="0"/>
              </a:rPr>
              <a:t> </a:t>
            </a:r>
            <a:r>
              <a:rPr lang="en-US" sz="6299" dirty="0" err="1">
                <a:solidFill>
                  <a:srgbClr val="798211"/>
                </a:solidFill>
                <a:latin typeface="#9Slide05 IcielSanelma" charset="0"/>
              </a:rPr>
              <a:t>và</a:t>
            </a:r>
            <a:r>
              <a:rPr lang="en-US" sz="6299" dirty="0">
                <a:solidFill>
                  <a:srgbClr val="798211"/>
                </a:solidFill>
                <a:latin typeface="#9Slide05 IcielSanelma" charset="0"/>
              </a:rPr>
              <a:t> </a:t>
            </a:r>
            <a:r>
              <a:rPr lang="en-US" sz="6299" dirty="0" err="1">
                <a:solidFill>
                  <a:srgbClr val="798211"/>
                </a:solidFill>
                <a:latin typeface="#9Slide05 IcielSanelma" charset="0"/>
              </a:rPr>
              <a:t>tuyệt</a:t>
            </a:r>
            <a:r>
              <a:rPr lang="en-US" sz="6299" dirty="0">
                <a:solidFill>
                  <a:srgbClr val="798211"/>
                </a:solidFill>
                <a:latin typeface="#9Slide05 IcielSanelma" charset="0"/>
              </a:rPr>
              <a:t> </a:t>
            </a:r>
            <a:r>
              <a:rPr lang="en-US" sz="6299" dirty="0" err="1">
                <a:solidFill>
                  <a:srgbClr val="798211"/>
                </a:solidFill>
                <a:latin typeface="#9Slide05 IcielSanelma" charset="0"/>
              </a:rPr>
              <a:t>mỹ</a:t>
            </a:r>
            <a:endParaRPr lang="en-US" sz="6299" dirty="0">
              <a:solidFill>
                <a:srgbClr val="798211"/>
              </a:solidFill>
              <a:latin typeface="#9Slide05 IcielSanelma" charset="0"/>
            </a:endParaRPr>
          </a:p>
        </p:txBody>
      </p:sp>
      <p:sp>
        <p:nvSpPr>
          <p:cNvPr id="39" name="TextBox 39"/>
          <p:cNvSpPr txBox="1"/>
          <p:nvPr/>
        </p:nvSpPr>
        <p:spPr>
          <a:xfrm>
            <a:off x="1028700" y="1614075"/>
            <a:ext cx="7659381" cy="721996"/>
          </a:xfrm>
          <a:prstGeom prst="rect">
            <a:avLst/>
          </a:prstGeom>
        </p:spPr>
        <p:txBody>
          <a:bodyPr lIns="0" tIns="0" rIns="0" bIns="0" rtlCol="0" anchor="t">
            <a:spAutoFit/>
          </a:bodyPr>
          <a:lstStyle/>
          <a:p>
            <a:pPr algn="ctr">
              <a:lnSpc>
                <a:spcPts val="5879"/>
              </a:lnSpc>
            </a:pPr>
            <a:r>
              <a:rPr lang="en-US" sz="4199" dirty="0">
                <a:solidFill>
                  <a:srgbClr val="CD962A"/>
                </a:solidFill>
                <a:latin typeface="Roboto Condensed Bold"/>
              </a:rPr>
              <a:t>b. </a:t>
            </a:r>
            <a:r>
              <a:rPr lang="en-US" sz="4199" dirty="0" err="1">
                <a:solidFill>
                  <a:srgbClr val="CD962A"/>
                </a:solidFill>
                <a:latin typeface="Roboto Condensed Bold"/>
              </a:rPr>
              <a:t>Cấu</a:t>
            </a:r>
            <a:r>
              <a:rPr lang="en-US" sz="4199" dirty="0">
                <a:solidFill>
                  <a:srgbClr val="CD962A"/>
                </a:solidFill>
                <a:latin typeface="Roboto Condensed Bold"/>
              </a:rPr>
              <a:t> </a:t>
            </a:r>
            <a:r>
              <a:rPr lang="en-US" sz="4199" dirty="0" err="1">
                <a:solidFill>
                  <a:srgbClr val="CD962A"/>
                </a:solidFill>
                <a:latin typeface="Roboto Condensed Bold"/>
              </a:rPr>
              <a:t>trúc</a:t>
            </a:r>
            <a:r>
              <a:rPr lang="en-US" sz="4199" dirty="0">
                <a:solidFill>
                  <a:srgbClr val="CD962A"/>
                </a:solidFill>
                <a:latin typeface="Roboto Condensed Bold"/>
              </a:rPr>
              <a:t> </a:t>
            </a:r>
            <a:r>
              <a:rPr lang="en-US" sz="4199" dirty="0" err="1">
                <a:solidFill>
                  <a:srgbClr val="CD962A"/>
                </a:solidFill>
                <a:latin typeface="Roboto Condensed Bold"/>
              </a:rPr>
              <a:t>triển</a:t>
            </a:r>
            <a:r>
              <a:rPr lang="en-US" sz="4199" dirty="0">
                <a:solidFill>
                  <a:srgbClr val="CD962A"/>
                </a:solidFill>
                <a:latin typeface="Roboto Condensed Bold"/>
              </a:rPr>
              <a:t> </a:t>
            </a:r>
            <a:r>
              <a:rPr lang="en-US" sz="4199" dirty="0" err="1">
                <a:solidFill>
                  <a:srgbClr val="CD962A"/>
                </a:solidFill>
                <a:latin typeface="Roboto Condensed Bold"/>
              </a:rPr>
              <a:t>khai</a:t>
            </a:r>
            <a:r>
              <a:rPr lang="en-US" sz="4199" dirty="0">
                <a:solidFill>
                  <a:srgbClr val="CD962A"/>
                </a:solidFill>
                <a:latin typeface="Roboto Condensed Bold"/>
              </a:rPr>
              <a:t> </a:t>
            </a:r>
            <a:r>
              <a:rPr lang="en-US" sz="4199" dirty="0" err="1">
                <a:solidFill>
                  <a:srgbClr val="CD962A"/>
                </a:solidFill>
                <a:latin typeface="Roboto Condensed Bold"/>
              </a:rPr>
              <a:t>của</a:t>
            </a:r>
            <a:r>
              <a:rPr lang="en-US" sz="4199" dirty="0">
                <a:solidFill>
                  <a:srgbClr val="CD962A"/>
                </a:solidFill>
                <a:latin typeface="Roboto Condensed Bold"/>
              </a:rPr>
              <a:t> </a:t>
            </a:r>
            <a:r>
              <a:rPr lang="en-US" sz="4199" dirty="0" err="1">
                <a:solidFill>
                  <a:srgbClr val="CD962A"/>
                </a:solidFill>
                <a:latin typeface="Roboto Condensed Bold"/>
              </a:rPr>
              <a:t>văn</a:t>
            </a:r>
            <a:r>
              <a:rPr lang="en-US" sz="4199" dirty="0">
                <a:solidFill>
                  <a:srgbClr val="CD962A"/>
                </a:solidFill>
                <a:latin typeface="Roboto Condensed Bold"/>
              </a:rPr>
              <a:t> </a:t>
            </a:r>
            <a:r>
              <a:rPr lang="en-US" sz="4199" dirty="0" err="1">
                <a:solidFill>
                  <a:srgbClr val="CD962A"/>
                </a:solidFill>
                <a:latin typeface="Roboto Condensed Bold"/>
              </a:rPr>
              <a:t>bản</a:t>
            </a:r>
            <a:endParaRPr lang="en-US" sz="4199" dirty="0">
              <a:solidFill>
                <a:srgbClr val="CD962A"/>
              </a:solidFill>
              <a:latin typeface="Roboto Condensed Bold"/>
            </a:endParaRPr>
          </a:p>
        </p:txBody>
      </p:sp>
      <p:sp>
        <p:nvSpPr>
          <p:cNvPr id="40" name="TextBox 40"/>
          <p:cNvSpPr txBox="1"/>
          <p:nvPr/>
        </p:nvSpPr>
        <p:spPr>
          <a:xfrm>
            <a:off x="4655960" y="2583667"/>
            <a:ext cx="11166761" cy="1087120"/>
          </a:xfrm>
          <a:prstGeom prst="rect">
            <a:avLst/>
          </a:prstGeom>
        </p:spPr>
        <p:txBody>
          <a:bodyPr lIns="0" tIns="0" rIns="0" bIns="0" rtlCol="0" anchor="t">
            <a:spAutoFit/>
          </a:bodyPr>
          <a:lstStyle/>
          <a:p>
            <a:pPr algn="ctr">
              <a:lnSpc>
                <a:spcPts val="4339"/>
              </a:lnSpc>
            </a:pPr>
            <a:r>
              <a:rPr lang="en-US" sz="3499" dirty="0" err="1">
                <a:solidFill>
                  <a:srgbClr val="48706E"/>
                </a:solidFill>
                <a:latin typeface="Roboto Condensed Bold"/>
              </a:rPr>
              <a:t>Phần</a:t>
            </a:r>
            <a:r>
              <a:rPr lang="en-US" sz="3499" dirty="0">
                <a:solidFill>
                  <a:srgbClr val="48706E"/>
                </a:solidFill>
                <a:latin typeface="Roboto Condensed Bold"/>
              </a:rPr>
              <a:t> 1.</a:t>
            </a:r>
            <a:r>
              <a:rPr lang="en-US" sz="3499" dirty="0">
                <a:solidFill>
                  <a:srgbClr val="48706E"/>
                </a:solidFill>
                <a:latin typeface="Roboto Condensed"/>
              </a:rPr>
              <a:t> </a:t>
            </a:r>
            <a:r>
              <a:rPr lang="en-US" sz="3499" dirty="0" err="1">
                <a:solidFill>
                  <a:srgbClr val="48706E"/>
                </a:solidFill>
                <a:latin typeface="Roboto Condensed"/>
              </a:rPr>
              <a:t>Phần</a:t>
            </a:r>
            <a:r>
              <a:rPr lang="en-US" sz="3499" dirty="0">
                <a:solidFill>
                  <a:srgbClr val="48706E"/>
                </a:solidFill>
                <a:latin typeface="Roboto Condensed"/>
              </a:rPr>
              <a:t> </a:t>
            </a:r>
            <a:r>
              <a:rPr lang="en-US" sz="3499" dirty="0" err="1">
                <a:solidFill>
                  <a:srgbClr val="48706E"/>
                </a:solidFill>
                <a:latin typeface="Roboto Condensed"/>
              </a:rPr>
              <a:t>mở</a:t>
            </a:r>
            <a:r>
              <a:rPr lang="en-US" sz="3499" dirty="0">
                <a:solidFill>
                  <a:srgbClr val="48706E"/>
                </a:solidFill>
                <a:latin typeface="Roboto Condensed"/>
              </a:rPr>
              <a:t> </a:t>
            </a:r>
            <a:r>
              <a:rPr lang="en-US" sz="3499" dirty="0" err="1">
                <a:solidFill>
                  <a:srgbClr val="48706E"/>
                </a:solidFill>
                <a:latin typeface="Roboto Condensed"/>
              </a:rPr>
              <a:t>đầu</a:t>
            </a:r>
            <a:r>
              <a:rPr lang="en-US" sz="3499" dirty="0">
                <a:solidFill>
                  <a:srgbClr val="48706E"/>
                </a:solidFill>
                <a:latin typeface="Roboto Condensed"/>
              </a:rPr>
              <a:t>: </a:t>
            </a:r>
            <a:r>
              <a:rPr lang="en-US" sz="3499" dirty="0" err="1">
                <a:solidFill>
                  <a:srgbClr val="48706E"/>
                </a:solidFill>
                <a:latin typeface="Roboto Condensed"/>
              </a:rPr>
              <a:t>Giới</a:t>
            </a:r>
            <a:r>
              <a:rPr lang="en-US" sz="3499" dirty="0">
                <a:solidFill>
                  <a:srgbClr val="48706E"/>
                </a:solidFill>
                <a:latin typeface="Roboto Condensed"/>
              </a:rPr>
              <a:t> </a:t>
            </a:r>
            <a:r>
              <a:rPr lang="en-US" sz="3499" dirty="0" err="1">
                <a:solidFill>
                  <a:srgbClr val="48706E"/>
                </a:solidFill>
                <a:latin typeface="Roboto Condensed"/>
              </a:rPr>
              <a:t>thiệu</a:t>
            </a:r>
            <a:r>
              <a:rPr lang="en-US" sz="3499" dirty="0">
                <a:solidFill>
                  <a:srgbClr val="48706E"/>
                </a:solidFill>
                <a:latin typeface="Roboto Condensed"/>
              </a:rPr>
              <a:t> </a:t>
            </a:r>
            <a:r>
              <a:rPr lang="en-US" sz="3499" dirty="0" err="1">
                <a:solidFill>
                  <a:srgbClr val="48706E"/>
                </a:solidFill>
                <a:latin typeface="Roboto Condensed"/>
              </a:rPr>
              <a:t>thông</a:t>
            </a:r>
            <a:r>
              <a:rPr lang="en-US" sz="3499" dirty="0">
                <a:solidFill>
                  <a:srgbClr val="48706E"/>
                </a:solidFill>
                <a:latin typeface="Roboto Condensed"/>
              </a:rPr>
              <a:t> tin </a:t>
            </a:r>
            <a:r>
              <a:rPr lang="en-US" sz="3499" dirty="0" err="1">
                <a:solidFill>
                  <a:srgbClr val="48706E"/>
                </a:solidFill>
                <a:latin typeface="Roboto Condensed"/>
              </a:rPr>
              <a:t>về</a:t>
            </a:r>
            <a:r>
              <a:rPr lang="en-US" sz="3499" dirty="0">
                <a:solidFill>
                  <a:srgbClr val="48706E"/>
                </a:solidFill>
                <a:latin typeface="Roboto Condensed"/>
              </a:rPr>
              <a:t> </a:t>
            </a:r>
            <a:r>
              <a:rPr lang="en-US" sz="3499" dirty="0" err="1">
                <a:solidFill>
                  <a:srgbClr val="48706E"/>
                </a:solidFill>
                <a:latin typeface="Roboto Condensed"/>
              </a:rPr>
              <a:t>việc</a:t>
            </a:r>
            <a:r>
              <a:rPr lang="en-US" sz="3499" dirty="0">
                <a:solidFill>
                  <a:srgbClr val="48706E"/>
                </a:solidFill>
                <a:latin typeface="Roboto Condensed"/>
              </a:rPr>
              <a:t> </a:t>
            </a:r>
            <a:r>
              <a:rPr lang="en-US" sz="3499" dirty="0" err="1">
                <a:solidFill>
                  <a:srgbClr val="48706E"/>
                </a:solidFill>
                <a:latin typeface="Roboto Condensed"/>
              </a:rPr>
              <a:t>công</a:t>
            </a:r>
            <a:r>
              <a:rPr lang="en-US" sz="3499" dirty="0">
                <a:solidFill>
                  <a:srgbClr val="48706E"/>
                </a:solidFill>
                <a:latin typeface="Roboto Condensed"/>
              </a:rPr>
              <a:t> </a:t>
            </a:r>
            <a:r>
              <a:rPr lang="en-US" sz="3499" dirty="0" err="1">
                <a:solidFill>
                  <a:srgbClr val="48706E"/>
                </a:solidFill>
                <a:latin typeface="Roboto Condensed"/>
              </a:rPr>
              <a:t>nhận</a:t>
            </a:r>
            <a:r>
              <a:rPr lang="en-US" sz="3499" dirty="0">
                <a:solidFill>
                  <a:srgbClr val="48706E"/>
                </a:solidFill>
                <a:latin typeface="Roboto Condensed"/>
              </a:rPr>
              <a:t> </a:t>
            </a:r>
            <a:r>
              <a:rPr lang="en-US" sz="3499" dirty="0" err="1">
                <a:solidFill>
                  <a:srgbClr val="48706E"/>
                </a:solidFill>
                <a:latin typeface="Roboto Condensed"/>
              </a:rPr>
              <a:t>Vịnh</a:t>
            </a:r>
            <a:r>
              <a:rPr lang="en-US" sz="3499" dirty="0">
                <a:solidFill>
                  <a:srgbClr val="48706E"/>
                </a:solidFill>
                <a:latin typeface="Roboto Condensed"/>
              </a:rPr>
              <a:t> </a:t>
            </a:r>
            <a:r>
              <a:rPr lang="en-US" sz="3499" dirty="0" err="1">
                <a:solidFill>
                  <a:srgbClr val="48706E"/>
                </a:solidFill>
                <a:latin typeface="Roboto Condensed"/>
              </a:rPr>
              <a:t>Hạ</a:t>
            </a:r>
            <a:r>
              <a:rPr lang="en-US" sz="3499" dirty="0">
                <a:solidFill>
                  <a:srgbClr val="48706E"/>
                </a:solidFill>
                <a:latin typeface="Roboto Condensed"/>
              </a:rPr>
              <a:t> Long (</a:t>
            </a:r>
            <a:r>
              <a:rPr lang="en-US" sz="3499" dirty="0" err="1">
                <a:solidFill>
                  <a:srgbClr val="48706E"/>
                </a:solidFill>
                <a:latin typeface="Roboto Condensed"/>
              </a:rPr>
              <a:t>Việt</a:t>
            </a:r>
            <a:r>
              <a:rPr lang="en-US" sz="3499" dirty="0">
                <a:solidFill>
                  <a:srgbClr val="48706E"/>
                </a:solidFill>
                <a:latin typeface="Roboto Condensed"/>
              </a:rPr>
              <a:t> Nam) </a:t>
            </a:r>
            <a:r>
              <a:rPr lang="en-US" sz="3499" dirty="0" err="1">
                <a:solidFill>
                  <a:srgbClr val="48706E"/>
                </a:solidFill>
                <a:latin typeface="Roboto Condensed"/>
              </a:rPr>
              <a:t>vào</a:t>
            </a:r>
            <a:r>
              <a:rPr lang="en-US" sz="3499" dirty="0">
                <a:solidFill>
                  <a:srgbClr val="48706E"/>
                </a:solidFill>
                <a:latin typeface="Roboto Condensed"/>
              </a:rPr>
              <a:t> </a:t>
            </a:r>
            <a:r>
              <a:rPr lang="en-US" sz="3499" dirty="0" err="1">
                <a:solidFill>
                  <a:srgbClr val="48706E"/>
                </a:solidFill>
                <a:latin typeface="Roboto Condensed"/>
              </a:rPr>
              <a:t>danh</a:t>
            </a:r>
            <a:r>
              <a:rPr lang="en-US" sz="3499" dirty="0">
                <a:solidFill>
                  <a:srgbClr val="48706E"/>
                </a:solidFill>
                <a:latin typeface="Roboto Condensed"/>
              </a:rPr>
              <a:t> </a:t>
            </a:r>
            <a:r>
              <a:rPr lang="en-US" sz="3499" dirty="0" err="1">
                <a:solidFill>
                  <a:srgbClr val="48706E"/>
                </a:solidFill>
                <a:latin typeface="Roboto Condensed"/>
              </a:rPr>
              <a:t>mục</a:t>
            </a:r>
            <a:r>
              <a:rPr lang="en-US" sz="3499" dirty="0">
                <a:solidFill>
                  <a:srgbClr val="48706E"/>
                </a:solidFill>
                <a:latin typeface="Roboto Condensed"/>
              </a:rPr>
              <a:t> Di </a:t>
            </a:r>
            <a:r>
              <a:rPr lang="en-US" sz="3499" dirty="0" err="1">
                <a:solidFill>
                  <a:srgbClr val="48706E"/>
                </a:solidFill>
                <a:latin typeface="Roboto Condensed"/>
              </a:rPr>
              <a:t>sản</a:t>
            </a:r>
            <a:r>
              <a:rPr lang="en-US" sz="3499" dirty="0">
                <a:solidFill>
                  <a:srgbClr val="48706E"/>
                </a:solidFill>
                <a:latin typeface="Roboto Condensed"/>
              </a:rPr>
              <a:t> </a:t>
            </a:r>
            <a:r>
              <a:rPr lang="en-US" sz="3499" dirty="0" err="1">
                <a:solidFill>
                  <a:srgbClr val="48706E"/>
                </a:solidFill>
                <a:latin typeface="Roboto Condensed"/>
              </a:rPr>
              <a:t>thế</a:t>
            </a:r>
            <a:r>
              <a:rPr lang="en-US" sz="3499" dirty="0">
                <a:solidFill>
                  <a:srgbClr val="48706E"/>
                </a:solidFill>
                <a:latin typeface="Roboto Condensed"/>
              </a:rPr>
              <a:t> </a:t>
            </a:r>
            <a:r>
              <a:rPr lang="en-US" sz="3499" dirty="0" err="1">
                <a:solidFill>
                  <a:srgbClr val="48706E"/>
                </a:solidFill>
                <a:latin typeface="Roboto Condensed"/>
              </a:rPr>
              <a:t>giới</a:t>
            </a:r>
            <a:r>
              <a:rPr lang="en-US" sz="3499" dirty="0">
                <a:solidFill>
                  <a:srgbClr val="48706E"/>
                </a:solidFill>
                <a:latin typeface="Roboto Condensed"/>
              </a:rPr>
              <a:t>.</a:t>
            </a:r>
          </a:p>
        </p:txBody>
      </p:sp>
      <p:sp>
        <p:nvSpPr>
          <p:cNvPr id="41" name="TextBox 41"/>
          <p:cNvSpPr txBox="1"/>
          <p:nvPr/>
        </p:nvSpPr>
        <p:spPr>
          <a:xfrm>
            <a:off x="4685022" y="3935337"/>
            <a:ext cx="10810766" cy="1216025"/>
          </a:xfrm>
          <a:prstGeom prst="rect">
            <a:avLst/>
          </a:prstGeom>
        </p:spPr>
        <p:txBody>
          <a:bodyPr lIns="0" tIns="0" rIns="0" bIns="0" rtlCol="0" anchor="t">
            <a:spAutoFit/>
          </a:bodyPr>
          <a:lstStyle/>
          <a:p>
            <a:pPr algn="l">
              <a:lnSpc>
                <a:spcPts val="4899"/>
              </a:lnSpc>
            </a:pPr>
            <a:r>
              <a:rPr lang="en-US" sz="3499" dirty="0" err="1">
                <a:solidFill>
                  <a:srgbClr val="48706E"/>
                </a:solidFill>
                <a:latin typeface="Roboto Condensed Bold"/>
              </a:rPr>
              <a:t>Phần</a:t>
            </a:r>
            <a:r>
              <a:rPr lang="en-US" sz="3499" dirty="0">
                <a:solidFill>
                  <a:srgbClr val="48706E"/>
                </a:solidFill>
                <a:latin typeface="Roboto Condensed Bold"/>
              </a:rPr>
              <a:t> 2</a:t>
            </a:r>
            <a:r>
              <a:rPr lang="en-US" sz="3499" dirty="0">
                <a:solidFill>
                  <a:srgbClr val="48706E"/>
                </a:solidFill>
                <a:latin typeface="Roboto Condensed"/>
              </a:rPr>
              <a:t>. </a:t>
            </a:r>
            <a:r>
              <a:rPr lang="en-US" sz="3499" dirty="0" err="1">
                <a:solidFill>
                  <a:srgbClr val="48706E"/>
                </a:solidFill>
                <a:latin typeface="Roboto Condensed"/>
              </a:rPr>
              <a:t>Chứng</a:t>
            </a:r>
            <a:r>
              <a:rPr lang="en-US" sz="3499" dirty="0">
                <a:solidFill>
                  <a:srgbClr val="48706E"/>
                </a:solidFill>
                <a:latin typeface="Roboto Condensed"/>
              </a:rPr>
              <a:t> </a:t>
            </a:r>
            <a:r>
              <a:rPr lang="en-US" sz="3499" dirty="0" err="1">
                <a:solidFill>
                  <a:srgbClr val="48706E"/>
                </a:solidFill>
                <a:latin typeface="Roboto Condensed"/>
              </a:rPr>
              <a:t>minh</a:t>
            </a:r>
            <a:r>
              <a:rPr lang="en-US" sz="3499" dirty="0">
                <a:solidFill>
                  <a:srgbClr val="48706E"/>
                </a:solidFill>
                <a:latin typeface="Roboto Condensed"/>
              </a:rPr>
              <a:t> </a:t>
            </a:r>
            <a:r>
              <a:rPr lang="en-US" sz="3499" dirty="0" err="1">
                <a:solidFill>
                  <a:srgbClr val="48706E"/>
                </a:solidFill>
                <a:latin typeface="Roboto Condensed"/>
              </a:rPr>
              <a:t>phương</a:t>
            </a:r>
            <a:r>
              <a:rPr lang="en-US" sz="3499" dirty="0">
                <a:solidFill>
                  <a:srgbClr val="48706E"/>
                </a:solidFill>
                <a:latin typeface="Roboto Condensed"/>
              </a:rPr>
              <a:t> </a:t>
            </a:r>
            <a:r>
              <a:rPr lang="en-US" sz="3499" dirty="0" err="1">
                <a:solidFill>
                  <a:srgbClr val="48706E"/>
                </a:solidFill>
                <a:latin typeface="Roboto Condensed"/>
              </a:rPr>
              <a:t>diện</a:t>
            </a:r>
            <a:r>
              <a:rPr lang="en-US" sz="3499" dirty="0">
                <a:solidFill>
                  <a:srgbClr val="48706E"/>
                </a:solidFill>
                <a:latin typeface="Roboto Condensed"/>
              </a:rPr>
              <a:t> </a:t>
            </a:r>
            <a:r>
              <a:rPr lang="en-US" sz="3499" dirty="0" err="1">
                <a:solidFill>
                  <a:srgbClr val="48706E"/>
                </a:solidFill>
                <a:latin typeface="Roboto Condensed"/>
              </a:rPr>
              <a:t>thứ</a:t>
            </a:r>
            <a:r>
              <a:rPr lang="en-US" sz="3499" dirty="0">
                <a:solidFill>
                  <a:srgbClr val="48706E"/>
                </a:solidFill>
                <a:latin typeface="Roboto Condensed"/>
              </a:rPr>
              <a:t> </a:t>
            </a:r>
            <a:r>
              <a:rPr lang="en-US" sz="3499" dirty="0" err="1">
                <a:solidFill>
                  <a:srgbClr val="48706E"/>
                </a:solidFill>
                <a:latin typeface="Roboto Condensed"/>
              </a:rPr>
              <a:t>nhất</a:t>
            </a:r>
            <a:r>
              <a:rPr lang="en-US" sz="3499" dirty="0">
                <a:solidFill>
                  <a:srgbClr val="48706E"/>
                </a:solidFill>
                <a:latin typeface="Roboto Condensed"/>
              </a:rPr>
              <a:t>: </a:t>
            </a:r>
            <a:r>
              <a:rPr lang="en-US" sz="3499" dirty="0" err="1">
                <a:solidFill>
                  <a:srgbClr val="48706E"/>
                </a:solidFill>
                <a:latin typeface="Roboto Condensed"/>
              </a:rPr>
              <a:t>Vịnh</a:t>
            </a:r>
            <a:r>
              <a:rPr lang="en-US" sz="3499" dirty="0">
                <a:solidFill>
                  <a:srgbClr val="48706E"/>
                </a:solidFill>
                <a:latin typeface="Roboto Condensed"/>
              </a:rPr>
              <a:t> </a:t>
            </a:r>
            <a:r>
              <a:rPr lang="en-US" sz="3499" dirty="0" err="1">
                <a:solidFill>
                  <a:srgbClr val="48706E"/>
                </a:solidFill>
                <a:latin typeface="Roboto Condensed"/>
              </a:rPr>
              <a:t>Hạ</a:t>
            </a:r>
            <a:r>
              <a:rPr lang="en-US" sz="3499" dirty="0">
                <a:solidFill>
                  <a:srgbClr val="48706E"/>
                </a:solidFill>
                <a:latin typeface="Roboto Condensed"/>
              </a:rPr>
              <a:t> Long </a:t>
            </a:r>
            <a:r>
              <a:rPr lang="en-US" sz="3499" dirty="0" err="1">
                <a:solidFill>
                  <a:srgbClr val="48706E"/>
                </a:solidFill>
                <a:latin typeface="Roboto Condensed"/>
              </a:rPr>
              <a:t>là</a:t>
            </a:r>
            <a:r>
              <a:rPr lang="en-US" sz="3499" dirty="0">
                <a:solidFill>
                  <a:srgbClr val="48706E"/>
                </a:solidFill>
                <a:latin typeface="Roboto Condensed"/>
              </a:rPr>
              <a:t> </a:t>
            </a:r>
            <a:r>
              <a:rPr lang="en-US" sz="3499" dirty="0" err="1">
                <a:solidFill>
                  <a:srgbClr val="48706E"/>
                </a:solidFill>
                <a:latin typeface="Roboto Condensed"/>
              </a:rPr>
              <a:t>tác</a:t>
            </a:r>
            <a:r>
              <a:rPr lang="en-US" sz="3499" dirty="0">
                <a:solidFill>
                  <a:srgbClr val="48706E"/>
                </a:solidFill>
                <a:latin typeface="Roboto Condensed"/>
              </a:rPr>
              <a:t> </a:t>
            </a:r>
            <a:r>
              <a:rPr lang="en-US" sz="3499" dirty="0" err="1">
                <a:solidFill>
                  <a:srgbClr val="48706E"/>
                </a:solidFill>
                <a:latin typeface="Roboto Condensed"/>
              </a:rPr>
              <a:t>phẩm</a:t>
            </a:r>
            <a:r>
              <a:rPr lang="en-US" sz="3499" dirty="0">
                <a:solidFill>
                  <a:srgbClr val="48706E"/>
                </a:solidFill>
                <a:latin typeface="Roboto Condensed"/>
              </a:rPr>
              <a:t> </a:t>
            </a:r>
            <a:r>
              <a:rPr lang="en-US" sz="3499" dirty="0" err="1">
                <a:solidFill>
                  <a:srgbClr val="48706E"/>
                </a:solidFill>
                <a:latin typeface="Roboto Condensed"/>
              </a:rPr>
              <a:t>nghệ</a:t>
            </a:r>
            <a:r>
              <a:rPr lang="en-US" sz="3499" dirty="0">
                <a:solidFill>
                  <a:srgbClr val="48706E"/>
                </a:solidFill>
                <a:latin typeface="Roboto Condensed"/>
              </a:rPr>
              <a:t> </a:t>
            </a:r>
            <a:r>
              <a:rPr lang="en-US" sz="3499" dirty="0" err="1">
                <a:solidFill>
                  <a:srgbClr val="48706E"/>
                </a:solidFill>
                <a:latin typeface="Roboto Condensed"/>
              </a:rPr>
              <a:t>thuật</a:t>
            </a:r>
            <a:r>
              <a:rPr lang="en-US" sz="3499" dirty="0">
                <a:solidFill>
                  <a:srgbClr val="48706E"/>
                </a:solidFill>
                <a:latin typeface="Roboto Condensed"/>
              </a:rPr>
              <a:t> </a:t>
            </a:r>
            <a:r>
              <a:rPr lang="en-US" sz="3499" dirty="0" err="1">
                <a:solidFill>
                  <a:srgbClr val="48706E"/>
                </a:solidFill>
                <a:latin typeface="Roboto Condensed"/>
              </a:rPr>
              <a:t>thiên</a:t>
            </a:r>
            <a:r>
              <a:rPr lang="en-US" sz="3499" dirty="0">
                <a:solidFill>
                  <a:srgbClr val="48706E"/>
                </a:solidFill>
                <a:latin typeface="Roboto Condensed"/>
              </a:rPr>
              <a:t> </a:t>
            </a:r>
            <a:r>
              <a:rPr lang="en-US" sz="3499" dirty="0" err="1">
                <a:solidFill>
                  <a:srgbClr val="48706E"/>
                </a:solidFill>
                <a:latin typeface="Roboto Condensed"/>
              </a:rPr>
              <a:t>nhiên</a:t>
            </a:r>
            <a:r>
              <a:rPr lang="en-US" sz="3499" dirty="0">
                <a:solidFill>
                  <a:srgbClr val="48706E"/>
                </a:solidFill>
                <a:latin typeface="Roboto Condensed"/>
              </a:rPr>
              <a:t> </a:t>
            </a:r>
            <a:r>
              <a:rPr lang="en-US" sz="3499" dirty="0" err="1">
                <a:solidFill>
                  <a:srgbClr val="48706E"/>
                </a:solidFill>
                <a:latin typeface="Roboto Condensed"/>
              </a:rPr>
              <a:t>hoành</a:t>
            </a:r>
            <a:r>
              <a:rPr lang="en-US" sz="3499" dirty="0">
                <a:solidFill>
                  <a:srgbClr val="48706E"/>
                </a:solidFill>
                <a:latin typeface="Roboto Condensed"/>
              </a:rPr>
              <a:t> </a:t>
            </a:r>
            <a:r>
              <a:rPr lang="en-US" sz="3499" dirty="0" err="1">
                <a:solidFill>
                  <a:srgbClr val="48706E"/>
                </a:solidFill>
                <a:latin typeface="Roboto Condensed"/>
              </a:rPr>
              <a:t>tráng</a:t>
            </a:r>
            <a:endParaRPr lang="en-US" sz="3499" dirty="0">
              <a:solidFill>
                <a:srgbClr val="48706E"/>
              </a:solidFill>
              <a:latin typeface="Roboto Condensed"/>
            </a:endParaRPr>
          </a:p>
        </p:txBody>
      </p:sp>
      <p:sp>
        <p:nvSpPr>
          <p:cNvPr id="42" name="TextBox 42"/>
          <p:cNvSpPr txBox="1"/>
          <p:nvPr/>
        </p:nvSpPr>
        <p:spPr>
          <a:xfrm>
            <a:off x="4481104" y="5487032"/>
            <a:ext cx="11542838" cy="1551305"/>
          </a:xfrm>
          <a:prstGeom prst="rect">
            <a:avLst/>
          </a:prstGeom>
        </p:spPr>
        <p:txBody>
          <a:bodyPr lIns="0" tIns="0" rIns="0" bIns="0" rtlCol="0" anchor="t">
            <a:spAutoFit/>
          </a:bodyPr>
          <a:lstStyle/>
          <a:p>
            <a:pPr algn="l">
              <a:lnSpc>
                <a:spcPts val="4059"/>
              </a:lnSpc>
            </a:pPr>
            <a:r>
              <a:rPr lang="en-US" sz="3499" dirty="0" err="1">
                <a:solidFill>
                  <a:srgbClr val="48706E"/>
                </a:solidFill>
                <a:latin typeface="Roboto Condensed Bold"/>
              </a:rPr>
              <a:t>Phần</a:t>
            </a:r>
            <a:r>
              <a:rPr lang="en-US" sz="3499" dirty="0">
                <a:solidFill>
                  <a:srgbClr val="48706E"/>
                </a:solidFill>
                <a:latin typeface="Roboto Condensed Bold"/>
              </a:rPr>
              <a:t> 3.</a:t>
            </a:r>
            <a:r>
              <a:rPr lang="en-US" sz="3499" dirty="0">
                <a:solidFill>
                  <a:srgbClr val="48706E"/>
                </a:solidFill>
                <a:latin typeface="Roboto Condensed"/>
              </a:rPr>
              <a:t> </a:t>
            </a:r>
            <a:r>
              <a:rPr lang="en-US" sz="3499" dirty="0" err="1">
                <a:solidFill>
                  <a:srgbClr val="48706E"/>
                </a:solidFill>
                <a:latin typeface="Roboto Condensed"/>
              </a:rPr>
              <a:t>Chứng</a:t>
            </a:r>
            <a:r>
              <a:rPr lang="en-US" sz="3499" dirty="0">
                <a:solidFill>
                  <a:srgbClr val="48706E"/>
                </a:solidFill>
                <a:latin typeface="Roboto Condensed"/>
              </a:rPr>
              <a:t> </a:t>
            </a:r>
            <a:r>
              <a:rPr lang="en-US" sz="3499" dirty="0" err="1">
                <a:solidFill>
                  <a:srgbClr val="48706E"/>
                </a:solidFill>
                <a:latin typeface="Roboto Condensed"/>
              </a:rPr>
              <a:t>minh</a:t>
            </a:r>
            <a:r>
              <a:rPr lang="en-US" sz="3499" dirty="0">
                <a:solidFill>
                  <a:srgbClr val="48706E"/>
                </a:solidFill>
                <a:latin typeface="Roboto Condensed"/>
              </a:rPr>
              <a:t> </a:t>
            </a:r>
            <a:r>
              <a:rPr lang="en-US" sz="3499" dirty="0" err="1">
                <a:solidFill>
                  <a:srgbClr val="48706E"/>
                </a:solidFill>
                <a:latin typeface="Roboto Condensed"/>
              </a:rPr>
              <a:t>phương</a:t>
            </a:r>
            <a:r>
              <a:rPr lang="en-US" sz="3499" dirty="0">
                <a:solidFill>
                  <a:srgbClr val="48706E"/>
                </a:solidFill>
                <a:latin typeface="Roboto Condensed"/>
              </a:rPr>
              <a:t> </a:t>
            </a:r>
            <a:r>
              <a:rPr lang="en-US" sz="3499" dirty="0" err="1">
                <a:solidFill>
                  <a:srgbClr val="48706E"/>
                </a:solidFill>
                <a:latin typeface="Roboto Condensed"/>
              </a:rPr>
              <a:t>diện</a:t>
            </a:r>
            <a:r>
              <a:rPr lang="en-US" sz="3499" dirty="0">
                <a:solidFill>
                  <a:srgbClr val="48706E"/>
                </a:solidFill>
                <a:latin typeface="Roboto Condensed"/>
              </a:rPr>
              <a:t> </a:t>
            </a:r>
            <a:r>
              <a:rPr lang="en-US" sz="3499" dirty="0" err="1">
                <a:solidFill>
                  <a:srgbClr val="48706E"/>
                </a:solidFill>
                <a:latin typeface="Roboto Condensed"/>
              </a:rPr>
              <a:t>thứ</a:t>
            </a:r>
            <a:r>
              <a:rPr lang="en-US" sz="3499" dirty="0">
                <a:solidFill>
                  <a:srgbClr val="48706E"/>
                </a:solidFill>
                <a:latin typeface="Roboto Condensed"/>
              </a:rPr>
              <a:t> </a:t>
            </a:r>
            <a:r>
              <a:rPr lang="en-US" sz="3499" dirty="0" err="1">
                <a:solidFill>
                  <a:srgbClr val="48706E"/>
                </a:solidFill>
                <a:latin typeface="Roboto Condensed"/>
              </a:rPr>
              <a:t>hai</a:t>
            </a:r>
            <a:r>
              <a:rPr lang="en-US" sz="3499" dirty="0">
                <a:solidFill>
                  <a:srgbClr val="48706E"/>
                </a:solidFill>
                <a:latin typeface="Roboto Condensed"/>
              </a:rPr>
              <a:t>: </a:t>
            </a:r>
            <a:r>
              <a:rPr lang="en-US" sz="3499" dirty="0" err="1">
                <a:solidFill>
                  <a:srgbClr val="48706E"/>
                </a:solidFill>
                <a:latin typeface="Roboto Condensed"/>
              </a:rPr>
              <a:t>Vẻ</a:t>
            </a:r>
            <a:r>
              <a:rPr lang="en-US" sz="3499" dirty="0">
                <a:solidFill>
                  <a:srgbClr val="48706E"/>
                </a:solidFill>
                <a:latin typeface="Roboto Condensed"/>
              </a:rPr>
              <a:t> </a:t>
            </a:r>
            <a:r>
              <a:rPr lang="en-US" sz="3499" dirty="0" err="1">
                <a:solidFill>
                  <a:srgbClr val="48706E"/>
                </a:solidFill>
                <a:latin typeface="Roboto Condensed"/>
              </a:rPr>
              <a:t>độc</a:t>
            </a:r>
            <a:r>
              <a:rPr lang="en-US" sz="3499" dirty="0">
                <a:solidFill>
                  <a:srgbClr val="48706E"/>
                </a:solidFill>
                <a:latin typeface="Roboto Condensed"/>
              </a:rPr>
              <a:t> </a:t>
            </a:r>
            <a:r>
              <a:rPr lang="en-US" sz="3499" dirty="0" err="1">
                <a:solidFill>
                  <a:srgbClr val="48706E"/>
                </a:solidFill>
                <a:latin typeface="Roboto Condensed"/>
              </a:rPr>
              <a:t>đáo</a:t>
            </a:r>
            <a:r>
              <a:rPr lang="en-US" sz="3499" dirty="0">
                <a:solidFill>
                  <a:srgbClr val="48706E"/>
                </a:solidFill>
                <a:latin typeface="Roboto Condensed"/>
              </a:rPr>
              <a:t>, </a:t>
            </a:r>
            <a:r>
              <a:rPr lang="en-US" sz="3499" dirty="0" err="1">
                <a:solidFill>
                  <a:srgbClr val="48706E"/>
                </a:solidFill>
                <a:latin typeface="Roboto Condensed"/>
              </a:rPr>
              <a:t>tuyệt</a:t>
            </a:r>
            <a:r>
              <a:rPr lang="en-US" sz="3499" dirty="0">
                <a:solidFill>
                  <a:srgbClr val="48706E"/>
                </a:solidFill>
                <a:latin typeface="Roboto Condensed"/>
              </a:rPr>
              <a:t> </a:t>
            </a:r>
            <a:r>
              <a:rPr lang="en-US" sz="3499" dirty="0" err="1">
                <a:solidFill>
                  <a:srgbClr val="48706E"/>
                </a:solidFill>
                <a:latin typeface="Roboto Condensed"/>
              </a:rPr>
              <a:t>mĩ</a:t>
            </a:r>
            <a:r>
              <a:rPr lang="en-US" sz="3499" dirty="0">
                <a:solidFill>
                  <a:srgbClr val="48706E"/>
                </a:solidFill>
                <a:latin typeface="Roboto Condensed"/>
              </a:rPr>
              <a:t> </a:t>
            </a:r>
            <a:r>
              <a:rPr lang="en-US" sz="3499" dirty="0" err="1">
                <a:solidFill>
                  <a:srgbClr val="48706E"/>
                </a:solidFill>
                <a:latin typeface="Roboto Condensed"/>
              </a:rPr>
              <a:t>của</a:t>
            </a:r>
            <a:r>
              <a:rPr lang="en-US" sz="3499" dirty="0">
                <a:solidFill>
                  <a:srgbClr val="48706E"/>
                </a:solidFill>
                <a:latin typeface="Roboto Condensed"/>
              </a:rPr>
              <a:t> </a:t>
            </a:r>
            <a:r>
              <a:rPr lang="en-US" sz="3499" dirty="0" err="1">
                <a:solidFill>
                  <a:srgbClr val="48706E"/>
                </a:solidFill>
                <a:latin typeface="Roboto Condensed"/>
              </a:rPr>
              <a:t>Hạ</a:t>
            </a:r>
            <a:r>
              <a:rPr lang="en-US" sz="3499" dirty="0">
                <a:solidFill>
                  <a:srgbClr val="48706E"/>
                </a:solidFill>
                <a:latin typeface="Roboto Condensed"/>
              </a:rPr>
              <a:t> Long </a:t>
            </a:r>
            <a:r>
              <a:rPr lang="en-US" sz="3499" dirty="0" err="1">
                <a:solidFill>
                  <a:srgbClr val="48706E"/>
                </a:solidFill>
                <a:latin typeface="Roboto Condensed"/>
              </a:rPr>
              <a:t>được</a:t>
            </a:r>
            <a:r>
              <a:rPr lang="en-US" sz="3499" dirty="0">
                <a:solidFill>
                  <a:srgbClr val="48706E"/>
                </a:solidFill>
                <a:latin typeface="Roboto Condensed"/>
              </a:rPr>
              <a:t> </a:t>
            </a:r>
            <a:r>
              <a:rPr lang="en-US" sz="3499" dirty="0" err="1">
                <a:solidFill>
                  <a:srgbClr val="48706E"/>
                </a:solidFill>
                <a:latin typeface="Roboto Condensed"/>
              </a:rPr>
              <a:t>thể</a:t>
            </a:r>
            <a:r>
              <a:rPr lang="en-US" sz="3499" dirty="0">
                <a:solidFill>
                  <a:srgbClr val="48706E"/>
                </a:solidFill>
                <a:latin typeface="Roboto Condensed"/>
              </a:rPr>
              <a:t> </a:t>
            </a:r>
            <a:r>
              <a:rPr lang="en-US" sz="3499" dirty="0" err="1">
                <a:solidFill>
                  <a:srgbClr val="48706E"/>
                </a:solidFill>
                <a:latin typeface="Roboto Condensed"/>
              </a:rPr>
              <a:t>hiện</a:t>
            </a:r>
            <a:r>
              <a:rPr lang="en-US" sz="3499" dirty="0">
                <a:solidFill>
                  <a:srgbClr val="48706E"/>
                </a:solidFill>
                <a:latin typeface="Roboto Condensed"/>
              </a:rPr>
              <a:t> qua </a:t>
            </a:r>
            <a:r>
              <a:rPr lang="en-US" sz="3499" dirty="0" err="1">
                <a:solidFill>
                  <a:srgbClr val="48706E"/>
                </a:solidFill>
                <a:latin typeface="Roboto Condensed"/>
              </a:rPr>
              <a:t>cảnh</a:t>
            </a:r>
            <a:r>
              <a:rPr lang="en-US" sz="3499" dirty="0">
                <a:solidFill>
                  <a:srgbClr val="48706E"/>
                </a:solidFill>
                <a:latin typeface="Roboto Condensed"/>
              </a:rPr>
              <a:t> </a:t>
            </a:r>
            <a:r>
              <a:rPr lang="en-US" sz="3499" dirty="0" err="1">
                <a:solidFill>
                  <a:srgbClr val="48706E"/>
                </a:solidFill>
                <a:latin typeface="Roboto Condensed"/>
              </a:rPr>
              <a:t>quan</a:t>
            </a:r>
            <a:r>
              <a:rPr lang="en-US" sz="3499" dirty="0">
                <a:solidFill>
                  <a:srgbClr val="48706E"/>
                </a:solidFill>
                <a:latin typeface="Roboto Condensed"/>
              </a:rPr>
              <a:t> </a:t>
            </a:r>
            <a:r>
              <a:rPr lang="en-US" sz="3499" dirty="0" err="1">
                <a:solidFill>
                  <a:srgbClr val="48706E"/>
                </a:solidFill>
                <a:latin typeface="Roboto Condensed"/>
              </a:rPr>
              <a:t>biến</a:t>
            </a:r>
            <a:r>
              <a:rPr lang="en-US" sz="3499" dirty="0">
                <a:solidFill>
                  <a:srgbClr val="48706E"/>
                </a:solidFill>
                <a:latin typeface="Roboto Condensed"/>
              </a:rPr>
              <a:t> </a:t>
            </a:r>
            <a:r>
              <a:rPr lang="en-US" sz="3499" dirty="0" err="1">
                <a:solidFill>
                  <a:srgbClr val="48706E"/>
                </a:solidFill>
                <a:latin typeface="Roboto Condensed"/>
              </a:rPr>
              <a:t>đổi</a:t>
            </a:r>
            <a:r>
              <a:rPr lang="en-US" sz="3499" dirty="0">
                <a:solidFill>
                  <a:srgbClr val="48706E"/>
                </a:solidFill>
                <a:latin typeface="Roboto Condensed"/>
              </a:rPr>
              <a:t> </a:t>
            </a:r>
            <a:r>
              <a:rPr lang="en-US" sz="3499" dirty="0" err="1">
                <a:solidFill>
                  <a:srgbClr val="48706E"/>
                </a:solidFill>
                <a:latin typeface="Roboto Condensed"/>
              </a:rPr>
              <a:t>theo</a:t>
            </a:r>
            <a:r>
              <a:rPr lang="en-US" sz="3499" dirty="0">
                <a:solidFill>
                  <a:srgbClr val="48706E"/>
                </a:solidFill>
                <a:latin typeface="Roboto Condensed"/>
              </a:rPr>
              <a:t> </a:t>
            </a:r>
            <a:r>
              <a:rPr lang="en-US" sz="3499" dirty="0" err="1">
                <a:solidFill>
                  <a:srgbClr val="48706E"/>
                </a:solidFill>
                <a:latin typeface="Roboto Condensed"/>
              </a:rPr>
              <a:t>góc</a:t>
            </a:r>
            <a:r>
              <a:rPr lang="en-US" sz="3499" dirty="0">
                <a:solidFill>
                  <a:srgbClr val="48706E"/>
                </a:solidFill>
                <a:latin typeface="Roboto Condensed"/>
              </a:rPr>
              <a:t> </a:t>
            </a:r>
            <a:r>
              <a:rPr lang="en-US" sz="3499" dirty="0" err="1">
                <a:solidFill>
                  <a:srgbClr val="48706E"/>
                </a:solidFill>
                <a:latin typeface="Roboto Condensed"/>
              </a:rPr>
              <a:t>nhìn</a:t>
            </a:r>
            <a:r>
              <a:rPr lang="en-US" sz="3499" dirty="0">
                <a:solidFill>
                  <a:srgbClr val="48706E"/>
                </a:solidFill>
                <a:latin typeface="Roboto Condensed"/>
              </a:rPr>
              <a:t> </a:t>
            </a:r>
            <a:r>
              <a:rPr lang="en-US" sz="3499" dirty="0" err="1">
                <a:solidFill>
                  <a:srgbClr val="48706E"/>
                </a:solidFill>
                <a:latin typeface="Roboto Condensed"/>
              </a:rPr>
              <a:t>và</a:t>
            </a:r>
            <a:r>
              <a:rPr lang="en-US" sz="3499" dirty="0">
                <a:solidFill>
                  <a:srgbClr val="48706E"/>
                </a:solidFill>
                <a:latin typeface="Roboto Condensed"/>
              </a:rPr>
              <a:t> </a:t>
            </a:r>
            <a:r>
              <a:rPr lang="en-US" sz="3499" dirty="0" err="1">
                <a:solidFill>
                  <a:srgbClr val="48706E"/>
                </a:solidFill>
                <a:latin typeface="Roboto Condensed"/>
              </a:rPr>
              <a:t>thời</a:t>
            </a:r>
            <a:r>
              <a:rPr lang="en-US" sz="3499" dirty="0">
                <a:solidFill>
                  <a:srgbClr val="48706E"/>
                </a:solidFill>
                <a:latin typeface="Roboto Condensed"/>
              </a:rPr>
              <a:t> </a:t>
            </a:r>
            <a:r>
              <a:rPr lang="en-US" sz="3499" dirty="0" err="1">
                <a:solidFill>
                  <a:srgbClr val="48706E"/>
                </a:solidFill>
                <a:latin typeface="Roboto Condensed"/>
              </a:rPr>
              <a:t>gian</a:t>
            </a:r>
            <a:r>
              <a:rPr lang="en-US" sz="3499" dirty="0">
                <a:solidFill>
                  <a:srgbClr val="48706E"/>
                </a:solidFill>
                <a:latin typeface="Roboto Condensed"/>
              </a:rPr>
              <a:t>.</a:t>
            </a:r>
          </a:p>
        </p:txBody>
      </p:sp>
      <p:sp>
        <p:nvSpPr>
          <p:cNvPr id="43" name="TextBox 43"/>
          <p:cNvSpPr txBox="1"/>
          <p:nvPr/>
        </p:nvSpPr>
        <p:spPr>
          <a:xfrm>
            <a:off x="4542341" y="7314562"/>
            <a:ext cx="11219142" cy="1835150"/>
          </a:xfrm>
          <a:prstGeom prst="rect">
            <a:avLst/>
          </a:prstGeom>
        </p:spPr>
        <p:txBody>
          <a:bodyPr lIns="0" tIns="0" rIns="0" bIns="0" rtlCol="0" anchor="t">
            <a:spAutoFit/>
          </a:bodyPr>
          <a:lstStyle/>
          <a:p>
            <a:pPr algn="l">
              <a:lnSpc>
                <a:spcPts val="4899"/>
              </a:lnSpc>
            </a:pPr>
            <a:r>
              <a:rPr lang="en-US" sz="3499" dirty="0" err="1">
                <a:solidFill>
                  <a:srgbClr val="48706E"/>
                </a:solidFill>
                <a:latin typeface="Roboto Condensed Bold"/>
              </a:rPr>
              <a:t>Phần</a:t>
            </a:r>
            <a:r>
              <a:rPr lang="en-US" sz="3499" dirty="0">
                <a:solidFill>
                  <a:srgbClr val="48706E"/>
                </a:solidFill>
                <a:latin typeface="Roboto Condensed Bold"/>
              </a:rPr>
              <a:t> 4.</a:t>
            </a:r>
            <a:r>
              <a:rPr lang="en-US" sz="3499" dirty="0">
                <a:solidFill>
                  <a:srgbClr val="48706E"/>
                </a:solidFill>
                <a:latin typeface="Roboto Condensed"/>
              </a:rPr>
              <a:t> </a:t>
            </a:r>
            <a:r>
              <a:rPr lang="en-US" sz="3499" dirty="0" err="1">
                <a:solidFill>
                  <a:srgbClr val="48706E"/>
                </a:solidFill>
                <a:latin typeface="Roboto Condensed"/>
              </a:rPr>
              <a:t>Vẻ</a:t>
            </a:r>
            <a:r>
              <a:rPr lang="en-US" sz="3499" dirty="0">
                <a:solidFill>
                  <a:srgbClr val="48706E"/>
                </a:solidFill>
                <a:latin typeface="Roboto Condensed"/>
              </a:rPr>
              <a:t> </a:t>
            </a:r>
            <a:r>
              <a:rPr lang="en-US" sz="3499" dirty="0" err="1">
                <a:solidFill>
                  <a:srgbClr val="48706E"/>
                </a:solidFill>
                <a:latin typeface="Roboto Condensed"/>
              </a:rPr>
              <a:t>đẹp</a:t>
            </a:r>
            <a:r>
              <a:rPr lang="en-US" sz="3499" dirty="0">
                <a:solidFill>
                  <a:srgbClr val="48706E"/>
                </a:solidFill>
                <a:latin typeface="Roboto Condensed"/>
              </a:rPr>
              <a:t> </a:t>
            </a:r>
            <a:r>
              <a:rPr lang="en-US" sz="3499" dirty="0" err="1">
                <a:solidFill>
                  <a:srgbClr val="48706E"/>
                </a:solidFill>
                <a:latin typeface="Roboto Condensed"/>
              </a:rPr>
              <a:t>độc</a:t>
            </a:r>
            <a:r>
              <a:rPr lang="en-US" sz="3499" dirty="0">
                <a:solidFill>
                  <a:srgbClr val="48706E"/>
                </a:solidFill>
                <a:latin typeface="Roboto Condensed"/>
              </a:rPr>
              <a:t> </a:t>
            </a:r>
            <a:r>
              <a:rPr lang="en-US" sz="3499" dirty="0" err="1">
                <a:solidFill>
                  <a:srgbClr val="48706E"/>
                </a:solidFill>
                <a:latin typeface="Roboto Condensed"/>
              </a:rPr>
              <a:t>đáo</a:t>
            </a:r>
            <a:r>
              <a:rPr lang="en-US" sz="3499" dirty="0">
                <a:solidFill>
                  <a:srgbClr val="48706E"/>
                </a:solidFill>
                <a:latin typeface="Roboto Condensed"/>
              </a:rPr>
              <a:t>, </a:t>
            </a:r>
            <a:r>
              <a:rPr lang="en-US" sz="3499" dirty="0" err="1">
                <a:solidFill>
                  <a:srgbClr val="48706E"/>
                </a:solidFill>
                <a:latin typeface="Roboto Condensed"/>
              </a:rPr>
              <a:t>tuyệt</a:t>
            </a:r>
            <a:r>
              <a:rPr lang="en-US" sz="3499" dirty="0">
                <a:solidFill>
                  <a:srgbClr val="48706E"/>
                </a:solidFill>
                <a:latin typeface="Roboto Condensed"/>
              </a:rPr>
              <a:t> </a:t>
            </a:r>
            <a:r>
              <a:rPr lang="en-US" sz="3499" dirty="0" err="1">
                <a:solidFill>
                  <a:srgbClr val="48706E"/>
                </a:solidFill>
                <a:latin typeface="Roboto Condensed"/>
              </a:rPr>
              <a:t>mĩ</a:t>
            </a:r>
            <a:r>
              <a:rPr lang="en-US" sz="3499" dirty="0">
                <a:solidFill>
                  <a:srgbClr val="48706E"/>
                </a:solidFill>
                <a:latin typeface="Roboto Condensed"/>
              </a:rPr>
              <a:t> </a:t>
            </a:r>
            <a:r>
              <a:rPr lang="en-US" sz="3499" dirty="0" err="1">
                <a:solidFill>
                  <a:srgbClr val="48706E"/>
                </a:solidFill>
                <a:latin typeface="Roboto Condensed"/>
              </a:rPr>
              <a:t>của</a:t>
            </a:r>
            <a:r>
              <a:rPr lang="en-US" sz="3499" dirty="0">
                <a:solidFill>
                  <a:srgbClr val="48706E"/>
                </a:solidFill>
                <a:latin typeface="Roboto Condensed"/>
              </a:rPr>
              <a:t> </a:t>
            </a:r>
            <a:r>
              <a:rPr lang="en-US" sz="3499" dirty="0" err="1">
                <a:solidFill>
                  <a:srgbClr val="48706E"/>
                </a:solidFill>
                <a:latin typeface="Roboto Condensed"/>
              </a:rPr>
              <a:t>Hạ</a:t>
            </a:r>
            <a:r>
              <a:rPr lang="en-US" sz="3499" dirty="0">
                <a:solidFill>
                  <a:srgbClr val="48706E"/>
                </a:solidFill>
                <a:latin typeface="Roboto Condensed"/>
              </a:rPr>
              <a:t> Long </a:t>
            </a:r>
            <a:r>
              <a:rPr lang="en-US" sz="3499" dirty="0" err="1">
                <a:solidFill>
                  <a:srgbClr val="48706E"/>
                </a:solidFill>
                <a:latin typeface="Roboto Condensed"/>
              </a:rPr>
              <a:t>được</a:t>
            </a:r>
            <a:r>
              <a:rPr lang="en-US" sz="3499" dirty="0">
                <a:solidFill>
                  <a:srgbClr val="48706E"/>
                </a:solidFill>
                <a:latin typeface="Roboto Condensed"/>
              </a:rPr>
              <a:t> </a:t>
            </a:r>
            <a:r>
              <a:rPr lang="en-US" sz="3499" dirty="0" err="1">
                <a:solidFill>
                  <a:srgbClr val="48706E"/>
                </a:solidFill>
                <a:latin typeface="Roboto Condensed"/>
              </a:rPr>
              <a:t>thể</a:t>
            </a:r>
            <a:r>
              <a:rPr lang="en-US" sz="3499" dirty="0">
                <a:solidFill>
                  <a:srgbClr val="48706E"/>
                </a:solidFill>
                <a:latin typeface="Roboto Condensed"/>
              </a:rPr>
              <a:t> </a:t>
            </a:r>
            <a:r>
              <a:rPr lang="en-US" sz="3499" dirty="0" err="1">
                <a:solidFill>
                  <a:srgbClr val="48706E"/>
                </a:solidFill>
                <a:latin typeface="Roboto Condensed"/>
              </a:rPr>
              <a:t>hiện</a:t>
            </a:r>
            <a:r>
              <a:rPr lang="en-US" sz="3499" dirty="0">
                <a:solidFill>
                  <a:srgbClr val="48706E"/>
                </a:solidFill>
                <a:latin typeface="Roboto Condensed"/>
              </a:rPr>
              <a:t> ở </a:t>
            </a:r>
            <a:r>
              <a:rPr lang="en-US" sz="3499" dirty="0" err="1">
                <a:solidFill>
                  <a:srgbClr val="48706E"/>
                </a:solidFill>
                <a:latin typeface="Roboto Condensed"/>
              </a:rPr>
              <a:t>hệ</a:t>
            </a:r>
            <a:r>
              <a:rPr lang="en-US" sz="3499" dirty="0">
                <a:solidFill>
                  <a:srgbClr val="48706E"/>
                </a:solidFill>
                <a:latin typeface="Roboto Condensed"/>
              </a:rPr>
              <a:t> </a:t>
            </a:r>
            <a:r>
              <a:rPr lang="en-US" sz="3499" dirty="0" err="1">
                <a:solidFill>
                  <a:srgbClr val="48706E"/>
                </a:solidFill>
                <a:latin typeface="Roboto Condensed"/>
              </a:rPr>
              <a:t>thống</a:t>
            </a:r>
            <a:r>
              <a:rPr lang="en-US" sz="3499" dirty="0">
                <a:solidFill>
                  <a:srgbClr val="48706E"/>
                </a:solidFill>
                <a:latin typeface="Roboto Condensed"/>
              </a:rPr>
              <a:t> hang </a:t>
            </a:r>
            <a:r>
              <a:rPr lang="en-US" sz="3499" dirty="0" err="1">
                <a:solidFill>
                  <a:srgbClr val="48706E"/>
                </a:solidFill>
                <a:latin typeface="Roboto Condensed"/>
              </a:rPr>
              <a:t>động</a:t>
            </a:r>
            <a:r>
              <a:rPr lang="en-US" sz="3499" dirty="0">
                <a:solidFill>
                  <a:srgbClr val="48706E"/>
                </a:solidFill>
                <a:latin typeface="Roboto Condensed"/>
              </a:rPr>
              <a:t> </a:t>
            </a:r>
            <a:r>
              <a:rPr lang="en-US" sz="3499" dirty="0" err="1">
                <a:solidFill>
                  <a:srgbClr val="48706E"/>
                </a:solidFill>
                <a:latin typeface="Roboto Condensed"/>
              </a:rPr>
              <a:t>giống</a:t>
            </a:r>
            <a:r>
              <a:rPr lang="en-US" sz="3499" dirty="0">
                <a:solidFill>
                  <a:srgbClr val="48706E"/>
                </a:solidFill>
                <a:latin typeface="Roboto Condensed"/>
              </a:rPr>
              <a:t> </a:t>
            </a:r>
            <a:r>
              <a:rPr lang="en-US" sz="3499" dirty="0" err="1">
                <a:solidFill>
                  <a:srgbClr val="48706E"/>
                </a:solidFill>
                <a:latin typeface="Roboto Condensed"/>
              </a:rPr>
              <a:t>lâu</a:t>
            </a:r>
            <a:r>
              <a:rPr lang="en-US" sz="3499" dirty="0">
                <a:solidFill>
                  <a:srgbClr val="48706E"/>
                </a:solidFill>
                <a:latin typeface="Roboto Condensed"/>
              </a:rPr>
              <a:t> </a:t>
            </a:r>
            <a:r>
              <a:rPr lang="en-US" sz="3499" dirty="0" err="1">
                <a:solidFill>
                  <a:srgbClr val="48706E"/>
                </a:solidFill>
                <a:latin typeface="Roboto Condensed"/>
              </a:rPr>
              <a:t>đài</a:t>
            </a:r>
            <a:r>
              <a:rPr lang="en-US" sz="3499" dirty="0">
                <a:solidFill>
                  <a:srgbClr val="48706E"/>
                </a:solidFill>
                <a:latin typeface="Roboto Condensed"/>
              </a:rPr>
              <a:t> </a:t>
            </a:r>
            <a:r>
              <a:rPr lang="en-US" sz="3499" dirty="0" err="1">
                <a:solidFill>
                  <a:srgbClr val="48706E"/>
                </a:solidFill>
                <a:latin typeface="Roboto Condensed"/>
              </a:rPr>
              <a:t>bí</a:t>
            </a:r>
            <a:r>
              <a:rPr lang="en-US" sz="3499" dirty="0">
                <a:solidFill>
                  <a:srgbClr val="48706E"/>
                </a:solidFill>
                <a:latin typeface="Roboto Condensed"/>
              </a:rPr>
              <a:t> </a:t>
            </a:r>
            <a:r>
              <a:rPr lang="en-US" sz="3499" dirty="0" err="1">
                <a:solidFill>
                  <a:srgbClr val="48706E"/>
                </a:solidFill>
                <a:latin typeface="Roboto Condensed"/>
              </a:rPr>
              <a:t>ẩn</a:t>
            </a:r>
            <a:r>
              <a:rPr lang="en-US" sz="3499" dirty="0">
                <a:solidFill>
                  <a:srgbClr val="48706E"/>
                </a:solidFill>
                <a:latin typeface="Roboto Condensed"/>
              </a:rPr>
              <a:t>.</a:t>
            </a:r>
          </a:p>
          <a:p>
            <a:pPr algn="l">
              <a:lnSpc>
                <a:spcPts val="4899"/>
              </a:lnSpc>
            </a:pPr>
            <a:endParaRPr lang="en-US" sz="3499" dirty="0">
              <a:solidFill>
                <a:srgbClr val="48706E"/>
              </a:solidFill>
              <a:latin typeface="Roboto Condensed"/>
            </a:endParaRPr>
          </a:p>
        </p:txBody>
      </p:sp>
      <p:sp>
        <p:nvSpPr>
          <p:cNvPr id="44" name="TextBox 44"/>
          <p:cNvSpPr txBox="1"/>
          <p:nvPr/>
        </p:nvSpPr>
        <p:spPr>
          <a:xfrm>
            <a:off x="4685022" y="9048687"/>
            <a:ext cx="10432759" cy="596900"/>
          </a:xfrm>
          <a:prstGeom prst="rect">
            <a:avLst/>
          </a:prstGeom>
        </p:spPr>
        <p:txBody>
          <a:bodyPr lIns="0" tIns="0" rIns="0" bIns="0" rtlCol="0" anchor="t">
            <a:spAutoFit/>
          </a:bodyPr>
          <a:lstStyle/>
          <a:p>
            <a:pPr algn="l">
              <a:lnSpc>
                <a:spcPts val="4899"/>
              </a:lnSpc>
            </a:pPr>
            <a:r>
              <a:rPr lang="en-US" sz="3499">
                <a:solidFill>
                  <a:srgbClr val="48706E"/>
                </a:solidFill>
                <a:latin typeface="Roboto Condensed"/>
              </a:rPr>
              <a:t> </a:t>
            </a:r>
            <a:r>
              <a:rPr lang="en-US" sz="3499">
                <a:solidFill>
                  <a:srgbClr val="48706E"/>
                </a:solidFill>
                <a:latin typeface="Roboto Condensed Bold"/>
              </a:rPr>
              <a:t>Phần 5. </a:t>
            </a:r>
            <a:r>
              <a:rPr lang="en-US" sz="3499">
                <a:solidFill>
                  <a:srgbClr val="48706E"/>
                </a:solidFill>
                <a:latin typeface="Roboto Condensed"/>
              </a:rPr>
              <a:t> Khẳng định ý nghĩa, giá trị của Vịnh Hạ Long.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0-#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0-#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8" grpId="0"/>
      <p:bldP spid="39" grpId="0"/>
      <p:bldP spid="40" grpId="0"/>
      <p:bldP spid="41"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70113" y="941759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269913" y="9355710"/>
            <a:ext cx="19771302" cy="654110"/>
            <a:chOff x="0" y="0"/>
            <a:chExt cx="26361735" cy="872147"/>
          </a:xfrm>
        </p:grpSpPr>
        <p:sp>
          <p:nvSpPr>
            <p:cNvPr id="5" name="Freeform 5"/>
            <p:cNvSpPr/>
            <p:nvPr/>
          </p:nvSpPr>
          <p:spPr>
            <a:xfrm>
              <a:off x="0" y="0"/>
              <a:ext cx="26361597" cy="872109"/>
            </a:xfrm>
            <a:custGeom>
              <a:avLst/>
              <a:gdLst/>
              <a:ahLst/>
              <a:cxnLst/>
              <a:rect l="l" t="t" r="r" b="b"/>
              <a:pathLst>
                <a:path w="26361597" h="872109">
                  <a:moveTo>
                    <a:pt x="0" y="0"/>
                  </a:moveTo>
                  <a:cubicBezTo>
                    <a:pt x="570205" y="97536"/>
                    <a:pt x="1356188" y="197866"/>
                    <a:pt x="2357686" y="298196"/>
                  </a:cubicBezTo>
                  <a:cubicBezTo>
                    <a:pt x="6244077" y="681355"/>
                    <a:pt x="11783664" y="872109"/>
                    <a:pt x="16397165" y="872109"/>
                  </a:cubicBezTo>
                  <a:cubicBezTo>
                    <a:pt x="17250753" y="872109"/>
                    <a:pt x="18072590" y="865632"/>
                    <a:pt x="18846533" y="852551"/>
                  </a:cubicBezTo>
                  <a:cubicBezTo>
                    <a:pt x="25042189" y="746506"/>
                    <a:pt x="26361597" y="376174"/>
                    <a:pt x="23883390" y="0"/>
                  </a:cubicBezTo>
                  <a:close/>
                </a:path>
              </a:pathLst>
            </a:custGeom>
            <a:solidFill>
              <a:srgbClr val="FFFFFF">
                <a:alpha val="38039"/>
              </a:srgbClr>
            </a:solidFill>
          </p:spPr>
        </p:sp>
      </p:grpSp>
      <p:sp>
        <p:nvSpPr>
          <p:cNvPr id="6" name="Freeform 6"/>
          <p:cNvSpPr/>
          <p:nvPr/>
        </p:nvSpPr>
        <p:spPr>
          <a:xfrm>
            <a:off x="-269913" y="1000982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24341" y="941759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16023942" y="492857"/>
            <a:ext cx="2928024" cy="1071687"/>
          </a:xfrm>
          <a:custGeom>
            <a:avLst/>
            <a:gdLst/>
            <a:ahLst/>
            <a:cxnLst/>
            <a:rect l="l" t="t" r="r" b="b"/>
            <a:pathLst>
              <a:path w="2928024" h="1071687">
                <a:moveTo>
                  <a:pt x="0" y="0"/>
                </a:moveTo>
                <a:lnTo>
                  <a:pt x="2928024" y="0"/>
                </a:lnTo>
                <a:lnTo>
                  <a:pt x="2928024" y="1071686"/>
                </a:lnTo>
                <a:lnTo>
                  <a:pt x="0" y="10716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3184750" y="91399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2784750" y="5190180"/>
            <a:ext cx="10866273" cy="5239439"/>
          </a:xfrm>
          <a:custGeom>
            <a:avLst/>
            <a:gdLst/>
            <a:ahLst/>
            <a:cxnLst/>
            <a:rect l="l" t="t" r="r" b="b"/>
            <a:pathLst>
              <a:path w="10866273" h="5239439">
                <a:moveTo>
                  <a:pt x="0" y="0"/>
                </a:moveTo>
                <a:lnTo>
                  <a:pt x="10866273" y="0"/>
                </a:lnTo>
                <a:lnTo>
                  <a:pt x="10866273" y="5239439"/>
                </a:lnTo>
                <a:lnTo>
                  <a:pt x="0" y="5239439"/>
                </a:lnTo>
                <a:lnTo>
                  <a:pt x="0" y="0"/>
                </a:lnTo>
                <a:close/>
              </a:path>
            </a:pathLst>
          </a:custGeom>
          <a:blipFill>
            <a:blip r:embed="rId9"/>
            <a:stretch>
              <a:fillRect/>
            </a:stretch>
          </a:blipFill>
        </p:spPr>
      </p:sp>
      <p:grpSp>
        <p:nvGrpSpPr>
          <p:cNvPr id="12" name="Group 12"/>
          <p:cNvGrpSpPr/>
          <p:nvPr/>
        </p:nvGrpSpPr>
        <p:grpSpPr>
          <a:xfrm>
            <a:off x="3991193" y="2447412"/>
            <a:ext cx="9672508" cy="1110626"/>
            <a:chOff x="0" y="0"/>
            <a:chExt cx="2547492" cy="292511"/>
          </a:xfrm>
        </p:grpSpPr>
        <p:sp>
          <p:nvSpPr>
            <p:cNvPr id="13" name="Freeform 13"/>
            <p:cNvSpPr/>
            <p:nvPr/>
          </p:nvSpPr>
          <p:spPr>
            <a:xfrm>
              <a:off x="0" y="0"/>
              <a:ext cx="2547492" cy="292511"/>
            </a:xfrm>
            <a:custGeom>
              <a:avLst/>
              <a:gdLst/>
              <a:ahLst/>
              <a:cxnLst/>
              <a:rect l="l" t="t" r="r" b="b"/>
              <a:pathLst>
                <a:path w="2547492" h="292511">
                  <a:moveTo>
                    <a:pt x="17609" y="0"/>
                  </a:moveTo>
                  <a:lnTo>
                    <a:pt x="2529883" y="0"/>
                  </a:lnTo>
                  <a:cubicBezTo>
                    <a:pt x="2534553" y="0"/>
                    <a:pt x="2539032" y="1855"/>
                    <a:pt x="2542334" y="5158"/>
                  </a:cubicBezTo>
                  <a:cubicBezTo>
                    <a:pt x="2545637" y="8460"/>
                    <a:pt x="2547492" y="12939"/>
                    <a:pt x="2547492" y="17609"/>
                  </a:cubicBezTo>
                  <a:lnTo>
                    <a:pt x="2547492" y="274902"/>
                  </a:lnTo>
                  <a:cubicBezTo>
                    <a:pt x="2547492" y="284627"/>
                    <a:pt x="2539608" y="292511"/>
                    <a:pt x="2529883" y="292511"/>
                  </a:cubicBezTo>
                  <a:lnTo>
                    <a:pt x="17609" y="292511"/>
                  </a:lnTo>
                  <a:cubicBezTo>
                    <a:pt x="7884" y="292511"/>
                    <a:pt x="0" y="284627"/>
                    <a:pt x="0" y="274902"/>
                  </a:cubicBezTo>
                  <a:lnTo>
                    <a:pt x="0" y="17609"/>
                  </a:lnTo>
                  <a:cubicBezTo>
                    <a:pt x="0" y="7884"/>
                    <a:pt x="7884" y="0"/>
                    <a:pt x="17609" y="0"/>
                  </a:cubicBezTo>
                  <a:close/>
                </a:path>
              </a:pathLst>
            </a:custGeom>
            <a:solidFill>
              <a:srgbClr val="FFFFFF"/>
            </a:solidFill>
            <a:ln w="38100" cap="rnd">
              <a:solidFill>
                <a:srgbClr val="85C4CF"/>
              </a:solidFill>
              <a:prstDash val="solid"/>
              <a:round/>
            </a:ln>
          </p:spPr>
        </p:sp>
        <p:sp>
          <p:nvSpPr>
            <p:cNvPr id="14" name="TextBox 14"/>
            <p:cNvSpPr txBox="1"/>
            <p:nvPr/>
          </p:nvSpPr>
          <p:spPr>
            <a:xfrm>
              <a:off x="0" y="-38100"/>
              <a:ext cx="2547492" cy="330611"/>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04812" y="3891413"/>
            <a:ext cx="1969948" cy="3918487"/>
            <a:chOff x="0" y="0"/>
            <a:chExt cx="518834" cy="1032029"/>
          </a:xfrm>
        </p:grpSpPr>
        <p:sp>
          <p:nvSpPr>
            <p:cNvPr id="16" name="Freeform 16"/>
            <p:cNvSpPr/>
            <p:nvPr/>
          </p:nvSpPr>
          <p:spPr>
            <a:xfrm>
              <a:off x="0" y="0"/>
              <a:ext cx="518834" cy="1032029"/>
            </a:xfrm>
            <a:custGeom>
              <a:avLst/>
              <a:gdLst/>
              <a:ahLst/>
              <a:cxnLst/>
              <a:rect l="l" t="t" r="r" b="b"/>
              <a:pathLst>
                <a:path w="518834" h="1032029">
                  <a:moveTo>
                    <a:pt x="149340" y="0"/>
                  </a:moveTo>
                  <a:lnTo>
                    <a:pt x="369494" y="0"/>
                  </a:lnTo>
                  <a:cubicBezTo>
                    <a:pt x="451972" y="0"/>
                    <a:pt x="518834" y="66862"/>
                    <a:pt x="518834" y="149340"/>
                  </a:cubicBezTo>
                  <a:lnTo>
                    <a:pt x="518834" y="882689"/>
                  </a:lnTo>
                  <a:cubicBezTo>
                    <a:pt x="518834" y="965167"/>
                    <a:pt x="451972" y="1032029"/>
                    <a:pt x="369494" y="1032029"/>
                  </a:cubicBezTo>
                  <a:lnTo>
                    <a:pt x="149340" y="1032029"/>
                  </a:lnTo>
                  <a:cubicBezTo>
                    <a:pt x="66862" y="1032029"/>
                    <a:pt x="0" y="965167"/>
                    <a:pt x="0" y="882689"/>
                  </a:cubicBezTo>
                  <a:lnTo>
                    <a:pt x="0" y="149340"/>
                  </a:lnTo>
                  <a:cubicBezTo>
                    <a:pt x="0" y="66862"/>
                    <a:pt x="66862" y="0"/>
                    <a:pt x="149340" y="0"/>
                  </a:cubicBezTo>
                  <a:close/>
                </a:path>
              </a:pathLst>
            </a:custGeom>
            <a:solidFill>
              <a:srgbClr val="FFFFFF"/>
            </a:solidFill>
            <a:ln w="38100" cap="rnd">
              <a:solidFill>
                <a:srgbClr val="85C4CF"/>
              </a:solidFill>
              <a:prstDash val="solid"/>
              <a:round/>
            </a:ln>
          </p:spPr>
        </p:sp>
        <p:sp>
          <p:nvSpPr>
            <p:cNvPr id="17" name="TextBox 17"/>
            <p:cNvSpPr txBox="1"/>
            <p:nvPr/>
          </p:nvSpPr>
          <p:spPr>
            <a:xfrm>
              <a:off x="0" y="-38100"/>
              <a:ext cx="518834" cy="107012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18539" y="4191682"/>
            <a:ext cx="1657510" cy="3360220"/>
          </a:xfrm>
          <a:prstGeom prst="rect">
            <a:avLst/>
          </a:prstGeom>
        </p:spPr>
        <p:txBody>
          <a:bodyPr lIns="0" tIns="0" rIns="0" bIns="0" rtlCol="0" anchor="t">
            <a:spAutoFit/>
          </a:bodyPr>
          <a:lstStyle/>
          <a:p>
            <a:pPr algn="ctr">
              <a:lnSpc>
                <a:spcPts val="5366"/>
              </a:lnSpc>
            </a:pPr>
            <a:r>
              <a:rPr lang="en-US" sz="3832">
                <a:solidFill>
                  <a:srgbClr val="486B38"/>
                </a:solidFill>
                <a:latin typeface="Roboto Condensed"/>
              </a:rPr>
              <a:t>Cách triển khai cấu trúc các phần </a:t>
            </a:r>
          </a:p>
        </p:txBody>
      </p:sp>
      <p:grpSp>
        <p:nvGrpSpPr>
          <p:cNvPr id="19" name="Group 19"/>
          <p:cNvGrpSpPr/>
          <p:nvPr/>
        </p:nvGrpSpPr>
        <p:grpSpPr>
          <a:xfrm>
            <a:off x="2569082" y="2763203"/>
            <a:ext cx="1348838" cy="6493346"/>
            <a:chOff x="0" y="0"/>
            <a:chExt cx="1798451" cy="8657794"/>
          </a:xfrm>
        </p:grpSpPr>
        <p:sp>
          <p:nvSpPr>
            <p:cNvPr id="20" name="AutoShape 20"/>
            <p:cNvSpPr/>
            <p:nvPr/>
          </p:nvSpPr>
          <p:spPr>
            <a:xfrm flipV="1">
              <a:off x="69850" y="1474"/>
              <a:ext cx="0" cy="8656320"/>
            </a:xfrm>
            <a:prstGeom prst="line">
              <a:avLst/>
            </a:prstGeom>
            <a:ln w="139700" cap="flat">
              <a:solidFill>
                <a:srgbClr val="65867C"/>
              </a:solidFill>
              <a:prstDash val="solid"/>
              <a:headEnd type="none" w="sm" len="sm"/>
              <a:tailEnd type="none" w="sm" len="sm"/>
            </a:ln>
          </p:spPr>
        </p:sp>
        <p:sp>
          <p:nvSpPr>
            <p:cNvPr id="21" name="AutoShape 21"/>
            <p:cNvSpPr/>
            <p:nvPr/>
          </p:nvSpPr>
          <p:spPr>
            <a:xfrm>
              <a:off x="69850" y="82550"/>
              <a:ext cx="1616179" cy="0"/>
            </a:xfrm>
            <a:prstGeom prst="line">
              <a:avLst/>
            </a:prstGeom>
            <a:ln w="165100" cap="flat">
              <a:solidFill>
                <a:srgbClr val="65867C"/>
              </a:solidFill>
              <a:prstDash val="solid"/>
              <a:headEnd type="none" w="sm" len="sm"/>
              <a:tailEnd type="arrow" w="med" len="sm"/>
            </a:ln>
          </p:spPr>
        </p:sp>
        <p:sp>
          <p:nvSpPr>
            <p:cNvPr id="22" name="AutoShape 22"/>
            <p:cNvSpPr/>
            <p:nvPr/>
          </p:nvSpPr>
          <p:spPr>
            <a:xfrm>
              <a:off x="69850" y="2375559"/>
              <a:ext cx="1616179" cy="0"/>
            </a:xfrm>
            <a:prstGeom prst="line">
              <a:avLst/>
            </a:prstGeom>
            <a:ln w="165100" cap="flat">
              <a:solidFill>
                <a:srgbClr val="65867C"/>
              </a:solidFill>
              <a:prstDash val="solid"/>
              <a:headEnd type="none" w="sm" len="sm"/>
              <a:tailEnd type="arrow" w="med" len="sm"/>
            </a:ln>
          </p:spPr>
        </p:sp>
        <p:sp>
          <p:nvSpPr>
            <p:cNvPr id="23" name="AutoShape 23"/>
            <p:cNvSpPr/>
            <p:nvPr/>
          </p:nvSpPr>
          <p:spPr>
            <a:xfrm>
              <a:off x="69850" y="4287622"/>
              <a:ext cx="1616179" cy="0"/>
            </a:xfrm>
            <a:prstGeom prst="line">
              <a:avLst/>
            </a:prstGeom>
            <a:ln w="165100" cap="flat">
              <a:solidFill>
                <a:srgbClr val="65867C"/>
              </a:solidFill>
              <a:prstDash val="solid"/>
              <a:headEnd type="none" w="sm" len="sm"/>
              <a:tailEnd type="arrow" w="med" len="sm"/>
            </a:ln>
          </p:spPr>
        </p:sp>
        <p:sp>
          <p:nvSpPr>
            <p:cNvPr id="24" name="AutoShape 24"/>
            <p:cNvSpPr/>
            <p:nvPr/>
          </p:nvSpPr>
          <p:spPr>
            <a:xfrm>
              <a:off x="182272" y="6513983"/>
              <a:ext cx="1616179" cy="0"/>
            </a:xfrm>
            <a:prstGeom prst="line">
              <a:avLst/>
            </a:prstGeom>
            <a:ln w="165100" cap="flat">
              <a:solidFill>
                <a:srgbClr val="65867C"/>
              </a:solidFill>
              <a:prstDash val="solid"/>
              <a:headEnd type="none" w="sm" len="sm"/>
              <a:tailEnd type="arrow" w="med" len="sm"/>
            </a:ln>
          </p:spPr>
        </p:sp>
        <p:sp>
          <p:nvSpPr>
            <p:cNvPr id="25" name="AutoShape 25"/>
            <p:cNvSpPr/>
            <p:nvPr/>
          </p:nvSpPr>
          <p:spPr>
            <a:xfrm>
              <a:off x="69850" y="8575244"/>
              <a:ext cx="1616179" cy="0"/>
            </a:xfrm>
            <a:prstGeom prst="line">
              <a:avLst/>
            </a:prstGeom>
            <a:ln w="165100" cap="flat">
              <a:solidFill>
                <a:srgbClr val="65867C"/>
              </a:solidFill>
              <a:prstDash val="solid"/>
              <a:headEnd type="none" w="sm" len="sm"/>
              <a:tailEnd type="arrow" w="med" len="sm"/>
            </a:ln>
          </p:spPr>
        </p:sp>
      </p:grpSp>
      <p:sp>
        <p:nvSpPr>
          <p:cNvPr id="26" name="TextBox 26"/>
          <p:cNvSpPr txBox="1"/>
          <p:nvPr/>
        </p:nvSpPr>
        <p:spPr>
          <a:xfrm>
            <a:off x="511964" y="253145"/>
            <a:ext cx="15906881" cy="1311398"/>
          </a:xfrm>
          <a:prstGeom prst="rect">
            <a:avLst/>
          </a:prstGeom>
        </p:spPr>
        <p:txBody>
          <a:bodyPr lIns="0" tIns="0" rIns="0" bIns="0" rtlCol="0" anchor="t">
            <a:spAutoFit/>
          </a:bodyPr>
          <a:lstStyle/>
          <a:p>
            <a:pPr algn="l">
              <a:lnSpc>
                <a:spcPts val="4778"/>
              </a:lnSpc>
            </a:pPr>
            <a:r>
              <a:rPr lang="en-US" sz="5899">
                <a:solidFill>
                  <a:srgbClr val="798211"/>
                </a:solidFill>
                <a:latin typeface="#9Slide05 IcielSanelma" charset="0"/>
              </a:rPr>
              <a:t>3.1. Đặc trưng của văn bản thông tin trong văn bản Vịnh Hạ Long: một kì quan thiên nhiên độc đáo và tuyệt mỹ</a:t>
            </a:r>
          </a:p>
        </p:txBody>
      </p:sp>
      <p:sp>
        <p:nvSpPr>
          <p:cNvPr id="27" name="TextBox 27"/>
          <p:cNvSpPr txBox="1"/>
          <p:nvPr/>
        </p:nvSpPr>
        <p:spPr>
          <a:xfrm>
            <a:off x="1028700" y="1672712"/>
            <a:ext cx="7659381" cy="679450"/>
          </a:xfrm>
          <a:prstGeom prst="rect">
            <a:avLst/>
          </a:prstGeom>
        </p:spPr>
        <p:txBody>
          <a:bodyPr lIns="0" tIns="0" rIns="0" bIns="0" rtlCol="0" anchor="t">
            <a:spAutoFit/>
          </a:bodyPr>
          <a:lstStyle/>
          <a:p>
            <a:pPr algn="ctr">
              <a:lnSpc>
                <a:spcPts val="5599"/>
              </a:lnSpc>
            </a:pPr>
            <a:r>
              <a:rPr lang="en-US" sz="3999" dirty="0">
                <a:solidFill>
                  <a:srgbClr val="CD962A"/>
                </a:solidFill>
                <a:latin typeface="Roboto Condensed Bold"/>
              </a:rPr>
              <a:t>b. </a:t>
            </a:r>
            <a:r>
              <a:rPr lang="en-US" sz="3999" dirty="0" err="1">
                <a:solidFill>
                  <a:srgbClr val="CD962A"/>
                </a:solidFill>
                <a:latin typeface="Roboto Condensed Bold"/>
              </a:rPr>
              <a:t>Cấu</a:t>
            </a:r>
            <a:r>
              <a:rPr lang="en-US" sz="3999" dirty="0">
                <a:solidFill>
                  <a:srgbClr val="CD962A"/>
                </a:solidFill>
                <a:latin typeface="Roboto Condensed Bold"/>
              </a:rPr>
              <a:t> </a:t>
            </a:r>
            <a:r>
              <a:rPr lang="en-US" sz="3999" dirty="0" err="1">
                <a:solidFill>
                  <a:srgbClr val="CD962A"/>
                </a:solidFill>
                <a:latin typeface="Roboto Condensed Bold"/>
              </a:rPr>
              <a:t>trúc</a:t>
            </a:r>
            <a:r>
              <a:rPr lang="en-US" sz="3999" dirty="0">
                <a:solidFill>
                  <a:srgbClr val="CD962A"/>
                </a:solidFill>
                <a:latin typeface="Roboto Condensed Bold"/>
              </a:rPr>
              <a:t> </a:t>
            </a:r>
            <a:r>
              <a:rPr lang="en-US" sz="3999" dirty="0" err="1">
                <a:solidFill>
                  <a:srgbClr val="CD962A"/>
                </a:solidFill>
                <a:latin typeface="Roboto Condensed Bold"/>
              </a:rPr>
              <a:t>triển</a:t>
            </a:r>
            <a:r>
              <a:rPr lang="en-US" sz="3999" dirty="0">
                <a:solidFill>
                  <a:srgbClr val="CD962A"/>
                </a:solidFill>
                <a:latin typeface="Roboto Condensed Bold"/>
              </a:rPr>
              <a:t> </a:t>
            </a:r>
            <a:r>
              <a:rPr lang="en-US" sz="3999" dirty="0" err="1">
                <a:solidFill>
                  <a:srgbClr val="CD962A"/>
                </a:solidFill>
                <a:latin typeface="Roboto Condensed Bold"/>
              </a:rPr>
              <a:t>khai</a:t>
            </a:r>
            <a:r>
              <a:rPr lang="en-US" sz="3999" dirty="0">
                <a:solidFill>
                  <a:srgbClr val="CD962A"/>
                </a:solidFill>
                <a:latin typeface="Roboto Condensed Bold"/>
              </a:rPr>
              <a:t> </a:t>
            </a:r>
            <a:r>
              <a:rPr lang="en-US" sz="3999" dirty="0" err="1">
                <a:solidFill>
                  <a:srgbClr val="CD962A"/>
                </a:solidFill>
                <a:latin typeface="Roboto Condensed Bold"/>
              </a:rPr>
              <a:t>của</a:t>
            </a:r>
            <a:r>
              <a:rPr lang="en-US" sz="3999" dirty="0">
                <a:solidFill>
                  <a:srgbClr val="CD962A"/>
                </a:solidFill>
                <a:latin typeface="Roboto Condensed Bold"/>
              </a:rPr>
              <a:t> </a:t>
            </a:r>
            <a:r>
              <a:rPr lang="en-US" sz="3999" dirty="0" err="1">
                <a:solidFill>
                  <a:srgbClr val="CD962A"/>
                </a:solidFill>
                <a:latin typeface="Roboto Condensed Bold"/>
              </a:rPr>
              <a:t>văn</a:t>
            </a:r>
            <a:r>
              <a:rPr lang="en-US" sz="3999" dirty="0">
                <a:solidFill>
                  <a:srgbClr val="CD962A"/>
                </a:solidFill>
                <a:latin typeface="Roboto Condensed Bold"/>
              </a:rPr>
              <a:t> </a:t>
            </a:r>
            <a:r>
              <a:rPr lang="en-US" sz="3999" dirty="0" err="1">
                <a:solidFill>
                  <a:srgbClr val="CD962A"/>
                </a:solidFill>
                <a:latin typeface="Roboto Condensed Bold"/>
              </a:rPr>
              <a:t>bản</a:t>
            </a:r>
            <a:endParaRPr lang="en-US" sz="3999" dirty="0">
              <a:solidFill>
                <a:srgbClr val="CD962A"/>
              </a:solidFill>
              <a:latin typeface="Roboto Condensed Bold"/>
            </a:endParaRPr>
          </a:p>
        </p:txBody>
      </p:sp>
      <p:sp>
        <p:nvSpPr>
          <p:cNvPr id="28" name="TextBox 28"/>
          <p:cNvSpPr txBox="1"/>
          <p:nvPr/>
        </p:nvSpPr>
        <p:spPr>
          <a:xfrm>
            <a:off x="4146059" y="2744153"/>
            <a:ext cx="8638691" cy="544195"/>
          </a:xfrm>
          <a:prstGeom prst="rect">
            <a:avLst/>
          </a:prstGeom>
        </p:spPr>
        <p:txBody>
          <a:bodyPr lIns="0" tIns="0" rIns="0" bIns="0" rtlCol="0" anchor="t">
            <a:spAutoFit/>
          </a:bodyPr>
          <a:lstStyle/>
          <a:p>
            <a:pPr algn="l">
              <a:lnSpc>
                <a:spcPts val="4339"/>
              </a:lnSpc>
            </a:pPr>
            <a:r>
              <a:rPr lang="en-US" sz="3499">
                <a:solidFill>
                  <a:srgbClr val="48706E"/>
                </a:solidFill>
                <a:latin typeface="Roboto Condensed Bold"/>
              </a:rPr>
              <a:t>Phần 1.</a:t>
            </a:r>
            <a:r>
              <a:rPr lang="en-US" sz="3499">
                <a:solidFill>
                  <a:srgbClr val="48706E"/>
                </a:solidFill>
                <a:latin typeface="Roboto Condensed"/>
              </a:rPr>
              <a:t> Triển khai theo hướng: Chính – phụ.</a:t>
            </a:r>
          </a:p>
        </p:txBody>
      </p:sp>
      <p:grpSp>
        <p:nvGrpSpPr>
          <p:cNvPr id="29" name="Group 29"/>
          <p:cNvGrpSpPr/>
          <p:nvPr/>
        </p:nvGrpSpPr>
        <p:grpSpPr>
          <a:xfrm>
            <a:off x="3999362" y="3815122"/>
            <a:ext cx="9664339" cy="1346483"/>
            <a:chOff x="0" y="0"/>
            <a:chExt cx="2545340" cy="354629"/>
          </a:xfrm>
        </p:grpSpPr>
        <p:sp>
          <p:nvSpPr>
            <p:cNvPr id="30" name="Freeform 30"/>
            <p:cNvSpPr/>
            <p:nvPr/>
          </p:nvSpPr>
          <p:spPr>
            <a:xfrm>
              <a:off x="0" y="0"/>
              <a:ext cx="2545340" cy="354629"/>
            </a:xfrm>
            <a:custGeom>
              <a:avLst/>
              <a:gdLst/>
              <a:ahLst/>
              <a:cxnLst/>
              <a:rect l="l" t="t" r="r" b="b"/>
              <a:pathLst>
                <a:path w="2545340" h="354629">
                  <a:moveTo>
                    <a:pt x="17624" y="0"/>
                  </a:moveTo>
                  <a:lnTo>
                    <a:pt x="2527717" y="0"/>
                  </a:lnTo>
                  <a:cubicBezTo>
                    <a:pt x="2537450" y="0"/>
                    <a:pt x="2545340" y="7890"/>
                    <a:pt x="2545340" y="17624"/>
                  </a:cubicBezTo>
                  <a:lnTo>
                    <a:pt x="2545340" y="337006"/>
                  </a:lnTo>
                  <a:cubicBezTo>
                    <a:pt x="2545340" y="341680"/>
                    <a:pt x="2543484" y="346162"/>
                    <a:pt x="2540178" y="349467"/>
                  </a:cubicBezTo>
                  <a:cubicBezTo>
                    <a:pt x="2536873" y="352773"/>
                    <a:pt x="2532391" y="354629"/>
                    <a:pt x="2527717" y="354629"/>
                  </a:cubicBezTo>
                  <a:lnTo>
                    <a:pt x="17624" y="354629"/>
                  </a:lnTo>
                  <a:cubicBezTo>
                    <a:pt x="7890" y="354629"/>
                    <a:pt x="0" y="346739"/>
                    <a:pt x="0" y="337006"/>
                  </a:cubicBezTo>
                  <a:lnTo>
                    <a:pt x="0" y="17624"/>
                  </a:lnTo>
                  <a:cubicBezTo>
                    <a:pt x="0" y="7890"/>
                    <a:pt x="7890" y="0"/>
                    <a:pt x="17624" y="0"/>
                  </a:cubicBezTo>
                  <a:close/>
                </a:path>
              </a:pathLst>
            </a:custGeom>
            <a:solidFill>
              <a:srgbClr val="FFFFFF"/>
            </a:solidFill>
            <a:ln w="38100" cap="rnd">
              <a:solidFill>
                <a:srgbClr val="85C4CF"/>
              </a:solidFill>
              <a:prstDash val="solid"/>
              <a:round/>
            </a:ln>
          </p:spPr>
        </p:sp>
        <p:sp>
          <p:nvSpPr>
            <p:cNvPr id="31" name="TextBox 31"/>
            <p:cNvSpPr txBox="1"/>
            <p:nvPr/>
          </p:nvSpPr>
          <p:spPr>
            <a:xfrm>
              <a:off x="0" y="-38100"/>
              <a:ext cx="2545340" cy="392729"/>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4071024" y="3939038"/>
            <a:ext cx="9592676" cy="1078103"/>
          </a:xfrm>
          <a:prstGeom prst="rect">
            <a:avLst/>
          </a:prstGeom>
        </p:spPr>
        <p:txBody>
          <a:bodyPr lIns="0" tIns="0" rIns="0" bIns="0" rtlCol="0" anchor="t">
            <a:spAutoFit/>
          </a:bodyPr>
          <a:lstStyle/>
          <a:p>
            <a:pPr algn="l">
              <a:lnSpc>
                <a:spcPts val="4215"/>
              </a:lnSpc>
            </a:pPr>
            <a:r>
              <a:rPr lang="en-US" sz="3399">
                <a:solidFill>
                  <a:srgbClr val="48706E"/>
                </a:solidFill>
                <a:latin typeface="Roboto Condensed Bold"/>
              </a:rPr>
              <a:t>Phần 2.</a:t>
            </a:r>
            <a:r>
              <a:rPr lang="en-US" sz="3399">
                <a:solidFill>
                  <a:srgbClr val="48706E"/>
                </a:solidFill>
                <a:latin typeface="Roboto Condensed"/>
              </a:rPr>
              <a:t> Triển khai theo hướng: Không gian </a:t>
            </a:r>
          </a:p>
          <a:p>
            <a:pPr algn="l">
              <a:lnSpc>
                <a:spcPts val="4215"/>
              </a:lnSpc>
            </a:pPr>
            <a:r>
              <a:rPr lang="en-US" sz="3399">
                <a:solidFill>
                  <a:srgbClr val="48706E"/>
                </a:solidFill>
                <a:latin typeface="Roboto Condensed"/>
              </a:rPr>
              <a:t>(Vùng biển đảo – Chân đảo đá – Mặt vịnh - Màu nước)</a:t>
            </a:r>
          </a:p>
        </p:txBody>
      </p:sp>
      <p:grpSp>
        <p:nvGrpSpPr>
          <p:cNvPr id="33" name="Group 33"/>
          <p:cNvGrpSpPr/>
          <p:nvPr/>
        </p:nvGrpSpPr>
        <p:grpSpPr>
          <a:xfrm>
            <a:off x="3974856" y="8605217"/>
            <a:ext cx="9688845" cy="997912"/>
            <a:chOff x="0" y="0"/>
            <a:chExt cx="2551795" cy="262824"/>
          </a:xfrm>
        </p:grpSpPr>
        <p:sp>
          <p:nvSpPr>
            <p:cNvPr id="34" name="Freeform 34"/>
            <p:cNvSpPr/>
            <p:nvPr/>
          </p:nvSpPr>
          <p:spPr>
            <a:xfrm>
              <a:off x="0" y="0"/>
              <a:ext cx="2551795" cy="262824"/>
            </a:xfrm>
            <a:custGeom>
              <a:avLst/>
              <a:gdLst/>
              <a:ahLst/>
              <a:cxnLst/>
              <a:rect l="l" t="t" r="r" b="b"/>
              <a:pathLst>
                <a:path w="2551795" h="262824">
                  <a:moveTo>
                    <a:pt x="17579" y="0"/>
                  </a:moveTo>
                  <a:lnTo>
                    <a:pt x="2534215" y="0"/>
                  </a:lnTo>
                  <a:cubicBezTo>
                    <a:pt x="2538878" y="0"/>
                    <a:pt x="2543349" y="1852"/>
                    <a:pt x="2546646" y="5149"/>
                  </a:cubicBezTo>
                  <a:cubicBezTo>
                    <a:pt x="2549943" y="8446"/>
                    <a:pt x="2551795" y="12917"/>
                    <a:pt x="2551795" y="17579"/>
                  </a:cubicBezTo>
                  <a:lnTo>
                    <a:pt x="2551795" y="245245"/>
                  </a:lnTo>
                  <a:cubicBezTo>
                    <a:pt x="2551795" y="249908"/>
                    <a:pt x="2549943" y="254379"/>
                    <a:pt x="2546646" y="257676"/>
                  </a:cubicBezTo>
                  <a:cubicBezTo>
                    <a:pt x="2543349" y="260972"/>
                    <a:pt x="2538878" y="262824"/>
                    <a:pt x="2534215" y="262824"/>
                  </a:cubicBezTo>
                  <a:lnTo>
                    <a:pt x="17579" y="262824"/>
                  </a:lnTo>
                  <a:cubicBezTo>
                    <a:pt x="12917" y="262824"/>
                    <a:pt x="8446" y="260972"/>
                    <a:pt x="5149" y="257676"/>
                  </a:cubicBezTo>
                  <a:cubicBezTo>
                    <a:pt x="1852" y="254379"/>
                    <a:pt x="0" y="249908"/>
                    <a:pt x="0" y="245245"/>
                  </a:cubicBezTo>
                  <a:lnTo>
                    <a:pt x="0" y="17579"/>
                  </a:lnTo>
                  <a:cubicBezTo>
                    <a:pt x="0" y="12917"/>
                    <a:pt x="1852" y="8446"/>
                    <a:pt x="5149" y="5149"/>
                  </a:cubicBezTo>
                  <a:cubicBezTo>
                    <a:pt x="8446" y="1852"/>
                    <a:pt x="12917" y="0"/>
                    <a:pt x="17579" y="0"/>
                  </a:cubicBezTo>
                  <a:close/>
                </a:path>
              </a:pathLst>
            </a:custGeom>
            <a:solidFill>
              <a:srgbClr val="FFFFFF"/>
            </a:solidFill>
            <a:ln w="38100" cap="rnd">
              <a:solidFill>
                <a:srgbClr val="85C4CF"/>
              </a:solidFill>
              <a:prstDash val="solid"/>
              <a:round/>
            </a:ln>
          </p:spPr>
        </p:sp>
        <p:sp>
          <p:nvSpPr>
            <p:cNvPr id="35" name="TextBox 35"/>
            <p:cNvSpPr txBox="1"/>
            <p:nvPr/>
          </p:nvSpPr>
          <p:spPr>
            <a:xfrm>
              <a:off x="0" y="-38100"/>
              <a:ext cx="2551795" cy="300924"/>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4007530" y="8936064"/>
            <a:ext cx="9242429" cy="544195"/>
          </a:xfrm>
          <a:prstGeom prst="rect">
            <a:avLst/>
          </a:prstGeom>
        </p:spPr>
        <p:txBody>
          <a:bodyPr lIns="0" tIns="0" rIns="0" bIns="0" rtlCol="0" anchor="t">
            <a:spAutoFit/>
          </a:bodyPr>
          <a:lstStyle/>
          <a:p>
            <a:pPr algn="ctr">
              <a:lnSpc>
                <a:spcPts val="4339"/>
              </a:lnSpc>
            </a:pPr>
            <a:r>
              <a:rPr lang="en-US" sz="3499">
                <a:solidFill>
                  <a:srgbClr val="48706E"/>
                </a:solidFill>
                <a:latin typeface="Roboto Condensed Bold"/>
              </a:rPr>
              <a:t>Phần 5.</a:t>
            </a:r>
            <a:r>
              <a:rPr lang="en-US" sz="3499">
                <a:solidFill>
                  <a:srgbClr val="48706E"/>
                </a:solidFill>
                <a:latin typeface="Roboto Condensed"/>
              </a:rPr>
              <a:t> Triển khai theo hướng: So sánh, đối chiếu</a:t>
            </a:r>
          </a:p>
        </p:txBody>
      </p:sp>
      <p:grpSp>
        <p:nvGrpSpPr>
          <p:cNvPr id="37" name="Group 37"/>
          <p:cNvGrpSpPr/>
          <p:nvPr/>
        </p:nvGrpSpPr>
        <p:grpSpPr>
          <a:xfrm>
            <a:off x="3984941" y="5371659"/>
            <a:ext cx="9678759" cy="1421667"/>
            <a:chOff x="0" y="0"/>
            <a:chExt cx="12905012" cy="1895556"/>
          </a:xfrm>
        </p:grpSpPr>
        <p:grpSp>
          <p:nvGrpSpPr>
            <p:cNvPr id="38" name="Group 38"/>
            <p:cNvGrpSpPr/>
            <p:nvPr/>
          </p:nvGrpSpPr>
          <p:grpSpPr>
            <a:xfrm>
              <a:off x="0" y="0"/>
              <a:ext cx="12905012" cy="1895556"/>
              <a:chOff x="0" y="0"/>
              <a:chExt cx="2549138" cy="374431"/>
            </a:xfrm>
          </p:grpSpPr>
          <p:sp>
            <p:nvSpPr>
              <p:cNvPr id="39" name="Freeform 39"/>
              <p:cNvSpPr/>
              <p:nvPr/>
            </p:nvSpPr>
            <p:spPr>
              <a:xfrm>
                <a:off x="0" y="0"/>
                <a:ext cx="2549138" cy="374431"/>
              </a:xfrm>
              <a:custGeom>
                <a:avLst/>
                <a:gdLst/>
                <a:ahLst/>
                <a:cxnLst/>
                <a:rect l="l" t="t" r="r" b="b"/>
                <a:pathLst>
                  <a:path w="2549138" h="374431">
                    <a:moveTo>
                      <a:pt x="17598" y="0"/>
                    </a:moveTo>
                    <a:lnTo>
                      <a:pt x="2531541" y="0"/>
                    </a:lnTo>
                    <a:cubicBezTo>
                      <a:pt x="2536208" y="0"/>
                      <a:pt x="2540684" y="1854"/>
                      <a:pt x="2543984" y="5154"/>
                    </a:cubicBezTo>
                    <a:cubicBezTo>
                      <a:pt x="2547284" y="8454"/>
                      <a:pt x="2549138" y="12930"/>
                      <a:pt x="2549138" y="17598"/>
                    </a:cubicBezTo>
                    <a:lnTo>
                      <a:pt x="2549138" y="356833"/>
                    </a:lnTo>
                    <a:cubicBezTo>
                      <a:pt x="2549138" y="361501"/>
                      <a:pt x="2547284" y="365976"/>
                      <a:pt x="2543984" y="369277"/>
                    </a:cubicBezTo>
                    <a:cubicBezTo>
                      <a:pt x="2540684" y="372577"/>
                      <a:pt x="2536208" y="374431"/>
                      <a:pt x="2531541" y="374431"/>
                    </a:cubicBezTo>
                    <a:lnTo>
                      <a:pt x="17598" y="374431"/>
                    </a:lnTo>
                    <a:cubicBezTo>
                      <a:pt x="12930" y="374431"/>
                      <a:pt x="8454" y="372577"/>
                      <a:pt x="5154" y="369277"/>
                    </a:cubicBezTo>
                    <a:cubicBezTo>
                      <a:pt x="1854" y="365976"/>
                      <a:pt x="0" y="361501"/>
                      <a:pt x="0" y="356833"/>
                    </a:cubicBezTo>
                    <a:lnTo>
                      <a:pt x="0" y="17598"/>
                    </a:lnTo>
                    <a:cubicBezTo>
                      <a:pt x="0" y="12930"/>
                      <a:pt x="1854" y="8454"/>
                      <a:pt x="5154" y="5154"/>
                    </a:cubicBezTo>
                    <a:cubicBezTo>
                      <a:pt x="8454" y="1854"/>
                      <a:pt x="12930" y="0"/>
                      <a:pt x="17598" y="0"/>
                    </a:cubicBezTo>
                    <a:close/>
                  </a:path>
                </a:pathLst>
              </a:custGeom>
              <a:solidFill>
                <a:srgbClr val="FFFFFF"/>
              </a:solidFill>
              <a:ln w="38100" cap="rnd">
                <a:solidFill>
                  <a:srgbClr val="85C4CF"/>
                </a:solidFill>
                <a:prstDash val="solid"/>
                <a:round/>
              </a:ln>
            </p:spPr>
          </p:sp>
          <p:sp>
            <p:nvSpPr>
              <p:cNvPr id="40" name="TextBox 40"/>
              <p:cNvSpPr txBox="1"/>
              <p:nvPr/>
            </p:nvSpPr>
            <p:spPr>
              <a:xfrm>
                <a:off x="0" y="-47625"/>
                <a:ext cx="2549138" cy="422056"/>
              </a:xfrm>
              <a:prstGeom prst="rect">
                <a:avLst/>
              </a:prstGeom>
            </p:spPr>
            <p:txBody>
              <a:bodyPr lIns="50800" tIns="50800" rIns="50800" bIns="50800" rtlCol="0" anchor="ctr"/>
              <a:lstStyle/>
              <a:p>
                <a:pPr algn="ctr">
                  <a:lnSpc>
                    <a:spcPts val="3219"/>
                  </a:lnSpc>
                </a:pPr>
                <a:endParaRPr/>
              </a:p>
            </p:txBody>
          </p:sp>
        </p:grpSp>
        <p:sp>
          <p:nvSpPr>
            <p:cNvPr id="41" name="TextBox 41"/>
            <p:cNvSpPr txBox="1"/>
            <p:nvPr/>
          </p:nvSpPr>
          <p:spPr>
            <a:xfrm>
              <a:off x="46201" y="195095"/>
              <a:ext cx="12858812" cy="1427946"/>
            </a:xfrm>
            <a:prstGeom prst="rect">
              <a:avLst/>
            </a:prstGeom>
          </p:spPr>
          <p:txBody>
            <a:bodyPr lIns="0" tIns="0" rIns="0" bIns="0" rtlCol="0" anchor="t">
              <a:spAutoFit/>
            </a:bodyPr>
            <a:lstStyle/>
            <a:p>
              <a:pPr algn="ctr">
                <a:lnSpc>
                  <a:spcPts val="4215"/>
                </a:lnSpc>
              </a:pPr>
              <a:r>
                <a:rPr lang="en-US" sz="3399">
                  <a:solidFill>
                    <a:srgbClr val="48706E"/>
                  </a:solidFill>
                  <a:latin typeface="Roboto Condensed Bold"/>
                </a:rPr>
                <a:t>Phần 3.</a:t>
              </a:r>
              <a:r>
                <a:rPr lang="en-US" sz="3399">
                  <a:solidFill>
                    <a:srgbClr val="48706E"/>
                  </a:solidFill>
                  <a:latin typeface="Roboto Condensed"/>
                </a:rPr>
                <a:t> Triển khai theo hướng: Thời gian (Mùa xuân buổi sáng – Mùa hè buổi sáng, trưa, chiều – Đêm trăng thu)</a:t>
              </a:r>
            </a:p>
          </p:txBody>
        </p:sp>
      </p:grpSp>
      <p:grpSp>
        <p:nvGrpSpPr>
          <p:cNvPr id="42" name="Group 42"/>
          <p:cNvGrpSpPr/>
          <p:nvPr/>
        </p:nvGrpSpPr>
        <p:grpSpPr>
          <a:xfrm>
            <a:off x="4007530" y="6975449"/>
            <a:ext cx="9656171" cy="1440209"/>
            <a:chOff x="0" y="0"/>
            <a:chExt cx="12874894" cy="1920279"/>
          </a:xfrm>
        </p:grpSpPr>
        <p:grpSp>
          <p:nvGrpSpPr>
            <p:cNvPr id="43" name="Group 43"/>
            <p:cNvGrpSpPr/>
            <p:nvPr/>
          </p:nvGrpSpPr>
          <p:grpSpPr>
            <a:xfrm>
              <a:off x="0" y="0"/>
              <a:ext cx="12874894" cy="1920279"/>
              <a:chOff x="0" y="0"/>
              <a:chExt cx="2543189" cy="379314"/>
            </a:xfrm>
          </p:grpSpPr>
          <p:sp>
            <p:nvSpPr>
              <p:cNvPr id="44" name="Freeform 44"/>
              <p:cNvSpPr/>
              <p:nvPr/>
            </p:nvSpPr>
            <p:spPr>
              <a:xfrm>
                <a:off x="0" y="0"/>
                <a:ext cx="2543189" cy="379314"/>
              </a:xfrm>
              <a:custGeom>
                <a:avLst/>
                <a:gdLst/>
                <a:ahLst/>
                <a:cxnLst/>
                <a:rect l="l" t="t" r="r" b="b"/>
                <a:pathLst>
                  <a:path w="2543189" h="379314">
                    <a:moveTo>
                      <a:pt x="17639" y="0"/>
                    </a:moveTo>
                    <a:lnTo>
                      <a:pt x="2525550" y="0"/>
                    </a:lnTo>
                    <a:cubicBezTo>
                      <a:pt x="2535292" y="0"/>
                      <a:pt x="2543189" y="7897"/>
                      <a:pt x="2543189" y="17639"/>
                    </a:cubicBezTo>
                    <a:lnTo>
                      <a:pt x="2543189" y="361676"/>
                    </a:lnTo>
                    <a:cubicBezTo>
                      <a:pt x="2543189" y="366354"/>
                      <a:pt x="2541331" y="370840"/>
                      <a:pt x="2538023" y="374148"/>
                    </a:cubicBezTo>
                    <a:cubicBezTo>
                      <a:pt x="2534715" y="377456"/>
                      <a:pt x="2530228" y="379314"/>
                      <a:pt x="2525550" y="379314"/>
                    </a:cubicBezTo>
                    <a:lnTo>
                      <a:pt x="17639" y="379314"/>
                    </a:lnTo>
                    <a:cubicBezTo>
                      <a:pt x="12961" y="379314"/>
                      <a:pt x="8474" y="377456"/>
                      <a:pt x="5166" y="374148"/>
                    </a:cubicBezTo>
                    <a:cubicBezTo>
                      <a:pt x="1858" y="370840"/>
                      <a:pt x="0" y="366354"/>
                      <a:pt x="0" y="361676"/>
                    </a:cubicBezTo>
                    <a:lnTo>
                      <a:pt x="0" y="17639"/>
                    </a:lnTo>
                    <a:cubicBezTo>
                      <a:pt x="0" y="7897"/>
                      <a:pt x="7897" y="0"/>
                      <a:pt x="17639" y="0"/>
                    </a:cubicBezTo>
                    <a:close/>
                  </a:path>
                </a:pathLst>
              </a:custGeom>
              <a:solidFill>
                <a:srgbClr val="FFFFFF"/>
              </a:solidFill>
              <a:ln w="38100" cap="rnd">
                <a:solidFill>
                  <a:srgbClr val="85C4CF"/>
                </a:solidFill>
                <a:prstDash val="solid"/>
                <a:round/>
              </a:ln>
            </p:spPr>
          </p:sp>
          <p:sp>
            <p:nvSpPr>
              <p:cNvPr id="45" name="TextBox 45"/>
              <p:cNvSpPr txBox="1"/>
              <p:nvPr/>
            </p:nvSpPr>
            <p:spPr>
              <a:xfrm>
                <a:off x="0" y="-38100"/>
                <a:ext cx="2543189" cy="417414"/>
              </a:xfrm>
              <a:prstGeom prst="rect">
                <a:avLst/>
              </a:prstGeom>
            </p:spPr>
            <p:txBody>
              <a:bodyPr lIns="50800" tIns="50800" rIns="50800" bIns="50800" rtlCol="0" anchor="ctr"/>
              <a:lstStyle/>
              <a:p>
                <a:pPr algn="ctr">
                  <a:lnSpc>
                    <a:spcPts val="3079"/>
                  </a:lnSpc>
                </a:pPr>
                <a:endParaRPr/>
              </a:p>
            </p:txBody>
          </p:sp>
        </p:grpSp>
        <p:sp>
          <p:nvSpPr>
            <p:cNvPr id="46" name="TextBox 46"/>
            <p:cNvSpPr txBox="1"/>
            <p:nvPr/>
          </p:nvSpPr>
          <p:spPr>
            <a:xfrm>
              <a:off x="46093" y="204620"/>
              <a:ext cx="12828801" cy="1443143"/>
            </a:xfrm>
            <a:prstGeom prst="rect">
              <a:avLst/>
            </a:prstGeom>
          </p:spPr>
          <p:txBody>
            <a:bodyPr lIns="0" tIns="0" rIns="0" bIns="0" rtlCol="0" anchor="t">
              <a:spAutoFit/>
            </a:bodyPr>
            <a:lstStyle/>
            <a:p>
              <a:pPr algn="just">
                <a:lnSpc>
                  <a:spcPts val="4339"/>
                </a:lnSpc>
              </a:pPr>
              <a:r>
                <a:rPr lang="en-US" sz="3499">
                  <a:solidFill>
                    <a:srgbClr val="48706E"/>
                  </a:solidFill>
                  <a:latin typeface="Roboto Condensed Bold"/>
                </a:rPr>
                <a:t>Phần 4.</a:t>
              </a:r>
              <a:r>
                <a:rPr lang="en-US" sz="3499">
                  <a:solidFill>
                    <a:srgbClr val="48706E"/>
                  </a:solidFill>
                  <a:latin typeface="Roboto Condensed"/>
                </a:rPr>
                <a:t> Triển khai theo hướng: Phân loại các đối tượng (Động Thiên Cung – Hồ Ba Hầm)</a:t>
              </a:r>
            </a:p>
          </p:txBody>
        </p:sp>
      </p:grpSp>
      <p:grpSp>
        <p:nvGrpSpPr>
          <p:cNvPr id="47" name="Group 47"/>
          <p:cNvGrpSpPr/>
          <p:nvPr/>
        </p:nvGrpSpPr>
        <p:grpSpPr>
          <a:xfrm>
            <a:off x="13816805" y="2646040"/>
            <a:ext cx="3699724" cy="6893946"/>
            <a:chOff x="0" y="0"/>
            <a:chExt cx="974413" cy="1815690"/>
          </a:xfrm>
        </p:grpSpPr>
        <p:sp>
          <p:nvSpPr>
            <p:cNvPr id="48" name="Freeform 48"/>
            <p:cNvSpPr/>
            <p:nvPr/>
          </p:nvSpPr>
          <p:spPr>
            <a:xfrm>
              <a:off x="0" y="0"/>
              <a:ext cx="974413" cy="1815690"/>
            </a:xfrm>
            <a:custGeom>
              <a:avLst/>
              <a:gdLst/>
              <a:ahLst/>
              <a:cxnLst/>
              <a:rect l="l" t="t" r="r" b="b"/>
              <a:pathLst>
                <a:path w="974413" h="1815690">
                  <a:moveTo>
                    <a:pt x="79518" y="0"/>
                  </a:moveTo>
                  <a:lnTo>
                    <a:pt x="894895" y="0"/>
                  </a:lnTo>
                  <a:cubicBezTo>
                    <a:pt x="938812" y="0"/>
                    <a:pt x="974413" y="35601"/>
                    <a:pt x="974413" y="79518"/>
                  </a:cubicBezTo>
                  <a:lnTo>
                    <a:pt x="974413" y="1736172"/>
                  </a:lnTo>
                  <a:cubicBezTo>
                    <a:pt x="974413" y="1780088"/>
                    <a:pt x="938812" y="1815690"/>
                    <a:pt x="894895" y="1815690"/>
                  </a:cubicBezTo>
                  <a:lnTo>
                    <a:pt x="79518" y="1815690"/>
                  </a:lnTo>
                  <a:cubicBezTo>
                    <a:pt x="35601" y="1815690"/>
                    <a:pt x="0" y="1780088"/>
                    <a:pt x="0" y="1736172"/>
                  </a:cubicBezTo>
                  <a:lnTo>
                    <a:pt x="0" y="79518"/>
                  </a:lnTo>
                  <a:cubicBezTo>
                    <a:pt x="0" y="35601"/>
                    <a:pt x="35601" y="0"/>
                    <a:pt x="79518" y="0"/>
                  </a:cubicBezTo>
                  <a:close/>
                </a:path>
              </a:pathLst>
            </a:custGeom>
            <a:solidFill>
              <a:srgbClr val="FFFFFF">
                <a:alpha val="80000"/>
              </a:srgbClr>
            </a:solidFill>
            <a:ln w="38100" cap="rnd">
              <a:solidFill>
                <a:srgbClr val="85C4CF">
                  <a:alpha val="80000"/>
                </a:srgbClr>
              </a:solidFill>
              <a:prstDash val="solid"/>
              <a:round/>
            </a:ln>
          </p:spPr>
        </p:sp>
        <p:sp>
          <p:nvSpPr>
            <p:cNvPr id="49" name="TextBox 49"/>
            <p:cNvSpPr txBox="1"/>
            <p:nvPr/>
          </p:nvSpPr>
          <p:spPr>
            <a:xfrm>
              <a:off x="0" y="-38100"/>
              <a:ext cx="974413" cy="1853790"/>
            </a:xfrm>
            <a:prstGeom prst="rect">
              <a:avLst/>
            </a:prstGeom>
          </p:spPr>
          <p:txBody>
            <a:bodyPr lIns="50800" tIns="50800" rIns="50800" bIns="50800" rtlCol="0" anchor="ctr"/>
            <a:lstStyle/>
            <a:p>
              <a:pPr algn="ctr">
                <a:lnSpc>
                  <a:spcPts val="2659"/>
                </a:lnSpc>
              </a:pPr>
              <a:endParaRPr/>
            </a:p>
          </p:txBody>
        </p:sp>
      </p:grpSp>
      <p:sp>
        <p:nvSpPr>
          <p:cNvPr id="50" name="TextBox 50"/>
          <p:cNvSpPr txBox="1"/>
          <p:nvPr/>
        </p:nvSpPr>
        <p:spPr>
          <a:xfrm>
            <a:off x="14110198" y="3161525"/>
            <a:ext cx="3112939" cy="5896410"/>
          </a:xfrm>
          <a:prstGeom prst="rect">
            <a:avLst/>
          </a:prstGeom>
        </p:spPr>
        <p:txBody>
          <a:bodyPr lIns="0" tIns="0" rIns="0" bIns="0" rtlCol="0" anchor="t">
            <a:spAutoFit/>
          </a:bodyPr>
          <a:lstStyle/>
          <a:p>
            <a:pPr algn="ctr">
              <a:lnSpc>
                <a:spcPts val="5226"/>
              </a:lnSpc>
            </a:pPr>
            <a:r>
              <a:rPr lang="en-US" sz="3732" dirty="0" err="1">
                <a:solidFill>
                  <a:srgbClr val="B88B32"/>
                </a:solidFill>
                <a:latin typeface="Roboto Condensed Bold"/>
              </a:rPr>
              <a:t>Nhận</a:t>
            </a:r>
            <a:r>
              <a:rPr lang="en-US" sz="3732" dirty="0">
                <a:solidFill>
                  <a:srgbClr val="B88B32"/>
                </a:solidFill>
                <a:latin typeface="Roboto Condensed Bold"/>
              </a:rPr>
              <a:t> </a:t>
            </a:r>
            <a:r>
              <a:rPr lang="en-US" sz="3732" dirty="0" err="1">
                <a:solidFill>
                  <a:srgbClr val="B88B32"/>
                </a:solidFill>
                <a:latin typeface="Roboto Condensed Bold"/>
              </a:rPr>
              <a:t>xét</a:t>
            </a:r>
            <a:r>
              <a:rPr lang="en-US" sz="3732" dirty="0">
                <a:solidFill>
                  <a:srgbClr val="B88B32"/>
                </a:solidFill>
                <a:latin typeface="Roboto Condensed Bold"/>
              </a:rPr>
              <a:t>: </a:t>
            </a:r>
            <a:r>
              <a:rPr lang="en-US" sz="3732" dirty="0" err="1">
                <a:solidFill>
                  <a:srgbClr val="B88B32"/>
                </a:solidFill>
                <a:latin typeface="Roboto Condensed"/>
              </a:rPr>
              <a:t>Đây</a:t>
            </a:r>
            <a:r>
              <a:rPr lang="en-US" sz="3732" dirty="0">
                <a:solidFill>
                  <a:srgbClr val="B88B32"/>
                </a:solidFill>
                <a:latin typeface="Roboto Condensed"/>
              </a:rPr>
              <a:t> </a:t>
            </a:r>
            <a:r>
              <a:rPr lang="en-US" sz="3732" dirty="0" err="1">
                <a:solidFill>
                  <a:srgbClr val="B88B32"/>
                </a:solidFill>
                <a:latin typeface="Roboto Condensed"/>
              </a:rPr>
              <a:t>là</a:t>
            </a:r>
            <a:r>
              <a:rPr lang="en-US" sz="3732" dirty="0">
                <a:solidFill>
                  <a:srgbClr val="B88B32"/>
                </a:solidFill>
                <a:latin typeface="Roboto Condensed"/>
              </a:rPr>
              <a:t> </a:t>
            </a:r>
            <a:r>
              <a:rPr lang="en-US" sz="3732" dirty="0" err="1">
                <a:solidFill>
                  <a:srgbClr val="B88B32"/>
                </a:solidFill>
                <a:latin typeface="Roboto Condensed"/>
              </a:rPr>
              <a:t>cách</a:t>
            </a:r>
            <a:r>
              <a:rPr lang="en-US" sz="3732" dirty="0">
                <a:solidFill>
                  <a:srgbClr val="B88B32"/>
                </a:solidFill>
                <a:latin typeface="Roboto Condensed"/>
              </a:rPr>
              <a:t> </a:t>
            </a:r>
            <a:r>
              <a:rPr lang="en-US" sz="3732" dirty="0" err="1">
                <a:solidFill>
                  <a:srgbClr val="B88B32"/>
                </a:solidFill>
                <a:latin typeface="Roboto Condensed"/>
              </a:rPr>
              <a:t>triển</a:t>
            </a:r>
            <a:r>
              <a:rPr lang="en-US" sz="3732" dirty="0">
                <a:solidFill>
                  <a:srgbClr val="B88B32"/>
                </a:solidFill>
                <a:latin typeface="Roboto Condensed"/>
              </a:rPr>
              <a:t> </a:t>
            </a:r>
            <a:r>
              <a:rPr lang="en-US" sz="3732" dirty="0" err="1">
                <a:solidFill>
                  <a:srgbClr val="B88B32"/>
                </a:solidFill>
                <a:latin typeface="Roboto Condensed"/>
              </a:rPr>
              <a:t>khai</a:t>
            </a:r>
            <a:r>
              <a:rPr lang="en-US" sz="3732" dirty="0">
                <a:solidFill>
                  <a:srgbClr val="B88B32"/>
                </a:solidFill>
                <a:latin typeface="Roboto Condensed"/>
              </a:rPr>
              <a:t> </a:t>
            </a:r>
            <a:r>
              <a:rPr lang="en-US" sz="3732" dirty="0" err="1">
                <a:solidFill>
                  <a:srgbClr val="B88B32"/>
                </a:solidFill>
                <a:latin typeface="Roboto Condensed"/>
              </a:rPr>
              <a:t>thông</a:t>
            </a:r>
            <a:r>
              <a:rPr lang="en-US" sz="3732" dirty="0">
                <a:solidFill>
                  <a:srgbClr val="B88B32"/>
                </a:solidFill>
                <a:latin typeface="Roboto Condensed"/>
              </a:rPr>
              <a:t> tin </a:t>
            </a:r>
            <a:r>
              <a:rPr lang="en-US" sz="3732" dirty="0" err="1">
                <a:solidFill>
                  <a:srgbClr val="B88B32"/>
                </a:solidFill>
                <a:latin typeface="Roboto Condensed"/>
              </a:rPr>
              <a:t>hợp</a:t>
            </a:r>
            <a:r>
              <a:rPr lang="en-US" sz="3732" dirty="0">
                <a:solidFill>
                  <a:srgbClr val="B88B32"/>
                </a:solidFill>
                <a:latin typeface="Roboto Condensed"/>
              </a:rPr>
              <a:t> </a:t>
            </a:r>
            <a:r>
              <a:rPr lang="en-US" sz="3732" dirty="0" err="1">
                <a:solidFill>
                  <a:srgbClr val="B88B32"/>
                </a:solidFill>
                <a:latin typeface="Roboto Condensed"/>
              </a:rPr>
              <a:t>lí</a:t>
            </a:r>
            <a:r>
              <a:rPr lang="en-US" sz="3732" dirty="0">
                <a:solidFill>
                  <a:srgbClr val="B88B32"/>
                </a:solidFill>
                <a:latin typeface="Roboto Condensed"/>
              </a:rPr>
              <a:t>, </a:t>
            </a:r>
            <a:r>
              <a:rPr lang="en-US" sz="3732" dirty="0" err="1">
                <a:solidFill>
                  <a:srgbClr val="B88B32"/>
                </a:solidFill>
                <a:latin typeface="Roboto Condensed"/>
              </a:rPr>
              <a:t>tường</a:t>
            </a:r>
            <a:r>
              <a:rPr lang="en-US" sz="3732" dirty="0">
                <a:solidFill>
                  <a:srgbClr val="B88B32"/>
                </a:solidFill>
                <a:latin typeface="Roboto Condensed"/>
              </a:rPr>
              <a:t> </a:t>
            </a:r>
            <a:r>
              <a:rPr lang="en-US" sz="3732" dirty="0" err="1">
                <a:solidFill>
                  <a:srgbClr val="B88B32"/>
                </a:solidFill>
                <a:latin typeface="Roboto Condensed"/>
              </a:rPr>
              <a:t>minh</a:t>
            </a:r>
            <a:r>
              <a:rPr lang="en-US" sz="3732" dirty="0">
                <a:solidFill>
                  <a:srgbClr val="B88B32"/>
                </a:solidFill>
                <a:latin typeface="Roboto Condensed"/>
              </a:rPr>
              <a:t> </a:t>
            </a:r>
            <a:r>
              <a:rPr lang="en-US" sz="3732" dirty="0" err="1">
                <a:solidFill>
                  <a:srgbClr val="B88B32"/>
                </a:solidFill>
                <a:latin typeface="Roboto Condensed"/>
              </a:rPr>
              <a:t>và</a:t>
            </a:r>
            <a:r>
              <a:rPr lang="en-US" sz="3732" dirty="0">
                <a:solidFill>
                  <a:srgbClr val="B88B32"/>
                </a:solidFill>
                <a:latin typeface="Roboto Condensed"/>
              </a:rPr>
              <a:t> </a:t>
            </a:r>
            <a:r>
              <a:rPr lang="en-US" sz="3732" dirty="0" err="1">
                <a:solidFill>
                  <a:srgbClr val="B88B32"/>
                </a:solidFill>
                <a:latin typeface="Roboto Condensed"/>
              </a:rPr>
              <a:t>làm</a:t>
            </a:r>
            <a:r>
              <a:rPr lang="en-US" sz="3732" dirty="0">
                <a:solidFill>
                  <a:srgbClr val="B88B32"/>
                </a:solidFill>
                <a:latin typeface="Roboto Condensed"/>
              </a:rPr>
              <a:t> </a:t>
            </a:r>
            <a:r>
              <a:rPr lang="en-US" sz="3732" dirty="0" err="1">
                <a:solidFill>
                  <a:srgbClr val="B88B32"/>
                </a:solidFill>
                <a:latin typeface="Roboto Condensed"/>
              </a:rPr>
              <a:t>rõ</a:t>
            </a:r>
            <a:r>
              <a:rPr lang="en-US" sz="3732" dirty="0">
                <a:solidFill>
                  <a:srgbClr val="B88B32"/>
                </a:solidFill>
                <a:latin typeface="Roboto Condensed"/>
              </a:rPr>
              <a:t> </a:t>
            </a:r>
            <a:r>
              <a:rPr lang="en-US" sz="3732" dirty="0" err="1">
                <a:solidFill>
                  <a:srgbClr val="B88B32"/>
                </a:solidFill>
                <a:latin typeface="Roboto Condensed"/>
              </a:rPr>
              <a:t>các</a:t>
            </a:r>
            <a:r>
              <a:rPr lang="en-US" sz="3732" dirty="0">
                <a:solidFill>
                  <a:srgbClr val="B88B32"/>
                </a:solidFill>
                <a:latin typeface="Roboto Condensed"/>
              </a:rPr>
              <a:t> </a:t>
            </a:r>
            <a:r>
              <a:rPr lang="en-US" sz="3732" dirty="0" err="1">
                <a:solidFill>
                  <a:srgbClr val="B88B32"/>
                </a:solidFill>
                <a:latin typeface="Roboto Condensed"/>
              </a:rPr>
              <a:t>phương</a:t>
            </a:r>
            <a:r>
              <a:rPr lang="en-US" sz="3732" dirty="0">
                <a:solidFill>
                  <a:srgbClr val="B88B32"/>
                </a:solidFill>
                <a:latin typeface="Roboto Condensed"/>
              </a:rPr>
              <a:t> </a:t>
            </a:r>
            <a:r>
              <a:rPr lang="en-US" sz="3732" dirty="0" err="1">
                <a:solidFill>
                  <a:srgbClr val="B88B32"/>
                </a:solidFill>
                <a:latin typeface="Roboto Condensed"/>
              </a:rPr>
              <a:t>diện</a:t>
            </a:r>
            <a:r>
              <a:rPr lang="en-US" sz="3732" dirty="0">
                <a:solidFill>
                  <a:srgbClr val="B88B32"/>
                </a:solidFill>
                <a:latin typeface="Roboto Condensed"/>
              </a:rPr>
              <a:t> </a:t>
            </a:r>
            <a:r>
              <a:rPr lang="en-US" sz="3732" dirty="0" err="1">
                <a:solidFill>
                  <a:srgbClr val="B88B32"/>
                </a:solidFill>
                <a:latin typeface="Roboto Condensed"/>
              </a:rPr>
              <a:t>về</a:t>
            </a:r>
            <a:r>
              <a:rPr lang="en-US" sz="3732" dirty="0">
                <a:solidFill>
                  <a:srgbClr val="B88B32"/>
                </a:solidFill>
                <a:latin typeface="Roboto Condensed"/>
              </a:rPr>
              <a:t> </a:t>
            </a:r>
            <a:r>
              <a:rPr lang="en-US" sz="3732" dirty="0" err="1">
                <a:solidFill>
                  <a:srgbClr val="B88B32"/>
                </a:solidFill>
                <a:latin typeface="Roboto Condensed"/>
              </a:rPr>
              <a:t>vẻ</a:t>
            </a:r>
            <a:r>
              <a:rPr lang="en-US" sz="3732" dirty="0">
                <a:solidFill>
                  <a:srgbClr val="B88B32"/>
                </a:solidFill>
                <a:latin typeface="Roboto Condensed"/>
              </a:rPr>
              <a:t> </a:t>
            </a:r>
            <a:r>
              <a:rPr lang="en-US" sz="3732" dirty="0" err="1">
                <a:solidFill>
                  <a:srgbClr val="B88B32"/>
                </a:solidFill>
                <a:latin typeface="Roboto Condensed"/>
              </a:rPr>
              <a:t>đẹp</a:t>
            </a:r>
            <a:r>
              <a:rPr lang="en-US" sz="3732" dirty="0">
                <a:solidFill>
                  <a:srgbClr val="B88B32"/>
                </a:solidFill>
                <a:latin typeface="Roboto Condensed"/>
              </a:rPr>
              <a:t> </a:t>
            </a:r>
            <a:r>
              <a:rPr lang="en-US" sz="3732" dirty="0" err="1">
                <a:solidFill>
                  <a:srgbClr val="B88B32"/>
                </a:solidFill>
                <a:latin typeface="Roboto Condensed"/>
              </a:rPr>
              <a:t>độc</a:t>
            </a:r>
            <a:r>
              <a:rPr lang="en-US" sz="3732" dirty="0">
                <a:solidFill>
                  <a:srgbClr val="B88B32"/>
                </a:solidFill>
                <a:latin typeface="Roboto Condensed"/>
              </a:rPr>
              <a:t> </a:t>
            </a:r>
            <a:r>
              <a:rPr lang="en-US" sz="3732" dirty="0" err="1">
                <a:solidFill>
                  <a:srgbClr val="B88B32"/>
                </a:solidFill>
                <a:latin typeface="Roboto Condensed"/>
              </a:rPr>
              <a:t>đáo</a:t>
            </a:r>
            <a:r>
              <a:rPr lang="en-US" sz="3732" dirty="0">
                <a:solidFill>
                  <a:srgbClr val="B88B32"/>
                </a:solidFill>
                <a:latin typeface="Roboto Condensed"/>
              </a:rPr>
              <a:t>, </a:t>
            </a:r>
            <a:r>
              <a:rPr lang="en-US" sz="3732" dirty="0" err="1">
                <a:solidFill>
                  <a:srgbClr val="B88B32"/>
                </a:solidFill>
                <a:latin typeface="Roboto Condensed"/>
              </a:rPr>
              <a:t>tuyệt</a:t>
            </a:r>
            <a:r>
              <a:rPr lang="en-US" sz="3732" dirty="0">
                <a:solidFill>
                  <a:srgbClr val="B88B32"/>
                </a:solidFill>
                <a:latin typeface="Roboto Condensed"/>
              </a:rPr>
              <a:t> </a:t>
            </a:r>
            <a:r>
              <a:rPr lang="en-US" sz="3732" dirty="0" err="1">
                <a:solidFill>
                  <a:srgbClr val="B88B32"/>
                </a:solidFill>
                <a:latin typeface="Roboto Condensed"/>
              </a:rPr>
              <a:t>mĩ</a:t>
            </a:r>
            <a:r>
              <a:rPr lang="en-US" sz="3732" dirty="0">
                <a:solidFill>
                  <a:srgbClr val="B88B32"/>
                </a:solidFill>
                <a:latin typeface="Roboto Condensed"/>
              </a:rPr>
              <a:t> </a:t>
            </a:r>
            <a:r>
              <a:rPr lang="en-US" sz="3732" dirty="0" err="1">
                <a:solidFill>
                  <a:srgbClr val="B88B32"/>
                </a:solidFill>
                <a:latin typeface="Roboto Condensed"/>
              </a:rPr>
              <a:t>của</a:t>
            </a:r>
            <a:r>
              <a:rPr lang="en-US" sz="3732" dirty="0">
                <a:solidFill>
                  <a:srgbClr val="B88B32"/>
                </a:solidFill>
                <a:latin typeface="Roboto Condensed"/>
              </a:rPr>
              <a:t> </a:t>
            </a:r>
            <a:r>
              <a:rPr lang="en-US" sz="3732" dirty="0" err="1">
                <a:solidFill>
                  <a:srgbClr val="B88B32"/>
                </a:solidFill>
                <a:latin typeface="Roboto Condensed"/>
              </a:rPr>
              <a:t>Vịnh</a:t>
            </a:r>
            <a:r>
              <a:rPr lang="en-US" sz="3732" dirty="0">
                <a:solidFill>
                  <a:srgbClr val="B88B32"/>
                </a:solidFill>
                <a:latin typeface="Roboto Condensed"/>
              </a:rPr>
              <a:t> </a:t>
            </a:r>
            <a:r>
              <a:rPr lang="en-US" sz="3732" dirty="0" err="1">
                <a:solidFill>
                  <a:srgbClr val="B88B32"/>
                </a:solidFill>
                <a:latin typeface="Roboto Condensed"/>
              </a:rPr>
              <a:t>Hạ</a:t>
            </a:r>
            <a:r>
              <a:rPr lang="en-US" sz="3732" dirty="0">
                <a:solidFill>
                  <a:srgbClr val="B88B32"/>
                </a:solidFill>
                <a:latin typeface="Roboto Condensed"/>
              </a:rPr>
              <a:t> Long.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70113" y="941759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269913" y="9355710"/>
            <a:ext cx="19771302" cy="654110"/>
            <a:chOff x="0" y="0"/>
            <a:chExt cx="26361735" cy="872147"/>
          </a:xfrm>
        </p:grpSpPr>
        <p:sp>
          <p:nvSpPr>
            <p:cNvPr id="5" name="Freeform 5"/>
            <p:cNvSpPr/>
            <p:nvPr/>
          </p:nvSpPr>
          <p:spPr>
            <a:xfrm>
              <a:off x="0" y="0"/>
              <a:ext cx="26361597" cy="872109"/>
            </a:xfrm>
            <a:custGeom>
              <a:avLst/>
              <a:gdLst/>
              <a:ahLst/>
              <a:cxnLst/>
              <a:rect l="l" t="t" r="r" b="b"/>
              <a:pathLst>
                <a:path w="26361597" h="872109">
                  <a:moveTo>
                    <a:pt x="0" y="0"/>
                  </a:moveTo>
                  <a:cubicBezTo>
                    <a:pt x="570205" y="97536"/>
                    <a:pt x="1356188" y="197866"/>
                    <a:pt x="2357686" y="298196"/>
                  </a:cubicBezTo>
                  <a:cubicBezTo>
                    <a:pt x="6244077" y="681355"/>
                    <a:pt x="11783664" y="872109"/>
                    <a:pt x="16397165" y="872109"/>
                  </a:cubicBezTo>
                  <a:cubicBezTo>
                    <a:pt x="17250753" y="872109"/>
                    <a:pt x="18072590" y="865632"/>
                    <a:pt x="18846533" y="852551"/>
                  </a:cubicBezTo>
                  <a:cubicBezTo>
                    <a:pt x="25042189" y="746506"/>
                    <a:pt x="26361597" y="376174"/>
                    <a:pt x="23883390" y="0"/>
                  </a:cubicBezTo>
                  <a:close/>
                </a:path>
              </a:pathLst>
            </a:custGeom>
            <a:solidFill>
              <a:srgbClr val="FFFFFF">
                <a:alpha val="38039"/>
              </a:srgbClr>
            </a:solidFill>
          </p:spPr>
        </p:sp>
      </p:grpSp>
      <p:sp>
        <p:nvSpPr>
          <p:cNvPr id="6" name="Freeform 6"/>
          <p:cNvSpPr/>
          <p:nvPr/>
        </p:nvSpPr>
        <p:spPr>
          <a:xfrm>
            <a:off x="-269913" y="1000982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24341" y="941759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16023942" y="492857"/>
            <a:ext cx="2928024" cy="1071687"/>
          </a:xfrm>
          <a:custGeom>
            <a:avLst/>
            <a:gdLst/>
            <a:ahLst/>
            <a:cxnLst/>
            <a:rect l="l" t="t" r="r" b="b"/>
            <a:pathLst>
              <a:path w="2928024" h="1071687">
                <a:moveTo>
                  <a:pt x="0" y="0"/>
                </a:moveTo>
                <a:lnTo>
                  <a:pt x="2928024" y="0"/>
                </a:lnTo>
                <a:lnTo>
                  <a:pt x="2928024" y="1071686"/>
                </a:lnTo>
                <a:lnTo>
                  <a:pt x="0" y="10716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2535949" y="492857"/>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2784750" y="5190180"/>
            <a:ext cx="10866273" cy="5239439"/>
          </a:xfrm>
          <a:custGeom>
            <a:avLst/>
            <a:gdLst/>
            <a:ahLst/>
            <a:cxnLst/>
            <a:rect l="l" t="t" r="r" b="b"/>
            <a:pathLst>
              <a:path w="10866273" h="5239439">
                <a:moveTo>
                  <a:pt x="0" y="0"/>
                </a:moveTo>
                <a:lnTo>
                  <a:pt x="10866273" y="0"/>
                </a:lnTo>
                <a:lnTo>
                  <a:pt x="10866273" y="5239439"/>
                </a:lnTo>
                <a:lnTo>
                  <a:pt x="0" y="5239439"/>
                </a:lnTo>
                <a:lnTo>
                  <a:pt x="0" y="0"/>
                </a:lnTo>
                <a:close/>
              </a:path>
            </a:pathLst>
          </a:custGeom>
          <a:blipFill>
            <a:blip r:embed="rId9"/>
            <a:stretch>
              <a:fillRect/>
            </a:stretch>
          </a:blipFill>
        </p:spPr>
      </p:sp>
      <p:sp>
        <p:nvSpPr>
          <p:cNvPr id="12" name="TextBox 12"/>
          <p:cNvSpPr txBox="1"/>
          <p:nvPr/>
        </p:nvSpPr>
        <p:spPr>
          <a:xfrm>
            <a:off x="774015" y="915322"/>
            <a:ext cx="17175671" cy="1488943"/>
          </a:xfrm>
          <a:prstGeom prst="rect">
            <a:avLst/>
          </a:prstGeom>
        </p:spPr>
        <p:txBody>
          <a:bodyPr lIns="0" tIns="0" rIns="0" bIns="0" rtlCol="0" anchor="t">
            <a:spAutoFit/>
          </a:bodyPr>
          <a:lstStyle/>
          <a:p>
            <a:pPr algn="l">
              <a:lnSpc>
                <a:spcPts val="5345"/>
              </a:lnSpc>
            </a:pPr>
            <a:r>
              <a:rPr lang="en-US" sz="6599" dirty="0">
                <a:solidFill>
                  <a:srgbClr val="798211"/>
                </a:solidFill>
                <a:latin typeface="#9Slide05 IcielSanelma" charset="0"/>
              </a:rPr>
              <a:t>3.1. </a:t>
            </a:r>
            <a:r>
              <a:rPr lang="en-US" sz="6599" dirty="0" err="1">
                <a:solidFill>
                  <a:srgbClr val="798211"/>
                </a:solidFill>
                <a:latin typeface="#9Slide05 IcielSanelma" charset="0"/>
              </a:rPr>
              <a:t>Đặc</a:t>
            </a:r>
            <a:r>
              <a:rPr lang="en-US" sz="6599" dirty="0">
                <a:solidFill>
                  <a:srgbClr val="798211"/>
                </a:solidFill>
                <a:latin typeface="#9Slide05 IcielSanelma" charset="0"/>
              </a:rPr>
              <a:t> </a:t>
            </a:r>
            <a:r>
              <a:rPr lang="en-US" sz="6599" dirty="0" err="1">
                <a:solidFill>
                  <a:srgbClr val="798211"/>
                </a:solidFill>
                <a:latin typeface="#9Slide05 IcielSanelma" charset="0"/>
              </a:rPr>
              <a:t>trưng</a:t>
            </a:r>
            <a:r>
              <a:rPr lang="en-US" sz="6599" dirty="0">
                <a:solidFill>
                  <a:srgbClr val="798211"/>
                </a:solidFill>
                <a:latin typeface="#9Slide05 IcielSanelma" charset="0"/>
              </a:rPr>
              <a:t> </a:t>
            </a:r>
            <a:r>
              <a:rPr lang="en-US" sz="6599" dirty="0" err="1">
                <a:solidFill>
                  <a:srgbClr val="798211"/>
                </a:solidFill>
                <a:latin typeface="#9Slide05 IcielSanelma" charset="0"/>
              </a:rPr>
              <a:t>của</a:t>
            </a:r>
            <a:r>
              <a:rPr lang="en-US" sz="6599" dirty="0">
                <a:solidFill>
                  <a:srgbClr val="798211"/>
                </a:solidFill>
                <a:latin typeface="#9Slide05 IcielSanelma" charset="0"/>
              </a:rPr>
              <a:t> </a:t>
            </a:r>
            <a:r>
              <a:rPr lang="en-US" sz="6599" dirty="0" err="1">
                <a:solidFill>
                  <a:srgbClr val="798211"/>
                </a:solidFill>
                <a:latin typeface="#9Slide05 IcielSanelma" charset="0"/>
              </a:rPr>
              <a:t>văn</a:t>
            </a:r>
            <a:r>
              <a:rPr lang="en-US" sz="6599" dirty="0">
                <a:solidFill>
                  <a:srgbClr val="798211"/>
                </a:solidFill>
                <a:latin typeface="#9Slide05 IcielSanelma" charset="0"/>
              </a:rPr>
              <a:t> </a:t>
            </a:r>
            <a:r>
              <a:rPr lang="en-US" sz="6599" dirty="0" err="1">
                <a:solidFill>
                  <a:srgbClr val="798211"/>
                </a:solidFill>
                <a:latin typeface="#9Slide05 IcielSanelma" charset="0"/>
              </a:rPr>
              <a:t>bản</a:t>
            </a:r>
            <a:r>
              <a:rPr lang="en-US" sz="6599" dirty="0">
                <a:solidFill>
                  <a:srgbClr val="798211"/>
                </a:solidFill>
                <a:latin typeface="#9Slide05 IcielSanelma" charset="0"/>
              </a:rPr>
              <a:t> </a:t>
            </a:r>
            <a:r>
              <a:rPr lang="en-US" sz="6599" dirty="0" err="1">
                <a:solidFill>
                  <a:srgbClr val="798211"/>
                </a:solidFill>
                <a:latin typeface="#9Slide05 IcielSanelma" charset="0"/>
              </a:rPr>
              <a:t>thông</a:t>
            </a:r>
            <a:r>
              <a:rPr lang="en-US" sz="6599" dirty="0">
                <a:solidFill>
                  <a:srgbClr val="798211"/>
                </a:solidFill>
                <a:latin typeface="#9Slide05 IcielSanelma" charset="0"/>
              </a:rPr>
              <a:t> tin </a:t>
            </a:r>
            <a:r>
              <a:rPr lang="en-US" sz="6599" dirty="0" err="1">
                <a:solidFill>
                  <a:srgbClr val="798211"/>
                </a:solidFill>
                <a:latin typeface="#9Slide05 IcielSanelma" charset="0"/>
              </a:rPr>
              <a:t>trong</a:t>
            </a:r>
            <a:r>
              <a:rPr lang="en-US" sz="6599" dirty="0">
                <a:solidFill>
                  <a:srgbClr val="798211"/>
                </a:solidFill>
                <a:latin typeface="#9Slide05 IcielSanelma" charset="0"/>
              </a:rPr>
              <a:t> </a:t>
            </a:r>
            <a:r>
              <a:rPr lang="en-US" sz="6599" dirty="0" err="1">
                <a:solidFill>
                  <a:srgbClr val="798211"/>
                </a:solidFill>
                <a:latin typeface="#9Slide05 IcielSanelma" charset="0"/>
              </a:rPr>
              <a:t>văn</a:t>
            </a:r>
            <a:r>
              <a:rPr lang="en-US" sz="6599" dirty="0">
                <a:solidFill>
                  <a:srgbClr val="798211"/>
                </a:solidFill>
                <a:latin typeface="#9Slide05 IcielSanelma" charset="0"/>
              </a:rPr>
              <a:t> </a:t>
            </a:r>
            <a:r>
              <a:rPr lang="en-US" sz="6599" dirty="0" err="1">
                <a:solidFill>
                  <a:srgbClr val="798211"/>
                </a:solidFill>
                <a:latin typeface="#9Slide05 IcielSanelma" charset="0"/>
              </a:rPr>
              <a:t>bản</a:t>
            </a:r>
            <a:r>
              <a:rPr lang="en-US" sz="6599" dirty="0">
                <a:solidFill>
                  <a:srgbClr val="798211"/>
                </a:solidFill>
                <a:latin typeface="#9Slide05 IcielSanelma" charset="0"/>
              </a:rPr>
              <a:t> </a:t>
            </a:r>
            <a:r>
              <a:rPr lang="en-US" sz="6599" dirty="0" err="1">
                <a:solidFill>
                  <a:srgbClr val="798211"/>
                </a:solidFill>
                <a:latin typeface="#9Slide05 IcielSanelma" charset="0"/>
              </a:rPr>
              <a:t>Vịnh</a:t>
            </a:r>
            <a:r>
              <a:rPr lang="en-US" sz="6599" dirty="0">
                <a:solidFill>
                  <a:srgbClr val="798211"/>
                </a:solidFill>
                <a:latin typeface="#9Slide05 IcielSanelma" charset="0"/>
              </a:rPr>
              <a:t> </a:t>
            </a:r>
            <a:r>
              <a:rPr lang="en-US" sz="6599" dirty="0" err="1">
                <a:solidFill>
                  <a:srgbClr val="798211"/>
                </a:solidFill>
                <a:latin typeface="#9Slide05 IcielSanelma" charset="0"/>
              </a:rPr>
              <a:t>Hạ</a:t>
            </a:r>
            <a:r>
              <a:rPr lang="en-US" sz="6599" dirty="0">
                <a:solidFill>
                  <a:srgbClr val="798211"/>
                </a:solidFill>
                <a:latin typeface="#9Slide05 IcielSanelma" charset="0"/>
              </a:rPr>
              <a:t> Long: </a:t>
            </a:r>
            <a:r>
              <a:rPr lang="en-US" sz="6599" dirty="0" err="1">
                <a:solidFill>
                  <a:srgbClr val="798211"/>
                </a:solidFill>
                <a:latin typeface="#9Slide05 IcielSanelma" charset="0"/>
              </a:rPr>
              <a:t>một</a:t>
            </a:r>
            <a:r>
              <a:rPr lang="en-US" sz="6599" dirty="0">
                <a:solidFill>
                  <a:srgbClr val="798211"/>
                </a:solidFill>
                <a:latin typeface="#9Slide05 IcielSanelma" charset="0"/>
              </a:rPr>
              <a:t> </a:t>
            </a:r>
            <a:r>
              <a:rPr lang="en-US" sz="6599" dirty="0" err="1">
                <a:solidFill>
                  <a:srgbClr val="798211"/>
                </a:solidFill>
                <a:latin typeface="#9Slide05 IcielSanelma" charset="0"/>
              </a:rPr>
              <a:t>kì</a:t>
            </a:r>
            <a:r>
              <a:rPr lang="en-US" sz="6599" dirty="0">
                <a:solidFill>
                  <a:srgbClr val="798211"/>
                </a:solidFill>
                <a:latin typeface="#9Slide05 IcielSanelma" charset="0"/>
              </a:rPr>
              <a:t> </a:t>
            </a:r>
            <a:r>
              <a:rPr lang="en-US" sz="6599" dirty="0" err="1">
                <a:solidFill>
                  <a:srgbClr val="798211"/>
                </a:solidFill>
                <a:latin typeface="#9Slide05 IcielSanelma" charset="0"/>
              </a:rPr>
              <a:t>quan</a:t>
            </a:r>
            <a:r>
              <a:rPr lang="en-US" sz="6599" dirty="0">
                <a:solidFill>
                  <a:srgbClr val="798211"/>
                </a:solidFill>
                <a:latin typeface="#9Slide05 IcielSanelma" charset="0"/>
              </a:rPr>
              <a:t> </a:t>
            </a:r>
            <a:r>
              <a:rPr lang="en-US" sz="6599" dirty="0" err="1">
                <a:solidFill>
                  <a:srgbClr val="798211"/>
                </a:solidFill>
                <a:latin typeface="#9Slide05 IcielSanelma" charset="0"/>
              </a:rPr>
              <a:t>thiên</a:t>
            </a:r>
            <a:r>
              <a:rPr lang="en-US" sz="6599" dirty="0">
                <a:solidFill>
                  <a:srgbClr val="798211"/>
                </a:solidFill>
                <a:latin typeface="#9Slide05 IcielSanelma" charset="0"/>
              </a:rPr>
              <a:t> </a:t>
            </a:r>
            <a:r>
              <a:rPr lang="en-US" sz="6599" dirty="0" err="1">
                <a:solidFill>
                  <a:srgbClr val="798211"/>
                </a:solidFill>
                <a:latin typeface="#9Slide05 IcielSanelma" charset="0"/>
              </a:rPr>
              <a:t>nhiên</a:t>
            </a:r>
            <a:r>
              <a:rPr lang="en-US" sz="6599" dirty="0">
                <a:solidFill>
                  <a:srgbClr val="798211"/>
                </a:solidFill>
                <a:latin typeface="#9Slide05 IcielSanelma" charset="0"/>
              </a:rPr>
              <a:t> </a:t>
            </a:r>
            <a:r>
              <a:rPr lang="en-US" sz="6599" dirty="0" err="1">
                <a:solidFill>
                  <a:srgbClr val="798211"/>
                </a:solidFill>
                <a:latin typeface="#9Slide05 IcielSanelma" charset="0"/>
              </a:rPr>
              <a:t>độc</a:t>
            </a:r>
            <a:r>
              <a:rPr lang="en-US" sz="6599" dirty="0">
                <a:solidFill>
                  <a:srgbClr val="798211"/>
                </a:solidFill>
                <a:latin typeface="#9Slide05 IcielSanelma" charset="0"/>
              </a:rPr>
              <a:t> </a:t>
            </a:r>
            <a:r>
              <a:rPr lang="en-US" sz="6599" dirty="0" err="1">
                <a:solidFill>
                  <a:srgbClr val="798211"/>
                </a:solidFill>
                <a:latin typeface="#9Slide05 IcielSanelma" charset="0"/>
              </a:rPr>
              <a:t>đáo</a:t>
            </a:r>
            <a:r>
              <a:rPr lang="en-US" sz="6599" dirty="0">
                <a:solidFill>
                  <a:srgbClr val="798211"/>
                </a:solidFill>
                <a:latin typeface="#9Slide05 IcielSanelma" charset="0"/>
              </a:rPr>
              <a:t> </a:t>
            </a:r>
            <a:r>
              <a:rPr lang="en-US" sz="6599" dirty="0" err="1">
                <a:solidFill>
                  <a:srgbClr val="798211"/>
                </a:solidFill>
                <a:latin typeface="#9Slide05 IcielSanelma" charset="0"/>
              </a:rPr>
              <a:t>và</a:t>
            </a:r>
            <a:r>
              <a:rPr lang="en-US" sz="6599" dirty="0">
                <a:solidFill>
                  <a:srgbClr val="798211"/>
                </a:solidFill>
                <a:latin typeface="#9Slide05 IcielSanelma" charset="0"/>
              </a:rPr>
              <a:t> </a:t>
            </a:r>
            <a:r>
              <a:rPr lang="en-US" sz="6599" dirty="0" err="1">
                <a:solidFill>
                  <a:srgbClr val="798211"/>
                </a:solidFill>
                <a:latin typeface="#9Slide05 IcielSanelma" charset="0"/>
              </a:rPr>
              <a:t>tuyệt</a:t>
            </a:r>
            <a:r>
              <a:rPr lang="en-US" sz="6599" dirty="0">
                <a:solidFill>
                  <a:srgbClr val="798211"/>
                </a:solidFill>
                <a:latin typeface="#9Slide05 IcielSanelma" charset="0"/>
              </a:rPr>
              <a:t> </a:t>
            </a:r>
            <a:r>
              <a:rPr lang="en-US" sz="6599" dirty="0" err="1">
                <a:solidFill>
                  <a:srgbClr val="798211"/>
                </a:solidFill>
                <a:latin typeface="#9Slide05 IcielSanelma" charset="0"/>
              </a:rPr>
              <a:t>mỹ</a:t>
            </a:r>
            <a:endParaRPr lang="en-US" sz="6599" dirty="0">
              <a:solidFill>
                <a:srgbClr val="798211"/>
              </a:solidFill>
              <a:latin typeface="#9Slide05 IcielSanelma" charset="0"/>
            </a:endParaRPr>
          </a:p>
        </p:txBody>
      </p:sp>
      <p:sp>
        <p:nvSpPr>
          <p:cNvPr id="13" name="TextBox 13"/>
          <p:cNvSpPr txBox="1"/>
          <p:nvPr/>
        </p:nvSpPr>
        <p:spPr>
          <a:xfrm>
            <a:off x="1213393" y="2483174"/>
            <a:ext cx="7659381" cy="785471"/>
          </a:xfrm>
          <a:prstGeom prst="rect">
            <a:avLst/>
          </a:prstGeom>
        </p:spPr>
        <p:txBody>
          <a:bodyPr lIns="0" tIns="0" rIns="0" bIns="0" rtlCol="0" anchor="t">
            <a:spAutoFit/>
          </a:bodyPr>
          <a:lstStyle/>
          <a:p>
            <a:pPr algn="l">
              <a:lnSpc>
                <a:spcPts val="6719"/>
              </a:lnSpc>
            </a:pPr>
            <a:r>
              <a:rPr lang="en-US" sz="4400" dirty="0">
                <a:solidFill>
                  <a:srgbClr val="CD962A"/>
                </a:solidFill>
                <a:latin typeface="Roboto Condensed Bold"/>
              </a:rPr>
              <a:t>c. </a:t>
            </a:r>
            <a:r>
              <a:rPr lang="en-US" sz="4400" dirty="0" err="1">
                <a:solidFill>
                  <a:srgbClr val="CD962A"/>
                </a:solidFill>
                <a:latin typeface="Roboto Condensed Bold"/>
              </a:rPr>
              <a:t>Phương</a:t>
            </a:r>
            <a:r>
              <a:rPr lang="en-US" sz="4400" dirty="0">
                <a:solidFill>
                  <a:srgbClr val="CD962A"/>
                </a:solidFill>
                <a:latin typeface="Roboto Condensed Bold"/>
              </a:rPr>
              <a:t> </a:t>
            </a:r>
            <a:r>
              <a:rPr lang="en-US" sz="4400" dirty="0" err="1">
                <a:solidFill>
                  <a:srgbClr val="CD962A"/>
                </a:solidFill>
                <a:latin typeface="Roboto Condensed Bold"/>
              </a:rPr>
              <a:t>tiện</a:t>
            </a:r>
            <a:r>
              <a:rPr lang="en-US" sz="4400" dirty="0">
                <a:solidFill>
                  <a:srgbClr val="CD962A"/>
                </a:solidFill>
                <a:latin typeface="Roboto Condensed Bold"/>
              </a:rPr>
              <a:t> phi </a:t>
            </a:r>
            <a:r>
              <a:rPr lang="en-US" sz="4400" dirty="0" err="1">
                <a:solidFill>
                  <a:srgbClr val="CD962A"/>
                </a:solidFill>
                <a:latin typeface="Roboto Condensed Bold"/>
              </a:rPr>
              <a:t>ngôn</a:t>
            </a:r>
            <a:r>
              <a:rPr lang="en-US" sz="4400" dirty="0">
                <a:solidFill>
                  <a:srgbClr val="CD962A"/>
                </a:solidFill>
                <a:latin typeface="Roboto Condensed Bold"/>
              </a:rPr>
              <a:t> </a:t>
            </a:r>
            <a:r>
              <a:rPr lang="en-US" sz="4400" dirty="0" err="1">
                <a:solidFill>
                  <a:srgbClr val="CD962A"/>
                </a:solidFill>
                <a:latin typeface="Roboto Condensed Bold"/>
              </a:rPr>
              <a:t>ngữ</a:t>
            </a:r>
            <a:endParaRPr lang="en-US" sz="4400" dirty="0">
              <a:solidFill>
                <a:srgbClr val="CD962A"/>
              </a:solidFill>
              <a:latin typeface="Roboto Condensed Bold"/>
            </a:endParaRPr>
          </a:p>
        </p:txBody>
      </p:sp>
      <p:sp>
        <p:nvSpPr>
          <p:cNvPr id="14" name="TextBox 14"/>
          <p:cNvSpPr txBox="1"/>
          <p:nvPr/>
        </p:nvSpPr>
        <p:spPr>
          <a:xfrm>
            <a:off x="2147174" y="3751905"/>
            <a:ext cx="14856623" cy="1438275"/>
          </a:xfrm>
          <a:prstGeom prst="rect">
            <a:avLst/>
          </a:prstGeom>
        </p:spPr>
        <p:txBody>
          <a:bodyPr lIns="0" tIns="0" rIns="0" bIns="0" rtlCol="0" anchor="t">
            <a:spAutoFit/>
          </a:bodyPr>
          <a:lstStyle/>
          <a:p>
            <a:pPr marL="1014729" lvl="1" indent="-507364" algn="just">
              <a:lnSpc>
                <a:spcPts val="5639"/>
              </a:lnSpc>
              <a:buFont typeface="Arial"/>
              <a:buChar char="•"/>
            </a:pPr>
            <a:r>
              <a:rPr lang="en-US" sz="4699" dirty="0" err="1">
                <a:solidFill>
                  <a:srgbClr val="6B7063"/>
                </a:solidFill>
                <a:latin typeface="Roboto Condensed"/>
              </a:rPr>
              <a:t>Ngoài</a:t>
            </a:r>
            <a:r>
              <a:rPr lang="en-US" sz="4699" dirty="0">
                <a:solidFill>
                  <a:srgbClr val="6B7063"/>
                </a:solidFill>
                <a:latin typeface="Roboto Condensed"/>
              </a:rPr>
              <a:t> </a:t>
            </a:r>
            <a:r>
              <a:rPr lang="en-US" sz="4699" dirty="0" err="1">
                <a:solidFill>
                  <a:srgbClr val="6B7063"/>
                </a:solidFill>
                <a:latin typeface="Roboto Condensed"/>
              </a:rPr>
              <a:t>ngôn</a:t>
            </a:r>
            <a:r>
              <a:rPr lang="en-US" sz="4699" dirty="0">
                <a:solidFill>
                  <a:srgbClr val="6B7063"/>
                </a:solidFill>
                <a:latin typeface="Roboto Condensed"/>
              </a:rPr>
              <a:t> </a:t>
            </a:r>
            <a:r>
              <a:rPr lang="en-US" sz="4699" dirty="0" err="1">
                <a:solidFill>
                  <a:srgbClr val="6B7063"/>
                </a:solidFill>
                <a:latin typeface="Roboto Condensed"/>
              </a:rPr>
              <a:t>ngữ</a:t>
            </a:r>
            <a:r>
              <a:rPr lang="en-US" sz="4699" dirty="0">
                <a:solidFill>
                  <a:srgbClr val="6B7063"/>
                </a:solidFill>
                <a:latin typeface="Roboto Condensed"/>
              </a:rPr>
              <a:t>, </a:t>
            </a:r>
            <a:r>
              <a:rPr lang="en-US" sz="4699" dirty="0" err="1">
                <a:solidFill>
                  <a:srgbClr val="6B7063"/>
                </a:solidFill>
                <a:latin typeface="Roboto Condensed"/>
              </a:rPr>
              <a:t>văn</a:t>
            </a:r>
            <a:r>
              <a:rPr lang="en-US" sz="4699" dirty="0">
                <a:solidFill>
                  <a:srgbClr val="6B7063"/>
                </a:solidFill>
                <a:latin typeface="Roboto Condensed"/>
              </a:rPr>
              <a:t> </a:t>
            </a:r>
            <a:r>
              <a:rPr lang="en-US" sz="4699" dirty="0" err="1">
                <a:solidFill>
                  <a:srgbClr val="6B7063"/>
                </a:solidFill>
                <a:latin typeface="Roboto Condensed"/>
              </a:rPr>
              <a:t>bản</a:t>
            </a:r>
            <a:r>
              <a:rPr lang="en-US" sz="4699" dirty="0">
                <a:solidFill>
                  <a:srgbClr val="6B7063"/>
                </a:solidFill>
                <a:latin typeface="Roboto Condensed"/>
              </a:rPr>
              <a:t> </a:t>
            </a:r>
            <a:r>
              <a:rPr lang="en-US" sz="4699" dirty="0" err="1">
                <a:solidFill>
                  <a:srgbClr val="6B7063"/>
                </a:solidFill>
                <a:latin typeface="Roboto Condensed"/>
              </a:rPr>
              <a:t>còn</a:t>
            </a:r>
            <a:r>
              <a:rPr lang="en-US" sz="4699" dirty="0">
                <a:solidFill>
                  <a:srgbClr val="6B7063"/>
                </a:solidFill>
                <a:latin typeface="Roboto Condensed"/>
              </a:rPr>
              <a:t> </a:t>
            </a:r>
            <a:r>
              <a:rPr lang="en-US" sz="4699" dirty="0" err="1">
                <a:solidFill>
                  <a:srgbClr val="6B7063"/>
                </a:solidFill>
                <a:latin typeface="Roboto Condensed"/>
              </a:rPr>
              <a:t>sử</a:t>
            </a:r>
            <a:r>
              <a:rPr lang="en-US" sz="4699" dirty="0">
                <a:solidFill>
                  <a:srgbClr val="6B7063"/>
                </a:solidFill>
                <a:latin typeface="Roboto Condensed"/>
              </a:rPr>
              <a:t> </a:t>
            </a:r>
            <a:r>
              <a:rPr lang="en-US" sz="4699" dirty="0" err="1">
                <a:solidFill>
                  <a:srgbClr val="6B7063"/>
                </a:solidFill>
                <a:latin typeface="Roboto Condensed"/>
              </a:rPr>
              <a:t>dụng</a:t>
            </a:r>
            <a:r>
              <a:rPr lang="en-US" sz="4699" dirty="0">
                <a:solidFill>
                  <a:srgbClr val="6B7063"/>
                </a:solidFill>
                <a:latin typeface="Roboto Condensed"/>
              </a:rPr>
              <a:t> </a:t>
            </a:r>
            <a:r>
              <a:rPr lang="en-US" sz="4699" dirty="0" err="1">
                <a:solidFill>
                  <a:srgbClr val="A59A1B"/>
                </a:solidFill>
                <a:latin typeface="Roboto Condensed Bold"/>
              </a:rPr>
              <a:t>tranh</a:t>
            </a:r>
            <a:r>
              <a:rPr lang="en-US" sz="4699" dirty="0">
                <a:solidFill>
                  <a:srgbClr val="A59A1B"/>
                </a:solidFill>
                <a:latin typeface="Roboto Condensed Bold"/>
              </a:rPr>
              <a:t> </a:t>
            </a:r>
            <a:r>
              <a:rPr lang="en-US" sz="4699" dirty="0" err="1">
                <a:solidFill>
                  <a:srgbClr val="A59A1B"/>
                </a:solidFill>
                <a:latin typeface="Roboto Condensed Bold"/>
              </a:rPr>
              <a:t>ảnh</a:t>
            </a:r>
            <a:r>
              <a:rPr lang="en-US" sz="4699" dirty="0">
                <a:solidFill>
                  <a:srgbClr val="A59A1B"/>
                </a:solidFill>
                <a:latin typeface="Roboto Condensed Bold"/>
              </a:rPr>
              <a:t>, </a:t>
            </a:r>
            <a:r>
              <a:rPr lang="en-US" sz="4699" dirty="0" err="1">
                <a:solidFill>
                  <a:srgbClr val="A59A1B"/>
                </a:solidFill>
                <a:latin typeface="Roboto Condensed Bold"/>
              </a:rPr>
              <a:t>số</a:t>
            </a:r>
            <a:r>
              <a:rPr lang="en-US" sz="4699" dirty="0">
                <a:solidFill>
                  <a:srgbClr val="A59A1B"/>
                </a:solidFill>
                <a:latin typeface="Roboto Condensed Bold"/>
              </a:rPr>
              <a:t> </a:t>
            </a:r>
            <a:r>
              <a:rPr lang="en-US" sz="4699" dirty="0" err="1">
                <a:solidFill>
                  <a:srgbClr val="A59A1B"/>
                </a:solidFill>
                <a:latin typeface="Roboto Condensed Bold"/>
              </a:rPr>
              <a:t>liệu</a:t>
            </a:r>
            <a:r>
              <a:rPr lang="en-US" sz="4699" dirty="0">
                <a:solidFill>
                  <a:srgbClr val="A59A1B"/>
                </a:solidFill>
                <a:latin typeface="Roboto Condensed Bold"/>
              </a:rPr>
              <a:t> con </a:t>
            </a:r>
            <a:r>
              <a:rPr lang="en-US" sz="4699" dirty="0" err="1">
                <a:solidFill>
                  <a:srgbClr val="A59A1B"/>
                </a:solidFill>
                <a:latin typeface="Roboto Condensed Bold"/>
              </a:rPr>
              <a:t>số</a:t>
            </a:r>
            <a:r>
              <a:rPr lang="en-US" sz="4699" dirty="0">
                <a:solidFill>
                  <a:srgbClr val="6B7063"/>
                </a:solidFill>
                <a:latin typeface="Roboto Condensed Bold"/>
              </a:rPr>
              <a:t> </a:t>
            </a:r>
            <a:r>
              <a:rPr lang="en-US" sz="4699" dirty="0" err="1">
                <a:solidFill>
                  <a:srgbClr val="6B7063"/>
                </a:solidFill>
                <a:latin typeface="Roboto Condensed"/>
              </a:rPr>
              <a:t>để</a:t>
            </a:r>
            <a:r>
              <a:rPr lang="en-US" sz="4699" dirty="0">
                <a:solidFill>
                  <a:srgbClr val="6B7063"/>
                </a:solidFill>
                <a:latin typeface="Roboto Condensed"/>
              </a:rPr>
              <a:t> </a:t>
            </a:r>
            <a:r>
              <a:rPr lang="en-US" sz="4699" dirty="0" err="1">
                <a:solidFill>
                  <a:srgbClr val="6B7063"/>
                </a:solidFill>
                <a:latin typeface="Roboto Condensed"/>
              </a:rPr>
              <a:t>truyền</a:t>
            </a:r>
            <a:r>
              <a:rPr lang="en-US" sz="4699" dirty="0">
                <a:solidFill>
                  <a:srgbClr val="6B7063"/>
                </a:solidFill>
                <a:latin typeface="Roboto Condensed"/>
              </a:rPr>
              <a:t> </a:t>
            </a:r>
            <a:r>
              <a:rPr lang="en-US" sz="4699" dirty="0" err="1">
                <a:solidFill>
                  <a:srgbClr val="6B7063"/>
                </a:solidFill>
                <a:latin typeface="Roboto Condensed"/>
              </a:rPr>
              <a:t>tải</a:t>
            </a:r>
            <a:r>
              <a:rPr lang="en-US" sz="4699" dirty="0">
                <a:solidFill>
                  <a:srgbClr val="6B7063"/>
                </a:solidFill>
                <a:latin typeface="Roboto Condensed"/>
              </a:rPr>
              <a:t> </a:t>
            </a:r>
            <a:r>
              <a:rPr lang="en-US" sz="4699" dirty="0" err="1">
                <a:solidFill>
                  <a:srgbClr val="6B7063"/>
                </a:solidFill>
                <a:latin typeface="Roboto Condensed"/>
              </a:rPr>
              <a:t>thông</a:t>
            </a:r>
            <a:r>
              <a:rPr lang="en-US" sz="4699" dirty="0">
                <a:solidFill>
                  <a:srgbClr val="6B7063"/>
                </a:solidFill>
                <a:latin typeface="Roboto Condensed"/>
              </a:rPr>
              <a:t> tin</a:t>
            </a:r>
            <a:r>
              <a:rPr lang="en-US" sz="4699" dirty="0">
                <a:solidFill>
                  <a:srgbClr val="464941"/>
                </a:solidFill>
                <a:latin typeface="Roboto Condensed"/>
              </a:rPr>
              <a:t>.</a:t>
            </a:r>
          </a:p>
        </p:txBody>
      </p:sp>
      <p:sp>
        <p:nvSpPr>
          <p:cNvPr id="15" name="TextBox 15"/>
          <p:cNvSpPr txBox="1"/>
          <p:nvPr/>
        </p:nvSpPr>
        <p:spPr>
          <a:xfrm>
            <a:off x="3127028" y="5659656"/>
            <a:ext cx="12896914" cy="1438275"/>
          </a:xfrm>
          <a:prstGeom prst="rect">
            <a:avLst/>
          </a:prstGeom>
        </p:spPr>
        <p:txBody>
          <a:bodyPr lIns="0" tIns="0" rIns="0" bIns="0" rtlCol="0" anchor="t">
            <a:spAutoFit/>
          </a:bodyPr>
          <a:lstStyle/>
          <a:p>
            <a:pPr algn="l">
              <a:lnSpc>
                <a:spcPts val="5639"/>
              </a:lnSpc>
              <a:spcBef>
                <a:spcPct val="0"/>
              </a:spcBef>
            </a:pPr>
            <a:r>
              <a:rPr lang="en-US" sz="4699">
                <a:solidFill>
                  <a:srgbClr val="6B7063"/>
                </a:solidFill>
                <a:latin typeface="Roboto Condensed Bold"/>
              </a:rPr>
              <a:t>Tác dụng</a:t>
            </a:r>
            <a:r>
              <a:rPr lang="en-US" sz="4699">
                <a:solidFill>
                  <a:srgbClr val="6B7063"/>
                </a:solidFill>
                <a:latin typeface="Roboto Condensed"/>
              </a:rPr>
              <a:t>: Giúp người đọc hình dung rõ hơn về địa hình của Vịnh Hạ Long.</a:t>
            </a:r>
          </a:p>
        </p:txBody>
      </p:sp>
      <p:sp>
        <p:nvSpPr>
          <p:cNvPr id="16" name="Freeform 16"/>
          <p:cNvSpPr/>
          <p:nvPr/>
        </p:nvSpPr>
        <p:spPr>
          <a:xfrm>
            <a:off x="1657728" y="5638800"/>
            <a:ext cx="1122101" cy="503925"/>
          </a:xfrm>
          <a:custGeom>
            <a:avLst/>
            <a:gdLst/>
            <a:ahLst/>
            <a:cxnLst/>
            <a:rect l="l" t="t" r="r" b="b"/>
            <a:pathLst>
              <a:path w="1122101" h="503925">
                <a:moveTo>
                  <a:pt x="0" y="0"/>
                </a:moveTo>
                <a:lnTo>
                  <a:pt x="1122101" y="0"/>
                </a:lnTo>
                <a:lnTo>
                  <a:pt x="1122101" y="503925"/>
                </a:lnTo>
                <a:lnTo>
                  <a:pt x="0" y="5039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0874786" y="4941099"/>
            <a:ext cx="11087068" cy="5345901"/>
          </a:xfrm>
          <a:custGeom>
            <a:avLst/>
            <a:gdLst/>
            <a:ahLst/>
            <a:cxnLst/>
            <a:rect l="l" t="t" r="r" b="b"/>
            <a:pathLst>
              <a:path w="11087068" h="5345901">
                <a:moveTo>
                  <a:pt x="0" y="0"/>
                </a:moveTo>
                <a:lnTo>
                  <a:pt x="11087068" y="0"/>
                </a:lnTo>
                <a:lnTo>
                  <a:pt x="11087068" y="5345901"/>
                </a:lnTo>
                <a:lnTo>
                  <a:pt x="0" y="5345901"/>
                </a:lnTo>
                <a:lnTo>
                  <a:pt x="0" y="0"/>
                </a:lnTo>
                <a:close/>
              </a:path>
            </a:pathLst>
          </a:custGeom>
          <a:blipFill>
            <a:blip r:embed="rId5"/>
            <a:stretch>
              <a:fillRect/>
            </a:stretch>
          </a:blipFill>
        </p:spPr>
      </p:sp>
      <p:sp>
        <p:nvSpPr>
          <p:cNvPr id="10" name="Freeform 10"/>
          <p:cNvSpPr/>
          <p:nvPr/>
        </p:nvSpPr>
        <p:spPr>
          <a:xfrm>
            <a:off x="3368060" y="801620"/>
            <a:ext cx="10237056" cy="6812429"/>
          </a:xfrm>
          <a:custGeom>
            <a:avLst/>
            <a:gdLst/>
            <a:ahLst/>
            <a:cxnLst/>
            <a:rect l="l" t="t" r="r" b="b"/>
            <a:pathLst>
              <a:path w="10237056" h="6812429">
                <a:moveTo>
                  <a:pt x="0" y="0"/>
                </a:moveTo>
                <a:lnTo>
                  <a:pt x="10237056" y="0"/>
                </a:lnTo>
                <a:lnTo>
                  <a:pt x="10237056" y="6812430"/>
                </a:lnTo>
                <a:lnTo>
                  <a:pt x="0" y="68124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5041472" y="2315373"/>
            <a:ext cx="6890233" cy="2625726"/>
          </a:xfrm>
          <a:prstGeom prst="rect">
            <a:avLst/>
          </a:prstGeom>
        </p:spPr>
        <p:txBody>
          <a:bodyPr lIns="0" tIns="0" rIns="0" bIns="0" rtlCol="0" anchor="t">
            <a:spAutoFit/>
          </a:bodyPr>
          <a:lstStyle/>
          <a:p>
            <a:pPr algn="ctr">
              <a:lnSpc>
                <a:spcPts val="6999"/>
              </a:lnSpc>
            </a:pPr>
            <a:r>
              <a:rPr lang="en-US" sz="4999" dirty="0">
                <a:solidFill>
                  <a:srgbClr val="FFFFFF"/>
                </a:solidFill>
                <a:latin typeface="Roboto Condensed"/>
              </a:rPr>
              <a:t>Theo </a:t>
            </a:r>
            <a:r>
              <a:rPr lang="en-US" sz="4999" dirty="0" err="1">
                <a:solidFill>
                  <a:srgbClr val="FFFFFF"/>
                </a:solidFill>
                <a:latin typeface="Roboto Condensed"/>
              </a:rPr>
              <a:t>em</a:t>
            </a:r>
            <a:r>
              <a:rPr lang="en-US" sz="4999" dirty="0">
                <a:solidFill>
                  <a:srgbClr val="FFFFFF"/>
                </a:solidFill>
                <a:latin typeface="Roboto Condensed"/>
              </a:rPr>
              <a:t>, </a:t>
            </a:r>
            <a:r>
              <a:rPr lang="en-US" sz="4999" dirty="0" err="1">
                <a:solidFill>
                  <a:srgbClr val="FFFFFF"/>
                </a:solidFill>
                <a:latin typeface="Roboto Condensed"/>
              </a:rPr>
              <a:t>mục</a:t>
            </a:r>
            <a:r>
              <a:rPr lang="en-US" sz="4999" dirty="0">
                <a:solidFill>
                  <a:srgbClr val="FFFFFF"/>
                </a:solidFill>
                <a:latin typeface="Roboto Condensed"/>
              </a:rPr>
              <a:t> </a:t>
            </a:r>
            <a:r>
              <a:rPr lang="en-US" sz="4999" dirty="0" err="1">
                <a:solidFill>
                  <a:srgbClr val="FFFFFF"/>
                </a:solidFill>
                <a:latin typeface="Roboto Condensed"/>
              </a:rPr>
              <a:t>đích</a:t>
            </a:r>
            <a:r>
              <a:rPr lang="en-US" sz="4999" dirty="0">
                <a:solidFill>
                  <a:srgbClr val="FFFFFF"/>
                </a:solidFill>
                <a:latin typeface="Roboto Condensed"/>
              </a:rPr>
              <a:t> </a:t>
            </a:r>
            <a:r>
              <a:rPr lang="en-US" sz="4999" dirty="0" err="1">
                <a:solidFill>
                  <a:srgbClr val="FFFFFF"/>
                </a:solidFill>
                <a:latin typeface="Roboto Condensed"/>
              </a:rPr>
              <a:t>người</a:t>
            </a:r>
            <a:r>
              <a:rPr lang="en-US" sz="4999" dirty="0">
                <a:solidFill>
                  <a:srgbClr val="FFFFFF"/>
                </a:solidFill>
                <a:latin typeface="Roboto Condensed"/>
              </a:rPr>
              <a:t> </a:t>
            </a:r>
            <a:r>
              <a:rPr lang="en-US" sz="4999" dirty="0" err="1">
                <a:solidFill>
                  <a:srgbClr val="FFFFFF"/>
                </a:solidFill>
                <a:latin typeface="Roboto Condensed"/>
              </a:rPr>
              <a:t>viết</a:t>
            </a:r>
            <a:r>
              <a:rPr lang="en-US" sz="4999" dirty="0">
                <a:solidFill>
                  <a:srgbClr val="FFFFFF"/>
                </a:solidFill>
                <a:latin typeface="Roboto Condensed"/>
              </a:rPr>
              <a:t> </a:t>
            </a:r>
            <a:r>
              <a:rPr lang="en-US" sz="4999" dirty="0" err="1">
                <a:solidFill>
                  <a:srgbClr val="FFFFFF"/>
                </a:solidFill>
                <a:latin typeface="Roboto Condensed"/>
              </a:rPr>
              <a:t>trích</a:t>
            </a:r>
            <a:r>
              <a:rPr lang="en-US" sz="4999" dirty="0">
                <a:solidFill>
                  <a:srgbClr val="FFFFFF"/>
                </a:solidFill>
                <a:latin typeface="Roboto Condensed"/>
              </a:rPr>
              <a:t> </a:t>
            </a:r>
            <a:r>
              <a:rPr lang="en-US" sz="4999" dirty="0" err="1">
                <a:solidFill>
                  <a:srgbClr val="FFFFFF"/>
                </a:solidFill>
                <a:latin typeface="Roboto Condensed"/>
              </a:rPr>
              <a:t>dẫn</a:t>
            </a:r>
            <a:r>
              <a:rPr lang="en-US" sz="4999" dirty="0">
                <a:solidFill>
                  <a:srgbClr val="FFFFFF"/>
                </a:solidFill>
                <a:latin typeface="Roboto Condensed"/>
              </a:rPr>
              <a:t> </a:t>
            </a:r>
            <a:r>
              <a:rPr lang="en-US" sz="4999" dirty="0" err="1">
                <a:solidFill>
                  <a:srgbClr val="FFFFFF"/>
                </a:solidFill>
                <a:latin typeface="Roboto Condensed"/>
              </a:rPr>
              <a:t>một</a:t>
            </a:r>
            <a:r>
              <a:rPr lang="en-US" sz="4999" dirty="0">
                <a:solidFill>
                  <a:srgbClr val="FFFFFF"/>
                </a:solidFill>
                <a:latin typeface="Roboto Condensed"/>
              </a:rPr>
              <a:t> </a:t>
            </a:r>
            <a:r>
              <a:rPr lang="en-US" sz="4999" dirty="0" err="1">
                <a:solidFill>
                  <a:srgbClr val="FFFFFF"/>
                </a:solidFill>
                <a:latin typeface="Roboto Condensed"/>
              </a:rPr>
              <a:t>số</a:t>
            </a:r>
            <a:r>
              <a:rPr lang="en-US" sz="4999" dirty="0">
                <a:solidFill>
                  <a:srgbClr val="FFFFFF"/>
                </a:solidFill>
                <a:latin typeface="Roboto Condensed"/>
              </a:rPr>
              <a:t> </a:t>
            </a:r>
            <a:r>
              <a:rPr lang="en-US" sz="4999" dirty="0" err="1">
                <a:solidFill>
                  <a:srgbClr val="FFFFFF"/>
                </a:solidFill>
                <a:latin typeface="Roboto Condensed"/>
              </a:rPr>
              <a:t>đoạn</a:t>
            </a:r>
            <a:r>
              <a:rPr lang="en-US" sz="4999" dirty="0">
                <a:solidFill>
                  <a:srgbClr val="FFFFFF"/>
                </a:solidFill>
                <a:latin typeface="Roboto Condensed"/>
              </a:rPr>
              <a:t> </a:t>
            </a:r>
            <a:r>
              <a:rPr lang="en-US" sz="4999" dirty="0" err="1">
                <a:solidFill>
                  <a:srgbClr val="FFFFFF"/>
                </a:solidFill>
                <a:latin typeface="Roboto Condensed"/>
              </a:rPr>
              <a:t>thơ</a:t>
            </a:r>
            <a:r>
              <a:rPr lang="en-US" sz="4999" dirty="0">
                <a:solidFill>
                  <a:srgbClr val="FFFFFF"/>
                </a:solidFill>
                <a:latin typeface="Roboto Condensed"/>
              </a:rPr>
              <a:t> </a:t>
            </a:r>
            <a:r>
              <a:rPr lang="en-US" sz="4999" dirty="0" err="1">
                <a:solidFill>
                  <a:srgbClr val="FFFFFF"/>
                </a:solidFill>
                <a:latin typeface="Roboto Condensed"/>
              </a:rPr>
              <a:t>trong</a:t>
            </a:r>
            <a:r>
              <a:rPr lang="en-US" sz="4999" dirty="0">
                <a:solidFill>
                  <a:srgbClr val="FFFFFF"/>
                </a:solidFill>
                <a:latin typeface="Roboto Condensed"/>
              </a:rPr>
              <a:t> </a:t>
            </a:r>
            <a:r>
              <a:rPr lang="en-US" sz="4999" dirty="0" err="1">
                <a:solidFill>
                  <a:srgbClr val="FFFFFF"/>
                </a:solidFill>
                <a:latin typeface="Roboto Condensed"/>
              </a:rPr>
              <a:t>văn</a:t>
            </a:r>
            <a:r>
              <a:rPr lang="en-US" sz="4999" dirty="0">
                <a:solidFill>
                  <a:srgbClr val="FFFFFF"/>
                </a:solidFill>
                <a:latin typeface="Roboto Condensed"/>
              </a:rPr>
              <a:t> </a:t>
            </a:r>
            <a:r>
              <a:rPr lang="en-US" sz="4999" dirty="0" err="1">
                <a:solidFill>
                  <a:srgbClr val="FFFFFF"/>
                </a:solidFill>
                <a:latin typeface="Roboto Condensed"/>
              </a:rPr>
              <a:t>bản</a:t>
            </a:r>
            <a:r>
              <a:rPr lang="en-US" sz="4999" dirty="0">
                <a:solidFill>
                  <a:srgbClr val="FFFFFF"/>
                </a:solidFill>
                <a:latin typeface="Roboto Condensed"/>
              </a:rPr>
              <a:t> </a:t>
            </a:r>
            <a:r>
              <a:rPr lang="en-US" sz="4999" dirty="0" err="1">
                <a:solidFill>
                  <a:srgbClr val="FFFFFF"/>
                </a:solidFill>
                <a:latin typeface="Roboto Condensed"/>
              </a:rPr>
              <a:t>là</a:t>
            </a:r>
            <a:r>
              <a:rPr lang="en-US" sz="4999" dirty="0">
                <a:solidFill>
                  <a:srgbClr val="FFFFFF"/>
                </a:solidFill>
                <a:latin typeface="Roboto Condensed"/>
              </a:rPr>
              <a:t> </a:t>
            </a:r>
            <a:r>
              <a:rPr lang="en-US" sz="4999" dirty="0" err="1">
                <a:solidFill>
                  <a:srgbClr val="FFFFFF"/>
                </a:solidFill>
                <a:latin typeface="Roboto Condensed"/>
              </a:rPr>
              <a:t>gì</a:t>
            </a:r>
            <a:r>
              <a:rPr lang="en-US" sz="4999" dirty="0">
                <a:solidFill>
                  <a:srgbClr val="FFFFFF"/>
                </a:solidFill>
                <a:latin typeface="Roboto Condensed"/>
              </a:rPr>
              <a:t>? </a:t>
            </a:r>
          </a:p>
        </p:txBody>
      </p:sp>
      <p:sp>
        <p:nvSpPr>
          <p:cNvPr id="12" name="Freeform 12"/>
          <p:cNvSpPr/>
          <p:nvPr/>
        </p:nvSpPr>
        <p:spPr>
          <a:xfrm>
            <a:off x="1552081" y="3750365"/>
            <a:ext cx="3631958" cy="11875613"/>
          </a:xfrm>
          <a:custGeom>
            <a:avLst/>
            <a:gdLst/>
            <a:ahLst/>
            <a:cxnLst/>
            <a:rect l="l" t="t" r="r" b="b"/>
            <a:pathLst>
              <a:path w="3631958" h="11875613">
                <a:moveTo>
                  <a:pt x="0" y="0"/>
                </a:moveTo>
                <a:lnTo>
                  <a:pt x="3631958" y="0"/>
                </a:lnTo>
                <a:lnTo>
                  <a:pt x="3631958" y="11875612"/>
                </a:lnTo>
                <a:lnTo>
                  <a:pt x="0" y="11875612"/>
                </a:lnTo>
                <a:lnTo>
                  <a:pt x="0" y="0"/>
                </a:lnTo>
                <a:close/>
              </a:path>
            </a:pathLst>
          </a:custGeom>
          <a:blipFill>
            <a:blip r:embed="rId8">
              <a:alphaModFix amt="85000"/>
              <a:extLst>
                <a:ext uri="{96DAC541-7B7A-43D3-8B79-37D633B846F1}">
                  <asvg:svgBlip xmlns="" xmlns:asvg="http://schemas.microsoft.com/office/drawing/2016/SVG/main" r:embed="rId9"/>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0" y="8945385"/>
            <a:ext cx="18288000" cy="1970024"/>
            <a:chOff x="0" y="0"/>
            <a:chExt cx="24384000" cy="2626698"/>
          </a:xfrm>
        </p:grpSpPr>
        <p:sp>
          <p:nvSpPr>
            <p:cNvPr id="3" name="Freeform 3"/>
            <p:cNvSpPr/>
            <p:nvPr/>
          </p:nvSpPr>
          <p:spPr>
            <a:xfrm>
              <a:off x="0" y="0"/>
              <a:ext cx="24384000" cy="2626731"/>
            </a:xfrm>
            <a:custGeom>
              <a:avLst/>
              <a:gdLst/>
              <a:ahLst/>
              <a:cxnLst/>
              <a:rect l="l" t="t" r="r" b="b"/>
              <a:pathLst>
                <a:path w="24384000" h="2626731">
                  <a:moveTo>
                    <a:pt x="0" y="0"/>
                  </a:moveTo>
                  <a:lnTo>
                    <a:pt x="24384000" y="0"/>
                  </a:lnTo>
                  <a:lnTo>
                    <a:pt x="24384000" y="2626731"/>
                  </a:lnTo>
                  <a:lnTo>
                    <a:pt x="0" y="2626731"/>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0874786" y="5143500"/>
            <a:ext cx="11087068" cy="5345901"/>
          </a:xfrm>
          <a:custGeom>
            <a:avLst/>
            <a:gdLst/>
            <a:ahLst/>
            <a:cxnLst/>
            <a:rect l="l" t="t" r="r" b="b"/>
            <a:pathLst>
              <a:path w="11087068" h="5345901">
                <a:moveTo>
                  <a:pt x="0" y="0"/>
                </a:moveTo>
                <a:lnTo>
                  <a:pt x="11087068" y="0"/>
                </a:lnTo>
                <a:lnTo>
                  <a:pt x="11087068" y="5345901"/>
                </a:lnTo>
                <a:lnTo>
                  <a:pt x="0" y="5345901"/>
                </a:lnTo>
                <a:lnTo>
                  <a:pt x="0" y="0"/>
                </a:lnTo>
                <a:close/>
              </a:path>
            </a:pathLst>
          </a:custGeom>
          <a:blipFill>
            <a:blip r:embed="rId5"/>
            <a:stretch>
              <a:fillRect/>
            </a:stretch>
          </a:blipFill>
        </p:spPr>
      </p:sp>
      <p:sp>
        <p:nvSpPr>
          <p:cNvPr id="10" name="Freeform 10"/>
          <p:cNvSpPr/>
          <p:nvPr/>
        </p:nvSpPr>
        <p:spPr>
          <a:xfrm>
            <a:off x="3486229" y="834198"/>
            <a:ext cx="10962463" cy="5928866"/>
          </a:xfrm>
          <a:custGeom>
            <a:avLst/>
            <a:gdLst/>
            <a:ahLst/>
            <a:cxnLst/>
            <a:rect l="l" t="t" r="r" b="b"/>
            <a:pathLst>
              <a:path w="10962463" h="5928866">
                <a:moveTo>
                  <a:pt x="0" y="0"/>
                </a:moveTo>
                <a:lnTo>
                  <a:pt x="10962463" y="0"/>
                </a:lnTo>
                <a:lnTo>
                  <a:pt x="10962463" y="5928866"/>
                </a:lnTo>
                <a:lnTo>
                  <a:pt x="0" y="592886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518171" y="5541851"/>
            <a:ext cx="6752058" cy="4549199"/>
          </a:xfrm>
          <a:custGeom>
            <a:avLst/>
            <a:gdLst/>
            <a:ahLst/>
            <a:cxnLst/>
            <a:rect l="l" t="t" r="r" b="b"/>
            <a:pathLst>
              <a:path w="6752058" h="4549199">
                <a:moveTo>
                  <a:pt x="0" y="0"/>
                </a:moveTo>
                <a:lnTo>
                  <a:pt x="6752058" y="0"/>
                </a:lnTo>
                <a:lnTo>
                  <a:pt x="6752058" y="4549199"/>
                </a:lnTo>
                <a:lnTo>
                  <a:pt x="0" y="4549199"/>
                </a:lnTo>
                <a:lnTo>
                  <a:pt x="0" y="0"/>
                </a:lnTo>
                <a:close/>
              </a:path>
            </a:pathLst>
          </a:custGeom>
          <a:blipFill>
            <a:blip r:embed="rId8"/>
            <a:stretch>
              <a:fillRect/>
            </a:stretch>
          </a:blipFill>
        </p:spPr>
      </p:sp>
      <p:sp>
        <p:nvSpPr>
          <p:cNvPr id="12" name="TextBox 12"/>
          <p:cNvSpPr txBox="1"/>
          <p:nvPr/>
        </p:nvSpPr>
        <p:spPr>
          <a:xfrm>
            <a:off x="3894200" y="2258883"/>
            <a:ext cx="9972158" cy="3373754"/>
          </a:xfrm>
          <a:prstGeom prst="rect">
            <a:avLst/>
          </a:prstGeom>
        </p:spPr>
        <p:txBody>
          <a:bodyPr lIns="0" tIns="0" rIns="0" bIns="0" rtlCol="0" anchor="t">
            <a:spAutoFit/>
          </a:bodyPr>
          <a:lstStyle/>
          <a:p>
            <a:pPr algn="ctr">
              <a:lnSpc>
                <a:spcPts val="6720"/>
              </a:lnSpc>
              <a:spcBef>
                <a:spcPct val="0"/>
              </a:spcBef>
            </a:pPr>
            <a:r>
              <a:rPr lang="en-US" sz="4800">
                <a:solidFill>
                  <a:srgbClr val="6B7063"/>
                </a:solidFill>
                <a:latin typeface="Roboto Condensed"/>
              </a:rPr>
              <a:t>Mục đích của việc trích dẫn các câu thơ trong văn bản: tạo sự lôi cuốn, hấp dẫn cho văn bản; tăng hiệu quả truyền tải thông tin được nhắc tới)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0874786" y="4941099"/>
            <a:ext cx="11087068" cy="5345901"/>
          </a:xfrm>
          <a:custGeom>
            <a:avLst/>
            <a:gdLst/>
            <a:ahLst/>
            <a:cxnLst/>
            <a:rect l="l" t="t" r="r" b="b"/>
            <a:pathLst>
              <a:path w="11087068" h="5345901">
                <a:moveTo>
                  <a:pt x="0" y="0"/>
                </a:moveTo>
                <a:lnTo>
                  <a:pt x="11087068" y="0"/>
                </a:lnTo>
                <a:lnTo>
                  <a:pt x="11087068" y="5345901"/>
                </a:lnTo>
                <a:lnTo>
                  <a:pt x="0" y="5345901"/>
                </a:lnTo>
                <a:lnTo>
                  <a:pt x="0" y="0"/>
                </a:lnTo>
                <a:close/>
              </a:path>
            </a:pathLst>
          </a:custGeom>
          <a:blipFill>
            <a:blip r:embed="rId5"/>
            <a:stretch>
              <a:fillRect/>
            </a:stretch>
          </a:blipFill>
        </p:spPr>
      </p:sp>
      <p:sp>
        <p:nvSpPr>
          <p:cNvPr id="10" name="Freeform 10"/>
          <p:cNvSpPr/>
          <p:nvPr/>
        </p:nvSpPr>
        <p:spPr>
          <a:xfrm>
            <a:off x="3368060" y="801620"/>
            <a:ext cx="10237056" cy="6812429"/>
          </a:xfrm>
          <a:custGeom>
            <a:avLst/>
            <a:gdLst/>
            <a:ahLst/>
            <a:cxnLst/>
            <a:rect l="l" t="t" r="r" b="b"/>
            <a:pathLst>
              <a:path w="10237056" h="6812429">
                <a:moveTo>
                  <a:pt x="0" y="0"/>
                </a:moveTo>
                <a:lnTo>
                  <a:pt x="10237056" y="0"/>
                </a:lnTo>
                <a:lnTo>
                  <a:pt x="10237056" y="6812430"/>
                </a:lnTo>
                <a:lnTo>
                  <a:pt x="0" y="68124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552081" y="3750365"/>
            <a:ext cx="3631958" cy="11875613"/>
          </a:xfrm>
          <a:custGeom>
            <a:avLst/>
            <a:gdLst/>
            <a:ahLst/>
            <a:cxnLst/>
            <a:rect l="l" t="t" r="r" b="b"/>
            <a:pathLst>
              <a:path w="3631958" h="11875613">
                <a:moveTo>
                  <a:pt x="0" y="0"/>
                </a:moveTo>
                <a:lnTo>
                  <a:pt x="3631958" y="0"/>
                </a:lnTo>
                <a:lnTo>
                  <a:pt x="3631958" y="11875612"/>
                </a:lnTo>
                <a:lnTo>
                  <a:pt x="0" y="11875612"/>
                </a:lnTo>
                <a:lnTo>
                  <a:pt x="0" y="0"/>
                </a:lnTo>
                <a:close/>
              </a:path>
            </a:pathLst>
          </a:custGeom>
          <a:blipFill>
            <a:blip r:embed="rId8">
              <a:alphaModFix amt="90000"/>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4921943" y="1722463"/>
            <a:ext cx="7846468" cy="4397376"/>
          </a:xfrm>
          <a:prstGeom prst="rect">
            <a:avLst/>
          </a:prstGeom>
        </p:spPr>
        <p:txBody>
          <a:bodyPr lIns="0" tIns="0" rIns="0" bIns="0" rtlCol="0" anchor="t">
            <a:spAutoFit/>
          </a:bodyPr>
          <a:lstStyle/>
          <a:p>
            <a:pPr algn="ctr">
              <a:lnSpc>
                <a:spcPts val="6999"/>
              </a:lnSpc>
            </a:pPr>
            <a:r>
              <a:rPr lang="en-US" sz="4999">
                <a:solidFill>
                  <a:srgbClr val="FFFFFF"/>
                </a:solidFill>
                <a:latin typeface="Roboto Condensed"/>
              </a:rPr>
              <a:t>Xác định phương thức biểu đạt chính của văn bản và các phương thức biểu đạt khác được kết hợp trong văn bản? Lấy dẫn chứng.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0" y="8945385"/>
            <a:ext cx="18288000" cy="1970024"/>
            <a:chOff x="0" y="0"/>
            <a:chExt cx="24384000" cy="2626698"/>
          </a:xfrm>
        </p:grpSpPr>
        <p:sp>
          <p:nvSpPr>
            <p:cNvPr id="3" name="Freeform 3"/>
            <p:cNvSpPr/>
            <p:nvPr/>
          </p:nvSpPr>
          <p:spPr>
            <a:xfrm>
              <a:off x="0" y="0"/>
              <a:ext cx="24384000" cy="2626731"/>
            </a:xfrm>
            <a:custGeom>
              <a:avLst/>
              <a:gdLst/>
              <a:ahLst/>
              <a:cxnLst/>
              <a:rect l="l" t="t" r="r" b="b"/>
              <a:pathLst>
                <a:path w="24384000" h="2626731">
                  <a:moveTo>
                    <a:pt x="0" y="0"/>
                  </a:moveTo>
                  <a:lnTo>
                    <a:pt x="24384000" y="0"/>
                  </a:lnTo>
                  <a:lnTo>
                    <a:pt x="24384000" y="2626731"/>
                  </a:lnTo>
                  <a:lnTo>
                    <a:pt x="0" y="2626731"/>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0874786" y="5143500"/>
            <a:ext cx="11087068" cy="5345901"/>
          </a:xfrm>
          <a:custGeom>
            <a:avLst/>
            <a:gdLst/>
            <a:ahLst/>
            <a:cxnLst/>
            <a:rect l="l" t="t" r="r" b="b"/>
            <a:pathLst>
              <a:path w="11087068" h="5345901">
                <a:moveTo>
                  <a:pt x="0" y="0"/>
                </a:moveTo>
                <a:lnTo>
                  <a:pt x="11087068" y="0"/>
                </a:lnTo>
                <a:lnTo>
                  <a:pt x="11087068" y="5345901"/>
                </a:lnTo>
                <a:lnTo>
                  <a:pt x="0" y="5345901"/>
                </a:lnTo>
                <a:lnTo>
                  <a:pt x="0" y="0"/>
                </a:lnTo>
                <a:close/>
              </a:path>
            </a:pathLst>
          </a:custGeom>
          <a:blipFill>
            <a:blip r:embed="rId5"/>
            <a:stretch>
              <a:fillRect/>
            </a:stretch>
          </a:blipFill>
        </p:spPr>
      </p:sp>
      <p:sp>
        <p:nvSpPr>
          <p:cNvPr id="10" name="Freeform 10"/>
          <p:cNvSpPr/>
          <p:nvPr/>
        </p:nvSpPr>
        <p:spPr>
          <a:xfrm>
            <a:off x="3185552" y="1028700"/>
            <a:ext cx="11330955" cy="6128158"/>
          </a:xfrm>
          <a:custGeom>
            <a:avLst/>
            <a:gdLst/>
            <a:ahLst/>
            <a:cxnLst/>
            <a:rect l="l" t="t" r="r" b="b"/>
            <a:pathLst>
              <a:path w="11330955" h="6128158">
                <a:moveTo>
                  <a:pt x="0" y="0"/>
                </a:moveTo>
                <a:lnTo>
                  <a:pt x="11330955" y="0"/>
                </a:lnTo>
                <a:lnTo>
                  <a:pt x="11330955" y="6128158"/>
                </a:lnTo>
                <a:lnTo>
                  <a:pt x="0" y="61281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567401" y="7272680"/>
            <a:ext cx="5712487" cy="2342120"/>
          </a:xfrm>
          <a:custGeom>
            <a:avLst/>
            <a:gdLst/>
            <a:ahLst/>
            <a:cxnLst/>
            <a:rect l="l" t="t" r="r" b="b"/>
            <a:pathLst>
              <a:path w="5712487" h="2342120">
                <a:moveTo>
                  <a:pt x="0" y="0"/>
                </a:moveTo>
                <a:lnTo>
                  <a:pt x="5712487" y="0"/>
                </a:lnTo>
                <a:lnTo>
                  <a:pt x="5712487" y="2342120"/>
                </a:lnTo>
                <a:lnTo>
                  <a:pt x="0" y="23421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6094411" y="8008657"/>
            <a:ext cx="2756619" cy="1715995"/>
          </a:xfrm>
          <a:custGeom>
            <a:avLst/>
            <a:gdLst/>
            <a:ahLst/>
            <a:cxnLst/>
            <a:rect l="l" t="t" r="r" b="b"/>
            <a:pathLst>
              <a:path w="2756619" h="1715995">
                <a:moveTo>
                  <a:pt x="0" y="0"/>
                </a:moveTo>
                <a:lnTo>
                  <a:pt x="2756618" y="0"/>
                </a:lnTo>
                <a:lnTo>
                  <a:pt x="2756618" y="1715995"/>
                </a:lnTo>
                <a:lnTo>
                  <a:pt x="0" y="1715995"/>
                </a:lnTo>
                <a:lnTo>
                  <a:pt x="0" y="0"/>
                </a:lnTo>
                <a:close/>
              </a:path>
            </a:pathLst>
          </a:custGeom>
          <a:blipFill>
            <a:blip r:embed="rId10">
              <a:alphaModFix amt="96000"/>
            </a:blip>
            <a:stretch>
              <a:fillRect/>
            </a:stretch>
          </a:blipFill>
        </p:spPr>
      </p:sp>
      <p:sp>
        <p:nvSpPr>
          <p:cNvPr id="13" name="TextBox 13"/>
          <p:cNvSpPr txBox="1"/>
          <p:nvPr/>
        </p:nvSpPr>
        <p:spPr>
          <a:xfrm>
            <a:off x="3850009" y="2031887"/>
            <a:ext cx="10002040" cy="4026534"/>
          </a:xfrm>
          <a:prstGeom prst="rect">
            <a:avLst/>
          </a:prstGeom>
        </p:spPr>
        <p:txBody>
          <a:bodyPr lIns="0" tIns="0" rIns="0" bIns="0" rtlCol="0" anchor="t">
            <a:spAutoFit/>
          </a:bodyPr>
          <a:lstStyle/>
          <a:p>
            <a:pPr algn="ctr">
              <a:lnSpc>
                <a:spcPts val="6440"/>
              </a:lnSpc>
              <a:spcBef>
                <a:spcPct val="0"/>
              </a:spcBef>
            </a:pPr>
            <a:r>
              <a:rPr lang="en-US" sz="4600" dirty="0">
                <a:solidFill>
                  <a:srgbClr val="6B7063"/>
                </a:solidFill>
                <a:latin typeface="Roboto Condensed"/>
              </a:rPr>
              <a:t> </a:t>
            </a:r>
            <a:r>
              <a:rPr lang="en-US" sz="4600" dirty="0" err="1">
                <a:solidFill>
                  <a:srgbClr val="6B7063"/>
                </a:solidFill>
                <a:latin typeface="Roboto Condensed"/>
              </a:rPr>
              <a:t>Phương</a:t>
            </a:r>
            <a:r>
              <a:rPr lang="en-US" sz="4600" dirty="0">
                <a:solidFill>
                  <a:srgbClr val="6B7063"/>
                </a:solidFill>
                <a:latin typeface="Roboto Condensed"/>
              </a:rPr>
              <a:t> </a:t>
            </a:r>
            <a:r>
              <a:rPr lang="en-US" sz="4600" dirty="0" err="1">
                <a:solidFill>
                  <a:srgbClr val="6B7063"/>
                </a:solidFill>
                <a:latin typeface="Roboto Condensed"/>
              </a:rPr>
              <a:t>thức</a:t>
            </a:r>
            <a:r>
              <a:rPr lang="en-US" sz="4600" dirty="0">
                <a:solidFill>
                  <a:srgbClr val="6B7063"/>
                </a:solidFill>
                <a:latin typeface="Roboto Condensed"/>
              </a:rPr>
              <a:t> </a:t>
            </a:r>
            <a:r>
              <a:rPr lang="en-US" sz="4600" dirty="0" err="1">
                <a:solidFill>
                  <a:srgbClr val="6B7063"/>
                </a:solidFill>
                <a:latin typeface="Roboto Condensed"/>
              </a:rPr>
              <a:t>biểu</a:t>
            </a:r>
            <a:r>
              <a:rPr lang="en-US" sz="4600" dirty="0">
                <a:solidFill>
                  <a:srgbClr val="6B7063"/>
                </a:solidFill>
                <a:latin typeface="Roboto Condensed"/>
              </a:rPr>
              <a:t> </a:t>
            </a:r>
            <a:r>
              <a:rPr lang="en-US" sz="4600" dirty="0" err="1">
                <a:solidFill>
                  <a:srgbClr val="6B7063"/>
                </a:solidFill>
                <a:latin typeface="Roboto Condensed"/>
              </a:rPr>
              <a:t>đạt</a:t>
            </a:r>
            <a:r>
              <a:rPr lang="en-US" sz="4600" dirty="0">
                <a:solidFill>
                  <a:srgbClr val="6B7063"/>
                </a:solidFill>
                <a:latin typeface="Roboto Condensed"/>
              </a:rPr>
              <a:t> </a:t>
            </a:r>
            <a:r>
              <a:rPr lang="en-US" sz="4600" dirty="0" err="1">
                <a:solidFill>
                  <a:srgbClr val="6B7063"/>
                </a:solidFill>
                <a:latin typeface="Roboto Condensed"/>
              </a:rPr>
              <a:t>chính</a:t>
            </a:r>
            <a:r>
              <a:rPr lang="en-US" sz="4600" dirty="0">
                <a:solidFill>
                  <a:srgbClr val="6B7063"/>
                </a:solidFill>
                <a:latin typeface="Roboto Condensed"/>
              </a:rPr>
              <a:t>: </a:t>
            </a:r>
            <a:r>
              <a:rPr lang="en-US" sz="4600" dirty="0" err="1">
                <a:solidFill>
                  <a:srgbClr val="6B7063"/>
                </a:solidFill>
                <a:latin typeface="Roboto Condensed"/>
              </a:rPr>
              <a:t>thuyết</a:t>
            </a:r>
            <a:r>
              <a:rPr lang="en-US" sz="4600" dirty="0">
                <a:solidFill>
                  <a:srgbClr val="6B7063"/>
                </a:solidFill>
                <a:latin typeface="Roboto Condensed"/>
              </a:rPr>
              <a:t> </a:t>
            </a:r>
            <a:r>
              <a:rPr lang="en-US" sz="4600" dirty="0" err="1">
                <a:solidFill>
                  <a:srgbClr val="6B7063"/>
                </a:solidFill>
                <a:latin typeface="Roboto Condensed"/>
              </a:rPr>
              <a:t>minh</a:t>
            </a:r>
            <a:r>
              <a:rPr lang="en-US" sz="4600" dirty="0">
                <a:solidFill>
                  <a:srgbClr val="6B7063"/>
                </a:solidFill>
                <a:latin typeface="Roboto Condensed"/>
              </a:rPr>
              <a:t>; </a:t>
            </a:r>
            <a:r>
              <a:rPr lang="en-US" sz="4600" dirty="0" err="1">
                <a:solidFill>
                  <a:srgbClr val="6B7063"/>
                </a:solidFill>
                <a:latin typeface="Roboto Condensed"/>
              </a:rPr>
              <a:t>các</a:t>
            </a:r>
            <a:r>
              <a:rPr lang="en-US" sz="4600" dirty="0">
                <a:solidFill>
                  <a:srgbClr val="6B7063"/>
                </a:solidFill>
                <a:latin typeface="Roboto Condensed"/>
              </a:rPr>
              <a:t> </a:t>
            </a:r>
            <a:r>
              <a:rPr lang="en-US" sz="4600" dirty="0" err="1">
                <a:solidFill>
                  <a:srgbClr val="6B7063"/>
                </a:solidFill>
                <a:latin typeface="Roboto Condensed"/>
              </a:rPr>
              <a:t>phương</a:t>
            </a:r>
            <a:r>
              <a:rPr lang="en-US" sz="4600" dirty="0">
                <a:solidFill>
                  <a:srgbClr val="6B7063"/>
                </a:solidFill>
                <a:latin typeface="Roboto Condensed"/>
              </a:rPr>
              <a:t> </a:t>
            </a:r>
            <a:r>
              <a:rPr lang="en-US" sz="4600" dirty="0" err="1">
                <a:solidFill>
                  <a:srgbClr val="6B7063"/>
                </a:solidFill>
                <a:latin typeface="Roboto Condensed"/>
              </a:rPr>
              <a:t>thức</a:t>
            </a:r>
            <a:r>
              <a:rPr lang="en-US" sz="4600" dirty="0">
                <a:solidFill>
                  <a:srgbClr val="6B7063"/>
                </a:solidFill>
                <a:latin typeface="Roboto Condensed"/>
              </a:rPr>
              <a:t> </a:t>
            </a:r>
            <a:r>
              <a:rPr lang="en-US" sz="4600" dirty="0" err="1">
                <a:solidFill>
                  <a:srgbClr val="6B7063"/>
                </a:solidFill>
                <a:latin typeface="Roboto Condensed"/>
              </a:rPr>
              <a:t>được</a:t>
            </a:r>
            <a:r>
              <a:rPr lang="en-US" sz="4600" dirty="0">
                <a:solidFill>
                  <a:srgbClr val="6B7063"/>
                </a:solidFill>
                <a:latin typeface="Roboto Condensed"/>
              </a:rPr>
              <a:t> </a:t>
            </a:r>
            <a:r>
              <a:rPr lang="en-US" sz="4600" dirty="0" err="1">
                <a:solidFill>
                  <a:srgbClr val="6B7063"/>
                </a:solidFill>
                <a:latin typeface="Roboto Condensed"/>
              </a:rPr>
              <a:t>kết</a:t>
            </a:r>
            <a:r>
              <a:rPr lang="en-US" sz="4600" dirty="0">
                <a:solidFill>
                  <a:srgbClr val="6B7063"/>
                </a:solidFill>
                <a:latin typeface="Roboto Condensed"/>
              </a:rPr>
              <a:t> </a:t>
            </a:r>
            <a:r>
              <a:rPr lang="en-US" sz="4600" dirty="0" err="1">
                <a:solidFill>
                  <a:srgbClr val="6B7063"/>
                </a:solidFill>
                <a:latin typeface="Roboto Condensed"/>
              </a:rPr>
              <a:t>hợp</a:t>
            </a:r>
            <a:r>
              <a:rPr lang="en-US" sz="4600" dirty="0">
                <a:solidFill>
                  <a:srgbClr val="6B7063"/>
                </a:solidFill>
                <a:latin typeface="Roboto Condensed"/>
              </a:rPr>
              <a:t> </a:t>
            </a:r>
            <a:r>
              <a:rPr lang="en-US" sz="4600" dirty="0" err="1">
                <a:solidFill>
                  <a:srgbClr val="6B7063"/>
                </a:solidFill>
                <a:latin typeface="Roboto Condensed"/>
              </a:rPr>
              <a:t>là</a:t>
            </a:r>
            <a:r>
              <a:rPr lang="en-US" sz="4600" dirty="0">
                <a:solidFill>
                  <a:srgbClr val="6B7063"/>
                </a:solidFill>
                <a:latin typeface="Roboto Condensed"/>
              </a:rPr>
              <a:t> </a:t>
            </a:r>
            <a:r>
              <a:rPr lang="en-US" sz="4600" dirty="0" err="1">
                <a:solidFill>
                  <a:srgbClr val="6B7063"/>
                </a:solidFill>
                <a:latin typeface="Roboto Condensed"/>
              </a:rPr>
              <a:t>miêu</a:t>
            </a:r>
            <a:r>
              <a:rPr lang="en-US" sz="4600" dirty="0">
                <a:solidFill>
                  <a:srgbClr val="6B7063"/>
                </a:solidFill>
                <a:latin typeface="Roboto Condensed"/>
              </a:rPr>
              <a:t> </a:t>
            </a:r>
            <a:r>
              <a:rPr lang="en-US" sz="4600" dirty="0" err="1">
                <a:solidFill>
                  <a:srgbClr val="6B7063"/>
                </a:solidFill>
                <a:latin typeface="Roboto Condensed"/>
              </a:rPr>
              <a:t>tả</a:t>
            </a:r>
            <a:r>
              <a:rPr lang="en-US" sz="4600" dirty="0">
                <a:solidFill>
                  <a:srgbClr val="6B7063"/>
                </a:solidFill>
                <a:latin typeface="Roboto Condensed"/>
              </a:rPr>
              <a:t> (</a:t>
            </a:r>
            <a:r>
              <a:rPr lang="en-US" sz="4600" dirty="0" err="1">
                <a:solidFill>
                  <a:srgbClr val="6B7063"/>
                </a:solidFill>
                <a:latin typeface="Roboto Condensed"/>
              </a:rPr>
              <a:t>đoạn</a:t>
            </a:r>
            <a:r>
              <a:rPr lang="en-US" sz="4600" dirty="0">
                <a:solidFill>
                  <a:srgbClr val="6B7063"/>
                </a:solidFill>
                <a:latin typeface="Roboto Condensed"/>
              </a:rPr>
              <a:t> </a:t>
            </a:r>
            <a:r>
              <a:rPr lang="en-US" sz="4600" dirty="0" err="1">
                <a:solidFill>
                  <a:srgbClr val="6B7063"/>
                </a:solidFill>
                <a:latin typeface="Roboto Condensed"/>
              </a:rPr>
              <a:t>miêu</a:t>
            </a:r>
            <a:r>
              <a:rPr lang="en-US" sz="4600" dirty="0">
                <a:solidFill>
                  <a:srgbClr val="6B7063"/>
                </a:solidFill>
                <a:latin typeface="Roboto Condensed"/>
              </a:rPr>
              <a:t> </a:t>
            </a:r>
            <a:r>
              <a:rPr lang="en-US" sz="4600" dirty="0" err="1">
                <a:solidFill>
                  <a:srgbClr val="6B7063"/>
                </a:solidFill>
                <a:latin typeface="Roboto Condensed"/>
              </a:rPr>
              <a:t>tả</a:t>
            </a:r>
            <a:r>
              <a:rPr lang="en-US" sz="4600" dirty="0">
                <a:solidFill>
                  <a:srgbClr val="6B7063"/>
                </a:solidFill>
                <a:latin typeface="Roboto Condensed"/>
              </a:rPr>
              <a:t> </a:t>
            </a:r>
            <a:r>
              <a:rPr lang="en-US" sz="4600" dirty="0" err="1">
                <a:solidFill>
                  <a:srgbClr val="6B7063"/>
                </a:solidFill>
                <a:latin typeface="Roboto Condensed"/>
              </a:rPr>
              <a:t>vẻ</a:t>
            </a:r>
            <a:r>
              <a:rPr lang="en-US" sz="4600" dirty="0">
                <a:solidFill>
                  <a:srgbClr val="6B7063"/>
                </a:solidFill>
                <a:latin typeface="Roboto Condensed"/>
              </a:rPr>
              <a:t> </a:t>
            </a:r>
            <a:r>
              <a:rPr lang="en-US" sz="4600" dirty="0" err="1">
                <a:solidFill>
                  <a:srgbClr val="6B7063"/>
                </a:solidFill>
                <a:latin typeface="Roboto Condensed"/>
              </a:rPr>
              <a:t>đẹp</a:t>
            </a:r>
            <a:r>
              <a:rPr lang="en-US" sz="4600" dirty="0">
                <a:solidFill>
                  <a:srgbClr val="6B7063"/>
                </a:solidFill>
                <a:latin typeface="Roboto Condensed"/>
              </a:rPr>
              <a:t> </a:t>
            </a:r>
            <a:r>
              <a:rPr lang="en-US" sz="4600" dirty="0" err="1">
                <a:solidFill>
                  <a:srgbClr val="6B7063"/>
                </a:solidFill>
                <a:latin typeface="Roboto Condensed"/>
              </a:rPr>
              <a:t>và</a:t>
            </a:r>
            <a:r>
              <a:rPr lang="en-US" sz="4600" dirty="0">
                <a:solidFill>
                  <a:srgbClr val="6B7063"/>
                </a:solidFill>
                <a:latin typeface="Roboto Condensed"/>
              </a:rPr>
              <a:t> </a:t>
            </a:r>
            <a:r>
              <a:rPr lang="en-US" sz="4600" dirty="0" err="1">
                <a:solidFill>
                  <a:srgbClr val="6B7063"/>
                </a:solidFill>
                <a:latin typeface="Roboto Condensed"/>
              </a:rPr>
              <a:t>thú</a:t>
            </a:r>
            <a:r>
              <a:rPr lang="en-US" sz="4600" dirty="0">
                <a:solidFill>
                  <a:srgbClr val="6B7063"/>
                </a:solidFill>
                <a:latin typeface="Roboto Condensed"/>
              </a:rPr>
              <a:t> </a:t>
            </a:r>
            <a:r>
              <a:rPr lang="en-US" sz="4600" dirty="0" err="1">
                <a:solidFill>
                  <a:srgbClr val="6B7063"/>
                </a:solidFill>
                <a:latin typeface="Roboto Condensed"/>
              </a:rPr>
              <a:t>vui</a:t>
            </a:r>
            <a:r>
              <a:rPr lang="en-US" sz="4600" dirty="0">
                <a:solidFill>
                  <a:srgbClr val="6B7063"/>
                </a:solidFill>
                <a:latin typeface="Roboto Condensed"/>
              </a:rPr>
              <a:t> </a:t>
            </a:r>
            <a:r>
              <a:rPr lang="en-US" sz="4600" dirty="0" err="1">
                <a:solidFill>
                  <a:srgbClr val="6B7063"/>
                </a:solidFill>
                <a:latin typeface="Roboto Condensed"/>
              </a:rPr>
              <a:t>tại</a:t>
            </a:r>
            <a:r>
              <a:rPr lang="en-US" sz="4600" dirty="0">
                <a:solidFill>
                  <a:srgbClr val="6B7063"/>
                </a:solidFill>
                <a:latin typeface="Roboto Condensed"/>
              </a:rPr>
              <a:t> </a:t>
            </a:r>
            <a:r>
              <a:rPr lang="en-US" sz="4600" dirty="0" err="1">
                <a:solidFill>
                  <a:srgbClr val="6B7063"/>
                </a:solidFill>
                <a:latin typeface="Roboto Condensed"/>
              </a:rPr>
              <a:t>Hạ</a:t>
            </a:r>
            <a:r>
              <a:rPr lang="en-US" sz="4600" dirty="0">
                <a:solidFill>
                  <a:srgbClr val="6B7063"/>
                </a:solidFill>
                <a:latin typeface="Roboto Condensed"/>
              </a:rPr>
              <a:t> Long </a:t>
            </a:r>
            <a:r>
              <a:rPr lang="en-US" sz="4600" dirty="0" err="1">
                <a:solidFill>
                  <a:srgbClr val="6B7063"/>
                </a:solidFill>
                <a:latin typeface="Roboto Condensed"/>
              </a:rPr>
              <a:t>theo</a:t>
            </a:r>
            <a:r>
              <a:rPr lang="en-US" sz="4600" dirty="0">
                <a:solidFill>
                  <a:srgbClr val="6B7063"/>
                </a:solidFill>
                <a:latin typeface="Roboto Condensed"/>
              </a:rPr>
              <a:t> </a:t>
            </a:r>
            <a:r>
              <a:rPr lang="en-US" sz="4600" dirty="0" err="1">
                <a:solidFill>
                  <a:srgbClr val="6B7063"/>
                </a:solidFill>
                <a:latin typeface="Roboto Condensed"/>
              </a:rPr>
              <a:t>các</a:t>
            </a:r>
            <a:r>
              <a:rPr lang="en-US" sz="4600" dirty="0">
                <a:solidFill>
                  <a:srgbClr val="6B7063"/>
                </a:solidFill>
                <a:latin typeface="Roboto Condensed"/>
              </a:rPr>
              <a:t> </a:t>
            </a:r>
            <a:r>
              <a:rPr lang="en-US" sz="4600" dirty="0" err="1">
                <a:solidFill>
                  <a:srgbClr val="6B7063"/>
                </a:solidFill>
                <a:latin typeface="Roboto Condensed"/>
              </a:rPr>
              <a:t>mùa</a:t>
            </a:r>
            <a:r>
              <a:rPr lang="en-US" sz="4600" dirty="0">
                <a:solidFill>
                  <a:srgbClr val="6B7063"/>
                </a:solidFill>
                <a:latin typeface="Roboto Condensed"/>
              </a:rPr>
              <a:t>); </a:t>
            </a:r>
            <a:r>
              <a:rPr lang="en-US" sz="4600" dirty="0" err="1">
                <a:solidFill>
                  <a:srgbClr val="6B7063"/>
                </a:solidFill>
                <a:latin typeface="Roboto Condensed"/>
              </a:rPr>
              <a:t>biểu</a:t>
            </a:r>
            <a:r>
              <a:rPr lang="en-US" sz="4600" dirty="0">
                <a:solidFill>
                  <a:srgbClr val="6B7063"/>
                </a:solidFill>
                <a:latin typeface="Roboto Condensed"/>
              </a:rPr>
              <a:t> </a:t>
            </a:r>
            <a:r>
              <a:rPr lang="en-US" sz="4600" dirty="0" err="1">
                <a:solidFill>
                  <a:srgbClr val="6B7063"/>
                </a:solidFill>
                <a:latin typeface="Roboto Condensed"/>
              </a:rPr>
              <a:t>cảm</a:t>
            </a:r>
            <a:r>
              <a:rPr lang="en-US" sz="4600" dirty="0">
                <a:solidFill>
                  <a:srgbClr val="6B7063"/>
                </a:solidFill>
                <a:latin typeface="Roboto Condensed"/>
              </a:rPr>
              <a:t> (</a:t>
            </a:r>
            <a:r>
              <a:rPr lang="en-US" sz="4600" dirty="0" err="1">
                <a:solidFill>
                  <a:srgbClr val="6B7063"/>
                </a:solidFill>
                <a:latin typeface="Roboto Condensed"/>
              </a:rPr>
              <a:t>đoạn</a:t>
            </a:r>
            <a:r>
              <a:rPr lang="en-US" sz="4600" dirty="0">
                <a:solidFill>
                  <a:srgbClr val="6B7063"/>
                </a:solidFill>
                <a:latin typeface="Roboto Condensed"/>
              </a:rPr>
              <a:t> “</a:t>
            </a:r>
            <a:r>
              <a:rPr lang="en-US" sz="4600" dirty="0" err="1">
                <a:solidFill>
                  <a:srgbClr val="6B7063"/>
                </a:solidFill>
                <a:latin typeface="Roboto Condensed"/>
              </a:rPr>
              <a:t>Bài</a:t>
            </a:r>
            <a:r>
              <a:rPr lang="en-US" sz="4600" dirty="0">
                <a:solidFill>
                  <a:srgbClr val="6B7063"/>
                </a:solidFill>
                <a:latin typeface="Roboto Condensed"/>
              </a:rPr>
              <a:t> </a:t>
            </a:r>
            <a:r>
              <a:rPr lang="en-US" sz="4600" dirty="0" err="1">
                <a:solidFill>
                  <a:srgbClr val="6B7063"/>
                </a:solidFill>
                <a:latin typeface="Roboto Condensed"/>
              </a:rPr>
              <a:t>viết</a:t>
            </a:r>
            <a:r>
              <a:rPr lang="en-US" sz="4600" dirty="0">
                <a:solidFill>
                  <a:srgbClr val="6B7063"/>
                </a:solidFill>
                <a:latin typeface="Roboto Condensed"/>
              </a:rPr>
              <a:t> </a:t>
            </a:r>
            <a:r>
              <a:rPr lang="en-US" sz="4600" dirty="0" err="1">
                <a:solidFill>
                  <a:srgbClr val="6B7063"/>
                </a:solidFill>
                <a:latin typeface="Roboto Condensed"/>
              </a:rPr>
              <a:t>của</a:t>
            </a:r>
            <a:r>
              <a:rPr lang="en-US" sz="4600" dirty="0">
                <a:solidFill>
                  <a:srgbClr val="6B7063"/>
                </a:solidFill>
                <a:latin typeface="Roboto Condensed"/>
              </a:rPr>
              <a:t> </a:t>
            </a:r>
            <a:r>
              <a:rPr lang="en-US" sz="4600" dirty="0" err="1">
                <a:solidFill>
                  <a:srgbClr val="6B7063"/>
                </a:solidFill>
                <a:latin typeface="Roboto Condensed"/>
              </a:rPr>
              <a:t>chúng</a:t>
            </a:r>
            <a:r>
              <a:rPr lang="en-US" sz="4600" dirty="0">
                <a:solidFill>
                  <a:srgbClr val="6B7063"/>
                </a:solidFill>
                <a:latin typeface="Roboto Condensed"/>
              </a:rPr>
              <a:t> </a:t>
            </a:r>
            <a:r>
              <a:rPr lang="en-US" sz="4600" dirty="0" err="1">
                <a:solidFill>
                  <a:srgbClr val="6B7063"/>
                </a:solidFill>
                <a:latin typeface="Roboto Condensed"/>
              </a:rPr>
              <a:t>tôi</a:t>
            </a:r>
            <a:r>
              <a:rPr lang="en-US" sz="4600" dirty="0">
                <a:solidFill>
                  <a:srgbClr val="6B7063"/>
                </a:solidFill>
                <a:latin typeface="Roboto Condensed"/>
              </a:rPr>
              <a:t>…</a:t>
            </a:r>
            <a:r>
              <a:rPr lang="en-US" sz="4600" dirty="0" err="1">
                <a:solidFill>
                  <a:srgbClr val="6B7063"/>
                </a:solidFill>
                <a:latin typeface="Roboto Condensed"/>
              </a:rPr>
              <a:t>người</a:t>
            </a:r>
            <a:r>
              <a:rPr lang="en-US" sz="4600" dirty="0">
                <a:solidFill>
                  <a:srgbClr val="6B7063"/>
                </a:solidFill>
                <a:latin typeface="Roboto Condensed"/>
              </a:rPr>
              <a:t> </a:t>
            </a:r>
            <a:r>
              <a:rPr lang="en-US" sz="4600" dirty="0" err="1">
                <a:solidFill>
                  <a:srgbClr val="6B7063"/>
                </a:solidFill>
                <a:latin typeface="Roboto Condensed"/>
              </a:rPr>
              <a:t>viết</a:t>
            </a:r>
            <a:r>
              <a:rPr lang="en-US" sz="4600" dirty="0">
                <a:solidFill>
                  <a:srgbClr val="6B7063"/>
                </a:solidFill>
                <a:latin typeface="Roboto Condensed"/>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0" y="9673867"/>
            <a:ext cx="18288000" cy="2211218"/>
            <a:chOff x="0" y="0"/>
            <a:chExt cx="24384000" cy="2948291"/>
          </a:xfrm>
        </p:grpSpPr>
        <p:sp>
          <p:nvSpPr>
            <p:cNvPr id="3" name="Freeform 3"/>
            <p:cNvSpPr/>
            <p:nvPr/>
          </p:nvSpPr>
          <p:spPr>
            <a:xfrm>
              <a:off x="0" y="0"/>
              <a:ext cx="24384000" cy="2948181"/>
            </a:xfrm>
            <a:custGeom>
              <a:avLst/>
              <a:gdLst/>
              <a:ahLst/>
              <a:cxnLst/>
              <a:rect l="l" t="t" r="r" b="b"/>
              <a:pathLst>
                <a:path w="24384000" h="2948181">
                  <a:moveTo>
                    <a:pt x="0" y="0"/>
                  </a:moveTo>
                  <a:lnTo>
                    <a:pt x="24384000" y="0"/>
                  </a:lnTo>
                  <a:lnTo>
                    <a:pt x="24384000" y="2948181"/>
                  </a:lnTo>
                  <a:lnTo>
                    <a:pt x="0" y="2948181"/>
                  </a:lnTo>
                  <a:close/>
                </a:path>
              </a:pathLst>
            </a:custGeom>
            <a:solidFill>
              <a:srgbClr val="40BBCD"/>
            </a:solidFill>
          </p:spPr>
        </p:sp>
      </p:grpSp>
      <p:sp>
        <p:nvSpPr>
          <p:cNvPr id="4" name="Freeform 4"/>
          <p:cNvSpPr/>
          <p:nvPr/>
        </p:nvSpPr>
        <p:spPr>
          <a:xfrm>
            <a:off x="260" y="9867350"/>
            <a:ext cx="15674790" cy="232250"/>
          </a:xfrm>
          <a:custGeom>
            <a:avLst/>
            <a:gdLst/>
            <a:ahLst/>
            <a:cxnLst/>
            <a:rect l="l" t="t" r="r" b="b"/>
            <a:pathLst>
              <a:path w="15674790" h="232250">
                <a:moveTo>
                  <a:pt x="0" y="0"/>
                </a:moveTo>
                <a:lnTo>
                  <a:pt x="15674790" y="0"/>
                </a:lnTo>
                <a:lnTo>
                  <a:pt x="15674790"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6001768" y="734352"/>
            <a:ext cx="3569934" cy="1306658"/>
          </a:xfrm>
          <a:custGeom>
            <a:avLst/>
            <a:gdLst/>
            <a:ahLst/>
            <a:cxnLst/>
            <a:rect l="l" t="t" r="r" b="b"/>
            <a:pathLst>
              <a:path w="3569934" h="1306658">
                <a:moveTo>
                  <a:pt x="0" y="0"/>
                </a:moveTo>
                <a:lnTo>
                  <a:pt x="3569934" y="0"/>
                </a:lnTo>
                <a:lnTo>
                  <a:pt x="3569934" y="1306658"/>
                </a:lnTo>
                <a:lnTo>
                  <a:pt x="0" y="13066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109500" y="31230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4915976" y="3496899"/>
            <a:ext cx="2462088" cy="841282"/>
          </a:xfrm>
          <a:custGeom>
            <a:avLst/>
            <a:gdLst/>
            <a:ahLst/>
            <a:cxnLst/>
            <a:rect l="l" t="t" r="r" b="b"/>
            <a:pathLst>
              <a:path w="2462088" h="841282">
                <a:moveTo>
                  <a:pt x="0" y="0"/>
                </a:moveTo>
                <a:lnTo>
                  <a:pt x="2462088" y="0"/>
                </a:lnTo>
                <a:lnTo>
                  <a:pt x="2462088" y="841282"/>
                </a:lnTo>
                <a:lnTo>
                  <a:pt x="0" y="8412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734800" y="814472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734800" y="-39146"/>
            <a:ext cx="23120377" cy="10326146"/>
          </a:xfrm>
          <a:custGeom>
            <a:avLst/>
            <a:gdLst/>
            <a:ahLst/>
            <a:cxnLst/>
            <a:rect l="l" t="t" r="r" b="b"/>
            <a:pathLst>
              <a:path w="23120377" h="10326146">
                <a:moveTo>
                  <a:pt x="0" y="0"/>
                </a:moveTo>
                <a:lnTo>
                  <a:pt x="23120377" y="0"/>
                </a:lnTo>
                <a:lnTo>
                  <a:pt x="23120377" y="10326146"/>
                </a:lnTo>
                <a:lnTo>
                  <a:pt x="0" y="10326146"/>
                </a:lnTo>
                <a:lnTo>
                  <a:pt x="0" y="0"/>
                </a:lnTo>
                <a:close/>
              </a:path>
            </a:pathLst>
          </a:custGeom>
          <a:blipFill>
            <a:blip r:embed="rId13"/>
            <a:stretch>
              <a:fillRect t="-6533" r="-13090" b="-6533"/>
            </a:stretch>
          </a:blipFill>
        </p:spPr>
      </p:sp>
      <p:sp>
        <p:nvSpPr>
          <p:cNvPr id="10" name="Freeform 10"/>
          <p:cNvSpPr/>
          <p:nvPr/>
        </p:nvSpPr>
        <p:spPr>
          <a:xfrm rot="-510780">
            <a:off x="613370" y="1070770"/>
            <a:ext cx="9681961" cy="5404294"/>
          </a:xfrm>
          <a:custGeom>
            <a:avLst/>
            <a:gdLst/>
            <a:ahLst/>
            <a:cxnLst/>
            <a:rect l="l" t="t" r="r" b="b"/>
            <a:pathLst>
              <a:path w="9681961" h="5404294">
                <a:moveTo>
                  <a:pt x="0" y="0"/>
                </a:moveTo>
                <a:lnTo>
                  <a:pt x="9681961" y="0"/>
                </a:lnTo>
                <a:lnTo>
                  <a:pt x="9681961" y="5404294"/>
                </a:lnTo>
                <a:lnTo>
                  <a:pt x="0" y="540429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flipH="1">
            <a:off x="8304734" y="2621932"/>
            <a:ext cx="6820827" cy="7848231"/>
          </a:xfrm>
          <a:custGeom>
            <a:avLst/>
            <a:gdLst/>
            <a:ahLst/>
            <a:cxnLst/>
            <a:rect l="l" t="t" r="r" b="b"/>
            <a:pathLst>
              <a:path w="6820827" h="7848231">
                <a:moveTo>
                  <a:pt x="6820827" y="0"/>
                </a:moveTo>
                <a:lnTo>
                  <a:pt x="0" y="0"/>
                </a:lnTo>
                <a:lnTo>
                  <a:pt x="0" y="7848231"/>
                </a:lnTo>
                <a:lnTo>
                  <a:pt x="6820827" y="7848231"/>
                </a:lnTo>
                <a:lnTo>
                  <a:pt x="6820827"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TextBox 12"/>
          <p:cNvSpPr txBox="1"/>
          <p:nvPr/>
        </p:nvSpPr>
        <p:spPr>
          <a:xfrm>
            <a:off x="1503841" y="2893603"/>
            <a:ext cx="7901019" cy="2038350"/>
          </a:xfrm>
          <a:prstGeom prst="rect">
            <a:avLst/>
          </a:prstGeom>
        </p:spPr>
        <p:txBody>
          <a:bodyPr lIns="0" tIns="0" rIns="0" bIns="0" rtlCol="0" anchor="t">
            <a:spAutoFit/>
          </a:bodyPr>
          <a:lstStyle/>
          <a:p>
            <a:pPr algn="ctr">
              <a:lnSpc>
                <a:spcPts val="5399"/>
              </a:lnSpc>
              <a:spcBef>
                <a:spcPct val="0"/>
              </a:spcBef>
            </a:pPr>
            <a:r>
              <a:rPr lang="en-US" sz="4499" dirty="0">
                <a:solidFill>
                  <a:srgbClr val="0D515D"/>
                </a:solidFill>
                <a:latin typeface="Roboto Condensed"/>
              </a:rPr>
              <a:t> </a:t>
            </a:r>
            <a:r>
              <a:rPr lang="en-US" sz="4499" dirty="0" err="1">
                <a:solidFill>
                  <a:srgbClr val="0D515D"/>
                </a:solidFill>
                <a:latin typeface="Roboto Condensed"/>
              </a:rPr>
              <a:t>Hãy</a:t>
            </a:r>
            <a:r>
              <a:rPr lang="en-US" sz="4499" dirty="0">
                <a:solidFill>
                  <a:srgbClr val="0D515D"/>
                </a:solidFill>
                <a:latin typeface="Roboto Condensed"/>
              </a:rPr>
              <a:t> chia </a:t>
            </a:r>
            <a:r>
              <a:rPr lang="en-US" sz="4499" dirty="0" err="1">
                <a:solidFill>
                  <a:srgbClr val="0D515D"/>
                </a:solidFill>
                <a:latin typeface="Roboto Condensed"/>
              </a:rPr>
              <a:t>sẻ</a:t>
            </a:r>
            <a:r>
              <a:rPr lang="en-US" sz="4499" dirty="0">
                <a:solidFill>
                  <a:srgbClr val="0D515D"/>
                </a:solidFill>
                <a:latin typeface="Roboto Condensed"/>
              </a:rPr>
              <a:t> </a:t>
            </a:r>
            <a:r>
              <a:rPr lang="en-US" sz="4499" dirty="0" err="1">
                <a:solidFill>
                  <a:srgbClr val="0D515D"/>
                </a:solidFill>
                <a:latin typeface="Roboto Condensed"/>
              </a:rPr>
              <a:t>về</a:t>
            </a:r>
            <a:r>
              <a:rPr lang="en-US" sz="4499" dirty="0">
                <a:solidFill>
                  <a:srgbClr val="0D515D"/>
                </a:solidFill>
                <a:latin typeface="Roboto Condensed"/>
              </a:rPr>
              <a:t> 01 </a:t>
            </a:r>
            <a:r>
              <a:rPr lang="en-US" sz="4499" dirty="0" err="1">
                <a:solidFill>
                  <a:srgbClr val="0D515D"/>
                </a:solidFill>
                <a:latin typeface="Roboto Condensed"/>
              </a:rPr>
              <a:t>danh</a:t>
            </a:r>
            <a:r>
              <a:rPr lang="en-US" sz="4499" dirty="0">
                <a:solidFill>
                  <a:srgbClr val="0D515D"/>
                </a:solidFill>
                <a:latin typeface="Roboto Condensed"/>
              </a:rPr>
              <a:t> lam </a:t>
            </a:r>
            <a:r>
              <a:rPr lang="en-US" sz="4499" dirty="0" err="1">
                <a:solidFill>
                  <a:srgbClr val="0D515D"/>
                </a:solidFill>
                <a:latin typeface="Roboto Condensed"/>
              </a:rPr>
              <a:t>thắng</a:t>
            </a:r>
            <a:r>
              <a:rPr lang="en-US" sz="4499" dirty="0">
                <a:solidFill>
                  <a:srgbClr val="0D515D"/>
                </a:solidFill>
                <a:latin typeface="Roboto Condensed"/>
              </a:rPr>
              <a:t> </a:t>
            </a:r>
            <a:r>
              <a:rPr lang="en-US" sz="4499" dirty="0" err="1">
                <a:solidFill>
                  <a:srgbClr val="0D515D"/>
                </a:solidFill>
                <a:latin typeface="Roboto Condensed"/>
              </a:rPr>
              <a:t>cảnh</a:t>
            </a:r>
            <a:r>
              <a:rPr lang="en-US" sz="4499" dirty="0">
                <a:solidFill>
                  <a:srgbClr val="0D515D"/>
                </a:solidFill>
                <a:latin typeface="Roboto Condensed"/>
              </a:rPr>
              <a:t> </a:t>
            </a:r>
            <a:r>
              <a:rPr lang="en-US" sz="4499" dirty="0" err="1">
                <a:solidFill>
                  <a:srgbClr val="0D515D"/>
                </a:solidFill>
                <a:latin typeface="Roboto Condensed"/>
              </a:rPr>
              <a:t>mà</a:t>
            </a:r>
            <a:r>
              <a:rPr lang="en-US" sz="4499" dirty="0">
                <a:solidFill>
                  <a:srgbClr val="0D515D"/>
                </a:solidFill>
                <a:latin typeface="Roboto Condensed"/>
              </a:rPr>
              <a:t> </a:t>
            </a:r>
            <a:r>
              <a:rPr lang="en-US" sz="4499" dirty="0" err="1">
                <a:solidFill>
                  <a:srgbClr val="0D515D"/>
                </a:solidFill>
                <a:latin typeface="Roboto Condensed"/>
              </a:rPr>
              <a:t>bản</a:t>
            </a:r>
            <a:r>
              <a:rPr lang="en-US" sz="4499" dirty="0">
                <a:solidFill>
                  <a:srgbClr val="0D515D"/>
                </a:solidFill>
                <a:latin typeface="Roboto Condensed"/>
              </a:rPr>
              <a:t> </a:t>
            </a:r>
            <a:r>
              <a:rPr lang="en-US" sz="4499" dirty="0" err="1">
                <a:solidFill>
                  <a:srgbClr val="0D515D"/>
                </a:solidFill>
                <a:latin typeface="Roboto Condensed"/>
              </a:rPr>
              <a:t>thân</a:t>
            </a:r>
            <a:r>
              <a:rPr lang="en-US" sz="4499" dirty="0">
                <a:solidFill>
                  <a:srgbClr val="0D515D"/>
                </a:solidFill>
                <a:latin typeface="Roboto Condensed"/>
              </a:rPr>
              <a:t> </a:t>
            </a:r>
            <a:r>
              <a:rPr lang="en-US" sz="4499" dirty="0" err="1">
                <a:solidFill>
                  <a:srgbClr val="0D515D"/>
                </a:solidFill>
                <a:latin typeface="Roboto Condensed"/>
              </a:rPr>
              <a:t>đã</a:t>
            </a:r>
            <a:r>
              <a:rPr lang="en-US" sz="4499" dirty="0">
                <a:solidFill>
                  <a:srgbClr val="0D515D"/>
                </a:solidFill>
                <a:latin typeface="Roboto Condensed"/>
              </a:rPr>
              <a:t> </a:t>
            </a:r>
            <a:r>
              <a:rPr lang="en-US" sz="4499" dirty="0" err="1">
                <a:solidFill>
                  <a:srgbClr val="0D515D"/>
                </a:solidFill>
                <a:latin typeface="Roboto Condensed"/>
              </a:rPr>
              <a:t>được</a:t>
            </a:r>
            <a:r>
              <a:rPr lang="en-US" sz="4499" dirty="0">
                <a:solidFill>
                  <a:srgbClr val="0D515D"/>
                </a:solidFill>
                <a:latin typeface="Roboto Condensed"/>
              </a:rPr>
              <a:t> </a:t>
            </a:r>
            <a:r>
              <a:rPr lang="en-US" sz="4499" dirty="0" err="1">
                <a:solidFill>
                  <a:srgbClr val="0D515D"/>
                </a:solidFill>
                <a:latin typeface="Roboto Condensed"/>
              </a:rPr>
              <a:t>đến</a:t>
            </a:r>
            <a:r>
              <a:rPr lang="en-US" sz="4499" dirty="0">
                <a:solidFill>
                  <a:srgbClr val="0D515D"/>
                </a:solidFill>
                <a:latin typeface="Roboto Condensed"/>
              </a:rPr>
              <a:t> </a:t>
            </a:r>
            <a:r>
              <a:rPr lang="en-US" sz="4499" dirty="0" err="1">
                <a:solidFill>
                  <a:srgbClr val="0D515D"/>
                </a:solidFill>
                <a:latin typeface="Roboto Condensed"/>
              </a:rPr>
              <a:t>trải</a:t>
            </a:r>
            <a:r>
              <a:rPr lang="en-US" sz="4499" dirty="0">
                <a:solidFill>
                  <a:srgbClr val="0D515D"/>
                </a:solidFill>
                <a:latin typeface="Roboto Condensed"/>
              </a:rPr>
              <a:t> </a:t>
            </a:r>
            <a:r>
              <a:rPr lang="en-US" sz="4499" dirty="0" err="1">
                <a:solidFill>
                  <a:srgbClr val="0D515D"/>
                </a:solidFill>
                <a:latin typeface="Roboto Condensed"/>
              </a:rPr>
              <a:t>nghiệm</a:t>
            </a:r>
            <a:r>
              <a:rPr lang="en-US" sz="4499" dirty="0">
                <a:solidFill>
                  <a:srgbClr val="0D515D"/>
                </a:solidFill>
                <a:latin typeface="Roboto Condensed"/>
              </a:rPr>
              <a:t> du </a:t>
            </a:r>
            <a:r>
              <a:rPr lang="en-US" sz="4499" dirty="0" err="1">
                <a:solidFill>
                  <a:srgbClr val="0D515D"/>
                </a:solidFill>
                <a:latin typeface="Roboto Condensed"/>
              </a:rPr>
              <a:t>lịch</a:t>
            </a:r>
            <a:r>
              <a:rPr lang="en-US" sz="4499" dirty="0">
                <a:solidFill>
                  <a:srgbClr val="0D515D"/>
                </a:solidFill>
                <a:latin typeface="Roboto Condensed"/>
              </a:rPr>
              <a:t> </a:t>
            </a:r>
            <a:r>
              <a:rPr lang="en-US" sz="4499" dirty="0" err="1">
                <a:solidFill>
                  <a:srgbClr val="0D515D"/>
                </a:solidFill>
                <a:latin typeface="Roboto Condensed"/>
              </a:rPr>
              <a:t>tham</a:t>
            </a:r>
            <a:r>
              <a:rPr lang="en-US" sz="4499" dirty="0">
                <a:solidFill>
                  <a:srgbClr val="0D515D"/>
                </a:solidFill>
                <a:latin typeface="Roboto Condensed"/>
              </a:rPr>
              <a:t> </a:t>
            </a:r>
            <a:r>
              <a:rPr lang="en-US" sz="4499" dirty="0" err="1">
                <a:solidFill>
                  <a:srgbClr val="0D515D"/>
                </a:solidFill>
                <a:latin typeface="Roboto Condensed"/>
              </a:rPr>
              <a:t>quan</a:t>
            </a:r>
            <a:r>
              <a:rPr lang="en-US" sz="4499" dirty="0">
                <a:solidFill>
                  <a:srgbClr val="0D515D"/>
                </a:solidFill>
                <a:latin typeface="Roboto Condensed"/>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1767102" y="8767396"/>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811005" y="4254576"/>
            <a:ext cx="5343244" cy="991175"/>
            <a:chOff x="0" y="0"/>
            <a:chExt cx="1407274" cy="261050"/>
          </a:xfrm>
        </p:grpSpPr>
        <p:sp>
          <p:nvSpPr>
            <p:cNvPr id="11" name="Freeform 11"/>
            <p:cNvSpPr/>
            <p:nvPr/>
          </p:nvSpPr>
          <p:spPr>
            <a:xfrm>
              <a:off x="0" y="0"/>
              <a:ext cx="1407274" cy="261050"/>
            </a:xfrm>
            <a:custGeom>
              <a:avLst/>
              <a:gdLst/>
              <a:ahLst/>
              <a:cxnLst/>
              <a:rect l="l" t="t" r="r" b="b"/>
              <a:pathLst>
                <a:path w="1407274" h="261050">
                  <a:moveTo>
                    <a:pt x="73895" y="0"/>
                  </a:moveTo>
                  <a:lnTo>
                    <a:pt x="1333379" y="0"/>
                  </a:lnTo>
                  <a:cubicBezTo>
                    <a:pt x="1352977" y="0"/>
                    <a:pt x="1371773" y="7785"/>
                    <a:pt x="1385631" y="21643"/>
                  </a:cubicBezTo>
                  <a:cubicBezTo>
                    <a:pt x="1399489" y="35501"/>
                    <a:pt x="1407274" y="54297"/>
                    <a:pt x="1407274" y="73895"/>
                  </a:cubicBezTo>
                  <a:lnTo>
                    <a:pt x="1407274" y="187155"/>
                  </a:lnTo>
                  <a:cubicBezTo>
                    <a:pt x="1407274" y="206754"/>
                    <a:pt x="1399489" y="225549"/>
                    <a:pt x="1385631" y="239407"/>
                  </a:cubicBezTo>
                  <a:cubicBezTo>
                    <a:pt x="1371773" y="253265"/>
                    <a:pt x="1352977" y="261050"/>
                    <a:pt x="1333379" y="261050"/>
                  </a:cubicBezTo>
                  <a:lnTo>
                    <a:pt x="73895" y="261050"/>
                  </a:lnTo>
                  <a:cubicBezTo>
                    <a:pt x="54297" y="261050"/>
                    <a:pt x="35501" y="253265"/>
                    <a:pt x="21643" y="239407"/>
                  </a:cubicBezTo>
                  <a:cubicBezTo>
                    <a:pt x="7785" y="225549"/>
                    <a:pt x="0" y="206754"/>
                    <a:pt x="0" y="187155"/>
                  </a:cubicBezTo>
                  <a:lnTo>
                    <a:pt x="0" y="73895"/>
                  </a:lnTo>
                  <a:cubicBezTo>
                    <a:pt x="0" y="54297"/>
                    <a:pt x="7785" y="35501"/>
                    <a:pt x="21643" y="21643"/>
                  </a:cubicBezTo>
                  <a:cubicBezTo>
                    <a:pt x="35501" y="7785"/>
                    <a:pt x="54297" y="0"/>
                    <a:pt x="73895" y="0"/>
                  </a:cubicBezTo>
                  <a:close/>
                </a:path>
              </a:pathLst>
            </a:custGeom>
            <a:solidFill>
              <a:srgbClr val="E0DFAD"/>
            </a:solidFill>
          </p:spPr>
        </p:sp>
        <p:sp>
          <p:nvSpPr>
            <p:cNvPr id="12" name="TextBox 12"/>
            <p:cNvSpPr txBox="1"/>
            <p:nvPr/>
          </p:nvSpPr>
          <p:spPr>
            <a:xfrm>
              <a:off x="0" y="-38100"/>
              <a:ext cx="1407274" cy="2991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341757" y="4254576"/>
            <a:ext cx="5472369" cy="1046993"/>
            <a:chOff x="0" y="0"/>
            <a:chExt cx="1441282" cy="275751"/>
          </a:xfrm>
        </p:grpSpPr>
        <p:sp>
          <p:nvSpPr>
            <p:cNvPr id="14" name="Freeform 14"/>
            <p:cNvSpPr/>
            <p:nvPr/>
          </p:nvSpPr>
          <p:spPr>
            <a:xfrm>
              <a:off x="0" y="0"/>
              <a:ext cx="1441282" cy="275751"/>
            </a:xfrm>
            <a:custGeom>
              <a:avLst/>
              <a:gdLst/>
              <a:ahLst/>
              <a:cxnLst/>
              <a:rect l="l" t="t" r="r" b="b"/>
              <a:pathLst>
                <a:path w="1441282" h="275751">
                  <a:moveTo>
                    <a:pt x="72151" y="0"/>
                  </a:moveTo>
                  <a:lnTo>
                    <a:pt x="1369131" y="0"/>
                  </a:lnTo>
                  <a:cubicBezTo>
                    <a:pt x="1388267" y="0"/>
                    <a:pt x="1406619" y="7602"/>
                    <a:pt x="1420150" y="21133"/>
                  </a:cubicBezTo>
                  <a:cubicBezTo>
                    <a:pt x="1433681" y="34664"/>
                    <a:pt x="1441282" y="53016"/>
                    <a:pt x="1441282" y="72151"/>
                  </a:cubicBezTo>
                  <a:lnTo>
                    <a:pt x="1441282" y="203600"/>
                  </a:lnTo>
                  <a:cubicBezTo>
                    <a:pt x="1441282" y="222736"/>
                    <a:pt x="1433681" y="241088"/>
                    <a:pt x="1420150" y="254619"/>
                  </a:cubicBezTo>
                  <a:cubicBezTo>
                    <a:pt x="1406619" y="268150"/>
                    <a:pt x="1388267" y="275751"/>
                    <a:pt x="1369131" y="275751"/>
                  </a:cubicBezTo>
                  <a:lnTo>
                    <a:pt x="72151" y="275751"/>
                  </a:lnTo>
                  <a:cubicBezTo>
                    <a:pt x="53016" y="275751"/>
                    <a:pt x="34664" y="268150"/>
                    <a:pt x="21133" y="254619"/>
                  </a:cubicBezTo>
                  <a:cubicBezTo>
                    <a:pt x="7602" y="241088"/>
                    <a:pt x="0" y="222736"/>
                    <a:pt x="0" y="203600"/>
                  </a:cubicBezTo>
                  <a:lnTo>
                    <a:pt x="0" y="72151"/>
                  </a:lnTo>
                  <a:cubicBezTo>
                    <a:pt x="0" y="53016"/>
                    <a:pt x="7602" y="34664"/>
                    <a:pt x="21133" y="21133"/>
                  </a:cubicBezTo>
                  <a:cubicBezTo>
                    <a:pt x="34664" y="7602"/>
                    <a:pt x="53016" y="0"/>
                    <a:pt x="72151" y="0"/>
                  </a:cubicBezTo>
                  <a:close/>
                </a:path>
              </a:pathLst>
            </a:custGeom>
            <a:solidFill>
              <a:srgbClr val="E0DFAD"/>
            </a:solidFill>
          </p:spPr>
        </p:sp>
        <p:sp>
          <p:nvSpPr>
            <p:cNvPr id="15" name="TextBox 15"/>
            <p:cNvSpPr txBox="1"/>
            <p:nvPr/>
          </p:nvSpPr>
          <p:spPr>
            <a:xfrm>
              <a:off x="0" y="-38100"/>
              <a:ext cx="1441282" cy="31385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004626" y="4295534"/>
            <a:ext cx="5472369" cy="1046993"/>
            <a:chOff x="0" y="0"/>
            <a:chExt cx="1441282" cy="275751"/>
          </a:xfrm>
        </p:grpSpPr>
        <p:sp>
          <p:nvSpPr>
            <p:cNvPr id="17" name="Freeform 17"/>
            <p:cNvSpPr/>
            <p:nvPr/>
          </p:nvSpPr>
          <p:spPr>
            <a:xfrm>
              <a:off x="0" y="0"/>
              <a:ext cx="1441282" cy="275751"/>
            </a:xfrm>
            <a:custGeom>
              <a:avLst/>
              <a:gdLst/>
              <a:ahLst/>
              <a:cxnLst/>
              <a:rect l="l" t="t" r="r" b="b"/>
              <a:pathLst>
                <a:path w="1441282" h="275751">
                  <a:moveTo>
                    <a:pt x="72151" y="0"/>
                  </a:moveTo>
                  <a:lnTo>
                    <a:pt x="1369131" y="0"/>
                  </a:lnTo>
                  <a:cubicBezTo>
                    <a:pt x="1388267" y="0"/>
                    <a:pt x="1406619" y="7602"/>
                    <a:pt x="1420150" y="21133"/>
                  </a:cubicBezTo>
                  <a:cubicBezTo>
                    <a:pt x="1433681" y="34664"/>
                    <a:pt x="1441282" y="53016"/>
                    <a:pt x="1441282" y="72151"/>
                  </a:cubicBezTo>
                  <a:lnTo>
                    <a:pt x="1441282" y="203600"/>
                  </a:lnTo>
                  <a:cubicBezTo>
                    <a:pt x="1441282" y="222736"/>
                    <a:pt x="1433681" y="241088"/>
                    <a:pt x="1420150" y="254619"/>
                  </a:cubicBezTo>
                  <a:cubicBezTo>
                    <a:pt x="1406619" y="268150"/>
                    <a:pt x="1388267" y="275751"/>
                    <a:pt x="1369131" y="275751"/>
                  </a:cubicBezTo>
                  <a:lnTo>
                    <a:pt x="72151" y="275751"/>
                  </a:lnTo>
                  <a:cubicBezTo>
                    <a:pt x="53016" y="275751"/>
                    <a:pt x="34664" y="268150"/>
                    <a:pt x="21133" y="254619"/>
                  </a:cubicBezTo>
                  <a:cubicBezTo>
                    <a:pt x="7602" y="241088"/>
                    <a:pt x="0" y="222736"/>
                    <a:pt x="0" y="203600"/>
                  </a:cubicBezTo>
                  <a:lnTo>
                    <a:pt x="0" y="72151"/>
                  </a:lnTo>
                  <a:cubicBezTo>
                    <a:pt x="0" y="53016"/>
                    <a:pt x="7602" y="34664"/>
                    <a:pt x="21133" y="21133"/>
                  </a:cubicBezTo>
                  <a:cubicBezTo>
                    <a:pt x="34664" y="7602"/>
                    <a:pt x="53016" y="0"/>
                    <a:pt x="72151" y="0"/>
                  </a:cubicBezTo>
                  <a:close/>
                </a:path>
              </a:pathLst>
            </a:custGeom>
            <a:solidFill>
              <a:srgbClr val="E0DFAD"/>
            </a:solidFill>
          </p:spPr>
        </p:sp>
        <p:sp>
          <p:nvSpPr>
            <p:cNvPr id="18" name="TextBox 18"/>
            <p:cNvSpPr txBox="1"/>
            <p:nvPr/>
          </p:nvSpPr>
          <p:spPr>
            <a:xfrm>
              <a:off x="0" y="-38100"/>
              <a:ext cx="1441282" cy="313851"/>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998835" y="1742834"/>
            <a:ext cx="3858476" cy="2426017"/>
          </a:xfrm>
          <a:custGeom>
            <a:avLst/>
            <a:gdLst/>
            <a:ahLst/>
            <a:cxnLst/>
            <a:rect l="l" t="t" r="r" b="b"/>
            <a:pathLst>
              <a:path w="3858476" h="2426017">
                <a:moveTo>
                  <a:pt x="0" y="0"/>
                </a:moveTo>
                <a:lnTo>
                  <a:pt x="3858476" y="0"/>
                </a:lnTo>
                <a:lnTo>
                  <a:pt x="3858476" y="2426017"/>
                </a:lnTo>
                <a:lnTo>
                  <a:pt x="0" y="24260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1219200" y="148527"/>
            <a:ext cx="15483695" cy="1431995"/>
          </a:xfrm>
          <a:prstGeom prst="rect">
            <a:avLst/>
          </a:prstGeom>
        </p:spPr>
        <p:txBody>
          <a:bodyPr wrap="square" lIns="0" tIns="0" rIns="0" bIns="0" rtlCol="0" anchor="t">
            <a:spAutoFit/>
          </a:bodyPr>
          <a:lstStyle/>
          <a:p>
            <a:pPr algn="ctr">
              <a:lnSpc>
                <a:spcPts val="11679"/>
              </a:lnSpc>
            </a:pPr>
            <a:r>
              <a:rPr lang="en-US" sz="8342" dirty="0" err="1">
                <a:solidFill>
                  <a:srgbClr val="65867C"/>
                </a:solidFill>
                <a:latin typeface="#9Slide05 IcielSanelma"/>
              </a:rPr>
              <a:t>Hoạt</a:t>
            </a:r>
            <a:r>
              <a:rPr lang="en-US" sz="8342" dirty="0">
                <a:solidFill>
                  <a:srgbClr val="65867C"/>
                </a:solidFill>
                <a:latin typeface="#9Slide05 IcielSanelma"/>
              </a:rPr>
              <a:t> </a:t>
            </a:r>
            <a:r>
              <a:rPr lang="en-US" sz="8342" dirty="0" err="1">
                <a:solidFill>
                  <a:srgbClr val="65867C"/>
                </a:solidFill>
                <a:latin typeface="#9Slide05 IcielSanelma"/>
              </a:rPr>
              <a:t>động</a:t>
            </a:r>
            <a:r>
              <a:rPr lang="en-US" sz="8342" dirty="0">
                <a:solidFill>
                  <a:srgbClr val="65867C"/>
                </a:solidFill>
                <a:latin typeface="#9Slide05 IcielSanelma"/>
              </a:rPr>
              <a:t> </a:t>
            </a:r>
            <a:r>
              <a:rPr lang="en-US" sz="8342" dirty="0" err="1">
                <a:solidFill>
                  <a:srgbClr val="65867C"/>
                </a:solidFill>
                <a:latin typeface="#9Slide05 IcielSanelma"/>
              </a:rPr>
              <a:t>nhóm</a:t>
            </a:r>
            <a:r>
              <a:rPr lang="en-US" sz="8342" dirty="0">
                <a:solidFill>
                  <a:srgbClr val="65867C"/>
                </a:solidFill>
                <a:latin typeface="#9Slide05 IcielSanelma"/>
              </a:rPr>
              <a:t>: </a:t>
            </a:r>
            <a:r>
              <a:rPr lang="en-US" sz="8342" dirty="0" err="1">
                <a:solidFill>
                  <a:srgbClr val="65867C"/>
                </a:solidFill>
                <a:latin typeface="#9Slide05 IcielSanelma"/>
              </a:rPr>
              <a:t>Buổi</a:t>
            </a:r>
            <a:r>
              <a:rPr lang="en-US" sz="8342" dirty="0">
                <a:solidFill>
                  <a:srgbClr val="65867C"/>
                </a:solidFill>
                <a:latin typeface="#9Slide05 IcielSanelma"/>
              </a:rPr>
              <a:t> </a:t>
            </a:r>
            <a:r>
              <a:rPr lang="en-US" sz="8342" dirty="0" err="1">
                <a:solidFill>
                  <a:srgbClr val="65867C"/>
                </a:solidFill>
                <a:latin typeface="#9Slide05 IcielSanelma"/>
              </a:rPr>
              <a:t>đào</a:t>
            </a:r>
            <a:r>
              <a:rPr lang="en-US" sz="8342" dirty="0">
                <a:solidFill>
                  <a:srgbClr val="65867C"/>
                </a:solidFill>
                <a:latin typeface="#9Slide05 IcielSanelma"/>
              </a:rPr>
              <a:t> </a:t>
            </a:r>
            <a:r>
              <a:rPr lang="en-US" sz="8342" dirty="0" err="1">
                <a:solidFill>
                  <a:srgbClr val="65867C"/>
                </a:solidFill>
                <a:latin typeface="#9Slide05 IcielSanelma"/>
              </a:rPr>
              <a:t>tạo</a:t>
            </a:r>
            <a:r>
              <a:rPr lang="en-US" sz="8342" dirty="0">
                <a:solidFill>
                  <a:srgbClr val="65867C"/>
                </a:solidFill>
                <a:latin typeface="#9Slide05 IcielSanelma"/>
              </a:rPr>
              <a:t> </a:t>
            </a:r>
            <a:r>
              <a:rPr lang="en-US" sz="8342" dirty="0" err="1">
                <a:solidFill>
                  <a:srgbClr val="65867C"/>
                </a:solidFill>
                <a:latin typeface="#9Slide05 IcielSanelma"/>
              </a:rPr>
              <a:t>hướng</a:t>
            </a:r>
            <a:r>
              <a:rPr lang="en-US" sz="8342" dirty="0">
                <a:solidFill>
                  <a:srgbClr val="65867C"/>
                </a:solidFill>
                <a:latin typeface="#9Slide05 IcielSanelma"/>
              </a:rPr>
              <a:t> </a:t>
            </a:r>
            <a:r>
              <a:rPr lang="en-US" sz="8342" dirty="0" err="1">
                <a:solidFill>
                  <a:srgbClr val="65867C"/>
                </a:solidFill>
                <a:latin typeface="#9Slide05 IcielSanelma"/>
              </a:rPr>
              <a:t>dẫn</a:t>
            </a:r>
            <a:r>
              <a:rPr lang="en-US" sz="8342" dirty="0">
                <a:solidFill>
                  <a:srgbClr val="65867C"/>
                </a:solidFill>
                <a:latin typeface="#9Slide05 IcielSanelma"/>
              </a:rPr>
              <a:t> </a:t>
            </a:r>
            <a:r>
              <a:rPr lang="en-US" sz="8342" dirty="0" err="1">
                <a:solidFill>
                  <a:srgbClr val="65867C"/>
                </a:solidFill>
                <a:latin typeface="#9Slide05 IcielSanelma"/>
              </a:rPr>
              <a:t>viên</a:t>
            </a:r>
            <a:endParaRPr lang="en-US" sz="8342" dirty="0">
              <a:solidFill>
                <a:srgbClr val="65867C"/>
              </a:solidFill>
              <a:latin typeface="#9Slide05 IcielSanelma"/>
            </a:endParaRPr>
          </a:p>
        </p:txBody>
      </p:sp>
      <p:sp>
        <p:nvSpPr>
          <p:cNvPr id="21" name="TextBox 21"/>
          <p:cNvSpPr txBox="1"/>
          <p:nvPr/>
        </p:nvSpPr>
        <p:spPr>
          <a:xfrm>
            <a:off x="5111222" y="1778711"/>
            <a:ext cx="12344906" cy="2390140"/>
          </a:xfrm>
          <a:prstGeom prst="rect">
            <a:avLst/>
          </a:prstGeom>
        </p:spPr>
        <p:txBody>
          <a:bodyPr lIns="0" tIns="0" rIns="0" bIns="0" rtlCol="0" anchor="t">
            <a:spAutoFit/>
          </a:bodyPr>
          <a:lstStyle/>
          <a:p>
            <a:pPr algn="l">
              <a:lnSpc>
                <a:spcPts val="4759"/>
              </a:lnSpc>
            </a:pPr>
            <a:r>
              <a:rPr lang="en-US" sz="3399">
                <a:solidFill>
                  <a:srgbClr val="65867C"/>
                </a:solidFill>
                <a:latin typeface="Roboto Condensed"/>
              </a:rPr>
              <a:t>- Lớp chia 3 nhóm (7 - 8 HS/nhóm)</a:t>
            </a:r>
          </a:p>
          <a:p>
            <a:pPr algn="l">
              <a:lnSpc>
                <a:spcPts val="4759"/>
              </a:lnSpc>
            </a:pPr>
            <a:r>
              <a:rPr lang="en-US" sz="3399">
                <a:solidFill>
                  <a:srgbClr val="65867C"/>
                </a:solidFill>
                <a:latin typeface="Roboto Condensed"/>
              </a:rPr>
              <a:t>-</a:t>
            </a:r>
            <a:r>
              <a:rPr lang="en-US" sz="3399">
                <a:solidFill>
                  <a:srgbClr val="65867C"/>
                </a:solidFill>
                <a:latin typeface="Roboto Condensed Bold"/>
              </a:rPr>
              <a:t> Cách thức: </a:t>
            </a:r>
            <a:r>
              <a:rPr lang="en-US" sz="3399">
                <a:solidFill>
                  <a:srgbClr val="65867C"/>
                </a:solidFill>
                <a:latin typeface="Roboto Condensed"/>
              </a:rPr>
              <a:t>Cuộc đào tạo với chuyên gia và các công ty tour du lịch A, B liên kết với nhau.</a:t>
            </a:r>
          </a:p>
          <a:p>
            <a:pPr algn="l">
              <a:lnSpc>
                <a:spcPts val="4759"/>
              </a:lnSpc>
            </a:pPr>
            <a:r>
              <a:rPr lang="en-US" sz="3399">
                <a:solidFill>
                  <a:srgbClr val="65867C"/>
                </a:solidFill>
                <a:latin typeface="Roboto Condensed"/>
              </a:rPr>
              <a:t>- </a:t>
            </a:r>
            <a:r>
              <a:rPr lang="en-US" sz="3399">
                <a:solidFill>
                  <a:srgbClr val="65867C"/>
                </a:solidFill>
                <a:latin typeface="Roboto Condensed Bold"/>
              </a:rPr>
              <a:t>Phân chia nhóm và nhiệm vụ tương ứng:</a:t>
            </a:r>
          </a:p>
        </p:txBody>
      </p:sp>
      <p:sp>
        <p:nvSpPr>
          <p:cNvPr id="22" name="TextBox 22"/>
          <p:cNvSpPr txBox="1"/>
          <p:nvPr/>
        </p:nvSpPr>
        <p:spPr>
          <a:xfrm>
            <a:off x="1034260" y="4469781"/>
            <a:ext cx="4896732" cy="556893"/>
          </a:xfrm>
          <a:prstGeom prst="rect">
            <a:avLst/>
          </a:prstGeom>
        </p:spPr>
        <p:txBody>
          <a:bodyPr lIns="0" tIns="0" rIns="0" bIns="0" rtlCol="0" anchor="t">
            <a:spAutoFit/>
          </a:bodyPr>
          <a:lstStyle/>
          <a:p>
            <a:pPr algn="ctr">
              <a:lnSpc>
                <a:spcPts val="4480"/>
              </a:lnSpc>
              <a:spcBef>
                <a:spcPct val="0"/>
              </a:spcBef>
            </a:pPr>
            <a:r>
              <a:rPr lang="en-US" sz="3200">
                <a:solidFill>
                  <a:srgbClr val="6B7063"/>
                </a:solidFill>
                <a:latin typeface="Roboto Condensed Bold"/>
              </a:rPr>
              <a:t>Nhóm 1. Nhóm chuyên gia </a:t>
            </a:r>
          </a:p>
        </p:txBody>
      </p:sp>
      <p:sp>
        <p:nvSpPr>
          <p:cNvPr id="23" name="TextBox 23"/>
          <p:cNvSpPr txBox="1"/>
          <p:nvPr/>
        </p:nvSpPr>
        <p:spPr>
          <a:xfrm>
            <a:off x="811005" y="5377032"/>
            <a:ext cx="5310479" cy="4640578"/>
          </a:xfrm>
          <a:prstGeom prst="rect">
            <a:avLst/>
          </a:prstGeom>
        </p:spPr>
        <p:txBody>
          <a:bodyPr lIns="0" tIns="0" rIns="0" bIns="0" rtlCol="0" anchor="t">
            <a:spAutoFit/>
          </a:bodyPr>
          <a:lstStyle/>
          <a:p>
            <a:pPr marL="712486" lvl="1" indent="-356243" algn="just">
              <a:lnSpc>
                <a:spcPts val="4620"/>
              </a:lnSpc>
              <a:buFont typeface="Arial"/>
              <a:buChar char="•"/>
            </a:pPr>
            <a:r>
              <a:rPr lang="en-US" sz="3300">
                <a:solidFill>
                  <a:srgbClr val="6B7063"/>
                </a:solidFill>
                <a:latin typeface="Roboto Condensed"/>
              </a:rPr>
              <a:t>Đọc Phần 1 của văn bản (Vịnh Hạ Long là tác phẩm nghệ thuật thiên nhiên hoành tráng)</a:t>
            </a:r>
          </a:p>
          <a:p>
            <a:pPr marL="712486" lvl="1" indent="-356243" algn="just">
              <a:lnSpc>
                <a:spcPts val="4620"/>
              </a:lnSpc>
              <a:buFont typeface="Arial"/>
              <a:buChar char="•"/>
            </a:pPr>
            <a:r>
              <a:rPr lang="en-US" sz="3300">
                <a:solidFill>
                  <a:srgbClr val="6B7063"/>
                </a:solidFill>
                <a:latin typeface="Roboto Condensed"/>
              </a:rPr>
              <a:t>Nhiệm vụ: Chia sẻ về tiềm năng phát triển du lịch của Vịnh Hạ Long</a:t>
            </a:r>
          </a:p>
          <a:p>
            <a:pPr algn="just">
              <a:lnSpc>
                <a:spcPts val="4620"/>
              </a:lnSpc>
              <a:spcBef>
                <a:spcPct val="0"/>
              </a:spcBef>
            </a:pPr>
            <a:endParaRPr lang="en-US" sz="3300">
              <a:solidFill>
                <a:srgbClr val="6B7063"/>
              </a:solidFill>
              <a:latin typeface="Roboto Condensed"/>
            </a:endParaRPr>
          </a:p>
        </p:txBody>
      </p:sp>
      <p:sp>
        <p:nvSpPr>
          <p:cNvPr id="24" name="TextBox 24"/>
          <p:cNvSpPr txBox="1"/>
          <p:nvPr/>
        </p:nvSpPr>
        <p:spPr>
          <a:xfrm>
            <a:off x="6606814" y="4420885"/>
            <a:ext cx="4896732" cy="845694"/>
          </a:xfrm>
          <a:prstGeom prst="rect">
            <a:avLst/>
          </a:prstGeom>
        </p:spPr>
        <p:txBody>
          <a:bodyPr lIns="0" tIns="0" rIns="0" bIns="0" rtlCol="0" anchor="t">
            <a:spAutoFit/>
          </a:bodyPr>
          <a:lstStyle/>
          <a:p>
            <a:pPr algn="ctr">
              <a:lnSpc>
                <a:spcPts val="3286"/>
              </a:lnSpc>
            </a:pPr>
            <a:r>
              <a:rPr lang="en-US" sz="3100">
                <a:solidFill>
                  <a:srgbClr val="6B7063"/>
                </a:solidFill>
                <a:latin typeface="Roboto Condensed Bold"/>
              </a:rPr>
              <a:t>Nhóm 2. Nhóm đại diện công ty tour du lịch</a:t>
            </a:r>
          </a:p>
        </p:txBody>
      </p:sp>
      <p:sp>
        <p:nvSpPr>
          <p:cNvPr id="25" name="TextBox 25"/>
          <p:cNvSpPr txBox="1"/>
          <p:nvPr/>
        </p:nvSpPr>
        <p:spPr>
          <a:xfrm>
            <a:off x="6341757" y="5377032"/>
            <a:ext cx="5310479" cy="4640578"/>
          </a:xfrm>
          <a:prstGeom prst="rect">
            <a:avLst/>
          </a:prstGeom>
        </p:spPr>
        <p:txBody>
          <a:bodyPr lIns="0" tIns="0" rIns="0" bIns="0" rtlCol="0" anchor="t">
            <a:spAutoFit/>
          </a:bodyPr>
          <a:lstStyle/>
          <a:p>
            <a:pPr marL="712486" lvl="1" indent="-356243" algn="just">
              <a:lnSpc>
                <a:spcPts val="4620"/>
              </a:lnSpc>
              <a:buFont typeface="Arial"/>
              <a:buChar char="•"/>
            </a:pPr>
            <a:r>
              <a:rPr lang="en-US" sz="3300">
                <a:solidFill>
                  <a:srgbClr val="6B7063"/>
                </a:solidFill>
                <a:latin typeface="Roboto Condensed"/>
              </a:rPr>
              <a:t>Đọc phần Phần 2 của văn bản (Cảnh quan Hạ Long biến đổi theo góc nhìn và thời gian)</a:t>
            </a:r>
          </a:p>
          <a:p>
            <a:pPr marL="712486" lvl="1" indent="-356243" algn="just">
              <a:lnSpc>
                <a:spcPts val="4620"/>
              </a:lnSpc>
              <a:buFont typeface="Arial"/>
              <a:buChar char="•"/>
            </a:pPr>
            <a:r>
              <a:rPr lang="en-US" sz="3300">
                <a:solidFill>
                  <a:srgbClr val="6B7063"/>
                </a:solidFill>
                <a:latin typeface="Roboto Condensed"/>
              </a:rPr>
              <a:t>Nhiệm vụ: Giới thiệu về kế hoạch xây dựng tour du lịch ở Hạ Long</a:t>
            </a:r>
          </a:p>
          <a:p>
            <a:pPr algn="just">
              <a:lnSpc>
                <a:spcPts val="4620"/>
              </a:lnSpc>
              <a:spcBef>
                <a:spcPct val="0"/>
              </a:spcBef>
            </a:pPr>
            <a:endParaRPr lang="en-US" sz="3300">
              <a:solidFill>
                <a:srgbClr val="6B7063"/>
              </a:solidFill>
              <a:latin typeface="Roboto Condensed"/>
            </a:endParaRPr>
          </a:p>
        </p:txBody>
      </p:sp>
      <p:sp>
        <p:nvSpPr>
          <p:cNvPr id="26" name="TextBox 26"/>
          <p:cNvSpPr txBox="1"/>
          <p:nvPr/>
        </p:nvSpPr>
        <p:spPr>
          <a:xfrm>
            <a:off x="12292445" y="4620910"/>
            <a:ext cx="4896732" cy="456947"/>
          </a:xfrm>
          <a:prstGeom prst="rect">
            <a:avLst/>
          </a:prstGeom>
        </p:spPr>
        <p:txBody>
          <a:bodyPr lIns="0" tIns="0" rIns="0" bIns="0" rtlCol="0" anchor="t">
            <a:spAutoFit/>
          </a:bodyPr>
          <a:lstStyle/>
          <a:p>
            <a:pPr algn="ctr">
              <a:lnSpc>
                <a:spcPts val="3392"/>
              </a:lnSpc>
            </a:pPr>
            <a:r>
              <a:rPr lang="en-US" sz="3200">
                <a:solidFill>
                  <a:srgbClr val="6B7063"/>
                </a:solidFill>
                <a:latin typeface="Roboto Condensed Bold"/>
              </a:rPr>
              <a:t>Nhóm 3.Bộ phận nhân sự</a:t>
            </a:r>
          </a:p>
        </p:txBody>
      </p:sp>
      <p:sp>
        <p:nvSpPr>
          <p:cNvPr id="27" name="TextBox 27"/>
          <p:cNvSpPr txBox="1"/>
          <p:nvPr/>
        </p:nvSpPr>
        <p:spPr>
          <a:xfrm>
            <a:off x="12004626" y="5456827"/>
            <a:ext cx="5166104" cy="4059553"/>
          </a:xfrm>
          <a:prstGeom prst="rect">
            <a:avLst/>
          </a:prstGeom>
        </p:spPr>
        <p:txBody>
          <a:bodyPr lIns="0" tIns="0" rIns="0" bIns="0" rtlCol="0" anchor="t">
            <a:spAutoFit/>
          </a:bodyPr>
          <a:lstStyle/>
          <a:p>
            <a:pPr marL="712486" lvl="1" indent="-356243" algn="just">
              <a:lnSpc>
                <a:spcPts val="4620"/>
              </a:lnSpc>
              <a:buFont typeface="Arial"/>
              <a:buChar char="•"/>
            </a:pPr>
            <a:r>
              <a:rPr lang="en-US" sz="3300">
                <a:solidFill>
                  <a:srgbClr val="6B7063"/>
                </a:solidFill>
                <a:latin typeface="Roboto Condensed"/>
              </a:rPr>
              <a:t>Đọc Phần 3 của văn bản (Hệ thống hang động như những lâu đài bí ẩn)</a:t>
            </a:r>
          </a:p>
          <a:p>
            <a:pPr marL="712486" lvl="1" indent="-356243" algn="just">
              <a:lnSpc>
                <a:spcPts val="4620"/>
              </a:lnSpc>
              <a:buFont typeface="Arial"/>
              <a:buChar char="•"/>
            </a:pPr>
            <a:r>
              <a:rPr lang="en-US" sz="3300">
                <a:solidFill>
                  <a:srgbClr val="6B7063"/>
                </a:solidFill>
                <a:latin typeface="Roboto Condensed"/>
              </a:rPr>
              <a:t>Nhiệm vụ: Xây dựng bài giới thiệu mô phỏng dành cho hướng dẫn viên mới.</a:t>
            </a:r>
          </a:p>
          <a:p>
            <a:pPr algn="just">
              <a:lnSpc>
                <a:spcPts val="4620"/>
              </a:lnSpc>
              <a:spcBef>
                <a:spcPct val="0"/>
              </a:spcBef>
            </a:pPr>
            <a:endParaRPr lang="en-US" sz="3300">
              <a:solidFill>
                <a:srgbClr val="6B7063"/>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1767102" y="8767396"/>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899574" y="3759276"/>
            <a:ext cx="5343244" cy="991175"/>
            <a:chOff x="0" y="0"/>
            <a:chExt cx="1407274" cy="261050"/>
          </a:xfrm>
        </p:grpSpPr>
        <p:sp>
          <p:nvSpPr>
            <p:cNvPr id="11" name="Freeform 11"/>
            <p:cNvSpPr/>
            <p:nvPr/>
          </p:nvSpPr>
          <p:spPr>
            <a:xfrm>
              <a:off x="0" y="0"/>
              <a:ext cx="1407274" cy="261050"/>
            </a:xfrm>
            <a:custGeom>
              <a:avLst/>
              <a:gdLst/>
              <a:ahLst/>
              <a:cxnLst/>
              <a:rect l="l" t="t" r="r" b="b"/>
              <a:pathLst>
                <a:path w="1407274" h="261050">
                  <a:moveTo>
                    <a:pt x="73895" y="0"/>
                  </a:moveTo>
                  <a:lnTo>
                    <a:pt x="1333379" y="0"/>
                  </a:lnTo>
                  <a:cubicBezTo>
                    <a:pt x="1352977" y="0"/>
                    <a:pt x="1371773" y="7785"/>
                    <a:pt x="1385631" y="21643"/>
                  </a:cubicBezTo>
                  <a:cubicBezTo>
                    <a:pt x="1399489" y="35501"/>
                    <a:pt x="1407274" y="54297"/>
                    <a:pt x="1407274" y="73895"/>
                  </a:cubicBezTo>
                  <a:lnTo>
                    <a:pt x="1407274" y="187155"/>
                  </a:lnTo>
                  <a:cubicBezTo>
                    <a:pt x="1407274" y="206754"/>
                    <a:pt x="1399489" y="225549"/>
                    <a:pt x="1385631" y="239407"/>
                  </a:cubicBezTo>
                  <a:cubicBezTo>
                    <a:pt x="1371773" y="253265"/>
                    <a:pt x="1352977" y="261050"/>
                    <a:pt x="1333379" y="261050"/>
                  </a:cubicBezTo>
                  <a:lnTo>
                    <a:pt x="73895" y="261050"/>
                  </a:lnTo>
                  <a:cubicBezTo>
                    <a:pt x="54297" y="261050"/>
                    <a:pt x="35501" y="253265"/>
                    <a:pt x="21643" y="239407"/>
                  </a:cubicBezTo>
                  <a:cubicBezTo>
                    <a:pt x="7785" y="225549"/>
                    <a:pt x="0" y="206754"/>
                    <a:pt x="0" y="187155"/>
                  </a:cubicBezTo>
                  <a:lnTo>
                    <a:pt x="0" y="73895"/>
                  </a:lnTo>
                  <a:cubicBezTo>
                    <a:pt x="0" y="54297"/>
                    <a:pt x="7785" y="35501"/>
                    <a:pt x="21643" y="21643"/>
                  </a:cubicBezTo>
                  <a:cubicBezTo>
                    <a:pt x="35501" y="7785"/>
                    <a:pt x="54297" y="0"/>
                    <a:pt x="73895" y="0"/>
                  </a:cubicBezTo>
                  <a:close/>
                </a:path>
              </a:pathLst>
            </a:custGeom>
            <a:solidFill>
              <a:srgbClr val="E0DFAD"/>
            </a:solidFill>
          </p:spPr>
        </p:sp>
        <p:sp>
          <p:nvSpPr>
            <p:cNvPr id="12" name="TextBox 12"/>
            <p:cNvSpPr txBox="1"/>
            <p:nvPr/>
          </p:nvSpPr>
          <p:spPr>
            <a:xfrm>
              <a:off x="0" y="-38100"/>
              <a:ext cx="1407274" cy="2991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430327" y="3759276"/>
            <a:ext cx="5472369" cy="1046993"/>
            <a:chOff x="0" y="0"/>
            <a:chExt cx="1441282" cy="275751"/>
          </a:xfrm>
        </p:grpSpPr>
        <p:sp>
          <p:nvSpPr>
            <p:cNvPr id="14" name="Freeform 14"/>
            <p:cNvSpPr/>
            <p:nvPr/>
          </p:nvSpPr>
          <p:spPr>
            <a:xfrm>
              <a:off x="0" y="0"/>
              <a:ext cx="1441282" cy="275751"/>
            </a:xfrm>
            <a:custGeom>
              <a:avLst/>
              <a:gdLst/>
              <a:ahLst/>
              <a:cxnLst/>
              <a:rect l="l" t="t" r="r" b="b"/>
              <a:pathLst>
                <a:path w="1441282" h="275751">
                  <a:moveTo>
                    <a:pt x="72151" y="0"/>
                  </a:moveTo>
                  <a:lnTo>
                    <a:pt x="1369131" y="0"/>
                  </a:lnTo>
                  <a:cubicBezTo>
                    <a:pt x="1388267" y="0"/>
                    <a:pt x="1406619" y="7602"/>
                    <a:pt x="1420150" y="21133"/>
                  </a:cubicBezTo>
                  <a:cubicBezTo>
                    <a:pt x="1433681" y="34664"/>
                    <a:pt x="1441282" y="53016"/>
                    <a:pt x="1441282" y="72151"/>
                  </a:cubicBezTo>
                  <a:lnTo>
                    <a:pt x="1441282" y="203600"/>
                  </a:lnTo>
                  <a:cubicBezTo>
                    <a:pt x="1441282" y="222736"/>
                    <a:pt x="1433681" y="241088"/>
                    <a:pt x="1420150" y="254619"/>
                  </a:cubicBezTo>
                  <a:cubicBezTo>
                    <a:pt x="1406619" y="268150"/>
                    <a:pt x="1388267" y="275751"/>
                    <a:pt x="1369131" y="275751"/>
                  </a:cubicBezTo>
                  <a:lnTo>
                    <a:pt x="72151" y="275751"/>
                  </a:lnTo>
                  <a:cubicBezTo>
                    <a:pt x="53016" y="275751"/>
                    <a:pt x="34664" y="268150"/>
                    <a:pt x="21133" y="254619"/>
                  </a:cubicBezTo>
                  <a:cubicBezTo>
                    <a:pt x="7602" y="241088"/>
                    <a:pt x="0" y="222736"/>
                    <a:pt x="0" y="203600"/>
                  </a:cubicBezTo>
                  <a:lnTo>
                    <a:pt x="0" y="72151"/>
                  </a:lnTo>
                  <a:cubicBezTo>
                    <a:pt x="0" y="53016"/>
                    <a:pt x="7602" y="34664"/>
                    <a:pt x="21133" y="21133"/>
                  </a:cubicBezTo>
                  <a:cubicBezTo>
                    <a:pt x="34664" y="7602"/>
                    <a:pt x="53016" y="0"/>
                    <a:pt x="72151" y="0"/>
                  </a:cubicBezTo>
                  <a:close/>
                </a:path>
              </a:pathLst>
            </a:custGeom>
            <a:solidFill>
              <a:srgbClr val="E0DFAD"/>
            </a:solidFill>
          </p:spPr>
        </p:sp>
        <p:sp>
          <p:nvSpPr>
            <p:cNvPr id="15" name="TextBox 15"/>
            <p:cNvSpPr txBox="1"/>
            <p:nvPr/>
          </p:nvSpPr>
          <p:spPr>
            <a:xfrm>
              <a:off x="0" y="-38100"/>
              <a:ext cx="1441282" cy="31385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093196" y="3800234"/>
            <a:ext cx="5472369" cy="1046993"/>
            <a:chOff x="0" y="0"/>
            <a:chExt cx="1441282" cy="275751"/>
          </a:xfrm>
        </p:grpSpPr>
        <p:sp>
          <p:nvSpPr>
            <p:cNvPr id="17" name="Freeform 17"/>
            <p:cNvSpPr/>
            <p:nvPr/>
          </p:nvSpPr>
          <p:spPr>
            <a:xfrm>
              <a:off x="0" y="0"/>
              <a:ext cx="1441282" cy="275751"/>
            </a:xfrm>
            <a:custGeom>
              <a:avLst/>
              <a:gdLst/>
              <a:ahLst/>
              <a:cxnLst/>
              <a:rect l="l" t="t" r="r" b="b"/>
              <a:pathLst>
                <a:path w="1441282" h="275751">
                  <a:moveTo>
                    <a:pt x="72151" y="0"/>
                  </a:moveTo>
                  <a:lnTo>
                    <a:pt x="1369131" y="0"/>
                  </a:lnTo>
                  <a:cubicBezTo>
                    <a:pt x="1388267" y="0"/>
                    <a:pt x="1406619" y="7602"/>
                    <a:pt x="1420150" y="21133"/>
                  </a:cubicBezTo>
                  <a:cubicBezTo>
                    <a:pt x="1433681" y="34664"/>
                    <a:pt x="1441282" y="53016"/>
                    <a:pt x="1441282" y="72151"/>
                  </a:cubicBezTo>
                  <a:lnTo>
                    <a:pt x="1441282" y="203600"/>
                  </a:lnTo>
                  <a:cubicBezTo>
                    <a:pt x="1441282" y="222736"/>
                    <a:pt x="1433681" y="241088"/>
                    <a:pt x="1420150" y="254619"/>
                  </a:cubicBezTo>
                  <a:cubicBezTo>
                    <a:pt x="1406619" y="268150"/>
                    <a:pt x="1388267" y="275751"/>
                    <a:pt x="1369131" y="275751"/>
                  </a:cubicBezTo>
                  <a:lnTo>
                    <a:pt x="72151" y="275751"/>
                  </a:lnTo>
                  <a:cubicBezTo>
                    <a:pt x="53016" y="275751"/>
                    <a:pt x="34664" y="268150"/>
                    <a:pt x="21133" y="254619"/>
                  </a:cubicBezTo>
                  <a:cubicBezTo>
                    <a:pt x="7602" y="241088"/>
                    <a:pt x="0" y="222736"/>
                    <a:pt x="0" y="203600"/>
                  </a:cubicBezTo>
                  <a:lnTo>
                    <a:pt x="0" y="72151"/>
                  </a:lnTo>
                  <a:cubicBezTo>
                    <a:pt x="0" y="53016"/>
                    <a:pt x="7602" y="34664"/>
                    <a:pt x="21133" y="21133"/>
                  </a:cubicBezTo>
                  <a:cubicBezTo>
                    <a:pt x="34664" y="7602"/>
                    <a:pt x="53016" y="0"/>
                    <a:pt x="72151" y="0"/>
                  </a:cubicBezTo>
                  <a:close/>
                </a:path>
              </a:pathLst>
            </a:custGeom>
            <a:solidFill>
              <a:srgbClr val="E0DFAD"/>
            </a:solidFill>
          </p:spPr>
        </p:sp>
        <p:sp>
          <p:nvSpPr>
            <p:cNvPr id="18" name="TextBox 18"/>
            <p:cNvSpPr txBox="1"/>
            <p:nvPr/>
          </p:nvSpPr>
          <p:spPr>
            <a:xfrm>
              <a:off x="0" y="-38100"/>
              <a:ext cx="1441282" cy="313851"/>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41277" y="5885815"/>
            <a:ext cx="15283679" cy="900834"/>
            <a:chOff x="0" y="0"/>
            <a:chExt cx="4025331" cy="237257"/>
          </a:xfrm>
        </p:grpSpPr>
        <p:sp>
          <p:nvSpPr>
            <p:cNvPr id="20" name="Freeform 20"/>
            <p:cNvSpPr/>
            <p:nvPr/>
          </p:nvSpPr>
          <p:spPr>
            <a:xfrm>
              <a:off x="0" y="0"/>
              <a:ext cx="4025331" cy="237257"/>
            </a:xfrm>
            <a:custGeom>
              <a:avLst/>
              <a:gdLst/>
              <a:ahLst/>
              <a:cxnLst/>
              <a:rect l="l" t="t" r="r" b="b"/>
              <a:pathLst>
                <a:path w="4025331" h="237257">
                  <a:moveTo>
                    <a:pt x="25834" y="0"/>
                  </a:moveTo>
                  <a:lnTo>
                    <a:pt x="3999497" y="0"/>
                  </a:lnTo>
                  <a:cubicBezTo>
                    <a:pt x="4006349" y="0"/>
                    <a:pt x="4012920" y="2722"/>
                    <a:pt x="4017764" y="7567"/>
                  </a:cubicBezTo>
                  <a:cubicBezTo>
                    <a:pt x="4022609" y="12411"/>
                    <a:pt x="4025331" y="18982"/>
                    <a:pt x="4025331" y="25834"/>
                  </a:cubicBezTo>
                  <a:lnTo>
                    <a:pt x="4025331" y="211423"/>
                  </a:lnTo>
                  <a:cubicBezTo>
                    <a:pt x="4025331" y="225690"/>
                    <a:pt x="4013765" y="237257"/>
                    <a:pt x="3999497" y="237257"/>
                  </a:cubicBezTo>
                  <a:lnTo>
                    <a:pt x="25834" y="237257"/>
                  </a:lnTo>
                  <a:cubicBezTo>
                    <a:pt x="18982" y="237257"/>
                    <a:pt x="12411" y="234535"/>
                    <a:pt x="7567" y="229690"/>
                  </a:cubicBezTo>
                  <a:cubicBezTo>
                    <a:pt x="2722" y="224845"/>
                    <a:pt x="0" y="218274"/>
                    <a:pt x="0" y="211423"/>
                  </a:cubicBezTo>
                  <a:lnTo>
                    <a:pt x="0" y="25834"/>
                  </a:lnTo>
                  <a:cubicBezTo>
                    <a:pt x="0" y="11566"/>
                    <a:pt x="11566" y="0"/>
                    <a:pt x="25834" y="0"/>
                  </a:cubicBezTo>
                  <a:close/>
                </a:path>
              </a:pathLst>
            </a:custGeom>
            <a:solidFill>
              <a:srgbClr val="86BCA0"/>
            </a:solidFill>
          </p:spPr>
        </p:sp>
        <p:sp>
          <p:nvSpPr>
            <p:cNvPr id="21" name="TextBox 21"/>
            <p:cNvSpPr txBox="1"/>
            <p:nvPr/>
          </p:nvSpPr>
          <p:spPr>
            <a:xfrm>
              <a:off x="0" y="-76200"/>
              <a:ext cx="4025331" cy="313457"/>
            </a:xfrm>
            <a:prstGeom prst="rect">
              <a:avLst/>
            </a:prstGeom>
          </p:spPr>
          <p:txBody>
            <a:bodyPr lIns="50800" tIns="50800" rIns="50800" bIns="50800" rtlCol="0" anchor="ctr"/>
            <a:lstStyle/>
            <a:p>
              <a:pPr algn="l">
                <a:lnSpc>
                  <a:spcPts val="4759"/>
                </a:lnSpc>
              </a:pPr>
              <a:r>
                <a:rPr lang="en-US" sz="3399">
                  <a:solidFill>
                    <a:srgbClr val="F7F6E7"/>
                  </a:solidFill>
                  <a:latin typeface="Roboto Condensed"/>
                </a:rPr>
                <a:t>     Phần 1. Chuyên gia chia sẻ về tiềm năng phát triển du lịch của Vịnh Hạ Long.</a:t>
              </a:r>
            </a:p>
          </p:txBody>
        </p:sp>
      </p:grpSp>
      <p:sp>
        <p:nvSpPr>
          <p:cNvPr id="22" name="TextBox 22"/>
          <p:cNvSpPr txBox="1"/>
          <p:nvPr/>
        </p:nvSpPr>
        <p:spPr>
          <a:xfrm>
            <a:off x="899574" y="148527"/>
            <a:ext cx="15803321" cy="1431995"/>
          </a:xfrm>
          <a:prstGeom prst="rect">
            <a:avLst/>
          </a:prstGeom>
        </p:spPr>
        <p:txBody>
          <a:bodyPr wrap="square" lIns="0" tIns="0" rIns="0" bIns="0" rtlCol="0" anchor="t">
            <a:spAutoFit/>
          </a:bodyPr>
          <a:lstStyle/>
          <a:p>
            <a:pPr algn="ctr">
              <a:lnSpc>
                <a:spcPts val="11679"/>
              </a:lnSpc>
            </a:pPr>
            <a:r>
              <a:rPr lang="en-US" sz="8342" dirty="0" err="1">
                <a:solidFill>
                  <a:srgbClr val="65867C"/>
                </a:solidFill>
                <a:latin typeface="#9Slide05 IcielSanelma"/>
              </a:rPr>
              <a:t>Hoạt</a:t>
            </a:r>
            <a:r>
              <a:rPr lang="en-US" sz="8342" dirty="0">
                <a:solidFill>
                  <a:srgbClr val="65867C"/>
                </a:solidFill>
                <a:latin typeface="#9Slide05 IcielSanelma"/>
              </a:rPr>
              <a:t> </a:t>
            </a:r>
            <a:r>
              <a:rPr lang="en-US" sz="8342" dirty="0" err="1">
                <a:solidFill>
                  <a:srgbClr val="65867C"/>
                </a:solidFill>
                <a:latin typeface="#9Slide05 IcielSanelma"/>
              </a:rPr>
              <a:t>động</a:t>
            </a:r>
            <a:r>
              <a:rPr lang="en-US" sz="8342" dirty="0">
                <a:solidFill>
                  <a:srgbClr val="65867C"/>
                </a:solidFill>
                <a:latin typeface="#9Slide05 IcielSanelma"/>
              </a:rPr>
              <a:t> </a:t>
            </a:r>
            <a:r>
              <a:rPr lang="en-US" sz="8342" dirty="0" err="1">
                <a:solidFill>
                  <a:srgbClr val="65867C"/>
                </a:solidFill>
                <a:latin typeface="#9Slide05 IcielSanelma"/>
              </a:rPr>
              <a:t>nhóm</a:t>
            </a:r>
            <a:r>
              <a:rPr lang="en-US" sz="8342" dirty="0">
                <a:solidFill>
                  <a:srgbClr val="65867C"/>
                </a:solidFill>
                <a:latin typeface="#9Slide05 IcielSanelma"/>
              </a:rPr>
              <a:t>: </a:t>
            </a:r>
            <a:r>
              <a:rPr lang="en-US" sz="8342" dirty="0" err="1">
                <a:solidFill>
                  <a:srgbClr val="65867C"/>
                </a:solidFill>
                <a:latin typeface="#9Slide05 IcielSanelma"/>
              </a:rPr>
              <a:t>Buổi</a:t>
            </a:r>
            <a:r>
              <a:rPr lang="en-US" sz="8342" dirty="0">
                <a:solidFill>
                  <a:srgbClr val="65867C"/>
                </a:solidFill>
                <a:latin typeface="#9Slide05 IcielSanelma"/>
              </a:rPr>
              <a:t> </a:t>
            </a:r>
            <a:r>
              <a:rPr lang="en-US" sz="8342" dirty="0" err="1">
                <a:solidFill>
                  <a:srgbClr val="65867C"/>
                </a:solidFill>
                <a:latin typeface="#9Slide05 IcielSanelma"/>
              </a:rPr>
              <a:t>đào</a:t>
            </a:r>
            <a:r>
              <a:rPr lang="en-US" sz="8342" dirty="0">
                <a:solidFill>
                  <a:srgbClr val="65867C"/>
                </a:solidFill>
                <a:latin typeface="#9Slide05 IcielSanelma"/>
              </a:rPr>
              <a:t> </a:t>
            </a:r>
            <a:r>
              <a:rPr lang="en-US" sz="8342" dirty="0" err="1">
                <a:solidFill>
                  <a:srgbClr val="65867C"/>
                </a:solidFill>
                <a:latin typeface="#9Slide05 IcielSanelma"/>
              </a:rPr>
              <a:t>tạo</a:t>
            </a:r>
            <a:r>
              <a:rPr lang="en-US" sz="8342" dirty="0">
                <a:solidFill>
                  <a:srgbClr val="65867C"/>
                </a:solidFill>
                <a:latin typeface="#9Slide05 IcielSanelma"/>
              </a:rPr>
              <a:t> </a:t>
            </a:r>
            <a:r>
              <a:rPr lang="en-US" sz="8342" dirty="0" err="1">
                <a:solidFill>
                  <a:srgbClr val="65867C"/>
                </a:solidFill>
                <a:latin typeface="#9Slide05 IcielSanelma"/>
              </a:rPr>
              <a:t>hướng</a:t>
            </a:r>
            <a:r>
              <a:rPr lang="en-US" sz="8342" dirty="0">
                <a:solidFill>
                  <a:srgbClr val="65867C"/>
                </a:solidFill>
                <a:latin typeface="#9Slide05 IcielSanelma"/>
              </a:rPr>
              <a:t> </a:t>
            </a:r>
            <a:r>
              <a:rPr lang="en-US" sz="8342" dirty="0" err="1">
                <a:solidFill>
                  <a:srgbClr val="65867C"/>
                </a:solidFill>
                <a:latin typeface="#9Slide05 IcielSanelma"/>
              </a:rPr>
              <a:t>dẫn</a:t>
            </a:r>
            <a:r>
              <a:rPr lang="en-US" sz="8342" dirty="0">
                <a:solidFill>
                  <a:srgbClr val="65867C"/>
                </a:solidFill>
                <a:latin typeface="#9Slide05 IcielSanelma"/>
              </a:rPr>
              <a:t> </a:t>
            </a:r>
            <a:r>
              <a:rPr lang="en-US" sz="8342" dirty="0" err="1">
                <a:solidFill>
                  <a:srgbClr val="65867C"/>
                </a:solidFill>
                <a:latin typeface="#9Slide05 IcielSanelma"/>
              </a:rPr>
              <a:t>viên</a:t>
            </a:r>
            <a:endParaRPr lang="en-US" sz="8342" dirty="0">
              <a:solidFill>
                <a:srgbClr val="65867C"/>
              </a:solidFill>
              <a:latin typeface="#9Slide05 IcielSanelma"/>
            </a:endParaRPr>
          </a:p>
        </p:txBody>
      </p:sp>
      <p:sp>
        <p:nvSpPr>
          <p:cNvPr id="23" name="TextBox 23"/>
          <p:cNvSpPr txBox="1"/>
          <p:nvPr/>
        </p:nvSpPr>
        <p:spPr>
          <a:xfrm>
            <a:off x="1585104" y="1778711"/>
            <a:ext cx="15871023" cy="1790065"/>
          </a:xfrm>
          <a:prstGeom prst="rect">
            <a:avLst/>
          </a:prstGeom>
        </p:spPr>
        <p:txBody>
          <a:bodyPr lIns="0" tIns="0" rIns="0" bIns="0" rtlCol="0" anchor="t">
            <a:spAutoFit/>
          </a:bodyPr>
          <a:lstStyle/>
          <a:p>
            <a:pPr algn="l">
              <a:lnSpc>
                <a:spcPts val="4759"/>
              </a:lnSpc>
            </a:pPr>
            <a:r>
              <a:rPr lang="en-US" sz="3399">
                <a:solidFill>
                  <a:srgbClr val="65867C"/>
                </a:solidFill>
                <a:latin typeface="Roboto Condensed"/>
              </a:rPr>
              <a:t>- Lớp chia 3 nhóm (7 - 8 HS/nhóm)</a:t>
            </a:r>
          </a:p>
          <a:p>
            <a:pPr algn="l">
              <a:lnSpc>
                <a:spcPts val="4759"/>
              </a:lnSpc>
            </a:pPr>
            <a:r>
              <a:rPr lang="en-US" sz="3399">
                <a:solidFill>
                  <a:srgbClr val="65867C"/>
                </a:solidFill>
                <a:latin typeface="Roboto Condensed"/>
              </a:rPr>
              <a:t>-</a:t>
            </a:r>
            <a:r>
              <a:rPr lang="en-US" sz="3399">
                <a:solidFill>
                  <a:srgbClr val="65867C"/>
                </a:solidFill>
                <a:latin typeface="Roboto Condensed Bold"/>
              </a:rPr>
              <a:t> Cách thức: </a:t>
            </a:r>
            <a:r>
              <a:rPr lang="en-US" sz="3399">
                <a:solidFill>
                  <a:srgbClr val="65867C"/>
                </a:solidFill>
                <a:latin typeface="Roboto Condensed"/>
              </a:rPr>
              <a:t>Cuộc đào tạo với chuyên gia và các công ty tour du lịch A, B liên kết với nhau.</a:t>
            </a:r>
          </a:p>
          <a:p>
            <a:pPr algn="l">
              <a:lnSpc>
                <a:spcPts val="4759"/>
              </a:lnSpc>
            </a:pPr>
            <a:r>
              <a:rPr lang="en-US" sz="3399">
                <a:solidFill>
                  <a:srgbClr val="65867C"/>
                </a:solidFill>
                <a:latin typeface="Roboto Condensed"/>
              </a:rPr>
              <a:t>- </a:t>
            </a:r>
            <a:r>
              <a:rPr lang="en-US" sz="3399">
                <a:solidFill>
                  <a:srgbClr val="65867C"/>
                </a:solidFill>
                <a:latin typeface="Roboto Condensed Bold"/>
              </a:rPr>
              <a:t>Phân chia nhóm và nhiệm vụ tương ứng:</a:t>
            </a:r>
          </a:p>
        </p:txBody>
      </p:sp>
      <p:sp>
        <p:nvSpPr>
          <p:cNvPr id="24" name="TextBox 24"/>
          <p:cNvSpPr txBox="1"/>
          <p:nvPr/>
        </p:nvSpPr>
        <p:spPr>
          <a:xfrm>
            <a:off x="1141277" y="3946572"/>
            <a:ext cx="4896732" cy="540383"/>
          </a:xfrm>
          <a:prstGeom prst="rect">
            <a:avLst/>
          </a:prstGeom>
        </p:spPr>
        <p:txBody>
          <a:bodyPr lIns="0" tIns="0" rIns="0" bIns="0" rtlCol="0" anchor="t">
            <a:spAutoFit/>
          </a:bodyPr>
          <a:lstStyle/>
          <a:p>
            <a:pPr algn="ctr">
              <a:lnSpc>
                <a:spcPts val="4340"/>
              </a:lnSpc>
              <a:spcBef>
                <a:spcPct val="0"/>
              </a:spcBef>
            </a:pPr>
            <a:r>
              <a:rPr lang="en-US" sz="3100">
                <a:solidFill>
                  <a:srgbClr val="6B7063"/>
                </a:solidFill>
                <a:latin typeface="Roboto Condensed Bold"/>
              </a:rPr>
              <a:t>Nhóm 1. Nhóm chuyên gia </a:t>
            </a:r>
          </a:p>
        </p:txBody>
      </p:sp>
      <p:sp>
        <p:nvSpPr>
          <p:cNvPr id="25" name="TextBox 25"/>
          <p:cNvSpPr txBox="1"/>
          <p:nvPr/>
        </p:nvSpPr>
        <p:spPr>
          <a:xfrm>
            <a:off x="6695384" y="3925585"/>
            <a:ext cx="4896732" cy="845694"/>
          </a:xfrm>
          <a:prstGeom prst="rect">
            <a:avLst/>
          </a:prstGeom>
        </p:spPr>
        <p:txBody>
          <a:bodyPr lIns="0" tIns="0" rIns="0" bIns="0" rtlCol="0" anchor="t">
            <a:spAutoFit/>
          </a:bodyPr>
          <a:lstStyle/>
          <a:p>
            <a:pPr algn="ctr">
              <a:lnSpc>
                <a:spcPts val="3286"/>
              </a:lnSpc>
            </a:pPr>
            <a:r>
              <a:rPr lang="en-US" sz="3100">
                <a:solidFill>
                  <a:srgbClr val="6B7063"/>
                </a:solidFill>
                <a:latin typeface="Roboto Condensed Bold"/>
              </a:rPr>
              <a:t>Nhóm 2. Nhóm đại diện công ty tour du lịch </a:t>
            </a:r>
          </a:p>
        </p:txBody>
      </p:sp>
      <p:sp>
        <p:nvSpPr>
          <p:cNvPr id="26" name="TextBox 26"/>
          <p:cNvSpPr txBox="1"/>
          <p:nvPr/>
        </p:nvSpPr>
        <p:spPr>
          <a:xfrm>
            <a:off x="12381015" y="4137659"/>
            <a:ext cx="4896732" cy="436119"/>
          </a:xfrm>
          <a:prstGeom prst="rect">
            <a:avLst/>
          </a:prstGeom>
        </p:spPr>
        <p:txBody>
          <a:bodyPr lIns="0" tIns="0" rIns="0" bIns="0" rtlCol="0" anchor="t">
            <a:spAutoFit/>
          </a:bodyPr>
          <a:lstStyle/>
          <a:p>
            <a:pPr algn="ctr">
              <a:lnSpc>
                <a:spcPts val="3286"/>
              </a:lnSpc>
            </a:pPr>
            <a:r>
              <a:rPr lang="en-US" sz="3100">
                <a:solidFill>
                  <a:srgbClr val="6B7063"/>
                </a:solidFill>
                <a:latin typeface="Roboto Condensed Bold"/>
              </a:rPr>
              <a:t>Nhóm 3. Bộ phận nhân sự</a:t>
            </a:r>
          </a:p>
        </p:txBody>
      </p:sp>
      <p:sp>
        <p:nvSpPr>
          <p:cNvPr id="27" name="TextBox 27"/>
          <p:cNvSpPr txBox="1"/>
          <p:nvPr/>
        </p:nvSpPr>
        <p:spPr>
          <a:xfrm>
            <a:off x="1585104" y="5067300"/>
            <a:ext cx="15871023" cy="589915"/>
          </a:xfrm>
          <a:prstGeom prst="rect">
            <a:avLst/>
          </a:prstGeom>
        </p:spPr>
        <p:txBody>
          <a:bodyPr lIns="0" tIns="0" rIns="0" bIns="0" rtlCol="0" anchor="t">
            <a:spAutoFit/>
          </a:bodyPr>
          <a:lstStyle/>
          <a:p>
            <a:pPr algn="l">
              <a:lnSpc>
                <a:spcPts val="4759"/>
              </a:lnSpc>
            </a:pPr>
            <a:r>
              <a:rPr lang="en-US" sz="3399">
                <a:solidFill>
                  <a:srgbClr val="65867C"/>
                </a:solidFill>
                <a:latin typeface="Roboto Condensed"/>
              </a:rPr>
              <a:t>- </a:t>
            </a:r>
            <a:r>
              <a:rPr lang="en-US" sz="3399">
                <a:solidFill>
                  <a:srgbClr val="65867C"/>
                </a:solidFill>
                <a:latin typeface="Roboto Condensed Bold"/>
              </a:rPr>
              <a:t>Nội dung triển khai:</a:t>
            </a:r>
            <a:r>
              <a:rPr lang="en-US" sz="3399">
                <a:solidFill>
                  <a:srgbClr val="65867C"/>
                </a:solidFill>
                <a:latin typeface="Roboto Condensed"/>
              </a:rPr>
              <a:t> gồm 3 phần</a:t>
            </a:r>
          </a:p>
        </p:txBody>
      </p:sp>
      <p:grpSp>
        <p:nvGrpSpPr>
          <p:cNvPr id="28" name="Group 28"/>
          <p:cNvGrpSpPr/>
          <p:nvPr/>
        </p:nvGrpSpPr>
        <p:grpSpPr>
          <a:xfrm>
            <a:off x="1122830" y="6977149"/>
            <a:ext cx="15283679" cy="900834"/>
            <a:chOff x="0" y="0"/>
            <a:chExt cx="4025331" cy="237257"/>
          </a:xfrm>
        </p:grpSpPr>
        <p:sp>
          <p:nvSpPr>
            <p:cNvPr id="29" name="Freeform 29"/>
            <p:cNvSpPr/>
            <p:nvPr/>
          </p:nvSpPr>
          <p:spPr>
            <a:xfrm>
              <a:off x="0" y="0"/>
              <a:ext cx="4025331" cy="237257"/>
            </a:xfrm>
            <a:custGeom>
              <a:avLst/>
              <a:gdLst/>
              <a:ahLst/>
              <a:cxnLst/>
              <a:rect l="l" t="t" r="r" b="b"/>
              <a:pathLst>
                <a:path w="4025331" h="237257">
                  <a:moveTo>
                    <a:pt x="25834" y="0"/>
                  </a:moveTo>
                  <a:lnTo>
                    <a:pt x="3999497" y="0"/>
                  </a:lnTo>
                  <a:cubicBezTo>
                    <a:pt x="4006349" y="0"/>
                    <a:pt x="4012920" y="2722"/>
                    <a:pt x="4017764" y="7567"/>
                  </a:cubicBezTo>
                  <a:cubicBezTo>
                    <a:pt x="4022609" y="12411"/>
                    <a:pt x="4025331" y="18982"/>
                    <a:pt x="4025331" y="25834"/>
                  </a:cubicBezTo>
                  <a:lnTo>
                    <a:pt x="4025331" y="211423"/>
                  </a:lnTo>
                  <a:cubicBezTo>
                    <a:pt x="4025331" y="225690"/>
                    <a:pt x="4013765" y="237257"/>
                    <a:pt x="3999497" y="237257"/>
                  </a:cubicBezTo>
                  <a:lnTo>
                    <a:pt x="25834" y="237257"/>
                  </a:lnTo>
                  <a:cubicBezTo>
                    <a:pt x="18982" y="237257"/>
                    <a:pt x="12411" y="234535"/>
                    <a:pt x="7567" y="229690"/>
                  </a:cubicBezTo>
                  <a:cubicBezTo>
                    <a:pt x="2722" y="224845"/>
                    <a:pt x="0" y="218274"/>
                    <a:pt x="0" y="211423"/>
                  </a:cubicBezTo>
                  <a:lnTo>
                    <a:pt x="0" y="25834"/>
                  </a:lnTo>
                  <a:cubicBezTo>
                    <a:pt x="0" y="11566"/>
                    <a:pt x="11566" y="0"/>
                    <a:pt x="25834" y="0"/>
                  </a:cubicBezTo>
                  <a:close/>
                </a:path>
              </a:pathLst>
            </a:custGeom>
            <a:solidFill>
              <a:srgbClr val="BFBE84"/>
            </a:solidFill>
          </p:spPr>
        </p:sp>
        <p:sp>
          <p:nvSpPr>
            <p:cNvPr id="30" name="TextBox 30"/>
            <p:cNvSpPr txBox="1"/>
            <p:nvPr/>
          </p:nvSpPr>
          <p:spPr>
            <a:xfrm>
              <a:off x="0" y="-76200"/>
              <a:ext cx="4025331" cy="313457"/>
            </a:xfrm>
            <a:prstGeom prst="rect">
              <a:avLst/>
            </a:prstGeom>
          </p:spPr>
          <p:txBody>
            <a:bodyPr lIns="50800" tIns="50800" rIns="50800" bIns="50800" rtlCol="0" anchor="ctr"/>
            <a:lstStyle/>
            <a:p>
              <a:pPr algn="l">
                <a:lnSpc>
                  <a:spcPts val="4759"/>
                </a:lnSpc>
              </a:pPr>
              <a:r>
                <a:rPr lang="en-US" sz="3399">
                  <a:solidFill>
                    <a:srgbClr val="F7F6E7"/>
                  </a:solidFill>
                  <a:latin typeface="Roboto Condensed"/>
                </a:rPr>
                <a:t>     Phần 2. Công ty du lịch A giới thiệu về kế hoạch xây dựng về tour du lịch ở Hạ Long.</a:t>
              </a:r>
            </a:p>
          </p:txBody>
        </p:sp>
      </p:grpSp>
      <p:grpSp>
        <p:nvGrpSpPr>
          <p:cNvPr id="31" name="Group 31"/>
          <p:cNvGrpSpPr/>
          <p:nvPr/>
        </p:nvGrpSpPr>
        <p:grpSpPr>
          <a:xfrm>
            <a:off x="1141277" y="8173257"/>
            <a:ext cx="15283679" cy="900834"/>
            <a:chOff x="0" y="0"/>
            <a:chExt cx="4025331" cy="237257"/>
          </a:xfrm>
        </p:grpSpPr>
        <p:sp>
          <p:nvSpPr>
            <p:cNvPr id="32" name="Freeform 32"/>
            <p:cNvSpPr/>
            <p:nvPr/>
          </p:nvSpPr>
          <p:spPr>
            <a:xfrm>
              <a:off x="0" y="0"/>
              <a:ext cx="4025331" cy="237257"/>
            </a:xfrm>
            <a:custGeom>
              <a:avLst/>
              <a:gdLst/>
              <a:ahLst/>
              <a:cxnLst/>
              <a:rect l="l" t="t" r="r" b="b"/>
              <a:pathLst>
                <a:path w="4025331" h="237257">
                  <a:moveTo>
                    <a:pt x="25834" y="0"/>
                  </a:moveTo>
                  <a:lnTo>
                    <a:pt x="3999497" y="0"/>
                  </a:lnTo>
                  <a:cubicBezTo>
                    <a:pt x="4006349" y="0"/>
                    <a:pt x="4012920" y="2722"/>
                    <a:pt x="4017764" y="7567"/>
                  </a:cubicBezTo>
                  <a:cubicBezTo>
                    <a:pt x="4022609" y="12411"/>
                    <a:pt x="4025331" y="18982"/>
                    <a:pt x="4025331" y="25834"/>
                  </a:cubicBezTo>
                  <a:lnTo>
                    <a:pt x="4025331" y="211423"/>
                  </a:lnTo>
                  <a:cubicBezTo>
                    <a:pt x="4025331" y="225690"/>
                    <a:pt x="4013765" y="237257"/>
                    <a:pt x="3999497" y="237257"/>
                  </a:cubicBezTo>
                  <a:lnTo>
                    <a:pt x="25834" y="237257"/>
                  </a:lnTo>
                  <a:cubicBezTo>
                    <a:pt x="18982" y="237257"/>
                    <a:pt x="12411" y="234535"/>
                    <a:pt x="7567" y="229690"/>
                  </a:cubicBezTo>
                  <a:cubicBezTo>
                    <a:pt x="2722" y="224845"/>
                    <a:pt x="0" y="218274"/>
                    <a:pt x="0" y="211423"/>
                  </a:cubicBezTo>
                  <a:lnTo>
                    <a:pt x="0" y="25834"/>
                  </a:lnTo>
                  <a:cubicBezTo>
                    <a:pt x="0" y="11566"/>
                    <a:pt x="11566" y="0"/>
                    <a:pt x="25834" y="0"/>
                  </a:cubicBezTo>
                  <a:close/>
                </a:path>
              </a:pathLst>
            </a:custGeom>
            <a:solidFill>
              <a:srgbClr val="CF9764"/>
            </a:solidFill>
          </p:spPr>
        </p:sp>
        <p:sp>
          <p:nvSpPr>
            <p:cNvPr id="33" name="TextBox 33"/>
            <p:cNvSpPr txBox="1"/>
            <p:nvPr/>
          </p:nvSpPr>
          <p:spPr>
            <a:xfrm>
              <a:off x="0" y="-76200"/>
              <a:ext cx="4025331" cy="313457"/>
            </a:xfrm>
            <a:prstGeom prst="rect">
              <a:avLst/>
            </a:prstGeom>
          </p:spPr>
          <p:txBody>
            <a:bodyPr lIns="50800" tIns="50800" rIns="50800" bIns="50800" rtlCol="0" anchor="ctr"/>
            <a:lstStyle/>
            <a:p>
              <a:pPr algn="l">
                <a:lnSpc>
                  <a:spcPts val="4759"/>
                </a:lnSpc>
              </a:pPr>
              <a:r>
                <a:rPr lang="en-US" sz="3399">
                  <a:solidFill>
                    <a:srgbClr val="F7F6E7"/>
                  </a:solidFill>
                  <a:latin typeface="Roboto Condensed"/>
                </a:rPr>
                <a:t>     Phần 3. Bộ phận nhân sự hướng dẫn, đào tạo hướng dẫn viên.</a:t>
              </a: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1767102" y="8767396"/>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9548115" y="1545889"/>
            <a:ext cx="5851244" cy="991175"/>
            <a:chOff x="0" y="0"/>
            <a:chExt cx="1541068" cy="261050"/>
          </a:xfrm>
        </p:grpSpPr>
        <p:sp>
          <p:nvSpPr>
            <p:cNvPr id="11" name="Freeform 11"/>
            <p:cNvSpPr/>
            <p:nvPr/>
          </p:nvSpPr>
          <p:spPr>
            <a:xfrm>
              <a:off x="0" y="0"/>
              <a:ext cx="1541068" cy="261050"/>
            </a:xfrm>
            <a:custGeom>
              <a:avLst/>
              <a:gdLst/>
              <a:ahLst/>
              <a:cxnLst/>
              <a:rect l="l" t="t" r="r" b="b"/>
              <a:pathLst>
                <a:path w="1541068" h="261050">
                  <a:moveTo>
                    <a:pt x="67479" y="0"/>
                  </a:moveTo>
                  <a:lnTo>
                    <a:pt x="1473589" y="0"/>
                  </a:lnTo>
                  <a:cubicBezTo>
                    <a:pt x="1510857" y="0"/>
                    <a:pt x="1541068" y="30212"/>
                    <a:pt x="1541068" y="67479"/>
                  </a:cubicBezTo>
                  <a:lnTo>
                    <a:pt x="1541068" y="193571"/>
                  </a:lnTo>
                  <a:cubicBezTo>
                    <a:pt x="1541068" y="230839"/>
                    <a:pt x="1510857" y="261050"/>
                    <a:pt x="1473589" y="261050"/>
                  </a:cubicBezTo>
                  <a:lnTo>
                    <a:pt x="67479" y="261050"/>
                  </a:lnTo>
                  <a:cubicBezTo>
                    <a:pt x="30212" y="261050"/>
                    <a:pt x="0" y="230839"/>
                    <a:pt x="0" y="193571"/>
                  </a:cubicBezTo>
                  <a:lnTo>
                    <a:pt x="0" y="67479"/>
                  </a:lnTo>
                  <a:cubicBezTo>
                    <a:pt x="0" y="30212"/>
                    <a:pt x="30212" y="0"/>
                    <a:pt x="67479" y="0"/>
                  </a:cubicBezTo>
                  <a:close/>
                </a:path>
              </a:pathLst>
            </a:custGeom>
            <a:solidFill>
              <a:srgbClr val="E0DFAD"/>
            </a:solidFill>
          </p:spPr>
        </p:sp>
        <p:sp>
          <p:nvSpPr>
            <p:cNvPr id="12" name="TextBox 12"/>
            <p:cNvSpPr txBox="1"/>
            <p:nvPr/>
          </p:nvSpPr>
          <p:spPr>
            <a:xfrm>
              <a:off x="0" y="-38100"/>
              <a:ext cx="1541068" cy="2991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599709" y="2813289"/>
            <a:ext cx="10256055" cy="5954107"/>
            <a:chOff x="0" y="0"/>
            <a:chExt cx="2701183" cy="1568160"/>
          </a:xfrm>
        </p:grpSpPr>
        <p:sp>
          <p:nvSpPr>
            <p:cNvPr id="14" name="Freeform 14"/>
            <p:cNvSpPr/>
            <p:nvPr/>
          </p:nvSpPr>
          <p:spPr>
            <a:xfrm>
              <a:off x="0" y="0"/>
              <a:ext cx="2701183" cy="1568160"/>
            </a:xfrm>
            <a:custGeom>
              <a:avLst/>
              <a:gdLst/>
              <a:ahLst/>
              <a:cxnLst/>
              <a:rect l="l" t="t" r="r" b="b"/>
              <a:pathLst>
                <a:path w="2701183" h="1568160">
                  <a:moveTo>
                    <a:pt x="38498" y="0"/>
                  </a:moveTo>
                  <a:lnTo>
                    <a:pt x="2662685" y="0"/>
                  </a:lnTo>
                  <a:cubicBezTo>
                    <a:pt x="2683947" y="0"/>
                    <a:pt x="2701183" y="17236"/>
                    <a:pt x="2701183" y="38498"/>
                  </a:cubicBezTo>
                  <a:lnTo>
                    <a:pt x="2701183" y="1529662"/>
                  </a:lnTo>
                  <a:cubicBezTo>
                    <a:pt x="2701183" y="1539872"/>
                    <a:pt x="2697127" y="1549664"/>
                    <a:pt x="2689908" y="1556884"/>
                  </a:cubicBezTo>
                  <a:cubicBezTo>
                    <a:pt x="2682688" y="1564104"/>
                    <a:pt x="2672896" y="1568160"/>
                    <a:pt x="2662685" y="1568160"/>
                  </a:cubicBezTo>
                  <a:lnTo>
                    <a:pt x="38498" y="1568160"/>
                  </a:lnTo>
                  <a:cubicBezTo>
                    <a:pt x="28288" y="1568160"/>
                    <a:pt x="18496" y="1564104"/>
                    <a:pt x="11276" y="1556884"/>
                  </a:cubicBezTo>
                  <a:cubicBezTo>
                    <a:pt x="4056" y="1549664"/>
                    <a:pt x="0" y="1539872"/>
                    <a:pt x="0" y="1529662"/>
                  </a:cubicBezTo>
                  <a:lnTo>
                    <a:pt x="0" y="38498"/>
                  </a:lnTo>
                  <a:cubicBezTo>
                    <a:pt x="0" y="28288"/>
                    <a:pt x="4056" y="18496"/>
                    <a:pt x="11276" y="11276"/>
                  </a:cubicBezTo>
                  <a:cubicBezTo>
                    <a:pt x="18496" y="4056"/>
                    <a:pt x="28288" y="0"/>
                    <a:pt x="38498" y="0"/>
                  </a:cubicBezTo>
                  <a:close/>
                </a:path>
              </a:pathLst>
            </a:custGeom>
            <a:solidFill>
              <a:srgbClr val="EDF8FA"/>
            </a:solidFill>
            <a:ln w="38100" cap="rnd">
              <a:solidFill>
                <a:srgbClr val="B2A029"/>
              </a:solidFill>
              <a:prstDash val="lgDash"/>
              <a:round/>
            </a:ln>
          </p:spPr>
        </p:sp>
        <p:sp>
          <p:nvSpPr>
            <p:cNvPr id="15" name="TextBox 15"/>
            <p:cNvSpPr txBox="1"/>
            <p:nvPr/>
          </p:nvSpPr>
          <p:spPr>
            <a:xfrm>
              <a:off x="0" y="-76200"/>
              <a:ext cx="2701183" cy="1644360"/>
            </a:xfrm>
            <a:prstGeom prst="rect">
              <a:avLst/>
            </a:prstGeom>
          </p:spPr>
          <p:txBody>
            <a:bodyPr lIns="50800" tIns="50800" rIns="50800" bIns="50800" rtlCol="0" anchor="ctr"/>
            <a:lstStyle/>
            <a:p>
              <a:pPr marL="777230" lvl="1" indent="-388615" algn="l">
                <a:lnSpc>
                  <a:spcPts val="5039"/>
                </a:lnSpc>
                <a:buFont typeface="Arial"/>
                <a:buChar char="•"/>
              </a:pPr>
              <a:r>
                <a:rPr lang="en-US" sz="3599">
                  <a:solidFill>
                    <a:srgbClr val="B2A029"/>
                  </a:solidFill>
                  <a:latin typeface="Roboto Condensed Bold"/>
                </a:rPr>
                <a:t>Đọc Phần 1 của văn bản</a:t>
              </a:r>
              <a:r>
                <a:rPr lang="en-US" sz="3599">
                  <a:solidFill>
                    <a:srgbClr val="B2A029"/>
                  </a:solidFill>
                  <a:latin typeface="Roboto Condensed"/>
                </a:rPr>
                <a:t> (Vịnh Hạ Long là tác phẩm nghệ thuật thiên nhiên hoành tráng)</a:t>
              </a:r>
            </a:p>
            <a:p>
              <a:pPr marL="777230" lvl="1" indent="-388615" algn="l">
                <a:lnSpc>
                  <a:spcPts val="5039"/>
                </a:lnSpc>
                <a:buFont typeface="Arial"/>
                <a:buChar char="•"/>
              </a:pPr>
              <a:r>
                <a:rPr lang="en-US" sz="3599">
                  <a:solidFill>
                    <a:srgbClr val="B2A029"/>
                  </a:solidFill>
                  <a:latin typeface="Roboto Condensed Bold"/>
                </a:rPr>
                <a:t>Nhiệm vụ:</a:t>
              </a:r>
              <a:r>
                <a:rPr lang="en-US" sz="3599">
                  <a:solidFill>
                    <a:srgbClr val="B2A029"/>
                  </a:solidFill>
                  <a:latin typeface="Roboto Condensed"/>
                </a:rPr>
                <a:t> Chia sẻ về tiềm năng phát triển du lịch của Vịnh Hạ Long</a:t>
              </a:r>
            </a:p>
            <a:p>
              <a:pPr algn="l">
                <a:lnSpc>
                  <a:spcPts val="5039"/>
                </a:lnSpc>
              </a:pPr>
              <a:r>
                <a:rPr lang="en-US" sz="3599">
                  <a:solidFill>
                    <a:srgbClr val="B2A029"/>
                  </a:solidFill>
                  <a:latin typeface="Roboto Condensed"/>
                </a:rPr>
                <a:t>- Nghiên cứu và giới thiệu hệ thống cấu trúc địa hình biển đảo của Vịnh Hạ Long </a:t>
              </a:r>
            </a:p>
            <a:p>
              <a:pPr algn="l">
                <a:lnSpc>
                  <a:spcPts val="5039"/>
                </a:lnSpc>
              </a:pPr>
              <a:r>
                <a:rPr lang="en-US" sz="3599">
                  <a:solidFill>
                    <a:srgbClr val="B2A029"/>
                  </a:solidFill>
                  <a:latin typeface="Roboto Condensed"/>
                </a:rPr>
                <a:t>- Tìm kiến thông tin lí giải yếu tố tác động nào dẫn tới sự thay đổi về hình dạng của các đảo đá qua hàng năm.</a:t>
              </a:r>
            </a:p>
            <a:p>
              <a:pPr marL="777230" lvl="1" indent="-388615" algn="l">
                <a:lnSpc>
                  <a:spcPts val="5039"/>
                </a:lnSpc>
                <a:buFont typeface="Arial"/>
                <a:buChar char="•"/>
              </a:pPr>
              <a:r>
                <a:rPr lang="en-US" sz="3599">
                  <a:solidFill>
                    <a:srgbClr val="B2A029"/>
                  </a:solidFill>
                  <a:latin typeface="Roboto Condensed Bold"/>
                </a:rPr>
                <a:t>Sản phẩm đầu ra: </a:t>
              </a:r>
              <a:r>
                <a:rPr lang="en-US" sz="3599">
                  <a:solidFill>
                    <a:srgbClr val="B2A029"/>
                  </a:solidFill>
                  <a:latin typeface="Roboto Condensed"/>
                </a:rPr>
                <a:t>Sơ đồ tư duy</a:t>
              </a:r>
            </a:p>
          </p:txBody>
        </p:sp>
      </p:grpSp>
      <p:sp>
        <p:nvSpPr>
          <p:cNvPr id="16" name="Freeform 16"/>
          <p:cNvSpPr/>
          <p:nvPr/>
        </p:nvSpPr>
        <p:spPr>
          <a:xfrm>
            <a:off x="667221" y="2719335"/>
            <a:ext cx="6453957" cy="6142016"/>
          </a:xfrm>
          <a:custGeom>
            <a:avLst/>
            <a:gdLst/>
            <a:ahLst/>
            <a:cxnLst/>
            <a:rect l="l" t="t" r="r" b="b"/>
            <a:pathLst>
              <a:path w="6453957" h="6142016">
                <a:moveTo>
                  <a:pt x="0" y="0"/>
                </a:moveTo>
                <a:lnTo>
                  <a:pt x="6453958" y="0"/>
                </a:lnTo>
                <a:lnTo>
                  <a:pt x="6453958" y="6142016"/>
                </a:lnTo>
                <a:lnTo>
                  <a:pt x="0" y="6142016"/>
                </a:lnTo>
                <a:lnTo>
                  <a:pt x="0" y="0"/>
                </a:lnTo>
                <a:close/>
              </a:path>
            </a:pathLst>
          </a:custGeom>
          <a:blipFill>
            <a:blip r:embed="rId6"/>
            <a:stretch>
              <a:fillRect/>
            </a:stretch>
          </a:blipFill>
        </p:spPr>
      </p:sp>
      <p:sp>
        <p:nvSpPr>
          <p:cNvPr id="17" name="TextBox 17"/>
          <p:cNvSpPr txBox="1"/>
          <p:nvPr/>
        </p:nvSpPr>
        <p:spPr>
          <a:xfrm>
            <a:off x="9726714" y="1693180"/>
            <a:ext cx="5494045" cy="629918"/>
          </a:xfrm>
          <a:prstGeom prst="rect">
            <a:avLst/>
          </a:prstGeom>
        </p:spPr>
        <p:txBody>
          <a:bodyPr lIns="0" tIns="0" rIns="0" bIns="0" rtlCol="0" anchor="t">
            <a:spAutoFit/>
          </a:bodyPr>
          <a:lstStyle/>
          <a:p>
            <a:pPr algn="ctr">
              <a:lnSpc>
                <a:spcPts val="5180"/>
              </a:lnSpc>
              <a:spcBef>
                <a:spcPct val="0"/>
              </a:spcBef>
            </a:pPr>
            <a:r>
              <a:rPr lang="en-US" sz="3700">
                <a:solidFill>
                  <a:srgbClr val="6B7063"/>
                </a:solidFill>
                <a:latin typeface="Roboto Condensed Bold"/>
              </a:rPr>
              <a:t>Nhóm 1. Nhóm chuyên gia </a:t>
            </a:r>
          </a:p>
        </p:txBody>
      </p:sp>
      <p:sp>
        <p:nvSpPr>
          <p:cNvPr id="18" name="TextBox 18"/>
          <p:cNvSpPr txBox="1"/>
          <p:nvPr/>
        </p:nvSpPr>
        <p:spPr>
          <a:xfrm>
            <a:off x="2643255" y="-19057"/>
            <a:ext cx="12398905" cy="1235898"/>
          </a:xfrm>
          <a:prstGeom prst="rect">
            <a:avLst/>
          </a:prstGeom>
        </p:spPr>
        <p:txBody>
          <a:bodyPr lIns="0" tIns="0" rIns="0" bIns="0" rtlCol="0" anchor="t">
            <a:spAutoFit/>
          </a:bodyPr>
          <a:lstStyle/>
          <a:p>
            <a:pPr algn="ctr">
              <a:lnSpc>
                <a:spcPts val="9579"/>
              </a:lnSpc>
            </a:pPr>
            <a:r>
              <a:rPr lang="en-US" sz="6842">
                <a:solidFill>
                  <a:srgbClr val="65867C"/>
                </a:solidFill>
                <a:latin typeface="#9Slide05 IcielSanelma"/>
              </a:rPr>
              <a:t>Hoạt động nhóm: Buổi đào tạo hướng dẫn viên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5221518" y="1292302"/>
            <a:ext cx="3569934" cy="1306658"/>
          </a:xfrm>
          <a:custGeom>
            <a:avLst/>
            <a:gdLst/>
            <a:ahLst/>
            <a:cxnLst/>
            <a:rect l="l" t="t" r="r" b="b"/>
            <a:pathLst>
              <a:path w="3569934" h="1306658">
                <a:moveTo>
                  <a:pt x="0" y="0"/>
                </a:moveTo>
                <a:lnTo>
                  <a:pt x="3569934" y="0"/>
                </a:lnTo>
                <a:lnTo>
                  <a:pt x="3569934" y="1306658"/>
                </a:lnTo>
                <a:lnTo>
                  <a:pt x="0" y="13066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835050" y="601300"/>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107064" y="9208002"/>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5376574" y="6697200"/>
            <a:ext cx="5265952" cy="4658478"/>
          </a:xfrm>
          <a:custGeom>
            <a:avLst/>
            <a:gdLst/>
            <a:ahLst/>
            <a:cxnLst/>
            <a:rect l="l" t="t" r="r" b="b"/>
            <a:pathLst>
              <a:path w="5265952" h="4658478">
                <a:moveTo>
                  <a:pt x="0" y="0"/>
                </a:moveTo>
                <a:lnTo>
                  <a:pt x="5265952" y="0"/>
                </a:lnTo>
                <a:lnTo>
                  <a:pt x="5265952" y="4658478"/>
                </a:lnTo>
                <a:lnTo>
                  <a:pt x="0" y="465847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7266034" y="2372841"/>
            <a:ext cx="6945411" cy="6997895"/>
          </a:xfrm>
          <a:custGeom>
            <a:avLst/>
            <a:gdLst/>
            <a:ahLst/>
            <a:cxnLst/>
            <a:rect l="l" t="t" r="r" b="b"/>
            <a:pathLst>
              <a:path w="6945411" h="6997895">
                <a:moveTo>
                  <a:pt x="0" y="0"/>
                </a:moveTo>
                <a:lnTo>
                  <a:pt x="6945411" y="0"/>
                </a:lnTo>
                <a:lnTo>
                  <a:pt x="6945411" y="6997895"/>
                </a:lnTo>
                <a:lnTo>
                  <a:pt x="0" y="699789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4" name="Group 14"/>
          <p:cNvGrpSpPr/>
          <p:nvPr/>
        </p:nvGrpSpPr>
        <p:grpSpPr>
          <a:xfrm>
            <a:off x="808100" y="2983601"/>
            <a:ext cx="5810767" cy="1153217"/>
            <a:chOff x="0" y="0"/>
            <a:chExt cx="1530408" cy="303728"/>
          </a:xfrm>
        </p:grpSpPr>
        <p:sp>
          <p:nvSpPr>
            <p:cNvPr id="15" name="Freeform 15"/>
            <p:cNvSpPr/>
            <p:nvPr/>
          </p:nvSpPr>
          <p:spPr>
            <a:xfrm>
              <a:off x="0" y="0"/>
              <a:ext cx="1530408" cy="303728"/>
            </a:xfrm>
            <a:custGeom>
              <a:avLst/>
              <a:gdLst/>
              <a:ahLst/>
              <a:cxnLst/>
              <a:rect l="l" t="t" r="r" b="b"/>
              <a:pathLst>
                <a:path w="1530408" h="303728">
                  <a:moveTo>
                    <a:pt x="37306" y="0"/>
                  </a:moveTo>
                  <a:lnTo>
                    <a:pt x="1493102" y="0"/>
                  </a:lnTo>
                  <a:cubicBezTo>
                    <a:pt x="1502996" y="0"/>
                    <a:pt x="1512485" y="3930"/>
                    <a:pt x="1519481" y="10927"/>
                  </a:cubicBezTo>
                  <a:cubicBezTo>
                    <a:pt x="1526477" y="17923"/>
                    <a:pt x="1530408" y="27411"/>
                    <a:pt x="1530408" y="37306"/>
                  </a:cubicBezTo>
                  <a:lnTo>
                    <a:pt x="1530408" y="266422"/>
                  </a:lnTo>
                  <a:cubicBezTo>
                    <a:pt x="1530408" y="276316"/>
                    <a:pt x="1526477" y="285805"/>
                    <a:pt x="1519481" y="292801"/>
                  </a:cubicBezTo>
                  <a:cubicBezTo>
                    <a:pt x="1512485" y="299797"/>
                    <a:pt x="1502996" y="303728"/>
                    <a:pt x="1493102" y="303728"/>
                  </a:cubicBezTo>
                  <a:lnTo>
                    <a:pt x="37306" y="303728"/>
                  </a:lnTo>
                  <a:cubicBezTo>
                    <a:pt x="27411" y="303728"/>
                    <a:pt x="17923" y="299797"/>
                    <a:pt x="10927" y="292801"/>
                  </a:cubicBezTo>
                  <a:cubicBezTo>
                    <a:pt x="3930" y="285805"/>
                    <a:pt x="0" y="276316"/>
                    <a:pt x="0" y="266422"/>
                  </a:cubicBezTo>
                  <a:lnTo>
                    <a:pt x="0" y="37306"/>
                  </a:lnTo>
                  <a:cubicBezTo>
                    <a:pt x="0" y="27411"/>
                    <a:pt x="3930" y="17923"/>
                    <a:pt x="10927" y="10927"/>
                  </a:cubicBezTo>
                  <a:cubicBezTo>
                    <a:pt x="17923" y="3930"/>
                    <a:pt x="27411" y="0"/>
                    <a:pt x="37306" y="0"/>
                  </a:cubicBezTo>
                  <a:close/>
                </a:path>
              </a:pathLst>
            </a:custGeom>
            <a:solidFill>
              <a:srgbClr val="FFFFFF"/>
            </a:solidFill>
            <a:ln w="85725" cap="rnd">
              <a:solidFill>
                <a:srgbClr val="9AA51B"/>
              </a:solidFill>
              <a:prstDash val="solid"/>
              <a:round/>
            </a:ln>
          </p:spPr>
        </p:sp>
        <p:sp>
          <p:nvSpPr>
            <p:cNvPr id="16" name="TextBox 16"/>
            <p:cNvSpPr txBox="1"/>
            <p:nvPr/>
          </p:nvSpPr>
          <p:spPr>
            <a:xfrm>
              <a:off x="0" y="-38100"/>
              <a:ext cx="1530408" cy="341828"/>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26626" y="494112"/>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18" name="TextBox 18"/>
          <p:cNvSpPr txBox="1"/>
          <p:nvPr/>
        </p:nvSpPr>
        <p:spPr>
          <a:xfrm>
            <a:off x="1325046" y="1534641"/>
            <a:ext cx="12886399"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a. Vịnh Hạ Long là tác phẩm nghệ thuật thiên nhiên hoành tráng</a:t>
            </a:r>
          </a:p>
        </p:txBody>
      </p:sp>
      <p:sp>
        <p:nvSpPr>
          <p:cNvPr id="19" name="TextBox 19"/>
          <p:cNvSpPr txBox="1"/>
          <p:nvPr/>
        </p:nvSpPr>
        <p:spPr>
          <a:xfrm>
            <a:off x="480525" y="4279693"/>
            <a:ext cx="6465917" cy="3600450"/>
          </a:xfrm>
          <a:prstGeom prst="rect">
            <a:avLst/>
          </a:prstGeom>
        </p:spPr>
        <p:txBody>
          <a:bodyPr lIns="0" tIns="0" rIns="0" bIns="0" rtlCol="0" anchor="t">
            <a:spAutoFit/>
          </a:bodyPr>
          <a:lstStyle/>
          <a:p>
            <a:pPr algn="ctr">
              <a:lnSpc>
                <a:spcPts val="4799"/>
              </a:lnSpc>
              <a:spcBef>
                <a:spcPct val="0"/>
              </a:spcBef>
            </a:pPr>
            <a:r>
              <a:rPr lang="en-US" sz="3999">
                <a:solidFill>
                  <a:srgbClr val="48706E"/>
                </a:solidFill>
                <a:latin typeface="Roboto Condensed"/>
              </a:rPr>
              <a:t>- Là một tác phẩm nghệ thuật tạo hình kì vĩ của tạo hóa, kết hợp hài hòa giữa điêu khắc và hội họa, giữa tính hoành tráng khỏe khoắn với nét duyên dáng mơ mộng.</a:t>
            </a:r>
          </a:p>
        </p:txBody>
      </p:sp>
      <p:sp>
        <p:nvSpPr>
          <p:cNvPr id="20" name="TextBox 20"/>
          <p:cNvSpPr txBox="1"/>
          <p:nvPr/>
        </p:nvSpPr>
        <p:spPr>
          <a:xfrm>
            <a:off x="480525" y="2910286"/>
            <a:ext cx="6465917" cy="1118871"/>
          </a:xfrm>
          <a:prstGeom prst="rect">
            <a:avLst/>
          </a:prstGeom>
        </p:spPr>
        <p:txBody>
          <a:bodyPr lIns="0" tIns="0" rIns="0" bIns="0" rtlCol="0" anchor="t">
            <a:spAutoFit/>
          </a:bodyPr>
          <a:lstStyle/>
          <a:p>
            <a:pPr algn="ctr">
              <a:lnSpc>
                <a:spcPts val="8679"/>
              </a:lnSpc>
            </a:pPr>
            <a:r>
              <a:rPr lang="en-US" sz="6199">
                <a:solidFill>
                  <a:srgbClr val="798211"/>
                </a:solidFill>
                <a:latin typeface="#9Slide05 IcielSanelma"/>
              </a:rPr>
              <a:t>Vịnh Hạ Long</a:t>
            </a:r>
          </a:p>
        </p:txBody>
      </p:sp>
      <p:sp>
        <p:nvSpPr>
          <p:cNvPr id="21" name="TextBox 21"/>
          <p:cNvSpPr txBox="1"/>
          <p:nvPr/>
        </p:nvSpPr>
        <p:spPr>
          <a:xfrm>
            <a:off x="9746231" y="2760427"/>
            <a:ext cx="3624811" cy="721996"/>
          </a:xfrm>
          <a:prstGeom prst="rect">
            <a:avLst/>
          </a:prstGeom>
        </p:spPr>
        <p:txBody>
          <a:bodyPr lIns="0" tIns="0" rIns="0" bIns="0" rtlCol="0" anchor="t">
            <a:spAutoFit/>
          </a:bodyPr>
          <a:lstStyle/>
          <a:p>
            <a:pPr algn="ctr">
              <a:lnSpc>
                <a:spcPts val="5879"/>
              </a:lnSpc>
            </a:pPr>
            <a:r>
              <a:rPr lang="en-US" sz="4199">
                <a:solidFill>
                  <a:srgbClr val="863D3D"/>
                </a:solidFill>
                <a:latin typeface="Roboto Condensed"/>
              </a:rPr>
              <a:t>Vùng biển đảo</a:t>
            </a:r>
          </a:p>
        </p:txBody>
      </p:sp>
      <p:sp>
        <p:nvSpPr>
          <p:cNvPr id="22" name="TextBox 22"/>
          <p:cNvSpPr txBox="1"/>
          <p:nvPr/>
        </p:nvSpPr>
        <p:spPr>
          <a:xfrm>
            <a:off x="9746231" y="4626664"/>
            <a:ext cx="3624811" cy="721996"/>
          </a:xfrm>
          <a:prstGeom prst="rect">
            <a:avLst/>
          </a:prstGeom>
        </p:spPr>
        <p:txBody>
          <a:bodyPr lIns="0" tIns="0" rIns="0" bIns="0" rtlCol="0" anchor="t">
            <a:spAutoFit/>
          </a:bodyPr>
          <a:lstStyle/>
          <a:p>
            <a:pPr algn="ctr">
              <a:lnSpc>
                <a:spcPts val="5879"/>
              </a:lnSpc>
            </a:pPr>
            <a:r>
              <a:rPr lang="en-US" sz="4199">
                <a:solidFill>
                  <a:srgbClr val="486B38"/>
                </a:solidFill>
                <a:latin typeface="Roboto Condensed"/>
              </a:rPr>
              <a:t>Chân đảo đá</a:t>
            </a:r>
          </a:p>
        </p:txBody>
      </p:sp>
      <p:sp>
        <p:nvSpPr>
          <p:cNvPr id="23" name="TextBox 23"/>
          <p:cNvSpPr txBox="1"/>
          <p:nvPr/>
        </p:nvSpPr>
        <p:spPr>
          <a:xfrm>
            <a:off x="9746231" y="6339694"/>
            <a:ext cx="3624811" cy="721996"/>
          </a:xfrm>
          <a:prstGeom prst="rect">
            <a:avLst/>
          </a:prstGeom>
        </p:spPr>
        <p:txBody>
          <a:bodyPr lIns="0" tIns="0" rIns="0" bIns="0" rtlCol="0" anchor="t">
            <a:spAutoFit/>
          </a:bodyPr>
          <a:lstStyle/>
          <a:p>
            <a:pPr algn="ctr">
              <a:lnSpc>
                <a:spcPts val="5879"/>
              </a:lnSpc>
            </a:pPr>
            <a:r>
              <a:rPr lang="en-US" sz="4199">
                <a:solidFill>
                  <a:srgbClr val="FFBF18"/>
                </a:solidFill>
                <a:latin typeface="Roboto Condensed"/>
              </a:rPr>
              <a:t>Mặt vịnh</a:t>
            </a:r>
          </a:p>
        </p:txBody>
      </p:sp>
      <p:sp>
        <p:nvSpPr>
          <p:cNvPr id="24" name="TextBox 24"/>
          <p:cNvSpPr txBox="1"/>
          <p:nvPr/>
        </p:nvSpPr>
        <p:spPr>
          <a:xfrm>
            <a:off x="9746231" y="8304443"/>
            <a:ext cx="3624811" cy="721996"/>
          </a:xfrm>
          <a:prstGeom prst="rect">
            <a:avLst/>
          </a:prstGeom>
        </p:spPr>
        <p:txBody>
          <a:bodyPr lIns="0" tIns="0" rIns="0" bIns="0" rtlCol="0" anchor="t">
            <a:spAutoFit/>
          </a:bodyPr>
          <a:lstStyle/>
          <a:p>
            <a:pPr algn="ctr">
              <a:lnSpc>
                <a:spcPts val="5879"/>
              </a:lnSpc>
            </a:pPr>
            <a:r>
              <a:rPr lang="en-US" sz="4199">
                <a:solidFill>
                  <a:srgbClr val="187484"/>
                </a:solidFill>
                <a:latin typeface="Roboto Condensed"/>
              </a:rPr>
              <a:t>Màu nước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20800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728250" y="9208000"/>
            <a:ext cx="18979518" cy="592228"/>
            <a:chOff x="0" y="0"/>
            <a:chExt cx="25306024" cy="789637"/>
          </a:xfrm>
        </p:grpSpPr>
        <p:sp>
          <p:nvSpPr>
            <p:cNvPr id="5" name="Freeform 5"/>
            <p:cNvSpPr/>
            <p:nvPr/>
          </p:nvSpPr>
          <p:spPr>
            <a:xfrm>
              <a:off x="0" y="0"/>
              <a:ext cx="25305893" cy="789603"/>
            </a:xfrm>
            <a:custGeom>
              <a:avLst/>
              <a:gdLst/>
              <a:ahLst/>
              <a:cxnLst/>
              <a:rect l="l" t="t" r="r" b="b"/>
              <a:pathLst>
                <a:path w="25305893" h="789603">
                  <a:moveTo>
                    <a:pt x="0" y="0"/>
                  </a:moveTo>
                  <a:cubicBezTo>
                    <a:pt x="547370" y="88309"/>
                    <a:pt x="1301877" y="179147"/>
                    <a:pt x="2263267" y="269985"/>
                  </a:cubicBezTo>
                  <a:cubicBezTo>
                    <a:pt x="5994019" y="616895"/>
                    <a:pt x="11311763" y="789603"/>
                    <a:pt x="15740506" y="789603"/>
                  </a:cubicBezTo>
                  <a:cubicBezTo>
                    <a:pt x="16559910" y="789603"/>
                    <a:pt x="17348834" y="783739"/>
                    <a:pt x="18091784" y="771895"/>
                  </a:cubicBezTo>
                  <a:cubicBezTo>
                    <a:pt x="24039322" y="675883"/>
                    <a:pt x="25305893" y="340586"/>
                    <a:pt x="22926929" y="0"/>
                  </a:cubicBezTo>
                  <a:close/>
                </a:path>
              </a:pathLst>
            </a:custGeom>
            <a:solidFill>
              <a:srgbClr val="FFFFFF">
                <a:alpha val="38039"/>
              </a:srgbClr>
            </a:solidFill>
          </p:spPr>
        </p:sp>
      </p:grpSp>
      <p:sp>
        <p:nvSpPr>
          <p:cNvPr id="6" name="Freeform 6"/>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4" y="920800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965950" y="5124008"/>
            <a:ext cx="3869426" cy="1218748"/>
          </a:xfrm>
          <a:custGeom>
            <a:avLst/>
            <a:gdLst/>
            <a:ahLst/>
            <a:cxnLst/>
            <a:rect l="l" t="t" r="r" b="b"/>
            <a:pathLst>
              <a:path w="3869426" h="1218748">
                <a:moveTo>
                  <a:pt x="0" y="0"/>
                </a:moveTo>
                <a:lnTo>
                  <a:pt x="3869426" y="0"/>
                </a:lnTo>
                <a:lnTo>
                  <a:pt x="3869426" y="1218748"/>
                </a:lnTo>
                <a:lnTo>
                  <a:pt x="0" y="12187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12360358" y="25490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3934732" y="3576473"/>
            <a:ext cx="10805207" cy="5631527"/>
          </a:xfrm>
          <a:custGeom>
            <a:avLst/>
            <a:gdLst/>
            <a:ahLst/>
            <a:cxnLst/>
            <a:rect l="l" t="t" r="r" b="b"/>
            <a:pathLst>
              <a:path w="10805207" h="5631527">
                <a:moveTo>
                  <a:pt x="0" y="0"/>
                </a:moveTo>
                <a:lnTo>
                  <a:pt x="10805207" y="0"/>
                </a:lnTo>
                <a:lnTo>
                  <a:pt x="10805207" y="5631527"/>
                </a:lnTo>
                <a:lnTo>
                  <a:pt x="0" y="563152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909215" y="20129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3" name="Group 13"/>
          <p:cNvGrpSpPr/>
          <p:nvPr/>
        </p:nvGrpSpPr>
        <p:grpSpPr>
          <a:xfrm>
            <a:off x="3283573" y="8292993"/>
            <a:ext cx="12282079" cy="1507235"/>
            <a:chOff x="0" y="0"/>
            <a:chExt cx="3234786" cy="396967"/>
          </a:xfrm>
        </p:grpSpPr>
        <p:sp>
          <p:nvSpPr>
            <p:cNvPr id="14" name="Freeform 14"/>
            <p:cNvSpPr/>
            <p:nvPr/>
          </p:nvSpPr>
          <p:spPr>
            <a:xfrm>
              <a:off x="0" y="0"/>
              <a:ext cx="3234786" cy="396967"/>
            </a:xfrm>
            <a:custGeom>
              <a:avLst/>
              <a:gdLst/>
              <a:ahLst/>
              <a:cxnLst/>
              <a:rect l="l" t="t" r="r" b="b"/>
              <a:pathLst>
                <a:path w="3234786" h="396967">
                  <a:moveTo>
                    <a:pt x="32147" y="0"/>
                  </a:moveTo>
                  <a:lnTo>
                    <a:pt x="3202639" y="0"/>
                  </a:lnTo>
                  <a:cubicBezTo>
                    <a:pt x="3211165" y="0"/>
                    <a:pt x="3219342" y="3387"/>
                    <a:pt x="3225371" y="9416"/>
                  </a:cubicBezTo>
                  <a:cubicBezTo>
                    <a:pt x="3231399" y="15445"/>
                    <a:pt x="3234786" y="23621"/>
                    <a:pt x="3234786" y="32147"/>
                  </a:cubicBezTo>
                  <a:lnTo>
                    <a:pt x="3234786" y="364820"/>
                  </a:lnTo>
                  <a:cubicBezTo>
                    <a:pt x="3234786" y="382574"/>
                    <a:pt x="3220393" y="396967"/>
                    <a:pt x="3202639" y="396967"/>
                  </a:cubicBezTo>
                  <a:lnTo>
                    <a:pt x="32147" y="396967"/>
                  </a:lnTo>
                  <a:cubicBezTo>
                    <a:pt x="14393" y="396967"/>
                    <a:pt x="0" y="382574"/>
                    <a:pt x="0" y="364820"/>
                  </a:cubicBezTo>
                  <a:lnTo>
                    <a:pt x="0" y="32147"/>
                  </a:lnTo>
                  <a:cubicBezTo>
                    <a:pt x="0" y="14393"/>
                    <a:pt x="14393" y="0"/>
                    <a:pt x="32147" y="0"/>
                  </a:cubicBezTo>
                  <a:close/>
                </a:path>
              </a:pathLst>
            </a:custGeom>
            <a:solidFill>
              <a:srgbClr val="F2F8FC">
                <a:alpha val="50980"/>
              </a:srgbClr>
            </a:solidFill>
            <a:ln w="38100" cap="rnd">
              <a:solidFill>
                <a:srgbClr val="187484">
                  <a:alpha val="50980"/>
                </a:srgbClr>
              </a:solidFill>
              <a:prstDash val="lgDash"/>
              <a:round/>
            </a:ln>
          </p:spPr>
        </p:sp>
        <p:sp>
          <p:nvSpPr>
            <p:cNvPr id="15" name="TextBox 15"/>
            <p:cNvSpPr txBox="1"/>
            <p:nvPr/>
          </p:nvSpPr>
          <p:spPr>
            <a:xfrm>
              <a:off x="0" y="-38100"/>
              <a:ext cx="3234786" cy="43506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367936" y="190500"/>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17" name="TextBox 17"/>
          <p:cNvSpPr txBox="1"/>
          <p:nvPr/>
        </p:nvSpPr>
        <p:spPr>
          <a:xfrm>
            <a:off x="1239601" y="1028700"/>
            <a:ext cx="12886399"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a. Vịnh Hạ Long là tác phẩm nghệ thuật thiên nhiên hoành tráng</a:t>
            </a:r>
          </a:p>
        </p:txBody>
      </p:sp>
      <p:sp>
        <p:nvSpPr>
          <p:cNvPr id="18" name="TextBox 18"/>
          <p:cNvSpPr txBox="1"/>
          <p:nvPr/>
        </p:nvSpPr>
        <p:spPr>
          <a:xfrm rot="-210746">
            <a:off x="6914809" y="2795488"/>
            <a:ext cx="3300708" cy="781050"/>
          </a:xfrm>
          <a:prstGeom prst="rect">
            <a:avLst/>
          </a:prstGeom>
        </p:spPr>
        <p:txBody>
          <a:bodyPr lIns="0" tIns="0" rIns="0" bIns="0" rtlCol="0" anchor="t">
            <a:spAutoFit/>
          </a:bodyPr>
          <a:lstStyle/>
          <a:p>
            <a:pPr algn="ctr">
              <a:lnSpc>
                <a:spcPts val="6299"/>
              </a:lnSpc>
            </a:pPr>
            <a:r>
              <a:rPr lang="en-US" sz="4500">
                <a:solidFill>
                  <a:srgbClr val="3E9995"/>
                </a:solidFill>
                <a:latin typeface="Roboto Condensed Bold"/>
              </a:rPr>
              <a:t>Vùng biển đảo</a:t>
            </a:r>
          </a:p>
        </p:txBody>
      </p:sp>
      <p:sp>
        <p:nvSpPr>
          <p:cNvPr id="19" name="TextBox 19"/>
          <p:cNvSpPr txBox="1"/>
          <p:nvPr/>
        </p:nvSpPr>
        <p:spPr>
          <a:xfrm>
            <a:off x="3196296" y="8518164"/>
            <a:ext cx="12282079" cy="1075944"/>
          </a:xfrm>
          <a:prstGeom prst="rect">
            <a:avLst/>
          </a:prstGeom>
        </p:spPr>
        <p:txBody>
          <a:bodyPr lIns="0" tIns="0" rIns="0" bIns="0" rtlCol="0" anchor="t">
            <a:spAutoFit/>
          </a:bodyPr>
          <a:lstStyle/>
          <a:p>
            <a:pPr algn="ctr">
              <a:lnSpc>
                <a:spcPts val="4218"/>
              </a:lnSpc>
            </a:pPr>
            <a:r>
              <a:rPr lang="en-US" sz="3700" dirty="0" err="1">
                <a:solidFill>
                  <a:srgbClr val="A8545E"/>
                </a:solidFill>
                <a:latin typeface="Roboto Condensed"/>
              </a:rPr>
              <a:t>Diện</a:t>
            </a:r>
            <a:r>
              <a:rPr lang="en-US" sz="3700" dirty="0">
                <a:solidFill>
                  <a:srgbClr val="A8545E"/>
                </a:solidFill>
                <a:latin typeface="Roboto Condensed"/>
              </a:rPr>
              <a:t> </a:t>
            </a:r>
            <a:r>
              <a:rPr lang="en-US" sz="3700" dirty="0" err="1">
                <a:solidFill>
                  <a:srgbClr val="A8545E"/>
                </a:solidFill>
                <a:latin typeface="Roboto Condensed"/>
              </a:rPr>
              <a:t>tích</a:t>
            </a:r>
            <a:r>
              <a:rPr lang="en-US" sz="3700" dirty="0">
                <a:solidFill>
                  <a:srgbClr val="A8545E"/>
                </a:solidFill>
                <a:latin typeface="Roboto Condensed"/>
              </a:rPr>
              <a:t> </a:t>
            </a:r>
            <a:r>
              <a:rPr lang="en-US" sz="3700" dirty="0" err="1">
                <a:solidFill>
                  <a:srgbClr val="A8545E"/>
                </a:solidFill>
                <a:latin typeface="Roboto Condensed"/>
              </a:rPr>
              <a:t>không</a:t>
            </a:r>
            <a:r>
              <a:rPr lang="en-US" sz="3700" dirty="0">
                <a:solidFill>
                  <a:srgbClr val="A8545E"/>
                </a:solidFill>
                <a:latin typeface="Roboto Condensed"/>
              </a:rPr>
              <a:t> </a:t>
            </a:r>
            <a:r>
              <a:rPr lang="en-US" sz="3700" dirty="0" err="1">
                <a:solidFill>
                  <a:srgbClr val="A8545E"/>
                </a:solidFill>
                <a:latin typeface="Roboto Condensed"/>
              </a:rPr>
              <a:t>rộng</a:t>
            </a:r>
            <a:r>
              <a:rPr lang="en-US" sz="3700" dirty="0">
                <a:solidFill>
                  <a:srgbClr val="A8545E"/>
                </a:solidFill>
                <a:latin typeface="Roboto Condensed"/>
              </a:rPr>
              <a:t>, </a:t>
            </a:r>
            <a:r>
              <a:rPr lang="en-US" sz="3700" dirty="0" err="1">
                <a:solidFill>
                  <a:srgbClr val="A8545E"/>
                </a:solidFill>
                <a:latin typeface="Roboto Condensed"/>
              </a:rPr>
              <a:t>mọc</a:t>
            </a:r>
            <a:r>
              <a:rPr lang="en-US" sz="3700" dirty="0">
                <a:solidFill>
                  <a:srgbClr val="A8545E"/>
                </a:solidFill>
                <a:latin typeface="Roboto Condensed"/>
              </a:rPr>
              <a:t> </a:t>
            </a:r>
            <a:r>
              <a:rPr lang="en-US" sz="3700" dirty="0" err="1">
                <a:solidFill>
                  <a:srgbClr val="A8545E"/>
                </a:solidFill>
                <a:latin typeface="Roboto Condensed"/>
              </a:rPr>
              <a:t>lên</a:t>
            </a:r>
            <a:r>
              <a:rPr lang="en-US" sz="3700" dirty="0">
                <a:solidFill>
                  <a:srgbClr val="A8545E"/>
                </a:solidFill>
                <a:latin typeface="Roboto Condensed"/>
              </a:rPr>
              <a:t> </a:t>
            </a:r>
            <a:r>
              <a:rPr lang="en-US" sz="3700" dirty="0" err="1">
                <a:solidFill>
                  <a:srgbClr val="A8545E"/>
                </a:solidFill>
                <a:latin typeface="Roboto Condensed"/>
              </a:rPr>
              <a:t>nghìn</a:t>
            </a:r>
            <a:r>
              <a:rPr lang="en-US" sz="3700" dirty="0">
                <a:solidFill>
                  <a:srgbClr val="A8545E"/>
                </a:solidFill>
                <a:latin typeface="Roboto Condensed"/>
              </a:rPr>
              <a:t> </a:t>
            </a:r>
            <a:r>
              <a:rPr lang="en-US" sz="3700" dirty="0" err="1">
                <a:solidFill>
                  <a:srgbClr val="A8545E"/>
                </a:solidFill>
                <a:latin typeface="Roboto Condensed"/>
              </a:rPr>
              <a:t>đảo</a:t>
            </a:r>
            <a:r>
              <a:rPr lang="en-US" sz="3700" dirty="0">
                <a:solidFill>
                  <a:srgbClr val="A8545E"/>
                </a:solidFill>
                <a:latin typeface="Roboto Condensed"/>
              </a:rPr>
              <a:t> </a:t>
            </a:r>
            <a:r>
              <a:rPr lang="en-US" sz="3700" dirty="0" err="1">
                <a:solidFill>
                  <a:srgbClr val="A8545E"/>
                </a:solidFill>
                <a:latin typeface="Roboto Condensed"/>
              </a:rPr>
              <a:t>đá</a:t>
            </a:r>
            <a:r>
              <a:rPr lang="en-US" sz="3700" dirty="0">
                <a:solidFill>
                  <a:srgbClr val="A8545E"/>
                </a:solidFill>
                <a:latin typeface="Roboto Condensed"/>
              </a:rPr>
              <a:t> </a:t>
            </a:r>
            <a:r>
              <a:rPr lang="en-US" sz="3700" dirty="0" err="1">
                <a:solidFill>
                  <a:srgbClr val="A8545E"/>
                </a:solidFill>
                <a:latin typeface="Roboto Condensed"/>
              </a:rPr>
              <a:t>muôn</a:t>
            </a:r>
            <a:r>
              <a:rPr lang="en-US" sz="3700" dirty="0">
                <a:solidFill>
                  <a:srgbClr val="A8545E"/>
                </a:solidFill>
                <a:latin typeface="Roboto Condensed"/>
              </a:rPr>
              <a:t> </a:t>
            </a:r>
            <a:r>
              <a:rPr lang="en-US" sz="3700" dirty="0" err="1">
                <a:solidFill>
                  <a:srgbClr val="A8545E"/>
                </a:solidFill>
                <a:latin typeface="Roboto Condensed"/>
              </a:rPr>
              <a:t>hình</a:t>
            </a:r>
            <a:r>
              <a:rPr lang="en-US" sz="3700" dirty="0">
                <a:solidFill>
                  <a:srgbClr val="A8545E"/>
                </a:solidFill>
                <a:latin typeface="Roboto Condensed"/>
              </a:rPr>
              <a:t> </a:t>
            </a:r>
            <a:r>
              <a:rPr lang="en-US" sz="3700" dirty="0" err="1">
                <a:solidFill>
                  <a:srgbClr val="A8545E"/>
                </a:solidFill>
                <a:latin typeface="Roboto Condensed"/>
              </a:rPr>
              <a:t>muôn</a:t>
            </a:r>
            <a:r>
              <a:rPr lang="en-US" sz="3700" dirty="0">
                <a:solidFill>
                  <a:srgbClr val="A8545E"/>
                </a:solidFill>
                <a:latin typeface="Roboto Condensed"/>
              </a:rPr>
              <a:t> </a:t>
            </a:r>
            <a:r>
              <a:rPr lang="en-US" sz="3700" dirty="0" err="1">
                <a:solidFill>
                  <a:srgbClr val="A8545E"/>
                </a:solidFill>
                <a:latin typeface="Roboto Condensed"/>
              </a:rPr>
              <a:t>vẻ</a:t>
            </a:r>
            <a:r>
              <a:rPr lang="en-US" sz="3700" dirty="0">
                <a:solidFill>
                  <a:srgbClr val="A8545E"/>
                </a:solidFill>
                <a:latin typeface="Roboto Condensed"/>
              </a:rPr>
              <a:t>, </a:t>
            </a:r>
            <a:r>
              <a:rPr lang="en-US" sz="3700" dirty="0" err="1">
                <a:solidFill>
                  <a:srgbClr val="A8545E"/>
                </a:solidFill>
                <a:latin typeface="Roboto Condensed"/>
              </a:rPr>
              <a:t>tựa</a:t>
            </a:r>
            <a:r>
              <a:rPr lang="en-US" sz="3700" dirty="0">
                <a:solidFill>
                  <a:srgbClr val="A8545E"/>
                </a:solidFill>
                <a:latin typeface="Roboto Condensed"/>
              </a:rPr>
              <a:t> </a:t>
            </a:r>
            <a:r>
              <a:rPr lang="en-US" sz="3700" dirty="0" err="1">
                <a:solidFill>
                  <a:srgbClr val="A8545E"/>
                </a:solidFill>
                <a:latin typeface="Roboto Condensed"/>
              </a:rPr>
              <a:t>tấm</a:t>
            </a:r>
            <a:r>
              <a:rPr lang="en-US" sz="3700" dirty="0">
                <a:solidFill>
                  <a:srgbClr val="A8545E"/>
                </a:solidFill>
                <a:latin typeface="Roboto Condensed"/>
              </a:rPr>
              <a:t> </a:t>
            </a:r>
            <a:r>
              <a:rPr lang="en-US" sz="3700" dirty="0" err="1">
                <a:solidFill>
                  <a:srgbClr val="A8545E"/>
                </a:solidFill>
                <a:latin typeface="Roboto Condensed"/>
              </a:rPr>
              <a:t>thảm</a:t>
            </a:r>
            <a:r>
              <a:rPr lang="en-US" sz="3700" dirty="0">
                <a:solidFill>
                  <a:srgbClr val="A8545E"/>
                </a:solidFill>
                <a:latin typeface="Roboto Condensed"/>
              </a:rPr>
              <a:t> </a:t>
            </a:r>
            <a:r>
              <a:rPr lang="en-US" sz="3700" dirty="0" err="1">
                <a:solidFill>
                  <a:srgbClr val="A8545E"/>
                </a:solidFill>
                <a:latin typeface="Roboto Condensed"/>
              </a:rPr>
              <a:t>xanh</a:t>
            </a:r>
            <a:r>
              <a:rPr lang="en-US" sz="3700" dirty="0">
                <a:solidFill>
                  <a:srgbClr val="A8545E"/>
                </a:solidFill>
                <a:latin typeface="Roboto Condensed"/>
              </a:rPr>
              <a:t> </a:t>
            </a:r>
            <a:r>
              <a:rPr lang="en-US" sz="3700" dirty="0" err="1">
                <a:solidFill>
                  <a:srgbClr val="A8545E"/>
                </a:solidFill>
                <a:latin typeface="Roboto Condensed"/>
              </a:rPr>
              <a:t>khổng</a:t>
            </a:r>
            <a:r>
              <a:rPr lang="en-US" sz="3700" dirty="0">
                <a:solidFill>
                  <a:srgbClr val="A8545E"/>
                </a:solidFill>
                <a:latin typeface="Roboto Condensed"/>
              </a:rPr>
              <a:t> </a:t>
            </a:r>
            <a:r>
              <a:rPr lang="en-US" sz="3700" dirty="0" err="1">
                <a:solidFill>
                  <a:srgbClr val="A8545E"/>
                </a:solidFill>
                <a:latin typeface="Roboto Condensed"/>
              </a:rPr>
              <a:t>lồ</a:t>
            </a:r>
            <a:r>
              <a:rPr lang="en-US" sz="3700" dirty="0">
                <a:solidFill>
                  <a:srgbClr val="A8545E"/>
                </a:solidFill>
                <a:latin typeface="Roboto Condensed"/>
              </a:rPr>
              <a:t> </a:t>
            </a:r>
            <a:r>
              <a:rPr lang="en-US" sz="3700" dirty="0" err="1">
                <a:solidFill>
                  <a:srgbClr val="A8545E"/>
                </a:solidFill>
                <a:latin typeface="Roboto Condensed"/>
              </a:rPr>
              <a:t>lộng</a:t>
            </a:r>
            <a:r>
              <a:rPr lang="en-US" sz="3700" dirty="0">
                <a:solidFill>
                  <a:srgbClr val="A8545E"/>
                </a:solidFill>
                <a:latin typeface="Roboto Condensed"/>
              </a:rPr>
              <a:t> </a:t>
            </a:r>
            <a:r>
              <a:rPr lang="en-US" sz="3700" dirty="0" err="1">
                <a:solidFill>
                  <a:srgbClr val="A8545E"/>
                </a:solidFill>
                <a:latin typeface="Roboto Condensed"/>
              </a:rPr>
              <a:t>lẫy</a:t>
            </a:r>
            <a:r>
              <a:rPr lang="en-US" sz="3700" dirty="0">
                <a:solidFill>
                  <a:srgbClr val="A8545E"/>
                </a:solidFill>
                <a:latin typeface="Roboto Condensed"/>
              </a:rPr>
              <a:t>, </a:t>
            </a:r>
            <a:r>
              <a:rPr lang="en-US" sz="3700" dirty="0" err="1">
                <a:solidFill>
                  <a:srgbClr val="A8545E"/>
                </a:solidFill>
                <a:latin typeface="Roboto Condensed"/>
              </a:rPr>
              <a:t>lấp</a:t>
            </a:r>
            <a:r>
              <a:rPr lang="en-US" sz="3700" dirty="0">
                <a:solidFill>
                  <a:srgbClr val="A8545E"/>
                </a:solidFill>
                <a:latin typeface="Roboto Condensed"/>
              </a:rPr>
              <a:t> </a:t>
            </a:r>
            <a:r>
              <a:rPr lang="en-US" sz="3700" dirty="0" err="1">
                <a:solidFill>
                  <a:srgbClr val="A8545E"/>
                </a:solidFill>
                <a:latin typeface="Roboto Condensed"/>
              </a:rPr>
              <a:t>lánh</a:t>
            </a:r>
            <a:r>
              <a:rPr lang="en-US" sz="3700" dirty="0">
                <a:solidFill>
                  <a:srgbClr val="A8545E"/>
                </a:solidFill>
                <a:latin typeface="Roboto Condensed"/>
              </a:rPr>
              <a:t> </a:t>
            </a:r>
            <a:r>
              <a:rPr lang="en-US" sz="3700" dirty="0" err="1">
                <a:solidFill>
                  <a:srgbClr val="A8545E"/>
                </a:solidFill>
                <a:latin typeface="Roboto Condensed"/>
              </a:rPr>
              <a:t>vô</a:t>
            </a:r>
            <a:r>
              <a:rPr lang="en-US" sz="3700" dirty="0">
                <a:solidFill>
                  <a:srgbClr val="A8545E"/>
                </a:solidFill>
                <a:latin typeface="Roboto Condensed"/>
              </a:rPr>
              <a:t> </a:t>
            </a:r>
            <a:r>
              <a:rPr lang="en-US" sz="3700" dirty="0" err="1">
                <a:solidFill>
                  <a:srgbClr val="A8545E"/>
                </a:solidFill>
                <a:latin typeface="Roboto Condensed"/>
              </a:rPr>
              <a:t>số</a:t>
            </a:r>
            <a:r>
              <a:rPr lang="en-US" sz="3700" dirty="0">
                <a:solidFill>
                  <a:srgbClr val="A8545E"/>
                </a:solidFill>
                <a:latin typeface="Roboto Condensed"/>
              </a:rPr>
              <a:t> </a:t>
            </a:r>
            <a:r>
              <a:rPr lang="en-US" sz="3700" dirty="0" err="1">
                <a:solidFill>
                  <a:srgbClr val="A8545E"/>
                </a:solidFill>
                <a:latin typeface="Roboto Condensed"/>
              </a:rPr>
              <a:t>châu</a:t>
            </a:r>
            <a:r>
              <a:rPr lang="en-US" sz="3700" dirty="0">
                <a:solidFill>
                  <a:srgbClr val="A8545E"/>
                </a:solidFill>
                <a:latin typeface="Roboto Condensed"/>
              </a:rPr>
              <a:t> </a:t>
            </a:r>
            <a:r>
              <a:rPr lang="en-US" sz="3700" dirty="0" err="1">
                <a:solidFill>
                  <a:srgbClr val="A8545E"/>
                </a:solidFill>
                <a:latin typeface="Roboto Condensed"/>
              </a:rPr>
              <a:t>ngọc</a:t>
            </a:r>
            <a:endParaRPr lang="en-US" sz="3700" dirty="0">
              <a:solidFill>
                <a:srgbClr val="A8545E"/>
              </a:solidFill>
              <a:latin typeface="Roboto Condensed"/>
            </a:endParaRPr>
          </a:p>
        </p:txBody>
      </p:sp>
      <p:grpSp>
        <p:nvGrpSpPr>
          <p:cNvPr id="20" name="Group 20"/>
          <p:cNvGrpSpPr/>
          <p:nvPr/>
        </p:nvGrpSpPr>
        <p:grpSpPr>
          <a:xfrm>
            <a:off x="222263" y="2274446"/>
            <a:ext cx="4874913" cy="2881212"/>
            <a:chOff x="0" y="0"/>
            <a:chExt cx="1283928" cy="758838"/>
          </a:xfrm>
        </p:grpSpPr>
        <p:sp>
          <p:nvSpPr>
            <p:cNvPr id="21" name="Freeform 21"/>
            <p:cNvSpPr/>
            <p:nvPr/>
          </p:nvSpPr>
          <p:spPr>
            <a:xfrm>
              <a:off x="0" y="0"/>
              <a:ext cx="1283928" cy="758838"/>
            </a:xfrm>
            <a:custGeom>
              <a:avLst/>
              <a:gdLst/>
              <a:ahLst/>
              <a:cxnLst/>
              <a:rect l="l" t="t" r="r" b="b"/>
              <a:pathLst>
                <a:path w="1283928" h="758838">
                  <a:moveTo>
                    <a:pt x="80994" y="0"/>
                  </a:moveTo>
                  <a:lnTo>
                    <a:pt x="1202934" y="0"/>
                  </a:lnTo>
                  <a:cubicBezTo>
                    <a:pt x="1224415" y="0"/>
                    <a:pt x="1245016" y="8533"/>
                    <a:pt x="1260205" y="23723"/>
                  </a:cubicBezTo>
                  <a:cubicBezTo>
                    <a:pt x="1275395" y="38912"/>
                    <a:pt x="1283928" y="59513"/>
                    <a:pt x="1283928" y="80994"/>
                  </a:cubicBezTo>
                  <a:lnTo>
                    <a:pt x="1283928" y="677844"/>
                  </a:lnTo>
                  <a:cubicBezTo>
                    <a:pt x="1283928" y="699325"/>
                    <a:pt x="1275395" y="719926"/>
                    <a:pt x="1260205" y="735115"/>
                  </a:cubicBezTo>
                  <a:cubicBezTo>
                    <a:pt x="1245016" y="750304"/>
                    <a:pt x="1224415" y="758838"/>
                    <a:pt x="1202934" y="758838"/>
                  </a:cubicBezTo>
                  <a:lnTo>
                    <a:pt x="80994" y="758838"/>
                  </a:lnTo>
                  <a:cubicBezTo>
                    <a:pt x="59513" y="758838"/>
                    <a:pt x="38912" y="750304"/>
                    <a:pt x="23723" y="735115"/>
                  </a:cubicBezTo>
                  <a:cubicBezTo>
                    <a:pt x="8533" y="719926"/>
                    <a:pt x="0" y="699325"/>
                    <a:pt x="0" y="677844"/>
                  </a:cubicBezTo>
                  <a:lnTo>
                    <a:pt x="0" y="80994"/>
                  </a:lnTo>
                  <a:cubicBezTo>
                    <a:pt x="0" y="59513"/>
                    <a:pt x="8533" y="38912"/>
                    <a:pt x="23723" y="23723"/>
                  </a:cubicBezTo>
                  <a:cubicBezTo>
                    <a:pt x="38912" y="8533"/>
                    <a:pt x="59513" y="0"/>
                    <a:pt x="80994" y="0"/>
                  </a:cubicBezTo>
                  <a:close/>
                </a:path>
              </a:pathLst>
            </a:custGeom>
            <a:solidFill>
              <a:srgbClr val="F2F8FC">
                <a:alpha val="50980"/>
              </a:srgbClr>
            </a:solidFill>
            <a:ln w="38100" cap="rnd">
              <a:solidFill>
                <a:srgbClr val="187484">
                  <a:alpha val="50980"/>
                </a:srgbClr>
              </a:solidFill>
              <a:prstDash val="lgDash"/>
              <a:round/>
            </a:ln>
          </p:spPr>
        </p:sp>
        <p:sp>
          <p:nvSpPr>
            <p:cNvPr id="22" name="TextBox 22"/>
            <p:cNvSpPr txBox="1"/>
            <p:nvPr/>
          </p:nvSpPr>
          <p:spPr>
            <a:xfrm>
              <a:off x="0" y="-38100"/>
              <a:ext cx="1283928" cy="796938"/>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367936" y="2629203"/>
            <a:ext cx="4729240" cy="2152650"/>
          </a:xfrm>
          <a:prstGeom prst="rect">
            <a:avLst/>
          </a:prstGeom>
        </p:spPr>
        <p:txBody>
          <a:bodyPr lIns="0" tIns="0" rIns="0" bIns="0" rtlCol="0" anchor="t">
            <a:spAutoFit/>
          </a:bodyPr>
          <a:lstStyle/>
          <a:p>
            <a:pPr algn="ctr">
              <a:lnSpc>
                <a:spcPts val="4200"/>
              </a:lnSpc>
              <a:spcBef>
                <a:spcPct val="0"/>
              </a:spcBef>
            </a:pPr>
            <a:r>
              <a:rPr lang="en-US" sz="3500">
                <a:solidFill>
                  <a:srgbClr val="515C16"/>
                </a:solidFill>
                <a:latin typeface="Roboto Condensed"/>
              </a:rPr>
              <a:t>Đảo có chỗ quần tụ lại, xúm xít… những tảng than kíp lê khổng lồ từ tầng Đèo Nai lăn xuống vịnh.</a:t>
            </a:r>
          </a:p>
        </p:txBody>
      </p:sp>
      <p:sp>
        <p:nvSpPr>
          <p:cNvPr id="24" name="AutoShape 24"/>
          <p:cNvSpPr/>
          <p:nvPr/>
        </p:nvSpPr>
        <p:spPr>
          <a:xfrm flipH="1" flipV="1">
            <a:off x="5097177" y="3715053"/>
            <a:ext cx="4021329" cy="1224169"/>
          </a:xfrm>
          <a:prstGeom prst="line">
            <a:avLst/>
          </a:prstGeom>
          <a:ln w="66675" cap="flat">
            <a:solidFill>
              <a:srgbClr val="85C4CF"/>
            </a:solidFill>
            <a:prstDash val="sysDash"/>
            <a:headEnd type="oval" w="lg" len="lg"/>
            <a:tailEnd type="none" w="sm" len="sm"/>
          </a:ln>
        </p:spPr>
      </p:sp>
      <p:grpSp>
        <p:nvGrpSpPr>
          <p:cNvPr id="25" name="Group 25"/>
          <p:cNvGrpSpPr/>
          <p:nvPr/>
        </p:nvGrpSpPr>
        <p:grpSpPr>
          <a:xfrm>
            <a:off x="13715278" y="2274446"/>
            <a:ext cx="4191162" cy="1923693"/>
            <a:chOff x="0" y="0"/>
            <a:chExt cx="1103845" cy="506652"/>
          </a:xfrm>
        </p:grpSpPr>
        <p:sp>
          <p:nvSpPr>
            <p:cNvPr id="26" name="Freeform 26"/>
            <p:cNvSpPr/>
            <p:nvPr/>
          </p:nvSpPr>
          <p:spPr>
            <a:xfrm>
              <a:off x="0" y="0"/>
              <a:ext cx="1103845" cy="506652"/>
            </a:xfrm>
            <a:custGeom>
              <a:avLst/>
              <a:gdLst/>
              <a:ahLst/>
              <a:cxnLst/>
              <a:rect l="l" t="t" r="r" b="b"/>
              <a:pathLst>
                <a:path w="1103845" h="506652">
                  <a:moveTo>
                    <a:pt x="94207" y="0"/>
                  </a:moveTo>
                  <a:lnTo>
                    <a:pt x="1009638" y="0"/>
                  </a:lnTo>
                  <a:cubicBezTo>
                    <a:pt x="1034623" y="0"/>
                    <a:pt x="1058585" y="9925"/>
                    <a:pt x="1076253" y="27593"/>
                  </a:cubicBezTo>
                  <a:cubicBezTo>
                    <a:pt x="1093920" y="45260"/>
                    <a:pt x="1103845" y="69222"/>
                    <a:pt x="1103845" y="94207"/>
                  </a:cubicBezTo>
                  <a:lnTo>
                    <a:pt x="1103845" y="412444"/>
                  </a:lnTo>
                  <a:cubicBezTo>
                    <a:pt x="1103845" y="437430"/>
                    <a:pt x="1093920" y="461392"/>
                    <a:pt x="1076253" y="479059"/>
                  </a:cubicBezTo>
                  <a:cubicBezTo>
                    <a:pt x="1058585" y="496726"/>
                    <a:pt x="1034623" y="506652"/>
                    <a:pt x="1009638" y="506652"/>
                  </a:cubicBezTo>
                  <a:lnTo>
                    <a:pt x="94207" y="506652"/>
                  </a:lnTo>
                  <a:cubicBezTo>
                    <a:pt x="69222" y="506652"/>
                    <a:pt x="45260" y="496726"/>
                    <a:pt x="27593" y="479059"/>
                  </a:cubicBezTo>
                  <a:cubicBezTo>
                    <a:pt x="9925" y="461392"/>
                    <a:pt x="0" y="437430"/>
                    <a:pt x="0" y="412444"/>
                  </a:cubicBezTo>
                  <a:lnTo>
                    <a:pt x="0" y="94207"/>
                  </a:lnTo>
                  <a:cubicBezTo>
                    <a:pt x="0" y="69222"/>
                    <a:pt x="9925" y="45260"/>
                    <a:pt x="27593" y="27593"/>
                  </a:cubicBezTo>
                  <a:cubicBezTo>
                    <a:pt x="45260" y="9925"/>
                    <a:pt x="69222" y="0"/>
                    <a:pt x="94207" y="0"/>
                  </a:cubicBezTo>
                  <a:close/>
                </a:path>
              </a:pathLst>
            </a:custGeom>
            <a:solidFill>
              <a:srgbClr val="F2F8FC">
                <a:alpha val="50980"/>
              </a:srgbClr>
            </a:solidFill>
            <a:ln w="38100" cap="rnd">
              <a:solidFill>
                <a:srgbClr val="1F8EA2">
                  <a:alpha val="50980"/>
                </a:srgbClr>
              </a:solidFill>
              <a:prstDash val="lgDash"/>
              <a:round/>
            </a:ln>
          </p:spPr>
        </p:sp>
        <p:sp>
          <p:nvSpPr>
            <p:cNvPr id="27" name="TextBox 27"/>
            <p:cNvSpPr txBox="1"/>
            <p:nvPr/>
          </p:nvSpPr>
          <p:spPr>
            <a:xfrm>
              <a:off x="0" y="-38100"/>
              <a:ext cx="1103845" cy="544752"/>
            </a:xfrm>
            <a:prstGeom prst="rect">
              <a:avLst/>
            </a:prstGeom>
          </p:spPr>
          <p:txBody>
            <a:bodyPr lIns="50800" tIns="50800" rIns="50800" bIns="50800" rtlCol="0" anchor="ctr"/>
            <a:lstStyle/>
            <a:p>
              <a:pPr algn="ctr">
                <a:lnSpc>
                  <a:spcPts val="2659"/>
                </a:lnSpc>
              </a:pPr>
              <a:endParaRPr/>
            </a:p>
          </p:txBody>
        </p:sp>
      </p:grpSp>
      <p:sp>
        <p:nvSpPr>
          <p:cNvPr id="28" name="AutoShape 28"/>
          <p:cNvSpPr/>
          <p:nvPr/>
        </p:nvSpPr>
        <p:spPr>
          <a:xfrm flipV="1">
            <a:off x="11082003" y="2708135"/>
            <a:ext cx="2633275" cy="1490004"/>
          </a:xfrm>
          <a:prstGeom prst="line">
            <a:avLst/>
          </a:prstGeom>
          <a:ln w="66675" cap="flat">
            <a:solidFill>
              <a:srgbClr val="85C4CF"/>
            </a:solidFill>
            <a:prstDash val="sysDash"/>
            <a:headEnd type="oval" w="lg" len="lg"/>
            <a:tailEnd type="none" w="sm" len="sm"/>
          </a:ln>
        </p:spPr>
      </p:sp>
      <p:sp>
        <p:nvSpPr>
          <p:cNvPr id="29" name="TextBox 29"/>
          <p:cNvSpPr txBox="1"/>
          <p:nvPr/>
        </p:nvSpPr>
        <p:spPr>
          <a:xfrm>
            <a:off x="14016103" y="2417143"/>
            <a:ext cx="3518277" cy="1619250"/>
          </a:xfrm>
          <a:prstGeom prst="rect">
            <a:avLst/>
          </a:prstGeom>
        </p:spPr>
        <p:txBody>
          <a:bodyPr lIns="0" tIns="0" rIns="0" bIns="0" rtlCol="0" anchor="t">
            <a:spAutoFit/>
          </a:bodyPr>
          <a:lstStyle/>
          <a:p>
            <a:pPr algn="ctr">
              <a:lnSpc>
                <a:spcPts val="4200"/>
              </a:lnSpc>
              <a:spcBef>
                <a:spcPct val="0"/>
              </a:spcBef>
            </a:pPr>
            <a:r>
              <a:rPr lang="en-US" sz="3500">
                <a:solidFill>
                  <a:srgbClr val="515C16"/>
                </a:solidFill>
                <a:latin typeface="Roboto Condensed"/>
              </a:rPr>
              <a:t>Có chỗ đảo tách ra, đứt nối, gãy khúc nhấp nhô.</a:t>
            </a:r>
          </a:p>
        </p:txBody>
      </p:sp>
      <p:grpSp>
        <p:nvGrpSpPr>
          <p:cNvPr id="30" name="Group 30"/>
          <p:cNvGrpSpPr/>
          <p:nvPr/>
        </p:nvGrpSpPr>
        <p:grpSpPr>
          <a:xfrm>
            <a:off x="13337785" y="4781853"/>
            <a:ext cx="4568656" cy="2881212"/>
            <a:chOff x="0" y="0"/>
            <a:chExt cx="1203267" cy="758838"/>
          </a:xfrm>
        </p:grpSpPr>
        <p:sp>
          <p:nvSpPr>
            <p:cNvPr id="31" name="Freeform 31"/>
            <p:cNvSpPr/>
            <p:nvPr/>
          </p:nvSpPr>
          <p:spPr>
            <a:xfrm>
              <a:off x="0" y="0"/>
              <a:ext cx="1203267" cy="758838"/>
            </a:xfrm>
            <a:custGeom>
              <a:avLst/>
              <a:gdLst/>
              <a:ahLst/>
              <a:cxnLst/>
              <a:rect l="l" t="t" r="r" b="b"/>
              <a:pathLst>
                <a:path w="1203267" h="758838">
                  <a:moveTo>
                    <a:pt x="86423" y="0"/>
                  </a:moveTo>
                  <a:lnTo>
                    <a:pt x="1116844" y="0"/>
                  </a:lnTo>
                  <a:cubicBezTo>
                    <a:pt x="1164574" y="0"/>
                    <a:pt x="1203267" y="38693"/>
                    <a:pt x="1203267" y="86423"/>
                  </a:cubicBezTo>
                  <a:lnTo>
                    <a:pt x="1203267" y="672415"/>
                  </a:lnTo>
                  <a:cubicBezTo>
                    <a:pt x="1203267" y="695335"/>
                    <a:pt x="1194162" y="717317"/>
                    <a:pt x="1177955" y="733525"/>
                  </a:cubicBezTo>
                  <a:cubicBezTo>
                    <a:pt x="1161747" y="749732"/>
                    <a:pt x="1139765" y="758838"/>
                    <a:pt x="1116844" y="758838"/>
                  </a:cubicBezTo>
                  <a:lnTo>
                    <a:pt x="86423" y="758838"/>
                  </a:lnTo>
                  <a:cubicBezTo>
                    <a:pt x="38693" y="758838"/>
                    <a:pt x="0" y="720145"/>
                    <a:pt x="0" y="672415"/>
                  </a:cubicBezTo>
                  <a:lnTo>
                    <a:pt x="0" y="86423"/>
                  </a:lnTo>
                  <a:cubicBezTo>
                    <a:pt x="0" y="38693"/>
                    <a:pt x="38693" y="0"/>
                    <a:pt x="86423" y="0"/>
                  </a:cubicBezTo>
                  <a:close/>
                </a:path>
              </a:pathLst>
            </a:custGeom>
            <a:solidFill>
              <a:srgbClr val="F2F8FC">
                <a:alpha val="50980"/>
              </a:srgbClr>
            </a:solidFill>
            <a:ln w="38100" cap="rnd">
              <a:solidFill>
                <a:srgbClr val="1F8EA2">
                  <a:alpha val="50980"/>
                </a:srgbClr>
              </a:solidFill>
              <a:prstDash val="lgDash"/>
              <a:round/>
            </a:ln>
          </p:spPr>
        </p:sp>
        <p:sp>
          <p:nvSpPr>
            <p:cNvPr id="32" name="TextBox 32"/>
            <p:cNvSpPr txBox="1"/>
            <p:nvPr/>
          </p:nvSpPr>
          <p:spPr>
            <a:xfrm>
              <a:off x="0" y="-38100"/>
              <a:ext cx="1203267" cy="796938"/>
            </a:xfrm>
            <a:prstGeom prst="rect">
              <a:avLst/>
            </a:prstGeom>
          </p:spPr>
          <p:txBody>
            <a:bodyPr lIns="50800" tIns="50800" rIns="50800" bIns="50800" rtlCol="0" anchor="ctr"/>
            <a:lstStyle/>
            <a:p>
              <a:pPr algn="ctr">
                <a:lnSpc>
                  <a:spcPts val="2659"/>
                </a:lnSpc>
              </a:pPr>
              <a:endParaRPr/>
            </a:p>
          </p:txBody>
        </p:sp>
      </p:grpSp>
      <p:sp>
        <p:nvSpPr>
          <p:cNvPr id="33" name="AutoShape 33"/>
          <p:cNvSpPr/>
          <p:nvPr/>
        </p:nvSpPr>
        <p:spPr>
          <a:xfrm flipV="1">
            <a:off x="10704510" y="5902348"/>
            <a:ext cx="2633275" cy="1490004"/>
          </a:xfrm>
          <a:prstGeom prst="line">
            <a:avLst/>
          </a:prstGeom>
          <a:ln w="66675" cap="flat">
            <a:solidFill>
              <a:srgbClr val="85C4CF"/>
            </a:solidFill>
            <a:prstDash val="sysDash"/>
            <a:headEnd type="oval" w="lg" len="lg"/>
            <a:tailEnd type="none" w="sm" len="sm"/>
          </a:ln>
        </p:spPr>
      </p:sp>
      <p:sp>
        <p:nvSpPr>
          <p:cNvPr id="34" name="TextBox 34"/>
          <p:cNvSpPr txBox="1"/>
          <p:nvPr/>
        </p:nvSpPr>
        <p:spPr>
          <a:xfrm>
            <a:off x="13482943" y="4869909"/>
            <a:ext cx="4165418" cy="2686050"/>
          </a:xfrm>
          <a:prstGeom prst="rect">
            <a:avLst/>
          </a:prstGeom>
        </p:spPr>
        <p:txBody>
          <a:bodyPr lIns="0" tIns="0" rIns="0" bIns="0" rtlCol="0" anchor="t">
            <a:spAutoFit/>
          </a:bodyPr>
          <a:lstStyle/>
          <a:p>
            <a:pPr algn="ctr">
              <a:lnSpc>
                <a:spcPts val="4200"/>
              </a:lnSpc>
              <a:spcBef>
                <a:spcPct val="0"/>
              </a:spcBef>
            </a:pPr>
            <a:r>
              <a:rPr lang="en-US" sz="3500">
                <a:solidFill>
                  <a:srgbClr val="515C16"/>
                </a:solidFill>
                <a:latin typeface="Roboto Condensed"/>
              </a:rPr>
              <a:t>Có chỗ đảo đứng dọc ngang, xen kẽ nhau… như bức tường thành vững chãi, ngăn khơi với lộng.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9"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20800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728250" y="9208000"/>
            <a:ext cx="18979518" cy="592228"/>
            <a:chOff x="0" y="0"/>
            <a:chExt cx="25306024" cy="789637"/>
          </a:xfrm>
        </p:grpSpPr>
        <p:sp>
          <p:nvSpPr>
            <p:cNvPr id="5" name="Freeform 5"/>
            <p:cNvSpPr/>
            <p:nvPr/>
          </p:nvSpPr>
          <p:spPr>
            <a:xfrm>
              <a:off x="0" y="0"/>
              <a:ext cx="25305893" cy="789603"/>
            </a:xfrm>
            <a:custGeom>
              <a:avLst/>
              <a:gdLst/>
              <a:ahLst/>
              <a:cxnLst/>
              <a:rect l="l" t="t" r="r" b="b"/>
              <a:pathLst>
                <a:path w="25305893" h="789603">
                  <a:moveTo>
                    <a:pt x="0" y="0"/>
                  </a:moveTo>
                  <a:cubicBezTo>
                    <a:pt x="547370" y="88309"/>
                    <a:pt x="1301877" y="179147"/>
                    <a:pt x="2263267" y="269985"/>
                  </a:cubicBezTo>
                  <a:cubicBezTo>
                    <a:pt x="5994019" y="616895"/>
                    <a:pt x="11311763" y="789603"/>
                    <a:pt x="15740506" y="789603"/>
                  </a:cubicBezTo>
                  <a:cubicBezTo>
                    <a:pt x="16559910" y="789603"/>
                    <a:pt x="17348834" y="783739"/>
                    <a:pt x="18091784" y="771895"/>
                  </a:cubicBezTo>
                  <a:cubicBezTo>
                    <a:pt x="24039322" y="675883"/>
                    <a:pt x="25305893" y="340586"/>
                    <a:pt x="22926929" y="0"/>
                  </a:cubicBezTo>
                  <a:close/>
                </a:path>
              </a:pathLst>
            </a:custGeom>
            <a:solidFill>
              <a:srgbClr val="FFFFFF">
                <a:alpha val="38039"/>
              </a:srgbClr>
            </a:solidFill>
          </p:spPr>
        </p:sp>
      </p:grpSp>
      <p:sp>
        <p:nvSpPr>
          <p:cNvPr id="6" name="Freeform 6"/>
          <p:cNvSpPr/>
          <p:nvPr/>
        </p:nvSpPr>
        <p:spPr>
          <a:xfrm>
            <a:off x="-200050" y="9504114"/>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8343582" y="9737997"/>
            <a:ext cx="6980586" cy="210820"/>
            <a:chOff x="0" y="0"/>
            <a:chExt cx="9307448" cy="281094"/>
          </a:xfrm>
        </p:grpSpPr>
        <p:sp>
          <p:nvSpPr>
            <p:cNvPr id="8" name="Freeform 8"/>
            <p:cNvSpPr/>
            <p:nvPr/>
          </p:nvSpPr>
          <p:spPr>
            <a:xfrm>
              <a:off x="127" y="219"/>
              <a:ext cx="9307195" cy="280657"/>
            </a:xfrm>
            <a:custGeom>
              <a:avLst/>
              <a:gdLst/>
              <a:ahLst/>
              <a:cxnLst/>
              <a:rect l="l" t="t" r="r" b="b"/>
              <a:pathLst>
                <a:path w="9307195" h="280657">
                  <a:moveTo>
                    <a:pt x="6043422" y="0"/>
                  </a:moveTo>
                  <a:cubicBezTo>
                    <a:pt x="5558155" y="0"/>
                    <a:pt x="5128006" y="14437"/>
                    <a:pt x="4849241" y="53375"/>
                  </a:cubicBezTo>
                  <a:cubicBezTo>
                    <a:pt x="4208526" y="36094"/>
                    <a:pt x="3648329" y="28656"/>
                    <a:pt x="3159252" y="28656"/>
                  </a:cubicBezTo>
                  <a:cubicBezTo>
                    <a:pt x="622173" y="28437"/>
                    <a:pt x="0" y="224656"/>
                    <a:pt x="0" y="224656"/>
                  </a:cubicBezTo>
                  <a:cubicBezTo>
                    <a:pt x="744474" y="265344"/>
                    <a:pt x="1659636" y="280656"/>
                    <a:pt x="2622296" y="280656"/>
                  </a:cubicBezTo>
                  <a:cubicBezTo>
                    <a:pt x="5718302" y="280656"/>
                    <a:pt x="9307195" y="120312"/>
                    <a:pt x="9307195" y="120312"/>
                  </a:cubicBezTo>
                  <a:cubicBezTo>
                    <a:pt x="9307195" y="120312"/>
                    <a:pt x="7445248" y="0"/>
                    <a:pt x="6043422" y="0"/>
                  </a:cubicBezTo>
                  <a:close/>
                </a:path>
              </a:pathLst>
            </a:custGeom>
            <a:solidFill>
              <a:srgbClr val="FFFFFF"/>
            </a:solidFill>
          </p:spPr>
        </p:sp>
      </p:grpSp>
      <p:sp>
        <p:nvSpPr>
          <p:cNvPr id="9" name="Freeform 9"/>
          <p:cNvSpPr/>
          <p:nvPr/>
        </p:nvSpPr>
        <p:spPr>
          <a:xfrm>
            <a:off x="12360358" y="25490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909215" y="20129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1" name="Group 11"/>
          <p:cNvGrpSpPr/>
          <p:nvPr/>
        </p:nvGrpSpPr>
        <p:grpSpPr>
          <a:xfrm>
            <a:off x="1769419" y="2968509"/>
            <a:ext cx="14797156" cy="1507235"/>
            <a:chOff x="0" y="0"/>
            <a:chExt cx="3897193" cy="396967"/>
          </a:xfrm>
        </p:grpSpPr>
        <p:sp>
          <p:nvSpPr>
            <p:cNvPr id="12" name="Freeform 12"/>
            <p:cNvSpPr/>
            <p:nvPr/>
          </p:nvSpPr>
          <p:spPr>
            <a:xfrm>
              <a:off x="0" y="0"/>
              <a:ext cx="3897194" cy="396967"/>
            </a:xfrm>
            <a:custGeom>
              <a:avLst/>
              <a:gdLst/>
              <a:ahLst/>
              <a:cxnLst/>
              <a:rect l="l" t="t" r="r" b="b"/>
              <a:pathLst>
                <a:path w="3897194" h="396967">
                  <a:moveTo>
                    <a:pt x="26683" y="0"/>
                  </a:moveTo>
                  <a:lnTo>
                    <a:pt x="3870510" y="0"/>
                  </a:lnTo>
                  <a:cubicBezTo>
                    <a:pt x="3885247" y="0"/>
                    <a:pt x="3897194" y="11947"/>
                    <a:pt x="3897194" y="26683"/>
                  </a:cubicBezTo>
                  <a:lnTo>
                    <a:pt x="3897194" y="370284"/>
                  </a:lnTo>
                  <a:cubicBezTo>
                    <a:pt x="3897194" y="377361"/>
                    <a:pt x="3894382" y="384148"/>
                    <a:pt x="3889378" y="389152"/>
                  </a:cubicBezTo>
                  <a:cubicBezTo>
                    <a:pt x="3884374" y="394156"/>
                    <a:pt x="3877587" y="396967"/>
                    <a:pt x="3870510" y="396967"/>
                  </a:cubicBezTo>
                  <a:lnTo>
                    <a:pt x="26683" y="396967"/>
                  </a:lnTo>
                  <a:cubicBezTo>
                    <a:pt x="11947" y="396967"/>
                    <a:pt x="0" y="385021"/>
                    <a:pt x="0" y="370284"/>
                  </a:cubicBezTo>
                  <a:lnTo>
                    <a:pt x="0" y="26683"/>
                  </a:lnTo>
                  <a:cubicBezTo>
                    <a:pt x="0" y="19606"/>
                    <a:pt x="2811" y="12819"/>
                    <a:pt x="7815" y="7815"/>
                  </a:cubicBezTo>
                  <a:cubicBezTo>
                    <a:pt x="12819" y="2811"/>
                    <a:pt x="19606" y="0"/>
                    <a:pt x="26683" y="0"/>
                  </a:cubicBezTo>
                  <a:close/>
                </a:path>
              </a:pathLst>
            </a:custGeom>
            <a:solidFill>
              <a:srgbClr val="F2F8FC">
                <a:alpha val="50980"/>
              </a:srgbClr>
            </a:solidFill>
            <a:ln w="38100" cap="rnd">
              <a:solidFill>
                <a:srgbClr val="187484">
                  <a:alpha val="50980"/>
                </a:srgbClr>
              </a:solidFill>
              <a:prstDash val="lgDash"/>
              <a:round/>
            </a:ln>
          </p:spPr>
        </p:sp>
        <p:sp>
          <p:nvSpPr>
            <p:cNvPr id="13" name="TextBox 13"/>
            <p:cNvSpPr txBox="1"/>
            <p:nvPr/>
          </p:nvSpPr>
          <p:spPr>
            <a:xfrm>
              <a:off x="0" y="-38100"/>
              <a:ext cx="3897193" cy="43506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67936" y="4644111"/>
            <a:ext cx="5243452" cy="4025885"/>
            <a:chOff x="0" y="0"/>
            <a:chExt cx="5594350" cy="4295302"/>
          </a:xfrm>
        </p:grpSpPr>
        <p:sp>
          <p:nvSpPr>
            <p:cNvPr id="15" name="Freeform 15"/>
            <p:cNvSpPr/>
            <p:nvPr/>
          </p:nvSpPr>
          <p:spPr>
            <a:xfrm>
              <a:off x="-80010" y="-191770"/>
              <a:ext cx="6264910" cy="4664873"/>
            </a:xfrm>
            <a:custGeom>
              <a:avLst/>
              <a:gdLst/>
              <a:ahLst/>
              <a:cxnLst/>
              <a:rect l="l" t="t" r="r" b="b"/>
              <a:pathLst>
                <a:path w="6264910" h="4664873">
                  <a:moveTo>
                    <a:pt x="3576320" y="307517"/>
                  </a:moveTo>
                  <a:cubicBezTo>
                    <a:pt x="4768850" y="434937"/>
                    <a:pt x="6264910" y="788988"/>
                    <a:pt x="5435600" y="2389027"/>
                  </a:cubicBezTo>
                  <a:cubicBezTo>
                    <a:pt x="4606290" y="3989066"/>
                    <a:pt x="2889250" y="4273085"/>
                    <a:pt x="2059940" y="4448165"/>
                  </a:cubicBezTo>
                  <a:cubicBezTo>
                    <a:pt x="1230630" y="4664872"/>
                    <a:pt x="256540" y="4206944"/>
                    <a:pt x="600710" y="3264428"/>
                  </a:cubicBezTo>
                  <a:cubicBezTo>
                    <a:pt x="901700" y="2439606"/>
                    <a:pt x="0" y="1402742"/>
                    <a:pt x="86360" y="723819"/>
                  </a:cubicBezTo>
                  <a:cubicBezTo>
                    <a:pt x="172720" y="0"/>
                    <a:pt x="2145030" y="142240"/>
                    <a:pt x="3576320" y="307517"/>
                  </a:cubicBezTo>
                  <a:close/>
                </a:path>
              </a:pathLst>
            </a:custGeom>
            <a:blipFill>
              <a:blip r:embed="rId9">
                <a:alphaModFix amt="79000"/>
              </a:blip>
              <a:stretch>
                <a:fillRect l="-11121" r="-11121"/>
              </a:stretch>
            </a:blipFill>
          </p:spPr>
        </p:sp>
      </p:grpSp>
      <p:sp>
        <p:nvSpPr>
          <p:cNvPr id="16" name="TextBox 16"/>
          <p:cNvSpPr txBox="1"/>
          <p:nvPr/>
        </p:nvSpPr>
        <p:spPr>
          <a:xfrm>
            <a:off x="367936" y="445408"/>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17" name="TextBox 17"/>
          <p:cNvSpPr txBox="1"/>
          <p:nvPr/>
        </p:nvSpPr>
        <p:spPr>
          <a:xfrm>
            <a:off x="1147244" y="1316612"/>
            <a:ext cx="12886399"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a. Vịnh Hạ Long là tác phẩm nghệ thuật thiên nhiên hoành tráng</a:t>
            </a:r>
          </a:p>
        </p:txBody>
      </p:sp>
      <p:sp>
        <p:nvSpPr>
          <p:cNvPr id="18" name="TextBox 18"/>
          <p:cNvSpPr txBox="1"/>
          <p:nvPr/>
        </p:nvSpPr>
        <p:spPr>
          <a:xfrm>
            <a:off x="7590444" y="2149359"/>
            <a:ext cx="3300708" cy="781050"/>
          </a:xfrm>
          <a:prstGeom prst="rect">
            <a:avLst/>
          </a:prstGeom>
        </p:spPr>
        <p:txBody>
          <a:bodyPr lIns="0" tIns="0" rIns="0" bIns="0" rtlCol="0" anchor="t">
            <a:spAutoFit/>
          </a:bodyPr>
          <a:lstStyle/>
          <a:p>
            <a:pPr algn="ctr">
              <a:lnSpc>
                <a:spcPts val="6299"/>
              </a:lnSpc>
            </a:pPr>
            <a:r>
              <a:rPr lang="en-US" sz="4500" dirty="0" err="1">
                <a:solidFill>
                  <a:srgbClr val="3E9995"/>
                </a:solidFill>
                <a:latin typeface="Roboto Condensed Bold"/>
              </a:rPr>
              <a:t>Vùng</a:t>
            </a:r>
            <a:r>
              <a:rPr lang="en-US" sz="4500" dirty="0">
                <a:solidFill>
                  <a:srgbClr val="3E9995"/>
                </a:solidFill>
                <a:latin typeface="Roboto Condensed Bold"/>
              </a:rPr>
              <a:t> </a:t>
            </a:r>
            <a:r>
              <a:rPr lang="en-US" sz="4500" dirty="0" err="1">
                <a:solidFill>
                  <a:srgbClr val="3E9995"/>
                </a:solidFill>
                <a:latin typeface="Roboto Condensed Bold"/>
              </a:rPr>
              <a:t>biển</a:t>
            </a:r>
            <a:r>
              <a:rPr lang="en-US" sz="4500" dirty="0">
                <a:solidFill>
                  <a:srgbClr val="3E9995"/>
                </a:solidFill>
                <a:latin typeface="Roboto Condensed Bold"/>
              </a:rPr>
              <a:t> </a:t>
            </a:r>
            <a:r>
              <a:rPr lang="en-US" sz="4500" dirty="0" err="1">
                <a:solidFill>
                  <a:srgbClr val="3E9995"/>
                </a:solidFill>
                <a:latin typeface="Roboto Condensed Bold"/>
              </a:rPr>
              <a:t>đảo</a:t>
            </a:r>
            <a:endParaRPr lang="en-US" sz="4500" dirty="0">
              <a:solidFill>
                <a:srgbClr val="3E9995"/>
              </a:solidFill>
              <a:latin typeface="Roboto Condensed Bold"/>
            </a:endParaRPr>
          </a:p>
        </p:txBody>
      </p:sp>
      <p:sp>
        <p:nvSpPr>
          <p:cNvPr id="19" name="TextBox 19"/>
          <p:cNvSpPr txBox="1"/>
          <p:nvPr/>
        </p:nvSpPr>
        <p:spPr>
          <a:xfrm>
            <a:off x="1995982" y="3193679"/>
            <a:ext cx="14110823" cy="1075944"/>
          </a:xfrm>
          <a:prstGeom prst="rect">
            <a:avLst/>
          </a:prstGeom>
        </p:spPr>
        <p:txBody>
          <a:bodyPr lIns="0" tIns="0" rIns="0" bIns="0" rtlCol="0" anchor="t">
            <a:spAutoFit/>
          </a:bodyPr>
          <a:lstStyle/>
          <a:p>
            <a:pPr algn="ctr">
              <a:lnSpc>
                <a:spcPts val="4218"/>
              </a:lnSpc>
            </a:pPr>
            <a:r>
              <a:rPr lang="en-US" sz="3700">
                <a:solidFill>
                  <a:srgbClr val="A8545E"/>
                </a:solidFill>
                <a:latin typeface="Roboto Condensed"/>
              </a:rPr>
              <a:t>Thế giới sống động của những sinh linh ẩn hiện trong biết bao hình hài bí ẩn bắng đá; hàng nghìn đảo đá sừng sững, trăm nghìn dáng nhấp nhô.</a:t>
            </a:r>
          </a:p>
        </p:txBody>
      </p:sp>
      <p:sp>
        <p:nvSpPr>
          <p:cNvPr id="20" name="TextBox 20"/>
          <p:cNvSpPr txBox="1"/>
          <p:nvPr/>
        </p:nvSpPr>
        <p:spPr>
          <a:xfrm>
            <a:off x="5611388" y="4796262"/>
            <a:ext cx="11925443" cy="3875405"/>
          </a:xfrm>
          <a:prstGeom prst="rect">
            <a:avLst/>
          </a:prstGeom>
        </p:spPr>
        <p:txBody>
          <a:bodyPr lIns="0" tIns="0" rIns="0" bIns="0" rtlCol="0" anchor="t">
            <a:spAutoFit/>
          </a:bodyPr>
          <a:lstStyle/>
          <a:p>
            <a:pPr marL="755651" lvl="1" indent="-377825" algn="l">
              <a:lnSpc>
                <a:spcPts val="5110"/>
              </a:lnSpc>
              <a:buFont typeface="Arial"/>
              <a:buChar char="•"/>
            </a:pPr>
            <a:r>
              <a:rPr lang="en-US" sz="3500" dirty="0" err="1">
                <a:solidFill>
                  <a:srgbClr val="464941"/>
                </a:solidFill>
                <a:latin typeface="Roboto Condensed"/>
              </a:rPr>
              <a:t>Đảo</a:t>
            </a:r>
            <a:r>
              <a:rPr lang="en-US" sz="3500" dirty="0">
                <a:solidFill>
                  <a:srgbClr val="464941"/>
                </a:solidFill>
                <a:latin typeface="Roboto Condensed"/>
              </a:rPr>
              <a:t> </a:t>
            </a:r>
            <a:r>
              <a:rPr lang="en-US" sz="3500" dirty="0" err="1">
                <a:solidFill>
                  <a:srgbClr val="464941"/>
                </a:solidFill>
                <a:latin typeface="Roboto Condensed"/>
              </a:rPr>
              <a:t>giống</a:t>
            </a:r>
            <a:r>
              <a:rPr lang="en-US" sz="3500" dirty="0">
                <a:solidFill>
                  <a:srgbClr val="464941"/>
                </a:solidFill>
                <a:latin typeface="Roboto Condensed"/>
              </a:rPr>
              <a:t> </a:t>
            </a:r>
            <a:r>
              <a:rPr lang="en-US" sz="3500" dirty="0" err="1">
                <a:solidFill>
                  <a:srgbClr val="464941"/>
                </a:solidFill>
                <a:latin typeface="Roboto Condensed"/>
              </a:rPr>
              <a:t>ông</a:t>
            </a:r>
            <a:r>
              <a:rPr lang="en-US" sz="3500" dirty="0">
                <a:solidFill>
                  <a:srgbClr val="464941"/>
                </a:solidFill>
                <a:latin typeface="Roboto Condensed"/>
              </a:rPr>
              <a:t> </a:t>
            </a:r>
            <a:r>
              <a:rPr lang="en-US" sz="3500" dirty="0" err="1">
                <a:solidFill>
                  <a:srgbClr val="464941"/>
                </a:solidFill>
                <a:latin typeface="Roboto Condensed"/>
              </a:rPr>
              <a:t>già</a:t>
            </a:r>
            <a:r>
              <a:rPr lang="en-US" sz="3500" dirty="0">
                <a:solidFill>
                  <a:srgbClr val="464941"/>
                </a:solidFill>
                <a:latin typeface="Roboto Condensed"/>
              </a:rPr>
              <a:t> </a:t>
            </a:r>
            <a:r>
              <a:rPr lang="en-US" sz="3500" dirty="0" err="1">
                <a:solidFill>
                  <a:srgbClr val="464941"/>
                </a:solidFill>
                <a:latin typeface="Roboto Condensed"/>
              </a:rPr>
              <a:t>câu</a:t>
            </a:r>
            <a:r>
              <a:rPr lang="en-US" sz="3500" dirty="0">
                <a:solidFill>
                  <a:srgbClr val="464941"/>
                </a:solidFill>
                <a:latin typeface="Roboto Condensed"/>
              </a:rPr>
              <a:t> </a:t>
            </a:r>
            <a:r>
              <a:rPr lang="en-US" sz="3500" dirty="0" err="1">
                <a:solidFill>
                  <a:srgbClr val="464941"/>
                </a:solidFill>
                <a:latin typeface="Roboto Condensed"/>
              </a:rPr>
              <a:t>cá</a:t>
            </a:r>
            <a:r>
              <a:rPr lang="en-US" sz="3500" dirty="0">
                <a:solidFill>
                  <a:srgbClr val="464941"/>
                </a:solidFill>
                <a:latin typeface="Roboto Condensed"/>
              </a:rPr>
              <a:t> (</a:t>
            </a:r>
            <a:r>
              <a:rPr lang="en-US" sz="3500" dirty="0" err="1">
                <a:solidFill>
                  <a:srgbClr val="464941"/>
                </a:solidFill>
                <a:latin typeface="Roboto Condensed"/>
              </a:rPr>
              <a:t>hòn</a:t>
            </a:r>
            <a:r>
              <a:rPr lang="en-US" sz="3500" dirty="0">
                <a:solidFill>
                  <a:srgbClr val="464941"/>
                </a:solidFill>
                <a:latin typeface="Roboto Condensed"/>
              </a:rPr>
              <a:t> </a:t>
            </a:r>
            <a:r>
              <a:rPr lang="en-US" sz="3500" dirty="0" err="1">
                <a:solidFill>
                  <a:srgbClr val="464941"/>
                </a:solidFill>
                <a:latin typeface="Roboto Condensed"/>
              </a:rPr>
              <a:t>Lã</a:t>
            </a:r>
            <a:r>
              <a:rPr lang="en-US" sz="3500" dirty="0">
                <a:solidFill>
                  <a:srgbClr val="464941"/>
                </a:solidFill>
                <a:latin typeface="Roboto Condensed"/>
              </a:rPr>
              <a:t> </a:t>
            </a:r>
            <a:r>
              <a:rPr lang="en-US" sz="3500" dirty="0" err="1">
                <a:solidFill>
                  <a:srgbClr val="464941"/>
                </a:solidFill>
                <a:latin typeface="Roboto Condensed"/>
              </a:rPr>
              <a:t>Vọng</a:t>
            </a:r>
            <a:r>
              <a:rPr lang="en-US" sz="3500" dirty="0">
                <a:solidFill>
                  <a:srgbClr val="464941"/>
                </a:solidFill>
                <a:latin typeface="Roboto Condensed"/>
              </a:rPr>
              <a:t>)</a:t>
            </a:r>
          </a:p>
          <a:p>
            <a:pPr marL="755651" lvl="1" indent="-377825" algn="l">
              <a:lnSpc>
                <a:spcPts val="5110"/>
              </a:lnSpc>
              <a:buFont typeface="Arial"/>
              <a:buChar char="•"/>
            </a:pPr>
            <a:r>
              <a:rPr lang="en-US" sz="3500" dirty="0" err="1">
                <a:solidFill>
                  <a:srgbClr val="464941"/>
                </a:solidFill>
                <a:latin typeface="Roboto Condensed"/>
              </a:rPr>
              <a:t>Đảo</a:t>
            </a:r>
            <a:r>
              <a:rPr lang="en-US" sz="3500" dirty="0">
                <a:solidFill>
                  <a:srgbClr val="464941"/>
                </a:solidFill>
                <a:latin typeface="Roboto Condensed"/>
              </a:rPr>
              <a:t> </a:t>
            </a:r>
            <a:r>
              <a:rPr lang="en-US" sz="3500" dirty="0" err="1">
                <a:solidFill>
                  <a:srgbClr val="464941"/>
                </a:solidFill>
                <a:latin typeface="Roboto Condensed"/>
              </a:rPr>
              <a:t>tựa</a:t>
            </a:r>
            <a:r>
              <a:rPr lang="en-US" sz="3500" dirty="0">
                <a:solidFill>
                  <a:srgbClr val="464941"/>
                </a:solidFill>
                <a:latin typeface="Roboto Condensed"/>
              </a:rPr>
              <a:t> </a:t>
            </a:r>
            <a:r>
              <a:rPr lang="en-US" sz="3500" dirty="0" err="1">
                <a:solidFill>
                  <a:srgbClr val="464941"/>
                </a:solidFill>
                <a:latin typeface="Roboto Condensed"/>
              </a:rPr>
              <a:t>như</a:t>
            </a:r>
            <a:r>
              <a:rPr lang="en-US" sz="3500" dirty="0">
                <a:solidFill>
                  <a:srgbClr val="464941"/>
                </a:solidFill>
                <a:latin typeface="Roboto Condensed"/>
              </a:rPr>
              <a:t> </a:t>
            </a:r>
            <a:r>
              <a:rPr lang="en-US" sz="3500" dirty="0" err="1">
                <a:solidFill>
                  <a:srgbClr val="464941"/>
                </a:solidFill>
                <a:latin typeface="Roboto Condensed"/>
              </a:rPr>
              <a:t>nhà</a:t>
            </a:r>
            <a:r>
              <a:rPr lang="en-US" sz="3500" dirty="0">
                <a:solidFill>
                  <a:srgbClr val="464941"/>
                </a:solidFill>
                <a:latin typeface="Roboto Condensed"/>
              </a:rPr>
              <a:t> </a:t>
            </a:r>
            <a:r>
              <a:rPr lang="en-US" sz="3500" dirty="0" err="1">
                <a:solidFill>
                  <a:srgbClr val="464941"/>
                </a:solidFill>
                <a:latin typeface="Roboto Condensed"/>
              </a:rPr>
              <a:t>sư</a:t>
            </a:r>
            <a:r>
              <a:rPr lang="en-US" sz="3500" dirty="0">
                <a:solidFill>
                  <a:srgbClr val="464941"/>
                </a:solidFill>
                <a:latin typeface="Roboto Condensed"/>
              </a:rPr>
              <a:t> </a:t>
            </a:r>
            <a:r>
              <a:rPr lang="en-US" sz="3500" dirty="0" err="1">
                <a:solidFill>
                  <a:srgbClr val="464941"/>
                </a:solidFill>
                <a:latin typeface="Roboto Condensed"/>
              </a:rPr>
              <a:t>đứng</a:t>
            </a:r>
            <a:r>
              <a:rPr lang="en-US" sz="3500" dirty="0">
                <a:solidFill>
                  <a:srgbClr val="464941"/>
                </a:solidFill>
                <a:latin typeface="Roboto Condensed"/>
              </a:rPr>
              <a:t> </a:t>
            </a:r>
            <a:r>
              <a:rPr lang="en-US" sz="3500" dirty="0" err="1">
                <a:solidFill>
                  <a:srgbClr val="464941"/>
                </a:solidFill>
                <a:latin typeface="Roboto Condensed"/>
              </a:rPr>
              <a:t>chắp</a:t>
            </a:r>
            <a:r>
              <a:rPr lang="en-US" sz="3500" dirty="0">
                <a:solidFill>
                  <a:srgbClr val="464941"/>
                </a:solidFill>
                <a:latin typeface="Roboto Condensed"/>
              </a:rPr>
              <a:t> </a:t>
            </a:r>
            <a:r>
              <a:rPr lang="en-US" sz="3500" dirty="0" err="1">
                <a:solidFill>
                  <a:srgbClr val="464941"/>
                </a:solidFill>
                <a:latin typeface="Roboto Condensed"/>
              </a:rPr>
              <a:t>tay</a:t>
            </a:r>
            <a:r>
              <a:rPr lang="en-US" sz="3500" dirty="0">
                <a:solidFill>
                  <a:srgbClr val="464941"/>
                </a:solidFill>
                <a:latin typeface="Roboto Condensed"/>
              </a:rPr>
              <a:t> </a:t>
            </a:r>
            <a:r>
              <a:rPr lang="en-US" sz="3500" dirty="0" err="1">
                <a:solidFill>
                  <a:srgbClr val="464941"/>
                </a:solidFill>
                <a:latin typeface="Roboto Condensed"/>
              </a:rPr>
              <a:t>niệm</a:t>
            </a:r>
            <a:r>
              <a:rPr lang="en-US" sz="3500" dirty="0">
                <a:solidFill>
                  <a:srgbClr val="464941"/>
                </a:solidFill>
                <a:latin typeface="Roboto Condensed"/>
              </a:rPr>
              <a:t> </a:t>
            </a:r>
            <a:r>
              <a:rPr lang="en-US" sz="3500" dirty="0" err="1">
                <a:solidFill>
                  <a:srgbClr val="464941"/>
                </a:solidFill>
                <a:latin typeface="Roboto Condensed"/>
              </a:rPr>
              <a:t>Phật</a:t>
            </a:r>
            <a:r>
              <a:rPr lang="en-US" sz="3500" dirty="0">
                <a:solidFill>
                  <a:srgbClr val="464941"/>
                </a:solidFill>
                <a:latin typeface="Roboto Condensed"/>
              </a:rPr>
              <a:t> (</a:t>
            </a:r>
            <a:r>
              <a:rPr lang="en-US" sz="3500" dirty="0" err="1">
                <a:solidFill>
                  <a:srgbClr val="464941"/>
                </a:solidFill>
                <a:latin typeface="Roboto Condensed"/>
              </a:rPr>
              <a:t>hòn</a:t>
            </a:r>
            <a:r>
              <a:rPr lang="en-US" sz="3500" dirty="0">
                <a:solidFill>
                  <a:srgbClr val="464941"/>
                </a:solidFill>
                <a:latin typeface="Roboto Condensed"/>
              </a:rPr>
              <a:t> </a:t>
            </a:r>
            <a:r>
              <a:rPr lang="en-US" sz="3500" dirty="0" err="1">
                <a:solidFill>
                  <a:srgbClr val="464941"/>
                </a:solidFill>
                <a:latin typeface="Roboto Condensed"/>
              </a:rPr>
              <a:t>Ông</a:t>
            </a:r>
            <a:r>
              <a:rPr lang="en-US" sz="3500" dirty="0">
                <a:solidFill>
                  <a:srgbClr val="464941"/>
                </a:solidFill>
                <a:latin typeface="Roboto Condensed"/>
              </a:rPr>
              <a:t> </a:t>
            </a:r>
            <a:r>
              <a:rPr lang="en-US" sz="3500" dirty="0" err="1">
                <a:solidFill>
                  <a:srgbClr val="464941"/>
                </a:solidFill>
                <a:latin typeface="Roboto Condensed"/>
              </a:rPr>
              <a:t>Sư</a:t>
            </a:r>
            <a:r>
              <a:rPr lang="en-US" sz="3500" dirty="0">
                <a:solidFill>
                  <a:srgbClr val="464941"/>
                </a:solidFill>
                <a:latin typeface="Roboto Condensed"/>
              </a:rPr>
              <a:t>)</a:t>
            </a:r>
          </a:p>
          <a:p>
            <a:pPr marL="755651" lvl="1" indent="-377825" algn="l">
              <a:lnSpc>
                <a:spcPts val="5110"/>
              </a:lnSpc>
              <a:buFont typeface="Arial"/>
              <a:buChar char="•"/>
            </a:pPr>
            <a:r>
              <a:rPr lang="en-US" sz="3500" dirty="0" err="1">
                <a:solidFill>
                  <a:srgbClr val="464941"/>
                </a:solidFill>
                <a:latin typeface="Roboto Condensed"/>
              </a:rPr>
              <a:t>Đảo</a:t>
            </a:r>
            <a:r>
              <a:rPr lang="en-US" sz="3500" dirty="0">
                <a:solidFill>
                  <a:srgbClr val="464941"/>
                </a:solidFill>
                <a:latin typeface="Roboto Condensed"/>
              </a:rPr>
              <a:t> y </a:t>
            </a:r>
            <a:r>
              <a:rPr lang="en-US" sz="3500" dirty="0" err="1">
                <a:solidFill>
                  <a:srgbClr val="464941"/>
                </a:solidFill>
                <a:latin typeface="Roboto Condensed"/>
              </a:rPr>
              <a:t>hệt</a:t>
            </a:r>
            <a:r>
              <a:rPr lang="en-US" sz="3500" dirty="0">
                <a:solidFill>
                  <a:srgbClr val="464941"/>
                </a:solidFill>
                <a:latin typeface="Roboto Condensed"/>
              </a:rPr>
              <a:t> </a:t>
            </a:r>
            <a:r>
              <a:rPr lang="en-US" sz="3500" dirty="0" err="1">
                <a:solidFill>
                  <a:srgbClr val="464941"/>
                </a:solidFill>
                <a:latin typeface="Roboto Condensed"/>
              </a:rPr>
              <a:t>đôi</a:t>
            </a:r>
            <a:r>
              <a:rPr lang="en-US" sz="3500" dirty="0">
                <a:solidFill>
                  <a:srgbClr val="464941"/>
                </a:solidFill>
                <a:latin typeface="Roboto Condensed"/>
              </a:rPr>
              <a:t> </a:t>
            </a:r>
            <a:r>
              <a:rPr lang="en-US" sz="3500" dirty="0" err="1">
                <a:solidFill>
                  <a:srgbClr val="464941"/>
                </a:solidFill>
                <a:latin typeface="Roboto Condensed"/>
              </a:rPr>
              <a:t>gà</a:t>
            </a:r>
            <a:r>
              <a:rPr lang="en-US" sz="3500" dirty="0">
                <a:solidFill>
                  <a:srgbClr val="464941"/>
                </a:solidFill>
                <a:latin typeface="Roboto Condensed"/>
              </a:rPr>
              <a:t> </a:t>
            </a:r>
            <a:r>
              <a:rPr lang="en-US" sz="3500" dirty="0" err="1">
                <a:solidFill>
                  <a:srgbClr val="464941"/>
                </a:solidFill>
                <a:latin typeface="Roboto Condensed"/>
              </a:rPr>
              <a:t>chọi</a:t>
            </a:r>
            <a:r>
              <a:rPr lang="en-US" sz="3500" dirty="0">
                <a:solidFill>
                  <a:srgbClr val="464941"/>
                </a:solidFill>
                <a:latin typeface="Roboto Condensed"/>
              </a:rPr>
              <a:t> nhau </a:t>
            </a:r>
            <a:r>
              <a:rPr lang="en-US" sz="3500" dirty="0" err="1">
                <a:solidFill>
                  <a:srgbClr val="464941"/>
                </a:solidFill>
                <a:latin typeface="Roboto Condensed"/>
              </a:rPr>
              <a:t>trên</a:t>
            </a:r>
            <a:r>
              <a:rPr lang="en-US" sz="3500" dirty="0">
                <a:solidFill>
                  <a:srgbClr val="464941"/>
                </a:solidFill>
                <a:latin typeface="Roboto Condensed"/>
              </a:rPr>
              <a:t> </a:t>
            </a:r>
            <a:r>
              <a:rPr lang="en-US" sz="3500" dirty="0" err="1">
                <a:solidFill>
                  <a:srgbClr val="464941"/>
                </a:solidFill>
                <a:latin typeface="Roboto Condensed"/>
              </a:rPr>
              <a:t>sóng</a:t>
            </a:r>
            <a:r>
              <a:rPr lang="en-US" sz="3500" dirty="0">
                <a:solidFill>
                  <a:srgbClr val="464941"/>
                </a:solidFill>
                <a:latin typeface="Roboto Condensed"/>
              </a:rPr>
              <a:t> </a:t>
            </a:r>
            <a:r>
              <a:rPr lang="en-US" sz="3500" dirty="0" err="1">
                <a:solidFill>
                  <a:srgbClr val="464941"/>
                </a:solidFill>
                <a:latin typeface="Roboto Condensed"/>
              </a:rPr>
              <a:t>nước</a:t>
            </a:r>
            <a:r>
              <a:rPr lang="en-US" sz="3500" dirty="0">
                <a:solidFill>
                  <a:srgbClr val="464941"/>
                </a:solidFill>
                <a:latin typeface="Roboto Condensed"/>
              </a:rPr>
              <a:t> (</a:t>
            </a:r>
            <a:r>
              <a:rPr lang="en-US" sz="3500" dirty="0" err="1">
                <a:solidFill>
                  <a:srgbClr val="464941"/>
                </a:solidFill>
                <a:latin typeface="Roboto Condensed"/>
              </a:rPr>
              <a:t>hòn</a:t>
            </a:r>
            <a:r>
              <a:rPr lang="en-US" sz="3500" dirty="0">
                <a:solidFill>
                  <a:srgbClr val="464941"/>
                </a:solidFill>
                <a:latin typeface="Roboto Condensed"/>
              </a:rPr>
              <a:t> </a:t>
            </a:r>
            <a:r>
              <a:rPr lang="en-US" sz="3500" dirty="0" err="1">
                <a:solidFill>
                  <a:srgbClr val="464941"/>
                </a:solidFill>
                <a:latin typeface="Roboto Condensed"/>
              </a:rPr>
              <a:t>Gà</a:t>
            </a:r>
            <a:r>
              <a:rPr lang="en-US" sz="3500" dirty="0">
                <a:solidFill>
                  <a:srgbClr val="464941"/>
                </a:solidFill>
                <a:latin typeface="Roboto Condensed"/>
              </a:rPr>
              <a:t> </a:t>
            </a:r>
            <a:r>
              <a:rPr lang="en-US" sz="3500" dirty="0" err="1">
                <a:solidFill>
                  <a:srgbClr val="464941"/>
                </a:solidFill>
                <a:latin typeface="Roboto Condensed"/>
              </a:rPr>
              <a:t>Chọi</a:t>
            </a:r>
            <a:r>
              <a:rPr lang="en-US" sz="3500" dirty="0">
                <a:solidFill>
                  <a:srgbClr val="464941"/>
                </a:solidFill>
                <a:latin typeface="Roboto Condensed"/>
              </a:rPr>
              <a:t>)</a:t>
            </a:r>
          </a:p>
          <a:p>
            <a:pPr marL="755651" lvl="1" indent="-377825" algn="l">
              <a:lnSpc>
                <a:spcPts val="5110"/>
              </a:lnSpc>
              <a:buFont typeface="Arial"/>
              <a:buChar char="•"/>
            </a:pPr>
            <a:r>
              <a:rPr lang="en-US" sz="3500" dirty="0" err="1">
                <a:solidFill>
                  <a:srgbClr val="464941"/>
                </a:solidFill>
                <a:latin typeface="Roboto Condensed"/>
              </a:rPr>
              <a:t>Đảo</a:t>
            </a:r>
            <a:r>
              <a:rPr lang="en-US" sz="3500" dirty="0">
                <a:solidFill>
                  <a:srgbClr val="464941"/>
                </a:solidFill>
                <a:latin typeface="Roboto Condensed"/>
              </a:rPr>
              <a:t> </a:t>
            </a:r>
            <a:r>
              <a:rPr lang="en-US" sz="3500" dirty="0" err="1">
                <a:solidFill>
                  <a:srgbClr val="464941"/>
                </a:solidFill>
                <a:latin typeface="Roboto Condensed"/>
              </a:rPr>
              <a:t>như</a:t>
            </a:r>
            <a:r>
              <a:rPr lang="en-US" sz="3500" dirty="0">
                <a:solidFill>
                  <a:srgbClr val="464941"/>
                </a:solidFill>
                <a:latin typeface="Roboto Condensed"/>
              </a:rPr>
              <a:t> </a:t>
            </a:r>
            <a:r>
              <a:rPr lang="en-US" sz="3500" dirty="0" err="1">
                <a:solidFill>
                  <a:srgbClr val="464941"/>
                </a:solidFill>
                <a:latin typeface="Roboto Condensed"/>
              </a:rPr>
              <a:t>chú</a:t>
            </a:r>
            <a:r>
              <a:rPr lang="en-US" sz="3500" dirty="0">
                <a:solidFill>
                  <a:srgbClr val="464941"/>
                </a:solidFill>
                <a:latin typeface="Roboto Condensed"/>
              </a:rPr>
              <a:t> </a:t>
            </a:r>
            <a:r>
              <a:rPr lang="en-US" sz="3500" dirty="0" err="1">
                <a:solidFill>
                  <a:srgbClr val="464941"/>
                </a:solidFill>
                <a:latin typeface="Roboto Condensed"/>
              </a:rPr>
              <a:t>đại</a:t>
            </a:r>
            <a:r>
              <a:rPr lang="en-US" sz="3500" dirty="0">
                <a:solidFill>
                  <a:srgbClr val="464941"/>
                </a:solidFill>
                <a:latin typeface="Roboto Condensed"/>
              </a:rPr>
              <a:t> </a:t>
            </a:r>
            <a:r>
              <a:rPr lang="en-US" sz="3500" dirty="0" err="1">
                <a:solidFill>
                  <a:srgbClr val="464941"/>
                </a:solidFill>
                <a:latin typeface="Roboto Condensed"/>
              </a:rPr>
              <a:t>bàng</a:t>
            </a:r>
            <a:r>
              <a:rPr lang="en-US" sz="3500" dirty="0">
                <a:solidFill>
                  <a:srgbClr val="464941"/>
                </a:solidFill>
                <a:latin typeface="Roboto Condensed"/>
              </a:rPr>
              <a:t> </a:t>
            </a:r>
            <a:r>
              <a:rPr lang="en-US" sz="3500" dirty="0" err="1">
                <a:solidFill>
                  <a:srgbClr val="464941"/>
                </a:solidFill>
                <a:latin typeface="Roboto Condensed"/>
              </a:rPr>
              <a:t>đậu</a:t>
            </a:r>
            <a:r>
              <a:rPr lang="en-US" sz="3500" dirty="0">
                <a:solidFill>
                  <a:srgbClr val="464941"/>
                </a:solidFill>
                <a:latin typeface="Roboto Condensed"/>
              </a:rPr>
              <a:t> </a:t>
            </a:r>
            <a:r>
              <a:rPr lang="en-US" sz="3500" dirty="0" err="1">
                <a:solidFill>
                  <a:srgbClr val="464941"/>
                </a:solidFill>
                <a:latin typeface="Roboto Condensed"/>
              </a:rPr>
              <a:t>trên</a:t>
            </a:r>
            <a:r>
              <a:rPr lang="en-US" sz="3500" dirty="0">
                <a:solidFill>
                  <a:srgbClr val="464941"/>
                </a:solidFill>
                <a:latin typeface="Roboto Condensed"/>
              </a:rPr>
              <a:t> </a:t>
            </a:r>
            <a:r>
              <a:rPr lang="en-US" sz="3500" dirty="0" err="1">
                <a:solidFill>
                  <a:srgbClr val="464941"/>
                </a:solidFill>
                <a:latin typeface="Roboto Condensed"/>
              </a:rPr>
              <a:t>mỏm</a:t>
            </a:r>
            <a:r>
              <a:rPr lang="en-US" sz="3500" dirty="0">
                <a:solidFill>
                  <a:srgbClr val="464941"/>
                </a:solidFill>
                <a:latin typeface="Roboto Condensed"/>
              </a:rPr>
              <a:t> </a:t>
            </a:r>
            <a:r>
              <a:rPr lang="en-US" sz="3500" dirty="0" err="1">
                <a:solidFill>
                  <a:srgbClr val="464941"/>
                </a:solidFill>
                <a:latin typeface="Roboto Condensed"/>
              </a:rPr>
              <a:t>đá</a:t>
            </a:r>
            <a:r>
              <a:rPr lang="en-US" sz="3500" dirty="0">
                <a:solidFill>
                  <a:srgbClr val="464941"/>
                </a:solidFill>
                <a:latin typeface="Roboto Condensed"/>
              </a:rPr>
              <a:t> </a:t>
            </a:r>
            <a:r>
              <a:rPr lang="en-US" sz="3500" dirty="0" err="1">
                <a:solidFill>
                  <a:srgbClr val="464941"/>
                </a:solidFill>
                <a:latin typeface="Roboto Condensed"/>
              </a:rPr>
              <a:t>rình</a:t>
            </a:r>
            <a:r>
              <a:rPr lang="en-US" sz="3500" dirty="0">
                <a:solidFill>
                  <a:srgbClr val="464941"/>
                </a:solidFill>
                <a:latin typeface="Roboto Condensed"/>
              </a:rPr>
              <a:t> </a:t>
            </a:r>
            <a:r>
              <a:rPr lang="en-US" sz="3500" dirty="0" err="1">
                <a:solidFill>
                  <a:srgbClr val="464941"/>
                </a:solidFill>
                <a:latin typeface="Roboto Condensed"/>
              </a:rPr>
              <a:t>mồi</a:t>
            </a:r>
            <a:r>
              <a:rPr lang="en-US" sz="3500" dirty="0">
                <a:solidFill>
                  <a:srgbClr val="464941"/>
                </a:solidFill>
                <a:latin typeface="Roboto Condensed"/>
              </a:rPr>
              <a:t> (</a:t>
            </a:r>
            <a:r>
              <a:rPr lang="en-US" sz="3500" dirty="0" err="1">
                <a:solidFill>
                  <a:srgbClr val="464941"/>
                </a:solidFill>
                <a:latin typeface="Roboto Condensed"/>
              </a:rPr>
              <a:t>hòn</a:t>
            </a:r>
            <a:r>
              <a:rPr lang="en-US" sz="3500" dirty="0">
                <a:solidFill>
                  <a:srgbClr val="464941"/>
                </a:solidFill>
                <a:latin typeface="Roboto Condensed"/>
              </a:rPr>
              <a:t> </a:t>
            </a:r>
            <a:r>
              <a:rPr lang="en-US" sz="3500" dirty="0" err="1">
                <a:solidFill>
                  <a:srgbClr val="464941"/>
                </a:solidFill>
                <a:latin typeface="Roboto Condensed"/>
              </a:rPr>
              <a:t>Đại</a:t>
            </a:r>
            <a:r>
              <a:rPr lang="en-US" sz="3500" dirty="0">
                <a:solidFill>
                  <a:srgbClr val="464941"/>
                </a:solidFill>
                <a:latin typeface="Roboto Condensed"/>
              </a:rPr>
              <a:t> </a:t>
            </a:r>
            <a:r>
              <a:rPr lang="en-US" sz="3500" dirty="0" err="1">
                <a:solidFill>
                  <a:srgbClr val="464941"/>
                </a:solidFill>
                <a:latin typeface="Roboto Condensed"/>
              </a:rPr>
              <a:t>Bàng</a:t>
            </a:r>
            <a:r>
              <a:rPr lang="en-US" sz="3500" dirty="0">
                <a:solidFill>
                  <a:srgbClr val="464941"/>
                </a:solidFill>
                <a:latin typeface="Roboto Condensed"/>
              </a:rPr>
              <a:t>)</a:t>
            </a:r>
          </a:p>
          <a:p>
            <a:pPr marL="755651" lvl="1" indent="-377825" algn="l">
              <a:lnSpc>
                <a:spcPts val="5110"/>
              </a:lnSpc>
              <a:buFont typeface="Arial"/>
              <a:buChar char="•"/>
            </a:pPr>
            <a:r>
              <a:rPr lang="en-US" sz="3500" dirty="0">
                <a:solidFill>
                  <a:srgbClr val="464941"/>
                </a:solidFill>
                <a:latin typeface="Roboto Condensed"/>
              </a:rPr>
              <a:t>…</a:t>
            </a:r>
          </a:p>
          <a:p>
            <a:pPr algn="ctr">
              <a:lnSpc>
                <a:spcPts val="5110"/>
              </a:lnSpc>
            </a:pPr>
            <a:endParaRPr lang="en-US" sz="3500" dirty="0">
              <a:solidFill>
                <a:srgbClr val="464941"/>
              </a:solidFill>
              <a:latin typeface="Roboto Condensed"/>
            </a:endParaRPr>
          </a:p>
        </p:txBody>
      </p:sp>
      <p:sp>
        <p:nvSpPr>
          <p:cNvPr id="21" name="Freeform 21"/>
          <p:cNvSpPr/>
          <p:nvPr/>
        </p:nvSpPr>
        <p:spPr>
          <a:xfrm>
            <a:off x="11550112" y="7790285"/>
            <a:ext cx="3774056" cy="1759421"/>
          </a:xfrm>
          <a:custGeom>
            <a:avLst/>
            <a:gdLst/>
            <a:ahLst/>
            <a:cxnLst/>
            <a:rect l="l" t="t" r="r" b="b"/>
            <a:pathLst>
              <a:path w="3774056" h="1759421">
                <a:moveTo>
                  <a:pt x="0" y="0"/>
                </a:moveTo>
                <a:lnTo>
                  <a:pt x="3774056" y="0"/>
                </a:lnTo>
                <a:lnTo>
                  <a:pt x="3774056" y="1759421"/>
                </a:lnTo>
                <a:lnTo>
                  <a:pt x="0" y="1759421"/>
                </a:lnTo>
                <a:lnTo>
                  <a:pt x="0" y="0"/>
                </a:lnTo>
                <a:close/>
              </a:path>
            </a:pathLst>
          </a:custGeom>
          <a:blipFill>
            <a:blip r:embed="rId10"/>
            <a:stretch>
              <a:fillRect/>
            </a:stretch>
          </a:blipFill>
        </p:spPr>
      </p:sp>
      <p:sp>
        <p:nvSpPr>
          <p:cNvPr id="22" name="Freeform 22"/>
          <p:cNvSpPr/>
          <p:nvPr/>
        </p:nvSpPr>
        <p:spPr>
          <a:xfrm flipH="1">
            <a:off x="12513167" y="7309760"/>
            <a:ext cx="6104970" cy="2977240"/>
          </a:xfrm>
          <a:custGeom>
            <a:avLst/>
            <a:gdLst/>
            <a:ahLst/>
            <a:cxnLst/>
            <a:rect l="l" t="t" r="r" b="b"/>
            <a:pathLst>
              <a:path w="6104970" h="2977240">
                <a:moveTo>
                  <a:pt x="6104970" y="0"/>
                </a:moveTo>
                <a:lnTo>
                  <a:pt x="0" y="0"/>
                </a:lnTo>
                <a:lnTo>
                  <a:pt x="0" y="2977240"/>
                </a:lnTo>
                <a:lnTo>
                  <a:pt x="6104970" y="2977240"/>
                </a:lnTo>
                <a:lnTo>
                  <a:pt x="6104970" y="0"/>
                </a:lnTo>
                <a:close/>
              </a:path>
            </a:pathLst>
          </a:custGeom>
          <a:blipFill>
            <a:blip r:embed="rId11"/>
            <a:stretch>
              <a:fillRect l="-11417" t="-5080" b="-5080"/>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208000"/>
            <a:ext cx="18288000" cy="1098600"/>
            <a:chOff x="0" y="0"/>
            <a:chExt cx="24384000" cy="1464800"/>
          </a:xfrm>
        </p:grpSpPr>
        <p:sp>
          <p:nvSpPr>
            <p:cNvPr id="3" name="Freeform 3"/>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4" name="Group 4"/>
          <p:cNvGrpSpPr/>
          <p:nvPr/>
        </p:nvGrpSpPr>
        <p:grpSpPr>
          <a:xfrm>
            <a:off x="728250" y="9146118"/>
            <a:ext cx="18979518" cy="654110"/>
            <a:chOff x="0" y="0"/>
            <a:chExt cx="25306024" cy="872147"/>
          </a:xfrm>
        </p:grpSpPr>
        <p:sp>
          <p:nvSpPr>
            <p:cNvPr id="5" name="Freeform 5"/>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6" name="Freeform 6"/>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4" y="9208000"/>
            <a:ext cx="6980586" cy="122396"/>
            <a:chOff x="0" y="0"/>
            <a:chExt cx="9307448" cy="163195"/>
          </a:xfrm>
        </p:grpSpPr>
        <p:sp>
          <p:nvSpPr>
            <p:cNvPr id="8" name="Freeform 8"/>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9" name="Freeform 9"/>
          <p:cNvSpPr/>
          <p:nvPr/>
        </p:nvSpPr>
        <p:spPr>
          <a:xfrm>
            <a:off x="12170105" y="573008"/>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1177694" y="1689639"/>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909215" y="20129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10909" y="2135847"/>
            <a:ext cx="3414575" cy="8170753"/>
          </a:xfrm>
          <a:custGeom>
            <a:avLst/>
            <a:gdLst/>
            <a:ahLst/>
            <a:cxnLst/>
            <a:rect l="l" t="t" r="r" b="b"/>
            <a:pathLst>
              <a:path w="3414575" h="8170753">
                <a:moveTo>
                  <a:pt x="0" y="0"/>
                </a:moveTo>
                <a:lnTo>
                  <a:pt x="3414575" y="0"/>
                </a:lnTo>
                <a:lnTo>
                  <a:pt x="3414575" y="8170753"/>
                </a:lnTo>
                <a:lnTo>
                  <a:pt x="0" y="8170753"/>
                </a:lnTo>
                <a:lnTo>
                  <a:pt x="0" y="0"/>
                </a:lnTo>
                <a:close/>
              </a:path>
            </a:pathLst>
          </a:custGeom>
          <a:blipFill>
            <a:blip r:embed="rId11"/>
            <a:stretch>
              <a:fillRect l="-2195" r="-2195"/>
            </a:stretch>
          </a:blipFill>
        </p:spPr>
      </p:sp>
      <p:grpSp>
        <p:nvGrpSpPr>
          <p:cNvPr id="13" name="Group 13"/>
          <p:cNvGrpSpPr/>
          <p:nvPr/>
        </p:nvGrpSpPr>
        <p:grpSpPr>
          <a:xfrm>
            <a:off x="2509415" y="2593047"/>
            <a:ext cx="13269171" cy="1278635"/>
            <a:chOff x="0" y="0"/>
            <a:chExt cx="3494761" cy="336760"/>
          </a:xfrm>
        </p:grpSpPr>
        <p:sp>
          <p:nvSpPr>
            <p:cNvPr id="14" name="Freeform 14"/>
            <p:cNvSpPr/>
            <p:nvPr/>
          </p:nvSpPr>
          <p:spPr>
            <a:xfrm>
              <a:off x="0" y="0"/>
              <a:ext cx="3494761" cy="336760"/>
            </a:xfrm>
            <a:custGeom>
              <a:avLst/>
              <a:gdLst/>
              <a:ahLst/>
              <a:cxnLst/>
              <a:rect l="l" t="t" r="r" b="b"/>
              <a:pathLst>
                <a:path w="3494761" h="336760">
                  <a:moveTo>
                    <a:pt x="29756" y="0"/>
                  </a:moveTo>
                  <a:lnTo>
                    <a:pt x="3465005" y="0"/>
                  </a:lnTo>
                  <a:cubicBezTo>
                    <a:pt x="3481439" y="0"/>
                    <a:pt x="3494761" y="13322"/>
                    <a:pt x="3494761" y="29756"/>
                  </a:cubicBezTo>
                  <a:lnTo>
                    <a:pt x="3494761" y="307004"/>
                  </a:lnTo>
                  <a:cubicBezTo>
                    <a:pt x="3494761" y="314896"/>
                    <a:pt x="3491626" y="322464"/>
                    <a:pt x="3486046" y="328044"/>
                  </a:cubicBezTo>
                  <a:cubicBezTo>
                    <a:pt x="3480465" y="333625"/>
                    <a:pt x="3472897" y="336760"/>
                    <a:pt x="3465005" y="336760"/>
                  </a:cubicBezTo>
                  <a:lnTo>
                    <a:pt x="29756" y="336760"/>
                  </a:lnTo>
                  <a:cubicBezTo>
                    <a:pt x="13322" y="336760"/>
                    <a:pt x="0" y="323438"/>
                    <a:pt x="0" y="307004"/>
                  </a:cubicBezTo>
                  <a:lnTo>
                    <a:pt x="0" y="29756"/>
                  </a:lnTo>
                  <a:cubicBezTo>
                    <a:pt x="0" y="13322"/>
                    <a:pt x="13322" y="0"/>
                    <a:pt x="29756" y="0"/>
                  </a:cubicBezTo>
                  <a:close/>
                </a:path>
              </a:pathLst>
            </a:custGeom>
            <a:solidFill>
              <a:srgbClr val="F2F8FC">
                <a:alpha val="50980"/>
              </a:srgbClr>
            </a:solidFill>
            <a:ln w="38100" cap="rnd">
              <a:solidFill>
                <a:srgbClr val="187484">
                  <a:alpha val="50980"/>
                </a:srgbClr>
              </a:solidFill>
              <a:prstDash val="lgDash"/>
              <a:round/>
            </a:ln>
          </p:spPr>
        </p:sp>
        <p:sp>
          <p:nvSpPr>
            <p:cNvPr id="15" name="TextBox 15"/>
            <p:cNvSpPr txBox="1"/>
            <p:nvPr/>
          </p:nvSpPr>
          <p:spPr>
            <a:xfrm>
              <a:off x="0" y="-38100"/>
              <a:ext cx="3494761" cy="374860"/>
            </a:xfrm>
            <a:prstGeom prst="rect">
              <a:avLst/>
            </a:prstGeom>
          </p:spPr>
          <p:txBody>
            <a:bodyPr lIns="50800" tIns="50800" rIns="50800" bIns="50800" rtlCol="0" anchor="ctr"/>
            <a:lstStyle/>
            <a:p>
              <a:pPr algn="ctr">
                <a:lnSpc>
                  <a:spcPts val="2659"/>
                </a:lnSpc>
              </a:pPr>
              <a:endParaRPr/>
            </a:p>
          </p:txBody>
        </p:sp>
      </p:grpSp>
      <p:sp>
        <p:nvSpPr>
          <p:cNvPr id="16" name="AutoShape 16"/>
          <p:cNvSpPr/>
          <p:nvPr/>
        </p:nvSpPr>
        <p:spPr>
          <a:xfrm flipH="1" flipV="1">
            <a:off x="728250" y="6155470"/>
            <a:ext cx="4210179" cy="11318"/>
          </a:xfrm>
          <a:prstGeom prst="line">
            <a:avLst/>
          </a:prstGeom>
          <a:ln w="66675" cap="flat">
            <a:solidFill>
              <a:srgbClr val="85C4CF"/>
            </a:solidFill>
            <a:prstDash val="sysDash"/>
            <a:headEnd type="oval" w="lg" len="lg"/>
            <a:tailEnd type="none" w="sm" len="sm"/>
          </a:ln>
        </p:spPr>
      </p:sp>
      <p:sp>
        <p:nvSpPr>
          <p:cNvPr id="17" name="AutoShape 17"/>
          <p:cNvSpPr/>
          <p:nvPr/>
        </p:nvSpPr>
        <p:spPr>
          <a:xfrm flipH="1">
            <a:off x="1028700" y="7406527"/>
            <a:ext cx="5616526" cy="0"/>
          </a:xfrm>
          <a:prstGeom prst="line">
            <a:avLst/>
          </a:prstGeom>
          <a:ln w="66675" cap="flat">
            <a:solidFill>
              <a:srgbClr val="85C4CF"/>
            </a:solidFill>
            <a:prstDash val="sysDash"/>
            <a:headEnd type="oval" w="lg" len="lg"/>
            <a:tailEnd type="none" w="sm" len="sm"/>
          </a:ln>
        </p:spPr>
      </p:sp>
      <p:sp>
        <p:nvSpPr>
          <p:cNvPr id="18" name="AutoShape 18"/>
          <p:cNvSpPr/>
          <p:nvPr/>
        </p:nvSpPr>
        <p:spPr>
          <a:xfrm flipH="1">
            <a:off x="2182095" y="8814686"/>
            <a:ext cx="3457556" cy="443614"/>
          </a:xfrm>
          <a:prstGeom prst="line">
            <a:avLst/>
          </a:prstGeom>
          <a:ln w="66675" cap="flat">
            <a:solidFill>
              <a:srgbClr val="85C4CF"/>
            </a:solidFill>
            <a:prstDash val="sysDash"/>
            <a:headEnd type="oval" w="lg" len="lg"/>
            <a:tailEnd type="none" w="sm" len="sm"/>
          </a:ln>
        </p:spPr>
      </p:sp>
      <p:sp>
        <p:nvSpPr>
          <p:cNvPr id="19" name="AutoShape 19"/>
          <p:cNvSpPr/>
          <p:nvPr/>
        </p:nvSpPr>
        <p:spPr>
          <a:xfrm flipH="1">
            <a:off x="728250" y="4700006"/>
            <a:ext cx="5363902" cy="171801"/>
          </a:xfrm>
          <a:prstGeom prst="line">
            <a:avLst/>
          </a:prstGeom>
          <a:ln w="66675" cap="flat">
            <a:solidFill>
              <a:srgbClr val="85C4CF"/>
            </a:solidFill>
            <a:prstDash val="sysDash"/>
            <a:headEnd type="oval" w="lg" len="lg"/>
            <a:tailEnd type="none" w="sm" len="sm"/>
          </a:ln>
        </p:spPr>
      </p:sp>
      <p:sp>
        <p:nvSpPr>
          <p:cNvPr id="20" name="TextBox 20"/>
          <p:cNvSpPr txBox="1"/>
          <p:nvPr/>
        </p:nvSpPr>
        <p:spPr>
          <a:xfrm>
            <a:off x="367936" y="190500"/>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21" name="TextBox 21"/>
          <p:cNvSpPr txBox="1"/>
          <p:nvPr/>
        </p:nvSpPr>
        <p:spPr>
          <a:xfrm>
            <a:off x="1239601" y="1028700"/>
            <a:ext cx="12886399"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a. Vịnh Hạ Long là tác phẩm nghệ thuật thiên nhiên hoành tráng</a:t>
            </a:r>
          </a:p>
        </p:txBody>
      </p:sp>
      <p:sp>
        <p:nvSpPr>
          <p:cNvPr id="22" name="TextBox 22"/>
          <p:cNvSpPr txBox="1"/>
          <p:nvPr/>
        </p:nvSpPr>
        <p:spPr>
          <a:xfrm>
            <a:off x="7987915" y="1697697"/>
            <a:ext cx="2886875" cy="781050"/>
          </a:xfrm>
          <a:prstGeom prst="rect">
            <a:avLst/>
          </a:prstGeom>
        </p:spPr>
        <p:txBody>
          <a:bodyPr lIns="0" tIns="0" rIns="0" bIns="0" rtlCol="0" anchor="t">
            <a:spAutoFit/>
          </a:bodyPr>
          <a:lstStyle/>
          <a:p>
            <a:pPr algn="ctr">
              <a:lnSpc>
                <a:spcPts val="6299"/>
              </a:lnSpc>
            </a:pPr>
            <a:r>
              <a:rPr lang="en-US" sz="4500">
                <a:solidFill>
                  <a:srgbClr val="3E9995"/>
                </a:solidFill>
                <a:latin typeface="Roboto Condensed Bold"/>
              </a:rPr>
              <a:t>Chân đảo đá</a:t>
            </a:r>
          </a:p>
        </p:txBody>
      </p:sp>
      <p:sp>
        <p:nvSpPr>
          <p:cNvPr id="23" name="TextBox 23"/>
          <p:cNvSpPr txBox="1"/>
          <p:nvPr/>
        </p:nvSpPr>
        <p:spPr>
          <a:xfrm>
            <a:off x="2981707" y="2665271"/>
            <a:ext cx="12324586" cy="1134618"/>
          </a:xfrm>
          <a:prstGeom prst="rect">
            <a:avLst/>
          </a:prstGeom>
        </p:spPr>
        <p:txBody>
          <a:bodyPr lIns="0" tIns="0" rIns="0" bIns="0" rtlCol="0" anchor="t">
            <a:spAutoFit/>
          </a:bodyPr>
          <a:lstStyle/>
          <a:p>
            <a:pPr algn="ctr">
              <a:lnSpc>
                <a:spcPts val="4445"/>
              </a:lnSpc>
            </a:pPr>
            <a:r>
              <a:rPr lang="en-US" sz="3900" dirty="0" err="1">
                <a:solidFill>
                  <a:srgbClr val="A8545E"/>
                </a:solidFill>
                <a:latin typeface="Roboto Condensed"/>
              </a:rPr>
              <a:t>Nhiều</a:t>
            </a:r>
            <a:r>
              <a:rPr lang="en-US" sz="3900" dirty="0">
                <a:solidFill>
                  <a:srgbClr val="A8545E"/>
                </a:solidFill>
                <a:latin typeface="Roboto Condensed"/>
              </a:rPr>
              <a:t> </a:t>
            </a:r>
            <a:r>
              <a:rPr lang="en-US" sz="3900" dirty="0" err="1">
                <a:solidFill>
                  <a:srgbClr val="A8545E"/>
                </a:solidFill>
                <a:latin typeface="Roboto Condensed"/>
              </a:rPr>
              <a:t>hình</a:t>
            </a:r>
            <a:r>
              <a:rPr lang="en-US" sz="3900" dirty="0">
                <a:solidFill>
                  <a:srgbClr val="A8545E"/>
                </a:solidFill>
                <a:latin typeface="Roboto Condensed"/>
              </a:rPr>
              <a:t> </a:t>
            </a:r>
            <a:r>
              <a:rPr lang="en-US" sz="3900" dirty="0" err="1">
                <a:solidFill>
                  <a:srgbClr val="A8545E"/>
                </a:solidFill>
                <a:latin typeface="Roboto Condensed"/>
              </a:rPr>
              <a:t>dạng</a:t>
            </a:r>
            <a:r>
              <a:rPr lang="en-US" sz="3900" dirty="0">
                <a:solidFill>
                  <a:srgbClr val="A8545E"/>
                </a:solidFill>
                <a:latin typeface="Roboto Condensed"/>
              </a:rPr>
              <a:t> </a:t>
            </a:r>
            <a:r>
              <a:rPr lang="en-US" sz="3900" dirty="0" err="1">
                <a:solidFill>
                  <a:srgbClr val="A8545E"/>
                </a:solidFill>
                <a:latin typeface="Roboto Condensed"/>
              </a:rPr>
              <a:t>kì</a:t>
            </a:r>
            <a:r>
              <a:rPr lang="en-US" sz="3900" dirty="0">
                <a:solidFill>
                  <a:srgbClr val="A8545E"/>
                </a:solidFill>
                <a:latin typeface="Roboto Condensed"/>
              </a:rPr>
              <a:t> </a:t>
            </a:r>
            <a:r>
              <a:rPr lang="en-US" sz="3900" dirty="0" err="1">
                <a:solidFill>
                  <a:srgbClr val="A8545E"/>
                </a:solidFill>
                <a:latin typeface="Roboto Condensed"/>
              </a:rPr>
              <a:t>lạ</a:t>
            </a:r>
            <a:r>
              <a:rPr lang="en-US" sz="3900" dirty="0">
                <a:solidFill>
                  <a:srgbClr val="A8545E"/>
                </a:solidFill>
                <a:latin typeface="Roboto Condensed"/>
              </a:rPr>
              <a:t>, </a:t>
            </a:r>
            <a:r>
              <a:rPr lang="en-US" sz="3900" dirty="0" err="1">
                <a:solidFill>
                  <a:srgbClr val="A8545E"/>
                </a:solidFill>
                <a:latin typeface="Roboto Condensed"/>
              </a:rPr>
              <a:t>tầng</a:t>
            </a:r>
            <a:r>
              <a:rPr lang="en-US" sz="3900" dirty="0">
                <a:solidFill>
                  <a:srgbClr val="A8545E"/>
                </a:solidFill>
                <a:latin typeface="Roboto Condensed"/>
              </a:rPr>
              <a:t> </a:t>
            </a:r>
            <a:r>
              <a:rPr lang="en-US" sz="3900" dirty="0" err="1">
                <a:solidFill>
                  <a:srgbClr val="A8545E"/>
                </a:solidFill>
                <a:latin typeface="Roboto Condensed"/>
              </a:rPr>
              <a:t>tầng</a:t>
            </a:r>
            <a:r>
              <a:rPr lang="en-US" sz="3900" dirty="0">
                <a:solidFill>
                  <a:srgbClr val="A8545E"/>
                </a:solidFill>
                <a:latin typeface="Roboto Condensed"/>
              </a:rPr>
              <a:t>, </a:t>
            </a:r>
            <a:r>
              <a:rPr lang="en-US" sz="3900" dirty="0" err="1">
                <a:solidFill>
                  <a:srgbClr val="A8545E"/>
                </a:solidFill>
                <a:latin typeface="Roboto Condensed"/>
              </a:rPr>
              <a:t>lớp</a:t>
            </a:r>
            <a:r>
              <a:rPr lang="en-US" sz="3900" dirty="0">
                <a:solidFill>
                  <a:srgbClr val="A8545E"/>
                </a:solidFill>
                <a:latin typeface="Roboto Condensed"/>
              </a:rPr>
              <a:t> </a:t>
            </a:r>
            <a:r>
              <a:rPr lang="en-US" sz="3900" dirty="0" err="1">
                <a:solidFill>
                  <a:srgbClr val="A8545E"/>
                </a:solidFill>
                <a:latin typeface="Roboto Condensed"/>
              </a:rPr>
              <a:t>lớp</a:t>
            </a:r>
            <a:r>
              <a:rPr lang="en-US" sz="3900" dirty="0">
                <a:solidFill>
                  <a:srgbClr val="A8545E"/>
                </a:solidFill>
                <a:latin typeface="Roboto Condensed"/>
              </a:rPr>
              <a:t> </a:t>
            </a:r>
            <a:r>
              <a:rPr lang="en-US" sz="3900" dirty="0" err="1">
                <a:solidFill>
                  <a:srgbClr val="A8545E"/>
                </a:solidFill>
                <a:latin typeface="Roboto Condensed"/>
              </a:rPr>
              <a:t>trông</a:t>
            </a:r>
            <a:r>
              <a:rPr lang="en-US" sz="3900" dirty="0">
                <a:solidFill>
                  <a:srgbClr val="A8545E"/>
                </a:solidFill>
                <a:latin typeface="Roboto Condensed"/>
              </a:rPr>
              <a:t> </a:t>
            </a:r>
            <a:r>
              <a:rPr lang="en-US" sz="3900" dirty="0" err="1">
                <a:solidFill>
                  <a:srgbClr val="A8545E"/>
                </a:solidFill>
                <a:latin typeface="Roboto Condensed"/>
              </a:rPr>
              <a:t>xa</a:t>
            </a:r>
            <a:r>
              <a:rPr lang="en-US" sz="3900" dirty="0">
                <a:solidFill>
                  <a:srgbClr val="A8545E"/>
                </a:solidFill>
                <a:latin typeface="Roboto Condensed"/>
              </a:rPr>
              <a:t> </a:t>
            </a:r>
            <a:r>
              <a:rPr lang="en-US" sz="3900" dirty="0" err="1">
                <a:solidFill>
                  <a:srgbClr val="A8545E"/>
                </a:solidFill>
                <a:latin typeface="Roboto Condensed"/>
              </a:rPr>
              <a:t>tựa</a:t>
            </a:r>
            <a:r>
              <a:rPr lang="en-US" sz="3900" dirty="0">
                <a:solidFill>
                  <a:srgbClr val="A8545E"/>
                </a:solidFill>
                <a:latin typeface="Roboto Condensed"/>
              </a:rPr>
              <a:t> </a:t>
            </a:r>
            <a:r>
              <a:rPr lang="en-US" sz="3900" dirty="0" err="1">
                <a:solidFill>
                  <a:srgbClr val="A8545E"/>
                </a:solidFill>
                <a:latin typeface="Roboto Condensed"/>
              </a:rPr>
              <a:t>bức</a:t>
            </a:r>
            <a:r>
              <a:rPr lang="en-US" sz="3900" dirty="0">
                <a:solidFill>
                  <a:srgbClr val="A8545E"/>
                </a:solidFill>
                <a:latin typeface="Roboto Condensed"/>
              </a:rPr>
              <a:t> </a:t>
            </a:r>
            <a:r>
              <a:rPr lang="en-US" sz="3900" dirty="0" err="1">
                <a:solidFill>
                  <a:srgbClr val="A8545E"/>
                </a:solidFill>
                <a:latin typeface="Roboto Condensed"/>
              </a:rPr>
              <a:t>phủ</a:t>
            </a:r>
            <a:r>
              <a:rPr lang="en-US" sz="3900" dirty="0">
                <a:solidFill>
                  <a:srgbClr val="A8545E"/>
                </a:solidFill>
                <a:latin typeface="Roboto Condensed"/>
              </a:rPr>
              <a:t> </a:t>
            </a:r>
            <a:r>
              <a:rPr lang="en-US" sz="3900" dirty="0" err="1">
                <a:solidFill>
                  <a:srgbClr val="A8545E"/>
                </a:solidFill>
                <a:latin typeface="Roboto Condensed"/>
              </a:rPr>
              <a:t>điêu</a:t>
            </a:r>
            <a:r>
              <a:rPr lang="en-US" sz="3900" dirty="0">
                <a:solidFill>
                  <a:srgbClr val="A8545E"/>
                </a:solidFill>
                <a:latin typeface="Roboto Condensed"/>
              </a:rPr>
              <a:t> </a:t>
            </a:r>
            <a:r>
              <a:rPr lang="en-US" sz="3900" dirty="0" err="1">
                <a:solidFill>
                  <a:srgbClr val="A8545E"/>
                </a:solidFill>
                <a:latin typeface="Roboto Condensed"/>
              </a:rPr>
              <a:t>uốn</a:t>
            </a:r>
            <a:r>
              <a:rPr lang="en-US" sz="3900" dirty="0">
                <a:solidFill>
                  <a:srgbClr val="A8545E"/>
                </a:solidFill>
                <a:latin typeface="Roboto Condensed"/>
              </a:rPr>
              <a:t> </a:t>
            </a:r>
            <a:r>
              <a:rPr lang="en-US" sz="3900" dirty="0" err="1">
                <a:solidFill>
                  <a:srgbClr val="A8545E"/>
                </a:solidFill>
                <a:latin typeface="Roboto Condensed"/>
              </a:rPr>
              <a:t>lượn</a:t>
            </a:r>
            <a:r>
              <a:rPr lang="en-US" sz="3900" dirty="0">
                <a:solidFill>
                  <a:srgbClr val="A8545E"/>
                </a:solidFill>
                <a:latin typeface="Roboto Condensed"/>
              </a:rPr>
              <a:t> </a:t>
            </a:r>
            <a:r>
              <a:rPr lang="en-US" sz="3900" dirty="0" err="1">
                <a:solidFill>
                  <a:srgbClr val="A8545E"/>
                </a:solidFill>
                <a:latin typeface="Roboto Condensed"/>
              </a:rPr>
              <a:t>quanh</a:t>
            </a:r>
            <a:r>
              <a:rPr lang="en-US" sz="3900" dirty="0">
                <a:solidFill>
                  <a:srgbClr val="A8545E"/>
                </a:solidFill>
                <a:latin typeface="Roboto Condensed"/>
              </a:rPr>
              <a:t> </a:t>
            </a:r>
            <a:r>
              <a:rPr lang="en-US" sz="3900" dirty="0" err="1">
                <a:solidFill>
                  <a:srgbClr val="A8545E"/>
                </a:solidFill>
                <a:latin typeface="Roboto Condensed"/>
              </a:rPr>
              <a:t>chân</a:t>
            </a:r>
            <a:r>
              <a:rPr lang="en-US" sz="3900" dirty="0">
                <a:solidFill>
                  <a:srgbClr val="A8545E"/>
                </a:solidFill>
                <a:latin typeface="Roboto Condensed"/>
              </a:rPr>
              <a:t> </a:t>
            </a:r>
            <a:r>
              <a:rPr lang="en-US" sz="3900" dirty="0" err="1">
                <a:solidFill>
                  <a:srgbClr val="A8545E"/>
                </a:solidFill>
                <a:latin typeface="Roboto Condensed"/>
              </a:rPr>
              <a:t>đảo</a:t>
            </a:r>
            <a:endParaRPr lang="en-US" sz="3900" dirty="0">
              <a:solidFill>
                <a:srgbClr val="A8545E"/>
              </a:solidFill>
              <a:latin typeface="Roboto Condensed"/>
            </a:endParaRPr>
          </a:p>
        </p:txBody>
      </p:sp>
      <p:sp>
        <p:nvSpPr>
          <p:cNvPr id="24" name="TextBox 24"/>
          <p:cNvSpPr txBox="1"/>
          <p:nvPr/>
        </p:nvSpPr>
        <p:spPr>
          <a:xfrm>
            <a:off x="6452311" y="4319357"/>
            <a:ext cx="10280865" cy="1085850"/>
          </a:xfrm>
          <a:prstGeom prst="rect">
            <a:avLst/>
          </a:prstGeom>
        </p:spPr>
        <p:txBody>
          <a:bodyPr lIns="0" tIns="0" rIns="0" bIns="0" rtlCol="0" anchor="t">
            <a:spAutoFit/>
          </a:bodyPr>
          <a:lstStyle/>
          <a:p>
            <a:pPr algn="l">
              <a:lnSpc>
                <a:spcPts val="4200"/>
              </a:lnSpc>
              <a:spcBef>
                <a:spcPct val="0"/>
              </a:spcBef>
            </a:pPr>
            <a:r>
              <a:rPr lang="en-US" sz="3500">
                <a:solidFill>
                  <a:srgbClr val="6B7063"/>
                </a:solidFill>
                <a:latin typeface="Roboto Condensed"/>
              </a:rPr>
              <a:t>Đảo hình tứ trục tứ giác bề thế, bốn mặt phẳng lì, đen bóng như được ghép bằng ván gỗ lim bào nhẵn (hòn Mái Nhà)</a:t>
            </a:r>
          </a:p>
        </p:txBody>
      </p:sp>
      <p:sp>
        <p:nvSpPr>
          <p:cNvPr id="25" name="TextBox 25"/>
          <p:cNvSpPr txBox="1"/>
          <p:nvPr/>
        </p:nvSpPr>
        <p:spPr>
          <a:xfrm>
            <a:off x="5286027" y="5624817"/>
            <a:ext cx="11177336" cy="1047750"/>
          </a:xfrm>
          <a:prstGeom prst="rect">
            <a:avLst/>
          </a:prstGeom>
        </p:spPr>
        <p:txBody>
          <a:bodyPr lIns="0" tIns="0" rIns="0" bIns="0" rtlCol="0" anchor="t">
            <a:spAutoFit/>
          </a:bodyPr>
          <a:lstStyle/>
          <a:p>
            <a:pPr algn="l">
              <a:lnSpc>
                <a:spcPts val="4199"/>
              </a:lnSpc>
              <a:spcBef>
                <a:spcPct val="0"/>
              </a:spcBef>
            </a:pPr>
            <a:r>
              <a:rPr lang="en-US" sz="3499" dirty="0" err="1">
                <a:solidFill>
                  <a:srgbClr val="6B7063"/>
                </a:solidFill>
                <a:latin typeface="Roboto Condensed"/>
              </a:rPr>
              <a:t>Đảo</a:t>
            </a:r>
            <a:r>
              <a:rPr lang="en-US" sz="3499" dirty="0">
                <a:solidFill>
                  <a:srgbClr val="6B7063"/>
                </a:solidFill>
                <a:latin typeface="Roboto Condensed"/>
              </a:rPr>
              <a:t> </a:t>
            </a:r>
            <a:r>
              <a:rPr lang="en-US" sz="3499" dirty="0" err="1">
                <a:solidFill>
                  <a:srgbClr val="6B7063"/>
                </a:solidFill>
                <a:latin typeface="Roboto Condensed"/>
              </a:rPr>
              <a:t>cong</a:t>
            </a:r>
            <a:r>
              <a:rPr lang="en-US" sz="3499" dirty="0">
                <a:solidFill>
                  <a:srgbClr val="6B7063"/>
                </a:solidFill>
                <a:latin typeface="Roboto Condensed"/>
              </a:rPr>
              <a:t> </a:t>
            </a:r>
            <a:r>
              <a:rPr lang="en-US" sz="3499" dirty="0" err="1">
                <a:solidFill>
                  <a:srgbClr val="6B7063"/>
                </a:solidFill>
                <a:latin typeface="Roboto Condensed"/>
              </a:rPr>
              <a:t>cong</a:t>
            </a:r>
            <a:r>
              <a:rPr lang="en-US" sz="3499" dirty="0">
                <a:solidFill>
                  <a:srgbClr val="6B7063"/>
                </a:solidFill>
                <a:latin typeface="Roboto Condensed"/>
              </a:rPr>
              <a:t> </a:t>
            </a:r>
            <a:r>
              <a:rPr lang="en-US" sz="3499" dirty="0" err="1">
                <a:solidFill>
                  <a:srgbClr val="6B7063"/>
                </a:solidFill>
                <a:latin typeface="Roboto Condensed"/>
              </a:rPr>
              <a:t>giống</a:t>
            </a:r>
            <a:r>
              <a:rPr lang="en-US" sz="3499" dirty="0">
                <a:solidFill>
                  <a:srgbClr val="6B7063"/>
                </a:solidFill>
                <a:latin typeface="Roboto Condensed"/>
              </a:rPr>
              <a:t> </a:t>
            </a:r>
            <a:r>
              <a:rPr lang="en-US" sz="3499" dirty="0" err="1">
                <a:solidFill>
                  <a:srgbClr val="6B7063"/>
                </a:solidFill>
                <a:latin typeface="Roboto Condensed"/>
              </a:rPr>
              <a:t>chiếc</a:t>
            </a:r>
            <a:r>
              <a:rPr lang="en-US" sz="3499" dirty="0">
                <a:solidFill>
                  <a:srgbClr val="6B7063"/>
                </a:solidFill>
                <a:latin typeface="Roboto Condensed"/>
              </a:rPr>
              <a:t> </a:t>
            </a:r>
            <a:r>
              <a:rPr lang="en-US" sz="3499" dirty="0" err="1">
                <a:solidFill>
                  <a:srgbClr val="6B7063"/>
                </a:solidFill>
                <a:latin typeface="Roboto Condensed"/>
              </a:rPr>
              <a:t>ngà</a:t>
            </a:r>
            <a:r>
              <a:rPr lang="en-US" sz="3499" dirty="0">
                <a:solidFill>
                  <a:srgbClr val="6B7063"/>
                </a:solidFill>
                <a:latin typeface="Roboto Condensed"/>
              </a:rPr>
              <a:t> </a:t>
            </a:r>
            <a:r>
              <a:rPr lang="en-US" sz="3499" dirty="0" err="1">
                <a:solidFill>
                  <a:srgbClr val="6B7063"/>
                </a:solidFill>
                <a:latin typeface="Roboto Condensed"/>
              </a:rPr>
              <a:t>voi</a:t>
            </a:r>
            <a:r>
              <a:rPr lang="en-US" sz="3499" dirty="0">
                <a:solidFill>
                  <a:srgbClr val="6B7063"/>
                </a:solidFill>
                <a:latin typeface="Roboto Condensed"/>
              </a:rPr>
              <a:t>, </a:t>
            </a:r>
            <a:r>
              <a:rPr lang="en-US" sz="3499" dirty="0" err="1">
                <a:solidFill>
                  <a:srgbClr val="6B7063"/>
                </a:solidFill>
                <a:latin typeface="Roboto Condensed"/>
              </a:rPr>
              <a:t>càng</a:t>
            </a:r>
            <a:r>
              <a:rPr lang="en-US" sz="3499" dirty="0">
                <a:solidFill>
                  <a:srgbClr val="6B7063"/>
                </a:solidFill>
                <a:latin typeface="Roboto Condensed"/>
              </a:rPr>
              <a:t> </a:t>
            </a:r>
            <a:r>
              <a:rPr lang="en-US" sz="3499" dirty="0" err="1">
                <a:solidFill>
                  <a:srgbClr val="6B7063"/>
                </a:solidFill>
                <a:latin typeface="Roboto Condensed"/>
              </a:rPr>
              <a:t>lên</a:t>
            </a:r>
            <a:r>
              <a:rPr lang="en-US" sz="3499" dirty="0">
                <a:solidFill>
                  <a:srgbClr val="6B7063"/>
                </a:solidFill>
                <a:latin typeface="Roboto Condensed"/>
              </a:rPr>
              <a:t> </a:t>
            </a:r>
            <a:r>
              <a:rPr lang="en-US" sz="3499" dirty="0" err="1">
                <a:solidFill>
                  <a:srgbClr val="6B7063"/>
                </a:solidFill>
                <a:latin typeface="Roboto Condensed"/>
              </a:rPr>
              <a:t>cao</a:t>
            </a:r>
            <a:r>
              <a:rPr lang="en-US" sz="3499" dirty="0">
                <a:solidFill>
                  <a:srgbClr val="6B7063"/>
                </a:solidFill>
                <a:latin typeface="Roboto Condensed"/>
              </a:rPr>
              <a:t> </a:t>
            </a:r>
            <a:r>
              <a:rPr lang="en-US" sz="3499" dirty="0" err="1">
                <a:solidFill>
                  <a:srgbClr val="6B7063"/>
                </a:solidFill>
                <a:latin typeface="Roboto Condensed"/>
              </a:rPr>
              <a:t>càng</a:t>
            </a:r>
            <a:r>
              <a:rPr lang="en-US" sz="3499" dirty="0">
                <a:solidFill>
                  <a:srgbClr val="6B7063"/>
                </a:solidFill>
                <a:latin typeface="Roboto Condensed"/>
              </a:rPr>
              <a:t> thon </a:t>
            </a:r>
            <a:r>
              <a:rPr lang="en-US" sz="3499" dirty="0" err="1">
                <a:solidFill>
                  <a:srgbClr val="6B7063"/>
                </a:solidFill>
                <a:latin typeface="Roboto Condensed"/>
              </a:rPr>
              <a:t>nhỏ</a:t>
            </a:r>
            <a:r>
              <a:rPr lang="en-US" sz="3499" dirty="0">
                <a:solidFill>
                  <a:srgbClr val="6B7063"/>
                </a:solidFill>
                <a:latin typeface="Roboto Condensed"/>
              </a:rPr>
              <a:t> </a:t>
            </a:r>
            <a:r>
              <a:rPr lang="en-US" sz="3499" dirty="0" err="1">
                <a:solidFill>
                  <a:srgbClr val="6B7063"/>
                </a:solidFill>
                <a:latin typeface="Roboto Condensed"/>
              </a:rPr>
              <a:t>và</a:t>
            </a:r>
            <a:r>
              <a:rPr lang="en-US" sz="3499" dirty="0">
                <a:solidFill>
                  <a:srgbClr val="6B7063"/>
                </a:solidFill>
                <a:latin typeface="Roboto Condensed"/>
              </a:rPr>
              <a:t> </a:t>
            </a:r>
            <a:r>
              <a:rPr lang="en-US" sz="3499" dirty="0" err="1">
                <a:solidFill>
                  <a:srgbClr val="6B7063"/>
                </a:solidFill>
                <a:latin typeface="Roboto Condensed"/>
              </a:rPr>
              <a:t>nhọn</a:t>
            </a:r>
            <a:r>
              <a:rPr lang="en-US" sz="3499" dirty="0">
                <a:solidFill>
                  <a:srgbClr val="6B7063"/>
                </a:solidFill>
                <a:latin typeface="Roboto Condensed"/>
              </a:rPr>
              <a:t> </a:t>
            </a:r>
            <a:r>
              <a:rPr lang="en-US" sz="3499" dirty="0" err="1">
                <a:solidFill>
                  <a:srgbClr val="6B7063"/>
                </a:solidFill>
                <a:latin typeface="Roboto Condensed"/>
              </a:rPr>
              <a:t>sắc</a:t>
            </a:r>
            <a:r>
              <a:rPr lang="en-US" sz="3499" dirty="0">
                <a:solidFill>
                  <a:srgbClr val="6B7063"/>
                </a:solidFill>
                <a:latin typeface="Roboto Condensed"/>
              </a:rPr>
              <a:t> (</a:t>
            </a:r>
            <a:r>
              <a:rPr lang="en-US" sz="3499" dirty="0" err="1">
                <a:solidFill>
                  <a:srgbClr val="6B7063"/>
                </a:solidFill>
                <a:latin typeface="Roboto Condensed"/>
              </a:rPr>
              <a:t>hòn</a:t>
            </a:r>
            <a:r>
              <a:rPr lang="en-US" sz="3499" dirty="0">
                <a:solidFill>
                  <a:srgbClr val="6B7063"/>
                </a:solidFill>
                <a:latin typeface="Roboto Condensed"/>
              </a:rPr>
              <a:t> </a:t>
            </a:r>
            <a:r>
              <a:rPr lang="en-US" sz="3499" dirty="0" err="1">
                <a:solidFill>
                  <a:srgbClr val="6B7063"/>
                </a:solidFill>
                <a:latin typeface="Roboto Condensed"/>
              </a:rPr>
              <a:t>Ngà</a:t>
            </a:r>
            <a:r>
              <a:rPr lang="en-US" sz="3499" dirty="0">
                <a:solidFill>
                  <a:srgbClr val="6B7063"/>
                </a:solidFill>
                <a:latin typeface="Roboto Condensed"/>
              </a:rPr>
              <a:t> </a:t>
            </a:r>
            <a:r>
              <a:rPr lang="en-US" sz="3499" dirty="0" err="1">
                <a:solidFill>
                  <a:srgbClr val="6B7063"/>
                </a:solidFill>
                <a:latin typeface="Roboto Condensed"/>
              </a:rPr>
              <a:t>Voi</a:t>
            </a:r>
            <a:r>
              <a:rPr lang="en-US" sz="3499" dirty="0">
                <a:solidFill>
                  <a:srgbClr val="6B7063"/>
                </a:solidFill>
                <a:latin typeface="Roboto Condensed"/>
              </a:rPr>
              <a:t>)</a:t>
            </a:r>
          </a:p>
        </p:txBody>
      </p:sp>
      <p:sp>
        <p:nvSpPr>
          <p:cNvPr id="26" name="TextBox 26"/>
          <p:cNvSpPr txBox="1"/>
          <p:nvPr/>
        </p:nvSpPr>
        <p:spPr>
          <a:xfrm>
            <a:off x="6861209" y="6938314"/>
            <a:ext cx="11177336" cy="1047750"/>
          </a:xfrm>
          <a:prstGeom prst="rect">
            <a:avLst/>
          </a:prstGeom>
        </p:spPr>
        <p:txBody>
          <a:bodyPr lIns="0" tIns="0" rIns="0" bIns="0" rtlCol="0" anchor="t">
            <a:spAutoFit/>
          </a:bodyPr>
          <a:lstStyle/>
          <a:p>
            <a:pPr algn="l">
              <a:lnSpc>
                <a:spcPts val="4199"/>
              </a:lnSpc>
              <a:spcBef>
                <a:spcPct val="0"/>
              </a:spcBef>
            </a:pPr>
            <a:r>
              <a:rPr lang="en-US" sz="3499">
                <a:solidFill>
                  <a:srgbClr val="6B7063"/>
                </a:solidFill>
                <a:latin typeface="Roboto Condensed"/>
              </a:rPr>
              <a:t>Đảo có cấu trúc bởi phiến đá vuông vức chồng lên nhau, trông chông chênh… (hòn Xếp)</a:t>
            </a:r>
          </a:p>
        </p:txBody>
      </p:sp>
      <p:sp>
        <p:nvSpPr>
          <p:cNvPr id="27" name="TextBox 27"/>
          <p:cNvSpPr txBox="1"/>
          <p:nvPr/>
        </p:nvSpPr>
        <p:spPr>
          <a:xfrm>
            <a:off x="6025186" y="8192470"/>
            <a:ext cx="11177336" cy="1047750"/>
          </a:xfrm>
          <a:prstGeom prst="rect">
            <a:avLst/>
          </a:prstGeom>
        </p:spPr>
        <p:txBody>
          <a:bodyPr lIns="0" tIns="0" rIns="0" bIns="0" rtlCol="0" anchor="t">
            <a:spAutoFit/>
          </a:bodyPr>
          <a:lstStyle/>
          <a:p>
            <a:pPr algn="l">
              <a:lnSpc>
                <a:spcPts val="4199"/>
              </a:lnSpc>
              <a:spcBef>
                <a:spcPct val="0"/>
              </a:spcBef>
            </a:pPr>
            <a:r>
              <a:rPr lang="en-US" sz="3499" dirty="0" err="1">
                <a:solidFill>
                  <a:srgbClr val="6B7063"/>
                </a:solidFill>
                <a:latin typeface="Roboto Condensed"/>
              </a:rPr>
              <a:t>Đảo</a:t>
            </a:r>
            <a:r>
              <a:rPr lang="en-US" sz="3499" dirty="0">
                <a:solidFill>
                  <a:srgbClr val="6B7063"/>
                </a:solidFill>
                <a:latin typeface="Roboto Condensed"/>
              </a:rPr>
              <a:t> </a:t>
            </a:r>
            <a:r>
              <a:rPr lang="en-US" sz="3499" dirty="0" err="1">
                <a:solidFill>
                  <a:srgbClr val="6B7063"/>
                </a:solidFill>
                <a:latin typeface="Roboto Condensed"/>
              </a:rPr>
              <a:t>đứng</a:t>
            </a:r>
            <a:r>
              <a:rPr lang="en-US" sz="3499" dirty="0">
                <a:solidFill>
                  <a:srgbClr val="6B7063"/>
                </a:solidFill>
                <a:latin typeface="Roboto Condensed"/>
              </a:rPr>
              <a:t> </a:t>
            </a:r>
            <a:r>
              <a:rPr lang="en-US" sz="3499" dirty="0" err="1">
                <a:solidFill>
                  <a:srgbClr val="6B7063"/>
                </a:solidFill>
                <a:latin typeface="Roboto Condensed"/>
              </a:rPr>
              <a:t>sừng</a:t>
            </a:r>
            <a:r>
              <a:rPr lang="en-US" sz="3499" dirty="0">
                <a:solidFill>
                  <a:srgbClr val="6B7063"/>
                </a:solidFill>
                <a:latin typeface="Roboto Condensed"/>
              </a:rPr>
              <a:t> </a:t>
            </a:r>
            <a:r>
              <a:rPr lang="en-US" sz="3499" dirty="0" err="1">
                <a:solidFill>
                  <a:srgbClr val="6B7063"/>
                </a:solidFill>
                <a:latin typeface="Roboto Condensed"/>
              </a:rPr>
              <a:t>sững</a:t>
            </a:r>
            <a:r>
              <a:rPr lang="en-US" sz="3499" dirty="0">
                <a:solidFill>
                  <a:srgbClr val="6B7063"/>
                </a:solidFill>
                <a:latin typeface="Roboto Condensed"/>
              </a:rPr>
              <a:t>, </a:t>
            </a:r>
            <a:r>
              <a:rPr lang="en-US" sz="3499" dirty="0" err="1">
                <a:solidFill>
                  <a:srgbClr val="6B7063"/>
                </a:solidFill>
                <a:latin typeface="Roboto Condensed"/>
              </a:rPr>
              <a:t>trầm</a:t>
            </a:r>
            <a:r>
              <a:rPr lang="en-US" sz="3499" dirty="0">
                <a:solidFill>
                  <a:srgbClr val="6B7063"/>
                </a:solidFill>
                <a:latin typeface="Roboto Condensed"/>
              </a:rPr>
              <a:t> </a:t>
            </a:r>
            <a:r>
              <a:rPr lang="en-US" sz="3499" dirty="0" err="1">
                <a:solidFill>
                  <a:srgbClr val="6B7063"/>
                </a:solidFill>
                <a:latin typeface="Roboto Condensed"/>
              </a:rPr>
              <a:t>mặc</a:t>
            </a:r>
            <a:r>
              <a:rPr lang="en-US" sz="3499" dirty="0">
                <a:solidFill>
                  <a:srgbClr val="6B7063"/>
                </a:solidFill>
                <a:latin typeface="Roboto Condensed"/>
              </a:rPr>
              <a:t>, </a:t>
            </a:r>
            <a:r>
              <a:rPr lang="en-US" sz="3499" dirty="0" err="1">
                <a:solidFill>
                  <a:srgbClr val="6B7063"/>
                </a:solidFill>
                <a:latin typeface="Roboto Condensed"/>
              </a:rPr>
              <a:t>án</a:t>
            </a:r>
            <a:r>
              <a:rPr lang="en-US" sz="3499" dirty="0">
                <a:solidFill>
                  <a:srgbClr val="6B7063"/>
                </a:solidFill>
                <a:latin typeface="Roboto Condensed"/>
              </a:rPr>
              <a:t> </a:t>
            </a:r>
            <a:r>
              <a:rPr lang="en-US" sz="3499" dirty="0" err="1">
                <a:solidFill>
                  <a:srgbClr val="6B7063"/>
                </a:solidFill>
                <a:latin typeface="Roboto Condensed"/>
              </a:rPr>
              <a:t>ngữ</a:t>
            </a:r>
            <a:r>
              <a:rPr lang="en-US" sz="3499" dirty="0">
                <a:solidFill>
                  <a:srgbClr val="6B7063"/>
                </a:solidFill>
                <a:latin typeface="Roboto Condensed"/>
              </a:rPr>
              <a:t> </a:t>
            </a:r>
            <a:r>
              <a:rPr lang="en-US" sz="3499" dirty="0" err="1">
                <a:solidFill>
                  <a:srgbClr val="6B7063"/>
                </a:solidFill>
                <a:latin typeface="Roboto Condensed"/>
              </a:rPr>
              <a:t>một</a:t>
            </a:r>
            <a:r>
              <a:rPr lang="en-US" sz="3499" dirty="0">
                <a:solidFill>
                  <a:srgbClr val="6B7063"/>
                </a:solidFill>
                <a:latin typeface="Roboto Condensed"/>
              </a:rPr>
              <a:t> </a:t>
            </a:r>
            <a:r>
              <a:rPr lang="en-US" sz="3499" dirty="0" err="1">
                <a:solidFill>
                  <a:srgbClr val="6B7063"/>
                </a:solidFill>
                <a:latin typeface="Roboto Condensed"/>
              </a:rPr>
              <a:t>hướng</a:t>
            </a:r>
            <a:r>
              <a:rPr lang="en-US" sz="3499" dirty="0">
                <a:solidFill>
                  <a:srgbClr val="6B7063"/>
                </a:solidFill>
                <a:latin typeface="Roboto Condensed"/>
              </a:rPr>
              <a:t> </a:t>
            </a:r>
            <a:r>
              <a:rPr lang="en-US" sz="3499" dirty="0" err="1">
                <a:solidFill>
                  <a:srgbClr val="6B7063"/>
                </a:solidFill>
                <a:latin typeface="Roboto Condensed"/>
              </a:rPr>
              <a:t>nhìn</a:t>
            </a:r>
            <a:r>
              <a:rPr lang="en-US" sz="3499" dirty="0">
                <a:solidFill>
                  <a:srgbClr val="6B7063"/>
                </a:solidFill>
                <a:latin typeface="Roboto Condensed"/>
              </a:rPr>
              <a:t> ra </a:t>
            </a:r>
            <a:r>
              <a:rPr lang="en-US" sz="3499" dirty="0" err="1">
                <a:solidFill>
                  <a:srgbClr val="6B7063"/>
                </a:solidFill>
                <a:latin typeface="Roboto Condensed"/>
              </a:rPr>
              <a:t>cửa</a:t>
            </a:r>
            <a:r>
              <a:rPr lang="en-US" sz="3499" dirty="0">
                <a:solidFill>
                  <a:srgbClr val="6B7063"/>
                </a:solidFill>
                <a:latin typeface="Roboto Condensed"/>
              </a:rPr>
              <a:t> </a:t>
            </a:r>
            <a:r>
              <a:rPr lang="en-US" sz="3499" dirty="0" err="1">
                <a:solidFill>
                  <a:srgbClr val="6B7063"/>
                </a:solidFill>
                <a:latin typeface="Roboto Condensed"/>
              </a:rPr>
              <a:t>biển</a:t>
            </a:r>
            <a:r>
              <a:rPr lang="en-US" sz="3499" dirty="0">
                <a:solidFill>
                  <a:srgbClr val="6B7063"/>
                </a:solidFill>
                <a:latin typeface="Roboto Condensed"/>
              </a:rPr>
              <a:t> (</a:t>
            </a:r>
            <a:r>
              <a:rPr lang="en-US" sz="3499" dirty="0" err="1">
                <a:solidFill>
                  <a:srgbClr val="6B7063"/>
                </a:solidFill>
                <a:latin typeface="Roboto Condensed"/>
              </a:rPr>
              <a:t>hòn</a:t>
            </a:r>
            <a:r>
              <a:rPr lang="en-US" sz="3499" dirty="0">
                <a:solidFill>
                  <a:srgbClr val="6B7063"/>
                </a:solidFill>
                <a:latin typeface="Roboto Condensed"/>
              </a:rPr>
              <a:t> </a:t>
            </a:r>
            <a:r>
              <a:rPr lang="en-US" sz="3499" dirty="0" err="1">
                <a:solidFill>
                  <a:srgbClr val="6B7063"/>
                </a:solidFill>
                <a:latin typeface="Roboto Condensed"/>
              </a:rPr>
              <a:t>Pháo</a:t>
            </a:r>
            <a:r>
              <a:rPr lang="en-US" sz="3499" dirty="0">
                <a:solidFill>
                  <a:srgbClr val="6B7063"/>
                </a:solidFill>
                <a:latin typeface="Roboto Condensed"/>
              </a:rPr>
              <a:t> </a:t>
            </a:r>
            <a:r>
              <a:rPr lang="en-US" sz="3499" dirty="0" err="1">
                <a:solidFill>
                  <a:srgbClr val="6B7063"/>
                </a:solidFill>
                <a:latin typeface="Roboto Condensed"/>
              </a:rPr>
              <a:t>Đài</a:t>
            </a:r>
            <a:r>
              <a:rPr lang="en-US" sz="3499" dirty="0">
                <a:solidFill>
                  <a:srgbClr val="6B7063"/>
                </a:solidFill>
                <a:latin typeface="Roboto Condensed"/>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2170105" y="573008"/>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09215" y="20129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a:grpSpLocks noChangeAspect="1"/>
          </p:cNvGrpSpPr>
          <p:nvPr/>
        </p:nvGrpSpPr>
        <p:grpSpPr>
          <a:xfrm>
            <a:off x="3747925" y="2506104"/>
            <a:ext cx="10362867" cy="7177245"/>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14667" t="-8234" r="-10358" b="-122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grpSp>
        <p:nvGrpSpPr>
          <p:cNvPr id="7" name="Group 7"/>
          <p:cNvGrpSpPr>
            <a:grpSpLocks noChangeAspect="1"/>
          </p:cNvGrpSpPr>
          <p:nvPr/>
        </p:nvGrpSpPr>
        <p:grpSpPr>
          <a:xfrm>
            <a:off x="4115861" y="7978452"/>
            <a:ext cx="1879923" cy="187992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CD962A"/>
            </a:solidFill>
          </p:spPr>
        </p:sp>
        <p:sp>
          <p:nvSpPr>
            <p:cNvPr id="9" name="Freeform 9"/>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9"/>
              <a:stretch>
                <a:fillRect l="-127916" t="-78634" r="-88241"/>
              </a:stretch>
            </a:blipFill>
          </p:spPr>
        </p:sp>
      </p:grpSp>
      <p:grpSp>
        <p:nvGrpSpPr>
          <p:cNvPr id="10" name="Group 10"/>
          <p:cNvGrpSpPr>
            <a:grpSpLocks noChangeAspect="1"/>
          </p:cNvGrpSpPr>
          <p:nvPr/>
        </p:nvGrpSpPr>
        <p:grpSpPr>
          <a:xfrm>
            <a:off x="11731399" y="2657049"/>
            <a:ext cx="1917120" cy="191712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D8C72B"/>
            </a:solidFill>
          </p:spPr>
        </p:sp>
        <p:sp>
          <p:nvSpPr>
            <p:cNvPr id="12" name="Freeform 12"/>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0"/>
              <a:stretch>
                <a:fillRect l="-34022" r="-34022"/>
              </a:stretch>
            </a:blipFill>
          </p:spPr>
        </p:sp>
      </p:grpSp>
      <p:grpSp>
        <p:nvGrpSpPr>
          <p:cNvPr id="13" name="Group 13"/>
          <p:cNvGrpSpPr>
            <a:grpSpLocks noChangeAspect="1"/>
          </p:cNvGrpSpPr>
          <p:nvPr/>
        </p:nvGrpSpPr>
        <p:grpSpPr>
          <a:xfrm>
            <a:off x="2686277" y="2553961"/>
            <a:ext cx="2123296" cy="2123296"/>
            <a:chOff x="0" y="0"/>
            <a:chExt cx="6350000" cy="6350000"/>
          </a:xfrm>
        </p:grpSpPr>
        <p:sp>
          <p:nvSpPr>
            <p:cNvPr id="14" name="Freeform 1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68AF9A"/>
            </a:solidFill>
          </p:spPr>
        </p:sp>
        <p:sp>
          <p:nvSpPr>
            <p:cNvPr id="15" name="Freeform 15"/>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1"/>
              <a:stretch>
                <a:fillRect l="-28142" r="-28142"/>
              </a:stretch>
            </a:blipFill>
          </p:spPr>
        </p:sp>
      </p:grpSp>
      <p:grpSp>
        <p:nvGrpSpPr>
          <p:cNvPr id="16" name="Group 16"/>
          <p:cNvGrpSpPr>
            <a:grpSpLocks noChangeAspect="1"/>
          </p:cNvGrpSpPr>
          <p:nvPr/>
        </p:nvGrpSpPr>
        <p:grpSpPr>
          <a:xfrm>
            <a:off x="12616815" y="6855006"/>
            <a:ext cx="2063408" cy="2063408"/>
            <a:chOff x="0" y="0"/>
            <a:chExt cx="6350000" cy="6350000"/>
          </a:xfrm>
        </p:grpSpPr>
        <p:sp>
          <p:nvSpPr>
            <p:cNvPr id="17" name="Freeform 17"/>
            <p:cNvSpPr/>
            <p:nvPr/>
          </p:nvSpPr>
          <p:spPr>
            <a:xfrm>
              <a:off x="0" y="0"/>
              <a:ext cx="6350000" cy="6350000"/>
            </a:xfrm>
            <a:custGeom>
              <a:avLst/>
              <a:gdLst/>
              <a:ahLst/>
              <a:cxnLst/>
              <a:rect l="l" t="t" r="r" b="b"/>
              <a:pathLst>
                <a:path w="6350000" h="6350000">
                  <a:moveTo>
                    <a:pt x="6350000" y="3175000"/>
                  </a:moveTo>
                  <a:cubicBezTo>
                    <a:pt x="6350000" y="1421130"/>
                    <a:pt x="4928870" y="0"/>
                    <a:pt x="3175000" y="0"/>
                  </a:cubicBezTo>
                  <a:lnTo>
                    <a:pt x="0" y="0"/>
                  </a:lnTo>
                  <a:lnTo>
                    <a:pt x="0" y="3175000"/>
                  </a:lnTo>
                  <a:cubicBezTo>
                    <a:pt x="0" y="4928870"/>
                    <a:pt x="1421130" y="6350000"/>
                    <a:pt x="3175000" y="6350000"/>
                  </a:cubicBezTo>
                  <a:cubicBezTo>
                    <a:pt x="4928870" y="6350000"/>
                    <a:pt x="6350000" y="4928870"/>
                    <a:pt x="6350000" y="3175000"/>
                  </a:cubicBezTo>
                  <a:close/>
                </a:path>
              </a:pathLst>
            </a:custGeom>
            <a:solidFill>
              <a:srgbClr val="1F8EA2"/>
            </a:solidFill>
          </p:spPr>
        </p:sp>
        <p:sp>
          <p:nvSpPr>
            <p:cNvPr id="18" name="Freeform 18"/>
            <p:cNvSpPr/>
            <p:nvPr/>
          </p:nvSpPr>
          <p:spPr>
            <a:xfrm>
              <a:off x="199010" y="359986"/>
              <a:ext cx="5898640" cy="5630028"/>
            </a:xfrm>
            <a:custGeom>
              <a:avLst/>
              <a:gdLst/>
              <a:ahLst/>
              <a:cxnLst/>
              <a:rect l="l" t="t" r="r" b="b"/>
              <a:pathLst>
                <a:path w="5898640" h="5630028">
                  <a:moveTo>
                    <a:pt x="2949320" y="4504"/>
                  </a:moveTo>
                  <a:cubicBezTo>
                    <a:pt x="1942227" y="0"/>
                    <a:pt x="1009702" y="534693"/>
                    <a:pt x="504851" y="1406118"/>
                  </a:cubicBezTo>
                  <a:cubicBezTo>
                    <a:pt x="0" y="2277543"/>
                    <a:pt x="0" y="3352485"/>
                    <a:pt x="504851" y="4223910"/>
                  </a:cubicBezTo>
                  <a:cubicBezTo>
                    <a:pt x="1009702" y="5095335"/>
                    <a:pt x="1942227" y="5630028"/>
                    <a:pt x="2949320" y="5625524"/>
                  </a:cubicBezTo>
                  <a:cubicBezTo>
                    <a:pt x="3956413" y="5630028"/>
                    <a:pt x="4888938" y="5095335"/>
                    <a:pt x="5393789" y="4223910"/>
                  </a:cubicBezTo>
                  <a:cubicBezTo>
                    <a:pt x="5898640" y="3352485"/>
                    <a:pt x="5898640" y="2277543"/>
                    <a:pt x="5393789" y="1406118"/>
                  </a:cubicBezTo>
                  <a:cubicBezTo>
                    <a:pt x="4888938" y="534693"/>
                    <a:pt x="3956413" y="0"/>
                    <a:pt x="2949320" y="4504"/>
                  </a:cubicBezTo>
                  <a:close/>
                </a:path>
              </a:pathLst>
            </a:custGeom>
            <a:blipFill>
              <a:blip r:embed="rId12"/>
              <a:stretch>
                <a:fillRect l="-120464" r="-12806" b="-49192"/>
              </a:stretch>
            </a:blipFill>
          </p:spPr>
        </p:sp>
      </p:grpSp>
      <p:sp>
        <p:nvSpPr>
          <p:cNvPr id="19" name="TextBox 19"/>
          <p:cNvSpPr txBox="1"/>
          <p:nvPr/>
        </p:nvSpPr>
        <p:spPr>
          <a:xfrm>
            <a:off x="367936" y="544394"/>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20" name="TextBox 20"/>
          <p:cNvSpPr txBox="1"/>
          <p:nvPr/>
        </p:nvSpPr>
        <p:spPr>
          <a:xfrm>
            <a:off x="1224393" y="1447359"/>
            <a:ext cx="12886399"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a. Vịnh Hạ Long là tác phẩm nghệ thuật thiên nhiên hoành tráng</a:t>
            </a:r>
          </a:p>
        </p:txBody>
      </p:sp>
      <p:sp>
        <p:nvSpPr>
          <p:cNvPr id="21" name="TextBox 21"/>
          <p:cNvSpPr txBox="1"/>
          <p:nvPr/>
        </p:nvSpPr>
        <p:spPr>
          <a:xfrm>
            <a:off x="7942858" y="9435698"/>
            <a:ext cx="2344142" cy="750205"/>
          </a:xfrm>
          <a:prstGeom prst="rect">
            <a:avLst/>
          </a:prstGeom>
        </p:spPr>
        <p:txBody>
          <a:bodyPr wrap="square" lIns="0" tIns="0" rIns="0" bIns="0" rtlCol="0" anchor="t">
            <a:spAutoFit/>
          </a:bodyPr>
          <a:lstStyle/>
          <a:p>
            <a:pPr algn="ctr">
              <a:lnSpc>
                <a:spcPts val="6299"/>
              </a:lnSpc>
            </a:pPr>
            <a:r>
              <a:rPr lang="en-US" sz="4500" dirty="0" err="1">
                <a:solidFill>
                  <a:srgbClr val="3E9995"/>
                </a:solidFill>
                <a:latin typeface="Roboto Condensed Bold"/>
              </a:rPr>
              <a:t>Mặt</a:t>
            </a:r>
            <a:r>
              <a:rPr lang="en-US" sz="4500" dirty="0">
                <a:solidFill>
                  <a:srgbClr val="3E9995"/>
                </a:solidFill>
                <a:latin typeface="Roboto Condensed Bold"/>
              </a:rPr>
              <a:t> </a:t>
            </a:r>
            <a:r>
              <a:rPr lang="en-US" sz="4500" dirty="0" err="1">
                <a:solidFill>
                  <a:srgbClr val="3E9995"/>
                </a:solidFill>
                <a:latin typeface="Roboto Condensed Bold"/>
              </a:rPr>
              <a:t>vịnh</a:t>
            </a:r>
            <a:endParaRPr lang="en-US" sz="4500" dirty="0">
              <a:solidFill>
                <a:srgbClr val="3E9995"/>
              </a:solidFill>
              <a:latin typeface="Roboto Condensed Bold"/>
            </a:endParaRPr>
          </a:p>
        </p:txBody>
      </p:sp>
      <p:sp>
        <p:nvSpPr>
          <p:cNvPr id="22" name="TextBox 22"/>
          <p:cNvSpPr txBox="1"/>
          <p:nvPr/>
        </p:nvSpPr>
        <p:spPr>
          <a:xfrm>
            <a:off x="-46822" y="4677257"/>
            <a:ext cx="4162683" cy="1571625"/>
          </a:xfrm>
          <a:prstGeom prst="rect">
            <a:avLst/>
          </a:prstGeom>
        </p:spPr>
        <p:txBody>
          <a:bodyPr lIns="0" tIns="0" rIns="0" bIns="0" rtlCol="0" anchor="t">
            <a:spAutoFit/>
          </a:bodyPr>
          <a:lstStyle/>
          <a:p>
            <a:pPr algn="ctr">
              <a:lnSpc>
                <a:spcPts val="4199"/>
              </a:lnSpc>
              <a:spcBef>
                <a:spcPct val="0"/>
              </a:spcBef>
            </a:pPr>
            <a:r>
              <a:rPr lang="en-US" sz="3499">
                <a:solidFill>
                  <a:srgbClr val="48706E"/>
                </a:solidFill>
                <a:latin typeface="Roboto Condensed"/>
              </a:rPr>
              <a:t>Chỗ uốn quanh chân đảo mềm mại tựa dải lụa xanh</a:t>
            </a:r>
          </a:p>
        </p:txBody>
      </p:sp>
      <p:sp>
        <p:nvSpPr>
          <p:cNvPr id="23" name="TextBox 23"/>
          <p:cNvSpPr txBox="1"/>
          <p:nvPr/>
        </p:nvSpPr>
        <p:spPr>
          <a:xfrm>
            <a:off x="367936" y="8483198"/>
            <a:ext cx="3379989" cy="1047750"/>
          </a:xfrm>
          <a:prstGeom prst="rect">
            <a:avLst/>
          </a:prstGeom>
        </p:spPr>
        <p:txBody>
          <a:bodyPr lIns="0" tIns="0" rIns="0" bIns="0" rtlCol="0" anchor="t">
            <a:spAutoFit/>
          </a:bodyPr>
          <a:lstStyle/>
          <a:p>
            <a:pPr algn="ctr">
              <a:lnSpc>
                <a:spcPts val="4199"/>
              </a:lnSpc>
              <a:spcBef>
                <a:spcPct val="0"/>
              </a:spcBef>
            </a:pPr>
            <a:r>
              <a:rPr lang="en-US" sz="3499">
                <a:solidFill>
                  <a:srgbClr val="CD962A"/>
                </a:solidFill>
                <a:latin typeface="Roboto Condensed"/>
              </a:rPr>
              <a:t>Chỗ thắt lại như ao, vũng</a:t>
            </a:r>
          </a:p>
        </p:txBody>
      </p:sp>
      <p:sp>
        <p:nvSpPr>
          <p:cNvPr id="24" name="TextBox 24"/>
          <p:cNvSpPr txBox="1"/>
          <p:nvPr/>
        </p:nvSpPr>
        <p:spPr>
          <a:xfrm>
            <a:off x="13273904" y="2996484"/>
            <a:ext cx="4162683" cy="1085850"/>
          </a:xfrm>
          <a:prstGeom prst="rect">
            <a:avLst/>
          </a:prstGeom>
        </p:spPr>
        <p:txBody>
          <a:bodyPr lIns="0" tIns="0" rIns="0" bIns="0" rtlCol="0" anchor="t">
            <a:spAutoFit/>
          </a:bodyPr>
          <a:lstStyle/>
          <a:p>
            <a:pPr algn="ctr">
              <a:lnSpc>
                <a:spcPts val="4200"/>
              </a:lnSpc>
              <a:spcBef>
                <a:spcPct val="0"/>
              </a:spcBef>
            </a:pPr>
            <a:r>
              <a:rPr lang="en-US" sz="3500">
                <a:solidFill>
                  <a:srgbClr val="B2A029"/>
                </a:solidFill>
                <a:latin typeface="Roboto Condensed"/>
              </a:rPr>
              <a:t>Chỗ mênh mông khoáng đạt</a:t>
            </a:r>
          </a:p>
        </p:txBody>
      </p:sp>
      <p:sp>
        <p:nvSpPr>
          <p:cNvPr id="25" name="TextBox 25"/>
          <p:cNvSpPr txBox="1"/>
          <p:nvPr/>
        </p:nvSpPr>
        <p:spPr>
          <a:xfrm>
            <a:off x="14432534" y="7621727"/>
            <a:ext cx="3340231" cy="1619250"/>
          </a:xfrm>
          <a:prstGeom prst="rect">
            <a:avLst/>
          </a:prstGeom>
        </p:spPr>
        <p:txBody>
          <a:bodyPr lIns="0" tIns="0" rIns="0" bIns="0" rtlCol="0" anchor="t">
            <a:spAutoFit/>
          </a:bodyPr>
          <a:lstStyle/>
          <a:p>
            <a:pPr algn="ctr">
              <a:lnSpc>
                <a:spcPts val="4200"/>
              </a:lnSpc>
              <a:spcBef>
                <a:spcPct val="0"/>
              </a:spcBef>
            </a:pPr>
            <a:r>
              <a:rPr lang="en-US" sz="3500">
                <a:solidFill>
                  <a:srgbClr val="187484"/>
                </a:solidFill>
                <a:latin typeface="Roboto Condensed"/>
              </a:rPr>
              <a:t> Chỗ bị kẹp giữa hai triền đảo như con kênh</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6847994" y="2746394"/>
            <a:ext cx="2630800" cy="962900"/>
          </a:xfrm>
          <a:custGeom>
            <a:avLst/>
            <a:gdLst/>
            <a:ahLst/>
            <a:cxnLst/>
            <a:rect l="l" t="t" r="r" b="b"/>
            <a:pathLst>
              <a:path w="2630800" h="962900">
                <a:moveTo>
                  <a:pt x="0" y="0"/>
                </a:moveTo>
                <a:lnTo>
                  <a:pt x="2630800" y="0"/>
                </a:lnTo>
                <a:lnTo>
                  <a:pt x="2630800" y="962900"/>
                </a:lnTo>
                <a:lnTo>
                  <a:pt x="0" y="9629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2126270" y="2460466"/>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250" y="9208000"/>
            <a:ext cx="18288000" cy="1098600"/>
            <a:chOff x="0" y="0"/>
            <a:chExt cx="24384000" cy="1464800"/>
          </a:xfrm>
        </p:grpSpPr>
        <p:sp>
          <p:nvSpPr>
            <p:cNvPr id="5" name="Freeform 5"/>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6" name="Group 6"/>
          <p:cNvGrpSpPr/>
          <p:nvPr/>
        </p:nvGrpSpPr>
        <p:grpSpPr>
          <a:xfrm>
            <a:off x="728250" y="9146118"/>
            <a:ext cx="18979518" cy="654110"/>
            <a:chOff x="0" y="0"/>
            <a:chExt cx="25306024" cy="872147"/>
          </a:xfrm>
        </p:grpSpPr>
        <p:sp>
          <p:nvSpPr>
            <p:cNvPr id="7" name="Freeform 7"/>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8" name="Freeform 8"/>
          <p:cNvSpPr/>
          <p:nvPr/>
        </p:nvSpPr>
        <p:spPr>
          <a:xfrm>
            <a:off x="15763959" y="60565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1414935" y="60565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1" name="Group 11"/>
          <p:cNvGrpSpPr/>
          <p:nvPr/>
        </p:nvGrpSpPr>
        <p:grpSpPr>
          <a:xfrm>
            <a:off x="3894204" y="9208000"/>
            <a:ext cx="6980586" cy="122396"/>
            <a:chOff x="0" y="0"/>
            <a:chExt cx="9307448" cy="163195"/>
          </a:xfrm>
        </p:grpSpPr>
        <p:sp>
          <p:nvSpPr>
            <p:cNvPr id="12" name="Freeform 12"/>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13" name="Freeform 13"/>
          <p:cNvSpPr/>
          <p:nvPr/>
        </p:nvSpPr>
        <p:spPr>
          <a:xfrm>
            <a:off x="-1001561" y="485862"/>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4" name="Group 14"/>
          <p:cNvGrpSpPr/>
          <p:nvPr/>
        </p:nvGrpSpPr>
        <p:grpSpPr>
          <a:xfrm>
            <a:off x="2417068" y="2877613"/>
            <a:ext cx="13269171" cy="1507235"/>
            <a:chOff x="0" y="0"/>
            <a:chExt cx="3494761" cy="396967"/>
          </a:xfrm>
        </p:grpSpPr>
        <p:sp>
          <p:nvSpPr>
            <p:cNvPr id="15" name="Freeform 15"/>
            <p:cNvSpPr/>
            <p:nvPr/>
          </p:nvSpPr>
          <p:spPr>
            <a:xfrm>
              <a:off x="0" y="0"/>
              <a:ext cx="3494761" cy="396967"/>
            </a:xfrm>
            <a:custGeom>
              <a:avLst/>
              <a:gdLst/>
              <a:ahLst/>
              <a:cxnLst/>
              <a:rect l="l" t="t" r="r" b="b"/>
              <a:pathLst>
                <a:path w="3494761" h="396967">
                  <a:moveTo>
                    <a:pt x="29756" y="0"/>
                  </a:moveTo>
                  <a:lnTo>
                    <a:pt x="3465005" y="0"/>
                  </a:lnTo>
                  <a:cubicBezTo>
                    <a:pt x="3481439" y="0"/>
                    <a:pt x="3494761" y="13322"/>
                    <a:pt x="3494761" y="29756"/>
                  </a:cubicBezTo>
                  <a:lnTo>
                    <a:pt x="3494761" y="367211"/>
                  </a:lnTo>
                  <a:cubicBezTo>
                    <a:pt x="3494761" y="375103"/>
                    <a:pt x="3491626" y="382672"/>
                    <a:pt x="3486046" y="388252"/>
                  </a:cubicBezTo>
                  <a:cubicBezTo>
                    <a:pt x="3480465" y="393832"/>
                    <a:pt x="3472897" y="396967"/>
                    <a:pt x="3465005" y="396967"/>
                  </a:cubicBezTo>
                  <a:lnTo>
                    <a:pt x="29756" y="396967"/>
                  </a:lnTo>
                  <a:cubicBezTo>
                    <a:pt x="13322" y="396967"/>
                    <a:pt x="0" y="383645"/>
                    <a:pt x="0" y="367211"/>
                  </a:cubicBezTo>
                  <a:lnTo>
                    <a:pt x="0" y="29756"/>
                  </a:lnTo>
                  <a:cubicBezTo>
                    <a:pt x="0" y="13322"/>
                    <a:pt x="13322" y="0"/>
                    <a:pt x="29756" y="0"/>
                  </a:cubicBezTo>
                  <a:close/>
                </a:path>
              </a:pathLst>
            </a:custGeom>
            <a:solidFill>
              <a:srgbClr val="F2F8FC">
                <a:alpha val="50980"/>
              </a:srgbClr>
            </a:solidFill>
            <a:ln w="38100" cap="rnd">
              <a:solidFill>
                <a:srgbClr val="187484">
                  <a:alpha val="50980"/>
                </a:srgbClr>
              </a:solidFill>
              <a:prstDash val="lgDash"/>
              <a:round/>
            </a:ln>
          </p:spPr>
        </p:sp>
        <p:sp>
          <p:nvSpPr>
            <p:cNvPr id="16" name="TextBox 16"/>
            <p:cNvSpPr txBox="1"/>
            <p:nvPr/>
          </p:nvSpPr>
          <p:spPr>
            <a:xfrm>
              <a:off x="0" y="-38100"/>
              <a:ext cx="3494761" cy="435067"/>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044169" y="5264578"/>
            <a:ext cx="3578614" cy="3433239"/>
            <a:chOff x="0" y="0"/>
            <a:chExt cx="942516" cy="904228"/>
          </a:xfrm>
        </p:grpSpPr>
        <p:sp>
          <p:nvSpPr>
            <p:cNvPr id="18" name="Freeform 18"/>
            <p:cNvSpPr/>
            <p:nvPr/>
          </p:nvSpPr>
          <p:spPr>
            <a:xfrm>
              <a:off x="0" y="0"/>
              <a:ext cx="942516" cy="904228"/>
            </a:xfrm>
            <a:custGeom>
              <a:avLst/>
              <a:gdLst/>
              <a:ahLst/>
              <a:cxnLst/>
              <a:rect l="l" t="t" r="r" b="b"/>
              <a:pathLst>
                <a:path w="942516" h="904228">
                  <a:moveTo>
                    <a:pt x="110333" y="0"/>
                  </a:moveTo>
                  <a:lnTo>
                    <a:pt x="832183" y="0"/>
                  </a:lnTo>
                  <a:cubicBezTo>
                    <a:pt x="893118" y="0"/>
                    <a:pt x="942516" y="49398"/>
                    <a:pt x="942516" y="110333"/>
                  </a:cubicBezTo>
                  <a:lnTo>
                    <a:pt x="942516" y="793895"/>
                  </a:lnTo>
                  <a:cubicBezTo>
                    <a:pt x="942516" y="823157"/>
                    <a:pt x="930891" y="851221"/>
                    <a:pt x="910200" y="871912"/>
                  </a:cubicBezTo>
                  <a:cubicBezTo>
                    <a:pt x="889509" y="892603"/>
                    <a:pt x="861445" y="904228"/>
                    <a:pt x="832183" y="904228"/>
                  </a:cubicBezTo>
                  <a:lnTo>
                    <a:pt x="110333" y="904228"/>
                  </a:lnTo>
                  <a:cubicBezTo>
                    <a:pt x="49398" y="904228"/>
                    <a:pt x="0" y="854830"/>
                    <a:pt x="0" y="793895"/>
                  </a:cubicBezTo>
                  <a:lnTo>
                    <a:pt x="0" y="110333"/>
                  </a:lnTo>
                  <a:cubicBezTo>
                    <a:pt x="0" y="49398"/>
                    <a:pt x="49398" y="0"/>
                    <a:pt x="110333" y="0"/>
                  </a:cubicBezTo>
                  <a:close/>
                </a:path>
              </a:pathLst>
            </a:custGeom>
            <a:solidFill>
              <a:srgbClr val="298E9F"/>
            </a:solidFill>
          </p:spPr>
        </p:sp>
        <p:sp>
          <p:nvSpPr>
            <p:cNvPr id="19" name="TextBox 19"/>
            <p:cNvSpPr txBox="1"/>
            <p:nvPr/>
          </p:nvSpPr>
          <p:spPr>
            <a:xfrm>
              <a:off x="0" y="-38100"/>
              <a:ext cx="942516" cy="94232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75590" y="494116"/>
            <a:ext cx="15906881" cy="805542"/>
          </a:xfrm>
          <a:prstGeom prst="rect">
            <a:avLst/>
          </a:prstGeom>
        </p:spPr>
        <p:txBody>
          <a:bodyPr lIns="0" tIns="0" rIns="0" bIns="0" rtlCol="0" anchor="t">
            <a:spAutoFit/>
          </a:bodyPr>
          <a:lstStyle/>
          <a:p>
            <a:pPr algn="l">
              <a:lnSpc>
                <a:spcPts val="5669"/>
              </a:lnSpc>
            </a:pPr>
            <a:r>
              <a:rPr lang="en-US" sz="6999">
                <a:solidFill>
                  <a:srgbClr val="798211"/>
                </a:solidFill>
                <a:latin typeface="#9Slide05 IcielSanelma" charset="0"/>
              </a:rPr>
              <a:t>3.2 Giá trị của Vịnh Hạ Long được thể hiện trong văn bản </a:t>
            </a:r>
          </a:p>
        </p:txBody>
      </p:sp>
      <p:sp>
        <p:nvSpPr>
          <p:cNvPr id="21" name="TextBox 21"/>
          <p:cNvSpPr txBox="1"/>
          <p:nvPr/>
        </p:nvSpPr>
        <p:spPr>
          <a:xfrm>
            <a:off x="-372605" y="1243045"/>
            <a:ext cx="16555075" cy="704850"/>
          </a:xfrm>
          <a:prstGeom prst="rect">
            <a:avLst/>
          </a:prstGeom>
        </p:spPr>
        <p:txBody>
          <a:bodyPr lIns="0" tIns="0" rIns="0" bIns="0" rtlCol="0" anchor="t">
            <a:spAutoFit/>
          </a:bodyPr>
          <a:lstStyle/>
          <a:p>
            <a:pPr algn="ctr">
              <a:lnSpc>
                <a:spcPts val="5519"/>
              </a:lnSpc>
              <a:spcBef>
                <a:spcPct val="0"/>
              </a:spcBef>
            </a:pPr>
            <a:r>
              <a:rPr lang="en-US" sz="4599">
                <a:solidFill>
                  <a:srgbClr val="E6862F"/>
                </a:solidFill>
                <a:latin typeface="Roboto Condensed Bold"/>
              </a:rPr>
              <a:t>a. Vịnh Hạ Long là tác phẩm nghệ thuật thiên nhiên hoành tráng</a:t>
            </a:r>
          </a:p>
        </p:txBody>
      </p:sp>
      <p:sp>
        <p:nvSpPr>
          <p:cNvPr id="22" name="TextBox 22"/>
          <p:cNvSpPr txBox="1"/>
          <p:nvPr/>
        </p:nvSpPr>
        <p:spPr>
          <a:xfrm>
            <a:off x="7590455" y="2022316"/>
            <a:ext cx="2544145" cy="750205"/>
          </a:xfrm>
          <a:prstGeom prst="rect">
            <a:avLst/>
          </a:prstGeom>
        </p:spPr>
        <p:txBody>
          <a:bodyPr wrap="square" lIns="0" tIns="0" rIns="0" bIns="0" rtlCol="0" anchor="t">
            <a:spAutoFit/>
          </a:bodyPr>
          <a:lstStyle/>
          <a:p>
            <a:pPr algn="ctr">
              <a:lnSpc>
                <a:spcPts val="6299"/>
              </a:lnSpc>
            </a:pPr>
            <a:r>
              <a:rPr lang="en-US" sz="4500" dirty="0" err="1">
                <a:solidFill>
                  <a:srgbClr val="3E9995"/>
                </a:solidFill>
                <a:latin typeface="Roboto Condensed Bold"/>
              </a:rPr>
              <a:t>Màu</a:t>
            </a:r>
            <a:r>
              <a:rPr lang="en-US" sz="4500" dirty="0">
                <a:solidFill>
                  <a:srgbClr val="3E9995"/>
                </a:solidFill>
                <a:latin typeface="Roboto Condensed Bold"/>
              </a:rPr>
              <a:t> </a:t>
            </a:r>
            <a:r>
              <a:rPr lang="en-US" sz="4500" dirty="0" err="1">
                <a:solidFill>
                  <a:srgbClr val="3E9995"/>
                </a:solidFill>
                <a:latin typeface="Roboto Condensed Bold"/>
              </a:rPr>
              <a:t>nước</a:t>
            </a:r>
            <a:endParaRPr lang="en-US" sz="4500" dirty="0">
              <a:solidFill>
                <a:srgbClr val="3E9995"/>
              </a:solidFill>
              <a:latin typeface="Roboto Condensed Bold"/>
            </a:endParaRPr>
          </a:p>
        </p:txBody>
      </p:sp>
      <p:sp>
        <p:nvSpPr>
          <p:cNvPr id="23" name="TextBox 23"/>
          <p:cNvSpPr txBox="1"/>
          <p:nvPr/>
        </p:nvSpPr>
        <p:spPr>
          <a:xfrm>
            <a:off x="2835641" y="3087163"/>
            <a:ext cx="12324586" cy="1320165"/>
          </a:xfrm>
          <a:prstGeom prst="rect">
            <a:avLst/>
          </a:prstGeom>
        </p:spPr>
        <p:txBody>
          <a:bodyPr lIns="0" tIns="0" rIns="0" bIns="0" rtlCol="0" anchor="t">
            <a:spAutoFit/>
          </a:bodyPr>
          <a:lstStyle/>
          <a:p>
            <a:pPr algn="ctr">
              <a:lnSpc>
                <a:spcPts val="5129"/>
              </a:lnSpc>
            </a:pPr>
            <a:r>
              <a:rPr lang="en-US" sz="4499">
                <a:solidFill>
                  <a:srgbClr val="A8545E"/>
                </a:solidFill>
                <a:latin typeface="Roboto Condensed"/>
              </a:rPr>
              <a:t>Bốn mùa xanh một màu xanh đằm thắm; màu xanh trường cửu, bát ngát trẻ trung.</a:t>
            </a:r>
          </a:p>
        </p:txBody>
      </p:sp>
      <p:sp>
        <p:nvSpPr>
          <p:cNvPr id="24" name="TextBox 24"/>
          <p:cNvSpPr txBox="1"/>
          <p:nvPr/>
        </p:nvSpPr>
        <p:spPr>
          <a:xfrm>
            <a:off x="3251479" y="6281737"/>
            <a:ext cx="3208437" cy="1343025"/>
          </a:xfrm>
          <a:prstGeom prst="rect">
            <a:avLst/>
          </a:prstGeom>
        </p:spPr>
        <p:txBody>
          <a:bodyPr lIns="0" tIns="0" rIns="0" bIns="0" rtlCol="0" anchor="t">
            <a:spAutoFit/>
          </a:bodyPr>
          <a:lstStyle/>
          <a:p>
            <a:pPr algn="ctr">
              <a:lnSpc>
                <a:spcPts val="5279"/>
              </a:lnSpc>
              <a:spcBef>
                <a:spcPct val="0"/>
              </a:spcBef>
            </a:pPr>
            <a:r>
              <a:rPr lang="en-US" sz="4399" dirty="0" err="1">
                <a:solidFill>
                  <a:srgbClr val="FFFFFF"/>
                </a:solidFill>
                <a:latin typeface="Roboto Condensed"/>
              </a:rPr>
              <a:t>Màu</a:t>
            </a:r>
            <a:r>
              <a:rPr lang="en-US" sz="4399" dirty="0">
                <a:solidFill>
                  <a:srgbClr val="FFFFFF"/>
                </a:solidFill>
                <a:latin typeface="Roboto Condensed"/>
              </a:rPr>
              <a:t> </a:t>
            </a:r>
            <a:r>
              <a:rPr lang="en-US" sz="4399" dirty="0" err="1">
                <a:solidFill>
                  <a:srgbClr val="FFFFFF"/>
                </a:solidFill>
                <a:latin typeface="Roboto Condensed"/>
              </a:rPr>
              <a:t>xanh</a:t>
            </a:r>
            <a:r>
              <a:rPr lang="en-US" sz="4399" dirty="0">
                <a:solidFill>
                  <a:srgbClr val="FFFFFF"/>
                </a:solidFill>
                <a:latin typeface="Roboto Condensed"/>
              </a:rPr>
              <a:t> </a:t>
            </a:r>
            <a:r>
              <a:rPr lang="en-US" sz="4399" dirty="0" err="1">
                <a:solidFill>
                  <a:srgbClr val="FFFFFF"/>
                </a:solidFill>
                <a:latin typeface="Roboto Condensed"/>
              </a:rPr>
              <a:t>biếc</a:t>
            </a:r>
            <a:r>
              <a:rPr lang="en-US" sz="4399" dirty="0">
                <a:solidFill>
                  <a:srgbClr val="FFFFFF"/>
                </a:solidFill>
                <a:latin typeface="Roboto Condensed"/>
              </a:rPr>
              <a:t> </a:t>
            </a:r>
            <a:r>
              <a:rPr lang="en-US" sz="4399" dirty="0" err="1">
                <a:solidFill>
                  <a:srgbClr val="FFFFFF"/>
                </a:solidFill>
                <a:latin typeface="Roboto Condensed"/>
              </a:rPr>
              <a:t>của</a:t>
            </a:r>
            <a:r>
              <a:rPr lang="en-US" sz="4399" dirty="0">
                <a:solidFill>
                  <a:srgbClr val="FFFFFF"/>
                </a:solidFill>
                <a:latin typeface="Roboto Condensed"/>
              </a:rPr>
              <a:t> </a:t>
            </a:r>
            <a:r>
              <a:rPr lang="en-US" sz="4399" dirty="0" err="1">
                <a:solidFill>
                  <a:srgbClr val="FFFFFF"/>
                </a:solidFill>
                <a:latin typeface="Roboto Condensed"/>
              </a:rPr>
              <a:t>biển</a:t>
            </a:r>
            <a:endParaRPr lang="en-US" sz="4399" dirty="0">
              <a:solidFill>
                <a:srgbClr val="FFFFFF"/>
              </a:solidFill>
              <a:latin typeface="Roboto Condensed"/>
            </a:endParaRPr>
          </a:p>
        </p:txBody>
      </p:sp>
      <p:grpSp>
        <p:nvGrpSpPr>
          <p:cNvPr id="25" name="Group 25"/>
          <p:cNvGrpSpPr/>
          <p:nvPr/>
        </p:nvGrpSpPr>
        <p:grpSpPr>
          <a:xfrm>
            <a:off x="7332410" y="5264578"/>
            <a:ext cx="3578614" cy="3433239"/>
            <a:chOff x="0" y="0"/>
            <a:chExt cx="942516" cy="904228"/>
          </a:xfrm>
        </p:grpSpPr>
        <p:sp>
          <p:nvSpPr>
            <p:cNvPr id="26" name="Freeform 26"/>
            <p:cNvSpPr/>
            <p:nvPr/>
          </p:nvSpPr>
          <p:spPr>
            <a:xfrm>
              <a:off x="0" y="0"/>
              <a:ext cx="942516" cy="904228"/>
            </a:xfrm>
            <a:custGeom>
              <a:avLst/>
              <a:gdLst/>
              <a:ahLst/>
              <a:cxnLst/>
              <a:rect l="l" t="t" r="r" b="b"/>
              <a:pathLst>
                <a:path w="942516" h="904228">
                  <a:moveTo>
                    <a:pt x="110333" y="0"/>
                  </a:moveTo>
                  <a:lnTo>
                    <a:pt x="832183" y="0"/>
                  </a:lnTo>
                  <a:cubicBezTo>
                    <a:pt x="893118" y="0"/>
                    <a:pt x="942516" y="49398"/>
                    <a:pt x="942516" y="110333"/>
                  </a:cubicBezTo>
                  <a:lnTo>
                    <a:pt x="942516" y="793895"/>
                  </a:lnTo>
                  <a:cubicBezTo>
                    <a:pt x="942516" y="823157"/>
                    <a:pt x="930891" y="851221"/>
                    <a:pt x="910200" y="871912"/>
                  </a:cubicBezTo>
                  <a:cubicBezTo>
                    <a:pt x="889509" y="892603"/>
                    <a:pt x="861445" y="904228"/>
                    <a:pt x="832183" y="904228"/>
                  </a:cubicBezTo>
                  <a:lnTo>
                    <a:pt x="110333" y="904228"/>
                  </a:lnTo>
                  <a:cubicBezTo>
                    <a:pt x="49398" y="904228"/>
                    <a:pt x="0" y="854830"/>
                    <a:pt x="0" y="793895"/>
                  </a:cubicBezTo>
                  <a:lnTo>
                    <a:pt x="0" y="110333"/>
                  </a:lnTo>
                  <a:cubicBezTo>
                    <a:pt x="0" y="49398"/>
                    <a:pt x="49398" y="0"/>
                    <a:pt x="110333" y="0"/>
                  </a:cubicBezTo>
                  <a:close/>
                </a:path>
              </a:pathLst>
            </a:custGeom>
            <a:solidFill>
              <a:srgbClr val="149992"/>
            </a:solidFill>
          </p:spPr>
        </p:sp>
        <p:sp>
          <p:nvSpPr>
            <p:cNvPr id="27" name="TextBox 27"/>
            <p:cNvSpPr txBox="1"/>
            <p:nvPr/>
          </p:nvSpPr>
          <p:spPr>
            <a:xfrm>
              <a:off x="0" y="-38100"/>
              <a:ext cx="942516" cy="942328"/>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7539720" y="6281737"/>
            <a:ext cx="3208437" cy="1343025"/>
          </a:xfrm>
          <a:prstGeom prst="rect">
            <a:avLst/>
          </a:prstGeom>
        </p:spPr>
        <p:txBody>
          <a:bodyPr lIns="0" tIns="0" rIns="0" bIns="0" rtlCol="0" anchor="t">
            <a:spAutoFit/>
          </a:bodyPr>
          <a:lstStyle/>
          <a:p>
            <a:pPr algn="ctr">
              <a:lnSpc>
                <a:spcPts val="5279"/>
              </a:lnSpc>
              <a:spcBef>
                <a:spcPct val="0"/>
              </a:spcBef>
            </a:pPr>
            <a:r>
              <a:rPr lang="en-US" sz="4399">
                <a:solidFill>
                  <a:srgbClr val="FFFFFF"/>
                </a:solidFill>
                <a:latin typeface="Roboto Condensed"/>
              </a:rPr>
              <a:t>Màu xanh lam của núi</a:t>
            </a:r>
          </a:p>
        </p:txBody>
      </p:sp>
      <p:grpSp>
        <p:nvGrpSpPr>
          <p:cNvPr id="29" name="Group 29"/>
          <p:cNvGrpSpPr/>
          <p:nvPr/>
        </p:nvGrpSpPr>
        <p:grpSpPr>
          <a:xfrm>
            <a:off x="11894692" y="5264578"/>
            <a:ext cx="3578614" cy="3433239"/>
            <a:chOff x="0" y="0"/>
            <a:chExt cx="942516" cy="904228"/>
          </a:xfrm>
        </p:grpSpPr>
        <p:sp>
          <p:nvSpPr>
            <p:cNvPr id="30" name="Freeform 30"/>
            <p:cNvSpPr/>
            <p:nvPr/>
          </p:nvSpPr>
          <p:spPr>
            <a:xfrm>
              <a:off x="0" y="0"/>
              <a:ext cx="942516" cy="904228"/>
            </a:xfrm>
            <a:custGeom>
              <a:avLst/>
              <a:gdLst/>
              <a:ahLst/>
              <a:cxnLst/>
              <a:rect l="l" t="t" r="r" b="b"/>
              <a:pathLst>
                <a:path w="942516" h="904228">
                  <a:moveTo>
                    <a:pt x="110333" y="0"/>
                  </a:moveTo>
                  <a:lnTo>
                    <a:pt x="832183" y="0"/>
                  </a:lnTo>
                  <a:cubicBezTo>
                    <a:pt x="893118" y="0"/>
                    <a:pt x="942516" y="49398"/>
                    <a:pt x="942516" y="110333"/>
                  </a:cubicBezTo>
                  <a:lnTo>
                    <a:pt x="942516" y="793895"/>
                  </a:lnTo>
                  <a:cubicBezTo>
                    <a:pt x="942516" y="823157"/>
                    <a:pt x="930891" y="851221"/>
                    <a:pt x="910200" y="871912"/>
                  </a:cubicBezTo>
                  <a:cubicBezTo>
                    <a:pt x="889509" y="892603"/>
                    <a:pt x="861445" y="904228"/>
                    <a:pt x="832183" y="904228"/>
                  </a:cubicBezTo>
                  <a:lnTo>
                    <a:pt x="110333" y="904228"/>
                  </a:lnTo>
                  <a:cubicBezTo>
                    <a:pt x="49398" y="904228"/>
                    <a:pt x="0" y="854830"/>
                    <a:pt x="0" y="793895"/>
                  </a:cubicBezTo>
                  <a:lnTo>
                    <a:pt x="0" y="110333"/>
                  </a:lnTo>
                  <a:cubicBezTo>
                    <a:pt x="0" y="49398"/>
                    <a:pt x="49398" y="0"/>
                    <a:pt x="110333" y="0"/>
                  </a:cubicBezTo>
                  <a:close/>
                </a:path>
              </a:pathLst>
            </a:custGeom>
            <a:solidFill>
              <a:srgbClr val="429659"/>
            </a:solidFill>
          </p:spPr>
        </p:sp>
        <p:sp>
          <p:nvSpPr>
            <p:cNvPr id="31" name="TextBox 31"/>
            <p:cNvSpPr txBox="1"/>
            <p:nvPr/>
          </p:nvSpPr>
          <p:spPr>
            <a:xfrm>
              <a:off x="0" y="-38100"/>
              <a:ext cx="942516" cy="942328"/>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2102002" y="6270839"/>
            <a:ext cx="3208437" cy="1343025"/>
          </a:xfrm>
          <a:prstGeom prst="rect">
            <a:avLst/>
          </a:prstGeom>
        </p:spPr>
        <p:txBody>
          <a:bodyPr lIns="0" tIns="0" rIns="0" bIns="0" rtlCol="0" anchor="t">
            <a:spAutoFit/>
          </a:bodyPr>
          <a:lstStyle/>
          <a:p>
            <a:pPr algn="ctr">
              <a:lnSpc>
                <a:spcPts val="5279"/>
              </a:lnSpc>
              <a:spcBef>
                <a:spcPct val="0"/>
              </a:spcBef>
            </a:pPr>
            <a:r>
              <a:rPr lang="en-US" sz="4399">
                <a:solidFill>
                  <a:srgbClr val="FFFFFF"/>
                </a:solidFill>
                <a:latin typeface="Roboto Condensed"/>
              </a:rPr>
              <a:t>Màu xanh lục  của trời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1767102" y="8767396"/>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7384493" y="1433394"/>
            <a:ext cx="10256055" cy="991175"/>
            <a:chOff x="0" y="0"/>
            <a:chExt cx="2701183" cy="261050"/>
          </a:xfrm>
        </p:grpSpPr>
        <p:sp>
          <p:nvSpPr>
            <p:cNvPr id="11" name="Freeform 11"/>
            <p:cNvSpPr/>
            <p:nvPr/>
          </p:nvSpPr>
          <p:spPr>
            <a:xfrm>
              <a:off x="0" y="0"/>
              <a:ext cx="2701183" cy="261050"/>
            </a:xfrm>
            <a:custGeom>
              <a:avLst/>
              <a:gdLst/>
              <a:ahLst/>
              <a:cxnLst/>
              <a:rect l="l" t="t" r="r" b="b"/>
              <a:pathLst>
                <a:path w="2701183" h="261050">
                  <a:moveTo>
                    <a:pt x="38498" y="0"/>
                  </a:moveTo>
                  <a:lnTo>
                    <a:pt x="2662685" y="0"/>
                  </a:lnTo>
                  <a:cubicBezTo>
                    <a:pt x="2683947" y="0"/>
                    <a:pt x="2701183" y="17236"/>
                    <a:pt x="2701183" y="38498"/>
                  </a:cubicBezTo>
                  <a:lnTo>
                    <a:pt x="2701183" y="222552"/>
                  </a:lnTo>
                  <a:cubicBezTo>
                    <a:pt x="2701183" y="232763"/>
                    <a:pt x="2697127" y="242555"/>
                    <a:pt x="2689908" y="249774"/>
                  </a:cubicBezTo>
                  <a:cubicBezTo>
                    <a:pt x="2682688" y="256994"/>
                    <a:pt x="2672896" y="261050"/>
                    <a:pt x="2662685" y="261050"/>
                  </a:cubicBezTo>
                  <a:lnTo>
                    <a:pt x="38498" y="261050"/>
                  </a:lnTo>
                  <a:cubicBezTo>
                    <a:pt x="17236" y="261050"/>
                    <a:pt x="0" y="243814"/>
                    <a:pt x="0" y="222552"/>
                  </a:cubicBezTo>
                  <a:lnTo>
                    <a:pt x="0" y="38498"/>
                  </a:lnTo>
                  <a:cubicBezTo>
                    <a:pt x="0" y="28288"/>
                    <a:pt x="4056" y="18496"/>
                    <a:pt x="11276" y="11276"/>
                  </a:cubicBezTo>
                  <a:cubicBezTo>
                    <a:pt x="18496" y="4056"/>
                    <a:pt x="28288" y="0"/>
                    <a:pt x="38498" y="0"/>
                  </a:cubicBezTo>
                  <a:close/>
                </a:path>
              </a:pathLst>
            </a:custGeom>
            <a:solidFill>
              <a:srgbClr val="E0DFAD"/>
            </a:solidFill>
          </p:spPr>
        </p:sp>
        <p:sp>
          <p:nvSpPr>
            <p:cNvPr id="12" name="TextBox 12"/>
            <p:cNvSpPr txBox="1"/>
            <p:nvPr/>
          </p:nvSpPr>
          <p:spPr>
            <a:xfrm>
              <a:off x="0" y="-38100"/>
              <a:ext cx="2701183" cy="2991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384493" y="1613722"/>
            <a:ext cx="9976732" cy="1261108"/>
          </a:xfrm>
          <a:prstGeom prst="rect">
            <a:avLst/>
          </a:prstGeom>
        </p:spPr>
        <p:txBody>
          <a:bodyPr lIns="0" tIns="0" rIns="0" bIns="0" rtlCol="0" anchor="t">
            <a:spAutoFit/>
          </a:bodyPr>
          <a:lstStyle/>
          <a:p>
            <a:pPr algn="ctr">
              <a:lnSpc>
                <a:spcPts val="5040"/>
              </a:lnSpc>
            </a:pPr>
            <a:r>
              <a:rPr lang="en-US" sz="3600">
                <a:solidFill>
                  <a:srgbClr val="6B7063"/>
                </a:solidFill>
                <a:latin typeface="Roboto Condensed Bold"/>
              </a:rPr>
              <a:t>Nhóm 2. Nhóm đại diện công ty tour du lịch </a:t>
            </a:r>
          </a:p>
          <a:p>
            <a:pPr algn="ctr">
              <a:lnSpc>
                <a:spcPts val="5040"/>
              </a:lnSpc>
              <a:spcBef>
                <a:spcPct val="0"/>
              </a:spcBef>
            </a:pPr>
            <a:endParaRPr lang="en-US" sz="3600">
              <a:solidFill>
                <a:srgbClr val="6B7063"/>
              </a:solidFill>
              <a:latin typeface="Roboto Condensed Bold"/>
            </a:endParaRPr>
          </a:p>
        </p:txBody>
      </p:sp>
      <p:sp>
        <p:nvSpPr>
          <p:cNvPr id="14" name="TextBox 14"/>
          <p:cNvSpPr txBox="1"/>
          <p:nvPr/>
        </p:nvSpPr>
        <p:spPr>
          <a:xfrm>
            <a:off x="2643255" y="-19057"/>
            <a:ext cx="12398905" cy="1235898"/>
          </a:xfrm>
          <a:prstGeom prst="rect">
            <a:avLst/>
          </a:prstGeom>
        </p:spPr>
        <p:txBody>
          <a:bodyPr lIns="0" tIns="0" rIns="0" bIns="0" rtlCol="0" anchor="t">
            <a:spAutoFit/>
          </a:bodyPr>
          <a:lstStyle/>
          <a:p>
            <a:pPr algn="ctr">
              <a:lnSpc>
                <a:spcPts val="9579"/>
              </a:lnSpc>
            </a:pPr>
            <a:r>
              <a:rPr lang="en-US" sz="6842">
                <a:solidFill>
                  <a:srgbClr val="65867C"/>
                </a:solidFill>
                <a:latin typeface="#9Slide05 IcielSanelma"/>
              </a:rPr>
              <a:t>Hoạt động nhóm: Buổi đào tạo hướng dẫn viên</a:t>
            </a:r>
          </a:p>
        </p:txBody>
      </p:sp>
      <p:grpSp>
        <p:nvGrpSpPr>
          <p:cNvPr id="15" name="Group 15"/>
          <p:cNvGrpSpPr/>
          <p:nvPr/>
        </p:nvGrpSpPr>
        <p:grpSpPr>
          <a:xfrm>
            <a:off x="7039314" y="2666018"/>
            <a:ext cx="11097523" cy="6592282"/>
            <a:chOff x="0" y="0"/>
            <a:chExt cx="2922804" cy="1736239"/>
          </a:xfrm>
        </p:grpSpPr>
        <p:sp>
          <p:nvSpPr>
            <p:cNvPr id="16" name="Freeform 16"/>
            <p:cNvSpPr/>
            <p:nvPr/>
          </p:nvSpPr>
          <p:spPr>
            <a:xfrm>
              <a:off x="0" y="0"/>
              <a:ext cx="2922804" cy="1736239"/>
            </a:xfrm>
            <a:custGeom>
              <a:avLst/>
              <a:gdLst/>
              <a:ahLst/>
              <a:cxnLst/>
              <a:rect l="l" t="t" r="r" b="b"/>
              <a:pathLst>
                <a:path w="2922804" h="1736239">
                  <a:moveTo>
                    <a:pt x="35579" y="0"/>
                  </a:moveTo>
                  <a:lnTo>
                    <a:pt x="2887226" y="0"/>
                  </a:lnTo>
                  <a:cubicBezTo>
                    <a:pt x="2906875" y="0"/>
                    <a:pt x="2922804" y="15929"/>
                    <a:pt x="2922804" y="35579"/>
                  </a:cubicBezTo>
                  <a:lnTo>
                    <a:pt x="2922804" y="1700660"/>
                  </a:lnTo>
                  <a:cubicBezTo>
                    <a:pt x="2922804" y="1720310"/>
                    <a:pt x="2906875" y="1736239"/>
                    <a:pt x="2887226" y="1736239"/>
                  </a:cubicBezTo>
                  <a:lnTo>
                    <a:pt x="35579" y="1736239"/>
                  </a:lnTo>
                  <a:cubicBezTo>
                    <a:pt x="15929" y="1736239"/>
                    <a:pt x="0" y="1720310"/>
                    <a:pt x="0" y="1700660"/>
                  </a:cubicBezTo>
                  <a:lnTo>
                    <a:pt x="0" y="35579"/>
                  </a:lnTo>
                  <a:cubicBezTo>
                    <a:pt x="0" y="15929"/>
                    <a:pt x="15929" y="0"/>
                    <a:pt x="35579" y="0"/>
                  </a:cubicBezTo>
                  <a:close/>
                </a:path>
              </a:pathLst>
            </a:custGeom>
            <a:solidFill>
              <a:srgbClr val="EDF8FA"/>
            </a:solidFill>
            <a:ln w="38100" cap="rnd">
              <a:solidFill>
                <a:srgbClr val="B2A029"/>
              </a:solidFill>
              <a:prstDash val="lgDash"/>
              <a:round/>
            </a:ln>
          </p:spPr>
        </p:sp>
        <p:sp>
          <p:nvSpPr>
            <p:cNvPr id="17" name="TextBox 17"/>
            <p:cNvSpPr txBox="1"/>
            <p:nvPr/>
          </p:nvSpPr>
          <p:spPr>
            <a:xfrm>
              <a:off x="0" y="-76200"/>
              <a:ext cx="2922804" cy="1812439"/>
            </a:xfrm>
            <a:prstGeom prst="rect">
              <a:avLst/>
            </a:prstGeom>
          </p:spPr>
          <p:txBody>
            <a:bodyPr lIns="50800" tIns="50800" rIns="50800" bIns="50800" rtlCol="0" anchor="ctr"/>
            <a:lstStyle/>
            <a:p>
              <a:pPr marL="777230" lvl="1" indent="-388615" algn="l">
                <a:lnSpc>
                  <a:spcPts val="5039"/>
                </a:lnSpc>
                <a:buFont typeface="Arial"/>
                <a:buChar char="•"/>
              </a:pPr>
              <a:r>
                <a:rPr lang="en-US" sz="3599">
                  <a:solidFill>
                    <a:srgbClr val="B2A029"/>
                  </a:solidFill>
                  <a:latin typeface="Roboto Condensed Bold"/>
                </a:rPr>
                <a:t>Đọc phần Phần 2 của văn bản </a:t>
              </a:r>
              <a:r>
                <a:rPr lang="en-US" sz="3599">
                  <a:solidFill>
                    <a:srgbClr val="B2A029"/>
                  </a:solidFill>
                  <a:latin typeface="Roboto Condensed"/>
                </a:rPr>
                <a:t>(Cảnh quan Hạ Long biến đổi theo góc nhìn và thời gian)</a:t>
              </a:r>
            </a:p>
            <a:p>
              <a:pPr marL="777230" lvl="1" indent="-388615" algn="l">
                <a:lnSpc>
                  <a:spcPts val="5039"/>
                </a:lnSpc>
                <a:buFont typeface="Arial"/>
                <a:buChar char="•"/>
              </a:pPr>
              <a:r>
                <a:rPr lang="en-US" sz="3599">
                  <a:solidFill>
                    <a:srgbClr val="B2A029"/>
                  </a:solidFill>
                  <a:latin typeface="Roboto Condensed Bold"/>
                </a:rPr>
                <a:t>Nhiệm vụ: </a:t>
              </a:r>
              <a:r>
                <a:rPr lang="en-US" sz="3599">
                  <a:solidFill>
                    <a:srgbClr val="B2A029"/>
                  </a:solidFill>
                  <a:latin typeface="Roboto Condensed"/>
                </a:rPr>
                <a:t>Giới thiệu về kế hoạch xây dựng tour du lịch ở Hạ Long</a:t>
              </a:r>
            </a:p>
            <a:p>
              <a:pPr algn="l">
                <a:lnSpc>
                  <a:spcPts val="5039"/>
                </a:lnSpc>
              </a:pPr>
              <a:r>
                <a:rPr lang="en-US" sz="3599">
                  <a:solidFill>
                    <a:srgbClr val="B2A029"/>
                  </a:solidFill>
                  <a:latin typeface="Roboto Condensed"/>
                </a:rPr>
                <a:t>        -</a:t>
              </a:r>
              <a:r>
                <a:rPr lang="en-US" sz="3599">
                  <a:solidFill>
                    <a:srgbClr val="B2A029"/>
                  </a:solidFill>
                  <a:latin typeface="Roboto Condensed Bold"/>
                </a:rPr>
                <a:t> </a:t>
              </a:r>
              <a:r>
                <a:rPr lang="en-US" sz="3599">
                  <a:solidFill>
                    <a:srgbClr val="B2A029"/>
                  </a:solidFill>
                  <a:latin typeface="Roboto Condensed"/>
                </a:rPr>
                <a:t>Phác thảo lộ trình chiêm ngưỡng Hạ Long bằng hình thức hưởng ngoạn trên thuyền.</a:t>
              </a:r>
            </a:p>
            <a:p>
              <a:pPr algn="l">
                <a:lnSpc>
                  <a:spcPts val="5039"/>
                </a:lnSpc>
              </a:pPr>
              <a:r>
                <a:rPr lang="en-US" sz="3599">
                  <a:solidFill>
                    <a:srgbClr val="B2A029"/>
                  </a:solidFill>
                  <a:latin typeface="Roboto Condensed"/>
                </a:rPr>
                <a:t>        - Nghiên cứu và chia sẻ những thời điểm thích hợp để ngắm chọn vẻ đẹp của Vịnh Hạ Long.</a:t>
              </a:r>
            </a:p>
            <a:p>
              <a:pPr marL="777230" lvl="1" indent="-388615" algn="l">
                <a:lnSpc>
                  <a:spcPts val="5039"/>
                </a:lnSpc>
                <a:buFont typeface="Arial"/>
                <a:buChar char="•"/>
              </a:pPr>
              <a:r>
                <a:rPr lang="en-US" sz="3599">
                  <a:solidFill>
                    <a:srgbClr val="B2A029"/>
                  </a:solidFill>
                  <a:latin typeface="Roboto Condensed Bold"/>
                </a:rPr>
                <a:t>Sản phẩm đầu ra: </a:t>
              </a:r>
              <a:r>
                <a:rPr lang="en-US" sz="3599">
                  <a:solidFill>
                    <a:srgbClr val="B2A029"/>
                  </a:solidFill>
                  <a:latin typeface="Roboto Condensed"/>
                </a:rPr>
                <a:t>một bản kế hoạch về lộ trình tour du lịch tại Hạ Long (giấy A3/A2 hoặc PPT)</a:t>
              </a:r>
            </a:p>
          </p:txBody>
        </p:sp>
      </p:grpSp>
      <p:sp>
        <p:nvSpPr>
          <p:cNvPr id="18" name="Freeform 18"/>
          <p:cNvSpPr/>
          <p:nvPr/>
        </p:nvSpPr>
        <p:spPr>
          <a:xfrm>
            <a:off x="385524" y="2666018"/>
            <a:ext cx="6653789" cy="6379320"/>
          </a:xfrm>
          <a:custGeom>
            <a:avLst/>
            <a:gdLst/>
            <a:ahLst/>
            <a:cxnLst/>
            <a:rect l="l" t="t" r="r" b="b"/>
            <a:pathLst>
              <a:path w="6653789" h="6379320">
                <a:moveTo>
                  <a:pt x="0" y="0"/>
                </a:moveTo>
                <a:lnTo>
                  <a:pt x="6653790" y="0"/>
                </a:lnTo>
                <a:lnTo>
                  <a:pt x="6653790" y="6379321"/>
                </a:lnTo>
                <a:lnTo>
                  <a:pt x="0" y="6379321"/>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901" t="-2888" b="-7015"/>
            </a:stretch>
          </a:blipFill>
        </p:spPr>
      </p:sp>
      <p:grpSp>
        <p:nvGrpSpPr>
          <p:cNvPr id="3" name="Group 3"/>
          <p:cNvGrpSpPr/>
          <p:nvPr/>
        </p:nvGrpSpPr>
        <p:grpSpPr>
          <a:xfrm>
            <a:off x="-49800" y="9208000"/>
            <a:ext cx="18387600" cy="1098600"/>
            <a:chOff x="0" y="0"/>
            <a:chExt cx="24516800" cy="1464800"/>
          </a:xfrm>
        </p:grpSpPr>
        <p:sp>
          <p:nvSpPr>
            <p:cNvPr id="4" name="Freeform 4"/>
            <p:cNvSpPr/>
            <p:nvPr/>
          </p:nvSpPr>
          <p:spPr>
            <a:xfrm>
              <a:off x="0" y="0"/>
              <a:ext cx="24516842" cy="1464818"/>
            </a:xfrm>
            <a:custGeom>
              <a:avLst/>
              <a:gdLst/>
              <a:ahLst/>
              <a:cxnLst/>
              <a:rect l="l" t="t" r="r" b="b"/>
              <a:pathLst>
                <a:path w="24516842" h="1464818">
                  <a:moveTo>
                    <a:pt x="0" y="0"/>
                  </a:moveTo>
                  <a:lnTo>
                    <a:pt x="24516842" y="0"/>
                  </a:lnTo>
                  <a:lnTo>
                    <a:pt x="24516842" y="1464818"/>
                  </a:lnTo>
                  <a:lnTo>
                    <a:pt x="0" y="1464818"/>
                  </a:lnTo>
                  <a:close/>
                </a:path>
              </a:pathLst>
            </a:custGeom>
            <a:solidFill>
              <a:srgbClr val="40BBCD"/>
            </a:solidFill>
          </p:spPr>
        </p:sp>
      </p:grpSp>
      <p:grpSp>
        <p:nvGrpSpPr>
          <p:cNvPr id="5" name="Group 5"/>
          <p:cNvGrpSpPr/>
          <p:nvPr/>
        </p:nvGrpSpPr>
        <p:grpSpPr>
          <a:xfrm>
            <a:off x="728250" y="9146118"/>
            <a:ext cx="18979518" cy="654110"/>
            <a:chOff x="0" y="0"/>
            <a:chExt cx="25306024" cy="872147"/>
          </a:xfrm>
        </p:grpSpPr>
        <p:sp>
          <p:nvSpPr>
            <p:cNvPr id="6" name="Freeform 6"/>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7" name="Freeform 7"/>
          <p:cNvSpPr/>
          <p:nvPr/>
        </p:nvSpPr>
        <p:spPr>
          <a:xfrm>
            <a:off x="-200050" y="9800230"/>
            <a:ext cx="15765702" cy="297174"/>
          </a:xfrm>
          <a:custGeom>
            <a:avLst/>
            <a:gdLst/>
            <a:ahLst/>
            <a:cxnLst/>
            <a:rect l="l" t="t" r="r" b="b"/>
            <a:pathLst>
              <a:path w="15765702" h="297174">
                <a:moveTo>
                  <a:pt x="0" y="0"/>
                </a:moveTo>
                <a:lnTo>
                  <a:pt x="15765702" y="0"/>
                </a:lnTo>
                <a:lnTo>
                  <a:pt x="15765702" y="297174"/>
                </a:lnTo>
                <a:lnTo>
                  <a:pt x="0" y="29717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8" name="Group 8"/>
          <p:cNvGrpSpPr/>
          <p:nvPr/>
        </p:nvGrpSpPr>
        <p:grpSpPr>
          <a:xfrm>
            <a:off x="3894204" y="9208000"/>
            <a:ext cx="6980586" cy="122396"/>
            <a:chOff x="0" y="0"/>
            <a:chExt cx="9307448" cy="163195"/>
          </a:xfrm>
        </p:grpSpPr>
        <p:sp>
          <p:nvSpPr>
            <p:cNvPr id="9" name="Freeform 9"/>
            <p:cNvSpPr/>
            <p:nvPr/>
          </p:nvSpPr>
          <p:spPr>
            <a:xfrm>
              <a:off x="127" y="127"/>
              <a:ext cx="9307195" cy="162941"/>
            </a:xfrm>
            <a:custGeom>
              <a:avLst/>
              <a:gdLst/>
              <a:ahLst/>
              <a:cxnLst/>
              <a:rect l="l" t="t" r="r" b="b"/>
              <a:pathLst>
                <a:path w="9307195" h="162941">
                  <a:moveTo>
                    <a:pt x="6043422" y="0"/>
                  </a:moveTo>
                  <a:cubicBezTo>
                    <a:pt x="5558155" y="0"/>
                    <a:pt x="5128006" y="8382"/>
                    <a:pt x="4849241" y="30988"/>
                  </a:cubicBezTo>
                  <a:cubicBezTo>
                    <a:pt x="4208526" y="20955"/>
                    <a:pt x="3648329" y="16637"/>
                    <a:pt x="3159252" y="16637"/>
                  </a:cubicBezTo>
                  <a:cubicBezTo>
                    <a:pt x="622173" y="16510"/>
                    <a:pt x="0" y="130429"/>
                    <a:pt x="0" y="130429"/>
                  </a:cubicBezTo>
                  <a:cubicBezTo>
                    <a:pt x="744474" y="154051"/>
                    <a:pt x="1659636" y="162941"/>
                    <a:pt x="2622296" y="162941"/>
                  </a:cubicBezTo>
                  <a:cubicBezTo>
                    <a:pt x="5718302" y="162941"/>
                    <a:pt x="9307195" y="69850"/>
                    <a:pt x="9307195" y="69850"/>
                  </a:cubicBezTo>
                  <a:cubicBezTo>
                    <a:pt x="9307195" y="69850"/>
                    <a:pt x="7445248" y="0"/>
                    <a:pt x="6043422" y="0"/>
                  </a:cubicBezTo>
                  <a:close/>
                </a:path>
              </a:pathLst>
            </a:custGeom>
            <a:solidFill>
              <a:srgbClr val="FFFFFF"/>
            </a:solidFill>
          </p:spPr>
        </p:sp>
      </p:grpSp>
      <p:sp>
        <p:nvSpPr>
          <p:cNvPr id="10" name="Freeform 10"/>
          <p:cNvSpPr/>
          <p:nvPr/>
        </p:nvSpPr>
        <p:spPr>
          <a:xfrm>
            <a:off x="13351806" y="752210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5516300" y="658358"/>
            <a:ext cx="2462088" cy="841282"/>
          </a:xfrm>
          <a:custGeom>
            <a:avLst/>
            <a:gdLst/>
            <a:ahLst/>
            <a:cxnLst/>
            <a:rect l="l" t="t" r="r" b="b"/>
            <a:pathLst>
              <a:path w="2462088" h="841282">
                <a:moveTo>
                  <a:pt x="0" y="0"/>
                </a:moveTo>
                <a:lnTo>
                  <a:pt x="2462088" y="0"/>
                </a:lnTo>
                <a:lnTo>
                  <a:pt x="2462088" y="841282"/>
                </a:lnTo>
                <a:lnTo>
                  <a:pt x="0" y="8412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560214">
            <a:off x="14610846" y="4120624"/>
            <a:ext cx="5410935" cy="3269107"/>
          </a:xfrm>
          <a:custGeom>
            <a:avLst/>
            <a:gdLst/>
            <a:ahLst/>
            <a:cxnLst/>
            <a:rect l="l" t="t" r="r" b="b"/>
            <a:pathLst>
              <a:path w="5410935" h="3269107">
                <a:moveTo>
                  <a:pt x="0" y="0"/>
                </a:moveTo>
                <a:lnTo>
                  <a:pt x="5410935" y="0"/>
                </a:lnTo>
                <a:lnTo>
                  <a:pt x="5410935" y="3269107"/>
                </a:lnTo>
                <a:lnTo>
                  <a:pt x="0" y="3269107"/>
                </a:lnTo>
                <a:lnTo>
                  <a:pt x="0" y="0"/>
                </a:lnTo>
                <a:close/>
              </a:path>
            </a:pathLst>
          </a:custGeom>
          <a:blipFill>
            <a:blip r:embed="rId10"/>
            <a:stretch>
              <a:fillRect/>
            </a:stretch>
          </a:blipFill>
        </p:spPr>
      </p:sp>
      <p:sp>
        <p:nvSpPr>
          <p:cNvPr id="13" name="Freeform 13"/>
          <p:cNvSpPr/>
          <p:nvPr/>
        </p:nvSpPr>
        <p:spPr>
          <a:xfrm>
            <a:off x="11544614" y="5580759"/>
            <a:ext cx="8598286" cy="5155389"/>
          </a:xfrm>
          <a:custGeom>
            <a:avLst/>
            <a:gdLst/>
            <a:ahLst/>
            <a:cxnLst/>
            <a:rect l="l" t="t" r="r" b="b"/>
            <a:pathLst>
              <a:path w="8598286" h="5155389">
                <a:moveTo>
                  <a:pt x="0" y="0"/>
                </a:moveTo>
                <a:lnTo>
                  <a:pt x="8598286" y="0"/>
                </a:lnTo>
                <a:lnTo>
                  <a:pt x="8598286" y="5155390"/>
                </a:lnTo>
                <a:lnTo>
                  <a:pt x="0" y="5155390"/>
                </a:lnTo>
                <a:lnTo>
                  <a:pt x="0" y="0"/>
                </a:lnTo>
                <a:close/>
              </a:path>
            </a:pathLst>
          </a:custGeom>
          <a:blipFill>
            <a:blip r:embed="rId11"/>
            <a:stretch>
              <a:fillRect/>
            </a:stretch>
          </a:blipFill>
        </p:spPr>
      </p:sp>
      <p:sp>
        <p:nvSpPr>
          <p:cNvPr id="14" name="Freeform 14"/>
          <p:cNvSpPr/>
          <p:nvPr/>
        </p:nvSpPr>
        <p:spPr>
          <a:xfrm>
            <a:off x="-813717" y="2988592"/>
            <a:ext cx="6848155" cy="7108812"/>
          </a:xfrm>
          <a:custGeom>
            <a:avLst/>
            <a:gdLst/>
            <a:ahLst/>
            <a:cxnLst/>
            <a:rect l="l" t="t" r="r" b="b"/>
            <a:pathLst>
              <a:path w="6848155" h="7108812">
                <a:moveTo>
                  <a:pt x="0" y="0"/>
                </a:moveTo>
                <a:lnTo>
                  <a:pt x="6848155" y="0"/>
                </a:lnTo>
                <a:lnTo>
                  <a:pt x="6848155" y="7108812"/>
                </a:lnTo>
                <a:lnTo>
                  <a:pt x="0" y="7108812"/>
                </a:lnTo>
                <a:lnTo>
                  <a:pt x="0" y="0"/>
                </a:lnTo>
                <a:close/>
              </a:path>
            </a:pathLst>
          </a:custGeom>
          <a:blipFill>
            <a:blip r:embed="rId12"/>
            <a:stretch>
              <a:fillRect/>
            </a:stretch>
          </a:blipFill>
        </p:spPr>
      </p:sp>
      <p:sp>
        <p:nvSpPr>
          <p:cNvPr id="15" name="Freeform 15"/>
          <p:cNvSpPr/>
          <p:nvPr/>
        </p:nvSpPr>
        <p:spPr>
          <a:xfrm>
            <a:off x="-629771" y="8794808"/>
            <a:ext cx="19547541" cy="4483703"/>
          </a:xfrm>
          <a:custGeom>
            <a:avLst/>
            <a:gdLst/>
            <a:ahLst/>
            <a:cxnLst/>
            <a:rect l="l" t="t" r="r" b="b"/>
            <a:pathLst>
              <a:path w="19547541" h="4483703">
                <a:moveTo>
                  <a:pt x="0" y="0"/>
                </a:moveTo>
                <a:lnTo>
                  <a:pt x="19547542" y="0"/>
                </a:lnTo>
                <a:lnTo>
                  <a:pt x="19547542" y="4483703"/>
                </a:lnTo>
                <a:lnTo>
                  <a:pt x="0" y="4483703"/>
                </a:lnTo>
                <a:lnTo>
                  <a:pt x="0" y="0"/>
                </a:lnTo>
                <a:close/>
              </a:path>
            </a:pathLst>
          </a:custGeom>
          <a:blipFill>
            <a:blip r:embed="rId13"/>
            <a:stretch>
              <a:fillRect t="-10218" b="-10218"/>
            </a:stretch>
          </a:blipFill>
        </p:spPr>
      </p:sp>
      <p:sp>
        <p:nvSpPr>
          <p:cNvPr id="16" name="Freeform 16"/>
          <p:cNvSpPr/>
          <p:nvPr/>
        </p:nvSpPr>
        <p:spPr>
          <a:xfrm flipH="1">
            <a:off x="11900711" y="192885"/>
            <a:ext cx="6437089" cy="2341491"/>
          </a:xfrm>
          <a:custGeom>
            <a:avLst/>
            <a:gdLst/>
            <a:ahLst/>
            <a:cxnLst/>
            <a:rect l="l" t="t" r="r" b="b"/>
            <a:pathLst>
              <a:path w="6437089" h="2341491">
                <a:moveTo>
                  <a:pt x="6437089" y="0"/>
                </a:moveTo>
                <a:lnTo>
                  <a:pt x="0" y="0"/>
                </a:lnTo>
                <a:lnTo>
                  <a:pt x="0" y="2341490"/>
                </a:lnTo>
                <a:lnTo>
                  <a:pt x="6437089" y="2341490"/>
                </a:lnTo>
                <a:lnTo>
                  <a:pt x="6437089"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331193" y="213697"/>
            <a:ext cx="1395015" cy="889322"/>
          </a:xfrm>
          <a:custGeom>
            <a:avLst/>
            <a:gdLst/>
            <a:ahLst/>
            <a:cxnLst/>
            <a:rect l="l" t="t" r="r" b="b"/>
            <a:pathLst>
              <a:path w="1395015" h="889322">
                <a:moveTo>
                  <a:pt x="0" y="0"/>
                </a:moveTo>
                <a:lnTo>
                  <a:pt x="1395014" y="0"/>
                </a:lnTo>
                <a:lnTo>
                  <a:pt x="1395014" y="889322"/>
                </a:lnTo>
                <a:lnTo>
                  <a:pt x="0" y="88932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TextBox 18"/>
          <p:cNvSpPr txBox="1"/>
          <p:nvPr/>
        </p:nvSpPr>
        <p:spPr>
          <a:xfrm>
            <a:off x="3408470" y="1993688"/>
            <a:ext cx="12795756" cy="3073790"/>
          </a:xfrm>
          <a:prstGeom prst="rect">
            <a:avLst/>
          </a:prstGeom>
        </p:spPr>
        <p:txBody>
          <a:bodyPr wrap="square" lIns="0" tIns="0" rIns="0" bIns="0" rtlCol="0" anchor="t">
            <a:spAutoFit/>
          </a:bodyPr>
          <a:lstStyle/>
          <a:p>
            <a:pPr algn="ctr">
              <a:lnSpc>
                <a:spcPts val="25118"/>
              </a:lnSpc>
            </a:pPr>
            <a:r>
              <a:rPr lang="en-US" sz="17942" dirty="0" err="1">
                <a:solidFill>
                  <a:srgbClr val="48706E"/>
                </a:solidFill>
                <a:latin typeface="#9Slide05 IcielSanelma" charset="0"/>
              </a:rPr>
              <a:t>Văn</a:t>
            </a:r>
            <a:r>
              <a:rPr lang="en-US" sz="17942" dirty="0">
                <a:solidFill>
                  <a:srgbClr val="48706E"/>
                </a:solidFill>
                <a:latin typeface="#9Slide05 IcielSanelma" charset="0"/>
              </a:rPr>
              <a:t> </a:t>
            </a:r>
            <a:r>
              <a:rPr lang="en-US" sz="17942" dirty="0" err="1">
                <a:solidFill>
                  <a:srgbClr val="48706E"/>
                </a:solidFill>
                <a:latin typeface="#9Slide05 IcielSanelma" charset="0"/>
              </a:rPr>
              <a:t>bản</a:t>
            </a:r>
            <a:r>
              <a:rPr lang="en-US" sz="17942" dirty="0">
                <a:solidFill>
                  <a:srgbClr val="48706E"/>
                </a:solidFill>
                <a:latin typeface="#9Slide05 IcielSanelma" charset="0"/>
              </a:rPr>
              <a:t> </a:t>
            </a:r>
            <a:r>
              <a:rPr lang="en-US" sz="17942" dirty="0" err="1">
                <a:solidFill>
                  <a:srgbClr val="48706E"/>
                </a:solidFill>
                <a:latin typeface="#9Slide05 IcielSanelma" charset="0"/>
              </a:rPr>
              <a:t>thông</a:t>
            </a:r>
            <a:r>
              <a:rPr lang="en-US" sz="17942" dirty="0">
                <a:solidFill>
                  <a:srgbClr val="48706E"/>
                </a:solidFill>
                <a:latin typeface="#9Slide05 IcielSanelma" charset="0"/>
              </a:rPr>
              <a:t> tin</a:t>
            </a:r>
          </a:p>
        </p:txBody>
      </p:sp>
      <p:sp>
        <p:nvSpPr>
          <p:cNvPr id="19" name="Freeform 19"/>
          <p:cNvSpPr/>
          <p:nvPr/>
        </p:nvSpPr>
        <p:spPr>
          <a:xfrm>
            <a:off x="-1232868" y="5395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TextBox 20"/>
          <p:cNvSpPr txBox="1"/>
          <p:nvPr/>
        </p:nvSpPr>
        <p:spPr>
          <a:xfrm>
            <a:off x="0" y="735628"/>
            <a:ext cx="6393027" cy="1389355"/>
          </a:xfrm>
          <a:prstGeom prst="rect">
            <a:avLst/>
          </a:prstGeom>
        </p:spPr>
        <p:txBody>
          <a:bodyPr lIns="0" tIns="0" rIns="0" bIns="0" rtlCol="0" anchor="t">
            <a:spAutoFit/>
          </a:bodyPr>
          <a:lstStyle/>
          <a:p>
            <a:pPr algn="ctr">
              <a:lnSpc>
                <a:spcPts val="9621"/>
              </a:lnSpc>
            </a:pPr>
            <a:r>
              <a:rPr lang="en-US" sz="10022" dirty="0" err="1">
                <a:solidFill>
                  <a:srgbClr val="515C16"/>
                </a:solidFill>
                <a:latin typeface="#9Slide05 SVNLifehack Script"/>
              </a:rPr>
              <a:t>Bài</a:t>
            </a:r>
            <a:r>
              <a:rPr lang="en-US" sz="10022" dirty="0">
                <a:solidFill>
                  <a:srgbClr val="515C16"/>
                </a:solidFill>
                <a:latin typeface="#9Slide05 SVNLifehack Script"/>
              </a:rPr>
              <a:t> 3:</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3003630" y="85716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11044" y="464744"/>
            <a:ext cx="2630800" cy="962900"/>
          </a:xfrm>
          <a:custGeom>
            <a:avLst/>
            <a:gdLst/>
            <a:ahLst/>
            <a:cxnLst/>
            <a:rect l="l" t="t" r="r" b="b"/>
            <a:pathLst>
              <a:path w="2630800" h="962900">
                <a:moveTo>
                  <a:pt x="0" y="0"/>
                </a:moveTo>
                <a:lnTo>
                  <a:pt x="2630800" y="0"/>
                </a:lnTo>
                <a:lnTo>
                  <a:pt x="2630800" y="962900"/>
                </a:lnTo>
                <a:lnTo>
                  <a:pt x="0" y="9629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723351" y="946194"/>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5" name="Group 5"/>
          <p:cNvGrpSpPr/>
          <p:nvPr/>
        </p:nvGrpSpPr>
        <p:grpSpPr>
          <a:xfrm>
            <a:off x="1426444" y="2479610"/>
            <a:ext cx="1546994" cy="4745627"/>
            <a:chOff x="0" y="0"/>
            <a:chExt cx="407439" cy="1249877"/>
          </a:xfrm>
        </p:grpSpPr>
        <p:sp>
          <p:nvSpPr>
            <p:cNvPr id="6" name="Freeform 6"/>
            <p:cNvSpPr/>
            <p:nvPr/>
          </p:nvSpPr>
          <p:spPr>
            <a:xfrm>
              <a:off x="0" y="0"/>
              <a:ext cx="407439" cy="1249877"/>
            </a:xfrm>
            <a:custGeom>
              <a:avLst/>
              <a:gdLst/>
              <a:ahLst/>
              <a:cxnLst/>
              <a:rect l="l" t="t" r="r" b="b"/>
              <a:pathLst>
                <a:path w="407439" h="1249877">
                  <a:moveTo>
                    <a:pt x="203719" y="0"/>
                  </a:moveTo>
                  <a:lnTo>
                    <a:pt x="203719" y="0"/>
                  </a:lnTo>
                  <a:cubicBezTo>
                    <a:pt x="316230" y="0"/>
                    <a:pt x="407439" y="91208"/>
                    <a:pt x="407439" y="203719"/>
                  </a:cubicBezTo>
                  <a:lnTo>
                    <a:pt x="407439" y="1046158"/>
                  </a:lnTo>
                  <a:cubicBezTo>
                    <a:pt x="407439" y="1100187"/>
                    <a:pt x="385976" y="1152004"/>
                    <a:pt x="347771" y="1190209"/>
                  </a:cubicBezTo>
                  <a:cubicBezTo>
                    <a:pt x="309566" y="1228414"/>
                    <a:pt x="257749" y="1249877"/>
                    <a:pt x="203719" y="1249877"/>
                  </a:cubicBezTo>
                  <a:lnTo>
                    <a:pt x="203719" y="1249877"/>
                  </a:lnTo>
                  <a:cubicBezTo>
                    <a:pt x="149690" y="1249877"/>
                    <a:pt x="97873" y="1228414"/>
                    <a:pt x="59668" y="1190209"/>
                  </a:cubicBezTo>
                  <a:cubicBezTo>
                    <a:pt x="21463" y="1152004"/>
                    <a:pt x="0" y="1100187"/>
                    <a:pt x="0" y="1046158"/>
                  </a:cubicBezTo>
                  <a:lnTo>
                    <a:pt x="0" y="203719"/>
                  </a:lnTo>
                  <a:cubicBezTo>
                    <a:pt x="0" y="149690"/>
                    <a:pt x="21463" y="97873"/>
                    <a:pt x="59668" y="59668"/>
                  </a:cubicBezTo>
                  <a:cubicBezTo>
                    <a:pt x="97873" y="21463"/>
                    <a:pt x="149690" y="0"/>
                    <a:pt x="203719" y="0"/>
                  </a:cubicBezTo>
                  <a:close/>
                </a:path>
              </a:pathLst>
            </a:custGeom>
            <a:solidFill>
              <a:srgbClr val="85C4CF"/>
            </a:solidFill>
          </p:spPr>
        </p:sp>
        <p:sp>
          <p:nvSpPr>
            <p:cNvPr id="7" name="TextBox 7"/>
            <p:cNvSpPr txBox="1"/>
            <p:nvPr/>
          </p:nvSpPr>
          <p:spPr>
            <a:xfrm>
              <a:off x="0" y="-171450"/>
              <a:ext cx="407439" cy="1421327"/>
            </a:xfrm>
            <a:prstGeom prst="rect">
              <a:avLst/>
            </a:prstGeom>
          </p:spPr>
          <p:txBody>
            <a:bodyPr lIns="50800" tIns="50800" rIns="50800" bIns="50800" rtlCol="0" anchor="ctr"/>
            <a:lstStyle/>
            <a:p>
              <a:pPr algn="ctr">
                <a:lnSpc>
                  <a:spcPts val="8119"/>
                </a:lnSpc>
              </a:pPr>
              <a:r>
                <a:rPr lang="en-US" sz="5799" dirty="0" err="1">
                  <a:solidFill>
                    <a:srgbClr val="6B7063"/>
                  </a:solidFill>
                  <a:latin typeface="#9Slide05 IcielSanelma"/>
                </a:rPr>
                <a:t>Góc</a:t>
              </a:r>
              <a:r>
                <a:rPr lang="en-US" sz="5799" dirty="0">
                  <a:solidFill>
                    <a:srgbClr val="6B7063"/>
                  </a:solidFill>
                  <a:latin typeface="#9Slide05 IcielSanelma"/>
                </a:rPr>
                <a:t> </a:t>
              </a:r>
              <a:r>
                <a:rPr lang="en-US" sz="5799" dirty="0" err="1">
                  <a:solidFill>
                    <a:srgbClr val="6B7063"/>
                  </a:solidFill>
                  <a:latin typeface="#9Slide05 IcielSanelma"/>
                </a:rPr>
                <a:t>nhìn</a:t>
              </a:r>
              <a:endParaRPr lang="en-US" sz="5799" dirty="0">
                <a:solidFill>
                  <a:srgbClr val="6B7063"/>
                </a:solidFill>
                <a:latin typeface="#9Slide05 IcielSanelma"/>
              </a:endParaRPr>
            </a:p>
          </p:txBody>
        </p:sp>
      </p:grpSp>
      <p:grpSp>
        <p:nvGrpSpPr>
          <p:cNvPr id="8" name="Group 8"/>
          <p:cNvGrpSpPr/>
          <p:nvPr/>
        </p:nvGrpSpPr>
        <p:grpSpPr>
          <a:xfrm>
            <a:off x="3518954" y="2479610"/>
            <a:ext cx="13398110" cy="4745627"/>
            <a:chOff x="0" y="0"/>
            <a:chExt cx="3528720" cy="1249877"/>
          </a:xfrm>
        </p:grpSpPr>
        <p:sp>
          <p:nvSpPr>
            <p:cNvPr id="9" name="Freeform 9"/>
            <p:cNvSpPr/>
            <p:nvPr/>
          </p:nvSpPr>
          <p:spPr>
            <a:xfrm>
              <a:off x="0" y="0"/>
              <a:ext cx="3528720" cy="1249877"/>
            </a:xfrm>
            <a:custGeom>
              <a:avLst/>
              <a:gdLst/>
              <a:ahLst/>
              <a:cxnLst/>
              <a:rect l="l" t="t" r="r" b="b"/>
              <a:pathLst>
                <a:path w="3528720" h="1249877">
                  <a:moveTo>
                    <a:pt x="29470" y="0"/>
                  </a:moveTo>
                  <a:lnTo>
                    <a:pt x="3499251" y="0"/>
                  </a:lnTo>
                  <a:cubicBezTo>
                    <a:pt x="3507067" y="0"/>
                    <a:pt x="3514562" y="3105"/>
                    <a:pt x="3520089" y="8631"/>
                  </a:cubicBezTo>
                  <a:cubicBezTo>
                    <a:pt x="3525615" y="14158"/>
                    <a:pt x="3528720" y="21654"/>
                    <a:pt x="3528720" y="29470"/>
                  </a:cubicBezTo>
                  <a:lnTo>
                    <a:pt x="3528720" y="1220407"/>
                  </a:lnTo>
                  <a:cubicBezTo>
                    <a:pt x="3528720" y="1236683"/>
                    <a:pt x="3515526" y="1249877"/>
                    <a:pt x="3499251" y="1249877"/>
                  </a:cubicBezTo>
                  <a:lnTo>
                    <a:pt x="29470" y="1249877"/>
                  </a:lnTo>
                  <a:cubicBezTo>
                    <a:pt x="21654" y="1249877"/>
                    <a:pt x="14158" y="1246772"/>
                    <a:pt x="8631" y="1241246"/>
                  </a:cubicBezTo>
                  <a:cubicBezTo>
                    <a:pt x="3105" y="1235719"/>
                    <a:pt x="0" y="1228223"/>
                    <a:pt x="0" y="1220407"/>
                  </a:cubicBezTo>
                  <a:lnTo>
                    <a:pt x="0" y="29470"/>
                  </a:lnTo>
                  <a:cubicBezTo>
                    <a:pt x="0" y="13194"/>
                    <a:pt x="13194" y="0"/>
                    <a:pt x="29470" y="0"/>
                  </a:cubicBezTo>
                  <a:close/>
                </a:path>
              </a:pathLst>
            </a:custGeom>
            <a:solidFill>
              <a:srgbClr val="EDF8FA"/>
            </a:solidFill>
            <a:ln w="38100" cap="rnd">
              <a:solidFill>
                <a:srgbClr val="187484"/>
              </a:solidFill>
              <a:prstDash val="lgDash"/>
              <a:round/>
            </a:ln>
          </p:spPr>
        </p:sp>
        <p:sp>
          <p:nvSpPr>
            <p:cNvPr id="10" name="TextBox 10"/>
            <p:cNvSpPr txBox="1"/>
            <p:nvPr/>
          </p:nvSpPr>
          <p:spPr>
            <a:xfrm>
              <a:off x="0" y="-76200"/>
              <a:ext cx="3528720" cy="1326077"/>
            </a:xfrm>
            <a:prstGeom prst="rect">
              <a:avLst/>
            </a:prstGeom>
          </p:spPr>
          <p:txBody>
            <a:bodyPr lIns="50800" tIns="50800" rIns="50800" bIns="50800" rtlCol="0" anchor="ctr"/>
            <a:lstStyle/>
            <a:p>
              <a:pPr algn="l">
                <a:lnSpc>
                  <a:spcPts val="5739"/>
                </a:lnSpc>
              </a:pPr>
              <a:r>
                <a:rPr lang="en-US" sz="4099">
                  <a:solidFill>
                    <a:srgbClr val="0D515D"/>
                  </a:solidFill>
                  <a:latin typeface="Roboto Condensed"/>
                </a:rPr>
                <a:t>Từ Bãi Cháy vượt qua trũng biển Hòn Gai hình cánh quạt, hướng tới vùng đảo núi phía nam và đông nam, trông xa như bức tường thành sừng sững, nổi mặt bể với chân trời.</a:t>
              </a:r>
            </a:p>
            <a:p>
              <a:pPr algn="l">
                <a:lnSpc>
                  <a:spcPts val="5739"/>
                </a:lnSpc>
              </a:pPr>
              <a:r>
                <a:rPr lang="en-US" sz="4099">
                  <a:solidFill>
                    <a:srgbClr val="0D515D"/>
                  </a:solidFill>
                  <a:latin typeface="Roboto Condensed"/>
                </a:rPr>
                <a:t>những đảo núi tách biệt lớn nhỏ lô nhô – những ngõ ngách quanh co – những khe lệch chật hẹp – một dãy đảo sừng sững </a:t>
              </a:r>
            </a:p>
          </p:txBody>
        </p:sp>
      </p:grpSp>
      <p:grpSp>
        <p:nvGrpSpPr>
          <p:cNvPr id="11" name="Group 11"/>
          <p:cNvGrpSpPr/>
          <p:nvPr/>
        </p:nvGrpSpPr>
        <p:grpSpPr>
          <a:xfrm>
            <a:off x="-250" y="9208000"/>
            <a:ext cx="18288000" cy="1098600"/>
            <a:chOff x="0" y="0"/>
            <a:chExt cx="24384000" cy="1464800"/>
          </a:xfrm>
        </p:grpSpPr>
        <p:sp>
          <p:nvSpPr>
            <p:cNvPr id="12" name="Freeform 12"/>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13" name="Group 13"/>
          <p:cNvGrpSpPr/>
          <p:nvPr/>
        </p:nvGrpSpPr>
        <p:grpSpPr>
          <a:xfrm>
            <a:off x="728250" y="9146118"/>
            <a:ext cx="18979518" cy="654110"/>
            <a:chOff x="0" y="0"/>
            <a:chExt cx="25306024" cy="872147"/>
          </a:xfrm>
        </p:grpSpPr>
        <p:sp>
          <p:nvSpPr>
            <p:cNvPr id="14" name="Freeform 14"/>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15" name="Freeform 15"/>
          <p:cNvSpPr/>
          <p:nvPr/>
        </p:nvSpPr>
        <p:spPr>
          <a:xfrm>
            <a:off x="4904407" y="6912124"/>
            <a:ext cx="6168254" cy="3045575"/>
          </a:xfrm>
          <a:custGeom>
            <a:avLst/>
            <a:gdLst/>
            <a:ahLst/>
            <a:cxnLst/>
            <a:rect l="l" t="t" r="r" b="b"/>
            <a:pathLst>
              <a:path w="6168254" h="3045575">
                <a:moveTo>
                  <a:pt x="0" y="0"/>
                </a:moveTo>
                <a:lnTo>
                  <a:pt x="6168254" y="0"/>
                </a:lnTo>
                <a:lnTo>
                  <a:pt x="6168254" y="3045576"/>
                </a:lnTo>
                <a:lnTo>
                  <a:pt x="0" y="30455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6" name="Group 16"/>
          <p:cNvGrpSpPr/>
          <p:nvPr/>
        </p:nvGrpSpPr>
        <p:grpSpPr>
          <a:xfrm>
            <a:off x="880650" y="9298518"/>
            <a:ext cx="18979518" cy="654110"/>
            <a:chOff x="0" y="0"/>
            <a:chExt cx="25306024" cy="872147"/>
          </a:xfrm>
        </p:grpSpPr>
        <p:sp>
          <p:nvSpPr>
            <p:cNvPr id="17" name="Freeform 17"/>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sp>
        <p:nvSpPr>
          <p:cNvPr id="18" name="Freeform 18"/>
          <p:cNvSpPr/>
          <p:nvPr/>
        </p:nvSpPr>
        <p:spPr>
          <a:xfrm>
            <a:off x="10750142" y="8434912"/>
            <a:ext cx="7315200" cy="2304288"/>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a:off x="275590" y="7763144"/>
            <a:ext cx="4191090" cy="2331294"/>
          </a:xfrm>
          <a:custGeom>
            <a:avLst/>
            <a:gdLst/>
            <a:ahLst/>
            <a:cxnLst/>
            <a:rect l="l" t="t" r="r" b="b"/>
            <a:pathLst>
              <a:path w="4191090" h="2331294">
                <a:moveTo>
                  <a:pt x="0" y="0"/>
                </a:moveTo>
                <a:lnTo>
                  <a:pt x="4191090" y="0"/>
                </a:lnTo>
                <a:lnTo>
                  <a:pt x="4191090" y="2331294"/>
                </a:lnTo>
                <a:lnTo>
                  <a:pt x="0" y="233129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TextBox 20"/>
          <p:cNvSpPr txBox="1"/>
          <p:nvPr/>
        </p:nvSpPr>
        <p:spPr>
          <a:xfrm>
            <a:off x="275590" y="475066"/>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21" name="TextBox 21"/>
          <p:cNvSpPr txBox="1"/>
          <p:nvPr/>
        </p:nvSpPr>
        <p:spPr>
          <a:xfrm>
            <a:off x="1617283" y="1252570"/>
            <a:ext cx="11576447"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b. Cảnh quan Hạ Long biến đổi theo góc nhìn và thời gian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sp>
        <p:nvSpPr>
          <p:cNvPr id="2" name="Freeform 2"/>
          <p:cNvSpPr/>
          <p:nvPr/>
        </p:nvSpPr>
        <p:spPr>
          <a:xfrm>
            <a:off x="13003630" y="85716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11044" y="464744"/>
            <a:ext cx="2630800" cy="962900"/>
          </a:xfrm>
          <a:custGeom>
            <a:avLst/>
            <a:gdLst/>
            <a:ahLst/>
            <a:cxnLst/>
            <a:rect l="l" t="t" r="r" b="b"/>
            <a:pathLst>
              <a:path w="2630800" h="962900">
                <a:moveTo>
                  <a:pt x="0" y="0"/>
                </a:moveTo>
                <a:lnTo>
                  <a:pt x="2630800" y="0"/>
                </a:lnTo>
                <a:lnTo>
                  <a:pt x="2630800" y="962900"/>
                </a:lnTo>
                <a:lnTo>
                  <a:pt x="0" y="9629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723351" y="946194"/>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5" name="Group 5"/>
          <p:cNvGrpSpPr/>
          <p:nvPr/>
        </p:nvGrpSpPr>
        <p:grpSpPr>
          <a:xfrm>
            <a:off x="-250" y="9208000"/>
            <a:ext cx="18288000" cy="1098600"/>
            <a:chOff x="0" y="0"/>
            <a:chExt cx="24384000" cy="1464800"/>
          </a:xfrm>
        </p:grpSpPr>
        <p:sp>
          <p:nvSpPr>
            <p:cNvPr id="6" name="Freeform 6"/>
            <p:cNvSpPr/>
            <p:nvPr/>
          </p:nvSpPr>
          <p:spPr>
            <a:xfrm>
              <a:off x="0" y="0"/>
              <a:ext cx="24384000" cy="1464818"/>
            </a:xfrm>
            <a:custGeom>
              <a:avLst/>
              <a:gdLst/>
              <a:ahLst/>
              <a:cxnLst/>
              <a:rect l="l" t="t" r="r" b="b"/>
              <a:pathLst>
                <a:path w="24384000" h="1464818">
                  <a:moveTo>
                    <a:pt x="0" y="0"/>
                  </a:moveTo>
                  <a:lnTo>
                    <a:pt x="24384000" y="0"/>
                  </a:lnTo>
                  <a:lnTo>
                    <a:pt x="24384000" y="1464818"/>
                  </a:lnTo>
                  <a:lnTo>
                    <a:pt x="0" y="1464818"/>
                  </a:lnTo>
                  <a:close/>
                </a:path>
              </a:pathLst>
            </a:custGeom>
            <a:solidFill>
              <a:srgbClr val="40BBCD"/>
            </a:solidFill>
          </p:spPr>
        </p:sp>
      </p:grpSp>
      <p:grpSp>
        <p:nvGrpSpPr>
          <p:cNvPr id="7" name="Group 7"/>
          <p:cNvGrpSpPr/>
          <p:nvPr/>
        </p:nvGrpSpPr>
        <p:grpSpPr>
          <a:xfrm>
            <a:off x="728250" y="9146118"/>
            <a:ext cx="18979518" cy="654110"/>
            <a:chOff x="0" y="0"/>
            <a:chExt cx="25306024" cy="872147"/>
          </a:xfrm>
        </p:grpSpPr>
        <p:sp>
          <p:nvSpPr>
            <p:cNvPr id="8" name="Freeform 8"/>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grpSp>
        <p:nvGrpSpPr>
          <p:cNvPr id="9" name="Group 9"/>
          <p:cNvGrpSpPr/>
          <p:nvPr/>
        </p:nvGrpSpPr>
        <p:grpSpPr>
          <a:xfrm>
            <a:off x="880650" y="9298518"/>
            <a:ext cx="18979518" cy="654110"/>
            <a:chOff x="0" y="0"/>
            <a:chExt cx="25306024" cy="872147"/>
          </a:xfrm>
        </p:grpSpPr>
        <p:sp>
          <p:nvSpPr>
            <p:cNvPr id="10" name="Freeform 10"/>
            <p:cNvSpPr/>
            <p:nvPr/>
          </p:nvSpPr>
          <p:spPr>
            <a:xfrm>
              <a:off x="0" y="0"/>
              <a:ext cx="25305893" cy="872109"/>
            </a:xfrm>
            <a:custGeom>
              <a:avLst/>
              <a:gdLst/>
              <a:ahLst/>
              <a:cxnLst/>
              <a:rect l="l" t="t" r="r" b="b"/>
              <a:pathLst>
                <a:path w="25305893" h="872109">
                  <a:moveTo>
                    <a:pt x="0" y="0"/>
                  </a:moveTo>
                  <a:cubicBezTo>
                    <a:pt x="547370" y="97536"/>
                    <a:pt x="1301877" y="197866"/>
                    <a:pt x="2263267" y="298196"/>
                  </a:cubicBezTo>
                  <a:cubicBezTo>
                    <a:pt x="5994019" y="681355"/>
                    <a:pt x="11311763" y="872109"/>
                    <a:pt x="15740506" y="872109"/>
                  </a:cubicBezTo>
                  <a:cubicBezTo>
                    <a:pt x="16559910" y="872109"/>
                    <a:pt x="17348834" y="865632"/>
                    <a:pt x="18091784" y="852551"/>
                  </a:cubicBezTo>
                  <a:cubicBezTo>
                    <a:pt x="24039322" y="746506"/>
                    <a:pt x="25305893" y="376174"/>
                    <a:pt x="22926929" y="0"/>
                  </a:cubicBezTo>
                  <a:close/>
                </a:path>
              </a:pathLst>
            </a:custGeom>
            <a:solidFill>
              <a:srgbClr val="FFFFFF">
                <a:alpha val="38039"/>
              </a:srgbClr>
            </a:solidFill>
          </p:spPr>
        </p:sp>
      </p:grpSp>
      <p:grpSp>
        <p:nvGrpSpPr>
          <p:cNvPr id="11" name="Group 11"/>
          <p:cNvGrpSpPr/>
          <p:nvPr/>
        </p:nvGrpSpPr>
        <p:grpSpPr>
          <a:xfrm>
            <a:off x="5949656" y="2103430"/>
            <a:ext cx="6287440" cy="962829"/>
            <a:chOff x="0" y="0"/>
            <a:chExt cx="1655951" cy="314088"/>
          </a:xfrm>
        </p:grpSpPr>
        <p:sp>
          <p:nvSpPr>
            <p:cNvPr id="12" name="Freeform 12"/>
            <p:cNvSpPr/>
            <p:nvPr/>
          </p:nvSpPr>
          <p:spPr>
            <a:xfrm>
              <a:off x="0" y="0"/>
              <a:ext cx="1655951" cy="314088"/>
            </a:xfrm>
            <a:custGeom>
              <a:avLst/>
              <a:gdLst/>
              <a:ahLst/>
              <a:cxnLst/>
              <a:rect l="l" t="t" r="r" b="b"/>
              <a:pathLst>
                <a:path w="1655951" h="314088">
                  <a:moveTo>
                    <a:pt x="62798" y="0"/>
                  </a:moveTo>
                  <a:lnTo>
                    <a:pt x="1593154" y="0"/>
                  </a:lnTo>
                  <a:cubicBezTo>
                    <a:pt x="1627836" y="0"/>
                    <a:pt x="1655951" y="28116"/>
                    <a:pt x="1655951" y="62798"/>
                  </a:cubicBezTo>
                  <a:lnTo>
                    <a:pt x="1655951" y="251290"/>
                  </a:lnTo>
                  <a:cubicBezTo>
                    <a:pt x="1655951" y="285973"/>
                    <a:pt x="1627836" y="314088"/>
                    <a:pt x="1593154" y="314088"/>
                  </a:cubicBezTo>
                  <a:lnTo>
                    <a:pt x="62798" y="314088"/>
                  </a:lnTo>
                  <a:cubicBezTo>
                    <a:pt x="28116" y="314088"/>
                    <a:pt x="0" y="285973"/>
                    <a:pt x="0" y="251290"/>
                  </a:cubicBezTo>
                  <a:lnTo>
                    <a:pt x="0" y="62798"/>
                  </a:lnTo>
                  <a:cubicBezTo>
                    <a:pt x="0" y="28116"/>
                    <a:pt x="28116" y="0"/>
                    <a:pt x="62798" y="0"/>
                  </a:cubicBezTo>
                  <a:close/>
                </a:path>
              </a:pathLst>
            </a:custGeom>
            <a:solidFill>
              <a:srgbClr val="85C4CF"/>
            </a:solidFill>
          </p:spPr>
        </p:sp>
        <p:sp>
          <p:nvSpPr>
            <p:cNvPr id="13" name="TextBox 13"/>
            <p:cNvSpPr txBox="1"/>
            <p:nvPr/>
          </p:nvSpPr>
          <p:spPr>
            <a:xfrm>
              <a:off x="0" y="-171450"/>
              <a:ext cx="1655951" cy="485538"/>
            </a:xfrm>
            <a:prstGeom prst="rect">
              <a:avLst/>
            </a:prstGeom>
          </p:spPr>
          <p:txBody>
            <a:bodyPr lIns="50800" tIns="50800" rIns="50800" bIns="50800" rtlCol="0" anchor="ctr"/>
            <a:lstStyle/>
            <a:p>
              <a:pPr algn="ctr">
                <a:lnSpc>
                  <a:spcPts val="8119"/>
                </a:lnSpc>
              </a:pPr>
              <a:r>
                <a:rPr lang="en-US" sz="5799" dirty="0">
                  <a:solidFill>
                    <a:srgbClr val="6B7063"/>
                  </a:solidFill>
                  <a:latin typeface="#9Slide05 IcielSanelma"/>
                </a:rPr>
                <a:t>Theo </a:t>
              </a:r>
              <a:r>
                <a:rPr lang="en-US" sz="5799" dirty="0" err="1">
                  <a:solidFill>
                    <a:srgbClr val="6B7063"/>
                  </a:solidFill>
                  <a:latin typeface="#9Slide05 IcielSanelma"/>
                </a:rPr>
                <a:t>trình</a:t>
              </a:r>
              <a:r>
                <a:rPr lang="en-US" sz="5799" dirty="0">
                  <a:solidFill>
                    <a:srgbClr val="6B7063"/>
                  </a:solidFill>
                  <a:latin typeface="#9Slide05 IcielSanelma"/>
                </a:rPr>
                <a:t> </a:t>
              </a:r>
              <a:r>
                <a:rPr lang="en-US" sz="5799" dirty="0" err="1">
                  <a:solidFill>
                    <a:srgbClr val="6B7063"/>
                  </a:solidFill>
                  <a:latin typeface="#9Slide05 IcielSanelma"/>
                </a:rPr>
                <a:t>tự</a:t>
              </a:r>
              <a:r>
                <a:rPr lang="en-US" sz="5799" dirty="0">
                  <a:solidFill>
                    <a:srgbClr val="6B7063"/>
                  </a:solidFill>
                  <a:latin typeface="#9Slide05 IcielSanelma"/>
                </a:rPr>
                <a:t> </a:t>
              </a:r>
              <a:r>
                <a:rPr lang="en-US" sz="5799" dirty="0" err="1">
                  <a:solidFill>
                    <a:srgbClr val="6B7063"/>
                  </a:solidFill>
                  <a:latin typeface="#9Slide05 IcielSanelma"/>
                </a:rPr>
                <a:t>thời</a:t>
              </a:r>
              <a:r>
                <a:rPr lang="en-US" sz="5799" dirty="0">
                  <a:solidFill>
                    <a:srgbClr val="6B7063"/>
                  </a:solidFill>
                  <a:latin typeface="#9Slide05 IcielSanelma"/>
                </a:rPr>
                <a:t> </a:t>
              </a:r>
              <a:r>
                <a:rPr lang="en-US" sz="5799" dirty="0" err="1">
                  <a:solidFill>
                    <a:srgbClr val="6B7063"/>
                  </a:solidFill>
                  <a:latin typeface="#9Slide05 IcielSanelma"/>
                </a:rPr>
                <a:t>gian</a:t>
              </a:r>
              <a:endParaRPr lang="en-US" sz="5799" dirty="0">
                <a:solidFill>
                  <a:srgbClr val="6B7063"/>
                </a:solidFill>
                <a:latin typeface="#9Slide05 IcielSanelma"/>
              </a:endParaRPr>
            </a:p>
          </p:txBody>
        </p:sp>
      </p:grpSp>
      <p:grpSp>
        <p:nvGrpSpPr>
          <p:cNvPr id="14" name="Group 14"/>
          <p:cNvGrpSpPr/>
          <p:nvPr/>
        </p:nvGrpSpPr>
        <p:grpSpPr>
          <a:xfrm>
            <a:off x="4533059" y="3578614"/>
            <a:ext cx="10228963" cy="1279136"/>
            <a:chOff x="0" y="0"/>
            <a:chExt cx="2694048" cy="336892"/>
          </a:xfrm>
        </p:grpSpPr>
        <p:sp>
          <p:nvSpPr>
            <p:cNvPr id="15" name="Freeform 15"/>
            <p:cNvSpPr/>
            <p:nvPr/>
          </p:nvSpPr>
          <p:spPr>
            <a:xfrm>
              <a:off x="0" y="0"/>
              <a:ext cx="2694048" cy="336892"/>
            </a:xfrm>
            <a:custGeom>
              <a:avLst/>
              <a:gdLst/>
              <a:ahLst/>
              <a:cxnLst/>
              <a:rect l="l" t="t" r="r" b="b"/>
              <a:pathLst>
                <a:path w="2694048" h="336892">
                  <a:moveTo>
                    <a:pt x="38600" y="0"/>
                  </a:moveTo>
                  <a:lnTo>
                    <a:pt x="2655448" y="0"/>
                  </a:lnTo>
                  <a:cubicBezTo>
                    <a:pt x="2676766" y="0"/>
                    <a:pt x="2694048" y="17282"/>
                    <a:pt x="2694048" y="38600"/>
                  </a:cubicBezTo>
                  <a:lnTo>
                    <a:pt x="2694048" y="298292"/>
                  </a:lnTo>
                  <a:cubicBezTo>
                    <a:pt x="2694048" y="319610"/>
                    <a:pt x="2676766" y="336892"/>
                    <a:pt x="2655448" y="336892"/>
                  </a:cubicBezTo>
                  <a:lnTo>
                    <a:pt x="38600" y="336892"/>
                  </a:lnTo>
                  <a:cubicBezTo>
                    <a:pt x="17282" y="336892"/>
                    <a:pt x="0" y="319610"/>
                    <a:pt x="0" y="298292"/>
                  </a:cubicBezTo>
                  <a:lnTo>
                    <a:pt x="0" y="38600"/>
                  </a:lnTo>
                  <a:cubicBezTo>
                    <a:pt x="0" y="17282"/>
                    <a:pt x="17282" y="0"/>
                    <a:pt x="38600" y="0"/>
                  </a:cubicBezTo>
                  <a:close/>
                </a:path>
              </a:pathLst>
            </a:custGeom>
            <a:solidFill>
              <a:srgbClr val="EDF8FA"/>
            </a:solidFill>
            <a:ln w="38100" cap="rnd">
              <a:solidFill>
                <a:srgbClr val="187484"/>
              </a:solidFill>
              <a:prstDash val="lgDash"/>
              <a:round/>
            </a:ln>
          </p:spPr>
        </p:sp>
        <p:sp>
          <p:nvSpPr>
            <p:cNvPr id="16" name="TextBox 16"/>
            <p:cNvSpPr txBox="1"/>
            <p:nvPr/>
          </p:nvSpPr>
          <p:spPr>
            <a:xfrm>
              <a:off x="0" y="-76200"/>
              <a:ext cx="2694048" cy="413092"/>
            </a:xfrm>
            <a:prstGeom prst="rect">
              <a:avLst/>
            </a:prstGeom>
          </p:spPr>
          <p:txBody>
            <a:bodyPr lIns="50800" tIns="50800" rIns="50800" bIns="50800" rtlCol="0" anchor="ctr"/>
            <a:lstStyle/>
            <a:p>
              <a:pPr algn="ctr">
                <a:lnSpc>
                  <a:spcPts val="5739"/>
                </a:lnSpc>
              </a:pPr>
              <a:r>
                <a:rPr lang="en-US" sz="4099">
                  <a:solidFill>
                    <a:srgbClr val="6B7063"/>
                  </a:solidFill>
                  <a:latin typeface="Roboto Condensed Bold"/>
                </a:rPr>
                <a:t>Mùa xuân</a:t>
              </a:r>
              <a:r>
                <a:rPr lang="en-US" sz="4099">
                  <a:solidFill>
                    <a:srgbClr val="6B7063"/>
                  </a:solidFill>
                  <a:latin typeface="Roboto Condensed"/>
                </a:rPr>
                <a:t>: buổi sáng huyền ảo</a:t>
              </a:r>
            </a:p>
          </p:txBody>
        </p:sp>
      </p:grpSp>
      <p:grpSp>
        <p:nvGrpSpPr>
          <p:cNvPr id="17" name="Group 17"/>
          <p:cNvGrpSpPr/>
          <p:nvPr/>
        </p:nvGrpSpPr>
        <p:grpSpPr>
          <a:xfrm>
            <a:off x="4571730" y="5106581"/>
            <a:ext cx="10228963" cy="3177567"/>
            <a:chOff x="0" y="0"/>
            <a:chExt cx="2694048" cy="836890"/>
          </a:xfrm>
        </p:grpSpPr>
        <p:sp>
          <p:nvSpPr>
            <p:cNvPr id="18" name="Freeform 18"/>
            <p:cNvSpPr/>
            <p:nvPr/>
          </p:nvSpPr>
          <p:spPr>
            <a:xfrm>
              <a:off x="0" y="0"/>
              <a:ext cx="2694048" cy="836890"/>
            </a:xfrm>
            <a:custGeom>
              <a:avLst/>
              <a:gdLst/>
              <a:ahLst/>
              <a:cxnLst/>
              <a:rect l="l" t="t" r="r" b="b"/>
              <a:pathLst>
                <a:path w="2694048" h="836890">
                  <a:moveTo>
                    <a:pt x="38600" y="0"/>
                  </a:moveTo>
                  <a:lnTo>
                    <a:pt x="2655448" y="0"/>
                  </a:lnTo>
                  <a:cubicBezTo>
                    <a:pt x="2676766" y="0"/>
                    <a:pt x="2694048" y="17282"/>
                    <a:pt x="2694048" y="38600"/>
                  </a:cubicBezTo>
                  <a:lnTo>
                    <a:pt x="2694048" y="798290"/>
                  </a:lnTo>
                  <a:cubicBezTo>
                    <a:pt x="2694048" y="819608"/>
                    <a:pt x="2676766" y="836890"/>
                    <a:pt x="2655448" y="836890"/>
                  </a:cubicBezTo>
                  <a:lnTo>
                    <a:pt x="38600" y="836890"/>
                  </a:lnTo>
                  <a:cubicBezTo>
                    <a:pt x="17282" y="836890"/>
                    <a:pt x="0" y="819608"/>
                    <a:pt x="0" y="798290"/>
                  </a:cubicBezTo>
                  <a:lnTo>
                    <a:pt x="0" y="38600"/>
                  </a:lnTo>
                  <a:cubicBezTo>
                    <a:pt x="0" y="17282"/>
                    <a:pt x="17282" y="0"/>
                    <a:pt x="38600" y="0"/>
                  </a:cubicBezTo>
                  <a:close/>
                </a:path>
              </a:pathLst>
            </a:custGeom>
            <a:solidFill>
              <a:srgbClr val="EDF8FA"/>
            </a:solidFill>
            <a:ln w="38100" cap="rnd">
              <a:solidFill>
                <a:srgbClr val="187484"/>
              </a:solidFill>
              <a:prstDash val="lgDash"/>
              <a:round/>
            </a:ln>
          </p:spPr>
        </p:sp>
        <p:sp>
          <p:nvSpPr>
            <p:cNvPr id="19" name="TextBox 19"/>
            <p:cNvSpPr txBox="1"/>
            <p:nvPr/>
          </p:nvSpPr>
          <p:spPr>
            <a:xfrm>
              <a:off x="0" y="-76200"/>
              <a:ext cx="2694048" cy="913090"/>
            </a:xfrm>
            <a:prstGeom prst="rect">
              <a:avLst/>
            </a:prstGeom>
          </p:spPr>
          <p:txBody>
            <a:bodyPr lIns="50800" tIns="50800" rIns="50800" bIns="50800" rtlCol="0" anchor="ctr"/>
            <a:lstStyle/>
            <a:p>
              <a:pPr algn="just">
                <a:lnSpc>
                  <a:spcPts val="5739"/>
                </a:lnSpc>
              </a:pPr>
              <a:r>
                <a:rPr lang="en-US" sz="4099">
                  <a:solidFill>
                    <a:srgbClr val="6B7063"/>
                  </a:solidFill>
                  <a:latin typeface="Roboto Condensed Bold"/>
                </a:rPr>
                <a:t>Mùa hè: </a:t>
              </a:r>
              <a:r>
                <a:rPr lang="en-US" sz="4099">
                  <a:solidFill>
                    <a:srgbClr val="6B7063"/>
                  </a:solidFill>
                  <a:latin typeface="Roboto Condensed"/>
                </a:rPr>
                <a:t>buổi sáng cảnh Mặt Trời mọc rực rỡ - buổi trưa nắng rải trên mặt vịnh lóng lánh, không gian trong lành – buổi chiều không gian chuyển màu, hắt lên chân trời ráng vàng hình rẻ quạt…</a:t>
              </a:r>
            </a:p>
          </p:txBody>
        </p:sp>
      </p:grpSp>
      <p:grpSp>
        <p:nvGrpSpPr>
          <p:cNvPr id="20" name="Group 20"/>
          <p:cNvGrpSpPr/>
          <p:nvPr/>
        </p:nvGrpSpPr>
        <p:grpSpPr>
          <a:xfrm>
            <a:off x="4533059" y="8532980"/>
            <a:ext cx="10267634" cy="1350049"/>
            <a:chOff x="0" y="0"/>
            <a:chExt cx="2704233" cy="355568"/>
          </a:xfrm>
        </p:grpSpPr>
        <p:sp>
          <p:nvSpPr>
            <p:cNvPr id="21" name="Freeform 21"/>
            <p:cNvSpPr/>
            <p:nvPr/>
          </p:nvSpPr>
          <p:spPr>
            <a:xfrm>
              <a:off x="0" y="0"/>
              <a:ext cx="2704233" cy="355568"/>
            </a:xfrm>
            <a:custGeom>
              <a:avLst/>
              <a:gdLst/>
              <a:ahLst/>
              <a:cxnLst/>
              <a:rect l="l" t="t" r="r" b="b"/>
              <a:pathLst>
                <a:path w="2704233" h="355568">
                  <a:moveTo>
                    <a:pt x="38455" y="0"/>
                  </a:moveTo>
                  <a:lnTo>
                    <a:pt x="2665778" y="0"/>
                  </a:lnTo>
                  <a:cubicBezTo>
                    <a:pt x="2687016" y="0"/>
                    <a:pt x="2704233" y="17217"/>
                    <a:pt x="2704233" y="38455"/>
                  </a:cubicBezTo>
                  <a:lnTo>
                    <a:pt x="2704233" y="317114"/>
                  </a:lnTo>
                  <a:cubicBezTo>
                    <a:pt x="2704233" y="338352"/>
                    <a:pt x="2687016" y="355568"/>
                    <a:pt x="2665778" y="355568"/>
                  </a:cubicBezTo>
                  <a:lnTo>
                    <a:pt x="38455" y="355568"/>
                  </a:lnTo>
                  <a:cubicBezTo>
                    <a:pt x="17217" y="355568"/>
                    <a:pt x="0" y="338352"/>
                    <a:pt x="0" y="317114"/>
                  </a:cubicBezTo>
                  <a:lnTo>
                    <a:pt x="0" y="38455"/>
                  </a:lnTo>
                  <a:cubicBezTo>
                    <a:pt x="0" y="17217"/>
                    <a:pt x="17217" y="0"/>
                    <a:pt x="38455" y="0"/>
                  </a:cubicBezTo>
                  <a:close/>
                </a:path>
              </a:pathLst>
            </a:custGeom>
            <a:solidFill>
              <a:srgbClr val="EDF8FA"/>
            </a:solidFill>
            <a:ln w="38100" cap="rnd">
              <a:solidFill>
                <a:srgbClr val="187484"/>
              </a:solidFill>
              <a:prstDash val="lgDash"/>
              <a:round/>
            </a:ln>
          </p:spPr>
        </p:sp>
        <p:sp>
          <p:nvSpPr>
            <p:cNvPr id="22" name="TextBox 22"/>
            <p:cNvSpPr txBox="1"/>
            <p:nvPr/>
          </p:nvSpPr>
          <p:spPr>
            <a:xfrm>
              <a:off x="0" y="-76200"/>
              <a:ext cx="2704233" cy="431768"/>
            </a:xfrm>
            <a:prstGeom prst="rect">
              <a:avLst/>
            </a:prstGeom>
          </p:spPr>
          <p:txBody>
            <a:bodyPr lIns="50800" tIns="50800" rIns="50800" bIns="50800" rtlCol="0" anchor="ctr"/>
            <a:lstStyle/>
            <a:p>
              <a:pPr algn="ctr">
                <a:lnSpc>
                  <a:spcPts val="5739"/>
                </a:lnSpc>
              </a:pPr>
              <a:r>
                <a:rPr lang="en-US" sz="4099">
                  <a:solidFill>
                    <a:srgbClr val="6B7063"/>
                  </a:solidFill>
                  <a:latin typeface="Roboto Condensed Bold"/>
                </a:rPr>
                <a:t>Mùa thu: </a:t>
              </a:r>
              <a:r>
                <a:rPr lang="en-US" sz="4099">
                  <a:solidFill>
                    <a:srgbClr val="6B7063"/>
                  </a:solidFill>
                  <a:latin typeface="Roboto Condensed"/>
                </a:rPr>
                <a:t>đêm trăng diễm lệ và huyền bí</a:t>
              </a:r>
            </a:p>
          </p:txBody>
        </p:sp>
      </p:grpSp>
      <p:grpSp>
        <p:nvGrpSpPr>
          <p:cNvPr id="23" name="Group 23"/>
          <p:cNvGrpSpPr/>
          <p:nvPr/>
        </p:nvGrpSpPr>
        <p:grpSpPr>
          <a:xfrm>
            <a:off x="1924113" y="2824970"/>
            <a:ext cx="2318530" cy="231853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
        <p:nvSpPr>
          <p:cNvPr id="25" name="TextBox 25"/>
          <p:cNvSpPr txBox="1"/>
          <p:nvPr/>
        </p:nvSpPr>
        <p:spPr>
          <a:xfrm>
            <a:off x="275590" y="475066"/>
            <a:ext cx="15906881" cy="748666"/>
          </a:xfrm>
          <a:prstGeom prst="rect">
            <a:avLst/>
          </a:prstGeom>
        </p:spPr>
        <p:txBody>
          <a:bodyPr lIns="0" tIns="0" rIns="0" bIns="0" rtlCol="0" anchor="t">
            <a:spAutoFit/>
          </a:bodyPr>
          <a:lstStyle/>
          <a:p>
            <a:pPr algn="l">
              <a:lnSpc>
                <a:spcPts val="5264"/>
              </a:lnSpc>
            </a:pPr>
            <a:r>
              <a:rPr lang="en-US" sz="6499">
                <a:solidFill>
                  <a:srgbClr val="798211"/>
                </a:solidFill>
                <a:latin typeface="#9Slide05 IcielSanelma" charset="0"/>
              </a:rPr>
              <a:t>3.2 Giá trị của Vịnh Hạ Long được thể hiện trong văn bản </a:t>
            </a:r>
          </a:p>
        </p:txBody>
      </p:sp>
      <p:sp>
        <p:nvSpPr>
          <p:cNvPr id="26" name="TextBox 26"/>
          <p:cNvSpPr txBox="1"/>
          <p:nvPr/>
        </p:nvSpPr>
        <p:spPr>
          <a:xfrm>
            <a:off x="1426444" y="1273256"/>
            <a:ext cx="11576447" cy="600075"/>
          </a:xfrm>
          <a:prstGeom prst="rect">
            <a:avLst/>
          </a:prstGeom>
        </p:spPr>
        <p:txBody>
          <a:bodyPr lIns="0" tIns="0" rIns="0" bIns="0" rtlCol="0" anchor="t">
            <a:spAutoFit/>
          </a:bodyPr>
          <a:lstStyle/>
          <a:p>
            <a:pPr algn="ctr">
              <a:lnSpc>
                <a:spcPts val="4799"/>
              </a:lnSpc>
              <a:spcBef>
                <a:spcPct val="0"/>
              </a:spcBef>
            </a:pPr>
            <a:r>
              <a:rPr lang="en-US" sz="3999">
                <a:solidFill>
                  <a:srgbClr val="E6862F"/>
                </a:solidFill>
                <a:latin typeface="Roboto Condensed Bold"/>
              </a:rPr>
              <a:t>b. Cảnh quan Hạ Long biến đổi theo góc nhìn và thời gian</a:t>
            </a:r>
          </a:p>
        </p:txBody>
      </p:sp>
      <p:grpSp>
        <p:nvGrpSpPr>
          <p:cNvPr id="27" name="Group 27"/>
          <p:cNvGrpSpPr/>
          <p:nvPr/>
        </p:nvGrpSpPr>
        <p:grpSpPr>
          <a:xfrm>
            <a:off x="1924113" y="5311425"/>
            <a:ext cx="2318530" cy="231853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1948" r="-21384"/>
              </a:stretch>
            </a:blipFill>
          </p:spPr>
        </p:sp>
      </p:grpSp>
      <p:grpSp>
        <p:nvGrpSpPr>
          <p:cNvPr id="29" name="Group 29"/>
          <p:cNvGrpSpPr/>
          <p:nvPr/>
        </p:nvGrpSpPr>
        <p:grpSpPr>
          <a:xfrm>
            <a:off x="1924113" y="7797880"/>
            <a:ext cx="2318530" cy="231853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046" t="-12861" r="-44350"/>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11767102" y="8767396"/>
            <a:ext cx="6520898" cy="1414440"/>
          </a:xfrm>
          <a:custGeom>
            <a:avLst/>
            <a:gdLst/>
            <a:ahLst/>
            <a:cxnLst/>
            <a:rect l="l" t="t" r="r" b="b"/>
            <a:pathLst>
              <a:path w="6520898" h="1414440">
                <a:moveTo>
                  <a:pt x="0" y="0"/>
                </a:moveTo>
                <a:lnTo>
                  <a:pt x="6520898" y="0"/>
                </a:lnTo>
                <a:lnTo>
                  <a:pt x="6520898" y="1414440"/>
                </a:lnTo>
                <a:lnTo>
                  <a:pt x="0" y="14144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7384493" y="1433394"/>
            <a:ext cx="10256055" cy="991175"/>
            <a:chOff x="0" y="0"/>
            <a:chExt cx="2701183" cy="261050"/>
          </a:xfrm>
        </p:grpSpPr>
        <p:sp>
          <p:nvSpPr>
            <p:cNvPr id="11" name="Freeform 11"/>
            <p:cNvSpPr/>
            <p:nvPr/>
          </p:nvSpPr>
          <p:spPr>
            <a:xfrm>
              <a:off x="0" y="0"/>
              <a:ext cx="2701183" cy="261050"/>
            </a:xfrm>
            <a:custGeom>
              <a:avLst/>
              <a:gdLst/>
              <a:ahLst/>
              <a:cxnLst/>
              <a:rect l="l" t="t" r="r" b="b"/>
              <a:pathLst>
                <a:path w="2701183" h="261050">
                  <a:moveTo>
                    <a:pt x="38498" y="0"/>
                  </a:moveTo>
                  <a:lnTo>
                    <a:pt x="2662685" y="0"/>
                  </a:lnTo>
                  <a:cubicBezTo>
                    <a:pt x="2683947" y="0"/>
                    <a:pt x="2701183" y="17236"/>
                    <a:pt x="2701183" y="38498"/>
                  </a:cubicBezTo>
                  <a:lnTo>
                    <a:pt x="2701183" y="222552"/>
                  </a:lnTo>
                  <a:cubicBezTo>
                    <a:pt x="2701183" y="232763"/>
                    <a:pt x="2697127" y="242555"/>
                    <a:pt x="2689908" y="249774"/>
                  </a:cubicBezTo>
                  <a:cubicBezTo>
                    <a:pt x="2682688" y="256994"/>
                    <a:pt x="2672896" y="261050"/>
                    <a:pt x="2662685" y="261050"/>
                  </a:cubicBezTo>
                  <a:lnTo>
                    <a:pt x="38498" y="261050"/>
                  </a:lnTo>
                  <a:cubicBezTo>
                    <a:pt x="17236" y="261050"/>
                    <a:pt x="0" y="243814"/>
                    <a:pt x="0" y="222552"/>
                  </a:cubicBezTo>
                  <a:lnTo>
                    <a:pt x="0" y="38498"/>
                  </a:lnTo>
                  <a:cubicBezTo>
                    <a:pt x="0" y="28288"/>
                    <a:pt x="4056" y="18496"/>
                    <a:pt x="11276" y="11276"/>
                  </a:cubicBezTo>
                  <a:cubicBezTo>
                    <a:pt x="18496" y="4056"/>
                    <a:pt x="28288" y="0"/>
                    <a:pt x="38498" y="0"/>
                  </a:cubicBezTo>
                  <a:close/>
                </a:path>
              </a:pathLst>
            </a:custGeom>
            <a:solidFill>
              <a:srgbClr val="E0DFAD"/>
            </a:solidFill>
          </p:spPr>
        </p:sp>
        <p:sp>
          <p:nvSpPr>
            <p:cNvPr id="12" name="TextBox 12"/>
            <p:cNvSpPr txBox="1"/>
            <p:nvPr/>
          </p:nvSpPr>
          <p:spPr>
            <a:xfrm>
              <a:off x="0" y="-38100"/>
              <a:ext cx="2701183" cy="2991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384493" y="1613722"/>
            <a:ext cx="9976732" cy="1261108"/>
          </a:xfrm>
          <a:prstGeom prst="rect">
            <a:avLst/>
          </a:prstGeom>
        </p:spPr>
        <p:txBody>
          <a:bodyPr lIns="0" tIns="0" rIns="0" bIns="0" rtlCol="0" anchor="t">
            <a:spAutoFit/>
          </a:bodyPr>
          <a:lstStyle/>
          <a:p>
            <a:pPr algn="ctr">
              <a:lnSpc>
                <a:spcPts val="5040"/>
              </a:lnSpc>
            </a:pPr>
            <a:r>
              <a:rPr lang="en-US" sz="3600">
                <a:solidFill>
                  <a:srgbClr val="6B7063"/>
                </a:solidFill>
                <a:latin typeface="Roboto Condensed Bold"/>
              </a:rPr>
              <a:t>Nhóm 3. Nhóm bộ phận nhân sự</a:t>
            </a:r>
          </a:p>
          <a:p>
            <a:pPr algn="ctr">
              <a:lnSpc>
                <a:spcPts val="5040"/>
              </a:lnSpc>
              <a:spcBef>
                <a:spcPct val="0"/>
              </a:spcBef>
            </a:pPr>
            <a:endParaRPr lang="en-US" sz="3600">
              <a:solidFill>
                <a:srgbClr val="6B7063"/>
              </a:solidFill>
              <a:latin typeface="Roboto Condensed Bold"/>
            </a:endParaRPr>
          </a:p>
        </p:txBody>
      </p:sp>
      <p:grpSp>
        <p:nvGrpSpPr>
          <p:cNvPr id="14" name="Group 14"/>
          <p:cNvGrpSpPr/>
          <p:nvPr/>
        </p:nvGrpSpPr>
        <p:grpSpPr>
          <a:xfrm>
            <a:off x="7039314" y="2666018"/>
            <a:ext cx="11097523" cy="6592282"/>
            <a:chOff x="0" y="0"/>
            <a:chExt cx="2922804" cy="1736239"/>
          </a:xfrm>
        </p:grpSpPr>
        <p:sp>
          <p:nvSpPr>
            <p:cNvPr id="15" name="Freeform 15"/>
            <p:cNvSpPr/>
            <p:nvPr/>
          </p:nvSpPr>
          <p:spPr>
            <a:xfrm>
              <a:off x="0" y="0"/>
              <a:ext cx="2922804" cy="1736239"/>
            </a:xfrm>
            <a:custGeom>
              <a:avLst/>
              <a:gdLst/>
              <a:ahLst/>
              <a:cxnLst/>
              <a:rect l="l" t="t" r="r" b="b"/>
              <a:pathLst>
                <a:path w="2922804" h="1736239">
                  <a:moveTo>
                    <a:pt x="35579" y="0"/>
                  </a:moveTo>
                  <a:lnTo>
                    <a:pt x="2887226" y="0"/>
                  </a:lnTo>
                  <a:cubicBezTo>
                    <a:pt x="2906875" y="0"/>
                    <a:pt x="2922804" y="15929"/>
                    <a:pt x="2922804" y="35579"/>
                  </a:cubicBezTo>
                  <a:lnTo>
                    <a:pt x="2922804" y="1700660"/>
                  </a:lnTo>
                  <a:cubicBezTo>
                    <a:pt x="2922804" y="1720310"/>
                    <a:pt x="2906875" y="1736239"/>
                    <a:pt x="2887226" y="1736239"/>
                  </a:cubicBezTo>
                  <a:lnTo>
                    <a:pt x="35579" y="1736239"/>
                  </a:lnTo>
                  <a:cubicBezTo>
                    <a:pt x="15929" y="1736239"/>
                    <a:pt x="0" y="1720310"/>
                    <a:pt x="0" y="1700660"/>
                  </a:cubicBezTo>
                  <a:lnTo>
                    <a:pt x="0" y="35579"/>
                  </a:lnTo>
                  <a:cubicBezTo>
                    <a:pt x="0" y="15929"/>
                    <a:pt x="15929" y="0"/>
                    <a:pt x="35579" y="0"/>
                  </a:cubicBezTo>
                  <a:close/>
                </a:path>
              </a:pathLst>
            </a:custGeom>
            <a:solidFill>
              <a:srgbClr val="EDF8FA"/>
            </a:solidFill>
            <a:ln w="38100" cap="rnd">
              <a:solidFill>
                <a:srgbClr val="B2A029"/>
              </a:solidFill>
              <a:prstDash val="lgDash"/>
              <a:round/>
            </a:ln>
          </p:spPr>
        </p:sp>
        <p:sp>
          <p:nvSpPr>
            <p:cNvPr id="16" name="TextBox 16"/>
            <p:cNvSpPr txBox="1"/>
            <p:nvPr/>
          </p:nvSpPr>
          <p:spPr>
            <a:xfrm>
              <a:off x="0" y="-76200"/>
              <a:ext cx="2922804" cy="1812439"/>
            </a:xfrm>
            <a:prstGeom prst="rect">
              <a:avLst/>
            </a:prstGeom>
          </p:spPr>
          <p:txBody>
            <a:bodyPr lIns="50800" tIns="50800" rIns="50800" bIns="50800" rtlCol="0" anchor="ctr"/>
            <a:lstStyle/>
            <a:p>
              <a:pPr marL="777230" lvl="1" indent="-388615" algn="just">
                <a:lnSpc>
                  <a:spcPts val="5039"/>
                </a:lnSpc>
                <a:buFont typeface="Arial"/>
                <a:buChar char="•"/>
              </a:pPr>
              <a:r>
                <a:rPr lang="en-US" sz="3599">
                  <a:solidFill>
                    <a:srgbClr val="B2A029"/>
                  </a:solidFill>
                  <a:latin typeface="Roboto Condensed Bold"/>
                </a:rPr>
                <a:t>Đọc Phần 3 của văn bản </a:t>
              </a:r>
              <a:r>
                <a:rPr lang="en-US" sz="3599">
                  <a:solidFill>
                    <a:srgbClr val="B2A029"/>
                  </a:solidFill>
                  <a:latin typeface="Roboto Condensed"/>
                </a:rPr>
                <a:t>(Hệ thống hang động như những lâu đài bí ẩn)</a:t>
              </a:r>
            </a:p>
            <a:p>
              <a:pPr marL="777230" lvl="1" indent="-388615" algn="just">
                <a:lnSpc>
                  <a:spcPts val="5039"/>
                </a:lnSpc>
                <a:buFont typeface="Arial"/>
                <a:buChar char="•"/>
              </a:pPr>
              <a:r>
                <a:rPr lang="en-US" sz="3599">
                  <a:solidFill>
                    <a:srgbClr val="B2A029"/>
                  </a:solidFill>
                  <a:latin typeface="Roboto Condensed Bold"/>
                </a:rPr>
                <a:t>Nhiệm vụ: </a:t>
              </a:r>
              <a:r>
                <a:rPr lang="en-US" sz="3599">
                  <a:solidFill>
                    <a:srgbClr val="B2A029"/>
                  </a:solidFill>
                  <a:latin typeface="Roboto Condensed"/>
                </a:rPr>
                <a:t>Xây dựng bài giới thiệu mô phỏng dành cho hướng dẫn viên mới.</a:t>
              </a:r>
            </a:p>
            <a:p>
              <a:pPr algn="just">
                <a:lnSpc>
                  <a:spcPts val="5039"/>
                </a:lnSpc>
              </a:pPr>
              <a:r>
                <a:rPr lang="en-US" sz="3599">
                  <a:solidFill>
                    <a:srgbClr val="B2A029"/>
                  </a:solidFill>
                  <a:latin typeface="Roboto Condensed"/>
                </a:rPr>
                <a:t>     - Nghiên cứu về đặc điểm hang động tại Hạ Long, các thông tin về Động Thiên Cung và Hồ Ba Hầm</a:t>
              </a:r>
            </a:p>
            <a:p>
              <a:pPr algn="just">
                <a:lnSpc>
                  <a:spcPts val="5039"/>
                </a:lnSpc>
              </a:pPr>
              <a:r>
                <a:rPr lang="en-US" sz="3599">
                  <a:solidFill>
                    <a:srgbClr val="B2A029"/>
                  </a:solidFill>
                  <a:latin typeface="Roboto Condensed"/>
                </a:rPr>
                <a:t>     - Xây dựng bài tập thực hành mô phỏng: Giới thiệu về Động Thiên Cung và Hồ Ba Hầm.</a:t>
              </a:r>
            </a:p>
            <a:p>
              <a:pPr marL="777230" lvl="1" indent="-388615" algn="just">
                <a:lnSpc>
                  <a:spcPts val="5039"/>
                </a:lnSpc>
                <a:buFont typeface="Arial"/>
                <a:buChar char="•"/>
              </a:pPr>
              <a:r>
                <a:rPr lang="en-US" sz="3599">
                  <a:solidFill>
                    <a:srgbClr val="B2A029"/>
                  </a:solidFill>
                  <a:latin typeface="Roboto Condensed Bold"/>
                </a:rPr>
                <a:t>Sản phẩm đầu ra: </a:t>
              </a:r>
              <a:r>
                <a:rPr lang="en-US" sz="3599">
                  <a:solidFill>
                    <a:srgbClr val="B2A029"/>
                  </a:solidFill>
                  <a:latin typeface="Roboto Condensed"/>
                </a:rPr>
                <a:t>một bài thuyết trình về Động Thiên Cung, Hồ Ba Hầm (Giấy A3/A2 hoặc PPT)</a:t>
              </a:r>
            </a:p>
          </p:txBody>
        </p:sp>
      </p:grpSp>
      <p:sp>
        <p:nvSpPr>
          <p:cNvPr id="17" name="Freeform 17"/>
          <p:cNvSpPr/>
          <p:nvPr/>
        </p:nvSpPr>
        <p:spPr>
          <a:xfrm>
            <a:off x="-64581" y="1766548"/>
            <a:ext cx="7103894" cy="7848252"/>
          </a:xfrm>
          <a:custGeom>
            <a:avLst/>
            <a:gdLst/>
            <a:ahLst/>
            <a:cxnLst/>
            <a:rect l="l" t="t" r="r" b="b"/>
            <a:pathLst>
              <a:path w="7103894" h="7848252">
                <a:moveTo>
                  <a:pt x="0" y="0"/>
                </a:moveTo>
                <a:lnTo>
                  <a:pt x="7103895" y="0"/>
                </a:lnTo>
                <a:lnTo>
                  <a:pt x="7103895" y="7848252"/>
                </a:lnTo>
                <a:lnTo>
                  <a:pt x="0" y="7848252"/>
                </a:lnTo>
                <a:lnTo>
                  <a:pt x="0" y="0"/>
                </a:lnTo>
                <a:close/>
              </a:path>
            </a:pathLst>
          </a:custGeom>
          <a:blipFill>
            <a:blip r:embed="rId6"/>
            <a:stretch>
              <a:fillRect r="-6289"/>
            </a:stretch>
          </a:blipFill>
        </p:spPr>
      </p:sp>
      <p:sp>
        <p:nvSpPr>
          <p:cNvPr id="18" name="TextBox 18"/>
          <p:cNvSpPr txBox="1"/>
          <p:nvPr/>
        </p:nvSpPr>
        <p:spPr>
          <a:xfrm>
            <a:off x="2643255" y="-19057"/>
            <a:ext cx="12398905" cy="1235898"/>
          </a:xfrm>
          <a:prstGeom prst="rect">
            <a:avLst/>
          </a:prstGeom>
        </p:spPr>
        <p:txBody>
          <a:bodyPr lIns="0" tIns="0" rIns="0" bIns="0" rtlCol="0" anchor="t">
            <a:spAutoFit/>
          </a:bodyPr>
          <a:lstStyle/>
          <a:p>
            <a:pPr algn="ctr">
              <a:lnSpc>
                <a:spcPts val="9579"/>
              </a:lnSpc>
            </a:pPr>
            <a:r>
              <a:rPr lang="en-US" sz="6842">
                <a:solidFill>
                  <a:srgbClr val="65867C"/>
                </a:solidFill>
                <a:latin typeface="#9Slide05 IcielSanelma"/>
              </a:rPr>
              <a:t>Hoạt động nhóm: Buổi đào tạo hướng dẫn viên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51700"/>
            <a:ext cx="18288000" cy="655200"/>
            <a:chOff x="0" y="0"/>
            <a:chExt cx="24384000" cy="873600"/>
          </a:xfrm>
        </p:grpSpPr>
        <p:sp>
          <p:nvSpPr>
            <p:cNvPr id="3" name="Freeform 3"/>
            <p:cNvSpPr/>
            <p:nvPr/>
          </p:nvSpPr>
          <p:spPr>
            <a:xfrm>
              <a:off x="0" y="0"/>
              <a:ext cx="24384000" cy="873633"/>
            </a:xfrm>
            <a:custGeom>
              <a:avLst/>
              <a:gdLst/>
              <a:ahLst/>
              <a:cxnLst/>
              <a:rect l="l" t="t" r="r" b="b"/>
              <a:pathLst>
                <a:path w="24384000" h="873633">
                  <a:moveTo>
                    <a:pt x="0" y="0"/>
                  </a:moveTo>
                  <a:lnTo>
                    <a:pt x="24384000" y="0"/>
                  </a:lnTo>
                  <a:lnTo>
                    <a:pt x="24384000" y="873633"/>
                  </a:lnTo>
                  <a:lnTo>
                    <a:pt x="0" y="873633"/>
                  </a:lnTo>
                  <a:close/>
                </a:path>
              </a:pathLst>
            </a:custGeom>
            <a:solidFill>
              <a:srgbClr val="40BBCD"/>
            </a:solidFill>
          </p:spPr>
        </p:sp>
      </p:grpSp>
      <p:grpSp>
        <p:nvGrpSpPr>
          <p:cNvPr id="4" name="Group 4"/>
          <p:cNvGrpSpPr/>
          <p:nvPr/>
        </p:nvGrpSpPr>
        <p:grpSpPr>
          <a:xfrm>
            <a:off x="728250" y="9614800"/>
            <a:ext cx="18979518" cy="389922"/>
            <a:chOff x="0" y="0"/>
            <a:chExt cx="25306024" cy="519896"/>
          </a:xfrm>
        </p:grpSpPr>
        <p:sp>
          <p:nvSpPr>
            <p:cNvPr id="5" name="Freeform 5"/>
            <p:cNvSpPr/>
            <p:nvPr/>
          </p:nvSpPr>
          <p:spPr>
            <a:xfrm>
              <a:off x="0" y="0"/>
              <a:ext cx="25305893" cy="519938"/>
            </a:xfrm>
            <a:custGeom>
              <a:avLst/>
              <a:gdLst/>
              <a:ahLst/>
              <a:cxnLst/>
              <a:rect l="l" t="t" r="r" b="b"/>
              <a:pathLst>
                <a:path w="25305893" h="519938">
                  <a:moveTo>
                    <a:pt x="0" y="0"/>
                  </a:moveTo>
                  <a:cubicBezTo>
                    <a:pt x="547370" y="58166"/>
                    <a:pt x="1301877" y="117983"/>
                    <a:pt x="2263267" y="177800"/>
                  </a:cubicBezTo>
                  <a:cubicBezTo>
                    <a:pt x="5994019" y="406146"/>
                    <a:pt x="11311763" y="519938"/>
                    <a:pt x="15740506" y="519938"/>
                  </a:cubicBezTo>
                  <a:cubicBezTo>
                    <a:pt x="16559910" y="519938"/>
                    <a:pt x="17348834" y="516128"/>
                    <a:pt x="18091784" y="508254"/>
                  </a:cubicBezTo>
                  <a:cubicBezTo>
                    <a:pt x="24039322" y="445008"/>
                    <a:pt x="25305893" y="224282"/>
                    <a:pt x="22926929" y="0"/>
                  </a:cubicBezTo>
                  <a:close/>
                </a:path>
              </a:pathLst>
            </a:custGeom>
            <a:solidFill>
              <a:srgbClr val="FFFFFF">
                <a:alpha val="38039"/>
              </a:srgbClr>
            </a:solidFill>
          </p:spPr>
        </p:sp>
      </p:grpSp>
      <p:sp>
        <p:nvSpPr>
          <p:cNvPr id="6" name="Freeform 6"/>
          <p:cNvSpPr/>
          <p:nvPr/>
        </p:nvSpPr>
        <p:spPr>
          <a:xfrm>
            <a:off x="-250" y="10004686"/>
            <a:ext cx="15765702" cy="177150"/>
          </a:xfrm>
          <a:custGeom>
            <a:avLst/>
            <a:gdLst/>
            <a:ahLst/>
            <a:cxnLst/>
            <a:rect l="l" t="t" r="r" b="b"/>
            <a:pathLst>
              <a:path w="15765702" h="177150">
                <a:moveTo>
                  <a:pt x="0" y="0"/>
                </a:moveTo>
                <a:lnTo>
                  <a:pt x="15765702" y="0"/>
                </a:lnTo>
                <a:lnTo>
                  <a:pt x="15765702" y="177150"/>
                </a:lnTo>
                <a:lnTo>
                  <a:pt x="0" y="1771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3894200" y="9651690"/>
            <a:ext cx="6980586" cy="72962"/>
            <a:chOff x="0" y="0"/>
            <a:chExt cx="9307448" cy="97283"/>
          </a:xfrm>
        </p:grpSpPr>
        <p:sp>
          <p:nvSpPr>
            <p:cNvPr id="8" name="Freeform 8"/>
            <p:cNvSpPr/>
            <p:nvPr/>
          </p:nvSpPr>
          <p:spPr>
            <a:xfrm>
              <a:off x="127" y="0"/>
              <a:ext cx="9307195" cy="97282"/>
            </a:xfrm>
            <a:custGeom>
              <a:avLst/>
              <a:gdLst/>
              <a:ahLst/>
              <a:cxnLst/>
              <a:rect l="l" t="t" r="r" b="b"/>
              <a:pathLst>
                <a:path w="9307195" h="97282">
                  <a:moveTo>
                    <a:pt x="6043422" y="0"/>
                  </a:moveTo>
                  <a:cubicBezTo>
                    <a:pt x="5558155" y="0"/>
                    <a:pt x="5128006" y="4953"/>
                    <a:pt x="4849241" y="18415"/>
                  </a:cubicBezTo>
                  <a:cubicBezTo>
                    <a:pt x="4208399" y="12446"/>
                    <a:pt x="3648202" y="9906"/>
                    <a:pt x="3159125" y="9906"/>
                  </a:cubicBezTo>
                  <a:cubicBezTo>
                    <a:pt x="622173" y="9906"/>
                    <a:pt x="0" y="77851"/>
                    <a:pt x="0" y="77851"/>
                  </a:cubicBezTo>
                  <a:cubicBezTo>
                    <a:pt x="744474" y="91821"/>
                    <a:pt x="1659636" y="97282"/>
                    <a:pt x="2622296" y="97282"/>
                  </a:cubicBezTo>
                  <a:cubicBezTo>
                    <a:pt x="5718302" y="97282"/>
                    <a:pt x="9307195" y="41783"/>
                    <a:pt x="9307195" y="41783"/>
                  </a:cubicBezTo>
                  <a:cubicBezTo>
                    <a:pt x="9307195" y="41783"/>
                    <a:pt x="7445248" y="0"/>
                    <a:pt x="6043422" y="0"/>
                  </a:cubicBezTo>
                  <a:close/>
                </a:path>
              </a:pathLst>
            </a:custGeom>
            <a:solidFill>
              <a:srgbClr val="FFFFFF"/>
            </a:solidFill>
          </p:spPr>
        </p:sp>
      </p:grpSp>
      <p:sp>
        <p:nvSpPr>
          <p:cNvPr id="9" name="Freeform 9"/>
          <p:cNvSpPr/>
          <p:nvPr/>
        </p:nvSpPr>
        <p:spPr>
          <a:xfrm>
            <a:off x="6672974" y="7767368"/>
            <a:ext cx="11615026" cy="2519632"/>
          </a:xfrm>
          <a:custGeom>
            <a:avLst/>
            <a:gdLst/>
            <a:ahLst/>
            <a:cxnLst/>
            <a:rect l="l" t="t" r="r" b="b"/>
            <a:pathLst>
              <a:path w="11615026" h="2519632">
                <a:moveTo>
                  <a:pt x="0" y="0"/>
                </a:moveTo>
                <a:lnTo>
                  <a:pt x="11615026" y="0"/>
                </a:lnTo>
                <a:lnTo>
                  <a:pt x="11615026" y="2519632"/>
                </a:lnTo>
                <a:lnTo>
                  <a:pt x="0" y="251963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14635870" y="1673901"/>
            <a:ext cx="5071898" cy="1533416"/>
          </a:xfrm>
          <a:custGeom>
            <a:avLst/>
            <a:gdLst/>
            <a:ahLst/>
            <a:cxnLst/>
            <a:rect l="l" t="t" r="r" b="b"/>
            <a:pathLst>
              <a:path w="5071898" h="1533416">
                <a:moveTo>
                  <a:pt x="0" y="0"/>
                </a:moveTo>
                <a:lnTo>
                  <a:pt x="5071898" y="0"/>
                </a:lnTo>
                <a:lnTo>
                  <a:pt x="5071898" y="1533416"/>
                </a:lnTo>
                <a:lnTo>
                  <a:pt x="0" y="153341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295737" y="711001"/>
            <a:ext cx="2630800" cy="962900"/>
          </a:xfrm>
          <a:custGeom>
            <a:avLst/>
            <a:gdLst/>
            <a:ahLst/>
            <a:cxnLst/>
            <a:rect l="l" t="t" r="r" b="b"/>
            <a:pathLst>
              <a:path w="2630800" h="962900">
                <a:moveTo>
                  <a:pt x="0" y="0"/>
                </a:moveTo>
                <a:lnTo>
                  <a:pt x="2630800" y="0"/>
                </a:lnTo>
                <a:lnTo>
                  <a:pt x="2630800" y="962900"/>
                </a:lnTo>
                <a:lnTo>
                  <a:pt x="0" y="962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728250" y="3376343"/>
            <a:ext cx="5944724" cy="4114800"/>
          </a:xfrm>
          <a:custGeom>
            <a:avLst/>
            <a:gdLst/>
            <a:ahLst/>
            <a:cxnLst/>
            <a:rect l="l" t="t" r="r" b="b"/>
            <a:pathLst>
              <a:path w="5656082" h="4114800">
                <a:moveTo>
                  <a:pt x="0" y="0"/>
                </a:moveTo>
                <a:lnTo>
                  <a:pt x="5656082" y="0"/>
                </a:lnTo>
                <a:lnTo>
                  <a:pt x="5656082" y="4114800"/>
                </a:lnTo>
                <a:lnTo>
                  <a:pt x="0" y="4114800"/>
                </a:lnTo>
                <a:lnTo>
                  <a:pt x="0" y="0"/>
                </a:lnTo>
                <a:close/>
              </a:path>
            </a:pathLst>
          </a:custGeom>
          <a:blipFill>
            <a:blip r:embed="rId11">
              <a:alphaModFix amt="82000"/>
              <a:extLst>
                <a:ext uri="{96DAC541-7B7A-43D3-8B79-37D633B846F1}">
                  <asvg:svgBlip xmlns="" xmlns:asvg="http://schemas.microsoft.com/office/drawing/2016/SVG/main" r:embed="rId12"/>
                </a:ext>
              </a:extLst>
            </a:blip>
            <a:stretch>
              <a:fillRect/>
            </a:stretch>
          </a:blipFill>
        </p:spPr>
      </p:sp>
      <p:sp>
        <p:nvSpPr>
          <p:cNvPr id="13" name="TextBox 13"/>
          <p:cNvSpPr txBox="1"/>
          <p:nvPr/>
        </p:nvSpPr>
        <p:spPr>
          <a:xfrm>
            <a:off x="517463" y="1082759"/>
            <a:ext cx="15906881" cy="778931"/>
          </a:xfrm>
          <a:prstGeom prst="rect">
            <a:avLst/>
          </a:prstGeom>
        </p:spPr>
        <p:txBody>
          <a:bodyPr lIns="0" tIns="0" rIns="0" bIns="0" rtlCol="0" anchor="t">
            <a:spAutoFit/>
          </a:bodyPr>
          <a:lstStyle/>
          <a:p>
            <a:pPr algn="l">
              <a:lnSpc>
                <a:spcPts val="5507"/>
              </a:lnSpc>
            </a:pPr>
            <a:r>
              <a:rPr lang="en-US" sz="6799">
                <a:solidFill>
                  <a:srgbClr val="798211"/>
                </a:solidFill>
                <a:latin typeface="#9Slide05 IcielSanelma" charset="0"/>
              </a:rPr>
              <a:t>3.2 Giá trị của Vịnh Hạ Long được thể hiện trong văn bản </a:t>
            </a:r>
          </a:p>
        </p:txBody>
      </p:sp>
      <p:sp>
        <p:nvSpPr>
          <p:cNvPr id="14" name="TextBox 14"/>
          <p:cNvSpPr txBox="1"/>
          <p:nvPr/>
        </p:nvSpPr>
        <p:spPr>
          <a:xfrm>
            <a:off x="2462875" y="2092946"/>
            <a:ext cx="9124818" cy="685800"/>
          </a:xfrm>
          <a:prstGeom prst="rect">
            <a:avLst/>
          </a:prstGeom>
        </p:spPr>
        <p:txBody>
          <a:bodyPr lIns="0" tIns="0" rIns="0" bIns="0" rtlCol="0" anchor="t">
            <a:spAutoFit/>
          </a:bodyPr>
          <a:lstStyle/>
          <a:p>
            <a:pPr algn="ctr">
              <a:lnSpc>
                <a:spcPts val="5399"/>
              </a:lnSpc>
              <a:spcBef>
                <a:spcPct val="0"/>
              </a:spcBef>
            </a:pPr>
            <a:r>
              <a:rPr lang="en-US" sz="4499">
                <a:solidFill>
                  <a:srgbClr val="E6862F"/>
                </a:solidFill>
                <a:latin typeface="Roboto Condensed Bold"/>
              </a:rPr>
              <a:t>c. Hệ thống hang động như lâu đài bí ẩn</a:t>
            </a:r>
          </a:p>
        </p:txBody>
      </p:sp>
      <p:sp>
        <p:nvSpPr>
          <p:cNvPr id="15" name="TextBox 15"/>
          <p:cNvSpPr txBox="1"/>
          <p:nvPr/>
        </p:nvSpPr>
        <p:spPr>
          <a:xfrm>
            <a:off x="7025285" y="3281093"/>
            <a:ext cx="9829439" cy="3933826"/>
          </a:xfrm>
          <a:prstGeom prst="rect">
            <a:avLst/>
          </a:prstGeom>
        </p:spPr>
        <p:txBody>
          <a:bodyPr lIns="0" tIns="0" rIns="0" bIns="0" rtlCol="0" anchor="t">
            <a:spAutoFit/>
          </a:bodyPr>
          <a:lstStyle/>
          <a:p>
            <a:pPr algn="l">
              <a:lnSpc>
                <a:spcPts val="6299"/>
              </a:lnSpc>
            </a:pPr>
            <a:r>
              <a:rPr lang="en-US" sz="4499" dirty="0">
                <a:solidFill>
                  <a:srgbClr val="65867C"/>
                </a:solidFill>
                <a:latin typeface="Roboto Condensed"/>
              </a:rPr>
              <a:t>- </a:t>
            </a:r>
            <a:r>
              <a:rPr lang="en-US" sz="4499" dirty="0" err="1">
                <a:solidFill>
                  <a:srgbClr val="65867C"/>
                </a:solidFill>
                <a:latin typeface="Roboto Condensed"/>
              </a:rPr>
              <a:t>Có</a:t>
            </a:r>
            <a:r>
              <a:rPr lang="en-US" sz="4499" dirty="0">
                <a:solidFill>
                  <a:srgbClr val="65867C"/>
                </a:solidFill>
                <a:latin typeface="Roboto Condensed"/>
              </a:rPr>
              <a:t> </a:t>
            </a:r>
            <a:r>
              <a:rPr lang="en-US" sz="4499" dirty="0" err="1">
                <a:solidFill>
                  <a:srgbClr val="65867C"/>
                </a:solidFill>
                <a:latin typeface="Roboto Condensed"/>
              </a:rPr>
              <a:t>hàng</a:t>
            </a:r>
            <a:r>
              <a:rPr lang="en-US" sz="4499" dirty="0">
                <a:solidFill>
                  <a:srgbClr val="65867C"/>
                </a:solidFill>
                <a:latin typeface="Roboto Condensed"/>
              </a:rPr>
              <a:t> </a:t>
            </a:r>
            <a:r>
              <a:rPr lang="en-US" sz="4499" dirty="0" err="1">
                <a:solidFill>
                  <a:srgbClr val="65867C"/>
                </a:solidFill>
                <a:latin typeface="Roboto Condensed"/>
              </a:rPr>
              <a:t>chục</a:t>
            </a:r>
            <a:r>
              <a:rPr lang="en-US" sz="4499" dirty="0">
                <a:solidFill>
                  <a:srgbClr val="65867C"/>
                </a:solidFill>
                <a:latin typeface="Roboto Condensed"/>
              </a:rPr>
              <a:t> hang </a:t>
            </a:r>
            <a:r>
              <a:rPr lang="en-US" sz="4499" dirty="0" err="1">
                <a:solidFill>
                  <a:srgbClr val="65867C"/>
                </a:solidFill>
                <a:latin typeface="Roboto Condensed"/>
              </a:rPr>
              <a:t>động</a:t>
            </a:r>
            <a:r>
              <a:rPr lang="en-US" sz="4499" dirty="0">
                <a:solidFill>
                  <a:srgbClr val="65867C"/>
                </a:solidFill>
                <a:latin typeface="Roboto Condensed"/>
              </a:rPr>
              <a:t> </a:t>
            </a:r>
            <a:r>
              <a:rPr lang="en-US" sz="4499" dirty="0" err="1">
                <a:solidFill>
                  <a:srgbClr val="65867C"/>
                </a:solidFill>
                <a:latin typeface="Roboto Condensed"/>
              </a:rPr>
              <a:t>mở</a:t>
            </a:r>
            <a:r>
              <a:rPr lang="en-US" sz="4499" dirty="0">
                <a:solidFill>
                  <a:srgbClr val="65867C"/>
                </a:solidFill>
                <a:latin typeface="Roboto Condensed"/>
              </a:rPr>
              <a:t> </a:t>
            </a:r>
            <a:r>
              <a:rPr lang="en-US" sz="4499" dirty="0" err="1">
                <a:solidFill>
                  <a:srgbClr val="65867C"/>
                </a:solidFill>
                <a:latin typeface="Roboto Condensed"/>
              </a:rPr>
              <a:t>trong</a:t>
            </a:r>
            <a:r>
              <a:rPr lang="en-US" sz="4499" dirty="0">
                <a:solidFill>
                  <a:srgbClr val="65867C"/>
                </a:solidFill>
                <a:latin typeface="Roboto Condensed"/>
              </a:rPr>
              <a:t> </a:t>
            </a:r>
            <a:r>
              <a:rPr lang="en-US" sz="4499" dirty="0" err="1">
                <a:solidFill>
                  <a:srgbClr val="65867C"/>
                </a:solidFill>
                <a:latin typeface="Roboto Condensed"/>
              </a:rPr>
              <a:t>lòng</a:t>
            </a:r>
            <a:r>
              <a:rPr lang="en-US" sz="4499" dirty="0">
                <a:solidFill>
                  <a:srgbClr val="65867C"/>
                </a:solidFill>
                <a:latin typeface="Roboto Condensed"/>
              </a:rPr>
              <a:t> </a:t>
            </a:r>
            <a:r>
              <a:rPr lang="en-US" sz="4499" dirty="0" err="1">
                <a:solidFill>
                  <a:srgbClr val="65867C"/>
                </a:solidFill>
                <a:latin typeface="Roboto Condensed"/>
              </a:rPr>
              <a:t>núi</a:t>
            </a:r>
            <a:r>
              <a:rPr lang="en-US" sz="4499" dirty="0">
                <a:solidFill>
                  <a:srgbClr val="65867C"/>
                </a:solidFill>
                <a:latin typeface="Roboto Condensed"/>
              </a:rPr>
              <a:t> </a:t>
            </a:r>
            <a:r>
              <a:rPr lang="en-US" sz="4499" dirty="0" err="1">
                <a:solidFill>
                  <a:srgbClr val="65867C"/>
                </a:solidFill>
                <a:latin typeface="Roboto Condensed"/>
              </a:rPr>
              <a:t>đá</a:t>
            </a:r>
            <a:r>
              <a:rPr lang="en-US" sz="4499" dirty="0">
                <a:solidFill>
                  <a:srgbClr val="65867C"/>
                </a:solidFill>
                <a:latin typeface="Roboto Condensed"/>
              </a:rPr>
              <a:t>, </a:t>
            </a:r>
            <a:r>
              <a:rPr lang="en-US" sz="4499" dirty="0" err="1">
                <a:solidFill>
                  <a:srgbClr val="65867C"/>
                </a:solidFill>
                <a:latin typeface="Roboto Condensed"/>
              </a:rPr>
              <a:t>phân</a:t>
            </a:r>
            <a:r>
              <a:rPr lang="en-US" sz="4499" dirty="0">
                <a:solidFill>
                  <a:srgbClr val="65867C"/>
                </a:solidFill>
                <a:latin typeface="Roboto Condensed"/>
              </a:rPr>
              <a:t> </a:t>
            </a:r>
            <a:r>
              <a:rPr lang="en-US" sz="4499" dirty="0" err="1">
                <a:solidFill>
                  <a:srgbClr val="65867C"/>
                </a:solidFill>
                <a:latin typeface="Roboto Condensed"/>
              </a:rPr>
              <a:t>bố</a:t>
            </a:r>
            <a:r>
              <a:rPr lang="en-US" sz="4499" dirty="0">
                <a:solidFill>
                  <a:srgbClr val="65867C"/>
                </a:solidFill>
                <a:latin typeface="Roboto Condensed"/>
              </a:rPr>
              <a:t> </a:t>
            </a:r>
            <a:r>
              <a:rPr lang="en-US" sz="4499" dirty="0" err="1">
                <a:solidFill>
                  <a:srgbClr val="65867C"/>
                </a:solidFill>
                <a:latin typeface="Roboto Condensed"/>
              </a:rPr>
              <a:t>nhiều</a:t>
            </a:r>
            <a:r>
              <a:rPr lang="en-US" sz="4499" dirty="0">
                <a:solidFill>
                  <a:srgbClr val="65867C"/>
                </a:solidFill>
                <a:latin typeface="Roboto Condensed"/>
              </a:rPr>
              <a:t> </a:t>
            </a:r>
            <a:r>
              <a:rPr lang="en-US" sz="4499" dirty="0" err="1">
                <a:solidFill>
                  <a:srgbClr val="65867C"/>
                </a:solidFill>
                <a:latin typeface="Roboto Condensed"/>
              </a:rPr>
              <a:t>mặt</a:t>
            </a:r>
            <a:r>
              <a:rPr lang="en-US" sz="4499" dirty="0">
                <a:solidFill>
                  <a:srgbClr val="65867C"/>
                </a:solidFill>
                <a:latin typeface="Roboto Condensed"/>
              </a:rPr>
              <a:t> </a:t>
            </a:r>
            <a:r>
              <a:rPr lang="en-US" sz="4499" dirty="0" err="1">
                <a:solidFill>
                  <a:srgbClr val="65867C"/>
                </a:solidFill>
                <a:latin typeface="Roboto Condensed"/>
              </a:rPr>
              <a:t>vịnh</a:t>
            </a:r>
            <a:r>
              <a:rPr lang="en-US" sz="4499" dirty="0">
                <a:solidFill>
                  <a:srgbClr val="65867C"/>
                </a:solidFill>
                <a:latin typeface="Roboto Condensed"/>
              </a:rPr>
              <a:t>, </a:t>
            </a:r>
            <a:r>
              <a:rPr lang="en-US" sz="4499" dirty="0" err="1">
                <a:solidFill>
                  <a:srgbClr val="65867C"/>
                </a:solidFill>
                <a:latin typeface="Roboto Condensed"/>
              </a:rPr>
              <a:t>có</a:t>
            </a:r>
            <a:r>
              <a:rPr lang="en-US" sz="4499" dirty="0">
                <a:solidFill>
                  <a:srgbClr val="65867C"/>
                </a:solidFill>
                <a:latin typeface="Roboto Condensed"/>
              </a:rPr>
              <a:t> </a:t>
            </a:r>
            <a:r>
              <a:rPr lang="en-US" sz="4499" dirty="0" err="1">
                <a:solidFill>
                  <a:srgbClr val="65867C"/>
                </a:solidFill>
                <a:latin typeface="Roboto Condensed"/>
              </a:rPr>
              <a:t>quy</a:t>
            </a:r>
            <a:r>
              <a:rPr lang="en-US" sz="4499" dirty="0">
                <a:solidFill>
                  <a:srgbClr val="65867C"/>
                </a:solidFill>
                <a:latin typeface="Roboto Condensed"/>
              </a:rPr>
              <a:t> </a:t>
            </a:r>
            <a:r>
              <a:rPr lang="en-US" sz="4499" dirty="0" err="1">
                <a:solidFill>
                  <a:srgbClr val="65867C"/>
                </a:solidFill>
                <a:latin typeface="Roboto Condensed"/>
              </a:rPr>
              <a:t>mô</a:t>
            </a:r>
            <a:r>
              <a:rPr lang="en-US" sz="4499" dirty="0">
                <a:solidFill>
                  <a:srgbClr val="65867C"/>
                </a:solidFill>
                <a:latin typeface="Roboto Condensed"/>
              </a:rPr>
              <a:t>, </a:t>
            </a:r>
            <a:r>
              <a:rPr lang="en-US" sz="4499" dirty="0" err="1">
                <a:solidFill>
                  <a:srgbClr val="65867C"/>
                </a:solidFill>
                <a:latin typeface="Roboto Condensed"/>
              </a:rPr>
              <a:t>kiểu</a:t>
            </a:r>
            <a:r>
              <a:rPr lang="en-US" sz="4499" dirty="0">
                <a:solidFill>
                  <a:srgbClr val="65867C"/>
                </a:solidFill>
                <a:latin typeface="Roboto Condensed"/>
              </a:rPr>
              <a:t> </a:t>
            </a:r>
            <a:r>
              <a:rPr lang="en-US" sz="4499" dirty="0" err="1">
                <a:solidFill>
                  <a:srgbClr val="65867C"/>
                </a:solidFill>
                <a:latin typeface="Roboto Condensed"/>
              </a:rPr>
              <a:t>dáng</a:t>
            </a:r>
            <a:r>
              <a:rPr lang="en-US" sz="4499" dirty="0">
                <a:solidFill>
                  <a:srgbClr val="65867C"/>
                </a:solidFill>
                <a:latin typeface="Roboto Condensed"/>
              </a:rPr>
              <a:t>, </a:t>
            </a:r>
            <a:r>
              <a:rPr lang="en-US" sz="4499" dirty="0" err="1">
                <a:solidFill>
                  <a:srgbClr val="65867C"/>
                </a:solidFill>
                <a:latin typeface="Roboto Condensed"/>
              </a:rPr>
              <a:t>màu</a:t>
            </a:r>
            <a:r>
              <a:rPr lang="en-US" sz="4499" dirty="0">
                <a:solidFill>
                  <a:srgbClr val="65867C"/>
                </a:solidFill>
                <a:latin typeface="Roboto Condensed"/>
              </a:rPr>
              <a:t> </a:t>
            </a:r>
            <a:r>
              <a:rPr lang="en-US" sz="4499" dirty="0" err="1">
                <a:solidFill>
                  <a:srgbClr val="65867C"/>
                </a:solidFill>
                <a:latin typeface="Roboto Condensed"/>
              </a:rPr>
              <a:t>sắc</a:t>
            </a:r>
            <a:r>
              <a:rPr lang="en-US" sz="4499" dirty="0">
                <a:solidFill>
                  <a:srgbClr val="65867C"/>
                </a:solidFill>
                <a:latin typeface="Roboto Condensed"/>
              </a:rPr>
              <a:t> </a:t>
            </a:r>
            <a:r>
              <a:rPr lang="en-US" sz="4499" dirty="0" err="1">
                <a:solidFill>
                  <a:srgbClr val="65867C"/>
                </a:solidFill>
                <a:latin typeface="Roboto Condensed"/>
              </a:rPr>
              <a:t>đa</a:t>
            </a:r>
            <a:r>
              <a:rPr lang="en-US" sz="4499" dirty="0">
                <a:solidFill>
                  <a:srgbClr val="65867C"/>
                </a:solidFill>
                <a:latin typeface="Roboto Condensed"/>
              </a:rPr>
              <a:t> </a:t>
            </a:r>
            <a:r>
              <a:rPr lang="en-US" sz="4499" dirty="0" err="1">
                <a:solidFill>
                  <a:srgbClr val="65867C"/>
                </a:solidFill>
                <a:latin typeface="Roboto Condensed"/>
              </a:rPr>
              <a:t>dạng</a:t>
            </a:r>
            <a:r>
              <a:rPr lang="en-US" sz="4499" dirty="0">
                <a:solidFill>
                  <a:srgbClr val="65867C"/>
                </a:solidFill>
                <a:latin typeface="Roboto Condensed"/>
              </a:rPr>
              <a:t> </a:t>
            </a:r>
            <a:r>
              <a:rPr lang="en-US" sz="4499" dirty="0" err="1">
                <a:solidFill>
                  <a:srgbClr val="65867C"/>
                </a:solidFill>
                <a:latin typeface="Roboto Condensed"/>
              </a:rPr>
              <a:t>và</a:t>
            </a:r>
            <a:r>
              <a:rPr lang="en-US" sz="4499" dirty="0">
                <a:solidFill>
                  <a:srgbClr val="65867C"/>
                </a:solidFill>
                <a:latin typeface="Roboto Condensed"/>
              </a:rPr>
              <a:t> </a:t>
            </a:r>
            <a:r>
              <a:rPr lang="en-US" sz="4499" dirty="0" err="1">
                <a:solidFill>
                  <a:srgbClr val="65867C"/>
                </a:solidFill>
                <a:latin typeface="Roboto Condensed"/>
              </a:rPr>
              <a:t>phong</a:t>
            </a:r>
            <a:r>
              <a:rPr lang="en-US" sz="4499" dirty="0">
                <a:solidFill>
                  <a:srgbClr val="65867C"/>
                </a:solidFill>
                <a:latin typeface="Roboto Condensed"/>
              </a:rPr>
              <a:t> </a:t>
            </a:r>
            <a:r>
              <a:rPr lang="en-US" sz="4499" dirty="0" err="1">
                <a:solidFill>
                  <a:srgbClr val="65867C"/>
                </a:solidFill>
                <a:latin typeface="Roboto Condensed"/>
              </a:rPr>
              <a:t>phú</a:t>
            </a:r>
            <a:r>
              <a:rPr lang="en-US" sz="4499" dirty="0">
                <a:solidFill>
                  <a:srgbClr val="65867C"/>
                </a:solidFill>
                <a:latin typeface="Roboto Condensed"/>
              </a:rPr>
              <a:t>.</a:t>
            </a:r>
          </a:p>
          <a:p>
            <a:pPr algn="l">
              <a:lnSpc>
                <a:spcPts val="6299"/>
              </a:lnSpc>
            </a:pPr>
            <a:r>
              <a:rPr lang="en-US" sz="4499" dirty="0">
                <a:solidFill>
                  <a:srgbClr val="65867C"/>
                </a:solidFill>
                <a:latin typeface="Roboto Condensed"/>
              </a:rPr>
              <a:t>+ </a:t>
            </a:r>
            <a:r>
              <a:rPr lang="en-US" sz="4499" dirty="0" err="1">
                <a:solidFill>
                  <a:srgbClr val="65867C"/>
                </a:solidFill>
                <a:latin typeface="Roboto Condensed"/>
              </a:rPr>
              <a:t>Động</a:t>
            </a:r>
            <a:r>
              <a:rPr lang="en-US" sz="4499" dirty="0">
                <a:solidFill>
                  <a:srgbClr val="65867C"/>
                </a:solidFill>
                <a:latin typeface="Roboto Condensed"/>
              </a:rPr>
              <a:t> </a:t>
            </a:r>
            <a:r>
              <a:rPr lang="en-US" sz="4499" dirty="0" err="1">
                <a:solidFill>
                  <a:srgbClr val="65867C"/>
                </a:solidFill>
                <a:latin typeface="Roboto Condensed"/>
              </a:rPr>
              <a:t>Thiên</a:t>
            </a:r>
            <a:r>
              <a:rPr lang="en-US" sz="4499" dirty="0">
                <a:solidFill>
                  <a:srgbClr val="65867C"/>
                </a:solidFill>
                <a:latin typeface="Roboto Condensed"/>
              </a:rPr>
              <a:t> </a:t>
            </a:r>
            <a:r>
              <a:rPr lang="en-US" sz="4499" dirty="0" err="1">
                <a:solidFill>
                  <a:srgbClr val="65867C"/>
                </a:solidFill>
                <a:latin typeface="Roboto Condensed"/>
              </a:rPr>
              <a:t>Cung</a:t>
            </a:r>
            <a:endParaRPr lang="en-US" sz="4499" dirty="0">
              <a:solidFill>
                <a:srgbClr val="65867C"/>
              </a:solidFill>
              <a:latin typeface="Roboto Condensed"/>
            </a:endParaRPr>
          </a:p>
          <a:p>
            <a:pPr algn="l">
              <a:lnSpc>
                <a:spcPts val="6299"/>
              </a:lnSpc>
            </a:pPr>
            <a:r>
              <a:rPr lang="en-US" sz="4499" dirty="0">
                <a:solidFill>
                  <a:srgbClr val="65867C"/>
                </a:solidFill>
                <a:latin typeface="Roboto Condensed"/>
              </a:rPr>
              <a:t>+ </a:t>
            </a:r>
            <a:r>
              <a:rPr lang="en-US" sz="4499" dirty="0" err="1">
                <a:solidFill>
                  <a:srgbClr val="65867C"/>
                </a:solidFill>
                <a:latin typeface="Roboto Condensed"/>
              </a:rPr>
              <a:t>Hồ</a:t>
            </a:r>
            <a:r>
              <a:rPr lang="en-US" sz="4499" dirty="0">
                <a:solidFill>
                  <a:srgbClr val="65867C"/>
                </a:solidFill>
                <a:latin typeface="Roboto Condensed"/>
              </a:rPr>
              <a:t> Ba </a:t>
            </a:r>
            <a:r>
              <a:rPr lang="en-US" sz="4499" dirty="0" err="1">
                <a:solidFill>
                  <a:srgbClr val="65867C"/>
                </a:solidFill>
                <a:latin typeface="Roboto Condensed"/>
              </a:rPr>
              <a:t>Hầm</a:t>
            </a:r>
            <a:endParaRPr lang="en-US" sz="4499" dirty="0">
              <a:solidFill>
                <a:srgbClr val="65867C"/>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495500"/>
            <a:ext cx="18288000" cy="791400"/>
            <a:chOff x="0" y="0"/>
            <a:chExt cx="24384000" cy="1055200"/>
          </a:xfrm>
        </p:grpSpPr>
        <p:sp>
          <p:nvSpPr>
            <p:cNvPr id="3" name="Freeform 3"/>
            <p:cNvSpPr/>
            <p:nvPr/>
          </p:nvSpPr>
          <p:spPr>
            <a:xfrm>
              <a:off x="0" y="0"/>
              <a:ext cx="24384000" cy="1055243"/>
            </a:xfrm>
            <a:custGeom>
              <a:avLst/>
              <a:gdLst/>
              <a:ahLst/>
              <a:cxnLst/>
              <a:rect l="l" t="t" r="r" b="b"/>
              <a:pathLst>
                <a:path w="24384000" h="1055243">
                  <a:moveTo>
                    <a:pt x="0" y="0"/>
                  </a:moveTo>
                  <a:lnTo>
                    <a:pt x="24384000" y="0"/>
                  </a:lnTo>
                  <a:lnTo>
                    <a:pt x="24384000" y="1055243"/>
                  </a:lnTo>
                  <a:lnTo>
                    <a:pt x="0" y="1055243"/>
                  </a:lnTo>
                  <a:close/>
                </a:path>
              </a:pathLst>
            </a:custGeom>
            <a:solidFill>
              <a:srgbClr val="40BBCD"/>
            </a:solidFill>
          </p:spPr>
        </p:sp>
      </p:grpSp>
      <p:grpSp>
        <p:nvGrpSpPr>
          <p:cNvPr id="4" name="Group 4"/>
          <p:cNvGrpSpPr/>
          <p:nvPr/>
        </p:nvGrpSpPr>
        <p:grpSpPr>
          <a:xfrm>
            <a:off x="728250" y="9450906"/>
            <a:ext cx="18979518" cy="471278"/>
            <a:chOff x="0" y="0"/>
            <a:chExt cx="25306024" cy="628371"/>
          </a:xfrm>
        </p:grpSpPr>
        <p:sp>
          <p:nvSpPr>
            <p:cNvPr id="5" name="Freeform 5"/>
            <p:cNvSpPr/>
            <p:nvPr/>
          </p:nvSpPr>
          <p:spPr>
            <a:xfrm>
              <a:off x="0" y="0"/>
              <a:ext cx="25305893" cy="628396"/>
            </a:xfrm>
            <a:custGeom>
              <a:avLst/>
              <a:gdLst/>
              <a:ahLst/>
              <a:cxnLst/>
              <a:rect l="l" t="t" r="r" b="b"/>
              <a:pathLst>
                <a:path w="25305893" h="628396">
                  <a:moveTo>
                    <a:pt x="0" y="0"/>
                  </a:moveTo>
                  <a:cubicBezTo>
                    <a:pt x="547370" y="70231"/>
                    <a:pt x="1301877" y="142494"/>
                    <a:pt x="2263267" y="214884"/>
                  </a:cubicBezTo>
                  <a:cubicBezTo>
                    <a:pt x="5994019" y="490855"/>
                    <a:pt x="11311763" y="628396"/>
                    <a:pt x="15740506" y="628396"/>
                  </a:cubicBezTo>
                  <a:cubicBezTo>
                    <a:pt x="16559910" y="628396"/>
                    <a:pt x="17348834" y="623697"/>
                    <a:pt x="18091784" y="614299"/>
                  </a:cubicBezTo>
                  <a:cubicBezTo>
                    <a:pt x="24039322" y="537845"/>
                    <a:pt x="25305893" y="271018"/>
                    <a:pt x="22926929" y="0"/>
                  </a:cubicBezTo>
                  <a:close/>
                </a:path>
              </a:pathLst>
            </a:custGeom>
            <a:solidFill>
              <a:srgbClr val="FFFFFF">
                <a:alpha val="38039"/>
              </a:srgbClr>
            </a:solidFill>
          </p:spPr>
        </p:sp>
      </p:grpSp>
      <p:sp>
        <p:nvSpPr>
          <p:cNvPr id="6" name="Freeform 6"/>
          <p:cNvSpPr/>
          <p:nvPr/>
        </p:nvSpPr>
        <p:spPr>
          <a:xfrm>
            <a:off x="7568760" y="9633976"/>
            <a:ext cx="10719248" cy="105140"/>
          </a:xfrm>
          <a:custGeom>
            <a:avLst/>
            <a:gdLst/>
            <a:ahLst/>
            <a:cxnLst/>
            <a:rect l="l" t="t" r="r" b="b"/>
            <a:pathLst>
              <a:path w="10719248" h="105140">
                <a:moveTo>
                  <a:pt x="0" y="0"/>
                </a:moveTo>
                <a:lnTo>
                  <a:pt x="10719248" y="0"/>
                </a:lnTo>
                <a:lnTo>
                  <a:pt x="10719248" y="105140"/>
                </a:lnTo>
                <a:lnTo>
                  <a:pt x="0" y="1051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250" y="9922178"/>
            <a:ext cx="15765702" cy="214114"/>
          </a:xfrm>
          <a:custGeom>
            <a:avLst/>
            <a:gdLst/>
            <a:ahLst/>
            <a:cxnLst/>
            <a:rect l="l" t="t" r="r" b="b"/>
            <a:pathLst>
              <a:path w="15765702" h="214114">
                <a:moveTo>
                  <a:pt x="0" y="0"/>
                </a:moveTo>
                <a:lnTo>
                  <a:pt x="15765702" y="0"/>
                </a:lnTo>
                <a:lnTo>
                  <a:pt x="15765702" y="214114"/>
                </a:lnTo>
                <a:lnTo>
                  <a:pt x="0" y="2141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3894200" y="9495490"/>
            <a:ext cx="6980586" cy="88186"/>
            <a:chOff x="0" y="0"/>
            <a:chExt cx="9307448" cy="117581"/>
          </a:xfrm>
        </p:grpSpPr>
        <p:sp>
          <p:nvSpPr>
            <p:cNvPr id="9" name="Freeform 9"/>
            <p:cNvSpPr/>
            <p:nvPr/>
          </p:nvSpPr>
          <p:spPr>
            <a:xfrm>
              <a:off x="127" y="0"/>
              <a:ext cx="9307195" cy="117475"/>
            </a:xfrm>
            <a:custGeom>
              <a:avLst/>
              <a:gdLst/>
              <a:ahLst/>
              <a:cxnLst/>
              <a:rect l="l" t="t" r="r" b="b"/>
              <a:pathLst>
                <a:path w="9307195" h="117475">
                  <a:moveTo>
                    <a:pt x="6043422" y="0"/>
                  </a:moveTo>
                  <a:cubicBezTo>
                    <a:pt x="5558155" y="0"/>
                    <a:pt x="5128006" y="6096"/>
                    <a:pt x="4849241" y="22352"/>
                  </a:cubicBezTo>
                  <a:cubicBezTo>
                    <a:pt x="4208526" y="15113"/>
                    <a:pt x="3648329" y="12065"/>
                    <a:pt x="3159252" y="12065"/>
                  </a:cubicBezTo>
                  <a:cubicBezTo>
                    <a:pt x="622173" y="12065"/>
                    <a:pt x="0" y="94107"/>
                    <a:pt x="0" y="94107"/>
                  </a:cubicBezTo>
                  <a:cubicBezTo>
                    <a:pt x="744474" y="110998"/>
                    <a:pt x="1659636" y="117475"/>
                    <a:pt x="2622296" y="117475"/>
                  </a:cubicBezTo>
                  <a:cubicBezTo>
                    <a:pt x="5718302" y="117475"/>
                    <a:pt x="9307195" y="50419"/>
                    <a:pt x="9307195" y="50419"/>
                  </a:cubicBezTo>
                  <a:cubicBezTo>
                    <a:pt x="9307195" y="50419"/>
                    <a:pt x="7445248" y="0"/>
                    <a:pt x="6043422" y="0"/>
                  </a:cubicBezTo>
                  <a:close/>
                </a:path>
              </a:pathLst>
            </a:custGeom>
            <a:solidFill>
              <a:srgbClr val="FFFFFF"/>
            </a:solidFill>
          </p:spPr>
        </p:sp>
      </p:grpSp>
      <p:sp>
        <p:nvSpPr>
          <p:cNvPr id="10" name="Freeform 10"/>
          <p:cNvSpPr/>
          <p:nvPr/>
        </p:nvSpPr>
        <p:spPr>
          <a:xfrm>
            <a:off x="13473123" y="5272626"/>
            <a:ext cx="6431502" cy="1944474"/>
          </a:xfrm>
          <a:custGeom>
            <a:avLst/>
            <a:gdLst/>
            <a:ahLst/>
            <a:cxnLst/>
            <a:rect l="l" t="t" r="r" b="b"/>
            <a:pathLst>
              <a:path w="6431502" h="1944474">
                <a:moveTo>
                  <a:pt x="0" y="0"/>
                </a:moveTo>
                <a:lnTo>
                  <a:pt x="6431501" y="0"/>
                </a:lnTo>
                <a:lnTo>
                  <a:pt x="6431501" y="1944473"/>
                </a:lnTo>
                <a:lnTo>
                  <a:pt x="0" y="19444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9035494" y="1469266"/>
            <a:ext cx="17724044" cy="8667026"/>
          </a:xfrm>
          <a:custGeom>
            <a:avLst/>
            <a:gdLst/>
            <a:ahLst/>
            <a:cxnLst/>
            <a:rect l="l" t="t" r="r" b="b"/>
            <a:pathLst>
              <a:path w="17724044" h="8667026">
                <a:moveTo>
                  <a:pt x="0" y="0"/>
                </a:moveTo>
                <a:lnTo>
                  <a:pt x="17724044" y="0"/>
                </a:lnTo>
                <a:lnTo>
                  <a:pt x="17724044" y="8667026"/>
                </a:lnTo>
                <a:lnTo>
                  <a:pt x="0" y="8667026"/>
                </a:lnTo>
                <a:lnTo>
                  <a:pt x="0" y="0"/>
                </a:lnTo>
                <a:close/>
              </a:path>
            </a:pathLst>
          </a:custGeom>
          <a:blipFill>
            <a:blip r:embed="rId9"/>
            <a:stretch>
              <a:fillRect/>
            </a:stretch>
          </a:blipFill>
        </p:spPr>
      </p:sp>
      <p:sp>
        <p:nvSpPr>
          <p:cNvPr id="12" name="Freeform 12"/>
          <p:cNvSpPr/>
          <p:nvPr/>
        </p:nvSpPr>
        <p:spPr>
          <a:xfrm>
            <a:off x="-2370262" y="5008254"/>
            <a:ext cx="12528924" cy="5278646"/>
          </a:xfrm>
          <a:custGeom>
            <a:avLst/>
            <a:gdLst/>
            <a:ahLst/>
            <a:cxnLst/>
            <a:rect l="l" t="t" r="r" b="b"/>
            <a:pathLst>
              <a:path w="12528924" h="5278646">
                <a:moveTo>
                  <a:pt x="0" y="0"/>
                </a:moveTo>
                <a:lnTo>
                  <a:pt x="12528924" y="0"/>
                </a:lnTo>
                <a:lnTo>
                  <a:pt x="12528924" y="5278646"/>
                </a:lnTo>
                <a:lnTo>
                  <a:pt x="0" y="5278646"/>
                </a:lnTo>
                <a:lnTo>
                  <a:pt x="0" y="0"/>
                </a:lnTo>
                <a:close/>
              </a:path>
            </a:pathLst>
          </a:custGeom>
          <a:blipFill>
            <a:blip r:embed="rId10"/>
            <a:stretch>
              <a:fillRect/>
            </a:stretch>
          </a:blipFill>
        </p:spPr>
      </p:sp>
      <p:sp>
        <p:nvSpPr>
          <p:cNvPr id="13" name="Freeform 13"/>
          <p:cNvSpPr/>
          <p:nvPr/>
        </p:nvSpPr>
        <p:spPr>
          <a:xfrm>
            <a:off x="-1733426" y="392346"/>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TextBox 14"/>
          <p:cNvSpPr txBox="1"/>
          <p:nvPr/>
        </p:nvSpPr>
        <p:spPr>
          <a:xfrm>
            <a:off x="6349189" y="2412207"/>
            <a:ext cx="12146641" cy="3052543"/>
          </a:xfrm>
          <a:prstGeom prst="rect">
            <a:avLst/>
          </a:prstGeom>
        </p:spPr>
        <p:txBody>
          <a:bodyPr lIns="0" tIns="0" rIns="0" bIns="0" rtlCol="0" anchor="t">
            <a:spAutoFit/>
          </a:bodyPr>
          <a:lstStyle/>
          <a:p>
            <a:pPr algn="l">
              <a:lnSpc>
                <a:spcPts val="22581"/>
              </a:lnSpc>
            </a:pPr>
            <a:r>
              <a:rPr lang="en-US" sz="18817">
                <a:solidFill>
                  <a:srgbClr val="A8545E"/>
                </a:solidFill>
                <a:latin typeface="#9Slide05 IcielSanelma"/>
              </a:rPr>
              <a:t>IV. Luyện tập</a:t>
            </a:r>
          </a:p>
        </p:txBody>
      </p:sp>
      <p:sp>
        <p:nvSpPr>
          <p:cNvPr id="15" name="Freeform 15"/>
          <p:cNvSpPr/>
          <p:nvPr/>
        </p:nvSpPr>
        <p:spPr>
          <a:xfrm>
            <a:off x="16149434" y="721261"/>
            <a:ext cx="3975856" cy="1202044"/>
          </a:xfrm>
          <a:custGeom>
            <a:avLst/>
            <a:gdLst/>
            <a:ahLst/>
            <a:cxnLst/>
            <a:rect l="l" t="t" r="r" b="b"/>
            <a:pathLst>
              <a:path w="3975856" h="1202044">
                <a:moveTo>
                  <a:pt x="0" y="0"/>
                </a:moveTo>
                <a:lnTo>
                  <a:pt x="3975856" y="0"/>
                </a:lnTo>
                <a:lnTo>
                  <a:pt x="3975856" y="1202044"/>
                </a:lnTo>
                <a:lnTo>
                  <a:pt x="0" y="12020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17950" y="969710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7714920" y="9783000"/>
            <a:ext cx="7289224" cy="77800"/>
            <a:chOff x="0" y="0"/>
            <a:chExt cx="9718965" cy="103733"/>
          </a:xfrm>
        </p:grpSpPr>
        <p:sp>
          <p:nvSpPr>
            <p:cNvPr id="8" name="Freeform 8"/>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sp>
        <p:nvSpPr>
          <p:cNvPr id="9" name="Freeform 9"/>
          <p:cNvSpPr/>
          <p:nvPr/>
        </p:nvSpPr>
        <p:spPr>
          <a:xfrm>
            <a:off x="9725409" y="5143500"/>
            <a:ext cx="10074646" cy="5129253"/>
          </a:xfrm>
          <a:custGeom>
            <a:avLst/>
            <a:gdLst/>
            <a:ahLst/>
            <a:cxnLst/>
            <a:rect l="l" t="t" r="r" b="b"/>
            <a:pathLst>
              <a:path w="10074646" h="5129253">
                <a:moveTo>
                  <a:pt x="0" y="0"/>
                </a:moveTo>
                <a:lnTo>
                  <a:pt x="10074646" y="0"/>
                </a:lnTo>
                <a:lnTo>
                  <a:pt x="10074646" y="5129253"/>
                </a:lnTo>
                <a:lnTo>
                  <a:pt x="0" y="5129253"/>
                </a:lnTo>
                <a:lnTo>
                  <a:pt x="0" y="0"/>
                </a:lnTo>
                <a:close/>
              </a:path>
            </a:pathLst>
          </a:custGeom>
          <a:blipFill>
            <a:blip r:embed="rId5"/>
            <a:stretch>
              <a:fillRect/>
            </a:stretch>
          </a:blipFill>
        </p:spPr>
      </p:sp>
      <p:grpSp>
        <p:nvGrpSpPr>
          <p:cNvPr id="10" name="Group 10"/>
          <p:cNvGrpSpPr/>
          <p:nvPr/>
        </p:nvGrpSpPr>
        <p:grpSpPr>
          <a:xfrm>
            <a:off x="6554163" y="2471378"/>
            <a:ext cx="11561114" cy="1447393"/>
            <a:chOff x="0" y="0"/>
            <a:chExt cx="3044903" cy="381206"/>
          </a:xfrm>
        </p:grpSpPr>
        <p:sp>
          <p:nvSpPr>
            <p:cNvPr id="11" name="Freeform 11"/>
            <p:cNvSpPr/>
            <p:nvPr/>
          </p:nvSpPr>
          <p:spPr>
            <a:xfrm>
              <a:off x="0" y="0"/>
              <a:ext cx="3044903" cy="381206"/>
            </a:xfrm>
            <a:custGeom>
              <a:avLst/>
              <a:gdLst/>
              <a:ahLst/>
              <a:cxnLst/>
              <a:rect l="l" t="t" r="r" b="b"/>
              <a:pathLst>
                <a:path w="3044903" h="381206">
                  <a:moveTo>
                    <a:pt x="34152" y="0"/>
                  </a:moveTo>
                  <a:lnTo>
                    <a:pt x="3010750" y="0"/>
                  </a:lnTo>
                  <a:cubicBezTo>
                    <a:pt x="3019808" y="0"/>
                    <a:pt x="3028495" y="3598"/>
                    <a:pt x="3034900" y="10003"/>
                  </a:cubicBezTo>
                  <a:cubicBezTo>
                    <a:pt x="3041304" y="16408"/>
                    <a:pt x="3044903" y="25095"/>
                    <a:pt x="3044903" y="34152"/>
                  </a:cubicBezTo>
                  <a:lnTo>
                    <a:pt x="3044903" y="347054"/>
                  </a:lnTo>
                  <a:cubicBezTo>
                    <a:pt x="3044903" y="365916"/>
                    <a:pt x="3029612" y="381206"/>
                    <a:pt x="3010750" y="381206"/>
                  </a:cubicBezTo>
                  <a:lnTo>
                    <a:pt x="34152" y="381206"/>
                  </a:lnTo>
                  <a:cubicBezTo>
                    <a:pt x="15290" y="381206"/>
                    <a:pt x="0" y="365916"/>
                    <a:pt x="0" y="347054"/>
                  </a:cubicBezTo>
                  <a:lnTo>
                    <a:pt x="0" y="34152"/>
                  </a:lnTo>
                  <a:cubicBezTo>
                    <a:pt x="0" y="15290"/>
                    <a:pt x="15290" y="0"/>
                    <a:pt x="34152" y="0"/>
                  </a:cubicBezTo>
                  <a:close/>
                </a:path>
              </a:pathLst>
            </a:custGeom>
            <a:solidFill>
              <a:srgbClr val="E0DFAD"/>
            </a:solidFill>
          </p:spPr>
        </p:sp>
        <p:sp>
          <p:nvSpPr>
            <p:cNvPr id="12" name="TextBox 12"/>
            <p:cNvSpPr txBox="1"/>
            <p:nvPr/>
          </p:nvSpPr>
          <p:spPr>
            <a:xfrm>
              <a:off x="0" y="-38100"/>
              <a:ext cx="3044903" cy="41930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7111" y="1598663"/>
            <a:ext cx="5724820" cy="8098437"/>
          </a:xfrm>
          <a:custGeom>
            <a:avLst/>
            <a:gdLst/>
            <a:ahLst/>
            <a:cxnLst/>
            <a:rect l="l" t="t" r="r" b="b"/>
            <a:pathLst>
              <a:path w="5724820" h="8098437">
                <a:moveTo>
                  <a:pt x="0" y="0"/>
                </a:moveTo>
                <a:lnTo>
                  <a:pt x="5724820" y="0"/>
                </a:lnTo>
                <a:lnTo>
                  <a:pt x="5724820" y="8098437"/>
                </a:lnTo>
                <a:lnTo>
                  <a:pt x="0" y="8098437"/>
                </a:lnTo>
                <a:lnTo>
                  <a:pt x="0" y="0"/>
                </a:lnTo>
                <a:close/>
              </a:path>
            </a:pathLst>
          </a:custGeom>
          <a:blipFill>
            <a:blip r:embed="rId6"/>
            <a:stretch>
              <a:fillRect/>
            </a:stretch>
          </a:blipFill>
        </p:spPr>
      </p:sp>
      <p:pic>
        <p:nvPicPr>
          <p:cNvPr id="14" name="Picture 14"/>
          <p:cNvPicPr>
            <a:picLocks noChangeAspect="1"/>
          </p:cNvPicPr>
          <p:nvPr/>
        </p:nvPicPr>
        <p:blipFill>
          <a:blip r:embed="rId7"/>
          <a:srcRect/>
          <a:stretch>
            <a:fillRect/>
          </a:stretch>
        </p:blipFill>
        <p:spPr>
          <a:xfrm flipH="1">
            <a:off x="4122076" y="6585958"/>
            <a:ext cx="4864174" cy="1532215"/>
          </a:xfrm>
          <a:prstGeom prst="rect">
            <a:avLst/>
          </a:prstGeom>
        </p:spPr>
      </p:pic>
      <p:sp>
        <p:nvSpPr>
          <p:cNvPr id="15" name="TextBox 15"/>
          <p:cNvSpPr txBox="1"/>
          <p:nvPr/>
        </p:nvSpPr>
        <p:spPr>
          <a:xfrm>
            <a:off x="347111" y="105082"/>
            <a:ext cx="6398296" cy="1141567"/>
          </a:xfrm>
          <a:prstGeom prst="rect">
            <a:avLst/>
          </a:prstGeom>
        </p:spPr>
        <p:txBody>
          <a:bodyPr lIns="0" tIns="0" rIns="0" bIns="0" rtlCol="0" anchor="t">
            <a:spAutoFit/>
          </a:bodyPr>
          <a:lstStyle/>
          <a:p>
            <a:pPr algn="l">
              <a:lnSpc>
                <a:spcPts val="8405"/>
              </a:lnSpc>
            </a:pPr>
            <a:r>
              <a:rPr lang="en-US" sz="7004">
                <a:solidFill>
                  <a:srgbClr val="A8545E"/>
                </a:solidFill>
                <a:latin typeface="#9Slide05 IcielSanelma"/>
              </a:rPr>
              <a:t>IV. Luyện tập</a:t>
            </a:r>
          </a:p>
        </p:txBody>
      </p:sp>
      <p:sp>
        <p:nvSpPr>
          <p:cNvPr id="16" name="TextBox 16"/>
          <p:cNvSpPr txBox="1"/>
          <p:nvPr/>
        </p:nvSpPr>
        <p:spPr>
          <a:xfrm>
            <a:off x="6807040" y="2765179"/>
            <a:ext cx="12993014" cy="748031"/>
          </a:xfrm>
          <a:prstGeom prst="rect">
            <a:avLst/>
          </a:prstGeom>
        </p:spPr>
        <p:txBody>
          <a:bodyPr lIns="0" tIns="0" rIns="0" bIns="0" rtlCol="0" anchor="t">
            <a:spAutoFit/>
          </a:bodyPr>
          <a:lstStyle/>
          <a:p>
            <a:pPr algn="l">
              <a:lnSpc>
                <a:spcPts val="6019"/>
              </a:lnSpc>
            </a:pPr>
            <a:r>
              <a:rPr lang="en-US" sz="4299">
                <a:solidFill>
                  <a:srgbClr val="65867C"/>
                </a:solidFill>
                <a:latin typeface="Roboto Condensed Bold"/>
              </a:rPr>
              <a:t>Nhiệm vụ 1.</a:t>
            </a:r>
            <a:r>
              <a:rPr lang="en-US" sz="4299">
                <a:solidFill>
                  <a:srgbClr val="65867C"/>
                </a:solidFill>
                <a:latin typeface="Roboto Condensed"/>
              </a:rPr>
              <a:t> Hoàn thành cột L trong phiếu Khởi động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17950" y="969710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7714920" y="9783000"/>
            <a:ext cx="7289224" cy="77800"/>
            <a:chOff x="0" y="0"/>
            <a:chExt cx="9718965" cy="103733"/>
          </a:xfrm>
        </p:grpSpPr>
        <p:sp>
          <p:nvSpPr>
            <p:cNvPr id="8" name="Freeform 8"/>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sp>
        <p:nvSpPr>
          <p:cNvPr id="9" name="Freeform 9"/>
          <p:cNvSpPr/>
          <p:nvPr/>
        </p:nvSpPr>
        <p:spPr>
          <a:xfrm>
            <a:off x="9725409" y="5143500"/>
            <a:ext cx="10074646" cy="5129253"/>
          </a:xfrm>
          <a:custGeom>
            <a:avLst/>
            <a:gdLst/>
            <a:ahLst/>
            <a:cxnLst/>
            <a:rect l="l" t="t" r="r" b="b"/>
            <a:pathLst>
              <a:path w="10074646" h="5129253">
                <a:moveTo>
                  <a:pt x="0" y="0"/>
                </a:moveTo>
                <a:lnTo>
                  <a:pt x="10074646" y="0"/>
                </a:lnTo>
                <a:lnTo>
                  <a:pt x="10074646" y="5129253"/>
                </a:lnTo>
                <a:lnTo>
                  <a:pt x="0" y="5129253"/>
                </a:lnTo>
                <a:lnTo>
                  <a:pt x="0" y="0"/>
                </a:lnTo>
                <a:close/>
              </a:path>
            </a:pathLst>
          </a:custGeom>
          <a:blipFill>
            <a:blip r:embed="rId5"/>
            <a:stretch>
              <a:fillRect/>
            </a:stretch>
          </a:blipFill>
        </p:spPr>
      </p:sp>
      <p:grpSp>
        <p:nvGrpSpPr>
          <p:cNvPr id="10" name="Group 10"/>
          <p:cNvGrpSpPr/>
          <p:nvPr/>
        </p:nvGrpSpPr>
        <p:grpSpPr>
          <a:xfrm>
            <a:off x="1028700" y="1602142"/>
            <a:ext cx="12713258" cy="1447393"/>
            <a:chOff x="0" y="0"/>
            <a:chExt cx="3348348" cy="381206"/>
          </a:xfrm>
        </p:grpSpPr>
        <p:sp>
          <p:nvSpPr>
            <p:cNvPr id="11" name="Freeform 11"/>
            <p:cNvSpPr/>
            <p:nvPr/>
          </p:nvSpPr>
          <p:spPr>
            <a:xfrm>
              <a:off x="0" y="0"/>
              <a:ext cx="3348348" cy="381206"/>
            </a:xfrm>
            <a:custGeom>
              <a:avLst/>
              <a:gdLst/>
              <a:ahLst/>
              <a:cxnLst/>
              <a:rect l="l" t="t" r="r" b="b"/>
              <a:pathLst>
                <a:path w="3348348" h="381206">
                  <a:moveTo>
                    <a:pt x="31057" y="0"/>
                  </a:moveTo>
                  <a:lnTo>
                    <a:pt x="3317291" y="0"/>
                  </a:lnTo>
                  <a:cubicBezTo>
                    <a:pt x="3325528" y="0"/>
                    <a:pt x="3333427" y="3272"/>
                    <a:pt x="3339252" y="9096"/>
                  </a:cubicBezTo>
                  <a:cubicBezTo>
                    <a:pt x="3345076" y="14921"/>
                    <a:pt x="3348348" y="22820"/>
                    <a:pt x="3348348" y="31057"/>
                  </a:cubicBezTo>
                  <a:lnTo>
                    <a:pt x="3348348" y="350149"/>
                  </a:lnTo>
                  <a:cubicBezTo>
                    <a:pt x="3348348" y="358386"/>
                    <a:pt x="3345076" y="366286"/>
                    <a:pt x="3339252" y="372110"/>
                  </a:cubicBezTo>
                  <a:cubicBezTo>
                    <a:pt x="3333427" y="377934"/>
                    <a:pt x="3325528" y="381206"/>
                    <a:pt x="3317291" y="381206"/>
                  </a:cubicBezTo>
                  <a:lnTo>
                    <a:pt x="31057" y="381206"/>
                  </a:lnTo>
                  <a:cubicBezTo>
                    <a:pt x="22820" y="381206"/>
                    <a:pt x="14921" y="377934"/>
                    <a:pt x="9096" y="372110"/>
                  </a:cubicBezTo>
                  <a:cubicBezTo>
                    <a:pt x="3272" y="366286"/>
                    <a:pt x="0" y="358386"/>
                    <a:pt x="0" y="350149"/>
                  </a:cubicBezTo>
                  <a:lnTo>
                    <a:pt x="0" y="31057"/>
                  </a:lnTo>
                  <a:cubicBezTo>
                    <a:pt x="0" y="22820"/>
                    <a:pt x="3272" y="14921"/>
                    <a:pt x="9096" y="9096"/>
                  </a:cubicBezTo>
                  <a:cubicBezTo>
                    <a:pt x="14921" y="3272"/>
                    <a:pt x="22820" y="0"/>
                    <a:pt x="31057" y="0"/>
                  </a:cubicBezTo>
                  <a:close/>
                </a:path>
              </a:pathLst>
            </a:custGeom>
            <a:solidFill>
              <a:srgbClr val="E0DFAD"/>
            </a:solidFill>
          </p:spPr>
        </p:sp>
        <p:sp>
          <p:nvSpPr>
            <p:cNvPr id="12" name="TextBox 12"/>
            <p:cNvSpPr txBox="1"/>
            <p:nvPr/>
          </p:nvSpPr>
          <p:spPr>
            <a:xfrm>
              <a:off x="0" y="-38100"/>
              <a:ext cx="3348348" cy="41930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47111" y="105082"/>
            <a:ext cx="6398296" cy="1141567"/>
          </a:xfrm>
          <a:prstGeom prst="rect">
            <a:avLst/>
          </a:prstGeom>
        </p:spPr>
        <p:txBody>
          <a:bodyPr lIns="0" tIns="0" rIns="0" bIns="0" rtlCol="0" anchor="t">
            <a:spAutoFit/>
          </a:bodyPr>
          <a:lstStyle/>
          <a:p>
            <a:pPr algn="l">
              <a:lnSpc>
                <a:spcPts val="8405"/>
              </a:lnSpc>
            </a:pPr>
            <a:r>
              <a:rPr lang="en-US" sz="7004">
                <a:solidFill>
                  <a:srgbClr val="A8545E"/>
                </a:solidFill>
                <a:latin typeface="#9Slide05 IcielSanelma"/>
              </a:rPr>
              <a:t>IV. Luyện tập</a:t>
            </a:r>
          </a:p>
        </p:txBody>
      </p:sp>
      <p:sp>
        <p:nvSpPr>
          <p:cNvPr id="14" name="TextBox 14"/>
          <p:cNvSpPr txBox="1"/>
          <p:nvPr/>
        </p:nvSpPr>
        <p:spPr>
          <a:xfrm>
            <a:off x="1218413" y="1879838"/>
            <a:ext cx="12993014" cy="1419861"/>
          </a:xfrm>
          <a:prstGeom prst="rect">
            <a:avLst/>
          </a:prstGeom>
        </p:spPr>
        <p:txBody>
          <a:bodyPr lIns="0" tIns="0" rIns="0" bIns="0" rtlCol="0" anchor="t">
            <a:spAutoFit/>
          </a:bodyPr>
          <a:lstStyle/>
          <a:p>
            <a:pPr algn="l">
              <a:lnSpc>
                <a:spcPts val="5739"/>
              </a:lnSpc>
            </a:pPr>
            <a:r>
              <a:rPr lang="en-US" sz="4099">
                <a:solidFill>
                  <a:srgbClr val="65867C"/>
                </a:solidFill>
                <a:latin typeface="Roboto Condensed Bold"/>
              </a:rPr>
              <a:t>Nhiệm vụ 2. </a:t>
            </a:r>
            <a:r>
              <a:rPr lang="en-US" sz="4099">
                <a:solidFill>
                  <a:srgbClr val="65867C"/>
                </a:solidFill>
                <a:latin typeface="Roboto Condensed"/>
              </a:rPr>
              <a:t>Hoàn thành phiếu học tập số 3 Viết kết nối đọc</a:t>
            </a:r>
          </a:p>
          <a:p>
            <a:pPr algn="l">
              <a:lnSpc>
                <a:spcPts val="5739"/>
              </a:lnSpc>
            </a:pPr>
            <a:endParaRPr lang="en-US" sz="4099">
              <a:solidFill>
                <a:srgbClr val="65867C"/>
              </a:solidFill>
              <a:latin typeface="Roboto Condensed"/>
            </a:endParaRPr>
          </a:p>
        </p:txBody>
      </p:sp>
      <p:sp>
        <p:nvSpPr>
          <p:cNvPr id="15" name="TextBox 15"/>
          <p:cNvSpPr txBox="1"/>
          <p:nvPr/>
        </p:nvSpPr>
        <p:spPr>
          <a:xfrm>
            <a:off x="1218413" y="3415150"/>
            <a:ext cx="11056971" cy="3981450"/>
          </a:xfrm>
          <a:prstGeom prst="rect">
            <a:avLst/>
          </a:prstGeom>
        </p:spPr>
        <p:txBody>
          <a:bodyPr lIns="0" tIns="0" rIns="0" bIns="0" rtlCol="0" anchor="t">
            <a:spAutoFit/>
          </a:bodyPr>
          <a:lstStyle/>
          <a:p>
            <a:pPr algn="ctr">
              <a:lnSpc>
                <a:spcPts val="6299"/>
              </a:lnSpc>
              <a:spcBef>
                <a:spcPct val="0"/>
              </a:spcBef>
            </a:pPr>
            <a:r>
              <a:rPr lang="en-US" sz="4500" dirty="0" err="1">
                <a:solidFill>
                  <a:srgbClr val="636363"/>
                </a:solidFill>
                <a:latin typeface="Roboto Condensed"/>
              </a:rPr>
              <a:t>Nếu</a:t>
            </a:r>
            <a:r>
              <a:rPr lang="en-US" sz="4500" dirty="0">
                <a:solidFill>
                  <a:srgbClr val="636363"/>
                </a:solidFill>
                <a:latin typeface="Roboto Condensed"/>
              </a:rPr>
              <a:t> </a:t>
            </a:r>
            <a:r>
              <a:rPr lang="en-US" sz="4500" dirty="0" err="1">
                <a:solidFill>
                  <a:srgbClr val="636363"/>
                </a:solidFill>
                <a:latin typeface="Roboto Condensed"/>
              </a:rPr>
              <a:t>được</a:t>
            </a:r>
            <a:r>
              <a:rPr lang="en-US" sz="4500" dirty="0">
                <a:solidFill>
                  <a:srgbClr val="636363"/>
                </a:solidFill>
                <a:latin typeface="Roboto Condensed"/>
              </a:rPr>
              <a:t> </a:t>
            </a:r>
            <a:r>
              <a:rPr lang="en-US" sz="4500" dirty="0" err="1">
                <a:solidFill>
                  <a:srgbClr val="636363"/>
                </a:solidFill>
                <a:latin typeface="Roboto Condensed"/>
              </a:rPr>
              <a:t>giới</a:t>
            </a:r>
            <a:r>
              <a:rPr lang="en-US" sz="4500" dirty="0">
                <a:solidFill>
                  <a:srgbClr val="636363"/>
                </a:solidFill>
                <a:latin typeface="Roboto Condensed"/>
              </a:rPr>
              <a:t> </a:t>
            </a:r>
            <a:r>
              <a:rPr lang="en-US" sz="4500" dirty="0" err="1">
                <a:solidFill>
                  <a:srgbClr val="636363"/>
                </a:solidFill>
                <a:latin typeface="Roboto Condensed"/>
              </a:rPr>
              <a:t>thiệu</a:t>
            </a:r>
            <a:r>
              <a:rPr lang="en-US" sz="4500" dirty="0">
                <a:solidFill>
                  <a:srgbClr val="636363"/>
                </a:solidFill>
                <a:latin typeface="Roboto Condensed"/>
              </a:rPr>
              <a:t> </a:t>
            </a:r>
            <a:r>
              <a:rPr lang="en-US" sz="4500" dirty="0" err="1">
                <a:solidFill>
                  <a:srgbClr val="636363"/>
                </a:solidFill>
                <a:latin typeface="Roboto Condensed"/>
              </a:rPr>
              <a:t>một</a:t>
            </a:r>
            <a:r>
              <a:rPr lang="en-US" sz="4500" dirty="0">
                <a:solidFill>
                  <a:srgbClr val="636363"/>
                </a:solidFill>
                <a:latin typeface="Roboto Condensed"/>
              </a:rPr>
              <a:t> </a:t>
            </a:r>
            <a:r>
              <a:rPr lang="en-US" sz="4500" dirty="0" err="1">
                <a:solidFill>
                  <a:srgbClr val="636363"/>
                </a:solidFill>
                <a:latin typeface="Roboto Condensed"/>
              </a:rPr>
              <a:t>số</a:t>
            </a:r>
            <a:r>
              <a:rPr lang="en-US" sz="4500" dirty="0">
                <a:solidFill>
                  <a:srgbClr val="636363"/>
                </a:solidFill>
                <a:latin typeface="Roboto Condensed"/>
              </a:rPr>
              <a:t> </a:t>
            </a:r>
            <a:r>
              <a:rPr lang="en-US" sz="4500" dirty="0" err="1">
                <a:solidFill>
                  <a:srgbClr val="636363"/>
                </a:solidFill>
                <a:latin typeface="Roboto Condensed"/>
              </a:rPr>
              <a:t>nét</a:t>
            </a:r>
            <a:r>
              <a:rPr lang="en-US" sz="4500" dirty="0">
                <a:solidFill>
                  <a:srgbClr val="636363"/>
                </a:solidFill>
                <a:latin typeface="Roboto Condensed"/>
              </a:rPr>
              <a:t> </a:t>
            </a:r>
            <a:r>
              <a:rPr lang="en-US" sz="4500" dirty="0" err="1">
                <a:solidFill>
                  <a:srgbClr val="636363"/>
                </a:solidFill>
                <a:latin typeface="Roboto Condensed"/>
              </a:rPr>
              <a:t>về</a:t>
            </a:r>
            <a:r>
              <a:rPr lang="en-US" sz="4500" dirty="0">
                <a:solidFill>
                  <a:srgbClr val="636363"/>
                </a:solidFill>
                <a:latin typeface="Roboto Condensed"/>
              </a:rPr>
              <a:t> </a:t>
            </a:r>
            <a:r>
              <a:rPr lang="en-US" sz="4500" dirty="0" err="1">
                <a:solidFill>
                  <a:srgbClr val="636363"/>
                </a:solidFill>
                <a:latin typeface="Roboto Condensed"/>
              </a:rPr>
              <a:t>danh</a:t>
            </a:r>
            <a:r>
              <a:rPr lang="en-US" sz="4500" dirty="0">
                <a:solidFill>
                  <a:srgbClr val="636363"/>
                </a:solidFill>
                <a:latin typeface="Roboto Condensed"/>
              </a:rPr>
              <a:t> lam </a:t>
            </a:r>
            <a:r>
              <a:rPr lang="en-US" sz="4500" dirty="0" err="1">
                <a:solidFill>
                  <a:srgbClr val="636363"/>
                </a:solidFill>
                <a:latin typeface="Roboto Condensed"/>
              </a:rPr>
              <a:t>thắng</a:t>
            </a:r>
            <a:r>
              <a:rPr lang="en-US" sz="4500" dirty="0">
                <a:solidFill>
                  <a:srgbClr val="636363"/>
                </a:solidFill>
                <a:latin typeface="Roboto Condensed"/>
              </a:rPr>
              <a:t> </a:t>
            </a:r>
            <a:r>
              <a:rPr lang="en-US" sz="4500" dirty="0" err="1">
                <a:solidFill>
                  <a:srgbClr val="636363"/>
                </a:solidFill>
                <a:latin typeface="Roboto Condensed"/>
              </a:rPr>
              <a:t>cảnh</a:t>
            </a:r>
            <a:r>
              <a:rPr lang="en-US" sz="4500" dirty="0">
                <a:solidFill>
                  <a:srgbClr val="636363"/>
                </a:solidFill>
                <a:latin typeface="Roboto Condensed"/>
              </a:rPr>
              <a:t> </a:t>
            </a:r>
            <a:r>
              <a:rPr lang="en-US" sz="4500" dirty="0" err="1">
                <a:solidFill>
                  <a:srgbClr val="636363"/>
                </a:solidFill>
                <a:latin typeface="Roboto Condensed"/>
              </a:rPr>
              <a:t>nổi</a:t>
            </a:r>
            <a:r>
              <a:rPr lang="en-US" sz="4500" dirty="0">
                <a:solidFill>
                  <a:srgbClr val="636363"/>
                </a:solidFill>
                <a:latin typeface="Roboto Condensed"/>
              </a:rPr>
              <a:t> </a:t>
            </a:r>
            <a:r>
              <a:rPr lang="en-US" sz="4500" dirty="0" err="1">
                <a:solidFill>
                  <a:srgbClr val="636363"/>
                </a:solidFill>
                <a:latin typeface="Roboto Condensed"/>
              </a:rPr>
              <a:t>tiếng</a:t>
            </a:r>
            <a:r>
              <a:rPr lang="en-US" sz="4500" dirty="0">
                <a:solidFill>
                  <a:srgbClr val="636363"/>
                </a:solidFill>
                <a:latin typeface="Roboto Condensed"/>
              </a:rPr>
              <a:t> </a:t>
            </a:r>
            <a:r>
              <a:rPr lang="en-US" sz="4500" dirty="0" err="1">
                <a:solidFill>
                  <a:srgbClr val="636363"/>
                </a:solidFill>
                <a:latin typeface="Roboto Condensed"/>
              </a:rPr>
              <a:t>của</a:t>
            </a:r>
            <a:r>
              <a:rPr lang="en-US" sz="4500" dirty="0">
                <a:solidFill>
                  <a:srgbClr val="636363"/>
                </a:solidFill>
                <a:latin typeface="Roboto Condensed"/>
              </a:rPr>
              <a:t> </a:t>
            </a:r>
            <a:r>
              <a:rPr lang="en-US" sz="4500" dirty="0" err="1">
                <a:solidFill>
                  <a:srgbClr val="636363"/>
                </a:solidFill>
                <a:latin typeface="Roboto Condensed"/>
              </a:rPr>
              <a:t>quê</a:t>
            </a:r>
            <a:r>
              <a:rPr lang="en-US" sz="4500" dirty="0">
                <a:solidFill>
                  <a:srgbClr val="636363"/>
                </a:solidFill>
                <a:latin typeface="Roboto Condensed"/>
              </a:rPr>
              <a:t> </a:t>
            </a:r>
            <a:r>
              <a:rPr lang="en-US" sz="4500" dirty="0" err="1">
                <a:solidFill>
                  <a:srgbClr val="636363"/>
                </a:solidFill>
                <a:latin typeface="Roboto Condensed"/>
              </a:rPr>
              <a:t>hương</a:t>
            </a:r>
            <a:r>
              <a:rPr lang="en-US" sz="4500" dirty="0">
                <a:solidFill>
                  <a:srgbClr val="636363"/>
                </a:solidFill>
                <a:latin typeface="Roboto Condensed"/>
              </a:rPr>
              <a:t>, </a:t>
            </a:r>
            <a:r>
              <a:rPr lang="en-US" sz="4500" dirty="0" err="1">
                <a:solidFill>
                  <a:srgbClr val="636363"/>
                </a:solidFill>
                <a:latin typeface="Roboto Condensed"/>
              </a:rPr>
              <a:t>em</a:t>
            </a:r>
            <a:r>
              <a:rPr lang="en-US" sz="4500" dirty="0">
                <a:solidFill>
                  <a:srgbClr val="636363"/>
                </a:solidFill>
                <a:latin typeface="Roboto Condensed"/>
              </a:rPr>
              <a:t> </a:t>
            </a:r>
            <a:r>
              <a:rPr lang="en-US" sz="4500" dirty="0" err="1">
                <a:solidFill>
                  <a:srgbClr val="636363"/>
                </a:solidFill>
                <a:latin typeface="Roboto Condensed"/>
              </a:rPr>
              <a:t>sẽ</a:t>
            </a:r>
            <a:r>
              <a:rPr lang="en-US" sz="4500" dirty="0">
                <a:solidFill>
                  <a:srgbClr val="636363"/>
                </a:solidFill>
                <a:latin typeface="Roboto Condensed"/>
              </a:rPr>
              <a:t> </a:t>
            </a:r>
            <a:r>
              <a:rPr lang="en-US" sz="4500" dirty="0" err="1">
                <a:solidFill>
                  <a:srgbClr val="636363"/>
                </a:solidFill>
                <a:latin typeface="Roboto Condensed"/>
              </a:rPr>
              <a:t>chọn</a:t>
            </a:r>
            <a:r>
              <a:rPr lang="en-US" sz="4500" dirty="0">
                <a:solidFill>
                  <a:srgbClr val="636363"/>
                </a:solidFill>
                <a:latin typeface="Roboto Condensed"/>
              </a:rPr>
              <a:t> </a:t>
            </a:r>
            <a:r>
              <a:rPr lang="en-US" sz="4500" dirty="0" err="1">
                <a:solidFill>
                  <a:srgbClr val="636363"/>
                </a:solidFill>
                <a:latin typeface="Roboto Condensed"/>
              </a:rPr>
              <a:t>danh</a:t>
            </a:r>
            <a:r>
              <a:rPr lang="en-US" sz="4500" dirty="0">
                <a:solidFill>
                  <a:srgbClr val="636363"/>
                </a:solidFill>
                <a:latin typeface="Roboto Condensed"/>
              </a:rPr>
              <a:t> lam </a:t>
            </a:r>
            <a:r>
              <a:rPr lang="en-US" sz="4500" dirty="0" err="1">
                <a:solidFill>
                  <a:srgbClr val="636363"/>
                </a:solidFill>
                <a:latin typeface="Roboto Condensed"/>
              </a:rPr>
              <a:t>thắng</a:t>
            </a:r>
            <a:r>
              <a:rPr lang="en-US" sz="4500" dirty="0">
                <a:solidFill>
                  <a:srgbClr val="636363"/>
                </a:solidFill>
                <a:latin typeface="Roboto Condensed"/>
              </a:rPr>
              <a:t> </a:t>
            </a:r>
            <a:r>
              <a:rPr lang="en-US" sz="4500" dirty="0" err="1">
                <a:solidFill>
                  <a:srgbClr val="636363"/>
                </a:solidFill>
                <a:latin typeface="Roboto Condensed"/>
              </a:rPr>
              <a:t>cảnh</a:t>
            </a:r>
            <a:r>
              <a:rPr lang="en-US" sz="4500" dirty="0">
                <a:solidFill>
                  <a:srgbClr val="636363"/>
                </a:solidFill>
                <a:latin typeface="Roboto Condensed"/>
              </a:rPr>
              <a:t> </a:t>
            </a:r>
            <a:r>
              <a:rPr lang="en-US" sz="4500" dirty="0" err="1">
                <a:solidFill>
                  <a:srgbClr val="636363"/>
                </a:solidFill>
                <a:latin typeface="Roboto Condensed"/>
              </a:rPr>
              <a:t>nào</a:t>
            </a:r>
            <a:r>
              <a:rPr lang="en-US" sz="4500" dirty="0">
                <a:solidFill>
                  <a:srgbClr val="636363"/>
                </a:solidFill>
                <a:latin typeface="Roboto Condensed"/>
              </a:rPr>
              <a:t>? </a:t>
            </a:r>
            <a:r>
              <a:rPr lang="en-US" sz="4500" dirty="0" err="1">
                <a:solidFill>
                  <a:srgbClr val="636363"/>
                </a:solidFill>
                <a:latin typeface="Roboto Condensed"/>
              </a:rPr>
              <a:t>Hãy</a:t>
            </a:r>
            <a:r>
              <a:rPr lang="en-US" sz="4500" dirty="0">
                <a:solidFill>
                  <a:srgbClr val="636363"/>
                </a:solidFill>
                <a:latin typeface="Roboto Condensed"/>
              </a:rPr>
              <a:t> </a:t>
            </a:r>
            <a:r>
              <a:rPr lang="en-US" sz="4500" dirty="0" err="1">
                <a:solidFill>
                  <a:srgbClr val="636363"/>
                </a:solidFill>
                <a:latin typeface="Roboto Condensed"/>
              </a:rPr>
              <a:t>viết</a:t>
            </a:r>
            <a:r>
              <a:rPr lang="en-US" sz="4500" dirty="0">
                <a:solidFill>
                  <a:srgbClr val="636363"/>
                </a:solidFill>
                <a:latin typeface="Roboto Condensed"/>
              </a:rPr>
              <a:t> </a:t>
            </a:r>
            <a:r>
              <a:rPr lang="en-US" sz="4500" dirty="0" err="1">
                <a:solidFill>
                  <a:srgbClr val="636363"/>
                </a:solidFill>
                <a:latin typeface="Roboto Condensed"/>
              </a:rPr>
              <a:t>đoạn</a:t>
            </a:r>
            <a:r>
              <a:rPr lang="en-US" sz="4500" dirty="0">
                <a:solidFill>
                  <a:srgbClr val="636363"/>
                </a:solidFill>
                <a:latin typeface="Roboto Condensed"/>
              </a:rPr>
              <a:t> </a:t>
            </a:r>
            <a:r>
              <a:rPr lang="en-US" sz="4500" dirty="0" err="1">
                <a:solidFill>
                  <a:srgbClr val="636363"/>
                </a:solidFill>
                <a:latin typeface="Roboto Condensed"/>
              </a:rPr>
              <a:t>văn</a:t>
            </a:r>
            <a:r>
              <a:rPr lang="en-US" sz="4500" dirty="0">
                <a:solidFill>
                  <a:srgbClr val="636363"/>
                </a:solidFill>
                <a:latin typeface="Roboto Condensed"/>
              </a:rPr>
              <a:t> </a:t>
            </a:r>
            <a:r>
              <a:rPr lang="en-US" sz="4500" dirty="0" err="1">
                <a:solidFill>
                  <a:srgbClr val="636363"/>
                </a:solidFill>
                <a:latin typeface="Roboto Condensed"/>
              </a:rPr>
              <a:t>khoảng</a:t>
            </a:r>
            <a:r>
              <a:rPr lang="en-US" sz="4500" dirty="0">
                <a:solidFill>
                  <a:srgbClr val="636363"/>
                </a:solidFill>
                <a:latin typeface="Roboto Condensed"/>
              </a:rPr>
              <a:t> 9 - 10 </a:t>
            </a:r>
            <a:r>
              <a:rPr lang="en-US" sz="4500" dirty="0" err="1">
                <a:solidFill>
                  <a:srgbClr val="636363"/>
                </a:solidFill>
                <a:latin typeface="Roboto Condensed"/>
              </a:rPr>
              <a:t>câu</a:t>
            </a:r>
            <a:r>
              <a:rPr lang="en-US" sz="4500" dirty="0">
                <a:solidFill>
                  <a:srgbClr val="636363"/>
                </a:solidFill>
                <a:latin typeface="Roboto Condensed"/>
              </a:rPr>
              <a:t> </a:t>
            </a:r>
            <a:r>
              <a:rPr lang="en-US" sz="4500" dirty="0" err="1">
                <a:solidFill>
                  <a:srgbClr val="636363"/>
                </a:solidFill>
                <a:latin typeface="Roboto Condensed"/>
              </a:rPr>
              <a:t>để</a:t>
            </a:r>
            <a:r>
              <a:rPr lang="en-US" sz="4500" dirty="0">
                <a:solidFill>
                  <a:srgbClr val="636363"/>
                </a:solidFill>
                <a:latin typeface="Roboto Condensed"/>
              </a:rPr>
              <a:t> chia </a:t>
            </a:r>
            <a:r>
              <a:rPr lang="en-US" sz="4500" dirty="0" err="1">
                <a:solidFill>
                  <a:srgbClr val="636363"/>
                </a:solidFill>
                <a:latin typeface="Roboto Condensed"/>
              </a:rPr>
              <a:t>sẻ</a:t>
            </a:r>
            <a:r>
              <a:rPr lang="en-US" sz="4500" dirty="0">
                <a:solidFill>
                  <a:srgbClr val="636363"/>
                </a:solidFill>
                <a:latin typeface="Roboto Condensed"/>
              </a:rPr>
              <a:t> </a:t>
            </a:r>
            <a:r>
              <a:rPr lang="en-US" sz="4500" dirty="0" err="1">
                <a:solidFill>
                  <a:srgbClr val="636363"/>
                </a:solidFill>
                <a:latin typeface="Roboto Condensed"/>
              </a:rPr>
              <a:t>cảm</a:t>
            </a:r>
            <a:r>
              <a:rPr lang="en-US" sz="4500" dirty="0">
                <a:solidFill>
                  <a:srgbClr val="636363"/>
                </a:solidFill>
                <a:latin typeface="Roboto Condensed"/>
              </a:rPr>
              <a:t> </a:t>
            </a:r>
            <a:r>
              <a:rPr lang="en-US" sz="4500" dirty="0" err="1">
                <a:solidFill>
                  <a:srgbClr val="636363"/>
                </a:solidFill>
                <a:latin typeface="Roboto Condensed"/>
              </a:rPr>
              <a:t>nhận</a:t>
            </a:r>
            <a:r>
              <a:rPr lang="en-US" sz="4500" dirty="0">
                <a:solidFill>
                  <a:srgbClr val="636363"/>
                </a:solidFill>
                <a:latin typeface="Roboto Condensed"/>
              </a:rPr>
              <a:t> </a:t>
            </a:r>
            <a:r>
              <a:rPr lang="en-US" sz="4500" dirty="0" err="1">
                <a:solidFill>
                  <a:srgbClr val="636363"/>
                </a:solidFill>
                <a:latin typeface="Roboto Condensed"/>
              </a:rPr>
              <a:t>của</a:t>
            </a:r>
            <a:r>
              <a:rPr lang="en-US" sz="4500" dirty="0">
                <a:solidFill>
                  <a:srgbClr val="636363"/>
                </a:solidFill>
                <a:latin typeface="Roboto Condensed"/>
              </a:rPr>
              <a:t> </a:t>
            </a:r>
            <a:r>
              <a:rPr lang="en-US" sz="4500" dirty="0" err="1">
                <a:solidFill>
                  <a:srgbClr val="636363"/>
                </a:solidFill>
                <a:latin typeface="Roboto Condensed"/>
              </a:rPr>
              <a:t>bản</a:t>
            </a:r>
            <a:r>
              <a:rPr lang="en-US" sz="4500" dirty="0">
                <a:solidFill>
                  <a:srgbClr val="636363"/>
                </a:solidFill>
                <a:latin typeface="Roboto Condensed"/>
              </a:rPr>
              <a:t> </a:t>
            </a:r>
            <a:r>
              <a:rPr lang="en-US" sz="4500" dirty="0" err="1">
                <a:solidFill>
                  <a:srgbClr val="636363"/>
                </a:solidFill>
                <a:latin typeface="Roboto Condensed"/>
              </a:rPr>
              <a:t>thân</a:t>
            </a:r>
            <a:r>
              <a:rPr lang="en-US" sz="4500" dirty="0">
                <a:solidFill>
                  <a:srgbClr val="636363"/>
                </a:solidFill>
                <a:latin typeface="Roboto Condensed"/>
              </a:rPr>
              <a:t> </a:t>
            </a:r>
            <a:r>
              <a:rPr lang="en-US" sz="4500" dirty="0" err="1">
                <a:solidFill>
                  <a:srgbClr val="636363"/>
                </a:solidFill>
                <a:latin typeface="Roboto Condensed"/>
              </a:rPr>
              <a:t>về</a:t>
            </a:r>
            <a:r>
              <a:rPr lang="en-US" sz="4500" dirty="0">
                <a:solidFill>
                  <a:srgbClr val="636363"/>
                </a:solidFill>
                <a:latin typeface="Roboto Condensed"/>
              </a:rPr>
              <a:t> </a:t>
            </a:r>
            <a:r>
              <a:rPr lang="en-US" sz="4500" dirty="0" err="1">
                <a:solidFill>
                  <a:srgbClr val="636363"/>
                </a:solidFill>
                <a:latin typeface="Roboto Condensed"/>
              </a:rPr>
              <a:t>danh</a:t>
            </a:r>
            <a:r>
              <a:rPr lang="en-US" sz="4500" dirty="0">
                <a:solidFill>
                  <a:srgbClr val="636363"/>
                </a:solidFill>
                <a:latin typeface="Roboto Condensed"/>
              </a:rPr>
              <a:t> lam </a:t>
            </a:r>
            <a:r>
              <a:rPr lang="en-US" sz="4500" dirty="0" err="1">
                <a:solidFill>
                  <a:srgbClr val="636363"/>
                </a:solidFill>
                <a:latin typeface="Roboto Condensed"/>
              </a:rPr>
              <a:t>thắng</a:t>
            </a:r>
            <a:r>
              <a:rPr lang="en-US" sz="4500" dirty="0">
                <a:solidFill>
                  <a:srgbClr val="636363"/>
                </a:solidFill>
                <a:latin typeface="Roboto Condensed"/>
              </a:rPr>
              <a:t> </a:t>
            </a:r>
            <a:r>
              <a:rPr lang="en-US" sz="4500" dirty="0" err="1">
                <a:solidFill>
                  <a:srgbClr val="636363"/>
                </a:solidFill>
                <a:latin typeface="Roboto Condensed"/>
              </a:rPr>
              <a:t>cảnh</a:t>
            </a:r>
            <a:r>
              <a:rPr lang="en-US" sz="4500" dirty="0">
                <a:solidFill>
                  <a:srgbClr val="636363"/>
                </a:solidFill>
                <a:latin typeface="Roboto Condensed"/>
              </a:rPr>
              <a:t> </a:t>
            </a:r>
            <a:r>
              <a:rPr lang="en-US" sz="4500" dirty="0" err="1">
                <a:solidFill>
                  <a:srgbClr val="636363"/>
                </a:solidFill>
                <a:latin typeface="Roboto Condensed"/>
              </a:rPr>
              <a:t>đó</a:t>
            </a:r>
            <a:r>
              <a:rPr lang="en-US" sz="4500" dirty="0">
                <a:solidFill>
                  <a:srgbClr val="636363"/>
                </a:solidFill>
                <a:latin typeface="Roboto Condensed"/>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17950" y="969710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7714920" y="9783000"/>
            <a:ext cx="7289224" cy="77800"/>
            <a:chOff x="0" y="0"/>
            <a:chExt cx="9718965" cy="103733"/>
          </a:xfrm>
        </p:grpSpPr>
        <p:sp>
          <p:nvSpPr>
            <p:cNvPr id="8" name="Freeform 8"/>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sp>
        <p:nvSpPr>
          <p:cNvPr id="9" name="Freeform 9"/>
          <p:cNvSpPr/>
          <p:nvPr/>
        </p:nvSpPr>
        <p:spPr>
          <a:xfrm>
            <a:off x="10542994" y="5559753"/>
            <a:ext cx="9257061" cy="4713000"/>
          </a:xfrm>
          <a:custGeom>
            <a:avLst/>
            <a:gdLst/>
            <a:ahLst/>
            <a:cxnLst/>
            <a:rect l="l" t="t" r="r" b="b"/>
            <a:pathLst>
              <a:path w="9257061" h="4713000">
                <a:moveTo>
                  <a:pt x="0" y="0"/>
                </a:moveTo>
                <a:lnTo>
                  <a:pt x="9257061" y="0"/>
                </a:lnTo>
                <a:lnTo>
                  <a:pt x="9257061" y="4713000"/>
                </a:lnTo>
                <a:lnTo>
                  <a:pt x="0" y="4713000"/>
                </a:lnTo>
                <a:lnTo>
                  <a:pt x="0" y="0"/>
                </a:lnTo>
                <a:close/>
              </a:path>
            </a:pathLst>
          </a:custGeom>
          <a:blipFill>
            <a:blip r:embed="rId5"/>
            <a:stretch>
              <a:fillRect/>
            </a:stretch>
          </a:blipFill>
        </p:spPr>
      </p:sp>
      <p:graphicFrame>
        <p:nvGraphicFramePr>
          <p:cNvPr id="10" name="Table 10"/>
          <p:cNvGraphicFramePr>
            <a:graphicFrameLocks noGrp="1"/>
          </p:cNvGraphicFramePr>
          <p:nvPr>
            <p:extLst>
              <p:ext uri="{D42A27DB-BD31-4B8C-83A1-F6EECF244321}">
                <p14:modId xmlns:p14="http://schemas.microsoft.com/office/powerpoint/2010/main" val="3369309047"/>
              </p:ext>
            </p:extLst>
          </p:nvPr>
        </p:nvGraphicFramePr>
        <p:xfrm>
          <a:off x="1517975" y="1307900"/>
          <a:ext cx="14069395" cy="7950400"/>
        </p:xfrm>
        <a:graphic>
          <a:graphicData uri="http://schemas.openxmlformats.org/drawingml/2006/table">
            <a:tbl>
              <a:tblPr/>
              <a:tblGrid>
                <a:gridCol w="3430404">
                  <a:extLst>
                    <a:ext uri="{9D8B030D-6E8A-4147-A177-3AD203B41FA5}">
                      <a16:colId xmlns:a16="http://schemas.microsoft.com/office/drawing/2014/main" val="20000"/>
                    </a:ext>
                  </a:extLst>
                </a:gridCol>
                <a:gridCol w="10638991">
                  <a:extLst>
                    <a:ext uri="{9D8B030D-6E8A-4147-A177-3AD203B41FA5}">
                      <a16:colId xmlns:a16="http://schemas.microsoft.com/office/drawing/2014/main" val="20001"/>
                    </a:ext>
                  </a:extLst>
                </a:gridCol>
              </a:tblGrid>
              <a:tr h="1358189">
                <a:tc>
                  <a:txBody>
                    <a:bodyPr/>
                    <a:lstStyle/>
                    <a:p>
                      <a:pPr algn="ctr">
                        <a:lnSpc>
                          <a:spcPts val="4900"/>
                        </a:lnSpc>
                        <a:defRPr/>
                      </a:pPr>
                      <a:r>
                        <a:rPr lang="en-US" sz="3500" dirty="0" err="1">
                          <a:solidFill>
                            <a:srgbClr val="575D4D"/>
                          </a:solidFill>
                          <a:latin typeface="Roboto Condensed Bold"/>
                        </a:rPr>
                        <a:t>Mở</a:t>
                      </a:r>
                      <a:r>
                        <a:rPr lang="en-US" sz="3500" dirty="0">
                          <a:solidFill>
                            <a:srgbClr val="575D4D"/>
                          </a:solidFill>
                          <a:latin typeface="Roboto Condensed Bold"/>
                        </a:rPr>
                        <a:t> </a:t>
                      </a:r>
                      <a:r>
                        <a:rPr lang="en-US" sz="3500" dirty="0" err="1">
                          <a:solidFill>
                            <a:srgbClr val="575D4D"/>
                          </a:solidFill>
                          <a:latin typeface="Roboto Condensed Bold"/>
                        </a:rPr>
                        <a:t>đoạn</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2D0D4"/>
                    </a:solidFill>
                  </a:tcPr>
                </a:tc>
                <a:tc>
                  <a:txBody>
                    <a:bodyPr/>
                    <a:lstStyle/>
                    <a:p>
                      <a:pPr algn="l">
                        <a:lnSpc>
                          <a:spcPts val="4900"/>
                        </a:lnSpc>
                        <a:defRPr/>
                      </a:pPr>
                      <a:r>
                        <a:rPr lang="en-US" sz="3500" dirty="0" err="1">
                          <a:solidFill>
                            <a:srgbClr val="58604C"/>
                          </a:solidFill>
                          <a:latin typeface="Roboto Condensed"/>
                        </a:rPr>
                        <a:t>Dẫn</a:t>
                      </a:r>
                      <a:r>
                        <a:rPr lang="en-US" sz="3500" dirty="0">
                          <a:solidFill>
                            <a:srgbClr val="58604C"/>
                          </a:solidFill>
                          <a:latin typeface="Roboto Condensed"/>
                        </a:rPr>
                        <a:t> </a:t>
                      </a:r>
                      <a:r>
                        <a:rPr lang="en-US" sz="3500" dirty="0" err="1">
                          <a:solidFill>
                            <a:srgbClr val="58604C"/>
                          </a:solidFill>
                          <a:latin typeface="Roboto Condensed"/>
                        </a:rPr>
                        <a:t>dắt</a:t>
                      </a:r>
                      <a:r>
                        <a:rPr lang="en-US" sz="3500" dirty="0">
                          <a:solidFill>
                            <a:srgbClr val="58604C"/>
                          </a:solidFill>
                          <a:latin typeface="Roboto Condensed"/>
                        </a:rPr>
                        <a:t> </a:t>
                      </a:r>
                      <a:r>
                        <a:rPr lang="en-US" sz="3500" dirty="0" err="1">
                          <a:solidFill>
                            <a:srgbClr val="58604C"/>
                          </a:solidFill>
                          <a:latin typeface="Roboto Condensed"/>
                        </a:rPr>
                        <a:t>và</a:t>
                      </a:r>
                      <a:r>
                        <a:rPr lang="en-US" sz="3500" dirty="0">
                          <a:solidFill>
                            <a:srgbClr val="58604C"/>
                          </a:solidFill>
                          <a:latin typeface="Roboto Condensed"/>
                        </a:rPr>
                        <a:t> </a:t>
                      </a:r>
                      <a:r>
                        <a:rPr lang="en-US" sz="3500" dirty="0" err="1">
                          <a:solidFill>
                            <a:srgbClr val="58604C"/>
                          </a:solidFill>
                          <a:latin typeface="Roboto Condensed"/>
                        </a:rPr>
                        <a:t>nêu</a:t>
                      </a:r>
                      <a:r>
                        <a:rPr lang="en-US" sz="3500" dirty="0">
                          <a:solidFill>
                            <a:srgbClr val="58604C"/>
                          </a:solidFill>
                          <a:latin typeface="Roboto Condensed"/>
                        </a:rPr>
                        <a:t> </a:t>
                      </a:r>
                      <a:r>
                        <a:rPr lang="en-US" sz="3500" dirty="0" err="1">
                          <a:solidFill>
                            <a:srgbClr val="58604C"/>
                          </a:solidFill>
                          <a:latin typeface="Roboto Condensed"/>
                        </a:rPr>
                        <a:t>danh</a:t>
                      </a:r>
                      <a:r>
                        <a:rPr lang="en-US" sz="3500" dirty="0">
                          <a:solidFill>
                            <a:srgbClr val="58604C"/>
                          </a:solidFill>
                          <a:latin typeface="Roboto Condensed"/>
                        </a:rPr>
                        <a:t> </a:t>
                      </a:r>
                      <a:r>
                        <a:rPr lang="en-US" sz="3500" dirty="0" err="1">
                          <a:solidFill>
                            <a:srgbClr val="58604C"/>
                          </a:solidFill>
                          <a:latin typeface="Roboto Condensed"/>
                        </a:rPr>
                        <a:t>lanh</a:t>
                      </a:r>
                      <a:r>
                        <a:rPr lang="en-US" sz="3500" dirty="0">
                          <a:solidFill>
                            <a:srgbClr val="58604C"/>
                          </a:solidFill>
                          <a:latin typeface="Roboto Condensed"/>
                        </a:rPr>
                        <a:t> </a:t>
                      </a:r>
                      <a:r>
                        <a:rPr lang="en-US" sz="3500" dirty="0" err="1">
                          <a:solidFill>
                            <a:srgbClr val="58604C"/>
                          </a:solidFill>
                          <a:latin typeface="Roboto Condensed"/>
                        </a:rPr>
                        <a:t>thắng</a:t>
                      </a:r>
                      <a:r>
                        <a:rPr lang="en-US" sz="3500" dirty="0">
                          <a:solidFill>
                            <a:srgbClr val="58604C"/>
                          </a:solidFill>
                          <a:latin typeface="Roboto Condensed"/>
                        </a:rPr>
                        <a:t> </a:t>
                      </a:r>
                      <a:r>
                        <a:rPr lang="en-US" sz="3500" dirty="0" err="1">
                          <a:solidFill>
                            <a:srgbClr val="58604C"/>
                          </a:solidFill>
                          <a:latin typeface="Roboto Condensed"/>
                        </a:rPr>
                        <a:t>cảnh</a:t>
                      </a:r>
                      <a:r>
                        <a:rPr lang="en-US" sz="3500" dirty="0">
                          <a:solidFill>
                            <a:srgbClr val="58604C"/>
                          </a:solidFill>
                          <a:latin typeface="Roboto Condensed"/>
                        </a:rPr>
                        <a:t> </a:t>
                      </a:r>
                      <a:r>
                        <a:rPr lang="en-US" sz="3500" dirty="0" err="1">
                          <a:solidFill>
                            <a:srgbClr val="58604C"/>
                          </a:solidFill>
                          <a:latin typeface="Roboto Condensed"/>
                        </a:rPr>
                        <a:t>em</a:t>
                      </a:r>
                      <a:r>
                        <a:rPr lang="en-US" sz="3500" dirty="0">
                          <a:solidFill>
                            <a:srgbClr val="58604C"/>
                          </a:solidFill>
                          <a:latin typeface="Roboto Condensed"/>
                        </a:rPr>
                        <a:t> </a:t>
                      </a:r>
                      <a:r>
                        <a:rPr lang="en-US" sz="3500" dirty="0" err="1">
                          <a:solidFill>
                            <a:srgbClr val="58604C"/>
                          </a:solidFill>
                          <a:latin typeface="Roboto Condensed"/>
                        </a:rPr>
                        <a:t>lựa</a:t>
                      </a:r>
                      <a:r>
                        <a:rPr lang="en-US" sz="3500" dirty="0">
                          <a:solidFill>
                            <a:srgbClr val="58604C"/>
                          </a:solidFill>
                          <a:latin typeface="Roboto Condensed"/>
                        </a:rPr>
                        <a:t> </a:t>
                      </a:r>
                      <a:r>
                        <a:rPr lang="en-US" sz="3500" dirty="0" err="1">
                          <a:solidFill>
                            <a:srgbClr val="58604C"/>
                          </a:solidFill>
                          <a:latin typeface="Roboto Condensed"/>
                        </a:rPr>
                        <a:t>chọn</a:t>
                      </a:r>
                      <a:r>
                        <a:rPr lang="en-US" sz="3500" dirty="0">
                          <a:solidFill>
                            <a:srgbClr val="58604C"/>
                          </a:solidFill>
                          <a:latin typeface="Roboto Condensed"/>
                        </a:rPr>
                        <a:t>.</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FBEB"/>
                    </a:solidFill>
                  </a:tcPr>
                </a:tc>
                <a:extLst>
                  <a:ext uri="{0D108BD9-81ED-4DB2-BD59-A6C34878D82A}">
                    <a16:rowId xmlns:a16="http://schemas.microsoft.com/office/drawing/2014/main" val="10000"/>
                  </a:ext>
                </a:extLst>
              </a:tr>
              <a:tr h="5012221">
                <a:tc>
                  <a:txBody>
                    <a:bodyPr/>
                    <a:lstStyle/>
                    <a:p>
                      <a:pPr algn="ctr">
                        <a:lnSpc>
                          <a:spcPts val="4900"/>
                        </a:lnSpc>
                        <a:defRPr/>
                      </a:pPr>
                      <a:r>
                        <a:rPr lang="en-US" sz="3500" dirty="0" err="1">
                          <a:solidFill>
                            <a:srgbClr val="575D4D"/>
                          </a:solidFill>
                          <a:latin typeface="Roboto Condensed Bold"/>
                        </a:rPr>
                        <a:t>Thân</a:t>
                      </a:r>
                      <a:r>
                        <a:rPr lang="en-US" sz="3500" dirty="0">
                          <a:solidFill>
                            <a:srgbClr val="575D4D"/>
                          </a:solidFill>
                          <a:latin typeface="Roboto Condensed Bold"/>
                        </a:rPr>
                        <a:t> </a:t>
                      </a:r>
                      <a:r>
                        <a:rPr lang="en-US" sz="3500" dirty="0" err="1">
                          <a:solidFill>
                            <a:srgbClr val="575D4D"/>
                          </a:solidFill>
                          <a:latin typeface="Roboto Condensed Bold"/>
                        </a:rPr>
                        <a:t>đoạn</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2D0D4"/>
                    </a:solidFill>
                  </a:tcPr>
                </a:tc>
                <a:tc>
                  <a:txBody>
                    <a:bodyPr/>
                    <a:lstStyle/>
                    <a:p>
                      <a:pPr marL="755651" lvl="1" indent="-377825" algn="l">
                        <a:lnSpc>
                          <a:spcPts val="4900"/>
                        </a:lnSpc>
                        <a:buFont typeface="Arial"/>
                        <a:buChar char="•"/>
                        <a:defRPr/>
                      </a:pPr>
                      <a:r>
                        <a:rPr lang="en-US" sz="3500" dirty="0" err="1">
                          <a:solidFill>
                            <a:srgbClr val="54544F"/>
                          </a:solidFill>
                          <a:latin typeface="Roboto Condensed"/>
                        </a:rPr>
                        <a:t>Giới</a:t>
                      </a:r>
                      <a:r>
                        <a:rPr lang="en-US" sz="3500" dirty="0">
                          <a:solidFill>
                            <a:srgbClr val="54544F"/>
                          </a:solidFill>
                          <a:latin typeface="Roboto Condensed"/>
                        </a:rPr>
                        <a:t> </a:t>
                      </a:r>
                      <a:r>
                        <a:rPr lang="en-US" sz="3500" dirty="0" err="1">
                          <a:solidFill>
                            <a:srgbClr val="54544F"/>
                          </a:solidFill>
                          <a:latin typeface="Roboto Condensed"/>
                        </a:rPr>
                        <a:t>thiệu</a:t>
                      </a:r>
                      <a:r>
                        <a:rPr lang="en-US" sz="3500" dirty="0">
                          <a:solidFill>
                            <a:srgbClr val="54544F"/>
                          </a:solidFill>
                          <a:latin typeface="Roboto Condensed"/>
                        </a:rPr>
                        <a:t> </a:t>
                      </a:r>
                      <a:r>
                        <a:rPr lang="en-US" sz="3500" dirty="0" err="1">
                          <a:solidFill>
                            <a:srgbClr val="54544F"/>
                          </a:solidFill>
                          <a:latin typeface="Roboto Condensed"/>
                        </a:rPr>
                        <a:t>các</a:t>
                      </a:r>
                      <a:r>
                        <a:rPr lang="en-US" sz="3500" dirty="0">
                          <a:solidFill>
                            <a:srgbClr val="54544F"/>
                          </a:solidFill>
                          <a:latin typeface="Roboto Condensed"/>
                        </a:rPr>
                        <a:t> </a:t>
                      </a:r>
                      <a:r>
                        <a:rPr lang="en-US" sz="3500" dirty="0" err="1">
                          <a:solidFill>
                            <a:srgbClr val="54544F"/>
                          </a:solidFill>
                          <a:latin typeface="Roboto Condensed"/>
                        </a:rPr>
                        <a:t>thông</a:t>
                      </a:r>
                      <a:r>
                        <a:rPr lang="en-US" sz="3500" dirty="0">
                          <a:solidFill>
                            <a:srgbClr val="54544F"/>
                          </a:solidFill>
                          <a:latin typeface="Roboto Condensed"/>
                        </a:rPr>
                        <a:t> tin </a:t>
                      </a:r>
                      <a:r>
                        <a:rPr lang="en-US" sz="3500" dirty="0" err="1">
                          <a:solidFill>
                            <a:srgbClr val="54544F"/>
                          </a:solidFill>
                          <a:latin typeface="Roboto Condensed"/>
                        </a:rPr>
                        <a:t>cơ</a:t>
                      </a:r>
                      <a:r>
                        <a:rPr lang="en-US" sz="3500" dirty="0">
                          <a:solidFill>
                            <a:srgbClr val="54544F"/>
                          </a:solidFill>
                          <a:latin typeface="Roboto Condensed"/>
                        </a:rPr>
                        <a:t> </a:t>
                      </a:r>
                      <a:r>
                        <a:rPr lang="en-US" sz="3500" dirty="0" err="1">
                          <a:solidFill>
                            <a:srgbClr val="54544F"/>
                          </a:solidFill>
                          <a:latin typeface="Roboto Condensed"/>
                        </a:rPr>
                        <a:t>bản</a:t>
                      </a:r>
                      <a:r>
                        <a:rPr lang="en-US" sz="3500" dirty="0">
                          <a:solidFill>
                            <a:srgbClr val="54544F"/>
                          </a:solidFill>
                          <a:latin typeface="Roboto Condensed"/>
                        </a:rPr>
                        <a:t> </a:t>
                      </a:r>
                      <a:r>
                        <a:rPr lang="en-US" sz="3500" dirty="0" err="1">
                          <a:solidFill>
                            <a:srgbClr val="54544F"/>
                          </a:solidFill>
                          <a:latin typeface="Roboto Condensed"/>
                        </a:rPr>
                        <a:t>về</a:t>
                      </a:r>
                      <a:r>
                        <a:rPr lang="en-US" sz="3500" dirty="0">
                          <a:solidFill>
                            <a:srgbClr val="54544F"/>
                          </a:solidFill>
                          <a:latin typeface="Roboto Condensed"/>
                        </a:rPr>
                        <a:t> </a:t>
                      </a:r>
                      <a:r>
                        <a:rPr lang="en-US" sz="3500" dirty="0" err="1">
                          <a:solidFill>
                            <a:srgbClr val="54544F"/>
                          </a:solidFill>
                          <a:latin typeface="Roboto Condensed"/>
                        </a:rPr>
                        <a:t>danh</a:t>
                      </a:r>
                      <a:r>
                        <a:rPr lang="en-US" sz="3500" dirty="0">
                          <a:solidFill>
                            <a:srgbClr val="54544F"/>
                          </a:solidFill>
                          <a:latin typeface="Roboto Condensed"/>
                        </a:rPr>
                        <a:t> lam </a:t>
                      </a:r>
                      <a:r>
                        <a:rPr lang="en-US" sz="3500" dirty="0" err="1">
                          <a:solidFill>
                            <a:srgbClr val="54544F"/>
                          </a:solidFill>
                          <a:latin typeface="Roboto Condensed"/>
                        </a:rPr>
                        <a:t>thắng</a:t>
                      </a:r>
                      <a:r>
                        <a:rPr lang="en-US" sz="3500" dirty="0">
                          <a:solidFill>
                            <a:srgbClr val="54544F"/>
                          </a:solidFill>
                          <a:latin typeface="Roboto Condensed"/>
                        </a:rPr>
                        <a:t> </a:t>
                      </a:r>
                      <a:r>
                        <a:rPr lang="en-US" sz="3500" dirty="0" err="1">
                          <a:solidFill>
                            <a:srgbClr val="54544F"/>
                          </a:solidFill>
                          <a:latin typeface="Roboto Condensed"/>
                        </a:rPr>
                        <a:t>cảnh</a:t>
                      </a:r>
                      <a:r>
                        <a:rPr lang="en-US" sz="3500" dirty="0">
                          <a:solidFill>
                            <a:srgbClr val="54544F"/>
                          </a:solidFill>
                          <a:latin typeface="Roboto Condensed"/>
                        </a:rPr>
                        <a:t> </a:t>
                      </a:r>
                      <a:r>
                        <a:rPr lang="en-US" sz="3500" dirty="0" err="1">
                          <a:solidFill>
                            <a:srgbClr val="54544F"/>
                          </a:solidFill>
                          <a:latin typeface="Roboto Condensed"/>
                        </a:rPr>
                        <a:t>đó</a:t>
                      </a:r>
                      <a:r>
                        <a:rPr lang="en-US" sz="3500" dirty="0">
                          <a:solidFill>
                            <a:srgbClr val="54544F"/>
                          </a:solidFill>
                          <a:latin typeface="Roboto Condensed"/>
                        </a:rPr>
                        <a:t> (</a:t>
                      </a:r>
                      <a:r>
                        <a:rPr lang="en-US" sz="3500" dirty="0" err="1">
                          <a:solidFill>
                            <a:srgbClr val="54544F"/>
                          </a:solidFill>
                          <a:latin typeface="Roboto Condensed"/>
                        </a:rPr>
                        <a:t>Mô</a:t>
                      </a:r>
                      <a:r>
                        <a:rPr lang="en-US" sz="3500" dirty="0">
                          <a:solidFill>
                            <a:srgbClr val="54544F"/>
                          </a:solidFill>
                          <a:latin typeface="Roboto Condensed"/>
                        </a:rPr>
                        <a:t> </a:t>
                      </a:r>
                      <a:r>
                        <a:rPr lang="en-US" sz="3500" dirty="0" err="1">
                          <a:solidFill>
                            <a:srgbClr val="54544F"/>
                          </a:solidFill>
                          <a:latin typeface="Roboto Condensed"/>
                        </a:rPr>
                        <a:t>tả</a:t>
                      </a:r>
                      <a:r>
                        <a:rPr lang="en-US" sz="3500" dirty="0">
                          <a:solidFill>
                            <a:srgbClr val="54544F"/>
                          </a:solidFill>
                          <a:latin typeface="Roboto Condensed"/>
                        </a:rPr>
                        <a:t> </a:t>
                      </a:r>
                      <a:r>
                        <a:rPr lang="en-US" sz="3500" dirty="0" err="1">
                          <a:solidFill>
                            <a:srgbClr val="54544F"/>
                          </a:solidFill>
                          <a:latin typeface="Roboto Condensed"/>
                        </a:rPr>
                        <a:t>cụ</a:t>
                      </a:r>
                      <a:r>
                        <a:rPr lang="en-US" sz="3500" dirty="0">
                          <a:solidFill>
                            <a:srgbClr val="54544F"/>
                          </a:solidFill>
                          <a:latin typeface="Roboto Condensed"/>
                        </a:rPr>
                        <a:t> </a:t>
                      </a:r>
                      <a:r>
                        <a:rPr lang="en-US" sz="3500" dirty="0" err="1">
                          <a:solidFill>
                            <a:srgbClr val="54544F"/>
                          </a:solidFill>
                          <a:latin typeface="Roboto Condensed"/>
                        </a:rPr>
                        <a:t>thể</a:t>
                      </a:r>
                      <a:r>
                        <a:rPr lang="en-US" sz="3500" dirty="0">
                          <a:solidFill>
                            <a:srgbClr val="54544F"/>
                          </a:solidFill>
                          <a:latin typeface="Roboto Condensed"/>
                        </a:rPr>
                        <a:t>: </a:t>
                      </a:r>
                      <a:r>
                        <a:rPr lang="en-US" sz="3500" dirty="0" err="1">
                          <a:solidFill>
                            <a:srgbClr val="54544F"/>
                          </a:solidFill>
                          <a:latin typeface="Roboto Condensed"/>
                        </a:rPr>
                        <a:t>vị</a:t>
                      </a:r>
                      <a:r>
                        <a:rPr lang="en-US" sz="3500" dirty="0">
                          <a:solidFill>
                            <a:srgbClr val="54544F"/>
                          </a:solidFill>
                          <a:latin typeface="Roboto Condensed"/>
                        </a:rPr>
                        <a:t> </a:t>
                      </a:r>
                      <a:r>
                        <a:rPr lang="en-US" sz="3500" dirty="0" err="1">
                          <a:solidFill>
                            <a:srgbClr val="54544F"/>
                          </a:solidFill>
                          <a:latin typeface="Roboto Condensed"/>
                        </a:rPr>
                        <a:t>trí</a:t>
                      </a:r>
                      <a:r>
                        <a:rPr lang="en-US" sz="3500" dirty="0">
                          <a:solidFill>
                            <a:srgbClr val="54544F"/>
                          </a:solidFill>
                          <a:latin typeface="Roboto Condensed"/>
                        </a:rPr>
                        <a:t> </a:t>
                      </a:r>
                      <a:r>
                        <a:rPr lang="en-US" sz="3500" dirty="0" err="1">
                          <a:solidFill>
                            <a:srgbClr val="54544F"/>
                          </a:solidFill>
                          <a:latin typeface="Roboto Condensed"/>
                        </a:rPr>
                        <a:t>địa</a:t>
                      </a:r>
                      <a:r>
                        <a:rPr lang="en-US" sz="3500" dirty="0">
                          <a:solidFill>
                            <a:srgbClr val="54544F"/>
                          </a:solidFill>
                          <a:latin typeface="Roboto Condensed"/>
                        </a:rPr>
                        <a:t> </a:t>
                      </a:r>
                      <a:r>
                        <a:rPr lang="en-US" sz="3500" dirty="0" err="1">
                          <a:solidFill>
                            <a:srgbClr val="54544F"/>
                          </a:solidFill>
                          <a:latin typeface="Roboto Condensed"/>
                        </a:rPr>
                        <a:t>lí</a:t>
                      </a:r>
                      <a:r>
                        <a:rPr lang="en-US" sz="3500" dirty="0">
                          <a:solidFill>
                            <a:srgbClr val="54544F"/>
                          </a:solidFill>
                          <a:latin typeface="Roboto Condensed"/>
                        </a:rPr>
                        <a:t>, </a:t>
                      </a:r>
                      <a:r>
                        <a:rPr lang="en-US" sz="3500" dirty="0" err="1">
                          <a:solidFill>
                            <a:srgbClr val="54544F"/>
                          </a:solidFill>
                          <a:latin typeface="Roboto Condensed"/>
                        </a:rPr>
                        <a:t>địa</a:t>
                      </a:r>
                      <a:r>
                        <a:rPr lang="en-US" sz="3500" dirty="0">
                          <a:solidFill>
                            <a:srgbClr val="54544F"/>
                          </a:solidFill>
                          <a:latin typeface="Roboto Condensed"/>
                        </a:rPr>
                        <a:t> </a:t>
                      </a:r>
                      <a:r>
                        <a:rPr lang="en-US" sz="3500" dirty="0" err="1">
                          <a:solidFill>
                            <a:srgbClr val="54544F"/>
                          </a:solidFill>
                          <a:latin typeface="Roboto Condensed"/>
                        </a:rPr>
                        <a:t>chỉ</a:t>
                      </a:r>
                      <a:r>
                        <a:rPr lang="en-US" sz="3500" dirty="0">
                          <a:solidFill>
                            <a:srgbClr val="54544F"/>
                          </a:solidFill>
                          <a:latin typeface="Roboto Condensed"/>
                        </a:rPr>
                        <a:t>, </a:t>
                      </a:r>
                      <a:r>
                        <a:rPr lang="en-US" sz="3500" dirty="0" err="1">
                          <a:solidFill>
                            <a:srgbClr val="54544F"/>
                          </a:solidFill>
                          <a:latin typeface="Roboto Condensed"/>
                        </a:rPr>
                        <a:t>diện</a:t>
                      </a:r>
                      <a:r>
                        <a:rPr lang="en-US" sz="3500" dirty="0">
                          <a:solidFill>
                            <a:srgbClr val="54544F"/>
                          </a:solidFill>
                          <a:latin typeface="Roboto Condensed"/>
                        </a:rPr>
                        <a:t> </a:t>
                      </a:r>
                      <a:r>
                        <a:rPr lang="en-US" sz="3500" dirty="0" err="1">
                          <a:solidFill>
                            <a:srgbClr val="54544F"/>
                          </a:solidFill>
                          <a:latin typeface="Roboto Condensed"/>
                        </a:rPr>
                        <a:t>tích</a:t>
                      </a:r>
                      <a:r>
                        <a:rPr lang="en-US" sz="3500" dirty="0">
                          <a:solidFill>
                            <a:srgbClr val="54544F"/>
                          </a:solidFill>
                          <a:latin typeface="Roboto Condensed"/>
                        </a:rPr>
                        <a:t>,…)</a:t>
                      </a:r>
                      <a:endParaRPr lang="en-US" sz="1100" dirty="0"/>
                    </a:p>
                    <a:p>
                      <a:pPr marL="755651" lvl="1" indent="-377825" algn="l">
                        <a:lnSpc>
                          <a:spcPts val="4900"/>
                        </a:lnSpc>
                        <a:buFont typeface="Arial"/>
                        <a:buChar char="•"/>
                      </a:pPr>
                      <a:r>
                        <a:rPr lang="en-US" sz="3500" dirty="0" err="1">
                          <a:solidFill>
                            <a:srgbClr val="54544F"/>
                          </a:solidFill>
                          <a:latin typeface="Roboto Condensed"/>
                        </a:rPr>
                        <a:t>Lí</a:t>
                      </a:r>
                      <a:r>
                        <a:rPr lang="en-US" sz="3500" dirty="0">
                          <a:solidFill>
                            <a:srgbClr val="54544F"/>
                          </a:solidFill>
                          <a:latin typeface="Roboto Condensed"/>
                        </a:rPr>
                        <a:t> </a:t>
                      </a:r>
                      <a:r>
                        <a:rPr lang="en-US" sz="3500" dirty="0" err="1">
                          <a:solidFill>
                            <a:srgbClr val="54544F"/>
                          </a:solidFill>
                          <a:latin typeface="Roboto Condensed"/>
                        </a:rPr>
                        <a:t>giải</a:t>
                      </a:r>
                      <a:r>
                        <a:rPr lang="en-US" sz="3500" dirty="0">
                          <a:solidFill>
                            <a:srgbClr val="54544F"/>
                          </a:solidFill>
                          <a:latin typeface="Roboto Condensed"/>
                        </a:rPr>
                        <a:t> </a:t>
                      </a:r>
                      <a:r>
                        <a:rPr lang="en-US" sz="3500" dirty="0" err="1">
                          <a:solidFill>
                            <a:srgbClr val="54544F"/>
                          </a:solidFill>
                          <a:latin typeface="Roboto Condensed"/>
                        </a:rPr>
                        <a:t>vì</a:t>
                      </a:r>
                      <a:r>
                        <a:rPr lang="en-US" sz="3500" dirty="0">
                          <a:solidFill>
                            <a:srgbClr val="54544F"/>
                          </a:solidFill>
                          <a:latin typeface="Roboto Condensed"/>
                        </a:rPr>
                        <a:t> </a:t>
                      </a:r>
                      <a:r>
                        <a:rPr lang="en-US" sz="3500" dirty="0" err="1">
                          <a:solidFill>
                            <a:srgbClr val="54544F"/>
                          </a:solidFill>
                          <a:latin typeface="Roboto Condensed"/>
                        </a:rPr>
                        <a:t>sao</a:t>
                      </a:r>
                      <a:r>
                        <a:rPr lang="en-US" sz="3500" dirty="0">
                          <a:solidFill>
                            <a:srgbClr val="54544F"/>
                          </a:solidFill>
                          <a:latin typeface="Roboto Condensed"/>
                        </a:rPr>
                        <a:t> </a:t>
                      </a:r>
                      <a:r>
                        <a:rPr lang="en-US" sz="3500" dirty="0" err="1">
                          <a:solidFill>
                            <a:srgbClr val="54544F"/>
                          </a:solidFill>
                          <a:latin typeface="Roboto Condensed"/>
                        </a:rPr>
                        <a:t>em</a:t>
                      </a:r>
                      <a:r>
                        <a:rPr lang="en-US" sz="3500" dirty="0">
                          <a:solidFill>
                            <a:srgbClr val="54544F"/>
                          </a:solidFill>
                          <a:latin typeface="Roboto Condensed"/>
                        </a:rPr>
                        <a:t> </a:t>
                      </a:r>
                      <a:r>
                        <a:rPr lang="en-US" sz="3500" dirty="0" err="1">
                          <a:solidFill>
                            <a:srgbClr val="54544F"/>
                          </a:solidFill>
                          <a:latin typeface="Roboto Condensed"/>
                        </a:rPr>
                        <a:t>lựa</a:t>
                      </a:r>
                      <a:r>
                        <a:rPr lang="en-US" sz="3500" dirty="0">
                          <a:solidFill>
                            <a:srgbClr val="54544F"/>
                          </a:solidFill>
                          <a:latin typeface="Roboto Condensed"/>
                        </a:rPr>
                        <a:t> </a:t>
                      </a:r>
                      <a:r>
                        <a:rPr lang="en-US" sz="3500" dirty="0" err="1">
                          <a:solidFill>
                            <a:srgbClr val="54544F"/>
                          </a:solidFill>
                          <a:latin typeface="Roboto Condensed"/>
                        </a:rPr>
                        <a:t>chọn</a:t>
                      </a:r>
                      <a:r>
                        <a:rPr lang="en-US" sz="3500" dirty="0">
                          <a:solidFill>
                            <a:srgbClr val="54544F"/>
                          </a:solidFill>
                          <a:latin typeface="Roboto Condensed"/>
                        </a:rPr>
                        <a:t> </a:t>
                      </a:r>
                      <a:r>
                        <a:rPr lang="en-US" sz="3500" dirty="0" err="1">
                          <a:solidFill>
                            <a:srgbClr val="54544F"/>
                          </a:solidFill>
                          <a:latin typeface="Roboto Condensed"/>
                        </a:rPr>
                        <a:t>danh</a:t>
                      </a:r>
                      <a:r>
                        <a:rPr lang="en-US" sz="3500" dirty="0">
                          <a:solidFill>
                            <a:srgbClr val="54544F"/>
                          </a:solidFill>
                          <a:latin typeface="Roboto Condensed"/>
                        </a:rPr>
                        <a:t> lam </a:t>
                      </a:r>
                      <a:r>
                        <a:rPr lang="en-US" sz="3500" dirty="0" err="1">
                          <a:solidFill>
                            <a:srgbClr val="54544F"/>
                          </a:solidFill>
                          <a:latin typeface="Roboto Condensed"/>
                        </a:rPr>
                        <a:t>thắng</a:t>
                      </a:r>
                      <a:r>
                        <a:rPr lang="en-US" sz="3500" dirty="0">
                          <a:solidFill>
                            <a:srgbClr val="54544F"/>
                          </a:solidFill>
                          <a:latin typeface="Roboto Condensed"/>
                        </a:rPr>
                        <a:t> </a:t>
                      </a:r>
                      <a:r>
                        <a:rPr lang="en-US" sz="3500" dirty="0" err="1">
                          <a:solidFill>
                            <a:srgbClr val="54544F"/>
                          </a:solidFill>
                          <a:latin typeface="Roboto Condensed"/>
                        </a:rPr>
                        <a:t>cảnh</a:t>
                      </a:r>
                      <a:r>
                        <a:rPr lang="en-US" sz="3500" dirty="0">
                          <a:solidFill>
                            <a:srgbClr val="54544F"/>
                          </a:solidFill>
                          <a:latin typeface="Roboto Condensed"/>
                        </a:rPr>
                        <a:t> </a:t>
                      </a:r>
                      <a:r>
                        <a:rPr lang="en-US" sz="3500" dirty="0" err="1">
                          <a:solidFill>
                            <a:srgbClr val="54544F"/>
                          </a:solidFill>
                          <a:latin typeface="Roboto Condensed"/>
                        </a:rPr>
                        <a:t>đó</a:t>
                      </a:r>
                      <a:r>
                        <a:rPr lang="en-US" sz="3500" dirty="0">
                          <a:solidFill>
                            <a:srgbClr val="54544F"/>
                          </a:solidFill>
                          <a:latin typeface="Roboto Condensed"/>
                        </a:rPr>
                        <a:t>? (</a:t>
                      </a:r>
                      <a:r>
                        <a:rPr lang="en-US" sz="3500" dirty="0" err="1">
                          <a:solidFill>
                            <a:srgbClr val="54544F"/>
                          </a:solidFill>
                          <a:latin typeface="Roboto Condensed"/>
                        </a:rPr>
                        <a:t>Có</a:t>
                      </a:r>
                      <a:r>
                        <a:rPr lang="en-US" sz="3500" dirty="0">
                          <a:solidFill>
                            <a:srgbClr val="54544F"/>
                          </a:solidFill>
                          <a:latin typeface="Roboto Condensed"/>
                        </a:rPr>
                        <a:t> </a:t>
                      </a:r>
                      <a:r>
                        <a:rPr lang="en-US" sz="3500" dirty="0" err="1">
                          <a:solidFill>
                            <a:srgbClr val="54544F"/>
                          </a:solidFill>
                          <a:latin typeface="Roboto Condensed"/>
                        </a:rPr>
                        <a:t>thể</a:t>
                      </a:r>
                      <a:r>
                        <a:rPr lang="en-US" sz="3500" dirty="0">
                          <a:solidFill>
                            <a:srgbClr val="54544F"/>
                          </a:solidFill>
                          <a:latin typeface="Roboto Condensed"/>
                        </a:rPr>
                        <a:t> </a:t>
                      </a:r>
                      <a:r>
                        <a:rPr lang="en-US" sz="3500" dirty="0" err="1">
                          <a:solidFill>
                            <a:srgbClr val="54544F"/>
                          </a:solidFill>
                          <a:latin typeface="Roboto Condensed"/>
                        </a:rPr>
                        <a:t>làm</a:t>
                      </a:r>
                      <a:r>
                        <a:rPr lang="en-US" sz="3500" dirty="0">
                          <a:solidFill>
                            <a:srgbClr val="54544F"/>
                          </a:solidFill>
                          <a:latin typeface="Roboto Condensed"/>
                        </a:rPr>
                        <a:t> </a:t>
                      </a:r>
                      <a:r>
                        <a:rPr lang="en-US" sz="3500" dirty="0" err="1">
                          <a:solidFill>
                            <a:srgbClr val="54544F"/>
                          </a:solidFill>
                          <a:latin typeface="Roboto Condensed"/>
                        </a:rPr>
                        <a:t>rõ</a:t>
                      </a:r>
                      <a:r>
                        <a:rPr lang="en-US" sz="3500" dirty="0">
                          <a:solidFill>
                            <a:srgbClr val="54544F"/>
                          </a:solidFill>
                          <a:latin typeface="Roboto Condensed"/>
                        </a:rPr>
                        <a:t> </a:t>
                      </a:r>
                      <a:r>
                        <a:rPr lang="en-US" sz="3500" dirty="0" err="1">
                          <a:solidFill>
                            <a:srgbClr val="54544F"/>
                          </a:solidFill>
                          <a:latin typeface="Roboto Condensed"/>
                        </a:rPr>
                        <a:t>nững</a:t>
                      </a:r>
                      <a:r>
                        <a:rPr lang="en-US" sz="3500" dirty="0">
                          <a:solidFill>
                            <a:srgbClr val="54544F"/>
                          </a:solidFill>
                          <a:latin typeface="Roboto Condensed"/>
                        </a:rPr>
                        <a:t> </a:t>
                      </a:r>
                      <a:r>
                        <a:rPr lang="en-US" sz="3500" dirty="0" err="1">
                          <a:solidFill>
                            <a:srgbClr val="54544F"/>
                          </a:solidFill>
                          <a:latin typeface="Roboto Condensed"/>
                        </a:rPr>
                        <a:t>giá</a:t>
                      </a:r>
                      <a:r>
                        <a:rPr lang="en-US" sz="3500" dirty="0">
                          <a:solidFill>
                            <a:srgbClr val="54544F"/>
                          </a:solidFill>
                          <a:latin typeface="Roboto Condensed"/>
                        </a:rPr>
                        <a:t> </a:t>
                      </a:r>
                      <a:r>
                        <a:rPr lang="en-US" sz="3500" dirty="0" err="1">
                          <a:solidFill>
                            <a:srgbClr val="54544F"/>
                          </a:solidFill>
                          <a:latin typeface="Roboto Condensed"/>
                        </a:rPr>
                        <a:t>trị</a:t>
                      </a:r>
                      <a:r>
                        <a:rPr lang="en-US" sz="3500" dirty="0">
                          <a:solidFill>
                            <a:srgbClr val="54544F"/>
                          </a:solidFill>
                          <a:latin typeface="Roboto Condensed"/>
                        </a:rPr>
                        <a:t>, </a:t>
                      </a:r>
                      <a:r>
                        <a:rPr lang="en-US" sz="3500" dirty="0" err="1">
                          <a:solidFill>
                            <a:srgbClr val="54544F"/>
                          </a:solidFill>
                          <a:latin typeface="Roboto Condensed"/>
                        </a:rPr>
                        <a:t>nguồn</a:t>
                      </a:r>
                      <a:r>
                        <a:rPr lang="en-US" sz="3500" dirty="0">
                          <a:solidFill>
                            <a:srgbClr val="54544F"/>
                          </a:solidFill>
                          <a:latin typeface="Roboto Condensed"/>
                        </a:rPr>
                        <a:t> </a:t>
                      </a:r>
                      <a:r>
                        <a:rPr lang="en-US" sz="3500" dirty="0" err="1">
                          <a:solidFill>
                            <a:srgbClr val="54544F"/>
                          </a:solidFill>
                          <a:latin typeface="Roboto Condensed"/>
                        </a:rPr>
                        <a:t>gốc</a:t>
                      </a:r>
                      <a:r>
                        <a:rPr lang="en-US" sz="3500" dirty="0">
                          <a:solidFill>
                            <a:srgbClr val="54544F"/>
                          </a:solidFill>
                          <a:latin typeface="Roboto Condensed"/>
                        </a:rPr>
                        <a:t> </a:t>
                      </a:r>
                      <a:r>
                        <a:rPr lang="en-US" sz="3500" dirty="0" err="1">
                          <a:solidFill>
                            <a:srgbClr val="54544F"/>
                          </a:solidFill>
                          <a:latin typeface="Roboto Condensed"/>
                        </a:rPr>
                        <a:t>lịch</a:t>
                      </a:r>
                      <a:r>
                        <a:rPr lang="en-US" sz="3500" dirty="0">
                          <a:solidFill>
                            <a:srgbClr val="54544F"/>
                          </a:solidFill>
                          <a:latin typeface="Roboto Condensed"/>
                        </a:rPr>
                        <a:t> </a:t>
                      </a:r>
                      <a:r>
                        <a:rPr lang="en-US" sz="3500" dirty="0" err="1">
                          <a:solidFill>
                            <a:srgbClr val="54544F"/>
                          </a:solidFill>
                          <a:latin typeface="Roboto Condensed"/>
                        </a:rPr>
                        <a:t>sử</a:t>
                      </a:r>
                      <a:r>
                        <a:rPr lang="en-US" sz="3500" dirty="0">
                          <a:solidFill>
                            <a:srgbClr val="54544F"/>
                          </a:solidFill>
                          <a:latin typeface="Roboto Condensed"/>
                        </a:rPr>
                        <a:t> </a:t>
                      </a:r>
                      <a:r>
                        <a:rPr lang="en-US" sz="3500" dirty="0" err="1">
                          <a:solidFill>
                            <a:srgbClr val="54544F"/>
                          </a:solidFill>
                          <a:latin typeface="Roboto Condensed"/>
                        </a:rPr>
                        <a:t>văn</a:t>
                      </a:r>
                      <a:r>
                        <a:rPr lang="en-US" sz="3500" dirty="0">
                          <a:solidFill>
                            <a:srgbClr val="54544F"/>
                          </a:solidFill>
                          <a:latin typeface="Roboto Condensed"/>
                        </a:rPr>
                        <a:t> </a:t>
                      </a:r>
                      <a:r>
                        <a:rPr lang="en-US" sz="3500" dirty="0" err="1">
                          <a:solidFill>
                            <a:srgbClr val="54544F"/>
                          </a:solidFill>
                          <a:latin typeface="Roboto Condensed"/>
                        </a:rPr>
                        <a:t>hóa</a:t>
                      </a:r>
                      <a:r>
                        <a:rPr lang="en-US" sz="3500" dirty="0">
                          <a:solidFill>
                            <a:srgbClr val="54544F"/>
                          </a:solidFill>
                          <a:latin typeface="Roboto Condensed"/>
                        </a:rPr>
                        <a:t> </a:t>
                      </a:r>
                      <a:r>
                        <a:rPr lang="en-US" sz="3500" dirty="0" err="1">
                          <a:solidFill>
                            <a:srgbClr val="54544F"/>
                          </a:solidFill>
                          <a:latin typeface="Roboto Condensed"/>
                        </a:rPr>
                        <a:t>của</a:t>
                      </a:r>
                      <a:r>
                        <a:rPr lang="en-US" sz="3500" dirty="0">
                          <a:solidFill>
                            <a:srgbClr val="54544F"/>
                          </a:solidFill>
                          <a:latin typeface="Roboto Condensed"/>
                        </a:rPr>
                        <a:t> </a:t>
                      </a:r>
                      <a:r>
                        <a:rPr lang="en-US" sz="3500" dirty="0" err="1">
                          <a:solidFill>
                            <a:srgbClr val="54544F"/>
                          </a:solidFill>
                          <a:latin typeface="Roboto Condensed"/>
                        </a:rPr>
                        <a:t>danh</a:t>
                      </a:r>
                      <a:r>
                        <a:rPr lang="en-US" sz="3500" dirty="0">
                          <a:solidFill>
                            <a:srgbClr val="54544F"/>
                          </a:solidFill>
                          <a:latin typeface="Roboto Condensed"/>
                        </a:rPr>
                        <a:t> lam </a:t>
                      </a:r>
                      <a:r>
                        <a:rPr lang="en-US" sz="3500" dirty="0" err="1">
                          <a:solidFill>
                            <a:srgbClr val="54544F"/>
                          </a:solidFill>
                          <a:latin typeface="Roboto Condensed"/>
                        </a:rPr>
                        <a:t>thắng</a:t>
                      </a:r>
                      <a:r>
                        <a:rPr lang="en-US" sz="3500" dirty="0">
                          <a:solidFill>
                            <a:srgbClr val="54544F"/>
                          </a:solidFill>
                          <a:latin typeface="Roboto Condensed"/>
                        </a:rPr>
                        <a:t> </a:t>
                      </a:r>
                      <a:r>
                        <a:rPr lang="en-US" sz="3500" dirty="0" err="1">
                          <a:solidFill>
                            <a:srgbClr val="54544F"/>
                          </a:solidFill>
                          <a:latin typeface="Roboto Condensed"/>
                        </a:rPr>
                        <a:t>cảnh</a:t>
                      </a:r>
                      <a:r>
                        <a:rPr lang="en-US" sz="3500" dirty="0">
                          <a:solidFill>
                            <a:srgbClr val="54544F"/>
                          </a:solidFill>
                          <a:latin typeface="Roboto Condensed"/>
                        </a:rPr>
                        <a:t> </a:t>
                      </a:r>
                      <a:r>
                        <a:rPr lang="en-US" sz="3500" dirty="0" err="1">
                          <a:solidFill>
                            <a:srgbClr val="54544F"/>
                          </a:solidFill>
                          <a:latin typeface="Roboto Condensed"/>
                        </a:rPr>
                        <a:t>đó</a:t>
                      </a:r>
                      <a:r>
                        <a:rPr lang="en-US" sz="3500" dirty="0">
                          <a:solidFill>
                            <a:srgbClr val="54544F"/>
                          </a:solidFill>
                          <a:latin typeface="Roboto Condensed"/>
                        </a:rPr>
                        <a:t>)</a:t>
                      </a:r>
                    </a:p>
                    <a:p>
                      <a:pPr marL="755651" lvl="1" indent="-377825" algn="l">
                        <a:lnSpc>
                          <a:spcPts val="4900"/>
                        </a:lnSpc>
                        <a:buFont typeface="Arial"/>
                        <a:buChar char="•"/>
                      </a:pPr>
                      <a:r>
                        <a:rPr lang="en-US" sz="3500" dirty="0" err="1">
                          <a:solidFill>
                            <a:srgbClr val="54544F"/>
                          </a:solidFill>
                          <a:latin typeface="Roboto Condensed"/>
                        </a:rPr>
                        <a:t>Kết</a:t>
                      </a:r>
                      <a:r>
                        <a:rPr lang="en-US" sz="3500" dirty="0">
                          <a:solidFill>
                            <a:srgbClr val="54544F"/>
                          </a:solidFill>
                          <a:latin typeface="Roboto Condensed"/>
                        </a:rPr>
                        <a:t> </a:t>
                      </a:r>
                      <a:r>
                        <a:rPr lang="en-US" sz="3500" dirty="0" err="1">
                          <a:solidFill>
                            <a:srgbClr val="54544F"/>
                          </a:solidFill>
                          <a:latin typeface="Roboto Condensed"/>
                        </a:rPr>
                        <a:t>hợp</a:t>
                      </a:r>
                      <a:r>
                        <a:rPr lang="en-US" sz="3500" dirty="0">
                          <a:solidFill>
                            <a:srgbClr val="54544F"/>
                          </a:solidFill>
                          <a:latin typeface="Roboto Condensed"/>
                        </a:rPr>
                        <a:t> </a:t>
                      </a:r>
                      <a:r>
                        <a:rPr lang="en-US" sz="3500" dirty="0" err="1">
                          <a:solidFill>
                            <a:srgbClr val="54544F"/>
                          </a:solidFill>
                          <a:latin typeface="Roboto Condensed"/>
                        </a:rPr>
                        <a:t>đưa</a:t>
                      </a:r>
                      <a:r>
                        <a:rPr lang="en-US" sz="3500" dirty="0">
                          <a:solidFill>
                            <a:srgbClr val="54544F"/>
                          </a:solidFill>
                          <a:latin typeface="Roboto Condensed"/>
                        </a:rPr>
                        <a:t> </a:t>
                      </a:r>
                      <a:r>
                        <a:rPr lang="en-US" sz="3500" dirty="0" err="1">
                          <a:solidFill>
                            <a:srgbClr val="54544F"/>
                          </a:solidFill>
                          <a:latin typeface="Roboto Condensed"/>
                        </a:rPr>
                        <a:t>lí</a:t>
                      </a:r>
                      <a:r>
                        <a:rPr lang="en-US" sz="3500" dirty="0">
                          <a:solidFill>
                            <a:srgbClr val="54544F"/>
                          </a:solidFill>
                          <a:latin typeface="Roboto Condensed"/>
                        </a:rPr>
                        <a:t> </a:t>
                      </a:r>
                      <a:r>
                        <a:rPr lang="en-US" sz="3500" dirty="0" err="1">
                          <a:solidFill>
                            <a:srgbClr val="54544F"/>
                          </a:solidFill>
                          <a:latin typeface="Roboto Condensed"/>
                        </a:rPr>
                        <a:t>lẽ</a:t>
                      </a:r>
                      <a:r>
                        <a:rPr lang="en-US" sz="3500" dirty="0">
                          <a:solidFill>
                            <a:srgbClr val="54544F"/>
                          </a:solidFill>
                          <a:latin typeface="Roboto Condensed"/>
                        </a:rPr>
                        <a:t>, </a:t>
                      </a:r>
                      <a:r>
                        <a:rPr lang="en-US" sz="3500" dirty="0" err="1">
                          <a:solidFill>
                            <a:srgbClr val="54544F"/>
                          </a:solidFill>
                          <a:latin typeface="Roboto Condensed"/>
                        </a:rPr>
                        <a:t>bằng</a:t>
                      </a:r>
                      <a:r>
                        <a:rPr lang="en-US" sz="3500" dirty="0">
                          <a:solidFill>
                            <a:srgbClr val="54544F"/>
                          </a:solidFill>
                          <a:latin typeface="Roboto Condensed"/>
                        </a:rPr>
                        <a:t> </a:t>
                      </a:r>
                      <a:r>
                        <a:rPr lang="en-US" sz="3500" dirty="0" err="1">
                          <a:solidFill>
                            <a:srgbClr val="54544F"/>
                          </a:solidFill>
                          <a:latin typeface="Roboto Condensed"/>
                        </a:rPr>
                        <a:t>chứng</a:t>
                      </a:r>
                      <a:r>
                        <a:rPr lang="en-US" sz="3500" dirty="0">
                          <a:solidFill>
                            <a:srgbClr val="54544F"/>
                          </a:solidFill>
                          <a:latin typeface="Roboto Condensed"/>
                        </a:rPr>
                        <a:t> </a:t>
                      </a:r>
                      <a:r>
                        <a:rPr lang="en-US" sz="3500" dirty="0" err="1">
                          <a:solidFill>
                            <a:srgbClr val="54544F"/>
                          </a:solidFill>
                          <a:latin typeface="Roboto Condensed"/>
                        </a:rPr>
                        <a:t>để</a:t>
                      </a:r>
                      <a:r>
                        <a:rPr lang="en-US" sz="3500" dirty="0">
                          <a:solidFill>
                            <a:srgbClr val="54544F"/>
                          </a:solidFill>
                          <a:latin typeface="Roboto Condensed"/>
                        </a:rPr>
                        <a:t> </a:t>
                      </a:r>
                      <a:r>
                        <a:rPr lang="en-US" sz="3500" dirty="0" err="1">
                          <a:solidFill>
                            <a:srgbClr val="54544F"/>
                          </a:solidFill>
                          <a:latin typeface="Roboto Condensed"/>
                        </a:rPr>
                        <a:t>lí</a:t>
                      </a:r>
                      <a:r>
                        <a:rPr lang="en-US" sz="3500" dirty="0">
                          <a:solidFill>
                            <a:srgbClr val="54544F"/>
                          </a:solidFill>
                          <a:latin typeface="Roboto Condensed"/>
                        </a:rPr>
                        <a:t> </a:t>
                      </a:r>
                      <a:r>
                        <a:rPr lang="en-US" sz="3500" dirty="0" err="1">
                          <a:solidFill>
                            <a:srgbClr val="54544F"/>
                          </a:solidFill>
                          <a:latin typeface="Roboto Condensed"/>
                        </a:rPr>
                        <a:t>giải</a:t>
                      </a:r>
                      <a:r>
                        <a:rPr lang="en-US" sz="3500" dirty="0">
                          <a:solidFill>
                            <a:srgbClr val="54544F"/>
                          </a:solidFill>
                          <a:latin typeface="Roboto Condensed"/>
                        </a:rPr>
                        <a:t> </a:t>
                      </a:r>
                      <a:r>
                        <a:rPr lang="en-US" sz="3500" dirty="0" err="1">
                          <a:solidFill>
                            <a:srgbClr val="54544F"/>
                          </a:solidFill>
                          <a:latin typeface="Roboto Condensed"/>
                        </a:rPr>
                        <a:t>được</a:t>
                      </a:r>
                      <a:r>
                        <a:rPr lang="en-US" sz="3500" dirty="0">
                          <a:solidFill>
                            <a:srgbClr val="54544F"/>
                          </a:solidFill>
                          <a:latin typeface="Roboto Condensed"/>
                        </a:rPr>
                        <a:t> </a:t>
                      </a:r>
                      <a:r>
                        <a:rPr lang="en-US" sz="3500" dirty="0" err="1">
                          <a:solidFill>
                            <a:srgbClr val="54544F"/>
                          </a:solidFill>
                          <a:latin typeface="Roboto Condensed"/>
                        </a:rPr>
                        <a:t>thuyết</a:t>
                      </a:r>
                      <a:r>
                        <a:rPr lang="en-US" sz="3500" dirty="0">
                          <a:solidFill>
                            <a:srgbClr val="54544F"/>
                          </a:solidFill>
                          <a:latin typeface="Roboto Condensed"/>
                        </a:rPr>
                        <a:t> </a:t>
                      </a:r>
                      <a:r>
                        <a:rPr lang="en-US" sz="3500" dirty="0" err="1">
                          <a:solidFill>
                            <a:srgbClr val="54544F"/>
                          </a:solidFill>
                          <a:latin typeface="Roboto Condensed"/>
                        </a:rPr>
                        <a:t>phục</a:t>
                      </a:r>
                      <a:r>
                        <a:rPr lang="en-US" sz="3500" dirty="0">
                          <a:solidFill>
                            <a:srgbClr val="54544F"/>
                          </a:solidFill>
                          <a:latin typeface="Roboto Condensed"/>
                        </a:rPr>
                        <a:t>.</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FBEB"/>
                    </a:solidFill>
                  </a:tcPr>
                </a:tc>
                <a:extLst>
                  <a:ext uri="{0D108BD9-81ED-4DB2-BD59-A6C34878D82A}">
                    <a16:rowId xmlns:a16="http://schemas.microsoft.com/office/drawing/2014/main" val="10001"/>
                  </a:ext>
                </a:extLst>
              </a:tr>
              <a:tr h="1579990">
                <a:tc>
                  <a:txBody>
                    <a:bodyPr/>
                    <a:lstStyle/>
                    <a:p>
                      <a:pPr algn="ctr">
                        <a:lnSpc>
                          <a:spcPts val="4620"/>
                        </a:lnSpc>
                        <a:defRPr/>
                      </a:pPr>
                      <a:r>
                        <a:rPr lang="en-US" sz="3300" dirty="0" err="1">
                          <a:solidFill>
                            <a:srgbClr val="575D4D"/>
                          </a:solidFill>
                          <a:latin typeface="Roboto Condensed Bold"/>
                        </a:rPr>
                        <a:t>Kết</a:t>
                      </a:r>
                      <a:r>
                        <a:rPr lang="en-US" sz="3300" dirty="0">
                          <a:solidFill>
                            <a:srgbClr val="575D4D"/>
                          </a:solidFill>
                          <a:latin typeface="Roboto Condensed Bold"/>
                        </a:rPr>
                        <a:t> </a:t>
                      </a:r>
                      <a:r>
                        <a:rPr lang="en-US" sz="3300" dirty="0" err="1">
                          <a:solidFill>
                            <a:srgbClr val="575D4D"/>
                          </a:solidFill>
                          <a:latin typeface="Roboto Condensed Bold"/>
                        </a:rPr>
                        <a:t>đoạn</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2D0D4"/>
                    </a:solidFill>
                  </a:tcPr>
                </a:tc>
                <a:tc>
                  <a:txBody>
                    <a:bodyPr/>
                    <a:lstStyle/>
                    <a:p>
                      <a:pPr algn="l">
                        <a:lnSpc>
                          <a:spcPts val="4620"/>
                        </a:lnSpc>
                        <a:defRPr/>
                      </a:pPr>
                      <a:r>
                        <a:rPr lang="en-US" sz="3300" dirty="0" err="1">
                          <a:solidFill>
                            <a:srgbClr val="575D4D"/>
                          </a:solidFill>
                          <a:latin typeface="Roboto Condensed"/>
                        </a:rPr>
                        <a:t>Nêu</a:t>
                      </a:r>
                      <a:r>
                        <a:rPr lang="en-US" sz="3300" dirty="0">
                          <a:solidFill>
                            <a:srgbClr val="575D4D"/>
                          </a:solidFill>
                          <a:latin typeface="Roboto Condensed"/>
                        </a:rPr>
                        <a:t> </a:t>
                      </a:r>
                      <a:r>
                        <a:rPr lang="en-US" sz="3300" dirty="0" err="1">
                          <a:solidFill>
                            <a:srgbClr val="575D4D"/>
                          </a:solidFill>
                          <a:latin typeface="Roboto Condensed"/>
                        </a:rPr>
                        <a:t>cảm</a:t>
                      </a:r>
                      <a:r>
                        <a:rPr lang="en-US" sz="3300" dirty="0">
                          <a:solidFill>
                            <a:srgbClr val="575D4D"/>
                          </a:solidFill>
                          <a:latin typeface="Roboto Condensed"/>
                        </a:rPr>
                        <a:t> </a:t>
                      </a:r>
                      <a:r>
                        <a:rPr lang="en-US" sz="3300" dirty="0" err="1">
                          <a:solidFill>
                            <a:srgbClr val="575D4D"/>
                          </a:solidFill>
                          <a:latin typeface="Roboto Condensed"/>
                        </a:rPr>
                        <a:t>nghĩ</a:t>
                      </a:r>
                      <a:r>
                        <a:rPr lang="en-US" sz="3300" dirty="0">
                          <a:solidFill>
                            <a:srgbClr val="575D4D"/>
                          </a:solidFill>
                          <a:latin typeface="Roboto Condensed"/>
                        </a:rPr>
                        <a:t> </a:t>
                      </a:r>
                      <a:r>
                        <a:rPr lang="en-US" sz="3300" dirty="0" err="1">
                          <a:solidFill>
                            <a:srgbClr val="575D4D"/>
                          </a:solidFill>
                          <a:latin typeface="Roboto Condensed"/>
                        </a:rPr>
                        <a:t>của</a:t>
                      </a:r>
                      <a:r>
                        <a:rPr lang="en-US" sz="3300" dirty="0">
                          <a:solidFill>
                            <a:srgbClr val="575D4D"/>
                          </a:solidFill>
                          <a:latin typeface="Roboto Condensed"/>
                        </a:rPr>
                        <a:t> </a:t>
                      </a:r>
                      <a:r>
                        <a:rPr lang="en-US" sz="3300" dirty="0" err="1">
                          <a:solidFill>
                            <a:srgbClr val="575D4D"/>
                          </a:solidFill>
                          <a:latin typeface="Roboto Condensed"/>
                        </a:rPr>
                        <a:t>bản</a:t>
                      </a:r>
                      <a:r>
                        <a:rPr lang="en-US" sz="3300" dirty="0">
                          <a:solidFill>
                            <a:srgbClr val="575D4D"/>
                          </a:solidFill>
                          <a:latin typeface="Roboto Condensed"/>
                        </a:rPr>
                        <a:t> </a:t>
                      </a:r>
                      <a:r>
                        <a:rPr lang="en-US" sz="3300" dirty="0" err="1">
                          <a:solidFill>
                            <a:srgbClr val="575D4D"/>
                          </a:solidFill>
                          <a:latin typeface="Roboto Condensed"/>
                        </a:rPr>
                        <a:t>thân</a:t>
                      </a:r>
                      <a:r>
                        <a:rPr lang="en-US" sz="3300" dirty="0">
                          <a:solidFill>
                            <a:srgbClr val="575D4D"/>
                          </a:solidFill>
                          <a:latin typeface="Roboto Condensed"/>
                        </a:rPr>
                        <a:t> </a:t>
                      </a:r>
                      <a:r>
                        <a:rPr lang="en-US" sz="3300" dirty="0" err="1">
                          <a:solidFill>
                            <a:srgbClr val="575D4D"/>
                          </a:solidFill>
                          <a:latin typeface="Roboto Condensed"/>
                        </a:rPr>
                        <a:t>về</a:t>
                      </a:r>
                      <a:r>
                        <a:rPr lang="en-US" sz="3300" dirty="0">
                          <a:solidFill>
                            <a:srgbClr val="575D4D"/>
                          </a:solidFill>
                          <a:latin typeface="Roboto Condensed"/>
                        </a:rPr>
                        <a:t> </a:t>
                      </a:r>
                      <a:r>
                        <a:rPr lang="en-US" sz="3300" dirty="0" err="1">
                          <a:solidFill>
                            <a:srgbClr val="575D4D"/>
                          </a:solidFill>
                          <a:latin typeface="Roboto Condensed"/>
                        </a:rPr>
                        <a:t>danh</a:t>
                      </a:r>
                      <a:r>
                        <a:rPr lang="en-US" sz="3300" dirty="0">
                          <a:solidFill>
                            <a:srgbClr val="575D4D"/>
                          </a:solidFill>
                          <a:latin typeface="Roboto Condensed"/>
                        </a:rPr>
                        <a:t> lam </a:t>
                      </a:r>
                      <a:r>
                        <a:rPr lang="en-US" sz="3300" dirty="0" err="1">
                          <a:solidFill>
                            <a:srgbClr val="575D4D"/>
                          </a:solidFill>
                          <a:latin typeface="Roboto Condensed"/>
                        </a:rPr>
                        <a:t>thắng</a:t>
                      </a:r>
                      <a:r>
                        <a:rPr lang="en-US" sz="3300" dirty="0">
                          <a:solidFill>
                            <a:srgbClr val="575D4D"/>
                          </a:solidFill>
                          <a:latin typeface="Roboto Condensed"/>
                        </a:rPr>
                        <a:t> </a:t>
                      </a:r>
                      <a:r>
                        <a:rPr lang="en-US" sz="3300" dirty="0" err="1">
                          <a:solidFill>
                            <a:srgbClr val="575D4D"/>
                          </a:solidFill>
                          <a:latin typeface="Roboto Condensed"/>
                        </a:rPr>
                        <a:t>cảnh</a:t>
                      </a:r>
                      <a:r>
                        <a:rPr lang="en-US" sz="3300" dirty="0">
                          <a:solidFill>
                            <a:srgbClr val="575D4D"/>
                          </a:solidFill>
                          <a:latin typeface="Roboto Condensed"/>
                        </a:rPr>
                        <a:t> </a:t>
                      </a:r>
                      <a:r>
                        <a:rPr lang="en-US" sz="3300" dirty="0" err="1">
                          <a:solidFill>
                            <a:srgbClr val="575D4D"/>
                          </a:solidFill>
                          <a:latin typeface="Roboto Condensed"/>
                        </a:rPr>
                        <a:t>đó</a:t>
                      </a:r>
                      <a:r>
                        <a:rPr lang="en-US" sz="3300" dirty="0">
                          <a:solidFill>
                            <a:srgbClr val="575D4D"/>
                          </a:solidFill>
                          <a:latin typeface="Roboto Condensed"/>
                        </a:rPr>
                        <a:t>.</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DFBEB"/>
                    </a:solidFill>
                  </a:tcPr>
                </a:tc>
                <a:extLst>
                  <a:ext uri="{0D108BD9-81ED-4DB2-BD59-A6C34878D82A}">
                    <a16:rowId xmlns:a16="http://schemas.microsoft.com/office/drawing/2014/main" val="10002"/>
                  </a:ext>
                </a:extLst>
              </a:tr>
            </a:tbl>
          </a:graphicData>
        </a:graphic>
      </p:graphicFrame>
      <p:sp>
        <p:nvSpPr>
          <p:cNvPr id="11" name="TextBox 11"/>
          <p:cNvSpPr txBox="1"/>
          <p:nvPr/>
        </p:nvSpPr>
        <p:spPr>
          <a:xfrm>
            <a:off x="1756436" y="332739"/>
            <a:ext cx="12993014" cy="695961"/>
          </a:xfrm>
          <a:prstGeom prst="rect">
            <a:avLst/>
          </a:prstGeom>
        </p:spPr>
        <p:txBody>
          <a:bodyPr lIns="0" tIns="0" rIns="0" bIns="0" rtlCol="0" anchor="t">
            <a:spAutoFit/>
          </a:bodyPr>
          <a:lstStyle/>
          <a:p>
            <a:pPr algn="ctr">
              <a:lnSpc>
                <a:spcPts val="5739"/>
              </a:lnSpc>
            </a:pPr>
            <a:r>
              <a:rPr lang="en-US" sz="4099">
                <a:solidFill>
                  <a:srgbClr val="65867C"/>
                </a:solidFill>
                <a:latin typeface="Roboto Condensed Bold"/>
              </a:rPr>
              <a:t>Dàn ý tham khảo</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495500"/>
            <a:ext cx="18288000" cy="791400"/>
            <a:chOff x="0" y="0"/>
            <a:chExt cx="24384000" cy="1055200"/>
          </a:xfrm>
        </p:grpSpPr>
        <p:sp>
          <p:nvSpPr>
            <p:cNvPr id="3" name="Freeform 3"/>
            <p:cNvSpPr/>
            <p:nvPr/>
          </p:nvSpPr>
          <p:spPr>
            <a:xfrm>
              <a:off x="0" y="0"/>
              <a:ext cx="24384000" cy="1055243"/>
            </a:xfrm>
            <a:custGeom>
              <a:avLst/>
              <a:gdLst/>
              <a:ahLst/>
              <a:cxnLst/>
              <a:rect l="l" t="t" r="r" b="b"/>
              <a:pathLst>
                <a:path w="24384000" h="1055243">
                  <a:moveTo>
                    <a:pt x="0" y="0"/>
                  </a:moveTo>
                  <a:lnTo>
                    <a:pt x="24384000" y="0"/>
                  </a:lnTo>
                  <a:lnTo>
                    <a:pt x="24384000" y="1055243"/>
                  </a:lnTo>
                  <a:lnTo>
                    <a:pt x="0" y="1055243"/>
                  </a:lnTo>
                  <a:close/>
                </a:path>
              </a:pathLst>
            </a:custGeom>
            <a:solidFill>
              <a:srgbClr val="40BBCD"/>
            </a:solidFill>
          </p:spPr>
        </p:sp>
      </p:grpSp>
      <p:grpSp>
        <p:nvGrpSpPr>
          <p:cNvPr id="4" name="Group 4"/>
          <p:cNvGrpSpPr/>
          <p:nvPr/>
        </p:nvGrpSpPr>
        <p:grpSpPr>
          <a:xfrm>
            <a:off x="728250" y="9450906"/>
            <a:ext cx="18979518" cy="471278"/>
            <a:chOff x="0" y="0"/>
            <a:chExt cx="25306024" cy="628371"/>
          </a:xfrm>
        </p:grpSpPr>
        <p:sp>
          <p:nvSpPr>
            <p:cNvPr id="5" name="Freeform 5"/>
            <p:cNvSpPr/>
            <p:nvPr/>
          </p:nvSpPr>
          <p:spPr>
            <a:xfrm>
              <a:off x="0" y="0"/>
              <a:ext cx="25305893" cy="628396"/>
            </a:xfrm>
            <a:custGeom>
              <a:avLst/>
              <a:gdLst/>
              <a:ahLst/>
              <a:cxnLst/>
              <a:rect l="l" t="t" r="r" b="b"/>
              <a:pathLst>
                <a:path w="25305893" h="628396">
                  <a:moveTo>
                    <a:pt x="0" y="0"/>
                  </a:moveTo>
                  <a:cubicBezTo>
                    <a:pt x="547370" y="70231"/>
                    <a:pt x="1301877" y="142494"/>
                    <a:pt x="2263267" y="214884"/>
                  </a:cubicBezTo>
                  <a:cubicBezTo>
                    <a:pt x="5994019" y="490855"/>
                    <a:pt x="11311763" y="628396"/>
                    <a:pt x="15740506" y="628396"/>
                  </a:cubicBezTo>
                  <a:cubicBezTo>
                    <a:pt x="16559910" y="628396"/>
                    <a:pt x="17348834" y="623697"/>
                    <a:pt x="18091784" y="614299"/>
                  </a:cubicBezTo>
                  <a:cubicBezTo>
                    <a:pt x="24039322" y="537845"/>
                    <a:pt x="25305893" y="271018"/>
                    <a:pt x="22926929" y="0"/>
                  </a:cubicBezTo>
                  <a:close/>
                </a:path>
              </a:pathLst>
            </a:custGeom>
            <a:solidFill>
              <a:srgbClr val="FFFFFF">
                <a:alpha val="38039"/>
              </a:srgbClr>
            </a:solidFill>
          </p:spPr>
        </p:sp>
      </p:grpSp>
      <p:sp>
        <p:nvSpPr>
          <p:cNvPr id="6" name="Freeform 6"/>
          <p:cNvSpPr/>
          <p:nvPr/>
        </p:nvSpPr>
        <p:spPr>
          <a:xfrm>
            <a:off x="7568760" y="9633976"/>
            <a:ext cx="10719248" cy="105140"/>
          </a:xfrm>
          <a:custGeom>
            <a:avLst/>
            <a:gdLst/>
            <a:ahLst/>
            <a:cxnLst/>
            <a:rect l="l" t="t" r="r" b="b"/>
            <a:pathLst>
              <a:path w="10719248" h="105140">
                <a:moveTo>
                  <a:pt x="0" y="0"/>
                </a:moveTo>
                <a:lnTo>
                  <a:pt x="10719248" y="0"/>
                </a:lnTo>
                <a:lnTo>
                  <a:pt x="10719248" y="105140"/>
                </a:lnTo>
                <a:lnTo>
                  <a:pt x="0" y="1051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250" y="9922178"/>
            <a:ext cx="15765702" cy="214114"/>
          </a:xfrm>
          <a:custGeom>
            <a:avLst/>
            <a:gdLst/>
            <a:ahLst/>
            <a:cxnLst/>
            <a:rect l="l" t="t" r="r" b="b"/>
            <a:pathLst>
              <a:path w="15765702" h="214114">
                <a:moveTo>
                  <a:pt x="0" y="0"/>
                </a:moveTo>
                <a:lnTo>
                  <a:pt x="15765702" y="0"/>
                </a:lnTo>
                <a:lnTo>
                  <a:pt x="15765702" y="214114"/>
                </a:lnTo>
                <a:lnTo>
                  <a:pt x="0" y="2141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3894200" y="9495490"/>
            <a:ext cx="6980586" cy="88186"/>
            <a:chOff x="0" y="0"/>
            <a:chExt cx="9307448" cy="117581"/>
          </a:xfrm>
        </p:grpSpPr>
        <p:sp>
          <p:nvSpPr>
            <p:cNvPr id="9" name="Freeform 9"/>
            <p:cNvSpPr/>
            <p:nvPr/>
          </p:nvSpPr>
          <p:spPr>
            <a:xfrm>
              <a:off x="127" y="0"/>
              <a:ext cx="9307195" cy="117475"/>
            </a:xfrm>
            <a:custGeom>
              <a:avLst/>
              <a:gdLst/>
              <a:ahLst/>
              <a:cxnLst/>
              <a:rect l="l" t="t" r="r" b="b"/>
              <a:pathLst>
                <a:path w="9307195" h="117475">
                  <a:moveTo>
                    <a:pt x="6043422" y="0"/>
                  </a:moveTo>
                  <a:cubicBezTo>
                    <a:pt x="5558155" y="0"/>
                    <a:pt x="5128006" y="6096"/>
                    <a:pt x="4849241" y="22352"/>
                  </a:cubicBezTo>
                  <a:cubicBezTo>
                    <a:pt x="4208526" y="15113"/>
                    <a:pt x="3648329" y="12065"/>
                    <a:pt x="3159252" y="12065"/>
                  </a:cubicBezTo>
                  <a:cubicBezTo>
                    <a:pt x="622173" y="12065"/>
                    <a:pt x="0" y="94107"/>
                    <a:pt x="0" y="94107"/>
                  </a:cubicBezTo>
                  <a:cubicBezTo>
                    <a:pt x="744474" y="110998"/>
                    <a:pt x="1659636" y="117475"/>
                    <a:pt x="2622296" y="117475"/>
                  </a:cubicBezTo>
                  <a:cubicBezTo>
                    <a:pt x="5718302" y="117475"/>
                    <a:pt x="9307195" y="50419"/>
                    <a:pt x="9307195" y="50419"/>
                  </a:cubicBezTo>
                  <a:cubicBezTo>
                    <a:pt x="9307195" y="50419"/>
                    <a:pt x="7445248" y="0"/>
                    <a:pt x="6043422" y="0"/>
                  </a:cubicBezTo>
                  <a:close/>
                </a:path>
              </a:pathLst>
            </a:custGeom>
            <a:solidFill>
              <a:srgbClr val="FFFFFF"/>
            </a:solidFill>
          </p:spPr>
        </p:sp>
      </p:grpSp>
      <p:sp>
        <p:nvSpPr>
          <p:cNvPr id="10" name="Freeform 10"/>
          <p:cNvSpPr/>
          <p:nvPr/>
        </p:nvSpPr>
        <p:spPr>
          <a:xfrm>
            <a:off x="13473123" y="5272626"/>
            <a:ext cx="6431502" cy="1944474"/>
          </a:xfrm>
          <a:custGeom>
            <a:avLst/>
            <a:gdLst/>
            <a:ahLst/>
            <a:cxnLst/>
            <a:rect l="l" t="t" r="r" b="b"/>
            <a:pathLst>
              <a:path w="6431502" h="1944474">
                <a:moveTo>
                  <a:pt x="0" y="0"/>
                </a:moveTo>
                <a:lnTo>
                  <a:pt x="6431501" y="0"/>
                </a:lnTo>
                <a:lnTo>
                  <a:pt x="6431501" y="1944473"/>
                </a:lnTo>
                <a:lnTo>
                  <a:pt x="0" y="19444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9035494" y="1469266"/>
            <a:ext cx="17724044" cy="8667026"/>
          </a:xfrm>
          <a:custGeom>
            <a:avLst/>
            <a:gdLst/>
            <a:ahLst/>
            <a:cxnLst/>
            <a:rect l="l" t="t" r="r" b="b"/>
            <a:pathLst>
              <a:path w="17724044" h="8667026">
                <a:moveTo>
                  <a:pt x="0" y="0"/>
                </a:moveTo>
                <a:lnTo>
                  <a:pt x="17724044" y="0"/>
                </a:lnTo>
                <a:lnTo>
                  <a:pt x="17724044" y="8667026"/>
                </a:lnTo>
                <a:lnTo>
                  <a:pt x="0" y="8667026"/>
                </a:lnTo>
                <a:lnTo>
                  <a:pt x="0" y="0"/>
                </a:lnTo>
                <a:close/>
              </a:path>
            </a:pathLst>
          </a:custGeom>
          <a:blipFill>
            <a:blip r:embed="rId9"/>
            <a:stretch>
              <a:fillRect/>
            </a:stretch>
          </a:blipFill>
        </p:spPr>
      </p:sp>
      <p:sp>
        <p:nvSpPr>
          <p:cNvPr id="12" name="Freeform 12"/>
          <p:cNvSpPr/>
          <p:nvPr/>
        </p:nvSpPr>
        <p:spPr>
          <a:xfrm>
            <a:off x="-2370262" y="5008254"/>
            <a:ext cx="12528924" cy="5278646"/>
          </a:xfrm>
          <a:custGeom>
            <a:avLst/>
            <a:gdLst/>
            <a:ahLst/>
            <a:cxnLst/>
            <a:rect l="l" t="t" r="r" b="b"/>
            <a:pathLst>
              <a:path w="12528924" h="5278646">
                <a:moveTo>
                  <a:pt x="0" y="0"/>
                </a:moveTo>
                <a:lnTo>
                  <a:pt x="12528924" y="0"/>
                </a:lnTo>
                <a:lnTo>
                  <a:pt x="12528924" y="5278646"/>
                </a:lnTo>
                <a:lnTo>
                  <a:pt x="0" y="5278646"/>
                </a:lnTo>
                <a:lnTo>
                  <a:pt x="0" y="0"/>
                </a:lnTo>
                <a:close/>
              </a:path>
            </a:pathLst>
          </a:custGeom>
          <a:blipFill>
            <a:blip r:embed="rId10"/>
            <a:stretch>
              <a:fillRect/>
            </a:stretch>
          </a:blipFill>
        </p:spPr>
      </p:sp>
      <p:sp>
        <p:nvSpPr>
          <p:cNvPr id="13" name="Freeform 13"/>
          <p:cNvSpPr/>
          <p:nvPr/>
        </p:nvSpPr>
        <p:spPr>
          <a:xfrm>
            <a:off x="-1733426" y="392346"/>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TextBox 14"/>
          <p:cNvSpPr txBox="1"/>
          <p:nvPr/>
        </p:nvSpPr>
        <p:spPr>
          <a:xfrm>
            <a:off x="7008342" y="2410813"/>
            <a:ext cx="10052974" cy="2861812"/>
          </a:xfrm>
          <a:prstGeom prst="rect">
            <a:avLst/>
          </a:prstGeom>
        </p:spPr>
        <p:txBody>
          <a:bodyPr lIns="0" tIns="0" rIns="0" bIns="0" rtlCol="0" anchor="t">
            <a:spAutoFit/>
          </a:bodyPr>
          <a:lstStyle/>
          <a:p>
            <a:pPr algn="l">
              <a:lnSpc>
                <a:spcPts val="21151"/>
              </a:lnSpc>
            </a:pPr>
            <a:r>
              <a:rPr lang="en-US" sz="17626">
                <a:solidFill>
                  <a:srgbClr val="A8545E"/>
                </a:solidFill>
                <a:latin typeface="#9Slide05 IcielSanelma"/>
              </a:rPr>
              <a:t>V. Vận dụng</a:t>
            </a:r>
          </a:p>
        </p:txBody>
      </p:sp>
      <p:sp>
        <p:nvSpPr>
          <p:cNvPr id="15" name="Freeform 15"/>
          <p:cNvSpPr/>
          <p:nvPr/>
        </p:nvSpPr>
        <p:spPr>
          <a:xfrm>
            <a:off x="16149434" y="721261"/>
            <a:ext cx="3975856" cy="1202044"/>
          </a:xfrm>
          <a:custGeom>
            <a:avLst/>
            <a:gdLst/>
            <a:ahLst/>
            <a:cxnLst/>
            <a:rect l="l" t="t" r="r" b="b"/>
            <a:pathLst>
              <a:path w="3975856" h="1202044">
                <a:moveTo>
                  <a:pt x="0" y="0"/>
                </a:moveTo>
                <a:lnTo>
                  <a:pt x="3975856" y="0"/>
                </a:lnTo>
                <a:lnTo>
                  <a:pt x="3975856" y="1202044"/>
                </a:lnTo>
                <a:lnTo>
                  <a:pt x="0" y="12020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17950" y="8352394"/>
            <a:ext cx="18288000" cy="1990906"/>
            <a:chOff x="0" y="0"/>
            <a:chExt cx="24384000" cy="2654541"/>
          </a:xfrm>
        </p:grpSpPr>
        <p:sp>
          <p:nvSpPr>
            <p:cNvPr id="3" name="Freeform 3"/>
            <p:cNvSpPr/>
            <p:nvPr/>
          </p:nvSpPr>
          <p:spPr>
            <a:xfrm>
              <a:off x="0" y="0"/>
              <a:ext cx="24384000" cy="2654442"/>
            </a:xfrm>
            <a:custGeom>
              <a:avLst/>
              <a:gdLst/>
              <a:ahLst/>
              <a:cxnLst/>
              <a:rect l="l" t="t" r="r" b="b"/>
              <a:pathLst>
                <a:path w="24384000" h="2654442">
                  <a:moveTo>
                    <a:pt x="0" y="0"/>
                  </a:moveTo>
                  <a:lnTo>
                    <a:pt x="24384000" y="0"/>
                  </a:lnTo>
                  <a:lnTo>
                    <a:pt x="24384000" y="2654442"/>
                  </a:lnTo>
                  <a:lnTo>
                    <a:pt x="0" y="2654442"/>
                  </a:lnTo>
                  <a:close/>
                </a:path>
              </a:pathLst>
            </a:custGeom>
            <a:solidFill>
              <a:srgbClr val="40BBCD"/>
            </a:solidFill>
          </p:spPr>
        </p:sp>
      </p:grpSp>
      <p:grpSp>
        <p:nvGrpSpPr>
          <p:cNvPr id="4" name="Group 4"/>
          <p:cNvGrpSpPr/>
          <p:nvPr/>
        </p:nvGrpSpPr>
        <p:grpSpPr>
          <a:xfrm>
            <a:off x="0" y="9783000"/>
            <a:ext cx="18052266" cy="234650"/>
            <a:chOff x="0" y="0"/>
            <a:chExt cx="24069688" cy="312867"/>
          </a:xfrm>
        </p:grpSpPr>
        <p:sp>
          <p:nvSpPr>
            <p:cNvPr id="5" name="Freeform 5"/>
            <p:cNvSpPr/>
            <p:nvPr/>
          </p:nvSpPr>
          <p:spPr>
            <a:xfrm>
              <a:off x="0" y="83"/>
              <a:ext cx="24069548" cy="312887"/>
            </a:xfrm>
            <a:custGeom>
              <a:avLst/>
              <a:gdLst/>
              <a:ahLst/>
              <a:cxnLst/>
              <a:rect l="l" t="t" r="r" b="b"/>
              <a:pathLst>
                <a:path w="24069548" h="312887">
                  <a:moveTo>
                    <a:pt x="2261362" y="0"/>
                  </a:moveTo>
                  <a:cubicBezTo>
                    <a:pt x="0" y="134866"/>
                    <a:pt x="1202944" y="267813"/>
                    <a:pt x="6861048" y="305763"/>
                  </a:cubicBezTo>
                  <a:cubicBezTo>
                    <a:pt x="7567676" y="310433"/>
                    <a:pt x="8317992" y="312888"/>
                    <a:pt x="9097391" y="312888"/>
                  </a:cubicBezTo>
                  <a:cubicBezTo>
                    <a:pt x="13310236" y="312888"/>
                    <a:pt x="18368772" y="244460"/>
                    <a:pt x="21917406" y="106925"/>
                  </a:cubicBezTo>
                  <a:cubicBezTo>
                    <a:pt x="22831552" y="70978"/>
                    <a:pt x="23546815" y="34947"/>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7" name="Group 7"/>
          <p:cNvGrpSpPr/>
          <p:nvPr/>
        </p:nvGrpSpPr>
        <p:grpSpPr>
          <a:xfrm>
            <a:off x="7714920" y="9783000"/>
            <a:ext cx="7289224" cy="77800"/>
            <a:chOff x="0" y="0"/>
            <a:chExt cx="9718965" cy="103733"/>
          </a:xfrm>
        </p:grpSpPr>
        <p:sp>
          <p:nvSpPr>
            <p:cNvPr id="8" name="Freeform 8"/>
            <p:cNvSpPr/>
            <p:nvPr/>
          </p:nvSpPr>
          <p:spPr>
            <a:xfrm>
              <a:off x="0" y="0"/>
              <a:ext cx="9718929" cy="103632"/>
            </a:xfrm>
            <a:custGeom>
              <a:avLst/>
              <a:gdLst/>
              <a:ahLst/>
              <a:cxnLst/>
              <a:rect l="l" t="t" r="r" b="b"/>
              <a:pathLst>
                <a:path w="9718929" h="103632">
                  <a:moveTo>
                    <a:pt x="6482334" y="0"/>
                  </a:moveTo>
                  <a:cubicBezTo>
                    <a:pt x="5720080" y="0"/>
                    <a:pt x="5004816" y="7493"/>
                    <a:pt x="4574032" y="29718"/>
                  </a:cubicBezTo>
                  <a:cubicBezTo>
                    <a:pt x="3754755" y="73152"/>
                    <a:pt x="2136521" y="81153"/>
                    <a:pt x="1061212" y="81153"/>
                  </a:cubicBezTo>
                  <a:cubicBezTo>
                    <a:pt x="440182" y="81153"/>
                    <a:pt x="0" y="78486"/>
                    <a:pt x="0" y="78486"/>
                  </a:cubicBezTo>
                  <a:cubicBezTo>
                    <a:pt x="876046" y="96647"/>
                    <a:pt x="1877060" y="103632"/>
                    <a:pt x="2895981" y="103632"/>
                  </a:cubicBezTo>
                  <a:cubicBezTo>
                    <a:pt x="6212713" y="103632"/>
                    <a:pt x="9718929" y="29718"/>
                    <a:pt x="9718929" y="29718"/>
                  </a:cubicBezTo>
                  <a:cubicBezTo>
                    <a:pt x="9718929" y="29718"/>
                    <a:pt x="8006842" y="0"/>
                    <a:pt x="6482334" y="0"/>
                  </a:cubicBezTo>
                  <a:close/>
                </a:path>
              </a:pathLst>
            </a:custGeom>
            <a:solidFill>
              <a:srgbClr val="FFFFFF"/>
            </a:solidFill>
          </p:spPr>
        </p:sp>
      </p:grpSp>
      <p:grpSp>
        <p:nvGrpSpPr>
          <p:cNvPr id="9" name="Group 9"/>
          <p:cNvGrpSpPr/>
          <p:nvPr/>
        </p:nvGrpSpPr>
        <p:grpSpPr>
          <a:xfrm>
            <a:off x="525618" y="2526977"/>
            <a:ext cx="12577114" cy="3031157"/>
            <a:chOff x="0" y="0"/>
            <a:chExt cx="3312491" cy="798330"/>
          </a:xfrm>
        </p:grpSpPr>
        <p:sp>
          <p:nvSpPr>
            <p:cNvPr id="10" name="Freeform 10"/>
            <p:cNvSpPr/>
            <p:nvPr/>
          </p:nvSpPr>
          <p:spPr>
            <a:xfrm>
              <a:off x="0" y="0"/>
              <a:ext cx="3312491" cy="798330"/>
            </a:xfrm>
            <a:custGeom>
              <a:avLst/>
              <a:gdLst/>
              <a:ahLst/>
              <a:cxnLst/>
              <a:rect l="l" t="t" r="r" b="b"/>
              <a:pathLst>
                <a:path w="3312491" h="798330">
                  <a:moveTo>
                    <a:pt x="31393" y="0"/>
                  </a:moveTo>
                  <a:lnTo>
                    <a:pt x="3281098" y="0"/>
                  </a:lnTo>
                  <a:cubicBezTo>
                    <a:pt x="3289424" y="0"/>
                    <a:pt x="3297409" y="3308"/>
                    <a:pt x="3303296" y="9195"/>
                  </a:cubicBezTo>
                  <a:cubicBezTo>
                    <a:pt x="3309184" y="15082"/>
                    <a:pt x="3312491" y="23067"/>
                    <a:pt x="3312491" y="31393"/>
                  </a:cubicBezTo>
                  <a:lnTo>
                    <a:pt x="3312491" y="766936"/>
                  </a:lnTo>
                  <a:cubicBezTo>
                    <a:pt x="3312491" y="775262"/>
                    <a:pt x="3309184" y="783247"/>
                    <a:pt x="3303296" y="789135"/>
                  </a:cubicBezTo>
                  <a:cubicBezTo>
                    <a:pt x="3297409" y="795022"/>
                    <a:pt x="3289424" y="798330"/>
                    <a:pt x="3281098" y="798330"/>
                  </a:cubicBezTo>
                  <a:lnTo>
                    <a:pt x="31393" y="798330"/>
                  </a:lnTo>
                  <a:cubicBezTo>
                    <a:pt x="23067" y="798330"/>
                    <a:pt x="15082" y="795022"/>
                    <a:pt x="9195" y="789135"/>
                  </a:cubicBezTo>
                  <a:cubicBezTo>
                    <a:pt x="3308" y="783247"/>
                    <a:pt x="0" y="775262"/>
                    <a:pt x="0" y="766936"/>
                  </a:cubicBezTo>
                  <a:lnTo>
                    <a:pt x="0" y="31393"/>
                  </a:lnTo>
                  <a:cubicBezTo>
                    <a:pt x="0" y="23067"/>
                    <a:pt x="3308" y="15082"/>
                    <a:pt x="9195" y="9195"/>
                  </a:cubicBezTo>
                  <a:cubicBezTo>
                    <a:pt x="15082" y="3308"/>
                    <a:pt x="23067" y="0"/>
                    <a:pt x="31393" y="0"/>
                  </a:cubicBezTo>
                  <a:close/>
                </a:path>
              </a:pathLst>
            </a:custGeom>
            <a:solidFill>
              <a:srgbClr val="E0DFAD">
                <a:alpha val="73725"/>
              </a:srgbClr>
            </a:solidFill>
          </p:spPr>
        </p:sp>
        <p:sp>
          <p:nvSpPr>
            <p:cNvPr id="11" name="TextBox 11"/>
            <p:cNvSpPr txBox="1"/>
            <p:nvPr/>
          </p:nvSpPr>
          <p:spPr>
            <a:xfrm>
              <a:off x="0" y="-28575"/>
              <a:ext cx="3312491" cy="826905"/>
            </a:xfrm>
            <a:prstGeom prst="rect">
              <a:avLst/>
            </a:prstGeom>
          </p:spPr>
          <p:txBody>
            <a:bodyPr lIns="50800" tIns="50800" rIns="50800" bIns="50800" rtlCol="0" anchor="ctr"/>
            <a:lstStyle/>
            <a:p>
              <a:pPr algn="ctr">
                <a:lnSpc>
                  <a:spcPts val="2520"/>
                </a:lnSpc>
              </a:pPr>
              <a:endParaRPr/>
            </a:p>
          </p:txBody>
        </p:sp>
      </p:grpSp>
      <p:grpSp>
        <p:nvGrpSpPr>
          <p:cNvPr id="12" name="Group 12"/>
          <p:cNvGrpSpPr/>
          <p:nvPr/>
        </p:nvGrpSpPr>
        <p:grpSpPr>
          <a:xfrm>
            <a:off x="-4721945" y="8352394"/>
            <a:ext cx="18052266" cy="562313"/>
            <a:chOff x="0" y="0"/>
            <a:chExt cx="24069688" cy="749751"/>
          </a:xfrm>
        </p:grpSpPr>
        <p:sp>
          <p:nvSpPr>
            <p:cNvPr id="13" name="Freeform 13"/>
            <p:cNvSpPr/>
            <p:nvPr/>
          </p:nvSpPr>
          <p:spPr>
            <a:xfrm>
              <a:off x="0" y="200"/>
              <a:ext cx="24069548" cy="749655"/>
            </a:xfrm>
            <a:custGeom>
              <a:avLst/>
              <a:gdLst/>
              <a:ahLst/>
              <a:cxnLst/>
              <a:rect l="l" t="t" r="r" b="b"/>
              <a:pathLst>
                <a:path w="24069548" h="749655">
                  <a:moveTo>
                    <a:pt x="2261362" y="0"/>
                  </a:moveTo>
                  <a:cubicBezTo>
                    <a:pt x="0" y="323191"/>
                    <a:pt x="1202944" y="641785"/>
                    <a:pt x="6861048" y="732726"/>
                  </a:cubicBezTo>
                  <a:cubicBezTo>
                    <a:pt x="7567676" y="743918"/>
                    <a:pt x="8317992" y="749655"/>
                    <a:pt x="9097391" y="749655"/>
                  </a:cubicBezTo>
                  <a:cubicBezTo>
                    <a:pt x="13310236" y="749655"/>
                    <a:pt x="18368772" y="585821"/>
                    <a:pt x="21917406" y="256234"/>
                  </a:cubicBezTo>
                  <a:cubicBezTo>
                    <a:pt x="22831552" y="170090"/>
                    <a:pt x="23546815" y="83746"/>
                    <a:pt x="24069548" y="0"/>
                  </a:cubicBezTo>
                  <a:close/>
                </a:path>
              </a:pathLst>
            </a:custGeom>
            <a:solidFill>
              <a:srgbClr val="FFFFFF">
                <a:alpha val="54510"/>
              </a:srgbClr>
            </a:solidFill>
          </p:spPr>
        </p:sp>
      </p:grpSp>
      <p:sp>
        <p:nvSpPr>
          <p:cNvPr id="14" name="Freeform 14"/>
          <p:cNvSpPr/>
          <p:nvPr/>
        </p:nvSpPr>
        <p:spPr>
          <a:xfrm>
            <a:off x="10495649" y="2697785"/>
            <a:ext cx="9098189" cy="7085215"/>
          </a:xfrm>
          <a:custGeom>
            <a:avLst/>
            <a:gdLst/>
            <a:ahLst/>
            <a:cxnLst/>
            <a:rect l="l" t="t" r="r" b="b"/>
            <a:pathLst>
              <a:path w="9098189" h="7085215">
                <a:moveTo>
                  <a:pt x="0" y="0"/>
                </a:moveTo>
                <a:lnTo>
                  <a:pt x="9098189" y="0"/>
                </a:lnTo>
                <a:lnTo>
                  <a:pt x="9098189" y="7085215"/>
                </a:lnTo>
                <a:lnTo>
                  <a:pt x="0" y="7085215"/>
                </a:lnTo>
                <a:lnTo>
                  <a:pt x="0" y="0"/>
                </a:lnTo>
                <a:close/>
              </a:path>
            </a:pathLst>
          </a:custGeom>
          <a:blipFill>
            <a:blip r:embed="rId5"/>
            <a:stretch>
              <a:fillRect/>
            </a:stretch>
          </a:blipFill>
        </p:spPr>
      </p:sp>
      <p:sp>
        <p:nvSpPr>
          <p:cNvPr id="15" name="TextBox 15"/>
          <p:cNvSpPr txBox="1"/>
          <p:nvPr/>
        </p:nvSpPr>
        <p:spPr>
          <a:xfrm>
            <a:off x="683249" y="2682068"/>
            <a:ext cx="11385677" cy="2625725"/>
          </a:xfrm>
          <a:prstGeom prst="rect">
            <a:avLst/>
          </a:prstGeom>
        </p:spPr>
        <p:txBody>
          <a:bodyPr lIns="0" tIns="0" rIns="0" bIns="0" rtlCol="0" anchor="t">
            <a:spAutoFit/>
          </a:bodyPr>
          <a:lstStyle/>
          <a:p>
            <a:pPr algn="just">
              <a:lnSpc>
                <a:spcPts val="6999"/>
              </a:lnSpc>
              <a:spcBef>
                <a:spcPct val="0"/>
              </a:spcBef>
            </a:pPr>
            <a:r>
              <a:rPr lang="en-US" sz="4999">
                <a:solidFill>
                  <a:srgbClr val="636363"/>
                </a:solidFill>
                <a:latin typeface="Roboto Condensed"/>
              </a:rPr>
              <a:t>Đọc trước văn bản </a:t>
            </a:r>
            <a:r>
              <a:rPr lang="en-US" sz="4999">
                <a:solidFill>
                  <a:srgbClr val="636363"/>
                </a:solidFill>
                <a:latin typeface="Roboto Condensed Bold Italics"/>
              </a:rPr>
              <a:t>Khám phá kì quan thế giới: Thác I- goa-du </a:t>
            </a:r>
            <a:r>
              <a:rPr lang="en-US" sz="4999">
                <a:solidFill>
                  <a:srgbClr val="636363"/>
                </a:solidFill>
                <a:latin typeface="Roboto Condensed"/>
              </a:rPr>
              <a:t>và thực hiện Phiếu học tập (chuẩn bị bài)</a:t>
            </a:r>
          </a:p>
        </p:txBody>
      </p:sp>
      <p:sp>
        <p:nvSpPr>
          <p:cNvPr id="16" name="TextBox 16"/>
          <p:cNvSpPr txBox="1"/>
          <p:nvPr/>
        </p:nvSpPr>
        <p:spPr>
          <a:xfrm>
            <a:off x="525618" y="325643"/>
            <a:ext cx="5850469" cy="1664926"/>
          </a:xfrm>
          <a:prstGeom prst="rect">
            <a:avLst/>
          </a:prstGeom>
        </p:spPr>
        <p:txBody>
          <a:bodyPr lIns="0" tIns="0" rIns="0" bIns="0" rtlCol="0" anchor="t">
            <a:spAutoFit/>
          </a:bodyPr>
          <a:lstStyle/>
          <a:p>
            <a:pPr algn="l">
              <a:lnSpc>
                <a:spcPts val="12309"/>
              </a:lnSpc>
            </a:pPr>
            <a:r>
              <a:rPr lang="en-US" sz="10257">
                <a:solidFill>
                  <a:srgbClr val="A8545E"/>
                </a:solidFill>
                <a:latin typeface="#9Slide05 IcielSanelma"/>
              </a:rPr>
              <a:t>V. Vận dụng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1028700" y="2689799"/>
            <a:ext cx="6861416" cy="6178795"/>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2" name="Group 12"/>
          <p:cNvGrpSpPr/>
          <p:nvPr/>
        </p:nvGrpSpPr>
        <p:grpSpPr>
          <a:xfrm>
            <a:off x="6614832" y="1179568"/>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grpSp>
        <p:nvGrpSpPr>
          <p:cNvPr id="15" name="Group 15"/>
          <p:cNvGrpSpPr/>
          <p:nvPr/>
        </p:nvGrpSpPr>
        <p:grpSpPr>
          <a:xfrm>
            <a:off x="8770471" y="2689799"/>
            <a:ext cx="6671982" cy="6178795"/>
            <a:chOff x="0" y="0"/>
            <a:chExt cx="1757230" cy="1627337"/>
          </a:xfrm>
        </p:grpSpPr>
        <p:sp>
          <p:nvSpPr>
            <p:cNvPr id="16" name="Freeform 16"/>
            <p:cNvSpPr/>
            <p:nvPr/>
          </p:nvSpPr>
          <p:spPr>
            <a:xfrm>
              <a:off x="0" y="0"/>
              <a:ext cx="1757230" cy="1627337"/>
            </a:xfrm>
            <a:custGeom>
              <a:avLst/>
              <a:gdLst/>
              <a:ahLst/>
              <a:cxnLst/>
              <a:rect l="l" t="t" r="r" b="b"/>
              <a:pathLst>
                <a:path w="1757230" h="1627337">
                  <a:moveTo>
                    <a:pt x="59179" y="0"/>
                  </a:moveTo>
                  <a:lnTo>
                    <a:pt x="1698051" y="0"/>
                  </a:lnTo>
                  <a:cubicBezTo>
                    <a:pt x="1713747" y="0"/>
                    <a:pt x="1728799" y="6235"/>
                    <a:pt x="1739897" y="17333"/>
                  </a:cubicBezTo>
                  <a:cubicBezTo>
                    <a:pt x="1750995" y="28431"/>
                    <a:pt x="1757230" y="43483"/>
                    <a:pt x="1757230" y="59179"/>
                  </a:cubicBezTo>
                  <a:lnTo>
                    <a:pt x="1757230" y="1568159"/>
                  </a:lnTo>
                  <a:cubicBezTo>
                    <a:pt x="1757230" y="1583854"/>
                    <a:pt x="1750995" y="1598906"/>
                    <a:pt x="1739897" y="1610004"/>
                  </a:cubicBezTo>
                  <a:cubicBezTo>
                    <a:pt x="1728799" y="1621102"/>
                    <a:pt x="1713747" y="1627337"/>
                    <a:pt x="1698051" y="1627337"/>
                  </a:cubicBezTo>
                  <a:lnTo>
                    <a:pt x="59179" y="1627337"/>
                  </a:lnTo>
                  <a:cubicBezTo>
                    <a:pt x="43483" y="1627337"/>
                    <a:pt x="28431" y="1621102"/>
                    <a:pt x="17333" y="1610004"/>
                  </a:cubicBezTo>
                  <a:cubicBezTo>
                    <a:pt x="6235" y="1598906"/>
                    <a:pt x="0" y="1583854"/>
                    <a:pt x="0" y="1568159"/>
                  </a:cubicBezTo>
                  <a:lnTo>
                    <a:pt x="0" y="59179"/>
                  </a:lnTo>
                  <a:cubicBezTo>
                    <a:pt x="0" y="43483"/>
                    <a:pt x="6235" y="28431"/>
                    <a:pt x="17333" y="17333"/>
                  </a:cubicBezTo>
                  <a:cubicBezTo>
                    <a:pt x="28431" y="6235"/>
                    <a:pt x="43483" y="0"/>
                    <a:pt x="59179" y="0"/>
                  </a:cubicBezTo>
                  <a:close/>
                </a:path>
              </a:pathLst>
            </a:custGeom>
            <a:solidFill>
              <a:srgbClr val="FFFFFF">
                <a:alpha val="57647"/>
              </a:srgbClr>
            </a:solidFill>
            <a:ln w="38100" cap="rnd">
              <a:solidFill>
                <a:srgbClr val="0D515D">
                  <a:alpha val="57647"/>
                </a:srgbClr>
              </a:solidFill>
              <a:prstDash val="lgDash"/>
              <a:round/>
            </a:ln>
          </p:spPr>
        </p:sp>
        <p:sp>
          <p:nvSpPr>
            <p:cNvPr id="17" name="TextBox 17"/>
            <p:cNvSpPr txBox="1"/>
            <p:nvPr/>
          </p:nvSpPr>
          <p:spPr>
            <a:xfrm>
              <a:off x="0" y="-38100"/>
              <a:ext cx="1757230" cy="1665437"/>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6614832" y="3244930"/>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TextBox 20"/>
          <p:cNvSpPr txBox="1"/>
          <p:nvPr/>
        </p:nvSpPr>
        <p:spPr>
          <a:xfrm>
            <a:off x="396417" y="716972"/>
            <a:ext cx="10529692" cy="948978"/>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I. Tri </a:t>
            </a:r>
            <a:r>
              <a:rPr lang="en-US" sz="6142" spc="110" dirty="0" err="1">
                <a:solidFill>
                  <a:srgbClr val="A8545E"/>
                </a:solidFill>
                <a:latin typeface="#9Slide05 IcielSanelma" charset="0"/>
              </a:rPr>
              <a:t>thức</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Ngữ</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văn</a:t>
            </a:r>
            <a:endParaRPr lang="en-US" sz="6142" spc="110" dirty="0">
              <a:solidFill>
                <a:srgbClr val="A8545E"/>
              </a:solidFill>
              <a:latin typeface="#9Slide05 IcielSanelma" charset="0"/>
            </a:endParaRPr>
          </a:p>
        </p:txBody>
      </p:sp>
      <p:sp>
        <p:nvSpPr>
          <p:cNvPr id="21" name="TextBox 21"/>
          <p:cNvSpPr txBox="1"/>
          <p:nvPr/>
        </p:nvSpPr>
        <p:spPr>
          <a:xfrm>
            <a:off x="3522892" y="2868692"/>
            <a:ext cx="1782366" cy="752475"/>
          </a:xfrm>
          <a:prstGeom prst="rect">
            <a:avLst/>
          </a:prstGeom>
        </p:spPr>
        <p:txBody>
          <a:bodyPr lIns="0" tIns="0" rIns="0" bIns="0" rtlCol="0" anchor="t">
            <a:spAutoFit/>
          </a:bodyPr>
          <a:lstStyle/>
          <a:p>
            <a:pPr algn="ctr">
              <a:lnSpc>
                <a:spcPts val="5999"/>
              </a:lnSpc>
              <a:spcBef>
                <a:spcPct val="0"/>
              </a:spcBef>
            </a:pPr>
            <a:r>
              <a:rPr lang="en-US" sz="4999">
                <a:solidFill>
                  <a:srgbClr val="578B89"/>
                </a:solidFill>
                <a:latin typeface="Roboto Condensed Bold"/>
              </a:rPr>
              <a:t>Vòng 1</a:t>
            </a:r>
          </a:p>
        </p:txBody>
      </p:sp>
      <p:sp>
        <p:nvSpPr>
          <p:cNvPr id="22" name="TextBox 22"/>
          <p:cNvSpPr txBox="1"/>
          <p:nvPr/>
        </p:nvSpPr>
        <p:spPr>
          <a:xfrm>
            <a:off x="10946338" y="2868692"/>
            <a:ext cx="1782366" cy="752475"/>
          </a:xfrm>
          <a:prstGeom prst="rect">
            <a:avLst/>
          </a:prstGeom>
        </p:spPr>
        <p:txBody>
          <a:bodyPr lIns="0" tIns="0" rIns="0" bIns="0" rtlCol="0" anchor="t">
            <a:spAutoFit/>
          </a:bodyPr>
          <a:lstStyle/>
          <a:p>
            <a:pPr algn="ctr">
              <a:lnSpc>
                <a:spcPts val="5999"/>
              </a:lnSpc>
              <a:spcBef>
                <a:spcPct val="0"/>
              </a:spcBef>
            </a:pPr>
            <a:r>
              <a:rPr lang="en-US" sz="4999">
                <a:solidFill>
                  <a:srgbClr val="578B89"/>
                </a:solidFill>
                <a:latin typeface="Roboto Condensed Bold"/>
              </a:rPr>
              <a:t>Vòng 2</a:t>
            </a:r>
          </a:p>
        </p:txBody>
      </p:sp>
      <p:sp>
        <p:nvSpPr>
          <p:cNvPr id="23" name="TextBox 23"/>
          <p:cNvSpPr txBox="1"/>
          <p:nvPr/>
        </p:nvSpPr>
        <p:spPr>
          <a:xfrm>
            <a:off x="1158101" y="4610790"/>
            <a:ext cx="6423321" cy="3009900"/>
          </a:xfrm>
          <a:prstGeom prst="rect">
            <a:avLst/>
          </a:prstGeom>
        </p:spPr>
        <p:txBody>
          <a:bodyPr lIns="0" tIns="0" rIns="0" bIns="0" rtlCol="0" anchor="t">
            <a:spAutoFit/>
          </a:bodyPr>
          <a:lstStyle/>
          <a:p>
            <a:pPr algn="ctr">
              <a:lnSpc>
                <a:spcPts val="5999"/>
              </a:lnSpc>
              <a:spcBef>
                <a:spcPct val="0"/>
              </a:spcBef>
            </a:pPr>
            <a:r>
              <a:rPr lang="en-US" sz="4999">
                <a:solidFill>
                  <a:srgbClr val="6B7063"/>
                </a:solidFill>
                <a:latin typeface="Roboto Condensed"/>
              </a:rPr>
              <a:t>Nhiệm vụ cá nhân: Đọc Tri thức Ngữ Văn trong SGK tr.54, hoàn thành phiếu học tập số 1.</a:t>
            </a:r>
          </a:p>
        </p:txBody>
      </p:sp>
      <p:sp>
        <p:nvSpPr>
          <p:cNvPr id="24" name="TextBox 24"/>
          <p:cNvSpPr txBox="1"/>
          <p:nvPr/>
        </p:nvSpPr>
        <p:spPr>
          <a:xfrm>
            <a:off x="3349987" y="3692764"/>
            <a:ext cx="1955271" cy="752475"/>
          </a:xfrm>
          <a:prstGeom prst="rect">
            <a:avLst/>
          </a:prstGeom>
        </p:spPr>
        <p:txBody>
          <a:bodyPr lIns="0" tIns="0" rIns="0" bIns="0" rtlCol="0" anchor="t">
            <a:spAutoFit/>
          </a:bodyPr>
          <a:lstStyle/>
          <a:p>
            <a:pPr algn="ctr">
              <a:lnSpc>
                <a:spcPts val="5999"/>
              </a:lnSpc>
              <a:spcBef>
                <a:spcPct val="0"/>
              </a:spcBef>
            </a:pPr>
            <a:r>
              <a:rPr lang="en-US" sz="4999">
                <a:solidFill>
                  <a:srgbClr val="578B89"/>
                </a:solidFill>
                <a:latin typeface="Roboto Condensed Bold"/>
              </a:rPr>
              <a:t>(</a:t>
            </a:r>
            <a:r>
              <a:rPr lang="en-US" sz="4999">
                <a:solidFill>
                  <a:srgbClr val="578B89"/>
                </a:solidFill>
                <a:latin typeface="Roboto Condensed Italics"/>
              </a:rPr>
              <a:t>5 phút</a:t>
            </a:r>
            <a:r>
              <a:rPr lang="en-US" sz="4999">
                <a:solidFill>
                  <a:srgbClr val="578B89"/>
                </a:solidFill>
                <a:latin typeface="Roboto Condensed Bold"/>
              </a:rPr>
              <a:t>)</a:t>
            </a:r>
          </a:p>
        </p:txBody>
      </p:sp>
      <p:sp>
        <p:nvSpPr>
          <p:cNvPr id="25" name="TextBox 25"/>
          <p:cNvSpPr txBox="1"/>
          <p:nvPr/>
        </p:nvSpPr>
        <p:spPr>
          <a:xfrm>
            <a:off x="10852940" y="3621167"/>
            <a:ext cx="1969161" cy="752475"/>
          </a:xfrm>
          <a:prstGeom prst="rect">
            <a:avLst/>
          </a:prstGeom>
        </p:spPr>
        <p:txBody>
          <a:bodyPr lIns="0" tIns="0" rIns="0" bIns="0" rtlCol="0" anchor="t">
            <a:spAutoFit/>
          </a:bodyPr>
          <a:lstStyle/>
          <a:p>
            <a:pPr algn="ctr">
              <a:lnSpc>
                <a:spcPts val="5999"/>
              </a:lnSpc>
              <a:spcBef>
                <a:spcPct val="0"/>
              </a:spcBef>
            </a:pPr>
            <a:r>
              <a:rPr lang="en-US" sz="4999">
                <a:solidFill>
                  <a:srgbClr val="578B89"/>
                </a:solidFill>
                <a:latin typeface="Roboto Condensed Bold"/>
              </a:rPr>
              <a:t>(3</a:t>
            </a:r>
            <a:r>
              <a:rPr lang="en-US" sz="4999">
                <a:solidFill>
                  <a:srgbClr val="578B89"/>
                </a:solidFill>
                <a:latin typeface="Roboto Condensed Italics"/>
              </a:rPr>
              <a:t> phút</a:t>
            </a:r>
            <a:r>
              <a:rPr lang="en-US" sz="4999">
                <a:solidFill>
                  <a:srgbClr val="578B89"/>
                </a:solidFill>
                <a:latin typeface="Roboto Condensed Bold"/>
              </a:rPr>
              <a:t>)</a:t>
            </a:r>
          </a:p>
        </p:txBody>
      </p:sp>
      <p:sp>
        <p:nvSpPr>
          <p:cNvPr id="26" name="TextBox 26"/>
          <p:cNvSpPr txBox="1"/>
          <p:nvPr/>
        </p:nvSpPr>
        <p:spPr>
          <a:xfrm>
            <a:off x="8839838" y="4764167"/>
            <a:ext cx="6602615" cy="2257425"/>
          </a:xfrm>
          <a:prstGeom prst="rect">
            <a:avLst/>
          </a:prstGeom>
        </p:spPr>
        <p:txBody>
          <a:bodyPr lIns="0" tIns="0" rIns="0" bIns="0" rtlCol="0" anchor="t">
            <a:spAutoFit/>
          </a:bodyPr>
          <a:lstStyle/>
          <a:p>
            <a:pPr algn="ctr">
              <a:lnSpc>
                <a:spcPts val="5999"/>
              </a:lnSpc>
              <a:spcBef>
                <a:spcPct val="0"/>
              </a:spcBef>
            </a:pPr>
            <a:r>
              <a:rPr lang="en-US" sz="4999">
                <a:solidFill>
                  <a:srgbClr val="6B7063"/>
                </a:solidFill>
                <a:latin typeface="Roboto Condensed"/>
              </a:rPr>
              <a:t>Nhiệm vụ ghép cặp. Đối chiếu phiếu học tập số 1 và báo cáo.</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sp>
        <p:nvSpPr>
          <p:cNvPr id="4" name="Freeform 4"/>
          <p:cNvSpPr/>
          <p:nvPr/>
        </p:nvSpPr>
        <p:spPr>
          <a:xfrm>
            <a:off x="-494" y="9867336"/>
            <a:ext cx="15675544" cy="111038"/>
          </a:xfrm>
          <a:custGeom>
            <a:avLst/>
            <a:gdLst/>
            <a:ahLst/>
            <a:cxnLst/>
            <a:rect l="l" t="t" r="r" b="b"/>
            <a:pathLst>
              <a:path w="15675544" h="111038">
                <a:moveTo>
                  <a:pt x="0" y="0"/>
                </a:moveTo>
                <a:lnTo>
                  <a:pt x="15675544" y="0"/>
                </a:lnTo>
                <a:lnTo>
                  <a:pt x="15675544" y="111038"/>
                </a:lnTo>
                <a:lnTo>
                  <a:pt x="0" y="1110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270334" y="4561204"/>
            <a:ext cx="7720572" cy="5725820"/>
          </a:xfrm>
          <a:custGeom>
            <a:avLst/>
            <a:gdLst/>
            <a:ahLst/>
            <a:cxnLst/>
            <a:rect l="l" t="t" r="r" b="b"/>
            <a:pathLst>
              <a:path w="7720572" h="5725820">
                <a:moveTo>
                  <a:pt x="0" y="0"/>
                </a:moveTo>
                <a:lnTo>
                  <a:pt x="7720572" y="0"/>
                </a:lnTo>
                <a:lnTo>
                  <a:pt x="7720572" y="5725820"/>
                </a:lnTo>
                <a:lnTo>
                  <a:pt x="0" y="5725820"/>
                </a:lnTo>
                <a:lnTo>
                  <a:pt x="0" y="0"/>
                </a:lnTo>
                <a:close/>
              </a:path>
            </a:pathLst>
          </a:custGeom>
          <a:blipFill>
            <a:blip r:embed="rId5"/>
            <a:stretch>
              <a:fillRect/>
            </a:stretch>
          </a:blipFill>
        </p:spPr>
      </p:sp>
      <p:sp>
        <p:nvSpPr>
          <p:cNvPr id="6" name="Freeform 6"/>
          <p:cNvSpPr/>
          <p:nvPr/>
        </p:nvSpPr>
        <p:spPr>
          <a:xfrm>
            <a:off x="1966610" y="9588838"/>
            <a:ext cx="4170624" cy="904600"/>
          </a:xfrm>
          <a:custGeom>
            <a:avLst/>
            <a:gdLst/>
            <a:ahLst/>
            <a:cxnLst/>
            <a:rect l="l" t="t" r="r" b="b"/>
            <a:pathLst>
              <a:path w="4170624" h="904600">
                <a:moveTo>
                  <a:pt x="0" y="0"/>
                </a:moveTo>
                <a:lnTo>
                  <a:pt x="4170624" y="0"/>
                </a:lnTo>
                <a:lnTo>
                  <a:pt x="4170624" y="904600"/>
                </a:lnTo>
                <a:lnTo>
                  <a:pt x="0" y="9046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208715" y="2512452"/>
            <a:ext cx="3869426" cy="1218748"/>
          </a:xfrm>
          <a:custGeom>
            <a:avLst/>
            <a:gdLst/>
            <a:ahLst/>
            <a:cxnLst/>
            <a:rect l="l" t="t" r="r" b="b"/>
            <a:pathLst>
              <a:path w="3869426" h="1218748">
                <a:moveTo>
                  <a:pt x="0" y="0"/>
                </a:moveTo>
                <a:lnTo>
                  <a:pt x="3869426" y="0"/>
                </a:lnTo>
                <a:lnTo>
                  <a:pt x="3869426" y="1218748"/>
                </a:lnTo>
                <a:lnTo>
                  <a:pt x="0" y="12187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2360358" y="86430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6197833" y="1047651"/>
            <a:ext cx="4841795" cy="2042336"/>
          </a:xfrm>
          <a:custGeom>
            <a:avLst/>
            <a:gdLst/>
            <a:ahLst/>
            <a:cxnLst/>
            <a:rect l="l" t="t" r="r" b="b"/>
            <a:pathLst>
              <a:path w="4841795" h="2042336">
                <a:moveTo>
                  <a:pt x="0" y="0"/>
                </a:moveTo>
                <a:lnTo>
                  <a:pt x="4841795" y="0"/>
                </a:lnTo>
                <a:lnTo>
                  <a:pt x="4841795" y="2042336"/>
                </a:lnTo>
                <a:lnTo>
                  <a:pt x="0" y="204233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10520426" y="2894846"/>
            <a:ext cx="15330826" cy="7392132"/>
          </a:xfrm>
          <a:custGeom>
            <a:avLst/>
            <a:gdLst/>
            <a:ahLst/>
            <a:cxnLst/>
            <a:rect l="l" t="t" r="r" b="b"/>
            <a:pathLst>
              <a:path w="15330826" h="7392132">
                <a:moveTo>
                  <a:pt x="0" y="0"/>
                </a:moveTo>
                <a:lnTo>
                  <a:pt x="15330826" y="0"/>
                </a:lnTo>
                <a:lnTo>
                  <a:pt x="15330826" y="7392132"/>
                </a:lnTo>
                <a:lnTo>
                  <a:pt x="0" y="7392132"/>
                </a:lnTo>
                <a:lnTo>
                  <a:pt x="0" y="0"/>
                </a:lnTo>
                <a:close/>
              </a:path>
            </a:pathLst>
          </a:custGeom>
          <a:blipFill>
            <a:blip r:embed="rId14"/>
            <a:stretch>
              <a:fillRect/>
            </a:stretch>
          </a:blipFill>
        </p:spPr>
      </p:sp>
      <p:sp>
        <p:nvSpPr>
          <p:cNvPr id="12" name="TextBox 12"/>
          <p:cNvSpPr txBox="1"/>
          <p:nvPr/>
        </p:nvSpPr>
        <p:spPr>
          <a:xfrm>
            <a:off x="1043079" y="2969426"/>
            <a:ext cx="14631971" cy="2335038"/>
          </a:xfrm>
          <a:prstGeom prst="rect">
            <a:avLst/>
          </a:prstGeom>
        </p:spPr>
        <p:txBody>
          <a:bodyPr lIns="0" tIns="0" rIns="0" bIns="0" rtlCol="0" anchor="t">
            <a:spAutoFit/>
          </a:bodyPr>
          <a:lstStyle/>
          <a:p>
            <a:pPr algn="l">
              <a:lnSpc>
                <a:spcPts val="17220"/>
              </a:lnSpc>
            </a:pPr>
            <a:r>
              <a:rPr lang="en-US" sz="14350">
                <a:solidFill>
                  <a:srgbClr val="A8545E"/>
                </a:solidFill>
                <a:latin typeface="#9Slide05 IcielSanelma"/>
              </a:rPr>
              <a:t>Xin chào và hẹn gặp lại!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10051350"/>
            <a:ext cx="18288000" cy="255000"/>
            <a:chOff x="0" y="0"/>
            <a:chExt cx="24384000" cy="340000"/>
          </a:xfrm>
        </p:grpSpPr>
        <p:sp>
          <p:nvSpPr>
            <p:cNvPr id="3" name="Freeform 3"/>
            <p:cNvSpPr/>
            <p:nvPr/>
          </p:nvSpPr>
          <p:spPr>
            <a:xfrm>
              <a:off x="0" y="0"/>
              <a:ext cx="24384000" cy="339979"/>
            </a:xfrm>
            <a:custGeom>
              <a:avLst/>
              <a:gdLst/>
              <a:ahLst/>
              <a:cxnLst/>
              <a:rect l="l" t="t" r="r" b="b"/>
              <a:pathLst>
                <a:path w="24384000" h="339979">
                  <a:moveTo>
                    <a:pt x="0" y="0"/>
                  </a:moveTo>
                  <a:lnTo>
                    <a:pt x="24384000" y="0"/>
                  </a:lnTo>
                  <a:lnTo>
                    <a:pt x="24384000" y="339979"/>
                  </a:lnTo>
                  <a:lnTo>
                    <a:pt x="0" y="339979"/>
                  </a:lnTo>
                  <a:close/>
                </a:path>
              </a:pathLst>
            </a:custGeom>
            <a:solidFill>
              <a:srgbClr val="40BBCD"/>
            </a:solidFill>
          </p:spPr>
        </p:sp>
      </p:grpSp>
      <p:sp>
        <p:nvSpPr>
          <p:cNvPr id="4" name="Freeform 4"/>
          <p:cNvSpPr/>
          <p:nvPr/>
        </p:nvSpPr>
        <p:spPr>
          <a:xfrm>
            <a:off x="15100106" y="58977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229642" y="1224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846850" y="58977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055152" y="8257628"/>
            <a:ext cx="2312330" cy="2774764"/>
          </a:xfrm>
          <a:custGeom>
            <a:avLst/>
            <a:gdLst/>
            <a:ahLst/>
            <a:cxnLst/>
            <a:rect l="l" t="t" r="r" b="b"/>
            <a:pathLst>
              <a:path w="2312330" h="2774764">
                <a:moveTo>
                  <a:pt x="0" y="0"/>
                </a:moveTo>
                <a:lnTo>
                  <a:pt x="2312330" y="0"/>
                </a:lnTo>
                <a:lnTo>
                  <a:pt x="2312330" y="2774764"/>
                </a:lnTo>
                <a:lnTo>
                  <a:pt x="0" y="27747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5846850" y="136477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aphicFrame>
        <p:nvGraphicFramePr>
          <p:cNvPr id="9" name="Table 9"/>
          <p:cNvGraphicFramePr>
            <a:graphicFrameLocks noGrp="1"/>
          </p:cNvGraphicFramePr>
          <p:nvPr/>
        </p:nvGraphicFramePr>
        <p:xfrm>
          <a:off x="0" y="-64695"/>
          <a:ext cx="18115471" cy="10381804"/>
        </p:xfrm>
        <a:graphic>
          <a:graphicData uri="http://schemas.openxmlformats.org/drawingml/2006/table">
            <a:tbl>
              <a:tblPr/>
              <a:tblGrid>
                <a:gridCol w="990311">
                  <a:extLst>
                    <a:ext uri="{9D8B030D-6E8A-4147-A177-3AD203B41FA5}">
                      <a16:colId xmlns:a16="http://schemas.microsoft.com/office/drawing/2014/main" val="20000"/>
                    </a:ext>
                  </a:extLst>
                </a:gridCol>
                <a:gridCol w="13608867">
                  <a:extLst>
                    <a:ext uri="{9D8B030D-6E8A-4147-A177-3AD203B41FA5}">
                      <a16:colId xmlns:a16="http://schemas.microsoft.com/office/drawing/2014/main" val="20001"/>
                    </a:ext>
                  </a:extLst>
                </a:gridCol>
                <a:gridCol w="1718934">
                  <a:extLst>
                    <a:ext uri="{9D8B030D-6E8A-4147-A177-3AD203B41FA5}">
                      <a16:colId xmlns:a16="http://schemas.microsoft.com/office/drawing/2014/main" val="20002"/>
                    </a:ext>
                  </a:extLst>
                </a:gridCol>
                <a:gridCol w="1797359">
                  <a:extLst>
                    <a:ext uri="{9D8B030D-6E8A-4147-A177-3AD203B41FA5}">
                      <a16:colId xmlns:a16="http://schemas.microsoft.com/office/drawing/2014/main" val="20003"/>
                    </a:ext>
                  </a:extLst>
                </a:gridCol>
              </a:tblGrid>
              <a:tr h="1085061">
                <a:tc>
                  <a:txBody>
                    <a:bodyPr/>
                    <a:lstStyle/>
                    <a:p>
                      <a:pPr algn="ctr">
                        <a:lnSpc>
                          <a:spcPts val="2440"/>
                        </a:lnSpc>
                        <a:defRPr/>
                      </a:pPr>
                      <a:r>
                        <a:rPr lang="en-US" sz="2000" spc="-48">
                          <a:solidFill>
                            <a:srgbClr val="141414"/>
                          </a:solidFill>
                          <a:latin typeface="Roboto Condensed Bold"/>
                        </a:rPr>
                        <a:t>TT</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Thông tin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Đồng</a:t>
                      </a:r>
                      <a:endParaRPr lang="en-US" sz="1100"/>
                    </a:p>
                    <a:p>
                      <a:pPr algn="ctr">
                        <a:lnSpc>
                          <a:spcPts val="2440"/>
                        </a:lnSpc>
                      </a:pPr>
                      <a:r>
                        <a:rPr lang="en-US" sz="2000" spc="-48">
                          <a:solidFill>
                            <a:srgbClr val="141414"/>
                          </a:solidFill>
                          <a:latin typeface="Roboto Condensed Bold"/>
                        </a:rPr>
                        <a:t>tình</a:t>
                      </a:r>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Không đồng tình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extLst>
                  <a:ext uri="{0D108BD9-81ED-4DB2-BD59-A6C34878D82A}">
                    <a16:rowId xmlns:a16="http://schemas.microsoft.com/office/drawing/2014/main" val="10000"/>
                  </a:ext>
                </a:extLst>
              </a:tr>
              <a:tr h="1102393">
                <a:tc>
                  <a:txBody>
                    <a:bodyPr/>
                    <a:lstStyle/>
                    <a:p>
                      <a:pPr algn="ctr">
                        <a:lnSpc>
                          <a:spcPts val="2684"/>
                        </a:lnSpc>
                        <a:defRPr/>
                      </a:pPr>
                      <a:r>
                        <a:rPr lang="en-US" sz="2200" spc="-52">
                          <a:solidFill>
                            <a:srgbClr val="141414"/>
                          </a:solidFill>
                          <a:latin typeface="Roboto Condensed"/>
                        </a:rPr>
                        <a:t>1</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Trong văn bản thông tin, người viết có thể triển khai ý tưởng và thông tin bằng cách chia đối tượng thành nhiều loại nhỏ để giới thiệu, giải thích, thuyết minh,…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extLst>
                  <a:ext uri="{0D108BD9-81ED-4DB2-BD59-A6C34878D82A}">
                    <a16:rowId xmlns:a16="http://schemas.microsoft.com/office/drawing/2014/main" val="10001"/>
                  </a:ext>
                </a:extLst>
              </a:tr>
              <a:tr h="1102393">
                <a:tc>
                  <a:txBody>
                    <a:bodyPr/>
                    <a:lstStyle/>
                    <a:p>
                      <a:pPr algn="ctr">
                        <a:lnSpc>
                          <a:spcPts val="2684"/>
                        </a:lnSpc>
                        <a:defRPr/>
                      </a:pPr>
                      <a:r>
                        <a:rPr lang="en-US" sz="2200" spc="-52">
                          <a:solidFill>
                            <a:srgbClr val="141414"/>
                          </a:solidFill>
                          <a:latin typeface="Roboto Condensed"/>
                        </a:rPr>
                        <a:t>2</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Thường là những tài liệu được người viết (người nói) xem xét, trích dẫn để làm rõ hơn nội dung, đối tượng được đề cập trong văn bản; giúp cho thông tin được trình bày trong văn bản thêm phong phú và thuyết phục.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727794">
                <a:tc>
                  <a:txBody>
                    <a:bodyPr/>
                    <a:lstStyle/>
                    <a:p>
                      <a:pPr algn="ctr">
                        <a:lnSpc>
                          <a:spcPts val="2684"/>
                        </a:lnSpc>
                        <a:defRPr/>
                      </a:pPr>
                      <a:r>
                        <a:rPr lang="en-US" sz="2200" spc="-52">
                          <a:solidFill>
                            <a:srgbClr val="141414"/>
                          </a:solidFill>
                          <a:latin typeface="Roboto Condensed"/>
                        </a:rPr>
                        <a:t>3</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thông tin tập trung nêu lên vẻ đẹp và giá trị của một cảnh đẹp thiên nhiên nổi tiếng.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727794">
                <a:tc>
                  <a:txBody>
                    <a:bodyPr/>
                    <a:lstStyle/>
                    <a:p>
                      <a:pPr algn="ctr">
                        <a:lnSpc>
                          <a:spcPts val="2684"/>
                        </a:lnSpc>
                        <a:defRPr/>
                      </a:pPr>
                      <a:r>
                        <a:rPr lang="en-US" sz="2200" spc="-52">
                          <a:solidFill>
                            <a:srgbClr val="141414"/>
                          </a:solidFill>
                          <a:latin typeface="Roboto Condensed"/>
                        </a:rPr>
                        <a:t>4</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giải thích một hiện tượng tự nhiên có tác động đến nhận thức và đời sống của con người.</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1248201">
                <a:tc>
                  <a:txBody>
                    <a:bodyPr/>
                    <a:lstStyle/>
                    <a:p>
                      <a:pPr algn="ctr">
                        <a:lnSpc>
                          <a:spcPts val="2684"/>
                        </a:lnSpc>
                        <a:defRPr/>
                      </a:pPr>
                      <a:r>
                        <a:rPr lang="en-US" sz="2200" spc="-52">
                          <a:solidFill>
                            <a:srgbClr val="141414"/>
                          </a:solidFill>
                          <a:latin typeface="Roboto Condensed"/>
                        </a:rPr>
                        <a:t>5</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Người viết thường sử dụng các phương tiện giao tiếp phi ngôn ngữ như: tranh, ảnh, hình vẽ, sơ đồ, bảng biểu, kí hiệu… phối hợp với lời văn (phương tiện ngôn ngữ) để cung cấp thông tin cho người đọc.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1102393">
                <a:tc>
                  <a:txBody>
                    <a:bodyPr/>
                    <a:lstStyle/>
                    <a:p>
                      <a:pPr algn="ctr">
                        <a:lnSpc>
                          <a:spcPts val="2684"/>
                        </a:lnSpc>
                        <a:defRPr/>
                      </a:pPr>
                      <a:r>
                        <a:rPr lang="en-US" sz="2200" spc="-52">
                          <a:solidFill>
                            <a:srgbClr val="141414"/>
                          </a:solidFill>
                          <a:latin typeface="Roboto Condensed"/>
                        </a:rPr>
                        <a:t>6</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có nhiều cách trình bày như theo trật tự không gian, thời gian, quan hệ nguyên nhân – kết quả, phân loại các đối tượng hoặc so sánh và đối chiếu…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1102393">
                <a:tc>
                  <a:txBody>
                    <a:bodyPr/>
                    <a:lstStyle/>
                    <a:p>
                      <a:pPr algn="ctr">
                        <a:lnSpc>
                          <a:spcPts val="2684"/>
                        </a:lnSpc>
                        <a:defRPr/>
                      </a:pPr>
                      <a:r>
                        <a:rPr lang="en-US" sz="2200" spc="-52">
                          <a:solidFill>
                            <a:srgbClr val="141414"/>
                          </a:solidFill>
                          <a:latin typeface="Roboto Condensed"/>
                        </a:rPr>
                        <a:t>7</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thông tin có sử dụng bảng mục lục, một chỉ mục, văn bản in đậm hoặc in nghiêng, bảng chú giải cho từ vựng cụ thể, phụ lục của định nghĩa, minh họa, truyền thuyết, biểu đồ và bảng.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727794">
                <a:tc>
                  <a:txBody>
                    <a:bodyPr/>
                    <a:lstStyle/>
                    <a:p>
                      <a:pPr algn="ctr">
                        <a:lnSpc>
                          <a:spcPts val="2684"/>
                        </a:lnSpc>
                        <a:defRPr/>
                      </a:pPr>
                      <a:r>
                        <a:rPr lang="en-US" sz="2200" spc="-52">
                          <a:solidFill>
                            <a:srgbClr val="141414"/>
                          </a:solidFill>
                          <a:latin typeface="Roboto Condensed"/>
                        </a:rPr>
                        <a:t>8</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văn bản thông tin thường ngắn gọn, súc tích, thể hiện được nội dung của văn bản.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727794">
                <a:tc>
                  <a:txBody>
                    <a:bodyPr/>
                    <a:lstStyle/>
                    <a:p>
                      <a:pPr algn="ctr">
                        <a:lnSpc>
                          <a:spcPts val="2684"/>
                        </a:lnSpc>
                        <a:defRPr/>
                      </a:pPr>
                      <a:r>
                        <a:rPr lang="en-US" sz="2200" spc="-52">
                          <a:solidFill>
                            <a:srgbClr val="141414"/>
                          </a:solidFill>
                          <a:latin typeface="Roboto Condensed"/>
                        </a:rPr>
                        <a:t>9</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thường nêu tên các địa danh hoặc nêu giá trị nổi bật của danh lam thắng cảnh được giới thiệu.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r h="727794">
                <a:tc>
                  <a:txBody>
                    <a:bodyPr/>
                    <a:lstStyle/>
                    <a:p>
                      <a:pPr algn="ctr">
                        <a:lnSpc>
                          <a:spcPts val="2684"/>
                        </a:lnSpc>
                        <a:defRPr/>
                      </a:pPr>
                      <a:r>
                        <a:rPr lang="en-US" sz="2200" spc="-52">
                          <a:solidFill>
                            <a:srgbClr val="141414"/>
                          </a:solidFill>
                          <a:latin typeface="Roboto Condensed"/>
                        </a:rPr>
                        <a:t>10</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l">
                        <a:lnSpc>
                          <a:spcPts val="2684"/>
                        </a:lnSpc>
                        <a:defRPr/>
                      </a:pPr>
                      <a:r>
                        <a:rPr lang="en-US" sz="2200" spc="-52">
                          <a:solidFill>
                            <a:srgbClr val="141414"/>
                          </a:solidFill>
                          <a:latin typeface="Roboto Condensed"/>
                        </a:rPr>
                        <a:t>Ngôn ngữ của văn bản thông tin thường là ngôn ngữ có tính chất chuyên ngành.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10"/>
                  </a:ext>
                </a:extLst>
              </a:tr>
            </a:tbl>
          </a:graphicData>
        </a:graphic>
      </p:graphicFrame>
      <p:sp>
        <p:nvSpPr>
          <p:cNvPr id="10" name="Freeform 10"/>
          <p:cNvSpPr/>
          <p:nvPr/>
        </p:nvSpPr>
        <p:spPr>
          <a:xfrm>
            <a:off x="16885078" y="1103806"/>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16838382" y="23543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4963574" y="319689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3" name="Freeform 13"/>
          <p:cNvSpPr/>
          <p:nvPr/>
        </p:nvSpPr>
        <p:spPr>
          <a:xfrm>
            <a:off x="16716838" y="3996274"/>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Freeform 14"/>
          <p:cNvSpPr/>
          <p:nvPr/>
        </p:nvSpPr>
        <p:spPr>
          <a:xfrm>
            <a:off x="14963574" y="48101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5" name="Freeform 15"/>
          <p:cNvSpPr/>
          <p:nvPr/>
        </p:nvSpPr>
        <p:spPr>
          <a:xfrm>
            <a:off x="14963574" y="59902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16838382" y="717045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7" name="Freeform 17"/>
          <p:cNvSpPr/>
          <p:nvPr/>
        </p:nvSpPr>
        <p:spPr>
          <a:xfrm>
            <a:off x="16885078" y="812602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14963574" y="89249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16885078" y="965031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4066002" y="7542704"/>
            <a:ext cx="7090666" cy="1328812"/>
          </a:xfrm>
          <a:custGeom>
            <a:avLst/>
            <a:gdLst/>
            <a:ahLst/>
            <a:cxnLst/>
            <a:rect l="l" t="t" r="r" b="b"/>
            <a:pathLst>
              <a:path w="7090666" h="1328812">
                <a:moveTo>
                  <a:pt x="0" y="0"/>
                </a:moveTo>
                <a:lnTo>
                  <a:pt x="7090666" y="0"/>
                </a:lnTo>
                <a:lnTo>
                  <a:pt x="7090666" y="1328812"/>
                </a:lnTo>
                <a:lnTo>
                  <a:pt x="0" y="13288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rot="5400000">
            <a:off x="14001900" y="8207110"/>
            <a:ext cx="3257400" cy="3257400"/>
            <a:chOff x="0" y="0"/>
            <a:chExt cx="4343200" cy="4343200"/>
          </a:xfrm>
        </p:grpSpPr>
        <p:sp>
          <p:nvSpPr>
            <p:cNvPr id="9" name="Freeform 9"/>
            <p:cNvSpPr/>
            <p:nvPr/>
          </p:nvSpPr>
          <p:spPr>
            <a:xfrm>
              <a:off x="-97155" y="0"/>
              <a:ext cx="2270379" cy="4343654"/>
            </a:xfrm>
            <a:custGeom>
              <a:avLst/>
              <a:gdLst/>
              <a:ahLst/>
              <a:cxnLst/>
              <a:rect l="l" t="t" r="r" b="b"/>
              <a:pathLst>
                <a:path w="2270379" h="4343654">
                  <a:moveTo>
                    <a:pt x="2270379" y="4343146"/>
                  </a:moveTo>
                  <a:cubicBezTo>
                    <a:pt x="1494409" y="4343654"/>
                    <a:pt x="776986" y="3930142"/>
                    <a:pt x="388620" y="3258312"/>
                  </a:cubicBezTo>
                  <a:cubicBezTo>
                    <a:pt x="254" y="2586482"/>
                    <a:pt x="0" y="1758442"/>
                    <a:pt x="387858" y="1086231"/>
                  </a:cubicBezTo>
                  <a:cubicBezTo>
                    <a:pt x="775716" y="414020"/>
                    <a:pt x="1492758" y="0"/>
                    <a:pt x="2268728" y="0"/>
                  </a:cubicBezTo>
                  <a:lnTo>
                    <a:pt x="2268728" y="2171573"/>
                  </a:lnTo>
                  <a:close/>
                </a:path>
              </a:pathLst>
            </a:custGeom>
            <a:solidFill>
              <a:srgbClr val="F9C04E"/>
            </a:solidFill>
          </p:spPr>
        </p:sp>
      </p:grpSp>
      <p:sp>
        <p:nvSpPr>
          <p:cNvPr id="10" name="Freeform 10"/>
          <p:cNvSpPr/>
          <p:nvPr/>
        </p:nvSpPr>
        <p:spPr>
          <a:xfrm>
            <a:off x="-1258034" y="9343928"/>
            <a:ext cx="5927552" cy="1285856"/>
          </a:xfrm>
          <a:custGeom>
            <a:avLst/>
            <a:gdLst/>
            <a:ahLst/>
            <a:cxnLst/>
            <a:rect l="l" t="t" r="r" b="b"/>
            <a:pathLst>
              <a:path w="5927552" h="1285856">
                <a:moveTo>
                  <a:pt x="0" y="0"/>
                </a:moveTo>
                <a:lnTo>
                  <a:pt x="5927552" y="0"/>
                </a:lnTo>
                <a:lnTo>
                  <a:pt x="5927552" y="1285856"/>
                </a:lnTo>
                <a:lnTo>
                  <a:pt x="0" y="12858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5122954" y="6542277"/>
            <a:ext cx="5265952" cy="4658478"/>
          </a:xfrm>
          <a:custGeom>
            <a:avLst/>
            <a:gdLst/>
            <a:ahLst/>
            <a:cxnLst/>
            <a:rect l="l" t="t" r="r" b="b"/>
            <a:pathLst>
              <a:path w="5265952" h="4658478">
                <a:moveTo>
                  <a:pt x="0" y="0"/>
                </a:moveTo>
                <a:lnTo>
                  <a:pt x="5265952" y="0"/>
                </a:lnTo>
                <a:lnTo>
                  <a:pt x="5265952" y="4658478"/>
                </a:lnTo>
                <a:lnTo>
                  <a:pt x="0" y="4658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2252769" y="243409"/>
            <a:ext cx="4505038" cy="1252592"/>
          </a:xfrm>
          <a:custGeom>
            <a:avLst/>
            <a:gdLst/>
            <a:ahLst/>
            <a:cxnLst/>
            <a:rect l="l" t="t" r="r" b="b"/>
            <a:pathLst>
              <a:path w="4505038" h="1252592">
                <a:moveTo>
                  <a:pt x="0" y="0"/>
                </a:moveTo>
                <a:lnTo>
                  <a:pt x="4505038" y="0"/>
                </a:lnTo>
                <a:lnTo>
                  <a:pt x="4505038" y="1252592"/>
                </a:lnTo>
                <a:lnTo>
                  <a:pt x="0" y="125259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3" name="Group 13"/>
          <p:cNvGrpSpPr/>
          <p:nvPr/>
        </p:nvGrpSpPr>
        <p:grpSpPr>
          <a:xfrm>
            <a:off x="7939307" y="2925528"/>
            <a:ext cx="7183647" cy="1131776"/>
            <a:chOff x="0" y="0"/>
            <a:chExt cx="1891989" cy="298081"/>
          </a:xfrm>
        </p:grpSpPr>
        <p:sp>
          <p:nvSpPr>
            <p:cNvPr id="14" name="Freeform 14"/>
            <p:cNvSpPr/>
            <p:nvPr/>
          </p:nvSpPr>
          <p:spPr>
            <a:xfrm>
              <a:off x="0" y="0"/>
              <a:ext cx="1891989" cy="298081"/>
            </a:xfrm>
            <a:custGeom>
              <a:avLst/>
              <a:gdLst/>
              <a:ahLst/>
              <a:cxnLst/>
              <a:rect l="l" t="t" r="r" b="b"/>
              <a:pathLst>
                <a:path w="1891989" h="298081">
                  <a:moveTo>
                    <a:pt x="54963" y="0"/>
                  </a:moveTo>
                  <a:lnTo>
                    <a:pt x="1837026" y="0"/>
                  </a:lnTo>
                  <a:cubicBezTo>
                    <a:pt x="1867381" y="0"/>
                    <a:pt x="1891989" y="24608"/>
                    <a:pt x="1891989" y="54963"/>
                  </a:cubicBezTo>
                  <a:lnTo>
                    <a:pt x="1891989" y="243118"/>
                  </a:lnTo>
                  <a:cubicBezTo>
                    <a:pt x="1891989" y="257695"/>
                    <a:pt x="1886199" y="271675"/>
                    <a:pt x="1875891" y="281983"/>
                  </a:cubicBezTo>
                  <a:cubicBezTo>
                    <a:pt x="1865583" y="292290"/>
                    <a:pt x="1851603" y="298081"/>
                    <a:pt x="1837026" y="298081"/>
                  </a:cubicBezTo>
                  <a:lnTo>
                    <a:pt x="54963" y="298081"/>
                  </a:lnTo>
                  <a:cubicBezTo>
                    <a:pt x="24608" y="298081"/>
                    <a:pt x="0" y="273473"/>
                    <a:pt x="0" y="243118"/>
                  </a:cubicBezTo>
                  <a:lnTo>
                    <a:pt x="0" y="54963"/>
                  </a:lnTo>
                  <a:cubicBezTo>
                    <a:pt x="0" y="40386"/>
                    <a:pt x="5791" y="26406"/>
                    <a:pt x="16098" y="16098"/>
                  </a:cubicBezTo>
                  <a:cubicBezTo>
                    <a:pt x="26406" y="5791"/>
                    <a:pt x="40386" y="0"/>
                    <a:pt x="54963" y="0"/>
                  </a:cubicBezTo>
                  <a:close/>
                </a:path>
              </a:pathLst>
            </a:custGeom>
            <a:solidFill>
              <a:srgbClr val="68AF9A"/>
            </a:solidFill>
          </p:spPr>
        </p:sp>
        <p:sp>
          <p:nvSpPr>
            <p:cNvPr id="15" name="TextBox 15"/>
            <p:cNvSpPr txBox="1"/>
            <p:nvPr/>
          </p:nvSpPr>
          <p:spPr>
            <a:xfrm>
              <a:off x="0" y="-38100"/>
              <a:ext cx="1891989" cy="336181"/>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14818" y="3883281"/>
            <a:ext cx="8055401" cy="4150302"/>
          </a:xfrm>
          <a:custGeom>
            <a:avLst/>
            <a:gdLst/>
            <a:ahLst/>
            <a:cxnLst/>
            <a:rect l="l" t="t" r="r" b="b"/>
            <a:pathLst>
              <a:path w="8055401" h="4150302">
                <a:moveTo>
                  <a:pt x="0" y="0"/>
                </a:moveTo>
                <a:lnTo>
                  <a:pt x="8055400" y="0"/>
                </a:lnTo>
                <a:lnTo>
                  <a:pt x="8055400" y="4150302"/>
                </a:lnTo>
                <a:lnTo>
                  <a:pt x="0" y="41503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7" name="Group 17"/>
          <p:cNvGrpSpPr/>
          <p:nvPr/>
        </p:nvGrpSpPr>
        <p:grpSpPr>
          <a:xfrm>
            <a:off x="5098664" y="4444137"/>
            <a:ext cx="12094925" cy="3762973"/>
            <a:chOff x="0" y="0"/>
            <a:chExt cx="3185495" cy="991071"/>
          </a:xfrm>
        </p:grpSpPr>
        <p:sp>
          <p:nvSpPr>
            <p:cNvPr id="18" name="Freeform 18"/>
            <p:cNvSpPr/>
            <p:nvPr/>
          </p:nvSpPr>
          <p:spPr>
            <a:xfrm>
              <a:off x="0" y="0"/>
              <a:ext cx="3185495" cy="991071"/>
            </a:xfrm>
            <a:custGeom>
              <a:avLst/>
              <a:gdLst/>
              <a:ahLst/>
              <a:cxnLst/>
              <a:rect l="l" t="t" r="r" b="b"/>
              <a:pathLst>
                <a:path w="3185495" h="991071">
                  <a:moveTo>
                    <a:pt x="32645" y="0"/>
                  </a:moveTo>
                  <a:lnTo>
                    <a:pt x="3152850" y="0"/>
                  </a:lnTo>
                  <a:cubicBezTo>
                    <a:pt x="3170879" y="0"/>
                    <a:pt x="3185495" y="14616"/>
                    <a:pt x="3185495" y="32645"/>
                  </a:cubicBezTo>
                  <a:lnTo>
                    <a:pt x="3185495" y="958426"/>
                  </a:lnTo>
                  <a:cubicBezTo>
                    <a:pt x="3185495" y="976456"/>
                    <a:pt x="3170879" y="991071"/>
                    <a:pt x="3152850" y="991071"/>
                  </a:cubicBezTo>
                  <a:lnTo>
                    <a:pt x="32645" y="991071"/>
                  </a:lnTo>
                  <a:cubicBezTo>
                    <a:pt x="14616" y="991071"/>
                    <a:pt x="0" y="976456"/>
                    <a:pt x="0" y="958426"/>
                  </a:cubicBezTo>
                  <a:lnTo>
                    <a:pt x="0" y="32645"/>
                  </a:lnTo>
                  <a:cubicBezTo>
                    <a:pt x="0" y="14616"/>
                    <a:pt x="14616" y="0"/>
                    <a:pt x="32645" y="0"/>
                  </a:cubicBezTo>
                  <a:close/>
                </a:path>
              </a:pathLst>
            </a:custGeom>
            <a:solidFill>
              <a:srgbClr val="FFFFFF">
                <a:alpha val="25882"/>
              </a:srgbClr>
            </a:solidFill>
            <a:ln w="38100" cap="rnd">
              <a:solidFill>
                <a:srgbClr val="A18572">
                  <a:alpha val="25882"/>
                </a:srgbClr>
              </a:solidFill>
              <a:prstDash val="lgDash"/>
              <a:round/>
            </a:ln>
          </p:spPr>
        </p:sp>
        <p:sp>
          <p:nvSpPr>
            <p:cNvPr id="19" name="TextBox 19"/>
            <p:cNvSpPr txBox="1"/>
            <p:nvPr/>
          </p:nvSpPr>
          <p:spPr>
            <a:xfrm>
              <a:off x="0" y="-38100"/>
              <a:ext cx="3185495" cy="1029171"/>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60363" y="561399"/>
            <a:ext cx="10529692" cy="948978"/>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I. Tri </a:t>
            </a:r>
            <a:r>
              <a:rPr lang="en-US" sz="6142" spc="110" dirty="0" err="1">
                <a:solidFill>
                  <a:srgbClr val="A8545E"/>
                </a:solidFill>
                <a:latin typeface="#9Slide05 IcielSanelma" charset="0"/>
              </a:rPr>
              <a:t>thức</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Ngữ</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văn</a:t>
            </a:r>
            <a:endParaRPr lang="en-US" sz="6142" spc="110" dirty="0">
              <a:solidFill>
                <a:srgbClr val="A8545E"/>
              </a:solidFill>
              <a:latin typeface="#9Slide05 IcielSanelma" charset="0"/>
            </a:endParaRPr>
          </a:p>
        </p:txBody>
      </p:sp>
      <p:sp>
        <p:nvSpPr>
          <p:cNvPr id="21" name="TextBox 21"/>
          <p:cNvSpPr txBox="1"/>
          <p:nvPr/>
        </p:nvSpPr>
        <p:spPr>
          <a:xfrm>
            <a:off x="1280718" y="1419801"/>
            <a:ext cx="16846919" cy="1064009"/>
          </a:xfrm>
          <a:prstGeom prst="rect">
            <a:avLst/>
          </a:prstGeom>
        </p:spPr>
        <p:txBody>
          <a:bodyPr wrap="square" lIns="0" tIns="0" rIns="0" bIns="0" rtlCol="0" anchor="t">
            <a:spAutoFit/>
          </a:bodyPr>
          <a:lstStyle/>
          <a:p>
            <a:pPr algn="ctr">
              <a:lnSpc>
                <a:spcPts val="8359"/>
              </a:lnSpc>
              <a:spcBef>
                <a:spcPct val="0"/>
              </a:spcBef>
            </a:pPr>
            <a:r>
              <a:rPr lang="en-US" sz="6966" dirty="0" err="1">
                <a:solidFill>
                  <a:srgbClr val="48706E"/>
                </a:solidFill>
                <a:latin typeface="#9Slide05 IcielSanelma"/>
              </a:rPr>
              <a:t>Văn</a:t>
            </a:r>
            <a:r>
              <a:rPr lang="en-US" sz="6966" dirty="0">
                <a:solidFill>
                  <a:srgbClr val="48706E"/>
                </a:solidFill>
                <a:latin typeface="#9Slide05 IcielSanelma"/>
              </a:rPr>
              <a:t> </a:t>
            </a:r>
            <a:r>
              <a:rPr lang="en-US" sz="6966" dirty="0" err="1">
                <a:solidFill>
                  <a:srgbClr val="48706E"/>
                </a:solidFill>
                <a:latin typeface="#9Slide05 IcielSanelma"/>
              </a:rPr>
              <a:t>bản</a:t>
            </a:r>
            <a:r>
              <a:rPr lang="en-US" sz="6966" dirty="0">
                <a:solidFill>
                  <a:srgbClr val="48706E"/>
                </a:solidFill>
                <a:latin typeface="#9Slide05 IcielSanelma"/>
              </a:rPr>
              <a:t> </a:t>
            </a:r>
            <a:r>
              <a:rPr lang="en-US" sz="6966" dirty="0" err="1">
                <a:solidFill>
                  <a:srgbClr val="48706E"/>
                </a:solidFill>
                <a:latin typeface="#9Slide05 IcielSanelma"/>
              </a:rPr>
              <a:t>thông</a:t>
            </a:r>
            <a:r>
              <a:rPr lang="en-US" sz="6966" dirty="0">
                <a:solidFill>
                  <a:srgbClr val="48706E"/>
                </a:solidFill>
                <a:latin typeface="#9Slide05 IcielSanelma"/>
              </a:rPr>
              <a:t> tin </a:t>
            </a:r>
            <a:r>
              <a:rPr lang="en-US" sz="6966" dirty="0" err="1">
                <a:solidFill>
                  <a:srgbClr val="48706E"/>
                </a:solidFill>
                <a:latin typeface="#9Slide05 IcielSanelma"/>
              </a:rPr>
              <a:t>thuyết</a:t>
            </a:r>
            <a:r>
              <a:rPr lang="en-US" sz="6966" dirty="0">
                <a:solidFill>
                  <a:srgbClr val="48706E"/>
                </a:solidFill>
                <a:latin typeface="#9Slide05 IcielSanelma"/>
              </a:rPr>
              <a:t> </a:t>
            </a:r>
            <a:r>
              <a:rPr lang="en-US" sz="6966" dirty="0" err="1">
                <a:solidFill>
                  <a:srgbClr val="48706E"/>
                </a:solidFill>
                <a:latin typeface="#9Slide05 IcielSanelma"/>
              </a:rPr>
              <a:t>minh</a:t>
            </a:r>
            <a:r>
              <a:rPr lang="en-US" sz="6966" dirty="0">
                <a:solidFill>
                  <a:srgbClr val="48706E"/>
                </a:solidFill>
                <a:latin typeface="#9Slide05 IcielSanelma"/>
              </a:rPr>
              <a:t> </a:t>
            </a:r>
            <a:r>
              <a:rPr lang="en-US" sz="6966" dirty="0" err="1">
                <a:solidFill>
                  <a:srgbClr val="48706E"/>
                </a:solidFill>
                <a:latin typeface="#9Slide05 IcielSanelma"/>
              </a:rPr>
              <a:t>về</a:t>
            </a:r>
            <a:r>
              <a:rPr lang="en-US" sz="6966" dirty="0">
                <a:solidFill>
                  <a:srgbClr val="48706E"/>
                </a:solidFill>
                <a:latin typeface="#9Slide05 IcielSanelma"/>
              </a:rPr>
              <a:t> </a:t>
            </a:r>
            <a:r>
              <a:rPr lang="en-US" sz="6966" dirty="0" err="1">
                <a:solidFill>
                  <a:srgbClr val="48706E"/>
                </a:solidFill>
                <a:latin typeface="#9Slide05 IcielSanelma"/>
              </a:rPr>
              <a:t>một</a:t>
            </a:r>
            <a:r>
              <a:rPr lang="en-US" sz="6966" dirty="0">
                <a:solidFill>
                  <a:srgbClr val="48706E"/>
                </a:solidFill>
                <a:latin typeface="#9Slide05 IcielSanelma"/>
              </a:rPr>
              <a:t> </a:t>
            </a:r>
            <a:r>
              <a:rPr lang="en-US" sz="6966" dirty="0" err="1">
                <a:solidFill>
                  <a:srgbClr val="48706E"/>
                </a:solidFill>
                <a:latin typeface="#9Slide05 IcielSanelma"/>
              </a:rPr>
              <a:t>danh</a:t>
            </a:r>
            <a:r>
              <a:rPr lang="en-US" sz="6966" dirty="0">
                <a:solidFill>
                  <a:srgbClr val="48706E"/>
                </a:solidFill>
                <a:latin typeface="#9Slide05 IcielSanelma"/>
              </a:rPr>
              <a:t> lam </a:t>
            </a:r>
            <a:r>
              <a:rPr lang="en-US" sz="6966" dirty="0" err="1">
                <a:solidFill>
                  <a:srgbClr val="48706E"/>
                </a:solidFill>
                <a:latin typeface="#9Slide05 IcielSanelma"/>
              </a:rPr>
              <a:t>thắng</a:t>
            </a:r>
            <a:r>
              <a:rPr lang="en-US" sz="6966" dirty="0">
                <a:solidFill>
                  <a:srgbClr val="48706E"/>
                </a:solidFill>
                <a:latin typeface="#9Slide05 IcielSanelma"/>
              </a:rPr>
              <a:t> </a:t>
            </a:r>
            <a:r>
              <a:rPr lang="en-US" sz="6966" dirty="0" err="1">
                <a:solidFill>
                  <a:srgbClr val="48706E"/>
                </a:solidFill>
                <a:latin typeface="#9Slide05 IcielSanelma"/>
              </a:rPr>
              <a:t>cảnh</a:t>
            </a:r>
            <a:endParaRPr lang="en-US" sz="6966" dirty="0">
              <a:solidFill>
                <a:srgbClr val="48706E"/>
              </a:solidFill>
              <a:latin typeface="#9Slide05 IcielSanelma"/>
            </a:endParaRPr>
          </a:p>
        </p:txBody>
      </p:sp>
      <p:sp>
        <p:nvSpPr>
          <p:cNvPr id="22" name="TextBox 22"/>
          <p:cNvSpPr txBox="1"/>
          <p:nvPr/>
        </p:nvSpPr>
        <p:spPr>
          <a:xfrm>
            <a:off x="5425209" y="4585699"/>
            <a:ext cx="11441834" cy="3447884"/>
          </a:xfrm>
          <a:prstGeom prst="rect">
            <a:avLst/>
          </a:prstGeom>
        </p:spPr>
        <p:txBody>
          <a:bodyPr lIns="0" tIns="0" rIns="0" bIns="0" rtlCol="0" anchor="t">
            <a:spAutoFit/>
          </a:bodyPr>
          <a:lstStyle/>
          <a:p>
            <a:pPr algn="just">
              <a:lnSpc>
                <a:spcPts val="6834"/>
              </a:lnSpc>
            </a:pPr>
            <a:r>
              <a:rPr lang="en-US" sz="4881" dirty="0" err="1">
                <a:solidFill>
                  <a:srgbClr val="48706E"/>
                </a:solidFill>
                <a:latin typeface="Roboto Condensed"/>
              </a:rPr>
              <a:t>là</a:t>
            </a:r>
            <a:r>
              <a:rPr lang="en-US" sz="4881" dirty="0">
                <a:solidFill>
                  <a:srgbClr val="48706E"/>
                </a:solidFill>
                <a:latin typeface="Roboto Condensed"/>
              </a:rPr>
              <a:t> </a:t>
            </a:r>
            <a:r>
              <a:rPr lang="en-US" sz="4881" dirty="0" err="1">
                <a:solidFill>
                  <a:srgbClr val="48706E"/>
                </a:solidFill>
                <a:latin typeface="Roboto Condensed"/>
              </a:rPr>
              <a:t>những</a:t>
            </a:r>
            <a:r>
              <a:rPr lang="en-US" sz="4881" dirty="0">
                <a:solidFill>
                  <a:srgbClr val="48706E"/>
                </a:solidFill>
                <a:latin typeface="Roboto Condensed"/>
              </a:rPr>
              <a:t> </a:t>
            </a:r>
            <a:r>
              <a:rPr lang="en-US" sz="4881" dirty="0" err="1">
                <a:solidFill>
                  <a:srgbClr val="48706E"/>
                </a:solidFill>
                <a:latin typeface="Roboto Condensed"/>
              </a:rPr>
              <a:t>cảnh</a:t>
            </a:r>
            <a:r>
              <a:rPr lang="en-US" sz="4881" dirty="0">
                <a:solidFill>
                  <a:srgbClr val="48706E"/>
                </a:solidFill>
                <a:latin typeface="Roboto Condensed"/>
              </a:rPr>
              <a:t> </a:t>
            </a:r>
            <a:r>
              <a:rPr lang="en-US" sz="4881" dirty="0" err="1">
                <a:solidFill>
                  <a:srgbClr val="48706E"/>
                </a:solidFill>
                <a:latin typeface="Roboto Condensed"/>
              </a:rPr>
              <a:t>quan</a:t>
            </a:r>
            <a:r>
              <a:rPr lang="en-US" sz="4881" dirty="0">
                <a:solidFill>
                  <a:srgbClr val="48706E"/>
                </a:solidFill>
                <a:latin typeface="Roboto Condensed"/>
              </a:rPr>
              <a:t> </a:t>
            </a:r>
            <a:r>
              <a:rPr lang="en-US" sz="4881" dirty="0" err="1">
                <a:solidFill>
                  <a:srgbClr val="48706E"/>
                </a:solidFill>
                <a:latin typeface="Roboto Condensed"/>
              </a:rPr>
              <a:t>thiên</a:t>
            </a:r>
            <a:r>
              <a:rPr lang="en-US" sz="4881" dirty="0">
                <a:solidFill>
                  <a:srgbClr val="48706E"/>
                </a:solidFill>
                <a:latin typeface="Roboto Condensed"/>
              </a:rPr>
              <a:t> </a:t>
            </a:r>
            <a:r>
              <a:rPr lang="en-US" sz="4881" dirty="0" err="1">
                <a:solidFill>
                  <a:srgbClr val="48706E"/>
                </a:solidFill>
                <a:latin typeface="Roboto Condensed"/>
              </a:rPr>
              <a:t>nhiên</a:t>
            </a:r>
            <a:r>
              <a:rPr lang="en-US" sz="4881" dirty="0">
                <a:solidFill>
                  <a:srgbClr val="48706E"/>
                </a:solidFill>
                <a:latin typeface="Roboto Condensed"/>
              </a:rPr>
              <a:t> </a:t>
            </a:r>
            <a:r>
              <a:rPr lang="en-US" sz="4881" dirty="0" err="1">
                <a:solidFill>
                  <a:srgbClr val="48706E"/>
                </a:solidFill>
                <a:latin typeface="Roboto Condensed"/>
              </a:rPr>
              <a:t>đẹp</a:t>
            </a:r>
            <a:r>
              <a:rPr lang="en-US" sz="4881" dirty="0">
                <a:solidFill>
                  <a:srgbClr val="48706E"/>
                </a:solidFill>
                <a:latin typeface="Roboto Condensed"/>
              </a:rPr>
              <a:t> </a:t>
            </a:r>
            <a:r>
              <a:rPr lang="en-US" sz="4881" dirty="0" err="1">
                <a:solidFill>
                  <a:srgbClr val="48706E"/>
                </a:solidFill>
                <a:latin typeface="Roboto Condensed"/>
              </a:rPr>
              <a:t>hoặc</a:t>
            </a:r>
            <a:r>
              <a:rPr lang="en-US" sz="4881" dirty="0">
                <a:solidFill>
                  <a:srgbClr val="48706E"/>
                </a:solidFill>
                <a:latin typeface="Roboto Condensed"/>
              </a:rPr>
              <a:t> </a:t>
            </a:r>
            <a:r>
              <a:rPr lang="en-US" sz="4881" dirty="0" err="1">
                <a:solidFill>
                  <a:srgbClr val="48706E"/>
                </a:solidFill>
                <a:latin typeface="Roboto Condensed"/>
              </a:rPr>
              <a:t>địa</a:t>
            </a:r>
            <a:r>
              <a:rPr lang="en-US" sz="4881" dirty="0">
                <a:solidFill>
                  <a:srgbClr val="48706E"/>
                </a:solidFill>
                <a:latin typeface="Roboto Condensed"/>
              </a:rPr>
              <a:t> </a:t>
            </a:r>
            <a:r>
              <a:rPr lang="en-US" sz="4881" dirty="0" err="1">
                <a:solidFill>
                  <a:srgbClr val="48706E"/>
                </a:solidFill>
                <a:latin typeface="Roboto Condensed"/>
              </a:rPr>
              <a:t>điểm</a:t>
            </a:r>
            <a:r>
              <a:rPr lang="en-US" sz="4881" dirty="0">
                <a:solidFill>
                  <a:srgbClr val="48706E"/>
                </a:solidFill>
                <a:latin typeface="Roboto Condensed"/>
              </a:rPr>
              <a:t> </a:t>
            </a:r>
            <a:r>
              <a:rPr lang="en-US" sz="4881" dirty="0" err="1">
                <a:solidFill>
                  <a:srgbClr val="48706E"/>
                </a:solidFill>
                <a:latin typeface="Roboto Condensed"/>
              </a:rPr>
              <a:t>có</a:t>
            </a:r>
            <a:r>
              <a:rPr lang="en-US" sz="4881" dirty="0">
                <a:solidFill>
                  <a:srgbClr val="48706E"/>
                </a:solidFill>
                <a:latin typeface="Roboto Condensed"/>
              </a:rPr>
              <a:t> </a:t>
            </a:r>
            <a:r>
              <a:rPr lang="en-US" sz="4881" dirty="0" err="1">
                <a:solidFill>
                  <a:srgbClr val="48706E"/>
                </a:solidFill>
                <a:latin typeface="Roboto Condensed"/>
              </a:rPr>
              <a:t>sự</a:t>
            </a:r>
            <a:r>
              <a:rPr lang="en-US" sz="4881" dirty="0">
                <a:solidFill>
                  <a:srgbClr val="48706E"/>
                </a:solidFill>
                <a:latin typeface="Roboto Condensed"/>
              </a:rPr>
              <a:t> </a:t>
            </a:r>
            <a:r>
              <a:rPr lang="en-US" sz="4881" dirty="0" err="1">
                <a:solidFill>
                  <a:srgbClr val="48706E"/>
                </a:solidFill>
                <a:latin typeface="Roboto Condensed"/>
              </a:rPr>
              <a:t>kết</a:t>
            </a:r>
            <a:r>
              <a:rPr lang="en-US" sz="4881" dirty="0">
                <a:solidFill>
                  <a:srgbClr val="48706E"/>
                </a:solidFill>
                <a:latin typeface="Roboto Condensed"/>
              </a:rPr>
              <a:t> </a:t>
            </a:r>
            <a:r>
              <a:rPr lang="en-US" sz="4881" dirty="0" err="1">
                <a:solidFill>
                  <a:srgbClr val="48706E"/>
                </a:solidFill>
                <a:latin typeface="Roboto Condensed"/>
              </a:rPr>
              <a:t>hợp</a:t>
            </a:r>
            <a:r>
              <a:rPr lang="en-US" sz="4881" dirty="0">
                <a:solidFill>
                  <a:srgbClr val="48706E"/>
                </a:solidFill>
                <a:latin typeface="Roboto Condensed"/>
              </a:rPr>
              <a:t> </a:t>
            </a:r>
            <a:r>
              <a:rPr lang="en-US" sz="4881" dirty="0" err="1">
                <a:solidFill>
                  <a:srgbClr val="48706E"/>
                </a:solidFill>
                <a:latin typeface="Roboto Condensed"/>
              </a:rPr>
              <a:t>giữa</a:t>
            </a:r>
            <a:r>
              <a:rPr lang="en-US" sz="4881" dirty="0">
                <a:solidFill>
                  <a:srgbClr val="48706E"/>
                </a:solidFill>
                <a:latin typeface="Roboto Condensed"/>
              </a:rPr>
              <a:t> </a:t>
            </a:r>
            <a:r>
              <a:rPr lang="en-US" sz="4881" dirty="0" err="1">
                <a:solidFill>
                  <a:srgbClr val="48706E"/>
                </a:solidFill>
                <a:latin typeface="Roboto Condensed"/>
              </a:rPr>
              <a:t>cảnh</a:t>
            </a:r>
            <a:r>
              <a:rPr lang="en-US" sz="4881" dirty="0">
                <a:solidFill>
                  <a:srgbClr val="48706E"/>
                </a:solidFill>
                <a:latin typeface="Roboto Condensed"/>
              </a:rPr>
              <a:t> </a:t>
            </a:r>
            <a:r>
              <a:rPr lang="en-US" sz="4881" dirty="0" err="1">
                <a:solidFill>
                  <a:srgbClr val="48706E"/>
                </a:solidFill>
                <a:latin typeface="Roboto Condensed"/>
              </a:rPr>
              <a:t>quan</a:t>
            </a:r>
            <a:r>
              <a:rPr lang="en-US" sz="4881" dirty="0">
                <a:solidFill>
                  <a:srgbClr val="48706E"/>
                </a:solidFill>
                <a:latin typeface="Roboto Condensed"/>
              </a:rPr>
              <a:t> </a:t>
            </a:r>
            <a:r>
              <a:rPr lang="en-US" sz="4881" dirty="0" err="1">
                <a:solidFill>
                  <a:srgbClr val="48706E"/>
                </a:solidFill>
                <a:latin typeface="Roboto Condensed"/>
              </a:rPr>
              <a:t>thiên</a:t>
            </a:r>
            <a:r>
              <a:rPr lang="en-US" sz="4881" dirty="0">
                <a:solidFill>
                  <a:srgbClr val="48706E"/>
                </a:solidFill>
                <a:latin typeface="Roboto Condensed"/>
              </a:rPr>
              <a:t> </a:t>
            </a:r>
            <a:r>
              <a:rPr lang="en-US" sz="4881" dirty="0" err="1">
                <a:solidFill>
                  <a:srgbClr val="48706E"/>
                </a:solidFill>
                <a:latin typeface="Roboto Condensed"/>
              </a:rPr>
              <a:t>nhiên</a:t>
            </a:r>
            <a:r>
              <a:rPr lang="en-US" sz="4881" dirty="0">
                <a:solidFill>
                  <a:srgbClr val="48706E"/>
                </a:solidFill>
                <a:latin typeface="Roboto Condensed"/>
              </a:rPr>
              <a:t> </a:t>
            </a:r>
            <a:r>
              <a:rPr lang="en-US" sz="4881" dirty="0" err="1">
                <a:solidFill>
                  <a:srgbClr val="48706E"/>
                </a:solidFill>
                <a:latin typeface="Roboto Condensed"/>
              </a:rPr>
              <a:t>với</a:t>
            </a:r>
            <a:r>
              <a:rPr lang="en-US" sz="4881" dirty="0">
                <a:solidFill>
                  <a:srgbClr val="48706E"/>
                </a:solidFill>
                <a:latin typeface="Roboto Condensed"/>
              </a:rPr>
              <a:t> </a:t>
            </a:r>
            <a:r>
              <a:rPr lang="en-US" sz="4881" dirty="0" err="1">
                <a:solidFill>
                  <a:srgbClr val="48706E"/>
                </a:solidFill>
                <a:latin typeface="Roboto Condensed"/>
              </a:rPr>
              <a:t>công</a:t>
            </a:r>
            <a:r>
              <a:rPr lang="en-US" sz="4881" dirty="0">
                <a:solidFill>
                  <a:srgbClr val="48706E"/>
                </a:solidFill>
                <a:latin typeface="Roboto Condensed"/>
              </a:rPr>
              <a:t> </a:t>
            </a:r>
            <a:r>
              <a:rPr lang="en-US" sz="4881" dirty="0" err="1">
                <a:solidFill>
                  <a:srgbClr val="48706E"/>
                </a:solidFill>
                <a:latin typeface="Roboto Condensed"/>
              </a:rPr>
              <a:t>trình</a:t>
            </a:r>
            <a:r>
              <a:rPr lang="en-US" sz="4881" dirty="0">
                <a:solidFill>
                  <a:srgbClr val="48706E"/>
                </a:solidFill>
                <a:latin typeface="Roboto Condensed"/>
              </a:rPr>
              <a:t> </a:t>
            </a:r>
            <a:r>
              <a:rPr lang="en-US" sz="4881" dirty="0" err="1">
                <a:solidFill>
                  <a:srgbClr val="48706E"/>
                </a:solidFill>
                <a:latin typeface="Roboto Condensed"/>
              </a:rPr>
              <a:t>kiến</a:t>
            </a:r>
            <a:r>
              <a:rPr lang="en-US" sz="4881" dirty="0">
                <a:solidFill>
                  <a:srgbClr val="48706E"/>
                </a:solidFill>
                <a:latin typeface="Roboto Condensed"/>
              </a:rPr>
              <a:t> </a:t>
            </a:r>
            <a:r>
              <a:rPr lang="en-US" sz="4881" dirty="0" err="1">
                <a:solidFill>
                  <a:srgbClr val="48706E"/>
                </a:solidFill>
                <a:latin typeface="Roboto Condensed"/>
              </a:rPr>
              <a:t>trúc</a:t>
            </a:r>
            <a:r>
              <a:rPr lang="en-US" sz="4881" dirty="0">
                <a:solidFill>
                  <a:srgbClr val="48706E"/>
                </a:solidFill>
                <a:latin typeface="Roboto Condensed"/>
              </a:rPr>
              <a:t> </a:t>
            </a:r>
            <a:r>
              <a:rPr lang="en-US" sz="4881" dirty="0" err="1">
                <a:solidFill>
                  <a:srgbClr val="48706E"/>
                </a:solidFill>
                <a:latin typeface="Roboto Condensed"/>
              </a:rPr>
              <a:t>có</a:t>
            </a:r>
            <a:r>
              <a:rPr lang="en-US" sz="4881" dirty="0">
                <a:solidFill>
                  <a:srgbClr val="48706E"/>
                </a:solidFill>
                <a:latin typeface="Roboto Condensed"/>
              </a:rPr>
              <a:t> </a:t>
            </a:r>
            <a:r>
              <a:rPr lang="en-US" sz="4881" dirty="0" err="1">
                <a:solidFill>
                  <a:srgbClr val="48706E"/>
                </a:solidFill>
                <a:latin typeface="Roboto Condensed"/>
              </a:rPr>
              <a:t>giá</a:t>
            </a:r>
            <a:r>
              <a:rPr lang="en-US" sz="4881" dirty="0">
                <a:solidFill>
                  <a:srgbClr val="48706E"/>
                </a:solidFill>
                <a:latin typeface="Roboto Condensed"/>
              </a:rPr>
              <a:t> </a:t>
            </a:r>
            <a:r>
              <a:rPr lang="en-US" sz="4881" dirty="0" err="1">
                <a:solidFill>
                  <a:srgbClr val="48706E"/>
                </a:solidFill>
                <a:latin typeface="Roboto Condensed"/>
              </a:rPr>
              <a:t>trị</a:t>
            </a:r>
            <a:r>
              <a:rPr lang="en-US" sz="4881" dirty="0">
                <a:solidFill>
                  <a:srgbClr val="48706E"/>
                </a:solidFill>
                <a:latin typeface="Roboto Condensed"/>
              </a:rPr>
              <a:t> </a:t>
            </a:r>
            <a:r>
              <a:rPr lang="en-US" sz="4881" dirty="0" err="1">
                <a:solidFill>
                  <a:srgbClr val="48706E"/>
                </a:solidFill>
                <a:latin typeface="Roboto Condensed"/>
              </a:rPr>
              <a:t>lịch</a:t>
            </a:r>
            <a:r>
              <a:rPr lang="en-US" sz="4881" dirty="0">
                <a:solidFill>
                  <a:srgbClr val="48706E"/>
                </a:solidFill>
                <a:latin typeface="Roboto Condensed"/>
              </a:rPr>
              <a:t> </a:t>
            </a:r>
            <a:r>
              <a:rPr lang="en-US" sz="4881" dirty="0" err="1">
                <a:solidFill>
                  <a:srgbClr val="48706E"/>
                </a:solidFill>
                <a:latin typeface="Roboto Condensed"/>
              </a:rPr>
              <a:t>sử</a:t>
            </a:r>
            <a:r>
              <a:rPr lang="en-US" sz="4881" dirty="0">
                <a:solidFill>
                  <a:srgbClr val="48706E"/>
                </a:solidFill>
                <a:latin typeface="Roboto Condensed"/>
              </a:rPr>
              <a:t>, </a:t>
            </a:r>
            <a:r>
              <a:rPr lang="en-US" sz="4881" dirty="0" err="1">
                <a:solidFill>
                  <a:srgbClr val="48706E"/>
                </a:solidFill>
                <a:latin typeface="Roboto Condensed"/>
              </a:rPr>
              <a:t>thẩm</a:t>
            </a:r>
            <a:r>
              <a:rPr lang="en-US" sz="4881" dirty="0">
                <a:solidFill>
                  <a:srgbClr val="48706E"/>
                </a:solidFill>
                <a:latin typeface="Roboto Condensed"/>
              </a:rPr>
              <a:t> </a:t>
            </a:r>
            <a:r>
              <a:rPr lang="en-US" sz="4881" dirty="0" err="1">
                <a:solidFill>
                  <a:srgbClr val="48706E"/>
                </a:solidFill>
                <a:latin typeface="Roboto Condensed"/>
              </a:rPr>
              <a:t>mĩ</a:t>
            </a:r>
            <a:r>
              <a:rPr lang="en-US" sz="4881" dirty="0">
                <a:solidFill>
                  <a:srgbClr val="48706E"/>
                </a:solidFill>
                <a:latin typeface="Roboto Condensed"/>
              </a:rPr>
              <a:t>, khoa </a:t>
            </a:r>
            <a:r>
              <a:rPr lang="en-US" sz="4881" dirty="0" err="1">
                <a:solidFill>
                  <a:srgbClr val="48706E"/>
                </a:solidFill>
                <a:latin typeface="Roboto Condensed"/>
              </a:rPr>
              <a:t>học</a:t>
            </a:r>
            <a:r>
              <a:rPr lang="en-US" sz="4881" dirty="0">
                <a:solidFill>
                  <a:srgbClr val="48706E"/>
                </a:solidFill>
                <a:latin typeface="Roboto Condensed"/>
              </a:rPr>
              <a:t>.</a:t>
            </a:r>
          </a:p>
        </p:txBody>
      </p:sp>
      <p:sp>
        <p:nvSpPr>
          <p:cNvPr id="23" name="TextBox 23"/>
          <p:cNvSpPr txBox="1"/>
          <p:nvPr/>
        </p:nvSpPr>
        <p:spPr>
          <a:xfrm>
            <a:off x="8558038" y="3110416"/>
            <a:ext cx="5816600" cy="752475"/>
          </a:xfrm>
          <a:prstGeom prst="rect">
            <a:avLst/>
          </a:prstGeom>
        </p:spPr>
        <p:txBody>
          <a:bodyPr lIns="0" tIns="0" rIns="0" bIns="0" rtlCol="0" anchor="t">
            <a:spAutoFit/>
          </a:bodyPr>
          <a:lstStyle/>
          <a:p>
            <a:pPr algn="ctr">
              <a:lnSpc>
                <a:spcPts val="5879"/>
              </a:lnSpc>
              <a:spcBef>
                <a:spcPct val="0"/>
              </a:spcBef>
            </a:pPr>
            <a:r>
              <a:rPr lang="en-US" sz="4899">
                <a:solidFill>
                  <a:srgbClr val="FFFFFF"/>
                </a:solidFill>
                <a:latin typeface="Roboto Condensed Bold"/>
              </a:rPr>
              <a:t>a. Danh lam thắng cảnh</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4066002" y="7542704"/>
            <a:ext cx="7090666" cy="1328812"/>
          </a:xfrm>
          <a:custGeom>
            <a:avLst/>
            <a:gdLst/>
            <a:ahLst/>
            <a:cxnLst/>
            <a:rect l="l" t="t" r="r" b="b"/>
            <a:pathLst>
              <a:path w="7090666" h="1328812">
                <a:moveTo>
                  <a:pt x="0" y="0"/>
                </a:moveTo>
                <a:lnTo>
                  <a:pt x="7090666" y="0"/>
                </a:lnTo>
                <a:lnTo>
                  <a:pt x="7090666" y="1328812"/>
                </a:lnTo>
                <a:lnTo>
                  <a:pt x="0" y="13288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rot="5400000">
            <a:off x="14001900" y="8207110"/>
            <a:ext cx="3257400" cy="3257400"/>
            <a:chOff x="0" y="0"/>
            <a:chExt cx="4343200" cy="4343200"/>
          </a:xfrm>
        </p:grpSpPr>
        <p:sp>
          <p:nvSpPr>
            <p:cNvPr id="9" name="Freeform 9"/>
            <p:cNvSpPr/>
            <p:nvPr/>
          </p:nvSpPr>
          <p:spPr>
            <a:xfrm>
              <a:off x="-97155" y="0"/>
              <a:ext cx="2270379" cy="4343654"/>
            </a:xfrm>
            <a:custGeom>
              <a:avLst/>
              <a:gdLst/>
              <a:ahLst/>
              <a:cxnLst/>
              <a:rect l="l" t="t" r="r" b="b"/>
              <a:pathLst>
                <a:path w="2270379" h="4343654">
                  <a:moveTo>
                    <a:pt x="2270379" y="4343146"/>
                  </a:moveTo>
                  <a:cubicBezTo>
                    <a:pt x="1494409" y="4343654"/>
                    <a:pt x="776986" y="3930142"/>
                    <a:pt x="388620" y="3258312"/>
                  </a:cubicBezTo>
                  <a:cubicBezTo>
                    <a:pt x="254" y="2586482"/>
                    <a:pt x="0" y="1758442"/>
                    <a:pt x="387858" y="1086231"/>
                  </a:cubicBezTo>
                  <a:cubicBezTo>
                    <a:pt x="775716" y="414020"/>
                    <a:pt x="1492758" y="0"/>
                    <a:pt x="2268728" y="0"/>
                  </a:cubicBezTo>
                  <a:lnTo>
                    <a:pt x="2268728" y="2171573"/>
                  </a:lnTo>
                  <a:close/>
                </a:path>
              </a:pathLst>
            </a:custGeom>
            <a:solidFill>
              <a:srgbClr val="F9C04E"/>
            </a:solidFill>
          </p:spPr>
        </p:sp>
      </p:grpSp>
      <p:sp>
        <p:nvSpPr>
          <p:cNvPr id="10" name="Freeform 10"/>
          <p:cNvSpPr/>
          <p:nvPr/>
        </p:nvSpPr>
        <p:spPr>
          <a:xfrm>
            <a:off x="-1258034" y="9343928"/>
            <a:ext cx="5927552" cy="1285856"/>
          </a:xfrm>
          <a:custGeom>
            <a:avLst/>
            <a:gdLst/>
            <a:ahLst/>
            <a:cxnLst/>
            <a:rect l="l" t="t" r="r" b="b"/>
            <a:pathLst>
              <a:path w="5927552" h="1285856">
                <a:moveTo>
                  <a:pt x="0" y="0"/>
                </a:moveTo>
                <a:lnTo>
                  <a:pt x="5927552" y="0"/>
                </a:lnTo>
                <a:lnTo>
                  <a:pt x="5927552" y="1285856"/>
                </a:lnTo>
                <a:lnTo>
                  <a:pt x="0" y="12858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5122954" y="6542277"/>
            <a:ext cx="5265952" cy="4658478"/>
          </a:xfrm>
          <a:custGeom>
            <a:avLst/>
            <a:gdLst/>
            <a:ahLst/>
            <a:cxnLst/>
            <a:rect l="l" t="t" r="r" b="b"/>
            <a:pathLst>
              <a:path w="5265952" h="4658478">
                <a:moveTo>
                  <a:pt x="0" y="0"/>
                </a:moveTo>
                <a:lnTo>
                  <a:pt x="5265952" y="0"/>
                </a:lnTo>
                <a:lnTo>
                  <a:pt x="5265952" y="4658478"/>
                </a:lnTo>
                <a:lnTo>
                  <a:pt x="0" y="465847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a:off x="-2252769" y="243409"/>
            <a:ext cx="4505038" cy="1252592"/>
          </a:xfrm>
          <a:custGeom>
            <a:avLst/>
            <a:gdLst/>
            <a:ahLst/>
            <a:cxnLst/>
            <a:rect l="l" t="t" r="r" b="b"/>
            <a:pathLst>
              <a:path w="4505038" h="1252592">
                <a:moveTo>
                  <a:pt x="0" y="0"/>
                </a:moveTo>
                <a:lnTo>
                  <a:pt x="4505038" y="0"/>
                </a:lnTo>
                <a:lnTo>
                  <a:pt x="4505038" y="1252592"/>
                </a:lnTo>
                <a:lnTo>
                  <a:pt x="0" y="125259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914400" y="3800863"/>
            <a:ext cx="7125229" cy="3713573"/>
          </a:xfrm>
          <a:custGeom>
            <a:avLst/>
            <a:gdLst/>
            <a:ahLst/>
            <a:cxnLst/>
            <a:rect l="l" t="t" r="r" b="b"/>
            <a:pathLst>
              <a:path w="7125229" h="3713573">
                <a:moveTo>
                  <a:pt x="0" y="0"/>
                </a:moveTo>
                <a:lnTo>
                  <a:pt x="7125229" y="0"/>
                </a:lnTo>
                <a:lnTo>
                  <a:pt x="7125229" y="3713573"/>
                </a:lnTo>
                <a:lnTo>
                  <a:pt x="0" y="37135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14" name="Group 14"/>
          <p:cNvGrpSpPr/>
          <p:nvPr/>
        </p:nvGrpSpPr>
        <p:grpSpPr>
          <a:xfrm>
            <a:off x="5811650" y="3432458"/>
            <a:ext cx="11303055" cy="1131776"/>
            <a:chOff x="0" y="0"/>
            <a:chExt cx="2976936" cy="298081"/>
          </a:xfrm>
        </p:grpSpPr>
        <p:sp>
          <p:nvSpPr>
            <p:cNvPr id="15" name="Freeform 15"/>
            <p:cNvSpPr/>
            <p:nvPr/>
          </p:nvSpPr>
          <p:spPr>
            <a:xfrm>
              <a:off x="0" y="0"/>
              <a:ext cx="2976936" cy="298081"/>
            </a:xfrm>
            <a:custGeom>
              <a:avLst/>
              <a:gdLst/>
              <a:ahLst/>
              <a:cxnLst/>
              <a:rect l="l" t="t" r="r" b="b"/>
              <a:pathLst>
                <a:path w="2976936" h="298081">
                  <a:moveTo>
                    <a:pt x="34932" y="0"/>
                  </a:moveTo>
                  <a:lnTo>
                    <a:pt x="2942004" y="0"/>
                  </a:lnTo>
                  <a:cubicBezTo>
                    <a:pt x="2961297" y="0"/>
                    <a:pt x="2976936" y="15640"/>
                    <a:pt x="2976936" y="34932"/>
                  </a:cubicBezTo>
                  <a:lnTo>
                    <a:pt x="2976936" y="263149"/>
                  </a:lnTo>
                  <a:cubicBezTo>
                    <a:pt x="2976936" y="272414"/>
                    <a:pt x="2973256" y="281299"/>
                    <a:pt x="2966705" y="287850"/>
                  </a:cubicBezTo>
                  <a:cubicBezTo>
                    <a:pt x="2960154" y="294401"/>
                    <a:pt x="2951269" y="298081"/>
                    <a:pt x="2942004" y="298081"/>
                  </a:cubicBezTo>
                  <a:lnTo>
                    <a:pt x="34932" y="298081"/>
                  </a:lnTo>
                  <a:cubicBezTo>
                    <a:pt x="25667" y="298081"/>
                    <a:pt x="16782" y="294401"/>
                    <a:pt x="10231" y="287850"/>
                  </a:cubicBezTo>
                  <a:cubicBezTo>
                    <a:pt x="3680" y="281299"/>
                    <a:pt x="0" y="272414"/>
                    <a:pt x="0" y="263149"/>
                  </a:cubicBezTo>
                  <a:lnTo>
                    <a:pt x="0" y="34932"/>
                  </a:lnTo>
                  <a:cubicBezTo>
                    <a:pt x="0" y="25667"/>
                    <a:pt x="3680" y="16782"/>
                    <a:pt x="10231" y="10231"/>
                  </a:cubicBezTo>
                  <a:cubicBezTo>
                    <a:pt x="16782" y="3680"/>
                    <a:pt x="25667" y="0"/>
                    <a:pt x="34932" y="0"/>
                  </a:cubicBezTo>
                  <a:close/>
                </a:path>
              </a:pathLst>
            </a:custGeom>
            <a:solidFill>
              <a:srgbClr val="68AF9A"/>
            </a:solidFill>
          </p:spPr>
        </p:sp>
        <p:sp>
          <p:nvSpPr>
            <p:cNvPr id="16" name="TextBox 16"/>
            <p:cNvSpPr txBox="1"/>
            <p:nvPr/>
          </p:nvSpPr>
          <p:spPr>
            <a:xfrm>
              <a:off x="0" y="-38100"/>
              <a:ext cx="2976936" cy="33618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885407" y="4746564"/>
            <a:ext cx="12725928" cy="2566785"/>
            <a:chOff x="0" y="0"/>
            <a:chExt cx="3351685" cy="676026"/>
          </a:xfrm>
        </p:grpSpPr>
        <p:sp>
          <p:nvSpPr>
            <p:cNvPr id="18" name="Freeform 18"/>
            <p:cNvSpPr/>
            <p:nvPr/>
          </p:nvSpPr>
          <p:spPr>
            <a:xfrm>
              <a:off x="0" y="0"/>
              <a:ext cx="3351685" cy="676026"/>
            </a:xfrm>
            <a:custGeom>
              <a:avLst/>
              <a:gdLst/>
              <a:ahLst/>
              <a:cxnLst/>
              <a:rect l="l" t="t" r="r" b="b"/>
              <a:pathLst>
                <a:path w="3351685" h="676026">
                  <a:moveTo>
                    <a:pt x="31026" y="0"/>
                  </a:moveTo>
                  <a:lnTo>
                    <a:pt x="3320659" y="0"/>
                  </a:lnTo>
                  <a:cubicBezTo>
                    <a:pt x="3337794" y="0"/>
                    <a:pt x="3351685" y="13891"/>
                    <a:pt x="3351685" y="31026"/>
                  </a:cubicBezTo>
                  <a:lnTo>
                    <a:pt x="3351685" y="644999"/>
                  </a:lnTo>
                  <a:cubicBezTo>
                    <a:pt x="3351685" y="662135"/>
                    <a:pt x="3337794" y="676026"/>
                    <a:pt x="3320659" y="676026"/>
                  </a:cubicBezTo>
                  <a:lnTo>
                    <a:pt x="31026" y="676026"/>
                  </a:lnTo>
                  <a:cubicBezTo>
                    <a:pt x="13891" y="676026"/>
                    <a:pt x="0" y="662135"/>
                    <a:pt x="0" y="644999"/>
                  </a:cubicBezTo>
                  <a:lnTo>
                    <a:pt x="0" y="31026"/>
                  </a:lnTo>
                  <a:cubicBezTo>
                    <a:pt x="0" y="13891"/>
                    <a:pt x="13891" y="0"/>
                    <a:pt x="31026" y="0"/>
                  </a:cubicBezTo>
                  <a:close/>
                </a:path>
              </a:pathLst>
            </a:custGeom>
            <a:solidFill>
              <a:srgbClr val="FFFFFF">
                <a:alpha val="73725"/>
              </a:srgbClr>
            </a:solidFill>
            <a:ln w="38100" cap="rnd">
              <a:solidFill>
                <a:srgbClr val="A18572">
                  <a:alpha val="73725"/>
                </a:srgbClr>
              </a:solidFill>
              <a:prstDash val="lgDash"/>
              <a:round/>
            </a:ln>
          </p:spPr>
        </p:sp>
        <p:sp>
          <p:nvSpPr>
            <p:cNvPr id="19" name="TextBox 19"/>
            <p:cNvSpPr txBox="1"/>
            <p:nvPr/>
          </p:nvSpPr>
          <p:spPr>
            <a:xfrm>
              <a:off x="0" y="-38100"/>
              <a:ext cx="3351685" cy="714126"/>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60363" y="561399"/>
            <a:ext cx="10529692" cy="948978"/>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I. Tri </a:t>
            </a:r>
            <a:r>
              <a:rPr lang="en-US" sz="6142" spc="110" dirty="0" err="1">
                <a:solidFill>
                  <a:srgbClr val="A8545E"/>
                </a:solidFill>
                <a:latin typeface="#9Slide05 IcielSanelma" charset="0"/>
              </a:rPr>
              <a:t>thức</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Ngữ</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văn</a:t>
            </a:r>
            <a:endParaRPr lang="en-US" sz="6142" spc="110" dirty="0">
              <a:solidFill>
                <a:srgbClr val="A8545E"/>
              </a:solidFill>
              <a:latin typeface="#9Slide05 IcielSanelma" charset="0"/>
            </a:endParaRPr>
          </a:p>
        </p:txBody>
      </p:sp>
      <p:sp>
        <p:nvSpPr>
          <p:cNvPr id="21" name="TextBox 21"/>
          <p:cNvSpPr txBox="1"/>
          <p:nvPr/>
        </p:nvSpPr>
        <p:spPr>
          <a:xfrm>
            <a:off x="914400" y="1419801"/>
            <a:ext cx="16696935" cy="1064009"/>
          </a:xfrm>
          <a:prstGeom prst="rect">
            <a:avLst/>
          </a:prstGeom>
        </p:spPr>
        <p:txBody>
          <a:bodyPr wrap="square" lIns="0" tIns="0" rIns="0" bIns="0" rtlCol="0" anchor="t">
            <a:spAutoFit/>
          </a:bodyPr>
          <a:lstStyle/>
          <a:p>
            <a:pPr algn="ctr">
              <a:lnSpc>
                <a:spcPts val="8359"/>
              </a:lnSpc>
              <a:spcBef>
                <a:spcPct val="0"/>
              </a:spcBef>
            </a:pPr>
            <a:r>
              <a:rPr lang="en-US" sz="6966" dirty="0" err="1">
                <a:solidFill>
                  <a:srgbClr val="48706E"/>
                </a:solidFill>
                <a:latin typeface="#9Slide05 IcielSanelma"/>
              </a:rPr>
              <a:t>Văn</a:t>
            </a:r>
            <a:r>
              <a:rPr lang="en-US" sz="6966" dirty="0">
                <a:solidFill>
                  <a:srgbClr val="48706E"/>
                </a:solidFill>
                <a:latin typeface="#9Slide05 IcielSanelma"/>
              </a:rPr>
              <a:t> </a:t>
            </a:r>
            <a:r>
              <a:rPr lang="en-US" sz="6966" dirty="0" err="1">
                <a:solidFill>
                  <a:srgbClr val="48706E"/>
                </a:solidFill>
                <a:latin typeface="#9Slide05 IcielSanelma"/>
              </a:rPr>
              <a:t>bản</a:t>
            </a:r>
            <a:r>
              <a:rPr lang="en-US" sz="6966" dirty="0">
                <a:solidFill>
                  <a:srgbClr val="48706E"/>
                </a:solidFill>
                <a:latin typeface="#9Slide05 IcielSanelma"/>
              </a:rPr>
              <a:t> </a:t>
            </a:r>
            <a:r>
              <a:rPr lang="en-US" sz="6966" dirty="0" err="1">
                <a:solidFill>
                  <a:srgbClr val="48706E"/>
                </a:solidFill>
                <a:latin typeface="#9Slide05 IcielSanelma"/>
              </a:rPr>
              <a:t>thông</a:t>
            </a:r>
            <a:r>
              <a:rPr lang="en-US" sz="6966" dirty="0">
                <a:solidFill>
                  <a:srgbClr val="48706E"/>
                </a:solidFill>
                <a:latin typeface="#9Slide05 IcielSanelma"/>
              </a:rPr>
              <a:t> tin </a:t>
            </a:r>
            <a:r>
              <a:rPr lang="en-US" sz="6966" dirty="0" err="1">
                <a:solidFill>
                  <a:srgbClr val="48706E"/>
                </a:solidFill>
                <a:latin typeface="#9Slide05 IcielSanelma"/>
              </a:rPr>
              <a:t>thuyết</a:t>
            </a:r>
            <a:r>
              <a:rPr lang="en-US" sz="6966" dirty="0">
                <a:solidFill>
                  <a:srgbClr val="48706E"/>
                </a:solidFill>
                <a:latin typeface="#9Slide05 IcielSanelma"/>
              </a:rPr>
              <a:t> </a:t>
            </a:r>
            <a:r>
              <a:rPr lang="en-US" sz="6966" dirty="0" err="1">
                <a:solidFill>
                  <a:srgbClr val="48706E"/>
                </a:solidFill>
                <a:latin typeface="#9Slide05 IcielSanelma"/>
              </a:rPr>
              <a:t>minh</a:t>
            </a:r>
            <a:r>
              <a:rPr lang="en-US" sz="6966" dirty="0">
                <a:solidFill>
                  <a:srgbClr val="48706E"/>
                </a:solidFill>
                <a:latin typeface="#9Slide05 IcielSanelma"/>
              </a:rPr>
              <a:t> </a:t>
            </a:r>
            <a:r>
              <a:rPr lang="en-US" sz="6966" dirty="0" err="1">
                <a:solidFill>
                  <a:srgbClr val="48706E"/>
                </a:solidFill>
                <a:latin typeface="#9Slide05 IcielSanelma"/>
              </a:rPr>
              <a:t>về</a:t>
            </a:r>
            <a:r>
              <a:rPr lang="en-US" sz="6966" dirty="0">
                <a:solidFill>
                  <a:srgbClr val="48706E"/>
                </a:solidFill>
                <a:latin typeface="#9Slide05 IcielSanelma"/>
              </a:rPr>
              <a:t> </a:t>
            </a:r>
            <a:r>
              <a:rPr lang="en-US" sz="6966" dirty="0" err="1">
                <a:solidFill>
                  <a:srgbClr val="48706E"/>
                </a:solidFill>
                <a:latin typeface="#9Slide05 IcielSanelma"/>
              </a:rPr>
              <a:t>một</a:t>
            </a:r>
            <a:r>
              <a:rPr lang="en-US" sz="6966" dirty="0">
                <a:solidFill>
                  <a:srgbClr val="48706E"/>
                </a:solidFill>
                <a:latin typeface="#9Slide05 IcielSanelma"/>
              </a:rPr>
              <a:t> </a:t>
            </a:r>
            <a:r>
              <a:rPr lang="en-US" sz="6966" dirty="0" err="1">
                <a:solidFill>
                  <a:srgbClr val="48706E"/>
                </a:solidFill>
                <a:latin typeface="#9Slide05 IcielSanelma"/>
              </a:rPr>
              <a:t>danh</a:t>
            </a:r>
            <a:r>
              <a:rPr lang="en-US" sz="6966" dirty="0">
                <a:solidFill>
                  <a:srgbClr val="48706E"/>
                </a:solidFill>
                <a:latin typeface="#9Slide05 IcielSanelma"/>
              </a:rPr>
              <a:t> lam </a:t>
            </a:r>
            <a:r>
              <a:rPr lang="en-US" sz="6966" dirty="0" err="1">
                <a:solidFill>
                  <a:srgbClr val="48706E"/>
                </a:solidFill>
                <a:latin typeface="#9Slide05 IcielSanelma"/>
              </a:rPr>
              <a:t>thắng</a:t>
            </a:r>
            <a:r>
              <a:rPr lang="en-US" sz="6966" dirty="0">
                <a:solidFill>
                  <a:srgbClr val="48706E"/>
                </a:solidFill>
                <a:latin typeface="#9Slide05 IcielSanelma"/>
              </a:rPr>
              <a:t> </a:t>
            </a:r>
            <a:r>
              <a:rPr lang="en-US" sz="6966" dirty="0" err="1">
                <a:solidFill>
                  <a:srgbClr val="48706E"/>
                </a:solidFill>
                <a:latin typeface="#9Slide05 IcielSanelma"/>
              </a:rPr>
              <a:t>cảnh</a:t>
            </a:r>
            <a:endParaRPr lang="en-US" sz="6966" dirty="0">
              <a:solidFill>
                <a:srgbClr val="48706E"/>
              </a:solidFill>
              <a:latin typeface="#9Slide05 IcielSanelma"/>
            </a:endParaRPr>
          </a:p>
        </p:txBody>
      </p:sp>
      <p:sp>
        <p:nvSpPr>
          <p:cNvPr id="22" name="TextBox 22"/>
          <p:cNvSpPr txBox="1"/>
          <p:nvPr/>
        </p:nvSpPr>
        <p:spPr>
          <a:xfrm>
            <a:off x="5280614" y="5120401"/>
            <a:ext cx="12067250" cy="1714334"/>
          </a:xfrm>
          <a:prstGeom prst="rect">
            <a:avLst/>
          </a:prstGeom>
        </p:spPr>
        <p:txBody>
          <a:bodyPr lIns="0" tIns="0" rIns="0" bIns="0" rtlCol="0" anchor="t">
            <a:spAutoFit/>
          </a:bodyPr>
          <a:lstStyle/>
          <a:p>
            <a:pPr algn="just">
              <a:lnSpc>
                <a:spcPts val="6834"/>
              </a:lnSpc>
            </a:pPr>
            <a:r>
              <a:rPr lang="en-US" sz="4881" dirty="0" err="1">
                <a:solidFill>
                  <a:srgbClr val="48706E"/>
                </a:solidFill>
                <a:latin typeface="Roboto Condensed"/>
              </a:rPr>
              <a:t>là</a:t>
            </a:r>
            <a:r>
              <a:rPr lang="en-US" sz="4881" dirty="0">
                <a:solidFill>
                  <a:srgbClr val="48706E"/>
                </a:solidFill>
                <a:latin typeface="Roboto Condensed"/>
              </a:rPr>
              <a:t> </a:t>
            </a:r>
            <a:r>
              <a:rPr lang="en-US" sz="4881" dirty="0" err="1">
                <a:solidFill>
                  <a:srgbClr val="48706E"/>
                </a:solidFill>
                <a:latin typeface="Roboto Condensed"/>
              </a:rPr>
              <a:t>loại</a:t>
            </a:r>
            <a:r>
              <a:rPr lang="en-US" sz="4881" dirty="0">
                <a:solidFill>
                  <a:srgbClr val="48706E"/>
                </a:solidFill>
                <a:latin typeface="Roboto Condensed"/>
              </a:rPr>
              <a:t> </a:t>
            </a:r>
            <a:r>
              <a:rPr lang="en-US" sz="4881" dirty="0" err="1">
                <a:solidFill>
                  <a:srgbClr val="48706E"/>
                </a:solidFill>
                <a:latin typeface="Roboto Condensed"/>
              </a:rPr>
              <a:t>văn</a:t>
            </a:r>
            <a:r>
              <a:rPr lang="en-US" sz="4881" dirty="0">
                <a:solidFill>
                  <a:srgbClr val="48706E"/>
                </a:solidFill>
                <a:latin typeface="Roboto Condensed"/>
              </a:rPr>
              <a:t> </a:t>
            </a:r>
            <a:r>
              <a:rPr lang="en-US" sz="4881" dirty="0" err="1">
                <a:solidFill>
                  <a:srgbClr val="48706E"/>
                </a:solidFill>
                <a:latin typeface="Roboto Condensed"/>
              </a:rPr>
              <a:t>bản</a:t>
            </a:r>
            <a:r>
              <a:rPr lang="en-US" sz="4881" dirty="0">
                <a:solidFill>
                  <a:srgbClr val="48706E"/>
                </a:solidFill>
                <a:latin typeface="Roboto Condensed"/>
              </a:rPr>
              <a:t> </a:t>
            </a:r>
            <a:r>
              <a:rPr lang="en-US" sz="4881" dirty="0" err="1">
                <a:solidFill>
                  <a:srgbClr val="48706E"/>
                </a:solidFill>
                <a:latin typeface="Roboto Condensed"/>
              </a:rPr>
              <a:t>thông</a:t>
            </a:r>
            <a:r>
              <a:rPr lang="en-US" sz="4881" dirty="0">
                <a:solidFill>
                  <a:srgbClr val="48706E"/>
                </a:solidFill>
                <a:latin typeface="Roboto Condensed"/>
              </a:rPr>
              <a:t> tin </a:t>
            </a:r>
            <a:r>
              <a:rPr lang="en-US" sz="4881" dirty="0" err="1">
                <a:solidFill>
                  <a:srgbClr val="48706E"/>
                </a:solidFill>
                <a:latin typeface="Roboto Condensed"/>
              </a:rPr>
              <a:t>tập</a:t>
            </a:r>
            <a:r>
              <a:rPr lang="en-US" sz="4881" dirty="0">
                <a:solidFill>
                  <a:srgbClr val="48706E"/>
                </a:solidFill>
                <a:latin typeface="Roboto Condensed"/>
              </a:rPr>
              <a:t> </a:t>
            </a:r>
            <a:r>
              <a:rPr lang="en-US" sz="4881" dirty="0" err="1">
                <a:solidFill>
                  <a:srgbClr val="48706E"/>
                </a:solidFill>
                <a:latin typeface="Roboto Condensed"/>
              </a:rPr>
              <a:t>trung</a:t>
            </a:r>
            <a:r>
              <a:rPr lang="en-US" sz="4881" dirty="0">
                <a:solidFill>
                  <a:srgbClr val="48706E"/>
                </a:solidFill>
                <a:latin typeface="Roboto Condensed"/>
              </a:rPr>
              <a:t> </a:t>
            </a:r>
            <a:r>
              <a:rPr lang="en-US" sz="4881" dirty="0" err="1">
                <a:solidFill>
                  <a:srgbClr val="48706E"/>
                </a:solidFill>
                <a:latin typeface="Roboto Condensed"/>
              </a:rPr>
              <a:t>nêu</a:t>
            </a:r>
            <a:r>
              <a:rPr lang="en-US" sz="4881" dirty="0">
                <a:solidFill>
                  <a:srgbClr val="48706E"/>
                </a:solidFill>
                <a:latin typeface="Roboto Condensed"/>
              </a:rPr>
              <a:t> </a:t>
            </a:r>
            <a:r>
              <a:rPr lang="en-US" sz="4881" dirty="0" err="1">
                <a:solidFill>
                  <a:srgbClr val="48706E"/>
                </a:solidFill>
                <a:latin typeface="Roboto Condensed"/>
              </a:rPr>
              <a:t>lên</a:t>
            </a:r>
            <a:r>
              <a:rPr lang="en-US" sz="4881" dirty="0">
                <a:solidFill>
                  <a:srgbClr val="48706E"/>
                </a:solidFill>
                <a:latin typeface="Roboto Condensed"/>
              </a:rPr>
              <a:t> </a:t>
            </a:r>
            <a:r>
              <a:rPr lang="en-US" sz="4881" dirty="0" err="1">
                <a:solidFill>
                  <a:srgbClr val="48706E"/>
                </a:solidFill>
                <a:latin typeface="Roboto Condensed"/>
              </a:rPr>
              <a:t>vẻ</a:t>
            </a:r>
            <a:r>
              <a:rPr lang="en-US" sz="4881" dirty="0">
                <a:solidFill>
                  <a:srgbClr val="48706E"/>
                </a:solidFill>
                <a:latin typeface="Roboto Condensed"/>
              </a:rPr>
              <a:t> </a:t>
            </a:r>
            <a:r>
              <a:rPr lang="en-US" sz="4881" dirty="0" err="1">
                <a:solidFill>
                  <a:srgbClr val="48706E"/>
                </a:solidFill>
                <a:latin typeface="Roboto Condensed"/>
              </a:rPr>
              <a:t>đẹp</a:t>
            </a:r>
            <a:r>
              <a:rPr lang="en-US" sz="4881" dirty="0">
                <a:solidFill>
                  <a:srgbClr val="48706E"/>
                </a:solidFill>
                <a:latin typeface="Roboto Condensed"/>
              </a:rPr>
              <a:t> </a:t>
            </a:r>
            <a:r>
              <a:rPr lang="en-US" sz="4881" dirty="0" err="1">
                <a:solidFill>
                  <a:srgbClr val="48706E"/>
                </a:solidFill>
                <a:latin typeface="Roboto Condensed"/>
              </a:rPr>
              <a:t>và</a:t>
            </a:r>
            <a:r>
              <a:rPr lang="en-US" sz="4881" dirty="0">
                <a:solidFill>
                  <a:srgbClr val="48706E"/>
                </a:solidFill>
                <a:latin typeface="Roboto Condensed"/>
              </a:rPr>
              <a:t> </a:t>
            </a:r>
            <a:r>
              <a:rPr lang="en-US" sz="4881" dirty="0" err="1">
                <a:solidFill>
                  <a:srgbClr val="48706E"/>
                </a:solidFill>
                <a:latin typeface="Roboto Condensed"/>
              </a:rPr>
              <a:t>giá</a:t>
            </a:r>
            <a:r>
              <a:rPr lang="en-US" sz="4881" dirty="0">
                <a:solidFill>
                  <a:srgbClr val="48706E"/>
                </a:solidFill>
                <a:latin typeface="Roboto Condensed"/>
              </a:rPr>
              <a:t> </a:t>
            </a:r>
            <a:r>
              <a:rPr lang="en-US" sz="4881" dirty="0" err="1">
                <a:solidFill>
                  <a:srgbClr val="48706E"/>
                </a:solidFill>
                <a:latin typeface="Roboto Condensed"/>
              </a:rPr>
              <a:t>trị</a:t>
            </a:r>
            <a:r>
              <a:rPr lang="en-US" sz="4881" dirty="0">
                <a:solidFill>
                  <a:srgbClr val="48706E"/>
                </a:solidFill>
                <a:latin typeface="Roboto Condensed"/>
              </a:rPr>
              <a:t> </a:t>
            </a:r>
            <a:r>
              <a:rPr lang="en-US" sz="4881" dirty="0" err="1">
                <a:solidFill>
                  <a:srgbClr val="48706E"/>
                </a:solidFill>
                <a:latin typeface="Roboto Condensed"/>
              </a:rPr>
              <a:t>của</a:t>
            </a:r>
            <a:r>
              <a:rPr lang="en-US" sz="4881" dirty="0">
                <a:solidFill>
                  <a:srgbClr val="48706E"/>
                </a:solidFill>
                <a:latin typeface="Roboto Condensed"/>
              </a:rPr>
              <a:t> </a:t>
            </a:r>
            <a:r>
              <a:rPr lang="en-US" sz="4881" dirty="0" err="1">
                <a:solidFill>
                  <a:srgbClr val="48706E"/>
                </a:solidFill>
                <a:latin typeface="Roboto Condensed"/>
              </a:rPr>
              <a:t>một</a:t>
            </a:r>
            <a:r>
              <a:rPr lang="en-US" sz="4881" dirty="0">
                <a:solidFill>
                  <a:srgbClr val="48706E"/>
                </a:solidFill>
                <a:latin typeface="Roboto Condensed"/>
              </a:rPr>
              <a:t> </a:t>
            </a:r>
            <a:r>
              <a:rPr lang="en-US" sz="4881" dirty="0" err="1">
                <a:solidFill>
                  <a:srgbClr val="48706E"/>
                </a:solidFill>
                <a:latin typeface="Roboto Condensed"/>
              </a:rPr>
              <a:t>cảnh</a:t>
            </a:r>
            <a:r>
              <a:rPr lang="en-US" sz="4881" dirty="0">
                <a:solidFill>
                  <a:srgbClr val="48706E"/>
                </a:solidFill>
                <a:latin typeface="Roboto Condensed"/>
              </a:rPr>
              <a:t> </a:t>
            </a:r>
            <a:r>
              <a:rPr lang="en-US" sz="4881" dirty="0" err="1">
                <a:solidFill>
                  <a:srgbClr val="48706E"/>
                </a:solidFill>
                <a:latin typeface="Roboto Condensed"/>
              </a:rPr>
              <a:t>đẹp</a:t>
            </a:r>
            <a:r>
              <a:rPr lang="en-US" sz="4881" dirty="0">
                <a:solidFill>
                  <a:srgbClr val="48706E"/>
                </a:solidFill>
                <a:latin typeface="Roboto Condensed"/>
              </a:rPr>
              <a:t> </a:t>
            </a:r>
            <a:r>
              <a:rPr lang="en-US" sz="4881" dirty="0" err="1">
                <a:solidFill>
                  <a:srgbClr val="48706E"/>
                </a:solidFill>
                <a:latin typeface="Roboto Condensed"/>
              </a:rPr>
              <a:t>thiên</a:t>
            </a:r>
            <a:r>
              <a:rPr lang="en-US" sz="4881" dirty="0">
                <a:solidFill>
                  <a:srgbClr val="48706E"/>
                </a:solidFill>
                <a:latin typeface="Roboto Condensed"/>
              </a:rPr>
              <a:t> </a:t>
            </a:r>
            <a:r>
              <a:rPr lang="en-US" sz="4881" dirty="0" err="1">
                <a:solidFill>
                  <a:srgbClr val="48706E"/>
                </a:solidFill>
                <a:latin typeface="Roboto Condensed"/>
              </a:rPr>
              <a:t>nhiên</a:t>
            </a:r>
            <a:r>
              <a:rPr lang="en-US" sz="4881" dirty="0">
                <a:solidFill>
                  <a:srgbClr val="48706E"/>
                </a:solidFill>
                <a:latin typeface="Roboto Condensed"/>
              </a:rPr>
              <a:t> </a:t>
            </a:r>
            <a:r>
              <a:rPr lang="en-US" sz="4881" dirty="0" err="1">
                <a:solidFill>
                  <a:srgbClr val="48706E"/>
                </a:solidFill>
                <a:latin typeface="Roboto Condensed"/>
              </a:rPr>
              <a:t>nổi</a:t>
            </a:r>
            <a:r>
              <a:rPr lang="en-US" sz="4881" dirty="0">
                <a:solidFill>
                  <a:srgbClr val="48706E"/>
                </a:solidFill>
                <a:latin typeface="Roboto Condensed"/>
              </a:rPr>
              <a:t> </a:t>
            </a:r>
            <a:r>
              <a:rPr lang="en-US" sz="4881" dirty="0" err="1">
                <a:solidFill>
                  <a:srgbClr val="48706E"/>
                </a:solidFill>
                <a:latin typeface="Roboto Condensed"/>
              </a:rPr>
              <a:t>tiếng</a:t>
            </a:r>
            <a:r>
              <a:rPr lang="en-US" sz="4881" dirty="0">
                <a:solidFill>
                  <a:srgbClr val="48706E"/>
                </a:solidFill>
                <a:latin typeface="Roboto Condensed"/>
              </a:rPr>
              <a:t>.</a:t>
            </a:r>
          </a:p>
        </p:txBody>
      </p:sp>
      <p:sp>
        <p:nvSpPr>
          <p:cNvPr id="23" name="TextBox 23"/>
          <p:cNvSpPr txBox="1"/>
          <p:nvPr/>
        </p:nvSpPr>
        <p:spPr>
          <a:xfrm>
            <a:off x="5958455" y="3617346"/>
            <a:ext cx="11009445" cy="752475"/>
          </a:xfrm>
          <a:prstGeom prst="rect">
            <a:avLst/>
          </a:prstGeom>
        </p:spPr>
        <p:txBody>
          <a:bodyPr lIns="0" tIns="0" rIns="0" bIns="0" rtlCol="0" anchor="t">
            <a:spAutoFit/>
          </a:bodyPr>
          <a:lstStyle/>
          <a:p>
            <a:pPr algn="ctr">
              <a:lnSpc>
                <a:spcPts val="5879"/>
              </a:lnSpc>
              <a:spcBef>
                <a:spcPct val="0"/>
              </a:spcBef>
            </a:pPr>
            <a:r>
              <a:rPr lang="en-US" sz="4899" dirty="0" err="1">
                <a:solidFill>
                  <a:srgbClr val="FFFFFF"/>
                </a:solidFill>
                <a:latin typeface="Roboto Condensed Bold"/>
              </a:rPr>
              <a:t>b.Văn</a:t>
            </a:r>
            <a:r>
              <a:rPr lang="en-US" sz="4899" dirty="0">
                <a:solidFill>
                  <a:srgbClr val="FFFFFF"/>
                </a:solidFill>
                <a:latin typeface="Roboto Condensed Bold"/>
              </a:rPr>
              <a:t> </a:t>
            </a:r>
            <a:r>
              <a:rPr lang="en-US" sz="4899" dirty="0" err="1">
                <a:solidFill>
                  <a:srgbClr val="FFFFFF"/>
                </a:solidFill>
                <a:latin typeface="Roboto Condensed Bold"/>
              </a:rPr>
              <a:t>bản</a:t>
            </a:r>
            <a:r>
              <a:rPr lang="en-US" sz="4899" dirty="0">
                <a:solidFill>
                  <a:srgbClr val="FFFFFF"/>
                </a:solidFill>
                <a:latin typeface="Roboto Condensed Bold"/>
              </a:rPr>
              <a:t> </a:t>
            </a:r>
            <a:r>
              <a:rPr lang="en-US" sz="4899" dirty="0" err="1">
                <a:solidFill>
                  <a:srgbClr val="FFFFFF"/>
                </a:solidFill>
                <a:latin typeface="Roboto Condensed Bold"/>
              </a:rPr>
              <a:t>giới</a:t>
            </a:r>
            <a:r>
              <a:rPr lang="en-US" sz="4899" dirty="0">
                <a:solidFill>
                  <a:srgbClr val="FFFFFF"/>
                </a:solidFill>
                <a:latin typeface="Roboto Condensed Bold"/>
              </a:rPr>
              <a:t> </a:t>
            </a:r>
            <a:r>
              <a:rPr lang="en-US" sz="4899" dirty="0" err="1">
                <a:solidFill>
                  <a:srgbClr val="FFFFFF"/>
                </a:solidFill>
                <a:latin typeface="Roboto Condensed Bold"/>
              </a:rPr>
              <a:t>thiệu</a:t>
            </a:r>
            <a:r>
              <a:rPr lang="en-US" sz="4899" dirty="0">
                <a:solidFill>
                  <a:srgbClr val="FFFFFF"/>
                </a:solidFill>
                <a:latin typeface="Roboto Condensed Bold"/>
              </a:rPr>
              <a:t> </a:t>
            </a:r>
            <a:r>
              <a:rPr lang="en-US" sz="4899" dirty="0" err="1">
                <a:solidFill>
                  <a:srgbClr val="FFFFFF"/>
                </a:solidFill>
                <a:latin typeface="Roboto Condensed Bold"/>
              </a:rPr>
              <a:t>về</a:t>
            </a:r>
            <a:r>
              <a:rPr lang="en-US" sz="4899" dirty="0">
                <a:solidFill>
                  <a:srgbClr val="FFFFFF"/>
                </a:solidFill>
                <a:latin typeface="Roboto Condensed Bold"/>
              </a:rPr>
              <a:t> </a:t>
            </a:r>
            <a:r>
              <a:rPr lang="en-US" sz="4899" dirty="0" err="1">
                <a:solidFill>
                  <a:srgbClr val="FFFFFF"/>
                </a:solidFill>
                <a:latin typeface="Roboto Condensed Bold"/>
              </a:rPr>
              <a:t>danh</a:t>
            </a:r>
            <a:r>
              <a:rPr lang="en-US" sz="4899" dirty="0">
                <a:solidFill>
                  <a:srgbClr val="FFFFFF"/>
                </a:solidFill>
                <a:latin typeface="Roboto Condensed Bold"/>
              </a:rPr>
              <a:t> lam </a:t>
            </a:r>
            <a:r>
              <a:rPr lang="en-US" sz="4899" dirty="0" err="1">
                <a:solidFill>
                  <a:srgbClr val="FFFFFF"/>
                </a:solidFill>
                <a:latin typeface="Roboto Condensed Bold"/>
              </a:rPr>
              <a:t>thắng</a:t>
            </a:r>
            <a:r>
              <a:rPr lang="en-US" sz="4899" dirty="0">
                <a:solidFill>
                  <a:srgbClr val="FFFFFF"/>
                </a:solidFill>
                <a:latin typeface="Roboto Condensed Bold"/>
              </a:rPr>
              <a:t> </a:t>
            </a:r>
            <a:r>
              <a:rPr lang="en-US" sz="4899" dirty="0" err="1">
                <a:solidFill>
                  <a:srgbClr val="FFFFFF"/>
                </a:solidFill>
                <a:latin typeface="Roboto Condensed Bold"/>
              </a:rPr>
              <a:t>cảnh</a:t>
            </a:r>
            <a:endParaRPr lang="en-US" sz="4899" dirty="0">
              <a:solidFill>
                <a:srgbClr val="FFFFFF"/>
              </a:solidFill>
              <a:latin typeface="Roboto Condensed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E9F3"/>
        </a:solidFill>
        <a:effectLst/>
      </p:bgPr>
    </p:bg>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4066002" y="7542704"/>
            <a:ext cx="7090666" cy="1328812"/>
          </a:xfrm>
          <a:custGeom>
            <a:avLst/>
            <a:gdLst/>
            <a:ahLst/>
            <a:cxnLst/>
            <a:rect l="l" t="t" r="r" b="b"/>
            <a:pathLst>
              <a:path w="7090666" h="1328812">
                <a:moveTo>
                  <a:pt x="0" y="0"/>
                </a:moveTo>
                <a:lnTo>
                  <a:pt x="7090666" y="0"/>
                </a:lnTo>
                <a:lnTo>
                  <a:pt x="7090666" y="1328812"/>
                </a:lnTo>
                <a:lnTo>
                  <a:pt x="0" y="13288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rot="5400000">
            <a:off x="14001900" y="8207110"/>
            <a:ext cx="3257400" cy="3257400"/>
            <a:chOff x="0" y="0"/>
            <a:chExt cx="4343200" cy="4343200"/>
          </a:xfrm>
        </p:grpSpPr>
        <p:sp>
          <p:nvSpPr>
            <p:cNvPr id="9" name="Freeform 9"/>
            <p:cNvSpPr/>
            <p:nvPr/>
          </p:nvSpPr>
          <p:spPr>
            <a:xfrm>
              <a:off x="-97155" y="0"/>
              <a:ext cx="2270379" cy="4343654"/>
            </a:xfrm>
            <a:custGeom>
              <a:avLst/>
              <a:gdLst/>
              <a:ahLst/>
              <a:cxnLst/>
              <a:rect l="l" t="t" r="r" b="b"/>
              <a:pathLst>
                <a:path w="2270379" h="4343654">
                  <a:moveTo>
                    <a:pt x="2270379" y="4343146"/>
                  </a:moveTo>
                  <a:cubicBezTo>
                    <a:pt x="1494409" y="4343654"/>
                    <a:pt x="776986" y="3930142"/>
                    <a:pt x="388620" y="3258312"/>
                  </a:cubicBezTo>
                  <a:cubicBezTo>
                    <a:pt x="254" y="2586482"/>
                    <a:pt x="0" y="1758442"/>
                    <a:pt x="387858" y="1086231"/>
                  </a:cubicBezTo>
                  <a:cubicBezTo>
                    <a:pt x="775716" y="414020"/>
                    <a:pt x="1492758" y="0"/>
                    <a:pt x="2268728" y="0"/>
                  </a:cubicBezTo>
                  <a:lnTo>
                    <a:pt x="2268728" y="2171573"/>
                  </a:lnTo>
                  <a:close/>
                </a:path>
              </a:pathLst>
            </a:custGeom>
            <a:solidFill>
              <a:srgbClr val="F9C04E"/>
            </a:solidFill>
          </p:spPr>
        </p:sp>
      </p:grpSp>
      <p:sp>
        <p:nvSpPr>
          <p:cNvPr id="10" name="Freeform 10"/>
          <p:cNvSpPr/>
          <p:nvPr/>
        </p:nvSpPr>
        <p:spPr>
          <a:xfrm>
            <a:off x="-1258034" y="9343928"/>
            <a:ext cx="5927552" cy="1285856"/>
          </a:xfrm>
          <a:custGeom>
            <a:avLst/>
            <a:gdLst/>
            <a:ahLst/>
            <a:cxnLst/>
            <a:rect l="l" t="t" r="r" b="b"/>
            <a:pathLst>
              <a:path w="5927552" h="1285856">
                <a:moveTo>
                  <a:pt x="0" y="0"/>
                </a:moveTo>
                <a:lnTo>
                  <a:pt x="5927552" y="0"/>
                </a:lnTo>
                <a:lnTo>
                  <a:pt x="5927552" y="1285856"/>
                </a:lnTo>
                <a:lnTo>
                  <a:pt x="0" y="12858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2252769" y="243409"/>
            <a:ext cx="4505038" cy="1252592"/>
          </a:xfrm>
          <a:custGeom>
            <a:avLst/>
            <a:gdLst/>
            <a:ahLst/>
            <a:cxnLst/>
            <a:rect l="l" t="t" r="r" b="b"/>
            <a:pathLst>
              <a:path w="4505038" h="1252592">
                <a:moveTo>
                  <a:pt x="0" y="0"/>
                </a:moveTo>
                <a:lnTo>
                  <a:pt x="4505038" y="0"/>
                </a:lnTo>
                <a:lnTo>
                  <a:pt x="4505038" y="1252592"/>
                </a:lnTo>
                <a:lnTo>
                  <a:pt x="0" y="12525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1197888" y="3414708"/>
            <a:ext cx="6019376" cy="1131776"/>
            <a:chOff x="0" y="0"/>
            <a:chExt cx="1585350" cy="298081"/>
          </a:xfrm>
        </p:grpSpPr>
        <p:sp>
          <p:nvSpPr>
            <p:cNvPr id="13" name="Freeform 13"/>
            <p:cNvSpPr/>
            <p:nvPr/>
          </p:nvSpPr>
          <p:spPr>
            <a:xfrm>
              <a:off x="0" y="0"/>
              <a:ext cx="1585350" cy="298081"/>
            </a:xfrm>
            <a:custGeom>
              <a:avLst/>
              <a:gdLst/>
              <a:ahLst/>
              <a:cxnLst/>
              <a:rect l="l" t="t" r="r" b="b"/>
              <a:pathLst>
                <a:path w="1585350" h="298081">
                  <a:moveTo>
                    <a:pt x="65594" y="0"/>
                  </a:moveTo>
                  <a:lnTo>
                    <a:pt x="1519756" y="0"/>
                  </a:lnTo>
                  <a:cubicBezTo>
                    <a:pt x="1555982" y="0"/>
                    <a:pt x="1585350" y="29368"/>
                    <a:pt x="1585350" y="65594"/>
                  </a:cubicBezTo>
                  <a:lnTo>
                    <a:pt x="1585350" y="232486"/>
                  </a:lnTo>
                  <a:cubicBezTo>
                    <a:pt x="1585350" y="249883"/>
                    <a:pt x="1578439" y="266567"/>
                    <a:pt x="1566138" y="278869"/>
                  </a:cubicBezTo>
                  <a:cubicBezTo>
                    <a:pt x="1553837" y="291170"/>
                    <a:pt x="1537152" y="298081"/>
                    <a:pt x="1519756" y="298081"/>
                  </a:cubicBezTo>
                  <a:lnTo>
                    <a:pt x="65594" y="298081"/>
                  </a:lnTo>
                  <a:cubicBezTo>
                    <a:pt x="29368" y="298081"/>
                    <a:pt x="0" y="268713"/>
                    <a:pt x="0" y="232486"/>
                  </a:cubicBezTo>
                  <a:lnTo>
                    <a:pt x="0" y="65594"/>
                  </a:lnTo>
                  <a:cubicBezTo>
                    <a:pt x="0" y="29368"/>
                    <a:pt x="29368" y="0"/>
                    <a:pt x="65594" y="0"/>
                  </a:cubicBezTo>
                  <a:close/>
                </a:path>
              </a:pathLst>
            </a:custGeom>
            <a:solidFill>
              <a:srgbClr val="68AF9A"/>
            </a:solidFill>
          </p:spPr>
        </p:sp>
        <p:sp>
          <p:nvSpPr>
            <p:cNvPr id="14" name="TextBox 14"/>
            <p:cNvSpPr txBox="1"/>
            <p:nvPr/>
          </p:nvSpPr>
          <p:spPr>
            <a:xfrm>
              <a:off x="0" y="-38100"/>
              <a:ext cx="1585350" cy="336181"/>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77593" y="4753234"/>
            <a:ext cx="6946230" cy="4274804"/>
            <a:chOff x="0" y="0"/>
            <a:chExt cx="1829460" cy="1125874"/>
          </a:xfrm>
        </p:grpSpPr>
        <p:sp>
          <p:nvSpPr>
            <p:cNvPr id="16" name="Freeform 16"/>
            <p:cNvSpPr/>
            <p:nvPr/>
          </p:nvSpPr>
          <p:spPr>
            <a:xfrm>
              <a:off x="0" y="0"/>
              <a:ext cx="1829460" cy="1125874"/>
            </a:xfrm>
            <a:custGeom>
              <a:avLst/>
              <a:gdLst/>
              <a:ahLst/>
              <a:cxnLst/>
              <a:rect l="l" t="t" r="r" b="b"/>
              <a:pathLst>
                <a:path w="1829460" h="1125874">
                  <a:moveTo>
                    <a:pt x="56842" y="0"/>
                  </a:moveTo>
                  <a:lnTo>
                    <a:pt x="1772618" y="0"/>
                  </a:lnTo>
                  <a:cubicBezTo>
                    <a:pt x="1787693" y="0"/>
                    <a:pt x="1802151" y="5989"/>
                    <a:pt x="1812811" y="16649"/>
                  </a:cubicBezTo>
                  <a:cubicBezTo>
                    <a:pt x="1823471" y="27309"/>
                    <a:pt x="1829460" y="41767"/>
                    <a:pt x="1829460" y="56842"/>
                  </a:cubicBezTo>
                  <a:lnTo>
                    <a:pt x="1829460" y="1069032"/>
                  </a:lnTo>
                  <a:cubicBezTo>
                    <a:pt x="1829460" y="1084108"/>
                    <a:pt x="1823471" y="1098566"/>
                    <a:pt x="1812811" y="1109226"/>
                  </a:cubicBezTo>
                  <a:cubicBezTo>
                    <a:pt x="1802151" y="1119886"/>
                    <a:pt x="1787693" y="1125874"/>
                    <a:pt x="1772618" y="1125874"/>
                  </a:cubicBezTo>
                  <a:lnTo>
                    <a:pt x="56842" y="1125874"/>
                  </a:lnTo>
                  <a:cubicBezTo>
                    <a:pt x="41767" y="1125874"/>
                    <a:pt x="27309" y="1119886"/>
                    <a:pt x="16649" y="1109226"/>
                  </a:cubicBezTo>
                  <a:cubicBezTo>
                    <a:pt x="5989" y="1098566"/>
                    <a:pt x="0" y="1084108"/>
                    <a:pt x="0" y="1069032"/>
                  </a:cubicBezTo>
                  <a:lnTo>
                    <a:pt x="0" y="56842"/>
                  </a:lnTo>
                  <a:cubicBezTo>
                    <a:pt x="0" y="41767"/>
                    <a:pt x="5989" y="27309"/>
                    <a:pt x="16649" y="16649"/>
                  </a:cubicBezTo>
                  <a:cubicBezTo>
                    <a:pt x="27309" y="5989"/>
                    <a:pt x="41767" y="0"/>
                    <a:pt x="56842" y="0"/>
                  </a:cubicBezTo>
                  <a:close/>
                </a:path>
              </a:pathLst>
            </a:custGeom>
            <a:solidFill>
              <a:srgbClr val="FFFFFF">
                <a:alpha val="73725"/>
              </a:srgbClr>
            </a:solidFill>
            <a:ln w="38100" cap="rnd">
              <a:solidFill>
                <a:srgbClr val="A18572">
                  <a:alpha val="73725"/>
                </a:srgbClr>
              </a:solidFill>
              <a:prstDash val="lgDash"/>
              <a:round/>
            </a:ln>
          </p:spPr>
        </p:sp>
        <p:sp>
          <p:nvSpPr>
            <p:cNvPr id="17" name="TextBox 17"/>
            <p:cNvSpPr txBox="1"/>
            <p:nvPr/>
          </p:nvSpPr>
          <p:spPr>
            <a:xfrm>
              <a:off x="0" y="-95250"/>
              <a:ext cx="1829460" cy="1221124"/>
            </a:xfrm>
            <a:prstGeom prst="rect">
              <a:avLst/>
            </a:prstGeom>
          </p:spPr>
          <p:txBody>
            <a:bodyPr lIns="50800" tIns="50800" rIns="50800" bIns="50800" rtlCol="0" anchor="ctr"/>
            <a:lstStyle/>
            <a:p>
              <a:pPr algn="ctr">
                <a:lnSpc>
                  <a:spcPts val="6439"/>
                </a:lnSpc>
              </a:pPr>
              <a:r>
                <a:rPr lang="en-US" sz="4599">
                  <a:solidFill>
                    <a:srgbClr val="000000">
                      <a:alpha val="73725"/>
                    </a:srgbClr>
                  </a:solidFill>
                  <a:latin typeface="Roboto Condensed"/>
                </a:rPr>
                <a:t>Trình bày theo trật tự không gian, thời gian, quan hệ nguyên nhân – kết quả, phân loại các đối tượng hoặc so sánh và đối chiếu…</a:t>
              </a:r>
            </a:p>
          </p:txBody>
        </p:sp>
      </p:grpSp>
      <p:sp>
        <p:nvSpPr>
          <p:cNvPr id="18" name="TextBox 18"/>
          <p:cNvSpPr txBox="1"/>
          <p:nvPr/>
        </p:nvSpPr>
        <p:spPr>
          <a:xfrm>
            <a:off x="462288" y="869705"/>
            <a:ext cx="10529692" cy="948978"/>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I. Tri </a:t>
            </a:r>
            <a:r>
              <a:rPr lang="en-US" sz="6142" spc="110" dirty="0" err="1">
                <a:solidFill>
                  <a:srgbClr val="A8545E"/>
                </a:solidFill>
                <a:latin typeface="#9Slide05 IcielSanelma" charset="0"/>
              </a:rPr>
              <a:t>thức</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Ngữ</a:t>
            </a:r>
            <a:r>
              <a:rPr lang="en-US" sz="6142" spc="110" dirty="0">
                <a:solidFill>
                  <a:srgbClr val="A8545E"/>
                </a:solidFill>
                <a:latin typeface="#9Slide05 IcielSanelma" charset="0"/>
              </a:rPr>
              <a:t> </a:t>
            </a:r>
            <a:r>
              <a:rPr lang="en-US" sz="6142" spc="110" dirty="0" err="1">
                <a:solidFill>
                  <a:srgbClr val="A8545E"/>
                </a:solidFill>
                <a:latin typeface="#9Slide05 IcielSanelma" charset="0"/>
              </a:rPr>
              <a:t>văn</a:t>
            </a:r>
            <a:endParaRPr lang="en-US" sz="6142" spc="110" dirty="0">
              <a:solidFill>
                <a:srgbClr val="A8545E"/>
              </a:solidFill>
              <a:latin typeface="#9Slide05 IcielSanelma" charset="0"/>
            </a:endParaRPr>
          </a:p>
        </p:txBody>
      </p:sp>
      <p:sp>
        <p:nvSpPr>
          <p:cNvPr id="19" name="TextBox 19"/>
          <p:cNvSpPr txBox="1"/>
          <p:nvPr/>
        </p:nvSpPr>
        <p:spPr>
          <a:xfrm>
            <a:off x="1197888" y="1695738"/>
            <a:ext cx="16558041" cy="1064009"/>
          </a:xfrm>
          <a:prstGeom prst="rect">
            <a:avLst/>
          </a:prstGeom>
        </p:spPr>
        <p:txBody>
          <a:bodyPr wrap="square" lIns="0" tIns="0" rIns="0" bIns="0" rtlCol="0" anchor="t">
            <a:spAutoFit/>
          </a:bodyPr>
          <a:lstStyle/>
          <a:p>
            <a:pPr algn="ctr">
              <a:lnSpc>
                <a:spcPts val="8359"/>
              </a:lnSpc>
              <a:spcBef>
                <a:spcPct val="0"/>
              </a:spcBef>
            </a:pPr>
            <a:r>
              <a:rPr lang="en-US" sz="6966" dirty="0" err="1">
                <a:solidFill>
                  <a:srgbClr val="48706E"/>
                </a:solidFill>
                <a:latin typeface="#9Slide05 IcielSanelma"/>
              </a:rPr>
              <a:t>Văn</a:t>
            </a:r>
            <a:r>
              <a:rPr lang="en-US" sz="6966" dirty="0">
                <a:solidFill>
                  <a:srgbClr val="48706E"/>
                </a:solidFill>
                <a:latin typeface="#9Slide05 IcielSanelma"/>
              </a:rPr>
              <a:t> </a:t>
            </a:r>
            <a:r>
              <a:rPr lang="en-US" sz="6966" dirty="0" err="1">
                <a:solidFill>
                  <a:srgbClr val="48706E"/>
                </a:solidFill>
                <a:latin typeface="#9Slide05 IcielSanelma"/>
              </a:rPr>
              <a:t>bản</a:t>
            </a:r>
            <a:r>
              <a:rPr lang="en-US" sz="6966" dirty="0">
                <a:solidFill>
                  <a:srgbClr val="48706E"/>
                </a:solidFill>
                <a:latin typeface="#9Slide05 IcielSanelma"/>
              </a:rPr>
              <a:t> </a:t>
            </a:r>
            <a:r>
              <a:rPr lang="en-US" sz="6966" dirty="0" err="1">
                <a:solidFill>
                  <a:srgbClr val="48706E"/>
                </a:solidFill>
                <a:latin typeface="#9Slide05 IcielSanelma"/>
              </a:rPr>
              <a:t>thông</a:t>
            </a:r>
            <a:r>
              <a:rPr lang="en-US" sz="6966" dirty="0">
                <a:solidFill>
                  <a:srgbClr val="48706E"/>
                </a:solidFill>
                <a:latin typeface="#9Slide05 IcielSanelma"/>
              </a:rPr>
              <a:t> tin </a:t>
            </a:r>
            <a:r>
              <a:rPr lang="en-US" sz="6966" dirty="0" err="1">
                <a:solidFill>
                  <a:srgbClr val="48706E"/>
                </a:solidFill>
                <a:latin typeface="#9Slide05 IcielSanelma"/>
              </a:rPr>
              <a:t>thuyết</a:t>
            </a:r>
            <a:r>
              <a:rPr lang="en-US" sz="6966" dirty="0">
                <a:solidFill>
                  <a:srgbClr val="48706E"/>
                </a:solidFill>
                <a:latin typeface="#9Slide05 IcielSanelma"/>
              </a:rPr>
              <a:t> </a:t>
            </a:r>
            <a:r>
              <a:rPr lang="en-US" sz="6966" dirty="0" err="1">
                <a:solidFill>
                  <a:srgbClr val="48706E"/>
                </a:solidFill>
                <a:latin typeface="#9Slide05 IcielSanelma"/>
              </a:rPr>
              <a:t>minh</a:t>
            </a:r>
            <a:r>
              <a:rPr lang="en-US" sz="6966" dirty="0">
                <a:solidFill>
                  <a:srgbClr val="48706E"/>
                </a:solidFill>
                <a:latin typeface="#9Slide05 IcielSanelma"/>
              </a:rPr>
              <a:t> </a:t>
            </a:r>
            <a:r>
              <a:rPr lang="en-US" sz="6966" dirty="0" err="1">
                <a:solidFill>
                  <a:srgbClr val="48706E"/>
                </a:solidFill>
                <a:latin typeface="#9Slide05 IcielSanelma"/>
              </a:rPr>
              <a:t>về</a:t>
            </a:r>
            <a:r>
              <a:rPr lang="en-US" sz="6966" dirty="0">
                <a:solidFill>
                  <a:srgbClr val="48706E"/>
                </a:solidFill>
                <a:latin typeface="#9Slide05 IcielSanelma"/>
              </a:rPr>
              <a:t> </a:t>
            </a:r>
            <a:r>
              <a:rPr lang="en-US" sz="6966" dirty="0" err="1">
                <a:solidFill>
                  <a:srgbClr val="48706E"/>
                </a:solidFill>
                <a:latin typeface="#9Slide05 IcielSanelma"/>
              </a:rPr>
              <a:t>một</a:t>
            </a:r>
            <a:r>
              <a:rPr lang="en-US" sz="6966" dirty="0">
                <a:solidFill>
                  <a:srgbClr val="48706E"/>
                </a:solidFill>
                <a:latin typeface="#9Slide05 IcielSanelma"/>
              </a:rPr>
              <a:t> </a:t>
            </a:r>
            <a:r>
              <a:rPr lang="en-US" sz="6966" dirty="0" err="1">
                <a:solidFill>
                  <a:srgbClr val="48706E"/>
                </a:solidFill>
                <a:latin typeface="#9Slide05 IcielSanelma"/>
              </a:rPr>
              <a:t>danh</a:t>
            </a:r>
            <a:r>
              <a:rPr lang="en-US" sz="6966" dirty="0">
                <a:solidFill>
                  <a:srgbClr val="48706E"/>
                </a:solidFill>
                <a:latin typeface="#9Slide05 IcielSanelma"/>
              </a:rPr>
              <a:t> lam </a:t>
            </a:r>
            <a:r>
              <a:rPr lang="en-US" sz="6966" dirty="0" err="1">
                <a:solidFill>
                  <a:srgbClr val="48706E"/>
                </a:solidFill>
                <a:latin typeface="#9Slide05 IcielSanelma"/>
              </a:rPr>
              <a:t>thắng</a:t>
            </a:r>
            <a:r>
              <a:rPr lang="en-US" sz="6966" dirty="0">
                <a:solidFill>
                  <a:srgbClr val="48706E"/>
                </a:solidFill>
                <a:latin typeface="#9Slide05 IcielSanelma"/>
              </a:rPr>
              <a:t> </a:t>
            </a:r>
            <a:r>
              <a:rPr lang="en-US" sz="6966" dirty="0" err="1">
                <a:solidFill>
                  <a:srgbClr val="48706E"/>
                </a:solidFill>
                <a:latin typeface="#9Slide05 IcielSanelma"/>
              </a:rPr>
              <a:t>cảnh</a:t>
            </a:r>
            <a:endParaRPr lang="en-US" sz="6966" dirty="0">
              <a:solidFill>
                <a:srgbClr val="48706E"/>
              </a:solidFill>
              <a:latin typeface="#9Slide05 IcielSanelma"/>
            </a:endParaRPr>
          </a:p>
        </p:txBody>
      </p:sp>
      <p:sp>
        <p:nvSpPr>
          <p:cNvPr id="20" name="TextBox 20"/>
          <p:cNvSpPr txBox="1"/>
          <p:nvPr/>
        </p:nvSpPr>
        <p:spPr>
          <a:xfrm>
            <a:off x="1629208" y="3613884"/>
            <a:ext cx="5242999" cy="723900"/>
          </a:xfrm>
          <a:prstGeom prst="rect">
            <a:avLst/>
          </a:prstGeom>
        </p:spPr>
        <p:txBody>
          <a:bodyPr lIns="0" tIns="0" rIns="0" bIns="0" rtlCol="0" anchor="t">
            <a:spAutoFit/>
          </a:bodyPr>
          <a:lstStyle/>
          <a:p>
            <a:pPr algn="ctr">
              <a:lnSpc>
                <a:spcPts val="5639"/>
              </a:lnSpc>
              <a:spcBef>
                <a:spcPct val="0"/>
              </a:spcBef>
            </a:pPr>
            <a:r>
              <a:rPr lang="en-US" sz="4699">
                <a:solidFill>
                  <a:srgbClr val="FFFFFF"/>
                </a:solidFill>
                <a:latin typeface="Roboto Condensed Bold"/>
              </a:rPr>
              <a:t>c. Cách thức trình bày</a:t>
            </a:r>
          </a:p>
        </p:txBody>
      </p:sp>
      <p:grpSp>
        <p:nvGrpSpPr>
          <p:cNvPr id="21" name="Group 21"/>
          <p:cNvGrpSpPr/>
          <p:nvPr/>
        </p:nvGrpSpPr>
        <p:grpSpPr>
          <a:xfrm>
            <a:off x="10449981" y="3508228"/>
            <a:ext cx="5544923" cy="1131776"/>
            <a:chOff x="0" y="0"/>
            <a:chExt cx="1460391" cy="298081"/>
          </a:xfrm>
        </p:grpSpPr>
        <p:sp>
          <p:nvSpPr>
            <p:cNvPr id="22" name="Freeform 22"/>
            <p:cNvSpPr/>
            <p:nvPr/>
          </p:nvSpPr>
          <p:spPr>
            <a:xfrm>
              <a:off x="0" y="0"/>
              <a:ext cx="1460391" cy="298081"/>
            </a:xfrm>
            <a:custGeom>
              <a:avLst/>
              <a:gdLst/>
              <a:ahLst/>
              <a:cxnLst/>
              <a:rect l="l" t="t" r="r" b="b"/>
              <a:pathLst>
                <a:path w="1460391" h="298081">
                  <a:moveTo>
                    <a:pt x="71207" y="0"/>
                  </a:moveTo>
                  <a:lnTo>
                    <a:pt x="1389184" y="0"/>
                  </a:lnTo>
                  <a:cubicBezTo>
                    <a:pt x="1428511" y="0"/>
                    <a:pt x="1460391" y="31881"/>
                    <a:pt x="1460391" y="71207"/>
                  </a:cubicBezTo>
                  <a:lnTo>
                    <a:pt x="1460391" y="226874"/>
                  </a:lnTo>
                  <a:cubicBezTo>
                    <a:pt x="1460391" y="245759"/>
                    <a:pt x="1452889" y="263871"/>
                    <a:pt x="1439535" y="277225"/>
                  </a:cubicBezTo>
                  <a:cubicBezTo>
                    <a:pt x="1426181" y="290579"/>
                    <a:pt x="1408069" y="298081"/>
                    <a:pt x="1389184" y="298081"/>
                  </a:cubicBezTo>
                  <a:lnTo>
                    <a:pt x="71207" y="298081"/>
                  </a:lnTo>
                  <a:cubicBezTo>
                    <a:pt x="31881" y="298081"/>
                    <a:pt x="0" y="266200"/>
                    <a:pt x="0" y="226874"/>
                  </a:cubicBezTo>
                  <a:lnTo>
                    <a:pt x="0" y="71207"/>
                  </a:lnTo>
                  <a:cubicBezTo>
                    <a:pt x="0" y="31881"/>
                    <a:pt x="31881" y="0"/>
                    <a:pt x="71207" y="0"/>
                  </a:cubicBezTo>
                  <a:close/>
                </a:path>
              </a:pathLst>
            </a:custGeom>
            <a:solidFill>
              <a:srgbClr val="68AF9A"/>
            </a:solidFill>
          </p:spPr>
        </p:sp>
        <p:sp>
          <p:nvSpPr>
            <p:cNvPr id="23" name="TextBox 23"/>
            <p:cNvSpPr txBox="1"/>
            <p:nvPr/>
          </p:nvSpPr>
          <p:spPr>
            <a:xfrm>
              <a:off x="0" y="-38100"/>
              <a:ext cx="1460391" cy="33618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600943" y="3707404"/>
            <a:ext cx="5242999" cy="723900"/>
          </a:xfrm>
          <a:prstGeom prst="rect">
            <a:avLst/>
          </a:prstGeom>
        </p:spPr>
        <p:txBody>
          <a:bodyPr lIns="0" tIns="0" rIns="0" bIns="0" rtlCol="0" anchor="t">
            <a:spAutoFit/>
          </a:bodyPr>
          <a:lstStyle/>
          <a:p>
            <a:pPr algn="ctr">
              <a:lnSpc>
                <a:spcPts val="5639"/>
              </a:lnSpc>
              <a:spcBef>
                <a:spcPct val="0"/>
              </a:spcBef>
            </a:pPr>
            <a:r>
              <a:rPr lang="en-US" sz="4699">
                <a:solidFill>
                  <a:srgbClr val="FFFFFF"/>
                </a:solidFill>
                <a:latin typeface="Roboto Condensed Bold"/>
              </a:rPr>
              <a:t>d.Nhan đề</a:t>
            </a:r>
          </a:p>
        </p:txBody>
      </p:sp>
      <p:grpSp>
        <p:nvGrpSpPr>
          <p:cNvPr id="25" name="Group 25"/>
          <p:cNvGrpSpPr/>
          <p:nvPr/>
        </p:nvGrpSpPr>
        <p:grpSpPr>
          <a:xfrm>
            <a:off x="8934977" y="4940274"/>
            <a:ext cx="8574930" cy="3906325"/>
            <a:chOff x="0" y="0"/>
            <a:chExt cx="2258418" cy="1028826"/>
          </a:xfrm>
        </p:grpSpPr>
        <p:sp>
          <p:nvSpPr>
            <p:cNvPr id="26" name="Freeform 26"/>
            <p:cNvSpPr/>
            <p:nvPr/>
          </p:nvSpPr>
          <p:spPr>
            <a:xfrm>
              <a:off x="0" y="0"/>
              <a:ext cx="2258418" cy="1028826"/>
            </a:xfrm>
            <a:custGeom>
              <a:avLst/>
              <a:gdLst/>
              <a:ahLst/>
              <a:cxnLst/>
              <a:rect l="l" t="t" r="r" b="b"/>
              <a:pathLst>
                <a:path w="2258418" h="1028826">
                  <a:moveTo>
                    <a:pt x="46046" y="0"/>
                  </a:moveTo>
                  <a:lnTo>
                    <a:pt x="2212372" y="0"/>
                  </a:lnTo>
                  <a:cubicBezTo>
                    <a:pt x="2224584" y="0"/>
                    <a:pt x="2236296" y="4851"/>
                    <a:pt x="2244931" y="13486"/>
                  </a:cubicBezTo>
                  <a:cubicBezTo>
                    <a:pt x="2253567" y="22122"/>
                    <a:pt x="2258418" y="33834"/>
                    <a:pt x="2258418" y="46046"/>
                  </a:cubicBezTo>
                  <a:lnTo>
                    <a:pt x="2258418" y="982781"/>
                  </a:lnTo>
                  <a:cubicBezTo>
                    <a:pt x="2258418" y="1008211"/>
                    <a:pt x="2237802" y="1028826"/>
                    <a:pt x="2212372" y="1028826"/>
                  </a:cubicBezTo>
                  <a:lnTo>
                    <a:pt x="46046" y="1028826"/>
                  </a:lnTo>
                  <a:cubicBezTo>
                    <a:pt x="33834" y="1028826"/>
                    <a:pt x="22122" y="1023975"/>
                    <a:pt x="13486" y="1015340"/>
                  </a:cubicBezTo>
                  <a:cubicBezTo>
                    <a:pt x="4851" y="1006705"/>
                    <a:pt x="0" y="994993"/>
                    <a:pt x="0" y="982781"/>
                  </a:cubicBezTo>
                  <a:lnTo>
                    <a:pt x="0" y="46046"/>
                  </a:lnTo>
                  <a:cubicBezTo>
                    <a:pt x="0" y="33834"/>
                    <a:pt x="4851" y="22122"/>
                    <a:pt x="13486" y="13486"/>
                  </a:cubicBezTo>
                  <a:cubicBezTo>
                    <a:pt x="22122" y="4851"/>
                    <a:pt x="33834" y="0"/>
                    <a:pt x="46046" y="0"/>
                  </a:cubicBezTo>
                  <a:close/>
                </a:path>
              </a:pathLst>
            </a:custGeom>
            <a:solidFill>
              <a:srgbClr val="FFFFFF">
                <a:alpha val="73725"/>
              </a:srgbClr>
            </a:solidFill>
            <a:ln w="38100" cap="rnd">
              <a:solidFill>
                <a:srgbClr val="A18572">
                  <a:alpha val="73725"/>
                </a:srgbClr>
              </a:solidFill>
              <a:prstDash val="lgDash"/>
              <a:round/>
            </a:ln>
          </p:spPr>
        </p:sp>
        <p:sp>
          <p:nvSpPr>
            <p:cNvPr id="27" name="TextBox 27"/>
            <p:cNvSpPr txBox="1"/>
            <p:nvPr/>
          </p:nvSpPr>
          <p:spPr>
            <a:xfrm>
              <a:off x="0" y="-95250"/>
              <a:ext cx="2258418" cy="1124076"/>
            </a:xfrm>
            <a:prstGeom prst="rect">
              <a:avLst/>
            </a:prstGeom>
          </p:spPr>
          <p:txBody>
            <a:bodyPr lIns="50800" tIns="50800" rIns="50800" bIns="50800" rtlCol="0" anchor="ctr"/>
            <a:lstStyle/>
            <a:p>
              <a:pPr algn="ctr">
                <a:lnSpc>
                  <a:spcPts val="6439"/>
                </a:lnSpc>
              </a:pPr>
              <a:r>
                <a:rPr lang="en-US" sz="4599">
                  <a:solidFill>
                    <a:srgbClr val="000000">
                      <a:alpha val="73725"/>
                    </a:srgbClr>
                  </a:solidFill>
                  <a:latin typeface="Roboto Condensed"/>
                </a:rPr>
                <a:t>Thường nêu tên các địa danh hoặc nêu giá trị nổi bật của danh lam thắng cảnh được giới thiệu.</a:t>
              </a:r>
            </a:p>
          </p:txBody>
        </p:sp>
      </p:grpSp>
      <p:sp>
        <p:nvSpPr>
          <p:cNvPr id="28" name="Freeform 28"/>
          <p:cNvSpPr/>
          <p:nvPr/>
        </p:nvSpPr>
        <p:spPr>
          <a:xfrm>
            <a:off x="15122954" y="6542277"/>
            <a:ext cx="5265952" cy="4658478"/>
          </a:xfrm>
          <a:custGeom>
            <a:avLst/>
            <a:gdLst/>
            <a:ahLst/>
            <a:cxnLst/>
            <a:rect l="l" t="t" r="r" b="b"/>
            <a:pathLst>
              <a:path w="5265952" h="4658478">
                <a:moveTo>
                  <a:pt x="0" y="0"/>
                </a:moveTo>
                <a:lnTo>
                  <a:pt x="5265952" y="0"/>
                </a:lnTo>
                <a:lnTo>
                  <a:pt x="5265952" y="4658478"/>
                </a:lnTo>
                <a:lnTo>
                  <a:pt x="0" y="465847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4027</Words>
  <Application>Microsoft Office PowerPoint</Application>
  <PresentationFormat>Custom</PresentationFormat>
  <Paragraphs>369</Paragraphs>
  <Slides>50</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#9Slide05 IcielSanelma</vt:lpstr>
      <vt:lpstr>Arial</vt:lpstr>
      <vt:lpstr>#9Slide05 SVNLifehack Script</vt:lpstr>
      <vt:lpstr>Roboto Condensed Italics</vt:lpstr>
      <vt:lpstr>#9Slide06 FS Playlist Script</vt:lpstr>
      <vt:lpstr>Roboto Condensed</vt:lpstr>
      <vt:lpstr>Roboto Condensed Bold Italics</vt:lpstr>
      <vt:lpstr>SG85-HIEN KHANH 1</vt:lpstr>
      <vt:lpstr>Calibri</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 9_Bài 3_Vịnh Hạ Long: Một kì quan thiên nhiên độc đáo</dc:title>
  <dc:creator>DELL</dc:creator>
  <cp:lastModifiedBy>Admin</cp:lastModifiedBy>
  <cp:revision>9</cp:revision>
  <dcterms:created xsi:type="dcterms:W3CDTF">2006-08-16T00:00:00Z</dcterms:created>
  <dcterms:modified xsi:type="dcterms:W3CDTF">2024-07-07T09:34:14Z</dcterms:modified>
  <dc:identifier>DAGIIWKL8dM</dc:identifier>
</cp:coreProperties>
</file>