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8288000" cy="10287000"/>
  <p:notesSz cx="6858000" cy="9144000"/>
  <p:embeddedFontLst>
    <p:embeddedFont>
      <p:font typeface="#9Slide05 IcielSanelma" panose="020B0604020202020204" charset="0"/>
      <p:regular r:id="rId54"/>
    </p:embeddedFont>
    <p:embeddedFont>
      <p:font typeface="Roboto Condensed" panose="020B0604020202020204" charset="0"/>
      <p:regular r:id="rId55"/>
      <p:bold r:id="rId56"/>
      <p:italic r:id="rId57"/>
      <p:boldItalic r:id="rId58"/>
    </p:embeddedFont>
    <p:embeddedFont>
      <p:font typeface="Fraunces Bold" panose="020B0604020202020204" charset="0"/>
      <p:regular r:id="rId59"/>
    </p:embeddedFont>
    <p:embeddedFont>
      <p:font typeface="Calibri" panose="020F0502020204030204" pitchFamily="34" charset="0"/>
      <p:regular r:id="rId60"/>
      <p:bold r:id="rId61"/>
      <p:italic r:id="rId62"/>
      <p:boldItalic r:id="rId63"/>
    </p:embeddedFont>
    <p:embeddedFont>
      <p:font typeface="Roboto Condensed Bold Italics" panose="020B0604020202020204" charset="0"/>
      <p:regular r:id="rId64"/>
    </p:embeddedFont>
    <p:embeddedFont>
      <p:font typeface="Roboto Condensed Bold" panose="020B0604020202020204" charset="0"/>
      <p:regular r:id="rId65"/>
      <p:bold r:id="rId66"/>
    </p:embeddedFont>
    <p:embeddedFont>
      <p:font typeface="Roboto Condensed Italics" panose="020B0604020202020204" charset="0"/>
      <p:regular r:id="rId67"/>
    </p:embeddedFont>
    <p:embeddedFont>
      <p:font typeface="#9Slide05 Fleur"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6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6.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7.png"/><Relationship Id="rId4" Type="http://schemas.openxmlformats.org/officeDocument/2006/relationships/image" Target="../media/image63.sv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7.png"/><Relationship Id="rId4" Type="http://schemas.openxmlformats.org/officeDocument/2006/relationships/image" Target="../media/image63.sv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0.gif"/><Relationship Id="rId5" Type="http://schemas.openxmlformats.org/officeDocument/2006/relationships/image" Target="../media/image37.png"/><Relationship Id="rId10" Type="http://schemas.openxmlformats.org/officeDocument/2006/relationships/image" Target="../media/image68.svg"/><Relationship Id="rId4" Type="http://schemas.openxmlformats.org/officeDocument/2006/relationships/image" Target="../media/image63.sv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7.png"/><Relationship Id="rId4" Type="http://schemas.openxmlformats.org/officeDocument/2006/relationships/image" Target="../media/image63.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7.png"/><Relationship Id="rId4" Type="http://schemas.openxmlformats.org/officeDocument/2006/relationships/image" Target="../media/image63.sv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6.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5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audio" Target="../media/media1.m4a"/><Relationship Id="rId16" Type="http://schemas.openxmlformats.org/officeDocument/2006/relationships/image" Target="../media/image11.png"/><Relationship Id="rId1" Type="http://schemas.microsoft.com/office/2007/relationships/media" Target="../media/media1.m4a"/><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5.sv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57.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svg"/><Relationship Id="rId3" Type="http://schemas.openxmlformats.org/officeDocument/2006/relationships/image" Target="../media/image78.svg"/><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5" Type="http://schemas.openxmlformats.org/officeDocument/2006/relationships/image" Target="../media/image94.svg"/><Relationship Id="rId10" Type="http://schemas.openxmlformats.org/officeDocument/2006/relationships/image" Target="../media/image89.svg"/><Relationship Id="rId4" Type="http://schemas.openxmlformats.org/officeDocument/2006/relationships/image" Target="../media/image1.png"/><Relationship Id="rId9" Type="http://schemas.openxmlformats.org/officeDocument/2006/relationships/image" Target="../media/image64.png"/><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2.png"/><Relationship Id="rId2" Type="http://schemas.openxmlformats.org/officeDocument/2006/relationships/audio" Target="../media/media2.m4a"/><Relationship Id="rId16" Type="http://schemas.openxmlformats.org/officeDocument/2006/relationships/image" Target="../media/image11.png"/><Relationship Id="rId1" Type="http://schemas.microsoft.com/office/2007/relationships/media" Target="../media/media2.m4a"/><Relationship Id="rId6" Type="http://schemas.openxmlformats.org/officeDocument/2006/relationships/image" Target="../media/image5.svg"/><Relationship Id="rId11" Type="http://schemas.openxmlformats.org/officeDocument/2006/relationships/image" Target="../media/image13.svg"/><Relationship Id="rId5" Type="http://schemas.openxmlformats.org/officeDocument/2006/relationships/image" Target="../media/image3.png"/><Relationship Id="rId15" Type="http://schemas.openxmlformats.org/officeDocument/2006/relationships/image" Target="../media/image15.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78.svg"/><Relationship Id="rId7"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68.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78.svg"/><Relationship Id="rId7"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6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8.svg"/><Relationship Id="rId7" Type="http://schemas.openxmlformats.org/officeDocument/2006/relationships/image" Target="../media/image9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98.sv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8.svg"/><Relationship Id="rId7" Type="http://schemas.openxmlformats.org/officeDocument/2006/relationships/image" Target="../media/image9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98.sv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8.svg"/><Relationship Id="rId7" Type="http://schemas.openxmlformats.org/officeDocument/2006/relationships/image" Target="../media/image9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98.svg"/></Relationships>
</file>

<file path=ppt/slides/_rels/slide3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78.svg"/><Relationship Id="rId7" Type="http://schemas.openxmlformats.org/officeDocument/2006/relationships/image" Target="../media/image7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70.png"/><Relationship Id="rId10" Type="http://schemas.openxmlformats.org/officeDocument/2006/relationships/image" Target="../media/image104.svg"/><Relationship Id="rId4" Type="http://schemas.openxmlformats.org/officeDocument/2006/relationships/image" Target="../media/image1.png"/><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svg"/><Relationship Id="rId7" Type="http://schemas.openxmlformats.org/officeDocument/2006/relationships/image" Target="../media/image10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10.svg"/><Relationship Id="rId5" Type="http://schemas.openxmlformats.org/officeDocument/2006/relationships/image" Target="../media/image54.gif"/><Relationship Id="rId10" Type="http://schemas.openxmlformats.org/officeDocument/2006/relationships/image" Target="../media/image75.png"/><Relationship Id="rId4" Type="http://schemas.openxmlformats.org/officeDocument/2006/relationships/image" Target="../media/image1.png"/><Relationship Id="rId9" Type="http://schemas.openxmlformats.org/officeDocument/2006/relationships/image" Target="../media/image108.svg"/></Relationships>
</file>

<file path=ppt/slides/_rels/slide3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7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audio" Target="../media/media3.m4a"/><Relationship Id="rId16" Type="http://schemas.openxmlformats.org/officeDocument/2006/relationships/image" Target="../media/image11.png"/><Relationship Id="rId1" Type="http://schemas.microsoft.com/office/2007/relationships/media" Target="../media/media3.m4a"/><Relationship Id="rId6" Type="http://schemas.openxmlformats.org/officeDocument/2006/relationships/image" Target="../media/image1.png"/><Relationship Id="rId11" Type="http://schemas.openxmlformats.org/officeDocument/2006/relationships/image" Target="../media/image15.png"/><Relationship Id="rId5" Type="http://schemas.openxmlformats.org/officeDocument/2006/relationships/image" Target="../media/image3.svg"/><Relationship Id="rId15" Type="http://schemas.openxmlformats.org/officeDocument/2006/relationships/image" Target="../media/image15.svg"/><Relationship Id="rId10" Type="http://schemas.openxmlformats.org/officeDocument/2006/relationships/image" Target="../media/image14.jpeg"/><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6.sv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6.svg"/><Relationship Id="rId7" Type="http://schemas.openxmlformats.org/officeDocument/2006/relationships/image" Target="../media/image115.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117.svg"/></Relationships>
</file>

<file path=ppt/slides/_rels/slide42.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8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4.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8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6.sv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23.svg"/><Relationship Id="rId2" Type="http://schemas.openxmlformats.org/officeDocument/2006/relationships/audio" Target="../media/media4.m4a"/><Relationship Id="rId16" Type="http://schemas.openxmlformats.org/officeDocument/2006/relationships/image" Target="../media/image11.png"/><Relationship Id="rId1" Type="http://schemas.microsoft.com/office/2007/relationships/media" Target="../media/media4.m4a"/><Relationship Id="rId6" Type="http://schemas.openxmlformats.org/officeDocument/2006/relationships/image" Target="../media/image3.svg"/><Relationship Id="rId11" Type="http://schemas.openxmlformats.org/officeDocument/2006/relationships/image" Target="../media/image17.png"/><Relationship Id="rId5" Type="http://schemas.openxmlformats.org/officeDocument/2006/relationships/image" Target="../media/image2.png"/><Relationship Id="rId15" Type="http://schemas.openxmlformats.org/officeDocument/2006/relationships/image" Target="../media/image15.svg"/><Relationship Id="rId10" Type="http://schemas.openxmlformats.org/officeDocument/2006/relationships/image" Target="../media/image16.jpe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6.svg"/><Relationship Id="rId7" Type="http://schemas.openxmlformats.org/officeDocument/2006/relationships/image" Target="../media/image125.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27.sv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133.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6.sv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audio" Target="../media/media5.m4a"/><Relationship Id="rId16" Type="http://schemas.openxmlformats.org/officeDocument/2006/relationships/image" Target="../media/image11.png"/><Relationship Id="rId1" Type="http://schemas.microsoft.com/office/2007/relationships/media" Target="../media/media5.m4a"/><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5.svg"/><Relationship Id="rId10" Type="http://schemas.openxmlformats.org/officeDocument/2006/relationships/image" Target="../media/image19.jpe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6.m4a"/><Relationship Id="rId16" Type="http://schemas.openxmlformats.org/officeDocument/2006/relationships/image" Target="../media/image11.png"/><Relationship Id="rId1" Type="http://schemas.microsoft.com/office/2007/relationships/media" Target="../media/media6.m4a"/><Relationship Id="rId6" Type="http://schemas.openxmlformats.org/officeDocument/2006/relationships/image" Target="../media/image5.svg"/><Relationship Id="rId11" Type="http://schemas.openxmlformats.org/officeDocument/2006/relationships/image" Target="../media/image3.svg"/><Relationship Id="rId5" Type="http://schemas.openxmlformats.org/officeDocument/2006/relationships/image" Target="../media/image3.png"/><Relationship Id="rId15" Type="http://schemas.openxmlformats.org/officeDocument/2006/relationships/image" Target="../media/image15.svg"/><Relationship Id="rId10"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sv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24.png"/><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32.svg"/><Relationship Id="rId21" Type="http://schemas.openxmlformats.org/officeDocument/2006/relationships/image" Target="../media/image49.svg"/><Relationship Id="rId7" Type="http://schemas.openxmlformats.org/officeDocument/2006/relationships/image" Target="../media/image36.svg"/><Relationship Id="rId12" Type="http://schemas.openxmlformats.org/officeDocument/2006/relationships/image" Target="../media/image40.svg"/><Relationship Id="rId17" Type="http://schemas.openxmlformats.org/officeDocument/2006/relationships/image" Target="../media/image34.png"/><Relationship Id="rId2" Type="http://schemas.openxmlformats.org/officeDocument/2006/relationships/image" Target="../media/image25.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34.svg"/><Relationship Id="rId15" Type="http://schemas.openxmlformats.org/officeDocument/2006/relationships/image" Target="../media/image32.png"/><Relationship Id="rId10" Type="http://schemas.openxmlformats.org/officeDocument/2006/relationships/image" Target="../media/image1.png"/><Relationship Id="rId19"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8.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628449" y="-1366064"/>
            <a:ext cx="19018709" cy="10397364"/>
          </a:xfrm>
          <a:custGeom>
            <a:avLst/>
            <a:gdLst/>
            <a:ahLst/>
            <a:cxnLst/>
            <a:rect l="l" t="t" r="r" b="b"/>
            <a:pathLst>
              <a:path w="19018709" h="10397364">
                <a:moveTo>
                  <a:pt x="0" y="0"/>
                </a:moveTo>
                <a:lnTo>
                  <a:pt x="19018709" y="0"/>
                </a:lnTo>
                <a:lnTo>
                  <a:pt x="19018709" y="10397363"/>
                </a:lnTo>
                <a:lnTo>
                  <a:pt x="0" y="10397363"/>
                </a:lnTo>
                <a:lnTo>
                  <a:pt x="0" y="0"/>
                </a:lnTo>
                <a:close/>
              </a:path>
            </a:pathLst>
          </a:custGeom>
          <a:blipFill>
            <a:blip r:embed="rId2">
              <a:alphaModFix amt="60000"/>
            </a:blip>
            <a:stretch>
              <a:fillRect l="-64665" r="-121186"/>
            </a:stretch>
          </a:blipFill>
        </p:spPr>
      </p:sp>
      <p:sp>
        <p:nvSpPr>
          <p:cNvPr id="3" name="Freeform 3"/>
          <p:cNvSpPr/>
          <p:nvPr/>
        </p:nvSpPr>
        <p:spPr>
          <a:xfrm>
            <a:off x="0" y="1579905"/>
            <a:ext cx="2584002" cy="1462115"/>
          </a:xfrm>
          <a:custGeom>
            <a:avLst/>
            <a:gdLst/>
            <a:ahLst/>
            <a:cxnLst/>
            <a:rect l="l" t="t" r="r" b="b"/>
            <a:pathLst>
              <a:path w="2584002" h="1462115">
                <a:moveTo>
                  <a:pt x="0" y="0"/>
                </a:moveTo>
                <a:lnTo>
                  <a:pt x="2584002" y="0"/>
                </a:lnTo>
                <a:lnTo>
                  <a:pt x="2584002" y="1462114"/>
                </a:lnTo>
                <a:lnTo>
                  <a:pt x="0" y="14621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880311" y="250871"/>
            <a:ext cx="3967267" cy="1329034"/>
          </a:xfrm>
          <a:custGeom>
            <a:avLst/>
            <a:gdLst/>
            <a:ahLst/>
            <a:cxnLst/>
            <a:rect l="l" t="t" r="r" b="b"/>
            <a:pathLst>
              <a:path w="3967267" h="1329034">
                <a:moveTo>
                  <a:pt x="0" y="0"/>
                </a:moveTo>
                <a:lnTo>
                  <a:pt x="3967267" y="0"/>
                </a:lnTo>
                <a:lnTo>
                  <a:pt x="3967267" y="1329034"/>
                </a:lnTo>
                <a:lnTo>
                  <a:pt x="0" y="13290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31592" y="6877749"/>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7">
              <a:alphaModFix amt="85000"/>
            </a:blip>
            <a:stretch>
              <a:fillRect/>
            </a:stretch>
          </a:blipFill>
        </p:spPr>
      </p:sp>
      <p:sp>
        <p:nvSpPr>
          <p:cNvPr id="6" name="Freeform 6"/>
          <p:cNvSpPr/>
          <p:nvPr/>
        </p:nvSpPr>
        <p:spPr>
          <a:xfrm>
            <a:off x="3712565" y="1198905"/>
            <a:ext cx="12527714" cy="8336788"/>
          </a:xfrm>
          <a:custGeom>
            <a:avLst/>
            <a:gdLst/>
            <a:ahLst/>
            <a:cxnLst/>
            <a:rect l="l" t="t" r="r" b="b"/>
            <a:pathLst>
              <a:path w="12527714" h="8336788">
                <a:moveTo>
                  <a:pt x="0" y="0"/>
                </a:moveTo>
                <a:lnTo>
                  <a:pt x="12527714" y="0"/>
                </a:lnTo>
                <a:lnTo>
                  <a:pt x="12527714" y="8336788"/>
                </a:lnTo>
                <a:lnTo>
                  <a:pt x="0" y="83367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8432065" y="2044262"/>
            <a:ext cx="3474905" cy="1661794"/>
          </a:xfrm>
          <a:prstGeom prst="rect">
            <a:avLst/>
          </a:prstGeom>
        </p:spPr>
        <p:txBody>
          <a:bodyPr lIns="0" tIns="0" rIns="0" bIns="0" rtlCol="0" anchor="t">
            <a:spAutoFit/>
          </a:bodyPr>
          <a:lstStyle/>
          <a:p>
            <a:pPr algn="ctr">
              <a:lnSpc>
                <a:spcPts val="12880"/>
              </a:lnSpc>
            </a:pPr>
            <a:r>
              <a:rPr lang="en-US" sz="9200" dirty="0" err="1">
                <a:solidFill>
                  <a:srgbClr val="6B7063"/>
                </a:solidFill>
                <a:latin typeface="#9Slide05 IcielSanelma"/>
              </a:rPr>
              <a:t>Khởi</a:t>
            </a:r>
            <a:r>
              <a:rPr lang="en-US" sz="9200" dirty="0">
                <a:solidFill>
                  <a:srgbClr val="6B7063"/>
                </a:solidFill>
                <a:latin typeface="#9Slide05 IcielSanelma"/>
              </a:rPr>
              <a:t> </a:t>
            </a:r>
            <a:r>
              <a:rPr lang="en-US" sz="9200" dirty="0" err="1">
                <a:solidFill>
                  <a:srgbClr val="6B7063"/>
                </a:solidFill>
                <a:latin typeface="#9Slide05 IcielSanelma"/>
              </a:rPr>
              <a:t>động</a:t>
            </a:r>
            <a:endParaRPr lang="en-US" sz="9200" dirty="0">
              <a:solidFill>
                <a:srgbClr val="6B7063"/>
              </a:solidFill>
              <a:latin typeface="#9Slide05 IcielSanelma"/>
            </a:endParaRPr>
          </a:p>
        </p:txBody>
      </p:sp>
      <p:sp>
        <p:nvSpPr>
          <p:cNvPr id="8" name="TextBox 8"/>
          <p:cNvSpPr txBox="1"/>
          <p:nvPr/>
        </p:nvSpPr>
        <p:spPr>
          <a:xfrm>
            <a:off x="5382857" y="3809934"/>
            <a:ext cx="9721406" cy="2737175"/>
          </a:xfrm>
          <a:prstGeom prst="rect">
            <a:avLst/>
          </a:prstGeom>
        </p:spPr>
        <p:txBody>
          <a:bodyPr lIns="0" tIns="0" rIns="0" bIns="0" rtlCol="0" anchor="t">
            <a:spAutoFit/>
          </a:bodyPr>
          <a:lstStyle/>
          <a:p>
            <a:pPr algn="ctr">
              <a:lnSpc>
                <a:spcPts val="5445"/>
              </a:lnSpc>
              <a:spcBef>
                <a:spcPct val="0"/>
              </a:spcBef>
            </a:pPr>
            <a:r>
              <a:rPr lang="en-US" sz="3889">
                <a:solidFill>
                  <a:srgbClr val="636363"/>
                </a:solidFill>
                <a:latin typeface="Roboto Condensed"/>
              </a:rPr>
              <a:t>Hãy lắng nghe âm thanh tiếng kêu của các loài chim và đoán tên loài chim có tiếng kêu đó. </a:t>
            </a:r>
          </a:p>
          <a:p>
            <a:pPr algn="ctr">
              <a:lnSpc>
                <a:spcPts val="5445"/>
              </a:lnSpc>
              <a:spcBef>
                <a:spcPct val="0"/>
              </a:spcBef>
            </a:pPr>
            <a:r>
              <a:rPr lang="en-US" sz="3889">
                <a:solidFill>
                  <a:srgbClr val="636363"/>
                </a:solidFill>
                <a:latin typeface="Roboto Condensed"/>
              </a:rPr>
              <a:t>Nếu không đoán được tên loài chim sẽ phải bắt chước lại tiếng kêu của loài chim đó.</a:t>
            </a:r>
          </a:p>
        </p:txBody>
      </p:sp>
      <p:sp>
        <p:nvSpPr>
          <p:cNvPr id="9" name="Freeform 9"/>
          <p:cNvSpPr/>
          <p:nvPr/>
        </p:nvSpPr>
        <p:spPr>
          <a:xfrm rot="786791">
            <a:off x="234013" y="3051031"/>
            <a:ext cx="5452110" cy="8229600"/>
          </a:xfrm>
          <a:custGeom>
            <a:avLst/>
            <a:gdLst/>
            <a:ahLst/>
            <a:cxnLst/>
            <a:rect l="l" t="t" r="r" b="b"/>
            <a:pathLst>
              <a:path w="5452110" h="8229600">
                <a:moveTo>
                  <a:pt x="0" y="0"/>
                </a:moveTo>
                <a:lnTo>
                  <a:pt x="5452110" y="0"/>
                </a:lnTo>
                <a:lnTo>
                  <a:pt x="5452110" y="8229600"/>
                </a:lnTo>
                <a:lnTo>
                  <a:pt x="0" y="8229600"/>
                </a:lnTo>
                <a:lnTo>
                  <a:pt x="0" y="0"/>
                </a:lnTo>
                <a:close/>
              </a:path>
            </a:pathLst>
          </a:custGeom>
          <a:blipFill>
            <a:blip r:embed="rId10"/>
            <a:stretch>
              <a:fillRect/>
            </a:stretch>
          </a:blipFill>
        </p:spPr>
      </p:sp>
      <p:sp>
        <p:nvSpPr>
          <p:cNvPr id="10" name="TextBox 10"/>
          <p:cNvSpPr txBox="1"/>
          <p:nvPr/>
        </p:nvSpPr>
        <p:spPr>
          <a:xfrm>
            <a:off x="-23813" y="116052"/>
            <a:ext cx="7596968" cy="1111073"/>
          </a:xfrm>
          <a:prstGeom prst="rect">
            <a:avLst/>
          </a:prstGeom>
        </p:spPr>
        <p:txBody>
          <a:bodyPr wrap="square" lIns="0" tIns="0" rIns="0" bIns="0" rtlCol="0" anchor="t">
            <a:spAutoFit/>
          </a:bodyPr>
          <a:lstStyle/>
          <a:p>
            <a:pPr algn="ctr">
              <a:lnSpc>
                <a:spcPts val="8797"/>
              </a:lnSpc>
            </a:pPr>
            <a:r>
              <a:rPr lang="en-US" sz="7200" dirty="0">
                <a:solidFill>
                  <a:srgbClr val="8D4343"/>
                </a:solidFill>
                <a:latin typeface="#9Slide05 IcielSanelma" panose="020B0604020202020204" charset="0"/>
              </a:rPr>
              <a:t>I. CHUẨN BỊ ĐỌC</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597657" y="-4928291"/>
            <a:ext cx="18885657" cy="16123630"/>
          </a:xfrm>
          <a:custGeom>
            <a:avLst/>
            <a:gdLst/>
            <a:ahLst/>
            <a:cxnLst/>
            <a:rect l="l" t="t" r="r" b="b"/>
            <a:pathLst>
              <a:path w="18885657" h="16123630">
                <a:moveTo>
                  <a:pt x="0" y="0"/>
                </a:moveTo>
                <a:lnTo>
                  <a:pt x="18885657" y="0"/>
                </a:lnTo>
                <a:lnTo>
                  <a:pt x="18885657" y="16123630"/>
                </a:lnTo>
                <a:lnTo>
                  <a:pt x="0" y="16123630"/>
                </a:lnTo>
                <a:lnTo>
                  <a:pt x="0" y="0"/>
                </a:lnTo>
                <a:close/>
              </a:path>
            </a:pathLst>
          </a:custGeom>
          <a:blipFill>
            <a:blip r:embed="rId2">
              <a:alphaModFix amt="59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09263">
            <a:off x="-3469343" y="-2095997"/>
            <a:ext cx="22796027" cy="14247141"/>
          </a:xfrm>
          <a:custGeom>
            <a:avLst/>
            <a:gdLst/>
            <a:ahLst/>
            <a:cxnLst/>
            <a:rect l="l" t="t" r="r" b="b"/>
            <a:pathLst>
              <a:path w="22796027" h="14247141">
                <a:moveTo>
                  <a:pt x="0" y="0"/>
                </a:moveTo>
                <a:lnTo>
                  <a:pt x="22796027" y="0"/>
                </a:lnTo>
                <a:lnTo>
                  <a:pt x="22796027" y="14247141"/>
                </a:lnTo>
                <a:lnTo>
                  <a:pt x="0" y="14247141"/>
                </a:lnTo>
                <a:lnTo>
                  <a:pt x="0" y="0"/>
                </a:lnTo>
                <a:close/>
              </a:path>
            </a:pathLst>
          </a:custGeom>
          <a:blipFill>
            <a:blip r:embed="rId4">
              <a:alphaModFix amt="84000"/>
            </a:blip>
            <a:stretch>
              <a:fillRect l="-83569" r="-143219"/>
            </a:stretch>
          </a:blipFill>
        </p:spPr>
      </p:sp>
      <p:sp>
        <p:nvSpPr>
          <p:cNvPr id="4" name="Freeform 4"/>
          <p:cNvSpPr/>
          <p:nvPr/>
        </p:nvSpPr>
        <p:spPr>
          <a:xfrm>
            <a:off x="15379311" y="412615"/>
            <a:ext cx="2671904" cy="2007268"/>
          </a:xfrm>
          <a:custGeom>
            <a:avLst/>
            <a:gdLst/>
            <a:ahLst/>
            <a:cxnLst/>
            <a:rect l="l" t="t" r="r" b="b"/>
            <a:pathLst>
              <a:path w="2671904" h="2007268">
                <a:moveTo>
                  <a:pt x="0" y="0"/>
                </a:moveTo>
                <a:lnTo>
                  <a:pt x="2671904" y="0"/>
                </a:lnTo>
                <a:lnTo>
                  <a:pt x="2671904" y="2007268"/>
                </a:lnTo>
                <a:lnTo>
                  <a:pt x="0" y="2007268"/>
                </a:lnTo>
                <a:lnTo>
                  <a:pt x="0" y="0"/>
                </a:lnTo>
                <a:close/>
              </a:path>
            </a:pathLst>
          </a:custGeom>
          <a:blipFill>
            <a:blip r:embed="rId5"/>
            <a:stretch>
              <a:fillRect/>
            </a:stretch>
          </a:blipFill>
        </p:spPr>
      </p:sp>
      <p:grpSp>
        <p:nvGrpSpPr>
          <p:cNvPr id="5" name="Group 5"/>
          <p:cNvGrpSpPr/>
          <p:nvPr/>
        </p:nvGrpSpPr>
        <p:grpSpPr>
          <a:xfrm>
            <a:off x="964137" y="3563343"/>
            <a:ext cx="270271" cy="2702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7063"/>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64137" y="5352040"/>
            <a:ext cx="270271" cy="27027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7063"/>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64137" y="6652422"/>
            <a:ext cx="270271" cy="27027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7063"/>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64137" y="7951394"/>
            <a:ext cx="270271" cy="27027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7063"/>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469884" y="412615"/>
            <a:ext cx="7006210" cy="1313632"/>
            <a:chOff x="0" y="0"/>
            <a:chExt cx="1845257" cy="345977"/>
          </a:xfrm>
        </p:grpSpPr>
        <p:sp>
          <p:nvSpPr>
            <p:cNvPr id="18" name="Freeform 18"/>
            <p:cNvSpPr/>
            <p:nvPr/>
          </p:nvSpPr>
          <p:spPr>
            <a:xfrm>
              <a:off x="0" y="0"/>
              <a:ext cx="1845257" cy="345977"/>
            </a:xfrm>
            <a:custGeom>
              <a:avLst/>
              <a:gdLst/>
              <a:ahLst/>
              <a:cxnLst/>
              <a:rect l="l" t="t" r="r" b="b"/>
              <a:pathLst>
                <a:path w="1845257" h="345977">
                  <a:moveTo>
                    <a:pt x="56355" y="0"/>
                  </a:moveTo>
                  <a:lnTo>
                    <a:pt x="1788901" y="0"/>
                  </a:lnTo>
                  <a:cubicBezTo>
                    <a:pt x="1820026" y="0"/>
                    <a:pt x="1845257" y="25231"/>
                    <a:pt x="1845257" y="56355"/>
                  </a:cubicBezTo>
                  <a:lnTo>
                    <a:pt x="1845257" y="289622"/>
                  </a:lnTo>
                  <a:cubicBezTo>
                    <a:pt x="1845257" y="320746"/>
                    <a:pt x="1820026" y="345977"/>
                    <a:pt x="1788901" y="345977"/>
                  </a:cubicBezTo>
                  <a:lnTo>
                    <a:pt x="56355" y="345977"/>
                  </a:lnTo>
                  <a:cubicBezTo>
                    <a:pt x="25231" y="345977"/>
                    <a:pt x="0" y="320746"/>
                    <a:pt x="0" y="289622"/>
                  </a:cubicBezTo>
                  <a:lnTo>
                    <a:pt x="0" y="56355"/>
                  </a:lnTo>
                  <a:cubicBezTo>
                    <a:pt x="0" y="25231"/>
                    <a:pt x="25231" y="0"/>
                    <a:pt x="56355" y="0"/>
                  </a:cubicBezTo>
                  <a:close/>
                </a:path>
              </a:pathLst>
            </a:custGeom>
            <a:solidFill>
              <a:srgbClr val="FFFFFF">
                <a:alpha val="68627"/>
              </a:srgbClr>
            </a:solidFill>
          </p:spPr>
        </p:sp>
        <p:sp>
          <p:nvSpPr>
            <p:cNvPr id="19" name="TextBox 19"/>
            <p:cNvSpPr txBox="1"/>
            <p:nvPr/>
          </p:nvSpPr>
          <p:spPr>
            <a:xfrm>
              <a:off x="0" y="-38100"/>
              <a:ext cx="1845257" cy="384077"/>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5931712" y="64453"/>
            <a:ext cx="5826919" cy="1661794"/>
          </a:xfrm>
          <a:prstGeom prst="rect">
            <a:avLst/>
          </a:prstGeom>
        </p:spPr>
        <p:txBody>
          <a:bodyPr lIns="0" tIns="0" rIns="0" bIns="0" rtlCol="0" anchor="t">
            <a:spAutoFit/>
          </a:bodyPr>
          <a:lstStyle/>
          <a:p>
            <a:pPr algn="ctr">
              <a:lnSpc>
                <a:spcPts val="12880"/>
              </a:lnSpc>
            </a:pPr>
            <a:r>
              <a:rPr lang="en-US" sz="9200">
                <a:solidFill>
                  <a:srgbClr val="51544B"/>
                </a:solidFill>
                <a:latin typeface="#9Slide05 IcielSanelma"/>
              </a:rPr>
              <a:t>Mục tiêu bài học</a:t>
            </a:r>
          </a:p>
        </p:txBody>
      </p:sp>
      <p:sp>
        <p:nvSpPr>
          <p:cNvPr id="21" name="TextBox 21"/>
          <p:cNvSpPr txBox="1"/>
          <p:nvPr/>
        </p:nvSpPr>
        <p:spPr>
          <a:xfrm>
            <a:off x="1234409" y="3362837"/>
            <a:ext cx="15695143" cy="1854200"/>
          </a:xfrm>
          <a:prstGeom prst="rect">
            <a:avLst/>
          </a:prstGeom>
        </p:spPr>
        <p:txBody>
          <a:bodyPr lIns="0" tIns="0" rIns="0" bIns="0" rtlCol="0" anchor="t">
            <a:spAutoFit/>
          </a:bodyPr>
          <a:lstStyle/>
          <a:p>
            <a:pPr algn="just">
              <a:lnSpc>
                <a:spcPts val="4900"/>
              </a:lnSpc>
              <a:spcBef>
                <a:spcPct val="0"/>
              </a:spcBef>
            </a:pPr>
            <a:r>
              <a:rPr lang="en-US" sz="3500">
                <a:solidFill>
                  <a:srgbClr val="464941"/>
                </a:solidFill>
                <a:latin typeface="Roboto Condensed"/>
              </a:rPr>
              <a:t>Nhận biết và phân tích được ý nghĩa của nhan đề, thông tin cơ bản, đặc điểm văn bản và mối quan hệ giữa đặc điểm với mục đích của văn bản giới thiệu một danh lam thắng cảnh được thể hiện trong văn bản </a:t>
            </a:r>
            <a:r>
              <a:rPr lang="en-US" sz="3500">
                <a:solidFill>
                  <a:srgbClr val="464941"/>
                </a:solidFill>
                <a:latin typeface="Roboto Condensed Bold Italics"/>
              </a:rPr>
              <a:t>Vườn quốc gia Tràm Chim – Tam Nông</a:t>
            </a:r>
          </a:p>
        </p:txBody>
      </p:sp>
      <p:sp>
        <p:nvSpPr>
          <p:cNvPr id="22" name="TextBox 22"/>
          <p:cNvSpPr txBox="1"/>
          <p:nvPr/>
        </p:nvSpPr>
        <p:spPr>
          <a:xfrm>
            <a:off x="1499595" y="5131312"/>
            <a:ext cx="15695143" cy="1235075"/>
          </a:xfrm>
          <a:prstGeom prst="rect">
            <a:avLst/>
          </a:prstGeom>
        </p:spPr>
        <p:txBody>
          <a:bodyPr lIns="0" tIns="0" rIns="0" bIns="0" rtlCol="0" anchor="t">
            <a:spAutoFit/>
          </a:bodyPr>
          <a:lstStyle/>
          <a:p>
            <a:pPr algn="just">
              <a:lnSpc>
                <a:spcPts val="4900"/>
              </a:lnSpc>
              <a:spcBef>
                <a:spcPct val="0"/>
              </a:spcBef>
            </a:pPr>
            <a:r>
              <a:rPr lang="en-US" sz="3500">
                <a:solidFill>
                  <a:srgbClr val="464941"/>
                </a:solidFill>
                <a:latin typeface="Roboto Condensed"/>
              </a:rPr>
              <a:t>Nhận biết và phân tích được cách triển khai văn bản thông tin trong văn bản </a:t>
            </a:r>
            <a:r>
              <a:rPr lang="en-US" sz="3500">
                <a:solidFill>
                  <a:srgbClr val="464941"/>
                </a:solidFill>
                <a:latin typeface="Roboto Condensed Bold Italics"/>
              </a:rPr>
              <a:t>Vườn quốc gia Tràm Chim – Tam Nông</a:t>
            </a:r>
          </a:p>
        </p:txBody>
      </p:sp>
      <p:sp>
        <p:nvSpPr>
          <p:cNvPr id="23" name="TextBox 23"/>
          <p:cNvSpPr txBox="1"/>
          <p:nvPr/>
        </p:nvSpPr>
        <p:spPr>
          <a:xfrm>
            <a:off x="1499595" y="6483544"/>
            <a:ext cx="15824268" cy="1235075"/>
          </a:xfrm>
          <a:prstGeom prst="rect">
            <a:avLst/>
          </a:prstGeom>
        </p:spPr>
        <p:txBody>
          <a:bodyPr lIns="0" tIns="0" rIns="0" bIns="0" rtlCol="0" anchor="t">
            <a:spAutoFit/>
          </a:bodyPr>
          <a:lstStyle/>
          <a:p>
            <a:pPr algn="just">
              <a:lnSpc>
                <a:spcPts val="4900"/>
              </a:lnSpc>
              <a:spcBef>
                <a:spcPct val="0"/>
              </a:spcBef>
            </a:pPr>
            <a:r>
              <a:rPr lang="en-US" sz="3500">
                <a:solidFill>
                  <a:srgbClr val="464941"/>
                </a:solidFill>
                <a:latin typeface="Roboto Condensed"/>
              </a:rPr>
              <a:t>Đánh giá được vai trò của các chi tiết quan trọng trong văn bản </a:t>
            </a:r>
            <a:r>
              <a:rPr lang="en-US" sz="3500">
                <a:solidFill>
                  <a:srgbClr val="464941"/>
                </a:solidFill>
                <a:latin typeface="Roboto Condensed Bold Italics"/>
              </a:rPr>
              <a:t>Vườn quốc gia Tràm Chim – Tam Nông</a:t>
            </a:r>
            <a:r>
              <a:rPr lang="en-US" sz="3500">
                <a:solidFill>
                  <a:srgbClr val="464941"/>
                </a:solidFill>
                <a:latin typeface="Roboto Condensed"/>
              </a:rPr>
              <a:t>; mối quan hệ giữa phương tiện ngôn ngữ và phương tiện phi ngôn ngữ.</a:t>
            </a:r>
          </a:p>
        </p:txBody>
      </p:sp>
      <p:sp>
        <p:nvSpPr>
          <p:cNvPr id="24" name="TextBox 24"/>
          <p:cNvSpPr txBox="1"/>
          <p:nvPr/>
        </p:nvSpPr>
        <p:spPr>
          <a:xfrm>
            <a:off x="1499595" y="7840539"/>
            <a:ext cx="15824268" cy="1854200"/>
          </a:xfrm>
          <a:prstGeom prst="rect">
            <a:avLst/>
          </a:prstGeom>
        </p:spPr>
        <p:txBody>
          <a:bodyPr lIns="0" tIns="0" rIns="0" bIns="0" rtlCol="0" anchor="t">
            <a:spAutoFit/>
          </a:bodyPr>
          <a:lstStyle/>
          <a:p>
            <a:pPr algn="just">
              <a:lnSpc>
                <a:spcPts val="4900"/>
              </a:lnSpc>
            </a:pPr>
            <a:r>
              <a:rPr lang="en-US" sz="3500">
                <a:solidFill>
                  <a:srgbClr val="464941"/>
                </a:solidFill>
                <a:latin typeface="Roboto Condensed"/>
              </a:rPr>
              <a:t>Bồi đắp niềm tự hào về những danh lam thắng cảnh của đất nước; nâng cao ý thức trách nhiệm với việc tìm hiểu và góp phần bảo vệ các di sản thiên nhiên – văn hóa.</a:t>
            </a:r>
          </a:p>
          <a:p>
            <a:pPr algn="just">
              <a:lnSpc>
                <a:spcPts val="4900"/>
              </a:lnSpc>
              <a:spcBef>
                <a:spcPct val="0"/>
              </a:spcBef>
            </a:pPr>
            <a:endParaRPr lang="en-US" sz="3500">
              <a:solidFill>
                <a:srgbClr val="464941"/>
              </a:solidFill>
              <a:latin typeface="Roboto Condense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923128"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51664"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69523" y="-2372380"/>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4">
              <a:alphaModFix amt="64000"/>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378445" y="3956619"/>
            <a:ext cx="19044890" cy="3086100"/>
            <a:chOff x="0" y="0"/>
            <a:chExt cx="5015938" cy="812800"/>
          </a:xfrm>
        </p:grpSpPr>
        <p:sp>
          <p:nvSpPr>
            <p:cNvPr id="6" name="Freeform 6"/>
            <p:cNvSpPr/>
            <p:nvPr/>
          </p:nvSpPr>
          <p:spPr>
            <a:xfrm>
              <a:off x="0" y="0"/>
              <a:ext cx="5015938" cy="812800"/>
            </a:xfrm>
            <a:custGeom>
              <a:avLst/>
              <a:gdLst/>
              <a:ahLst/>
              <a:cxnLst/>
              <a:rect l="l" t="t" r="r" b="b"/>
              <a:pathLst>
                <a:path w="5015938" h="812800">
                  <a:moveTo>
                    <a:pt x="20732" y="0"/>
                  </a:moveTo>
                  <a:lnTo>
                    <a:pt x="4995206" y="0"/>
                  </a:lnTo>
                  <a:cubicBezTo>
                    <a:pt x="5000704" y="0"/>
                    <a:pt x="5005978" y="2184"/>
                    <a:pt x="5009866" y="6072"/>
                  </a:cubicBezTo>
                  <a:cubicBezTo>
                    <a:pt x="5013754" y="9960"/>
                    <a:pt x="5015938" y="15234"/>
                    <a:pt x="5015938" y="20732"/>
                  </a:cubicBezTo>
                  <a:lnTo>
                    <a:pt x="5015938" y="792068"/>
                  </a:lnTo>
                  <a:cubicBezTo>
                    <a:pt x="5015938" y="797566"/>
                    <a:pt x="5013754" y="802840"/>
                    <a:pt x="5009866" y="806728"/>
                  </a:cubicBezTo>
                  <a:cubicBezTo>
                    <a:pt x="5005978" y="810616"/>
                    <a:pt x="5000704" y="812800"/>
                    <a:pt x="4995206" y="812800"/>
                  </a:cubicBezTo>
                  <a:lnTo>
                    <a:pt x="20732" y="812800"/>
                  </a:lnTo>
                  <a:cubicBezTo>
                    <a:pt x="15234" y="812800"/>
                    <a:pt x="9960" y="810616"/>
                    <a:pt x="6072" y="806728"/>
                  </a:cubicBezTo>
                  <a:cubicBezTo>
                    <a:pt x="2184" y="802840"/>
                    <a:pt x="0" y="797566"/>
                    <a:pt x="0" y="792068"/>
                  </a:cubicBezTo>
                  <a:lnTo>
                    <a:pt x="0" y="20732"/>
                  </a:lnTo>
                  <a:cubicBezTo>
                    <a:pt x="0" y="15234"/>
                    <a:pt x="2184" y="9960"/>
                    <a:pt x="6072" y="6072"/>
                  </a:cubicBezTo>
                  <a:cubicBezTo>
                    <a:pt x="9960" y="2184"/>
                    <a:pt x="15234" y="0"/>
                    <a:pt x="20732" y="0"/>
                  </a:cubicBezTo>
                  <a:close/>
                </a:path>
              </a:pathLst>
            </a:custGeom>
            <a:solidFill>
              <a:srgbClr val="FFFFFF">
                <a:alpha val="82745"/>
              </a:srgbClr>
            </a:solidFill>
          </p:spPr>
        </p:sp>
        <p:sp>
          <p:nvSpPr>
            <p:cNvPr id="7" name="TextBox 7"/>
            <p:cNvSpPr txBox="1"/>
            <p:nvPr/>
          </p:nvSpPr>
          <p:spPr>
            <a:xfrm>
              <a:off x="0" y="-38100"/>
              <a:ext cx="5015938"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871368" y="5921077"/>
            <a:ext cx="2995680" cy="4310332"/>
          </a:xfrm>
          <a:custGeom>
            <a:avLst/>
            <a:gdLst/>
            <a:ahLst/>
            <a:cxnLst/>
            <a:rect l="l" t="t" r="r" b="b"/>
            <a:pathLst>
              <a:path w="2995680" h="4310332">
                <a:moveTo>
                  <a:pt x="0" y="0"/>
                </a:moveTo>
                <a:lnTo>
                  <a:pt x="2995681" y="0"/>
                </a:lnTo>
                <a:lnTo>
                  <a:pt x="2995681" y="4310332"/>
                </a:lnTo>
                <a:lnTo>
                  <a:pt x="0" y="4310332"/>
                </a:lnTo>
                <a:lnTo>
                  <a:pt x="0" y="0"/>
                </a:lnTo>
                <a:close/>
              </a:path>
            </a:pathLst>
          </a:custGeom>
          <a:blipFill>
            <a:blip r:embed="rId6"/>
            <a:stretch>
              <a:fillRect/>
            </a:stretch>
          </a:blipFill>
        </p:spPr>
      </p:sp>
      <p:sp>
        <p:nvSpPr>
          <p:cNvPr id="9" name="TextBox 9"/>
          <p:cNvSpPr txBox="1"/>
          <p:nvPr/>
        </p:nvSpPr>
        <p:spPr>
          <a:xfrm>
            <a:off x="-723510" y="3967765"/>
            <a:ext cx="20491910" cy="3424848"/>
          </a:xfrm>
          <a:prstGeom prst="rect">
            <a:avLst/>
          </a:prstGeom>
        </p:spPr>
        <p:txBody>
          <a:bodyPr lIns="0" tIns="0" rIns="0" bIns="0" rtlCol="0" anchor="t">
            <a:spAutoFit/>
          </a:bodyPr>
          <a:lstStyle/>
          <a:p>
            <a:pPr algn="ctr">
              <a:lnSpc>
                <a:spcPts val="13039"/>
              </a:lnSpc>
            </a:pPr>
            <a:r>
              <a:rPr lang="en-US" sz="11500" dirty="0">
                <a:solidFill>
                  <a:srgbClr val="6B7063"/>
                </a:solidFill>
                <a:latin typeface="#9Slide05 IcielSanelma" panose="020B0604020202020204" charset="0"/>
              </a:rPr>
              <a:t> II. </a:t>
            </a:r>
          </a:p>
          <a:p>
            <a:pPr algn="ctr">
              <a:lnSpc>
                <a:spcPts val="13039"/>
              </a:lnSpc>
              <a:spcBef>
                <a:spcPct val="0"/>
              </a:spcBef>
            </a:pPr>
            <a:r>
              <a:rPr lang="en-US" sz="11500" dirty="0">
                <a:solidFill>
                  <a:srgbClr val="6B7063"/>
                </a:solidFill>
                <a:latin typeface="#9Slide05 IcielSanelma" panose="020B0604020202020204" charset="0"/>
              </a:rPr>
              <a:t>ĐỌC VĂN BẢN</a:t>
            </a:r>
            <a:endParaRPr lang="en-US" sz="9313" dirty="0">
              <a:solidFill>
                <a:srgbClr val="6B7063"/>
              </a:solidFill>
              <a:latin typeface="#9Slide05 IcielSanelma" panose="020B0604020202020204" charset="0"/>
            </a:endParaRPr>
          </a:p>
        </p:txBody>
      </p:sp>
      <p:sp>
        <p:nvSpPr>
          <p:cNvPr id="10" name="Freeform 10"/>
          <p:cNvSpPr/>
          <p:nvPr/>
        </p:nvSpPr>
        <p:spPr>
          <a:xfrm>
            <a:off x="16038561" y="-2002625"/>
            <a:ext cx="7035847" cy="4406199"/>
          </a:xfrm>
          <a:custGeom>
            <a:avLst/>
            <a:gdLst/>
            <a:ahLst/>
            <a:cxnLst/>
            <a:rect l="l" t="t" r="r" b="b"/>
            <a:pathLst>
              <a:path w="7035847" h="4406199">
                <a:moveTo>
                  <a:pt x="0" y="0"/>
                </a:moveTo>
                <a:lnTo>
                  <a:pt x="7035848" y="0"/>
                </a:lnTo>
                <a:lnTo>
                  <a:pt x="7035848" y="4406200"/>
                </a:lnTo>
                <a:lnTo>
                  <a:pt x="0" y="4406200"/>
                </a:lnTo>
                <a:lnTo>
                  <a:pt x="0" y="0"/>
                </a:lnTo>
                <a:close/>
              </a:path>
            </a:pathLst>
          </a:custGeom>
          <a:blipFill>
            <a:blip r:embed="rId7"/>
            <a:stretch>
              <a:fillRect/>
            </a:stretch>
          </a:blipFill>
        </p:spPr>
      </p:sp>
      <p:sp>
        <p:nvSpPr>
          <p:cNvPr id="11" name="Freeform 11"/>
          <p:cNvSpPr/>
          <p:nvPr/>
        </p:nvSpPr>
        <p:spPr>
          <a:xfrm>
            <a:off x="1028700" y="4724487"/>
            <a:ext cx="2877367" cy="550692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8"/>
            <a:stretch>
              <a:fillRect/>
            </a:stretch>
          </a:blipFill>
        </p:spPr>
      </p:sp>
      <p:sp>
        <p:nvSpPr>
          <p:cNvPr id="12" name="Freeform 12"/>
          <p:cNvSpPr/>
          <p:nvPr/>
        </p:nvSpPr>
        <p:spPr>
          <a:xfrm>
            <a:off x="-2548400" y="-1174400"/>
            <a:ext cx="7035847" cy="4406199"/>
          </a:xfrm>
          <a:custGeom>
            <a:avLst/>
            <a:gdLst/>
            <a:ahLst/>
            <a:cxnLst/>
            <a:rect l="l" t="t" r="r" b="b"/>
            <a:pathLst>
              <a:path w="7035847" h="4406199">
                <a:moveTo>
                  <a:pt x="0" y="0"/>
                </a:moveTo>
                <a:lnTo>
                  <a:pt x="7035847" y="0"/>
                </a:lnTo>
                <a:lnTo>
                  <a:pt x="7035847" y="4406200"/>
                </a:lnTo>
                <a:lnTo>
                  <a:pt x="0" y="4406200"/>
                </a:lnTo>
                <a:lnTo>
                  <a:pt x="0" y="0"/>
                </a:lnTo>
                <a:close/>
              </a:path>
            </a:pathLst>
          </a:custGeom>
          <a:blipFill>
            <a:blip r:embed="rId7"/>
            <a:stretch>
              <a:fillRect/>
            </a:stretch>
          </a:blipFill>
        </p:spPr>
      </p:sp>
      <p:sp>
        <p:nvSpPr>
          <p:cNvPr id="13" name="Freeform 13"/>
          <p:cNvSpPr/>
          <p:nvPr/>
        </p:nvSpPr>
        <p:spPr>
          <a:xfrm>
            <a:off x="3906067" y="911606"/>
            <a:ext cx="4354702" cy="1769893"/>
          </a:xfrm>
          <a:custGeom>
            <a:avLst/>
            <a:gdLst/>
            <a:ahLst/>
            <a:cxnLst/>
            <a:rect l="l" t="t" r="r" b="b"/>
            <a:pathLst>
              <a:path w="4354702" h="1769893">
                <a:moveTo>
                  <a:pt x="0" y="0"/>
                </a:moveTo>
                <a:lnTo>
                  <a:pt x="4354701" y="0"/>
                </a:lnTo>
                <a:lnTo>
                  <a:pt x="4354701"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144000" y="1028700"/>
            <a:ext cx="4354702" cy="1769893"/>
          </a:xfrm>
          <a:custGeom>
            <a:avLst/>
            <a:gdLst/>
            <a:ahLst/>
            <a:cxnLst/>
            <a:rect l="l" t="t" r="r" b="b"/>
            <a:pathLst>
              <a:path w="4354702" h="1769893">
                <a:moveTo>
                  <a:pt x="0" y="0"/>
                </a:moveTo>
                <a:lnTo>
                  <a:pt x="4354702" y="0"/>
                </a:lnTo>
                <a:lnTo>
                  <a:pt x="4354702"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4009" y="-3047362"/>
            <a:ext cx="18273991" cy="13545596"/>
          </a:xfrm>
          <a:custGeom>
            <a:avLst/>
            <a:gdLst/>
            <a:ahLst/>
            <a:cxnLst/>
            <a:rect l="l" t="t" r="r" b="b"/>
            <a:pathLst>
              <a:path w="18273991" h="13545596">
                <a:moveTo>
                  <a:pt x="0" y="0"/>
                </a:moveTo>
                <a:lnTo>
                  <a:pt x="18273991" y="0"/>
                </a:lnTo>
                <a:lnTo>
                  <a:pt x="18273991" y="13545596"/>
                </a:lnTo>
                <a:lnTo>
                  <a:pt x="0" y="13545596"/>
                </a:lnTo>
                <a:lnTo>
                  <a:pt x="0" y="0"/>
                </a:lnTo>
                <a:close/>
              </a:path>
            </a:pathLst>
          </a:custGeom>
          <a:blipFill>
            <a:blip r:embed="rId2">
              <a:alphaModFix amt="46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6145202" y="601171"/>
            <a:ext cx="7057438" cy="1270747"/>
            <a:chOff x="0" y="0"/>
            <a:chExt cx="1858749" cy="334682"/>
          </a:xfrm>
        </p:grpSpPr>
        <p:sp>
          <p:nvSpPr>
            <p:cNvPr id="4" name="Freeform 4"/>
            <p:cNvSpPr/>
            <p:nvPr/>
          </p:nvSpPr>
          <p:spPr>
            <a:xfrm>
              <a:off x="0" y="0"/>
              <a:ext cx="1858749" cy="334682"/>
            </a:xfrm>
            <a:custGeom>
              <a:avLst/>
              <a:gdLst/>
              <a:ahLst/>
              <a:cxnLst/>
              <a:rect l="l" t="t" r="r" b="b"/>
              <a:pathLst>
                <a:path w="1858749" h="334682">
                  <a:moveTo>
                    <a:pt x="55946" y="0"/>
                  </a:moveTo>
                  <a:lnTo>
                    <a:pt x="1802803" y="0"/>
                  </a:lnTo>
                  <a:cubicBezTo>
                    <a:pt x="1833701" y="0"/>
                    <a:pt x="1858749" y="25048"/>
                    <a:pt x="1858749" y="55946"/>
                  </a:cubicBezTo>
                  <a:lnTo>
                    <a:pt x="1858749" y="278736"/>
                  </a:lnTo>
                  <a:cubicBezTo>
                    <a:pt x="1858749" y="293574"/>
                    <a:pt x="1852855" y="307804"/>
                    <a:pt x="1842363" y="318296"/>
                  </a:cubicBezTo>
                  <a:cubicBezTo>
                    <a:pt x="1831871" y="328788"/>
                    <a:pt x="1817640" y="334682"/>
                    <a:pt x="1802803" y="334682"/>
                  </a:cubicBezTo>
                  <a:lnTo>
                    <a:pt x="55946" y="334682"/>
                  </a:lnTo>
                  <a:cubicBezTo>
                    <a:pt x="41108" y="334682"/>
                    <a:pt x="26878" y="328788"/>
                    <a:pt x="16386" y="318296"/>
                  </a:cubicBezTo>
                  <a:cubicBezTo>
                    <a:pt x="5894" y="307804"/>
                    <a:pt x="0" y="293574"/>
                    <a:pt x="0" y="278736"/>
                  </a:cubicBezTo>
                  <a:lnTo>
                    <a:pt x="0" y="55946"/>
                  </a:lnTo>
                  <a:cubicBezTo>
                    <a:pt x="0" y="41108"/>
                    <a:pt x="5894" y="26878"/>
                    <a:pt x="16386" y="16386"/>
                  </a:cubicBezTo>
                  <a:cubicBezTo>
                    <a:pt x="26878" y="5894"/>
                    <a:pt x="41108" y="0"/>
                    <a:pt x="55946" y="0"/>
                  </a:cubicBezTo>
                  <a:close/>
                </a:path>
              </a:pathLst>
            </a:custGeom>
            <a:solidFill>
              <a:srgbClr val="FFFFFF">
                <a:alpha val="80000"/>
              </a:srgbClr>
            </a:solidFill>
          </p:spPr>
        </p:sp>
        <p:sp>
          <p:nvSpPr>
            <p:cNvPr id="5" name="TextBox 5"/>
            <p:cNvSpPr txBox="1"/>
            <p:nvPr/>
          </p:nvSpPr>
          <p:spPr>
            <a:xfrm>
              <a:off x="0" y="-38100"/>
              <a:ext cx="1858749" cy="3727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528185" y="272298"/>
            <a:ext cx="4388511" cy="1661794"/>
          </a:xfrm>
          <a:prstGeom prst="rect">
            <a:avLst/>
          </a:prstGeom>
        </p:spPr>
        <p:txBody>
          <a:bodyPr lIns="0" tIns="0" rIns="0" bIns="0" rtlCol="0" anchor="t">
            <a:spAutoFit/>
          </a:bodyPr>
          <a:lstStyle/>
          <a:p>
            <a:pPr algn="ctr">
              <a:lnSpc>
                <a:spcPts val="12880"/>
              </a:lnSpc>
            </a:pPr>
            <a:r>
              <a:rPr lang="en-US" sz="9200">
                <a:solidFill>
                  <a:srgbClr val="51544B"/>
                </a:solidFill>
                <a:latin typeface="#9Slide05 IcielSanelma"/>
              </a:rPr>
              <a:t>Đọc văn bản</a:t>
            </a:r>
          </a:p>
        </p:txBody>
      </p:sp>
      <p:graphicFrame>
        <p:nvGraphicFramePr>
          <p:cNvPr id="7" name="Table 7"/>
          <p:cNvGraphicFramePr>
            <a:graphicFrameLocks noGrp="1"/>
          </p:cNvGraphicFramePr>
          <p:nvPr/>
        </p:nvGraphicFramePr>
        <p:xfrm>
          <a:off x="349540" y="2538824"/>
          <a:ext cx="17602928"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75">
                <a:tc>
                  <a:txBody>
                    <a:bodyPr/>
                    <a:lstStyle/>
                    <a:p>
                      <a:pPr algn="ctr">
                        <a:lnSpc>
                          <a:spcPts val="5039"/>
                        </a:lnSpc>
                        <a:defRPr/>
                      </a:pPr>
                      <a:r>
                        <a:rPr lang="en-US" sz="4199">
                          <a:solidFill>
                            <a:srgbClr val="422C06">
                              <a:alpha val="73725"/>
                            </a:srgbClr>
                          </a:solidFill>
                          <a:latin typeface="Roboto Condensed Bold"/>
                        </a:rPr>
                        <a:t>Tiêu chí</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1F1F1">
                        <a:alpha val="73725"/>
                      </a:srgbClr>
                    </a:solidFill>
                  </a:tcPr>
                </a:tc>
                <a:tc>
                  <a:txBody>
                    <a:bodyPr/>
                    <a:lstStyle/>
                    <a:p>
                      <a:pPr algn="ctr">
                        <a:lnSpc>
                          <a:spcPts val="5039"/>
                        </a:lnSpc>
                        <a:defRPr/>
                      </a:pPr>
                      <a:r>
                        <a:rPr lang="en-US" sz="4199">
                          <a:solidFill>
                            <a:srgbClr val="422C06">
                              <a:alpha val="73725"/>
                            </a:srgbClr>
                          </a:solidFill>
                          <a:latin typeface="Roboto Condensed Bold"/>
                        </a:rPr>
                        <a:t>Đạt </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F1F1F1">
                        <a:alpha val="73725"/>
                      </a:srgbClr>
                    </a:solidFill>
                  </a:tcPr>
                </a:tc>
                <a:tc>
                  <a:txBody>
                    <a:bodyPr/>
                    <a:lstStyle/>
                    <a:p>
                      <a:pPr algn="ctr">
                        <a:lnSpc>
                          <a:spcPts val="5039"/>
                        </a:lnSpc>
                        <a:defRPr/>
                      </a:pPr>
                      <a:r>
                        <a:rPr lang="en-US" sz="4199">
                          <a:solidFill>
                            <a:srgbClr val="422C06">
                              <a:alpha val="73725"/>
                            </a:srgbClr>
                          </a:solidFill>
                          <a:latin typeface="Roboto Condensed Bold"/>
                        </a:rPr>
                        <a:t>CĐ</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F1F1F1">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rPr>
                        <a:t>Đọc diễn cảm, không bỏ từ, thêm từ.</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B7063"/>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được tính chất miêu tả, biểu cảm, thuyết minh của người viết trong văn bản</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365354" y="0"/>
            <a:ext cx="19018709" cy="10397364"/>
          </a:xfrm>
          <a:custGeom>
            <a:avLst/>
            <a:gdLst/>
            <a:ahLst/>
            <a:cxnLst/>
            <a:rect l="l" t="t" r="r" b="b"/>
            <a:pathLst>
              <a:path w="19018709" h="10397364">
                <a:moveTo>
                  <a:pt x="0" y="0"/>
                </a:moveTo>
                <a:lnTo>
                  <a:pt x="19018708" y="0"/>
                </a:lnTo>
                <a:lnTo>
                  <a:pt x="19018708" y="10397364"/>
                </a:lnTo>
                <a:lnTo>
                  <a:pt x="0" y="10397364"/>
                </a:lnTo>
                <a:lnTo>
                  <a:pt x="0" y="0"/>
                </a:lnTo>
                <a:close/>
              </a:path>
            </a:pathLst>
          </a:custGeom>
          <a:blipFill>
            <a:blip r:embed="rId2">
              <a:alphaModFix amt="60000"/>
            </a:blip>
            <a:stretch>
              <a:fillRect l="-64665" r="-121186"/>
            </a:stretch>
          </a:blipFill>
        </p:spPr>
      </p:sp>
      <p:sp>
        <p:nvSpPr>
          <p:cNvPr id="3" name="Freeform 3"/>
          <p:cNvSpPr/>
          <p:nvPr/>
        </p:nvSpPr>
        <p:spPr>
          <a:xfrm>
            <a:off x="326307" y="-482486"/>
            <a:ext cx="17668271" cy="15076925"/>
          </a:xfrm>
          <a:custGeom>
            <a:avLst/>
            <a:gdLst/>
            <a:ahLst/>
            <a:cxnLst/>
            <a:rect l="l" t="t" r="r" b="b"/>
            <a:pathLst>
              <a:path w="17668271" h="15076925">
                <a:moveTo>
                  <a:pt x="0" y="0"/>
                </a:moveTo>
                <a:lnTo>
                  <a:pt x="17668271" y="0"/>
                </a:lnTo>
                <a:lnTo>
                  <a:pt x="17668271" y="15076925"/>
                </a:lnTo>
                <a:lnTo>
                  <a:pt x="0" y="15076925"/>
                </a:lnTo>
                <a:lnTo>
                  <a:pt x="0" y="0"/>
                </a:lnTo>
                <a:close/>
              </a:path>
            </a:pathLst>
          </a:custGeom>
          <a:blipFill>
            <a:blip r:embed="rId3">
              <a:alphaModFix amt="84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032123" y="206183"/>
            <a:ext cx="4962455" cy="1240614"/>
          </a:xfrm>
          <a:custGeom>
            <a:avLst/>
            <a:gdLst/>
            <a:ahLst/>
            <a:cxnLst/>
            <a:rect l="l" t="t" r="r" b="b"/>
            <a:pathLst>
              <a:path w="4962455" h="1240614">
                <a:moveTo>
                  <a:pt x="0" y="0"/>
                </a:moveTo>
                <a:lnTo>
                  <a:pt x="4962455" y="0"/>
                </a:lnTo>
                <a:lnTo>
                  <a:pt x="4962455" y="1240614"/>
                </a:lnTo>
                <a:lnTo>
                  <a:pt x="0" y="1240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812868" y="1446797"/>
            <a:ext cx="15188452" cy="2054650"/>
            <a:chOff x="0" y="0"/>
            <a:chExt cx="20251270" cy="2739534"/>
          </a:xfrm>
        </p:grpSpPr>
        <p:grpSp>
          <p:nvGrpSpPr>
            <p:cNvPr id="6" name="Group 6"/>
            <p:cNvGrpSpPr/>
            <p:nvPr/>
          </p:nvGrpSpPr>
          <p:grpSpPr>
            <a:xfrm>
              <a:off x="0" y="0"/>
              <a:ext cx="20251270" cy="2739534"/>
              <a:chOff x="0" y="0"/>
              <a:chExt cx="4000251" cy="541142"/>
            </a:xfrm>
          </p:grpSpPr>
          <p:sp>
            <p:nvSpPr>
              <p:cNvPr id="7" name="Freeform 7"/>
              <p:cNvSpPr/>
              <p:nvPr/>
            </p:nvSpPr>
            <p:spPr>
              <a:xfrm>
                <a:off x="0" y="0"/>
                <a:ext cx="4000251" cy="541142"/>
              </a:xfrm>
              <a:custGeom>
                <a:avLst/>
                <a:gdLst/>
                <a:ahLst/>
                <a:cxnLst/>
                <a:rect l="l" t="t" r="r" b="b"/>
                <a:pathLst>
                  <a:path w="4000251" h="541142">
                    <a:moveTo>
                      <a:pt x="25996" y="0"/>
                    </a:moveTo>
                    <a:lnTo>
                      <a:pt x="3974255" y="0"/>
                    </a:lnTo>
                    <a:cubicBezTo>
                      <a:pt x="3988612" y="0"/>
                      <a:pt x="4000251" y="11639"/>
                      <a:pt x="4000251" y="25996"/>
                    </a:cubicBezTo>
                    <a:lnTo>
                      <a:pt x="4000251" y="515147"/>
                    </a:lnTo>
                    <a:cubicBezTo>
                      <a:pt x="4000251" y="529504"/>
                      <a:pt x="3988612" y="541142"/>
                      <a:pt x="3974255" y="541142"/>
                    </a:cubicBezTo>
                    <a:lnTo>
                      <a:pt x="25996" y="541142"/>
                    </a:lnTo>
                    <a:cubicBezTo>
                      <a:pt x="11639" y="541142"/>
                      <a:pt x="0" y="529504"/>
                      <a:pt x="0" y="515147"/>
                    </a:cubicBezTo>
                    <a:lnTo>
                      <a:pt x="0" y="25996"/>
                    </a:lnTo>
                    <a:cubicBezTo>
                      <a:pt x="0" y="11639"/>
                      <a:pt x="11639" y="0"/>
                      <a:pt x="25996" y="0"/>
                    </a:cubicBezTo>
                    <a:close/>
                  </a:path>
                </a:pathLst>
              </a:custGeom>
              <a:solidFill>
                <a:srgbClr val="FFFFFF">
                  <a:alpha val="83922"/>
                </a:srgbClr>
              </a:solidFill>
            </p:spPr>
          </p:sp>
          <p:sp>
            <p:nvSpPr>
              <p:cNvPr id="8" name="TextBox 8"/>
              <p:cNvSpPr txBox="1"/>
              <p:nvPr/>
            </p:nvSpPr>
            <p:spPr>
              <a:xfrm>
                <a:off x="0" y="-66675"/>
                <a:ext cx="4000251" cy="607817"/>
              </a:xfrm>
              <a:prstGeom prst="rect">
                <a:avLst/>
              </a:prstGeom>
            </p:spPr>
            <p:txBody>
              <a:bodyPr lIns="50800" tIns="50800" rIns="50800" bIns="50800" rtlCol="0" anchor="ctr"/>
              <a:lstStyle/>
              <a:p>
                <a:pPr algn="ctr">
                  <a:lnSpc>
                    <a:spcPts val="5179"/>
                  </a:lnSpc>
                </a:pPr>
                <a:endParaRPr/>
              </a:p>
            </p:txBody>
          </p:sp>
        </p:grpSp>
        <p:sp>
          <p:nvSpPr>
            <p:cNvPr id="9" name="TextBox 9"/>
            <p:cNvSpPr txBox="1"/>
            <p:nvPr/>
          </p:nvSpPr>
          <p:spPr>
            <a:xfrm>
              <a:off x="354105" y="296616"/>
              <a:ext cx="19543059" cy="2051051"/>
            </a:xfrm>
            <a:prstGeom prst="rect">
              <a:avLst/>
            </a:prstGeom>
          </p:spPr>
          <p:txBody>
            <a:bodyPr lIns="0" tIns="0" rIns="0" bIns="0" rtlCol="0" anchor="t">
              <a:spAutoFit/>
            </a:bodyPr>
            <a:lstStyle/>
            <a:p>
              <a:pPr algn="ctr">
                <a:lnSpc>
                  <a:spcPts val="6299"/>
                </a:lnSpc>
                <a:spcBef>
                  <a:spcPct val="0"/>
                </a:spcBef>
              </a:pPr>
              <a:r>
                <a:rPr lang="en-US" sz="4499" dirty="0" err="1">
                  <a:solidFill>
                    <a:srgbClr val="464941"/>
                  </a:solidFill>
                  <a:latin typeface="Roboto Condensed Bold"/>
                </a:rPr>
                <a:t>Câu</a:t>
              </a:r>
              <a:r>
                <a:rPr lang="en-US" sz="4499" dirty="0">
                  <a:solidFill>
                    <a:srgbClr val="464941"/>
                  </a:solidFill>
                  <a:latin typeface="Roboto Condensed Bold"/>
                </a:rPr>
                <a:t> 1. </a:t>
              </a:r>
              <a:r>
                <a:rPr lang="en-US" sz="4499" dirty="0" err="1">
                  <a:solidFill>
                    <a:srgbClr val="464941"/>
                  </a:solidFill>
                  <a:latin typeface="Roboto Condensed"/>
                </a:rPr>
                <a:t>Khu</a:t>
              </a:r>
              <a:r>
                <a:rPr lang="en-US" sz="4499" dirty="0">
                  <a:solidFill>
                    <a:srgbClr val="464941"/>
                  </a:solidFill>
                  <a:latin typeface="Roboto Condensed"/>
                </a:rPr>
                <a:t> </a:t>
              </a:r>
              <a:r>
                <a:rPr lang="en-US" sz="4499" dirty="0" err="1">
                  <a:solidFill>
                    <a:srgbClr val="464941"/>
                  </a:solidFill>
                  <a:latin typeface="Roboto Condensed"/>
                </a:rPr>
                <a:t>bảo</a:t>
              </a:r>
              <a:r>
                <a:rPr lang="en-US" sz="4499" dirty="0">
                  <a:solidFill>
                    <a:srgbClr val="464941"/>
                  </a:solidFill>
                  <a:latin typeface="Roboto Condensed"/>
                </a:rPr>
                <a:t> </a:t>
              </a:r>
              <a:r>
                <a:rPr lang="en-US" sz="4499" dirty="0" err="1">
                  <a:solidFill>
                    <a:srgbClr val="464941"/>
                  </a:solidFill>
                  <a:latin typeface="Roboto Condensed"/>
                </a:rPr>
                <a:t>tồn</a:t>
              </a:r>
              <a:r>
                <a:rPr lang="en-US" sz="4499" dirty="0">
                  <a:solidFill>
                    <a:srgbClr val="464941"/>
                  </a:solidFill>
                  <a:latin typeface="Roboto Condensed"/>
                </a:rPr>
                <a:t> </a:t>
              </a:r>
              <a:r>
                <a:rPr lang="en-US" sz="4499" dirty="0" err="1">
                  <a:solidFill>
                    <a:srgbClr val="464941"/>
                  </a:solidFill>
                  <a:latin typeface="Roboto Condensed"/>
                </a:rPr>
                <a:t>thiên</a:t>
              </a:r>
              <a:r>
                <a:rPr lang="en-US" sz="4499" dirty="0">
                  <a:solidFill>
                    <a:srgbClr val="464941"/>
                  </a:solidFill>
                  <a:latin typeface="Roboto Condensed"/>
                </a:rPr>
                <a:t> </a:t>
              </a:r>
              <a:r>
                <a:rPr lang="en-US" sz="4499" dirty="0" err="1">
                  <a:solidFill>
                    <a:srgbClr val="464941"/>
                  </a:solidFill>
                  <a:latin typeface="Roboto Condensed"/>
                </a:rPr>
                <a:t>nhiên</a:t>
              </a:r>
              <a:r>
                <a:rPr lang="en-US" sz="4499" dirty="0">
                  <a:solidFill>
                    <a:srgbClr val="464941"/>
                  </a:solidFill>
                  <a:latin typeface="Roboto Condensed"/>
                </a:rPr>
                <a:t> </a:t>
              </a:r>
              <a:r>
                <a:rPr lang="en-US" sz="4499" dirty="0" err="1">
                  <a:solidFill>
                    <a:srgbClr val="464941"/>
                  </a:solidFill>
                  <a:latin typeface="Roboto Condensed"/>
                </a:rPr>
                <a:t>ngập</a:t>
              </a:r>
              <a:r>
                <a:rPr lang="en-US" sz="4499" dirty="0">
                  <a:solidFill>
                    <a:srgbClr val="464941"/>
                  </a:solidFill>
                  <a:latin typeface="Roboto Condensed"/>
                </a:rPr>
                <a:t> </a:t>
              </a:r>
              <a:r>
                <a:rPr lang="en-US" sz="4499" dirty="0" err="1">
                  <a:solidFill>
                    <a:srgbClr val="464941"/>
                  </a:solidFill>
                  <a:latin typeface="Roboto Condensed"/>
                </a:rPr>
                <a:t>nước</a:t>
              </a:r>
              <a:r>
                <a:rPr lang="en-US" sz="4499" dirty="0">
                  <a:solidFill>
                    <a:srgbClr val="464941"/>
                  </a:solidFill>
                  <a:latin typeface="Roboto Condensed"/>
                </a:rPr>
                <a:t> </a:t>
              </a:r>
              <a:r>
                <a:rPr lang="en-US" sz="4499" dirty="0" err="1">
                  <a:solidFill>
                    <a:srgbClr val="464941"/>
                  </a:solidFill>
                  <a:latin typeface="Roboto Condensed"/>
                </a:rPr>
                <a:t>Tràm</a:t>
              </a:r>
              <a:r>
                <a:rPr lang="en-US" sz="4499" dirty="0">
                  <a:solidFill>
                    <a:srgbClr val="464941"/>
                  </a:solidFill>
                  <a:latin typeface="Roboto Condensed"/>
                </a:rPr>
                <a:t> </a:t>
              </a:r>
              <a:r>
                <a:rPr lang="en-US" sz="4499" dirty="0" err="1">
                  <a:solidFill>
                    <a:srgbClr val="464941"/>
                  </a:solidFill>
                  <a:latin typeface="Roboto Condensed"/>
                </a:rPr>
                <a:t>Chim</a:t>
              </a:r>
              <a:r>
                <a:rPr lang="en-US" sz="4499" dirty="0">
                  <a:solidFill>
                    <a:srgbClr val="464941"/>
                  </a:solidFill>
                  <a:latin typeface="Roboto Condensed"/>
                </a:rPr>
                <a:t> </a:t>
              </a:r>
              <a:r>
                <a:rPr lang="en-US" sz="4499" dirty="0" err="1">
                  <a:solidFill>
                    <a:srgbClr val="464941"/>
                  </a:solidFill>
                  <a:latin typeface="Roboto Condensed"/>
                </a:rPr>
                <a:t>tại</a:t>
              </a:r>
              <a:r>
                <a:rPr lang="en-US" sz="4499" dirty="0">
                  <a:solidFill>
                    <a:srgbClr val="464941"/>
                  </a:solidFill>
                  <a:latin typeface="Roboto Condensed"/>
                </a:rPr>
                <a:t> Tam </a:t>
              </a:r>
              <a:r>
                <a:rPr lang="en-US" sz="4499" dirty="0" err="1">
                  <a:solidFill>
                    <a:srgbClr val="464941"/>
                  </a:solidFill>
                  <a:latin typeface="Roboto Condensed"/>
                </a:rPr>
                <a:t>Nông</a:t>
              </a:r>
              <a:r>
                <a:rPr lang="en-US" sz="4499" dirty="0">
                  <a:solidFill>
                    <a:srgbClr val="464941"/>
                  </a:solidFill>
                  <a:latin typeface="Roboto Condensed"/>
                </a:rPr>
                <a:t> </a:t>
              </a:r>
              <a:r>
                <a:rPr lang="en-US" sz="4499" dirty="0" err="1">
                  <a:solidFill>
                    <a:srgbClr val="464941"/>
                  </a:solidFill>
                  <a:latin typeface="Roboto Condensed"/>
                </a:rPr>
                <a:t>rộng</a:t>
              </a:r>
              <a:r>
                <a:rPr lang="en-US" sz="4499" dirty="0">
                  <a:solidFill>
                    <a:srgbClr val="464941"/>
                  </a:solidFill>
                  <a:latin typeface="Roboto Condensed"/>
                </a:rPr>
                <a:t> bao </a:t>
              </a:r>
              <a:r>
                <a:rPr lang="en-US" sz="4499" dirty="0" err="1">
                  <a:solidFill>
                    <a:srgbClr val="464941"/>
                  </a:solidFill>
                  <a:latin typeface="Roboto Condensed"/>
                </a:rPr>
                <a:t>nhiêu</a:t>
              </a:r>
              <a:r>
                <a:rPr lang="en-US" sz="4499" dirty="0">
                  <a:solidFill>
                    <a:srgbClr val="464941"/>
                  </a:solidFill>
                  <a:latin typeface="Roboto Condensed"/>
                </a:rPr>
                <a:t> </a:t>
              </a:r>
              <a:r>
                <a:rPr lang="en-US" sz="4499" dirty="0" err="1">
                  <a:solidFill>
                    <a:srgbClr val="464941"/>
                  </a:solidFill>
                  <a:latin typeface="Roboto Condensed"/>
                </a:rPr>
                <a:t>héc</a:t>
              </a:r>
              <a:r>
                <a:rPr lang="en-US" sz="4499" dirty="0">
                  <a:solidFill>
                    <a:srgbClr val="464941"/>
                  </a:solidFill>
                  <a:latin typeface="Roboto Condensed"/>
                </a:rPr>
                <a:t>-ta?</a:t>
              </a:r>
            </a:p>
          </p:txBody>
        </p:sp>
      </p:grpSp>
      <p:grpSp>
        <p:nvGrpSpPr>
          <p:cNvPr id="10" name="Group 10"/>
          <p:cNvGrpSpPr/>
          <p:nvPr/>
        </p:nvGrpSpPr>
        <p:grpSpPr>
          <a:xfrm>
            <a:off x="4391196" y="4518310"/>
            <a:ext cx="10103381" cy="4297364"/>
            <a:chOff x="0" y="0"/>
            <a:chExt cx="13471175" cy="5729818"/>
          </a:xfrm>
        </p:grpSpPr>
        <p:grpSp>
          <p:nvGrpSpPr>
            <p:cNvPr id="11" name="Group 11"/>
            <p:cNvGrpSpPr/>
            <p:nvPr/>
          </p:nvGrpSpPr>
          <p:grpSpPr>
            <a:xfrm>
              <a:off x="0" y="0"/>
              <a:ext cx="11972559" cy="5207678"/>
              <a:chOff x="0" y="0"/>
              <a:chExt cx="2364950" cy="1028677"/>
            </a:xfrm>
          </p:grpSpPr>
          <p:sp>
            <p:nvSpPr>
              <p:cNvPr id="12" name="Freeform 12"/>
              <p:cNvSpPr/>
              <p:nvPr/>
            </p:nvSpPr>
            <p:spPr>
              <a:xfrm>
                <a:off x="0" y="0"/>
                <a:ext cx="2364950" cy="1028677"/>
              </a:xfrm>
              <a:custGeom>
                <a:avLst/>
                <a:gdLst/>
                <a:ahLst/>
                <a:cxnLst/>
                <a:rect l="l" t="t" r="r" b="b"/>
                <a:pathLst>
                  <a:path w="2364950" h="1028677">
                    <a:moveTo>
                      <a:pt x="43971" y="0"/>
                    </a:moveTo>
                    <a:lnTo>
                      <a:pt x="2320979" y="0"/>
                    </a:lnTo>
                    <a:cubicBezTo>
                      <a:pt x="2332641" y="0"/>
                      <a:pt x="2343825" y="4633"/>
                      <a:pt x="2352071" y="12879"/>
                    </a:cubicBezTo>
                    <a:cubicBezTo>
                      <a:pt x="2360317" y="21125"/>
                      <a:pt x="2364950" y="32309"/>
                      <a:pt x="2364950" y="43971"/>
                    </a:cubicBezTo>
                    <a:lnTo>
                      <a:pt x="2364950" y="984706"/>
                    </a:lnTo>
                    <a:cubicBezTo>
                      <a:pt x="2364950" y="996368"/>
                      <a:pt x="2360317" y="1007552"/>
                      <a:pt x="2352071" y="1015798"/>
                    </a:cubicBezTo>
                    <a:cubicBezTo>
                      <a:pt x="2343825" y="1024044"/>
                      <a:pt x="2332641" y="1028677"/>
                      <a:pt x="2320979" y="1028677"/>
                    </a:cubicBezTo>
                    <a:lnTo>
                      <a:pt x="43971" y="1028677"/>
                    </a:lnTo>
                    <a:cubicBezTo>
                      <a:pt x="32309" y="1028677"/>
                      <a:pt x="21125" y="1024044"/>
                      <a:pt x="12879" y="1015798"/>
                    </a:cubicBezTo>
                    <a:cubicBezTo>
                      <a:pt x="4633" y="1007552"/>
                      <a:pt x="0" y="996368"/>
                      <a:pt x="0" y="984706"/>
                    </a:cubicBezTo>
                    <a:lnTo>
                      <a:pt x="0" y="43971"/>
                    </a:lnTo>
                    <a:cubicBezTo>
                      <a:pt x="0" y="32309"/>
                      <a:pt x="4633" y="21125"/>
                      <a:pt x="12879" y="12879"/>
                    </a:cubicBezTo>
                    <a:cubicBezTo>
                      <a:pt x="21125" y="4633"/>
                      <a:pt x="32309" y="0"/>
                      <a:pt x="43971" y="0"/>
                    </a:cubicBezTo>
                    <a:close/>
                  </a:path>
                </a:pathLst>
              </a:custGeom>
              <a:solidFill>
                <a:srgbClr val="FFFFFF">
                  <a:alpha val="83922"/>
                </a:srgbClr>
              </a:solidFill>
            </p:spPr>
          </p:sp>
          <p:sp>
            <p:nvSpPr>
              <p:cNvPr id="13" name="TextBox 13"/>
              <p:cNvSpPr txBox="1"/>
              <p:nvPr/>
            </p:nvSpPr>
            <p:spPr>
              <a:xfrm>
                <a:off x="0" y="-66675"/>
                <a:ext cx="2364950" cy="1095352"/>
              </a:xfrm>
              <a:prstGeom prst="rect">
                <a:avLst/>
              </a:prstGeom>
            </p:spPr>
            <p:txBody>
              <a:bodyPr lIns="50800" tIns="50800" rIns="50800" bIns="50800" rtlCol="0" anchor="ctr"/>
              <a:lstStyle/>
              <a:p>
                <a:pPr algn="ctr">
                  <a:lnSpc>
                    <a:spcPts val="5179"/>
                  </a:lnSpc>
                </a:pPr>
                <a:endParaRPr/>
              </a:p>
            </p:txBody>
          </p:sp>
        </p:grpSp>
        <p:sp>
          <p:nvSpPr>
            <p:cNvPr id="14" name="TextBox 14"/>
            <p:cNvSpPr txBox="1"/>
            <p:nvPr/>
          </p:nvSpPr>
          <p:spPr>
            <a:xfrm>
              <a:off x="2123318" y="-228600"/>
              <a:ext cx="11347857" cy="5958418"/>
            </a:xfrm>
            <a:prstGeom prst="rect">
              <a:avLst/>
            </a:prstGeom>
          </p:spPr>
          <p:txBody>
            <a:bodyPr lIns="0" tIns="0" rIns="0" bIns="0" rtlCol="0" anchor="t">
              <a:spAutoFit/>
            </a:bodyPr>
            <a:lstStyle/>
            <a:p>
              <a:pPr algn="l">
                <a:lnSpc>
                  <a:spcPts val="7694"/>
                </a:lnSpc>
              </a:pPr>
              <a:r>
                <a:rPr lang="en-US" sz="4499" dirty="0">
                  <a:solidFill>
                    <a:srgbClr val="464941"/>
                  </a:solidFill>
                  <a:latin typeface="Roboto Condensed"/>
                </a:rPr>
                <a:t>A. 6 612 </a:t>
              </a:r>
              <a:r>
                <a:rPr lang="en-US" sz="4499" dirty="0" err="1">
                  <a:solidFill>
                    <a:srgbClr val="464941"/>
                  </a:solidFill>
                  <a:latin typeface="Roboto Condensed"/>
                </a:rPr>
                <a:t>héc</a:t>
              </a:r>
              <a:r>
                <a:rPr lang="en-US" sz="4499" dirty="0">
                  <a:solidFill>
                    <a:srgbClr val="464941"/>
                  </a:solidFill>
                  <a:latin typeface="Roboto Condensed"/>
                </a:rPr>
                <a:t>-ta</a:t>
              </a:r>
            </a:p>
            <a:p>
              <a:pPr algn="l">
                <a:lnSpc>
                  <a:spcPts val="7694"/>
                </a:lnSpc>
              </a:pPr>
              <a:r>
                <a:rPr lang="en-US" sz="4499" dirty="0">
                  <a:solidFill>
                    <a:srgbClr val="464941"/>
                  </a:solidFill>
                  <a:latin typeface="Roboto Condensed"/>
                </a:rPr>
                <a:t>B. 7 612 </a:t>
              </a:r>
              <a:r>
                <a:rPr lang="en-US" sz="4499" dirty="0" err="1">
                  <a:solidFill>
                    <a:srgbClr val="464941"/>
                  </a:solidFill>
                  <a:latin typeface="Roboto Condensed"/>
                </a:rPr>
                <a:t>héc</a:t>
              </a:r>
              <a:r>
                <a:rPr lang="en-US" sz="4499" dirty="0">
                  <a:solidFill>
                    <a:srgbClr val="464941"/>
                  </a:solidFill>
                  <a:latin typeface="Roboto Condensed"/>
                </a:rPr>
                <a:t>-ta</a:t>
              </a:r>
            </a:p>
            <a:p>
              <a:pPr algn="l">
                <a:lnSpc>
                  <a:spcPts val="7694"/>
                </a:lnSpc>
              </a:pPr>
              <a:r>
                <a:rPr lang="en-US" sz="4499" dirty="0">
                  <a:solidFill>
                    <a:srgbClr val="464941"/>
                  </a:solidFill>
                  <a:latin typeface="Roboto Condensed"/>
                </a:rPr>
                <a:t>C. 10 000 </a:t>
              </a:r>
              <a:r>
                <a:rPr lang="en-US" sz="4499" dirty="0" err="1">
                  <a:solidFill>
                    <a:srgbClr val="464941"/>
                  </a:solidFill>
                  <a:latin typeface="Roboto Condensed"/>
                </a:rPr>
                <a:t>héc</a:t>
              </a:r>
              <a:r>
                <a:rPr lang="en-US" sz="4499" dirty="0">
                  <a:solidFill>
                    <a:srgbClr val="464941"/>
                  </a:solidFill>
                  <a:latin typeface="Roboto Condensed"/>
                </a:rPr>
                <a:t>-ta</a:t>
              </a:r>
            </a:p>
            <a:p>
              <a:pPr algn="l">
                <a:lnSpc>
                  <a:spcPts val="7694"/>
                </a:lnSpc>
              </a:pPr>
              <a:r>
                <a:rPr lang="en-US" sz="4499" dirty="0">
                  <a:solidFill>
                    <a:srgbClr val="464941"/>
                  </a:solidFill>
                  <a:latin typeface="Roboto Condensed"/>
                </a:rPr>
                <a:t>D. 5 000 </a:t>
              </a:r>
              <a:r>
                <a:rPr lang="en-US" sz="4499" dirty="0" err="1">
                  <a:solidFill>
                    <a:srgbClr val="464941"/>
                  </a:solidFill>
                  <a:latin typeface="Roboto Condensed"/>
                </a:rPr>
                <a:t>héc</a:t>
              </a:r>
              <a:r>
                <a:rPr lang="en-US" sz="4499" dirty="0">
                  <a:solidFill>
                    <a:srgbClr val="464941"/>
                  </a:solidFill>
                  <a:latin typeface="Roboto Condensed"/>
                </a:rPr>
                <a:t>-ta</a:t>
              </a:r>
            </a:p>
            <a:p>
              <a:pPr algn="l">
                <a:lnSpc>
                  <a:spcPts val="4759"/>
                </a:lnSpc>
              </a:pPr>
              <a:endParaRPr lang="en-US" sz="4499" dirty="0">
                <a:solidFill>
                  <a:srgbClr val="464941"/>
                </a:solidFill>
                <a:latin typeface="Roboto Condensed"/>
              </a:endParaRPr>
            </a:p>
          </p:txBody>
        </p:sp>
      </p:grpSp>
      <p:pic>
        <p:nvPicPr>
          <p:cNvPr id="15" name="Picture 15"/>
          <p:cNvPicPr>
            <a:picLocks noChangeAspect="1"/>
          </p:cNvPicPr>
          <p:nvPr/>
        </p:nvPicPr>
        <p:blipFill>
          <a:blip r:embed="rId7"/>
          <a:srcRect/>
          <a:stretch>
            <a:fillRect/>
          </a:stretch>
        </p:blipFill>
        <p:spPr>
          <a:xfrm>
            <a:off x="5375361" y="6437243"/>
            <a:ext cx="1270298" cy="76853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365354" y="0"/>
            <a:ext cx="19018709" cy="10397364"/>
          </a:xfrm>
          <a:custGeom>
            <a:avLst/>
            <a:gdLst/>
            <a:ahLst/>
            <a:cxnLst/>
            <a:rect l="l" t="t" r="r" b="b"/>
            <a:pathLst>
              <a:path w="19018709" h="10397364">
                <a:moveTo>
                  <a:pt x="0" y="0"/>
                </a:moveTo>
                <a:lnTo>
                  <a:pt x="19018708" y="0"/>
                </a:lnTo>
                <a:lnTo>
                  <a:pt x="19018708" y="10397364"/>
                </a:lnTo>
                <a:lnTo>
                  <a:pt x="0" y="10397364"/>
                </a:lnTo>
                <a:lnTo>
                  <a:pt x="0" y="0"/>
                </a:lnTo>
                <a:close/>
              </a:path>
            </a:pathLst>
          </a:custGeom>
          <a:blipFill>
            <a:blip r:embed="rId2">
              <a:alphaModFix amt="60000"/>
            </a:blip>
            <a:stretch>
              <a:fillRect l="-64665" r="-121186"/>
            </a:stretch>
          </a:blipFill>
        </p:spPr>
      </p:sp>
      <p:sp>
        <p:nvSpPr>
          <p:cNvPr id="3" name="Freeform 3"/>
          <p:cNvSpPr/>
          <p:nvPr/>
        </p:nvSpPr>
        <p:spPr>
          <a:xfrm>
            <a:off x="326307" y="-482486"/>
            <a:ext cx="17668271" cy="15076925"/>
          </a:xfrm>
          <a:custGeom>
            <a:avLst/>
            <a:gdLst/>
            <a:ahLst/>
            <a:cxnLst/>
            <a:rect l="l" t="t" r="r" b="b"/>
            <a:pathLst>
              <a:path w="17668271" h="15076925">
                <a:moveTo>
                  <a:pt x="0" y="0"/>
                </a:moveTo>
                <a:lnTo>
                  <a:pt x="17668271" y="0"/>
                </a:lnTo>
                <a:lnTo>
                  <a:pt x="17668271" y="15076925"/>
                </a:lnTo>
                <a:lnTo>
                  <a:pt x="0" y="15076925"/>
                </a:lnTo>
                <a:lnTo>
                  <a:pt x="0" y="0"/>
                </a:lnTo>
                <a:close/>
              </a:path>
            </a:pathLst>
          </a:custGeom>
          <a:blipFill>
            <a:blip r:embed="rId3">
              <a:alphaModFix amt="8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032123" y="206183"/>
            <a:ext cx="4962455" cy="1240614"/>
          </a:xfrm>
          <a:custGeom>
            <a:avLst/>
            <a:gdLst/>
            <a:ahLst/>
            <a:cxnLst/>
            <a:rect l="l" t="t" r="r" b="b"/>
            <a:pathLst>
              <a:path w="4962455" h="1240614">
                <a:moveTo>
                  <a:pt x="0" y="0"/>
                </a:moveTo>
                <a:lnTo>
                  <a:pt x="4962455" y="0"/>
                </a:lnTo>
                <a:lnTo>
                  <a:pt x="4962455" y="1240614"/>
                </a:lnTo>
                <a:lnTo>
                  <a:pt x="0" y="1240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812868" y="1446797"/>
            <a:ext cx="15188452" cy="2054650"/>
            <a:chOff x="0" y="0"/>
            <a:chExt cx="20251270" cy="2739534"/>
          </a:xfrm>
        </p:grpSpPr>
        <p:grpSp>
          <p:nvGrpSpPr>
            <p:cNvPr id="6" name="Group 6"/>
            <p:cNvGrpSpPr/>
            <p:nvPr/>
          </p:nvGrpSpPr>
          <p:grpSpPr>
            <a:xfrm>
              <a:off x="0" y="0"/>
              <a:ext cx="20251270" cy="2739534"/>
              <a:chOff x="0" y="0"/>
              <a:chExt cx="4000251" cy="541142"/>
            </a:xfrm>
          </p:grpSpPr>
          <p:sp>
            <p:nvSpPr>
              <p:cNvPr id="7" name="Freeform 7"/>
              <p:cNvSpPr/>
              <p:nvPr/>
            </p:nvSpPr>
            <p:spPr>
              <a:xfrm>
                <a:off x="0" y="0"/>
                <a:ext cx="4000251" cy="541142"/>
              </a:xfrm>
              <a:custGeom>
                <a:avLst/>
                <a:gdLst/>
                <a:ahLst/>
                <a:cxnLst/>
                <a:rect l="l" t="t" r="r" b="b"/>
                <a:pathLst>
                  <a:path w="4000251" h="541142">
                    <a:moveTo>
                      <a:pt x="25996" y="0"/>
                    </a:moveTo>
                    <a:lnTo>
                      <a:pt x="3974255" y="0"/>
                    </a:lnTo>
                    <a:cubicBezTo>
                      <a:pt x="3988612" y="0"/>
                      <a:pt x="4000251" y="11639"/>
                      <a:pt x="4000251" y="25996"/>
                    </a:cubicBezTo>
                    <a:lnTo>
                      <a:pt x="4000251" y="515147"/>
                    </a:lnTo>
                    <a:cubicBezTo>
                      <a:pt x="4000251" y="529504"/>
                      <a:pt x="3988612" y="541142"/>
                      <a:pt x="3974255" y="541142"/>
                    </a:cubicBezTo>
                    <a:lnTo>
                      <a:pt x="25996" y="541142"/>
                    </a:lnTo>
                    <a:cubicBezTo>
                      <a:pt x="11639" y="541142"/>
                      <a:pt x="0" y="529504"/>
                      <a:pt x="0" y="515147"/>
                    </a:cubicBezTo>
                    <a:lnTo>
                      <a:pt x="0" y="25996"/>
                    </a:lnTo>
                    <a:cubicBezTo>
                      <a:pt x="0" y="11639"/>
                      <a:pt x="11639" y="0"/>
                      <a:pt x="25996" y="0"/>
                    </a:cubicBezTo>
                    <a:close/>
                  </a:path>
                </a:pathLst>
              </a:custGeom>
              <a:solidFill>
                <a:srgbClr val="FFFFFF">
                  <a:alpha val="83922"/>
                </a:srgbClr>
              </a:solidFill>
            </p:spPr>
          </p:sp>
          <p:sp>
            <p:nvSpPr>
              <p:cNvPr id="8" name="TextBox 8"/>
              <p:cNvSpPr txBox="1"/>
              <p:nvPr/>
            </p:nvSpPr>
            <p:spPr>
              <a:xfrm>
                <a:off x="0" y="-66675"/>
                <a:ext cx="4000251" cy="607817"/>
              </a:xfrm>
              <a:prstGeom prst="rect">
                <a:avLst/>
              </a:prstGeom>
            </p:spPr>
            <p:txBody>
              <a:bodyPr lIns="50800" tIns="50800" rIns="50800" bIns="50800" rtlCol="0" anchor="ctr"/>
              <a:lstStyle/>
              <a:p>
                <a:pPr algn="ctr">
                  <a:lnSpc>
                    <a:spcPts val="5179"/>
                  </a:lnSpc>
                </a:pPr>
                <a:endParaRPr/>
              </a:p>
            </p:txBody>
          </p:sp>
        </p:grpSp>
        <p:sp>
          <p:nvSpPr>
            <p:cNvPr id="9" name="TextBox 9"/>
            <p:cNvSpPr txBox="1"/>
            <p:nvPr/>
          </p:nvSpPr>
          <p:spPr>
            <a:xfrm>
              <a:off x="354105" y="296616"/>
              <a:ext cx="19543059" cy="2051051"/>
            </a:xfrm>
            <a:prstGeom prst="rect">
              <a:avLst/>
            </a:prstGeom>
          </p:spPr>
          <p:txBody>
            <a:bodyPr lIns="0" tIns="0" rIns="0" bIns="0" rtlCol="0" anchor="t">
              <a:spAutoFit/>
            </a:bodyPr>
            <a:lstStyle/>
            <a:p>
              <a:pPr algn="ctr">
                <a:lnSpc>
                  <a:spcPts val="6299"/>
                </a:lnSpc>
                <a:spcBef>
                  <a:spcPct val="0"/>
                </a:spcBef>
              </a:pPr>
              <a:r>
                <a:rPr lang="en-US" sz="4499">
                  <a:solidFill>
                    <a:srgbClr val="464941"/>
                  </a:solidFill>
                  <a:latin typeface="Roboto Condensed Bold"/>
                </a:rPr>
                <a:t>Câu 2. </a:t>
              </a:r>
              <a:r>
                <a:rPr lang="en-US" sz="4499">
                  <a:solidFill>
                    <a:srgbClr val="464941"/>
                  </a:solidFill>
                  <a:latin typeface="Roboto Condensed"/>
                </a:rPr>
                <a:t>Loài vật nào được giới thiệu chủ yếu trong văn bản Vườn quốc gia Tràm Chim – Tam Nông?</a:t>
              </a:r>
            </a:p>
          </p:txBody>
        </p:sp>
      </p:grpSp>
      <p:grpSp>
        <p:nvGrpSpPr>
          <p:cNvPr id="10" name="Group 10"/>
          <p:cNvGrpSpPr/>
          <p:nvPr/>
        </p:nvGrpSpPr>
        <p:grpSpPr>
          <a:xfrm>
            <a:off x="4391196" y="4518310"/>
            <a:ext cx="8913591" cy="3905758"/>
            <a:chOff x="0" y="0"/>
            <a:chExt cx="2347612" cy="1028677"/>
          </a:xfrm>
        </p:grpSpPr>
        <p:sp>
          <p:nvSpPr>
            <p:cNvPr id="11" name="Freeform 11"/>
            <p:cNvSpPr/>
            <p:nvPr/>
          </p:nvSpPr>
          <p:spPr>
            <a:xfrm>
              <a:off x="0" y="0"/>
              <a:ext cx="2347613" cy="1028677"/>
            </a:xfrm>
            <a:custGeom>
              <a:avLst/>
              <a:gdLst/>
              <a:ahLst/>
              <a:cxnLst/>
              <a:rect l="l" t="t" r="r" b="b"/>
              <a:pathLst>
                <a:path w="2347613" h="1028677">
                  <a:moveTo>
                    <a:pt x="44296" y="0"/>
                  </a:moveTo>
                  <a:lnTo>
                    <a:pt x="2303316" y="0"/>
                  </a:lnTo>
                  <a:cubicBezTo>
                    <a:pt x="2327780" y="0"/>
                    <a:pt x="2347613" y="19832"/>
                    <a:pt x="2347613" y="44296"/>
                  </a:cubicBezTo>
                  <a:lnTo>
                    <a:pt x="2347613" y="984381"/>
                  </a:lnTo>
                  <a:cubicBezTo>
                    <a:pt x="2347613" y="996129"/>
                    <a:pt x="2342946" y="1007396"/>
                    <a:pt x="2334639" y="1015703"/>
                  </a:cubicBezTo>
                  <a:cubicBezTo>
                    <a:pt x="2326331" y="1024010"/>
                    <a:pt x="2315065" y="1028677"/>
                    <a:pt x="2303316" y="1028677"/>
                  </a:cubicBezTo>
                  <a:lnTo>
                    <a:pt x="44296" y="1028677"/>
                  </a:lnTo>
                  <a:cubicBezTo>
                    <a:pt x="32548" y="1028677"/>
                    <a:pt x="21281" y="1024010"/>
                    <a:pt x="12974" y="1015703"/>
                  </a:cubicBezTo>
                  <a:cubicBezTo>
                    <a:pt x="4667" y="1007396"/>
                    <a:pt x="0" y="996129"/>
                    <a:pt x="0" y="984381"/>
                  </a:cubicBezTo>
                  <a:lnTo>
                    <a:pt x="0" y="44296"/>
                  </a:lnTo>
                  <a:cubicBezTo>
                    <a:pt x="0" y="32548"/>
                    <a:pt x="4667" y="21281"/>
                    <a:pt x="12974" y="12974"/>
                  </a:cubicBezTo>
                  <a:cubicBezTo>
                    <a:pt x="21281" y="4667"/>
                    <a:pt x="32548" y="0"/>
                    <a:pt x="44296" y="0"/>
                  </a:cubicBezTo>
                  <a:close/>
                </a:path>
              </a:pathLst>
            </a:custGeom>
            <a:solidFill>
              <a:srgbClr val="FFFFFF">
                <a:alpha val="83922"/>
              </a:srgbClr>
            </a:solidFill>
          </p:spPr>
        </p:sp>
        <p:sp>
          <p:nvSpPr>
            <p:cNvPr id="12" name="TextBox 12"/>
            <p:cNvSpPr txBox="1"/>
            <p:nvPr/>
          </p:nvSpPr>
          <p:spPr>
            <a:xfrm>
              <a:off x="0" y="-66675"/>
              <a:ext cx="2347612" cy="1095352"/>
            </a:xfrm>
            <a:prstGeom prst="rect">
              <a:avLst/>
            </a:prstGeom>
          </p:spPr>
          <p:txBody>
            <a:bodyPr lIns="50800" tIns="50800" rIns="50800" bIns="50800" rtlCol="0" anchor="ctr"/>
            <a:lstStyle/>
            <a:p>
              <a:pPr algn="ctr">
                <a:lnSpc>
                  <a:spcPts val="5179"/>
                </a:lnSpc>
              </a:pPr>
              <a:endParaRPr/>
            </a:p>
          </p:txBody>
        </p:sp>
      </p:grpSp>
      <p:sp>
        <p:nvSpPr>
          <p:cNvPr id="13" name="TextBox 13"/>
          <p:cNvSpPr txBox="1"/>
          <p:nvPr/>
        </p:nvSpPr>
        <p:spPr>
          <a:xfrm>
            <a:off x="5972010" y="4289710"/>
            <a:ext cx="8448499" cy="4525964"/>
          </a:xfrm>
          <a:prstGeom prst="rect">
            <a:avLst/>
          </a:prstGeom>
        </p:spPr>
        <p:txBody>
          <a:bodyPr lIns="0" tIns="0" rIns="0" bIns="0" rtlCol="0" anchor="t">
            <a:spAutoFit/>
          </a:bodyPr>
          <a:lstStyle/>
          <a:p>
            <a:pPr algn="l">
              <a:lnSpc>
                <a:spcPts val="7694"/>
              </a:lnSpc>
            </a:pPr>
            <a:r>
              <a:rPr lang="en-US" sz="4499" dirty="0">
                <a:solidFill>
                  <a:srgbClr val="464941"/>
                </a:solidFill>
                <a:latin typeface="Roboto Condensed"/>
              </a:rPr>
              <a:t>A. </a:t>
            </a:r>
            <a:r>
              <a:rPr lang="en-US" sz="4499" dirty="0" err="1">
                <a:solidFill>
                  <a:srgbClr val="464941"/>
                </a:solidFill>
                <a:latin typeface="Roboto Condensed"/>
              </a:rPr>
              <a:t>Chim</a:t>
            </a:r>
            <a:r>
              <a:rPr lang="en-US" sz="4499" dirty="0">
                <a:solidFill>
                  <a:srgbClr val="464941"/>
                </a:solidFill>
                <a:latin typeface="Roboto Condensed"/>
              </a:rPr>
              <a:t> </a:t>
            </a:r>
            <a:r>
              <a:rPr lang="en-US" sz="4499" dirty="0" err="1">
                <a:solidFill>
                  <a:srgbClr val="464941"/>
                </a:solidFill>
                <a:latin typeface="Roboto Condensed"/>
              </a:rPr>
              <a:t>nước</a:t>
            </a:r>
            <a:endParaRPr lang="en-US" sz="4499" dirty="0">
              <a:solidFill>
                <a:srgbClr val="464941"/>
              </a:solidFill>
              <a:latin typeface="Roboto Condensed"/>
            </a:endParaRPr>
          </a:p>
          <a:p>
            <a:pPr algn="l">
              <a:lnSpc>
                <a:spcPts val="7694"/>
              </a:lnSpc>
            </a:pPr>
            <a:r>
              <a:rPr lang="en-US" sz="4499" dirty="0">
                <a:solidFill>
                  <a:srgbClr val="464941"/>
                </a:solidFill>
                <a:latin typeface="Roboto Condensed"/>
              </a:rPr>
              <a:t>B. </a:t>
            </a:r>
            <a:r>
              <a:rPr lang="en-US" sz="4499" dirty="0" err="1">
                <a:solidFill>
                  <a:srgbClr val="464941"/>
                </a:solidFill>
                <a:latin typeface="Roboto Condensed"/>
              </a:rPr>
              <a:t>Sếu</a:t>
            </a:r>
            <a:r>
              <a:rPr lang="en-US" sz="4499" dirty="0">
                <a:solidFill>
                  <a:srgbClr val="464941"/>
                </a:solidFill>
                <a:latin typeface="Roboto Condensed"/>
              </a:rPr>
              <a:t> </a:t>
            </a:r>
            <a:r>
              <a:rPr lang="en-US" sz="4499" dirty="0" err="1">
                <a:solidFill>
                  <a:srgbClr val="464941"/>
                </a:solidFill>
                <a:latin typeface="Roboto Condensed"/>
              </a:rPr>
              <a:t>đầu</a:t>
            </a:r>
            <a:r>
              <a:rPr lang="en-US" sz="4499" dirty="0">
                <a:solidFill>
                  <a:srgbClr val="464941"/>
                </a:solidFill>
                <a:latin typeface="Roboto Condensed"/>
              </a:rPr>
              <a:t> </a:t>
            </a:r>
            <a:r>
              <a:rPr lang="en-US" sz="4499" dirty="0" err="1">
                <a:solidFill>
                  <a:srgbClr val="464941"/>
                </a:solidFill>
                <a:latin typeface="Roboto Condensed"/>
              </a:rPr>
              <a:t>đỏ</a:t>
            </a:r>
            <a:endParaRPr lang="en-US" sz="4499" dirty="0">
              <a:solidFill>
                <a:srgbClr val="464941"/>
              </a:solidFill>
              <a:latin typeface="Roboto Condensed"/>
            </a:endParaRPr>
          </a:p>
          <a:p>
            <a:pPr algn="l">
              <a:lnSpc>
                <a:spcPts val="7694"/>
              </a:lnSpc>
            </a:pPr>
            <a:r>
              <a:rPr lang="en-US" sz="4499" dirty="0">
                <a:solidFill>
                  <a:srgbClr val="464941"/>
                </a:solidFill>
                <a:latin typeface="Roboto Condensed"/>
              </a:rPr>
              <a:t>C. </a:t>
            </a:r>
            <a:r>
              <a:rPr lang="en-US" sz="4499" dirty="0" err="1">
                <a:solidFill>
                  <a:srgbClr val="464941"/>
                </a:solidFill>
                <a:latin typeface="Roboto Condensed"/>
              </a:rPr>
              <a:t>Vịt</a:t>
            </a:r>
            <a:r>
              <a:rPr lang="en-US" sz="4499" dirty="0">
                <a:solidFill>
                  <a:srgbClr val="464941"/>
                </a:solidFill>
                <a:latin typeface="Roboto Condensed"/>
              </a:rPr>
              <a:t> </a:t>
            </a:r>
            <a:r>
              <a:rPr lang="en-US" sz="4499" dirty="0" err="1">
                <a:solidFill>
                  <a:srgbClr val="464941"/>
                </a:solidFill>
                <a:latin typeface="Roboto Condensed"/>
              </a:rPr>
              <a:t>trời</a:t>
            </a:r>
            <a:endParaRPr lang="en-US" sz="4499" dirty="0">
              <a:solidFill>
                <a:srgbClr val="464941"/>
              </a:solidFill>
              <a:latin typeface="Roboto Condensed"/>
            </a:endParaRPr>
          </a:p>
          <a:p>
            <a:pPr algn="l">
              <a:lnSpc>
                <a:spcPts val="7694"/>
              </a:lnSpc>
            </a:pPr>
            <a:r>
              <a:rPr lang="en-US" sz="4499" dirty="0">
                <a:solidFill>
                  <a:srgbClr val="464941"/>
                </a:solidFill>
                <a:latin typeface="Roboto Condensed"/>
              </a:rPr>
              <a:t>D. </a:t>
            </a:r>
            <a:r>
              <a:rPr lang="en-US" sz="4499" dirty="0" err="1">
                <a:solidFill>
                  <a:srgbClr val="464941"/>
                </a:solidFill>
                <a:latin typeface="Roboto Condensed"/>
              </a:rPr>
              <a:t>Cồng</a:t>
            </a:r>
            <a:r>
              <a:rPr lang="en-US" sz="4499" dirty="0">
                <a:solidFill>
                  <a:srgbClr val="464941"/>
                </a:solidFill>
                <a:latin typeface="Roboto Condensed"/>
              </a:rPr>
              <a:t> </a:t>
            </a:r>
            <a:r>
              <a:rPr lang="en-US" sz="4499" dirty="0" err="1">
                <a:solidFill>
                  <a:srgbClr val="464941"/>
                </a:solidFill>
                <a:latin typeface="Roboto Condensed"/>
              </a:rPr>
              <a:t>cộc</a:t>
            </a:r>
            <a:endParaRPr lang="en-US" sz="4499" dirty="0">
              <a:solidFill>
                <a:srgbClr val="464941"/>
              </a:solidFill>
              <a:latin typeface="Roboto Condensed"/>
            </a:endParaRPr>
          </a:p>
          <a:p>
            <a:pPr algn="l">
              <a:lnSpc>
                <a:spcPts val="4759"/>
              </a:lnSpc>
            </a:pPr>
            <a:endParaRPr lang="en-US" sz="4499" dirty="0">
              <a:solidFill>
                <a:srgbClr val="464941"/>
              </a:solidFill>
              <a:latin typeface="Roboto Condensed"/>
            </a:endParaRPr>
          </a:p>
        </p:txBody>
      </p:sp>
      <p:pic>
        <p:nvPicPr>
          <p:cNvPr id="14" name="Picture 14"/>
          <p:cNvPicPr>
            <a:picLocks noChangeAspect="1"/>
          </p:cNvPicPr>
          <p:nvPr/>
        </p:nvPicPr>
        <p:blipFill>
          <a:blip r:embed="rId7"/>
          <a:srcRect/>
          <a:stretch>
            <a:fillRect/>
          </a:stretch>
        </p:blipFill>
        <p:spPr>
          <a:xfrm>
            <a:off x="5313233" y="5448300"/>
            <a:ext cx="1270298" cy="76853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365354" y="0"/>
            <a:ext cx="19018709" cy="10397364"/>
          </a:xfrm>
          <a:custGeom>
            <a:avLst/>
            <a:gdLst/>
            <a:ahLst/>
            <a:cxnLst/>
            <a:rect l="l" t="t" r="r" b="b"/>
            <a:pathLst>
              <a:path w="19018709" h="10397364">
                <a:moveTo>
                  <a:pt x="0" y="0"/>
                </a:moveTo>
                <a:lnTo>
                  <a:pt x="19018708" y="0"/>
                </a:lnTo>
                <a:lnTo>
                  <a:pt x="19018708" y="10397364"/>
                </a:lnTo>
                <a:lnTo>
                  <a:pt x="0" y="10397364"/>
                </a:lnTo>
                <a:lnTo>
                  <a:pt x="0" y="0"/>
                </a:lnTo>
                <a:close/>
              </a:path>
            </a:pathLst>
          </a:custGeom>
          <a:blipFill>
            <a:blip r:embed="rId2">
              <a:alphaModFix amt="60000"/>
            </a:blip>
            <a:stretch>
              <a:fillRect l="-64665" r="-121186"/>
            </a:stretch>
          </a:blipFill>
        </p:spPr>
      </p:sp>
      <p:sp>
        <p:nvSpPr>
          <p:cNvPr id="3" name="Freeform 3"/>
          <p:cNvSpPr/>
          <p:nvPr/>
        </p:nvSpPr>
        <p:spPr>
          <a:xfrm>
            <a:off x="326307" y="-482486"/>
            <a:ext cx="17668271" cy="15076925"/>
          </a:xfrm>
          <a:custGeom>
            <a:avLst/>
            <a:gdLst/>
            <a:ahLst/>
            <a:cxnLst/>
            <a:rect l="l" t="t" r="r" b="b"/>
            <a:pathLst>
              <a:path w="17668271" h="15076925">
                <a:moveTo>
                  <a:pt x="0" y="0"/>
                </a:moveTo>
                <a:lnTo>
                  <a:pt x="17668271" y="0"/>
                </a:lnTo>
                <a:lnTo>
                  <a:pt x="17668271" y="15076925"/>
                </a:lnTo>
                <a:lnTo>
                  <a:pt x="0" y="15076925"/>
                </a:lnTo>
                <a:lnTo>
                  <a:pt x="0" y="0"/>
                </a:lnTo>
                <a:close/>
              </a:path>
            </a:pathLst>
          </a:custGeom>
          <a:blipFill>
            <a:blip r:embed="rId3">
              <a:alphaModFix amt="7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032123" y="206183"/>
            <a:ext cx="4962455" cy="1240614"/>
          </a:xfrm>
          <a:custGeom>
            <a:avLst/>
            <a:gdLst/>
            <a:ahLst/>
            <a:cxnLst/>
            <a:rect l="l" t="t" r="r" b="b"/>
            <a:pathLst>
              <a:path w="4962455" h="1240614">
                <a:moveTo>
                  <a:pt x="0" y="0"/>
                </a:moveTo>
                <a:lnTo>
                  <a:pt x="4962455" y="0"/>
                </a:lnTo>
                <a:lnTo>
                  <a:pt x="4962455" y="1240614"/>
                </a:lnTo>
                <a:lnTo>
                  <a:pt x="0" y="1240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487541" y="631204"/>
            <a:ext cx="16181710" cy="1264075"/>
            <a:chOff x="0" y="0"/>
            <a:chExt cx="21575613" cy="1685434"/>
          </a:xfrm>
        </p:grpSpPr>
        <p:grpSp>
          <p:nvGrpSpPr>
            <p:cNvPr id="6" name="Group 6"/>
            <p:cNvGrpSpPr/>
            <p:nvPr/>
          </p:nvGrpSpPr>
          <p:grpSpPr>
            <a:xfrm>
              <a:off x="0" y="0"/>
              <a:ext cx="21575613" cy="1685434"/>
              <a:chOff x="0" y="0"/>
              <a:chExt cx="4261850" cy="332925"/>
            </a:xfrm>
          </p:grpSpPr>
          <p:sp>
            <p:nvSpPr>
              <p:cNvPr id="7" name="Freeform 7"/>
              <p:cNvSpPr/>
              <p:nvPr/>
            </p:nvSpPr>
            <p:spPr>
              <a:xfrm>
                <a:off x="0" y="0"/>
                <a:ext cx="4261850" cy="332925"/>
              </a:xfrm>
              <a:custGeom>
                <a:avLst/>
                <a:gdLst/>
                <a:ahLst/>
                <a:cxnLst/>
                <a:rect l="l" t="t" r="r" b="b"/>
                <a:pathLst>
                  <a:path w="4261850" h="332925">
                    <a:moveTo>
                      <a:pt x="24400" y="0"/>
                    </a:moveTo>
                    <a:lnTo>
                      <a:pt x="4237449" y="0"/>
                    </a:lnTo>
                    <a:cubicBezTo>
                      <a:pt x="4250925" y="0"/>
                      <a:pt x="4261850" y="10924"/>
                      <a:pt x="4261850" y="24400"/>
                    </a:cubicBezTo>
                    <a:lnTo>
                      <a:pt x="4261850" y="308525"/>
                    </a:lnTo>
                    <a:cubicBezTo>
                      <a:pt x="4261850" y="322001"/>
                      <a:pt x="4250925" y="332925"/>
                      <a:pt x="4237449" y="332925"/>
                    </a:cubicBezTo>
                    <a:lnTo>
                      <a:pt x="24400" y="332925"/>
                    </a:lnTo>
                    <a:cubicBezTo>
                      <a:pt x="10924" y="332925"/>
                      <a:pt x="0" y="322001"/>
                      <a:pt x="0" y="308525"/>
                    </a:cubicBezTo>
                    <a:lnTo>
                      <a:pt x="0" y="24400"/>
                    </a:lnTo>
                    <a:cubicBezTo>
                      <a:pt x="0" y="10924"/>
                      <a:pt x="10924" y="0"/>
                      <a:pt x="24400" y="0"/>
                    </a:cubicBezTo>
                    <a:close/>
                  </a:path>
                </a:pathLst>
              </a:custGeom>
              <a:solidFill>
                <a:srgbClr val="FFFFFF">
                  <a:alpha val="83922"/>
                </a:srgbClr>
              </a:solidFill>
            </p:spPr>
          </p:sp>
          <p:sp>
            <p:nvSpPr>
              <p:cNvPr id="8" name="TextBox 8"/>
              <p:cNvSpPr txBox="1"/>
              <p:nvPr/>
            </p:nvSpPr>
            <p:spPr>
              <a:xfrm>
                <a:off x="0" y="-66675"/>
                <a:ext cx="4261850" cy="399600"/>
              </a:xfrm>
              <a:prstGeom prst="rect">
                <a:avLst/>
              </a:prstGeom>
            </p:spPr>
            <p:txBody>
              <a:bodyPr lIns="50800" tIns="50800" rIns="50800" bIns="50800" rtlCol="0" anchor="ctr"/>
              <a:lstStyle/>
              <a:p>
                <a:pPr algn="ctr">
                  <a:lnSpc>
                    <a:spcPts val="5179"/>
                  </a:lnSpc>
                </a:pPr>
                <a:endParaRPr/>
              </a:p>
            </p:txBody>
          </p:sp>
        </p:grpSp>
        <p:sp>
          <p:nvSpPr>
            <p:cNvPr id="9" name="TextBox 9"/>
            <p:cNvSpPr txBox="1"/>
            <p:nvPr/>
          </p:nvSpPr>
          <p:spPr>
            <a:xfrm>
              <a:off x="377262" y="296616"/>
              <a:ext cx="20821089" cy="996951"/>
            </a:xfrm>
            <a:prstGeom prst="rect">
              <a:avLst/>
            </a:prstGeom>
          </p:spPr>
          <p:txBody>
            <a:bodyPr lIns="0" tIns="0" rIns="0" bIns="0" rtlCol="0" anchor="t">
              <a:spAutoFit/>
            </a:bodyPr>
            <a:lstStyle/>
            <a:p>
              <a:pPr algn="ctr">
                <a:lnSpc>
                  <a:spcPts val="6299"/>
                </a:lnSpc>
                <a:spcBef>
                  <a:spcPct val="0"/>
                </a:spcBef>
              </a:pPr>
              <a:r>
                <a:rPr lang="en-US" sz="4499" dirty="0" err="1">
                  <a:solidFill>
                    <a:srgbClr val="464941"/>
                  </a:solidFill>
                  <a:latin typeface="Roboto Condensed Bold"/>
                </a:rPr>
                <a:t>Câu</a:t>
              </a:r>
              <a:r>
                <a:rPr lang="en-US" sz="4499" dirty="0">
                  <a:solidFill>
                    <a:srgbClr val="464941"/>
                  </a:solidFill>
                  <a:latin typeface="Roboto Condensed Bold"/>
                </a:rPr>
                <a:t> 3. </a:t>
              </a:r>
              <a:r>
                <a:rPr lang="en-US" sz="4499" dirty="0" err="1">
                  <a:solidFill>
                    <a:srgbClr val="464941"/>
                  </a:solidFill>
                  <a:latin typeface="Roboto Condensed"/>
                </a:rPr>
                <a:t>Nhận</a:t>
              </a:r>
              <a:r>
                <a:rPr lang="en-US" sz="4499" dirty="0">
                  <a:solidFill>
                    <a:srgbClr val="464941"/>
                  </a:solidFill>
                  <a:latin typeface="Roboto Condensed"/>
                </a:rPr>
                <a:t> </a:t>
              </a:r>
              <a:r>
                <a:rPr lang="en-US" sz="4499" dirty="0" err="1">
                  <a:solidFill>
                    <a:srgbClr val="464941"/>
                  </a:solidFill>
                  <a:latin typeface="Roboto Condensed"/>
                </a:rPr>
                <a:t>định</a:t>
              </a:r>
              <a:r>
                <a:rPr lang="en-US" sz="4499" dirty="0">
                  <a:solidFill>
                    <a:srgbClr val="464941"/>
                  </a:solidFill>
                  <a:latin typeface="Roboto Condensed"/>
                </a:rPr>
                <a:t> </a:t>
              </a:r>
              <a:r>
                <a:rPr lang="en-US" sz="4499" dirty="0" err="1">
                  <a:solidFill>
                    <a:srgbClr val="464941"/>
                  </a:solidFill>
                  <a:latin typeface="Roboto Condensed"/>
                </a:rPr>
                <a:t>trên</a:t>
              </a:r>
              <a:r>
                <a:rPr lang="en-US" sz="4499" dirty="0">
                  <a:solidFill>
                    <a:srgbClr val="464941"/>
                  </a:solidFill>
                  <a:latin typeface="Roboto Condensed"/>
                </a:rPr>
                <a:t> </a:t>
              </a:r>
              <a:r>
                <a:rPr lang="en-US" sz="4499" dirty="0" err="1">
                  <a:solidFill>
                    <a:srgbClr val="464941"/>
                  </a:solidFill>
                  <a:latin typeface="Roboto Condensed"/>
                </a:rPr>
                <a:t>xuất</a:t>
              </a:r>
              <a:r>
                <a:rPr lang="en-US" sz="4499" dirty="0">
                  <a:solidFill>
                    <a:srgbClr val="464941"/>
                  </a:solidFill>
                  <a:latin typeface="Roboto Condensed"/>
                </a:rPr>
                <a:t> </a:t>
              </a:r>
              <a:r>
                <a:rPr lang="en-US" sz="4499" dirty="0" err="1">
                  <a:solidFill>
                    <a:srgbClr val="464941"/>
                  </a:solidFill>
                  <a:latin typeface="Roboto Condensed"/>
                </a:rPr>
                <a:t>hiện</a:t>
              </a:r>
              <a:r>
                <a:rPr lang="en-US" sz="4499" dirty="0">
                  <a:solidFill>
                    <a:srgbClr val="464941"/>
                  </a:solidFill>
                  <a:latin typeface="Roboto Condensed"/>
                </a:rPr>
                <a:t> </a:t>
              </a:r>
              <a:r>
                <a:rPr lang="en-US" sz="4499" dirty="0" err="1">
                  <a:solidFill>
                    <a:srgbClr val="464941"/>
                  </a:solidFill>
                  <a:latin typeface="Roboto Condensed"/>
                </a:rPr>
                <a:t>trong</a:t>
              </a:r>
              <a:r>
                <a:rPr lang="en-US" sz="4499" dirty="0">
                  <a:solidFill>
                    <a:srgbClr val="464941"/>
                  </a:solidFill>
                  <a:latin typeface="Roboto Condensed"/>
                </a:rPr>
                <a:t> </a:t>
              </a:r>
              <a:r>
                <a:rPr lang="en-US" sz="4499" dirty="0" err="1">
                  <a:solidFill>
                    <a:srgbClr val="464941"/>
                  </a:solidFill>
                  <a:latin typeface="Roboto Condensed"/>
                </a:rPr>
                <a:t>văn</a:t>
              </a:r>
              <a:r>
                <a:rPr lang="en-US" sz="4499" dirty="0">
                  <a:solidFill>
                    <a:srgbClr val="464941"/>
                  </a:solidFill>
                  <a:latin typeface="Roboto Condensed"/>
                </a:rPr>
                <a:t> </a:t>
              </a:r>
              <a:r>
                <a:rPr lang="en-US" sz="4499" dirty="0" err="1">
                  <a:solidFill>
                    <a:srgbClr val="464941"/>
                  </a:solidFill>
                  <a:latin typeface="Roboto Condensed"/>
                </a:rPr>
                <a:t>bản</a:t>
              </a:r>
              <a:r>
                <a:rPr lang="en-US" sz="4499" dirty="0">
                  <a:solidFill>
                    <a:srgbClr val="464941"/>
                  </a:solidFill>
                  <a:latin typeface="Roboto Condensed"/>
                </a:rPr>
                <a:t> </a:t>
              </a:r>
              <a:r>
                <a:rPr lang="en-US" sz="4499" dirty="0" err="1">
                  <a:solidFill>
                    <a:srgbClr val="464941"/>
                  </a:solidFill>
                  <a:latin typeface="Roboto Condensed"/>
                </a:rPr>
                <a:t>đúng</a:t>
              </a:r>
              <a:r>
                <a:rPr lang="en-US" sz="4499" dirty="0">
                  <a:solidFill>
                    <a:srgbClr val="464941"/>
                  </a:solidFill>
                  <a:latin typeface="Roboto Condensed"/>
                </a:rPr>
                <a:t> hay </a:t>
              </a:r>
              <a:r>
                <a:rPr lang="en-US" sz="4499" dirty="0" err="1">
                  <a:solidFill>
                    <a:srgbClr val="464941"/>
                  </a:solidFill>
                  <a:latin typeface="Roboto Condensed"/>
                </a:rPr>
                <a:t>sai</a:t>
              </a:r>
              <a:r>
                <a:rPr lang="en-US" sz="4499" dirty="0">
                  <a:solidFill>
                    <a:srgbClr val="464941"/>
                  </a:solidFill>
                  <a:latin typeface="Roboto Condensed"/>
                </a:rPr>
                <a:t>?</a:t>
              </a:r>
            </a:p>
          </p:txBody>
        </p:sp>
      </p:grpSp>
      <p:grpSp>
        <p:nvGrpSpPr>
          <p:cNvPr id="10" name="Group 10"/>
          <p:cNvGrpSpPr/>
          <p:nvPr/>
        </p:nvGrpSpPr>
        <p:grpSpPr>
          <a:xfrm>
            <a:off x="1487541" y="2227029"/>
            <a:ext cx="16181710" cy="1994535"/>
            <a:chOff x="0" y="0"/>
            <a:chExt cx="4261850" cy="525310"/>
          </a:xfrm>
        </p:grpSpPr>
        <p:sp>
          <p:nvSpPr>
            <p:cNvPr id="11" name="Freeform 11"/>
            <p:cNvSpPr/>
            <p:nvPr/>
          </p:nvSpPr>
          <p:spPr>
            <a:xfrm>
              <a:off x="0" y="0"/>
              <a:ext cx="4261850" cy="525310"/>
            </a:xfrm>
            <a:custGeom>
              <a:avLst/>
              <a:gdLst/>
              <a:ahLst/>
              <a:cxnLst/>
              <a:rect l="l" t="t" r="r" b="b"/>
              <a:pathLst>
                <a:path w="4261850" h="525310">
                  <a:moveTo>
                    <a:pt x="24400" y="0"/>
                  </a:moveTo>
                  <a:lnTo>
                    <a:pt x="4237449" y="0"/>
                  </a:lnTo>
                  <a:cubicBezTo>
                    <a:pt x="4250925" y="0"/>
                    <a:pt x="4261850" y="10924"/>
                    <a:pt x="4261850" y="24400"/>
                  </a:cubicBezTo>
                  <a:lnTo>
                    <a:pt x="4261850" y="500909"/>
                  </a:lnTo>
                  <a:cubicBezTo>
                    <a:pt x="4261850" y="514385"/>
                    <a:pt x="4250925" y="525310"/>
                    <a:pt x="4237449" y="525310"/>
                  </a:cubicBezTo>
                  <a:lnTo>
                    <a:pt x="24400" y="525310"/>
                  </a:lnTo>
                  <a:cubicBezTo>
                    <a:pt x="10924" y="525310"/>
                    <a:pt x="0" y="514385"/>
                    <a:pt x="0" y="500909"/>
                  </a:cubicBezTo>
                  <a:lnTo>
                    <a:pt x="0" y="24400"/>
                  </a:lnTo>
                  <a:cubicBezTo>
                    <a:pt x="0" y="10924"/>
                    <a:pt x="10924" y="0"/>
                    <a:pt x="24400" y="0"/>
                  </a:cubicBezTo>
                  <a:close/>
                </a:path>
              </a:pathLst>
            </a:custGeom>
            <a:solidFill>
              <a:srgbClr val="FFFFFF">
                <a:alpha val="90980"/>
              </a:srgbClr>
            </a:solidFill>
          </p:spPr>
        </p:sp>
        <p:sp>
          <p:nvSpPr>
            <p:cNvPr id="12" name="TextBox 12"/>
            <p:cNvSpPr txBox="1"/>
            <p:nvPr/>
          </p:nvSpPr>
          <p:spPr>
            <a:xfrm>
              <a:off x="0" y="-38100"/>
              <a:ext cx="4261850" cy="56341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847721" y="5507168"/>
            <a:ext cx="1615783" cy="1613763"/>
          </a:xfrm>
          <a:custGeom>
            <a:avLst/>
            <a:gdLst/>
            <a:ahLst/>
            <a:cxnLst/>
            <a:rect l="l" t="t" r="r" b="b"/>
            <a:pathLst>
              <a:path w="1615783" h="1613763">
                <a:moveTo>
                  <a:pt x="0" y="0"/>
                </a:moveTo>
                <a:lnTo>
                  <a:pt x="1615782" y="0"/>
                </a:lnTo>
                <a:lnTo>
                  <a:pt x="1615782" y="1613763"/>
                </a:lnTo>
                <a:lnTo>
                  <a:pt x="0" y="161376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11377258" y="5572122"/>
            <a:ext cx="1483854" cy="1483854"/>
          </a:xfrm>
          <a:custGeom>
            <a:avLst/>
            <a:gdLst/>
            <a:ahLst/>
            <a:cxnLst/>
            <a:rect l="l" t="t" r="r" b="b"/>
            <a:pathLst>
              <a:path w="1483854" h="1483854">
                <a:moveTo>
                  <a:pt x="0" y="0"/>
                </a:moveTo>
                <a:lnTo>
                  <a:pt x="1483854" y="0"/>
                </a:lnTo>
                <a:lnTo>
                  <a:pt x="1483854" y="1483854"/>
                </a:lnTo>
                <a:lnTo>
                  <a:pt x="0" y="14838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5" name="Group 15"/>
          <p:cNvGrpSpPr/>
          <p:nvPr/>
        </p:nvGrpSpPr>
        <p:grpSpPr>
          <a:xfrm>
            <a:off x="3733800" y="7055976"/>
            <a:ext cx="3448989" cy="1060271"/>
            <a:chOff x="0" y="0"/>
            <a:chExt cx="812800" cy="279248"/>
          </a:xfrm>
        </p:grpSpPr>
        <p:sp>
          <p:nvSpPr>
            <p:cNvPr id="16" name="Freeform 16"/>
            <p:cNvSpPr/>
            <p:nvPr/>
          </p:nvSpPr>
          <p:spPr>
            <a:xfrm>
              <a:off x="0" y="0"/>
              <a:ext cx="812800" cy="279248"/>
            </a:xfrm>
            <a:custGeom>
              <a:avLst/>
              <a:gdLst/>
              <a:ahLst/>
              <a:cxnLst/>
              <a:rect l="l" t="t" r="r" b="b"/>
              <a:pathLst>
                <a:path w="812800" h="279248">
                  <a:moveTo>
                    <a:pt x="127941" y="0"/>
                  </a:moveTo>
                  <a:lnTo>
                    <a:pt x="684859" y="0"/>
                  </a:lnTo>
                  <a:cubicBezTo>
                    <a:pt x="718791" y="0"/>
                    <a:pt x="751333" y="13479"/>
                    <a:pt x="775327" y="37473"/>
                  </a:cubicBezTo>
                  <a:cubicBezTo>
                    <a:pt x="799321" y="61467"/>
                    <a:pt x="812800" y="94009"/>
                    <a:pt x="812800" y="127941"/>
                  </a:cubicBezTo>
                  <a:lnTo>
                    <a:pt x="812800" y="151308"/>
                  </a:lnTo>
                  <a:cubicBezTo>
                    <a:pt x="812800" y="185240"/>
                    <a:pt x="799321" y="217782"/>
                    <a:pt x="775327" y="241775"/>
                  </a:cubicBezTo>
                  <a:cubicBezTo>
                    <a:pt x="751333" y="265769"/>
                    <a:pt x="718791" y="279248"/>
                    <a:pt x="684859" y="279248"/>
                  </a:cubicBezTo>
                  <a:lnTo>
                    <a:pt x="127941" y="279248"/>
                  </a:lnTo>
                  <a:cubicBezTo>
                    <a:pt x="94009" y="279248"/>
                    <a:pt x="61467" y="265769"/>
                    <a:pt x="37473" y="241775"/>
                  </a:cubicBezTo>
                  <a:cubicBezTo>
                    <a:pt x="13479" y="217782"/>
                    <a:pt x="0" y="185240"/>
                    <a:pt x="0" y="151308"/>
                  </a:cubicBezTo>
                  <a:lnTo>
                    <a:pt x="0" y="127941"/>
                  </a:lnTo>
                  <a:cubicBezTo>
                    <a:pt x="0" y="94009"/>
                    <a:pt x="13479" y="61467"/>
                    <a:pt x="37473" y="37473"/>
                  </a:cubicBezTo>
                  <a:cubicBezTo>
                    <a:pt x="61467" y="13479"/>
                    <a:pt x="94009" y="0"/>
                    <a:pt x="127941" y="0"/>
                  </a:cubicBezTo>
                  <a:close/>
                </a:path>
              </a:pathLst>
            </a:custGeom>
            <a:solidFill>
              <a:srgbClr val="FFFFFF">
                <a:alpha val="71765"/>
              </a:srgbClr>
            </a:solidFill>
          </p:spPr>
        </p:sp>
        <p:sp>
          <p:nvSpPr>
            <p:cNvPr id="17" name="TextBox 17"/>
            <p:cNvSpPr txBox="1"/>
            <p:nvPr/>
          </p:nvSpPr>
          <p:spPr>
            <a:xfrm>
              <a:off x="0" y="-38100"/>
              <a:ext cx="812800" cy="317348"/>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694476" y="2227029"/>
            <a:ext cx="15422753" cy="1994535"/>
          </a:xfrm>
          <a:prstGeom prst="rect">
            <a:avLst/>
          </a:prstGeom>
        </p:spPr>
        <p:txBody>
          <a:bodyPr lIns="0" tIns="0" rIns="0" bIns="0" rtlCol="0" anchor="t">
            <a:spAutoFit/>
          </a:bodyPr>
          <a:lstStyle/>
          <a:p>
            <a:pPr algn="ctr">
              <a:lnSpc>
                <a:spcPts val="5219"/>
              </a:lnSpc>
            </a:pPr>
            <a:r>
              <a:rPr lang="en-US" sz="4499">
                <a:solidFill>
                  <a:srgbClr val="464941"/>
                </a:solidFill>
                <a:latin typeface="Roboto Condensed Italics"/>
              </a:rPr>
              <a:t>“Loài sếu đầu đỏ là “nhà quý tộc đáng yêu trong các loài chim” bởi chúng có dáng vẻ cao ráo, thanh tú, gây ấn tượng mạnh mẽ nhất cho người yêu thích và có tâm hồn nghệ sĩ.”</a:t>
            </a:r>
          </a:p>
        </p:txBody>
      </p:sp>
      <p:sp>
        <p:nvSpPr>
          <p:cNvPr id="19" name="TextBox 19"/>
          <p:cNvSpPr txBox="1"/>
          <p:nvPr/>
        </p:nvSpPr>
        <p:spPr>
          <a:xfrm>
            <a:off x="4188944" y="7006631"/>
            <a:ext cx="2164773" cy="946234"/>
          </a:xfrm>
          <a:prstGeom prst="rect">
            <a:avLst/>
          </a:prstGeom>
        </p:spPr>
        <p:txBody>
          <a:bodyPr wrap="square" lIns="0" tIns="0" rIns="0" bIns="0" rtlCol="0" anchor="t">
            <a:spAutoFit/>
          </a:bodyPr>
          <a:lstStyle/>
          <a:p>
            <a:pPr algn="ctr">
              <a:lnSpc>
                <a:spcPts val="7695"/>
              </a:lnSpc>
            </a:pPr>
            <a:r>
              <a:rPr lang="en-US" sz="5496" dirty="0" err="1">
                <a:solidFill>
                  <a:srgbClr val="464941"/>
                </a:solidFill>
                <a:latin typeface="Roboto Condensed"/>
              </a:rPr>
              <a:t>Đúng</a:t>
            </a:r>
            <a:endParaRPr lang="en-US" sz="5496" dirty="0">
              <a:solidFill>
                <a:srgbClr val="464941"/>
              </a:solidFill>
              <a:latin typeface="Roboto Condensed"/>
            </a:endParaRPr>
          </a:p>
        </p:txBody>
      </p:sp>
      <p:grpSp>
        <p:nvGrpSpPr>
          <p:cNvPr id="20" name="Group 20"/>
          <p:cNvGrpSpPr/>
          <p:nvPr/>
        </p:nvGrpSpPr>
        <p:grpSpPr>
          <a:xfrm>
            <a:off x="10576135" y="7120931"/>
            <a:ext cx="3086100" cy="1060271"/>
            <a:chOff x="0" y="0"/>
            <a:chExt cx="812800" cy="279248"/>
          </a:xfrm>
        </p:grpSpPr>
        <p:sp>
          <p:nvSpPr>
            <p:cNvPr id="21" name="Freeform 21"/>
            <p:cNvSpPr/>
            <p:nvPr/>
          </p:nvSpPr>
          <p:spPr>
            <a:xfrm>
              <a:off x="0" y="0"/>
              <a:ext cx="812800" cy="279248"/>
            </a:xfrm>
            <a:custGeom>
              <a:avLst/>
              <a:gdLst/>
              <a:ahLst/>
              <a:cxnLst/>
              <a:rect l="l" t="t" r="r" b="b"/>
              <a:pathLst>
                <a:path w="812800" h="279248">
                  <a:moveTo>
                    <a:pt x="127941" y="0"/>
                  </a:moveTo>
                  <a:lnTo>
                    <a:pt x="684859" y="0"/>
                  </a:lnTo>
                  <a:cubicBezTo>
                    <a:pt x="718791" y="0"/>
                    <a:pt x="751333" y="13479"/>
                    <a:pt x="775327" y="37473"/>
                  </a:cubicBezTo>
                  <a:cubicBezTo>
                    <a:pt x="799321" y="61467"/>
                    <a:pt x="812800" y="94009"/>
                    <a:pt x="812800" y="127941"/>
                  </a:cubicBezTo>
                  <a:lnTo>
                    <a:pt x="812800" y="151308"/>
                  </a:lnTo>
                  <a:cubicBezTo>
                    <a:pt x="812800" y="185240"/>
                    <a:pt x="799321" y="217782"/>
                    <a:pt x="775327" y="241775"/>
                  </a:cubicBezTo>
                  <a:cubicBezTo>
                    <a:pt x="751333" y="265769"/>
                    <a:pt x="718791" y="279248"/>
                    <a:pt x="684859" y="279248"/>
                  </a:cubicBezTo>
                  <a:lnTo>
                    <a:pt x="127941" y="279248"/>
                  </a:lnTo>
                  <a:cubicBezTo>
                    <a:pt x="94009" y="279248"/>
                    <a:pt x="61467" y="265769"/>
                    <a:pt x="37473" y="241775"/>
                  </a:cubicBezTo>
                  <a:cubicBezTo>
                    <a:pt x="13479" y="217782"/>
                    <a:pt x="0" y="185240"/>
                    <a:pt x="0" y="151308"/>
                  </a:cubicBezTo>
                  <a:lnTo>
                    <a:pt x="0" y="127941"/>
                  </a:lnTo>
                  <a:cubicBezTo>
                    <a:pt x="0" y="94009"/>
                    <a:pt x="13479" y="61467"/>
                    <a:pt x="37473" y="37473"/>
                  </a:cubicBezTo>
                  <a:cubicBezTo>
                    <a:pt x="61467" y="13479"/>
                    <a:pt x="94009" y="0"/>
                    <a:pt x="127941" y="0"/>
                  </a:cubicBezTo>
                  <a:close/>
                </a:path>
              </a:pathLst>
            </a:custGeom>
            <a:solidFill>
              <a:srgbClr val="FFFFFF">
                <a:alpha val="71765"/>
              </a:srgbClr>
            </a:solidFill>
          </p:spPr>
        </p:sp>
        <p:sp>
          <p:nvSpPr>
            <p:cNvPr id="22" name="TextBox 22"/>
            <p:cNvSpPr txBox="1"/>
            <p:nvPr/>
          </p:nvSpPr>
          <p:spPr>
            <a:xfrm>
              <a:off x="0" y="-38100"/>
              <a:ext cx="812800" cy="317348"/>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1353445" y="7170013"/>
            <a:ext cx="1345748" cy="946234"/>
          </a:xfrm>
          <a:prstGeom prst="rect">
            <a:avLst/>
          </a:prstGeom>
        </p:spPr>
        <p:txBody>
          <a:bodyPr wrap="square" lIns="0" tIns="0" rIns="0" bIns="0" rtlCol="0" anchor="t">
            <a:spAutoFit/>
          </a:bodyPr>
          <a:lstStyle/>
          <a:p>
            <a:pPr algn="ctr">
              <a:lnSpc>
                <a:spcPts val="7695"/>
              </a:lnSpc>
            </a:pPr>
            <a:r>
              <a:rPr lang="en-US" sz="5496" dirty="0">
                <a:solidFill>
                  <a:srgbClr val="464941"/>
                </a:solidFill>
                <a:latin typeface="Roboto Condensed"/>
              </a:rPr>
              <a:t>Sai</a:t>
            </a:r>
          </a:p>
        </p:txBody>
      </p:sp>
      <p:pic>
        <p:nvPicPr>
          <p:cNvPr id="24" name="Picture 24"/>
          <p:cNvPicPr>
            <a:picLocks noChangeAspect="1"/>
          </p:cNvPicPr>
          <p:nvPr/>
        </p:nvPicPr>
        <p:blipFill>
          <a:blip r:embed="rId11"/>
          <a:srcRect/>
          <a:stretch>
            <a:fillRect/>
          </a:stretch>
        </p:blipFill>
        <p:spPr>
          <a:xfrm>
            <a:off x="6463503" y="6399038"/>
            <a:ext cx="1751750" cy="162036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365354" y="0"/>
            <a:ext cx="19018709" cy="10397364"/>
          </a:xfrm>
          <a:custGeom>
            <a:avLst/>
            <a:gdLst/>
            <a:ahLst/>
            <a:cxnLst/>
            <a:rect l="l" t="t" r="r" b="b"/>
            <a:pathLst>
              <a:path w="19018709" h="10397364">
                <a:moveTo>
                  <a:pt x="0" y="0"/>
                </a:moveTo>
                <a:lnTo>
                  <a:pt x="19018708" y="0"/>
                </a:lnTo>
                <a:lnTo>
                  <a:pt x="19018708" y="10397364"/>
                </a:lnTo>
                <a:lnTo>
                  <a:pt x="0" y="10397364"/>
                </a:lnTo>
                <a:lnTo>
                  <a:pt x="0" y="0"/>
                </a:lnTo>
                <a:close/>
              </a:path>
            </a:pathLst>
          </a:custGeom>
          <a:blipFill>
            <a:blip r:embed="rId2">
              <a:alphaModFix amt="60000"/>
            </a:blip>
            <a:stretch>
              <a:fillRect l="-64665" r="-121186"/>
            </a:stretch>
          </a:blipFill>
        </p:spPr>
      </p:sp>
      <p:sp>
        <p:nvSpPr>
          <p:cNvPr id="3" name="Freeform 3"/>
          <p:cNvSpPr/>
          <p:nvPr/>
        </p:nvSpPr>
        <p:spPr>
          <a:xfrm>
            <a:off x="326307" y="-482486"/>
            <a:ext cx="17668271" cy="15076925"/>
          </a:xfrm>
          <a:custGeom>
            <a:avLst/>
            <a:gdLst/>
            <a:ahLst/>
            <a:cxnLst/>
            <a:rect l="l" t="t" r="r" b="b"/>
            <a:pathLst>
              <a:path w="17668271" h="15076925">
                <a:moveTo>
                  <a:pt x="0" y="0"/>
                </a:moveTo>
                <a:lnTo>
                  <a:pt x="17668271" y="0"/>
                </a:lnTo>
                <a:lnTo>
                  <a:pt x="17668271" y="15076925"/>
                </a:lnTo>
                <a:lnTo>
                  <a:pt x="0" y="15076925"/>
                </a:lnTo>
                <a:lnTo>
                  <a:pt x="0" y="0"/>
                </a:lnTo>
                <a:close/>
              </a:path>
            </a:pathLst>
          </a:custGeom>
          <a:blipFill>
            <a:blip r:embed="rId3">
              <a:alphaModFix amt="8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032123" y="206183"/>
            <a:ext cx="4962455" cy="1240614"/>
          </a:xfrm>
          <a:custGeom>
            <a:avLst/>
            <a:gdLst/>
            <a:ahLst/>
            <a:cxnLst/>
            <a:rect l="l" t="t" r="r" b="b"/>
            <a:pathLst>
              <a:path w="4962455" h="1240614">
                <a:moveTo>
                  <a:pt x="0" y="0"/>
                </a:moveTo>
                <a:lnTo>
                  <a:pt x="4962455" y="0"/>
                </a:lnTo>
                <a:lnTo>
                  <a:pt x="4962455" y="1240614"/>
                </a:lnTo>
                <a:lnTo>
                  <a:pt x="0" y="1240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487541" y="631204"/>
            <a:ext cx="16181710" cy="2054650"/>
            <a:chOff x="0" y="0"/>
            <a:chExt cx="21575613" cy="2739534"/>
          </a:xfrm>
        </p:grpSpPr>
        <p:grpSp>
          <p:nvGrpSpPr>
            <p:cNvPr id="6" name="Group 6"/>
            <p:cNvGrpSpPr/>
            <p:nvPr/>
          </p:nvGrpSpPr>
          <p:grpSpPr>
            <a:xfrm>
              <a:off x="0" y="0"/>
              <a:ext cx="21575613" cy="2739534"/>
              <a:chOff x="0" y="0"/>
              <a:chExt cx="4261850" cy="541142"/>
            </a:xfrm>
          </p:grpSpPr>
          <p:sp>
            <p:nvSpPr>
              <p:cNvPr id="7" name="Freeform 7"/>
              <p:cNvSpPr/>
              <p:nvPr/>
            </p:nvSpPr>
            <p:spPr>
              <a:xfrm>
                <a:off x="0" y="0"/>
                <a:ext cx="4261850" cy="541142"/>
              </a:xfrm>
              <a:custGeom>
                <a:avLst/>
                <a:gdLst/>
                <a:ahLst/>
                <a:cxnLst/>
                <a:rect l="l" t="t" r="r" b="b"/>
                <a:pathLst>
                  <a:path w="4261850" h="541142">
                    <a:moveTo>
                      <a:pt x="24400" y="0"/>
                    </a:moveTo>
                    <a:lnTo>
                      <a:pt x="4237449" y="0"/>
                    </a:lnTo>
                    <a:cubicBezTo>
                      <a:pt x="4250925" y="0"/>
                      <a:pt x="4261850" y="10924"/>
                      <a:pt x="4261850" y="24400"/>
                    </a:cubicBezTo>
                    <a:lnTo>
                      <a:pt x="4261850" y="516742"/>
                    </a:lnTo>
                    <a:cubicBezTo>
                      <a:pt x="4261850" y="530218"/>
                      <a:pt x="4250925" y="541142"/>
                      <a:pt x="4237449" y="541142"/>
                    </a:cubicBezTo>
                    <a:lnTo>
                      <a:pt x="24400" y="541142"/>
                    </a:lnTo>
                    <a:cubicBezTo>
                      <a:pt x="10924" y="541142"/>
                      <a:pt x="0" y="530218"/>
                      <a:pt x="0" y="516742"/>
                    </a:cubicBezTo>
                    <a:lnTo>
                      <a:pt x="0" y="24400"/>
                    </a:lnTo>
                    <a:cubicBezTo>
                      <a:pt x="0" y="10924"/>
                      <a:pt x="10924" y="0"/>
                      <a:pt x="24400" y="0"/>
                    </a:cubicBezTo>
                    <a:close/>
                  </a:path>
                </a:pathLst>
              </a:custGeom>
              <a:solidFill>
                <a:srgbClr val="FFFFFF">
                  <a:alpha val="83922"/>
                </a:srgbClr>
              </a:solidFill>
            </p:spPr>
          </p:sp>
          <p:sp>
            <p:nvSpPr>
              <p:cNvPr id="8" name="TextBox 8"/>
              <p:cNvSpPr txBox="1"/>
              <p:nvPr/>
            </p:nvSpPr>
            <p:spPr>
              <a:xfrm>
                <a:off x="0" y="-66675"/>
                <a:ext cx="4261850" cy="607817"/>
              </a:xfrm>
              <a:prstGeom prst="rect">
                <a:avLst/>
              </a:prstGeom>
            </p:spPr>
            <p:txBody>
              <a:bodyPr lIns="50800" tIns="50800" rIns="50800" bIns="50800" rtlCol="0" anchor="ctr"/>
              <a:lstStyle/>
              <a:p>
                <a:pPr algn="ctr">
                  <a:lnSpc>
                    <a:spcPts val="5179"/>
                  </a:lnSpc>
                </a:pPr>
                <a:endParaRPr/>
              </a:p>
            </p:txBody>
          </p:sp>
        </p:grpSp>
        <p:sp>
          <p:nvSpPr>
            <p:cNvPr id="9" name="TextBox 9"/>
            <p:cNvSpPr txBox="1"/>
            <p:nvPr/>
          </p:nvSpPr>
          <p:spPr>
            <a:xfrm>
              <a:off x="377262" y="296616"/>
              <a:ext cx="20821089" cy="2051051"/>
            </a:xfrm>
            <a:prstGeom prst="rect">
              <a:avLst/>
            </a:prstGeom>
          </p:spPr>
          <p:txBody>
            <a:bodyPr lIns="0" tIns="0" rIns="0" bIns="0" rtlCol="0" anchor="t">
              <a:spAutoFit/>
            </a:bodyPr>
            <a:lstStyle/>
            <a:p>
              <a:pPr algn="just">
                <a:lnSpc>
                  <a:spcPts val="6299"/>
                </a:lnSpc>
                <a:spcBef>
                  <a:spcPct val="0"/>
                </a:spcBef>
              </a:pPr>
              <a:r>
                <a:rPr lang="en-US" sz="4499">
                  <a:solidFill>
                    <a:srgbClr val="464941"/>
                  </a:solidFill>
                  <a:latin typeface="Roboto Condensed Bold"/>
                </a:rPr>
                <a:t>Câu 4. </a:t>
              </a:r>
              <a:r>
                <a:rPr lang="en-US" sz="4499">
                  <a:solidFill>
                    <a:srgbClr val="464941"/>
                  </a:solidFill>
                  <a:latin typeface="Roboto Condensed"/>
                </a:rPr>
                <a:t>Đâu </a:t>
              </a:r>
              <a:r>
                <a:rPr lang="en-US" sz="4499">
                  <a:solidFill>
                    <a:srgbClr val="464941"/>
                  </a:solidFill>
                  <a:latin typeface="Roboto Condensed Bold Italics"/>
                </a:rPr>
                <a:t>không phải</a:t>
              </a:r>
              <a:r>
                <a:rPr lang="en-US" sz="4499">
                  <a:solidFill>
                    <a:srgbClr val="464941"/>
                  </a:solidFill>
                  <a:latin typeface="Roboto Condensed"/>
                </a:rPr>
                <a:t> là đặc điểm của loài sếu đầu đỏ được nhắc tới trong văn bản?</a:t>
              </a:r>
            </a:p>
          </p:txBody>
        </p:sp>
      </p:grpSp>
      <p:grpSp>
        <p:nvGrpSpPr>
          <p:cNvPr id="10" name="Group 10"/>
          <p:cNvGrpSpPr/>
          <p:nvPr/>
        </p:nvGrpSpPr>
        <p:grpSpPr>
          <a:xfrm>
            <a:off x="1660970" y="3245803"/>
            <a:ext cx="15834851" cy="6012497"/>
            <a:chOff x="0" y="0"/>
            <a:chExt cx="4170496" cy="1583538"/>
          </a:xfrm>
        </p:grpSpPr>
        <p:sp>
          <p:nvSpPr>
            <p:cNvPr id="11" name="Freeform 11"/>
            <p:cNvSpPr/>
            <p:nvPr/>
          </p:nvSpPr>
          <p:spPr>
            <a:xfrm>
              <a:off x="0" y="0"/>
              <a:ext cx="4170496" cy="1583538"/>
            </a:xfrm>
            <a:custGeom>
              <a:avLst/>
              <a:gdLst/>
              <a:ahLst/>
              <a:cxnLst/>
              <a:rect l="l" t="t" r="r" b="b"/>
              <a:pathLst>
                <a:path w="4170496" h="1583538">
                  <a:moveTo>
                    <a:pt x="24935" y="0"/>
                  </a:moveTo>
                  <a:lnTo>
                    <a:pt x="4145561" y="0"/>
                  </a:lnTo>
                  <a:cubicBezTo>
                    <a:pt x="4152174" y="0"/>
                    <a:pt x="4158516" y="2627"/>
                    <a:pt x="4163193" y="7303"/>
                  </a:cubicBezTo>
                  <a:cubicBezTo>
                    <a:pt x="4167869" y="11979"/>
                    <a:pt x="4170496" y="18322"/>
                    <a:pt x="4170496" y="24935"/>
                  </a:cubicBezTo>
                  <a:lnTo>
                    <a:pt x="4170496" y="1558604"/>
                  </a:lnTo>
                  <a:cubicBezTo>
                    <a:pt x="4170496" y="1565217"/>
                    <a:pt x="4167869" y="1571559"/>
                    <a:pt x="4163193" y="1576235"/>
                  </a:cubicBezTo>
                  <a:cubicBezTo>
                    <a:pt x="4158516" y="1580911"/>
                    <a:pt x="4152174" y="1583538"/>
                    <a:pt x="4145561" y="1583538"/>
                  </a:cubicBezTo>
                  <a:lnTo>
                    <a:pt x="24935" y="1583538"/>
                  </a:lnTo>
                  <a:cubicBezTo>
                    <a:pt x="18322" y="1583538"/>
                    <a:pt x="11979" y="1580911"/>
                    <a:pt x="7303" y="1576235"/>
                  </a:cubicBezTo>
                  <a:cubicBezTo>
                    <a:pt x="2627" y="1571559"/>
                    <a:pt x="0" y="1565217"/>
                    <a:pt x="0" y="1558604"/>
                  </a:cubicBezTo>
                  <a:lnTo>
                    <a:pt x="0" y="24935"/>
                  </a:lnTo>
                  <a:cubicBezTo>
                    <a:pt x="0" y="18322"/>
                    <a:pt x="2627" y="11979"/>
                    <a:pt x="7303" y="7303"/>
                  </a:cubicBezTo>
                  <a:cubicBezTo>
                    <a:pt x="11979" y="2627"/>
                    <a:pt x="18322" y="0"/>
                    <a:pt x="24935" y="0"/>
                  </a:cubicBezTo>
                  <a:close/>
                </a:path>
              </a:pathLst>
            </a:custGeom>
            <a:solidFill>
              <a:srgbClr val="FFFFFF">
                <a:alpha val="83922"/>
              </a:srgbClr>
            </a:solidFill>
          </p:spPr>
        </p:sp>
        <p:sp>
          <p:nvSpPr>
            <p:cNvPr id="12" name="TextBox 12"/>
            <p:cNvSpPr txBox="1"/>
            <p:nvPr/>
          </p:nvSpPr>
          <p:spPr>
            <a:xfrm>
              <a:off x="0" y="-66675"/>
              <a:ext cx="4170496" cy="1650213"/>
            </a:xfrm>
            <a:prstGeom prst="rect">
              <a:avLst/>
            </a:prstGeom>
          </p:spPr>
          <p:txBody>
            <a:bodyPr lIns="50800" tIns="50800" rIns="50800" bIns="50800" rtlCol="0" anchor="ctr"/>
            <a:lstStyle/>
            <a:p>
              <a:pPr algn="ctr">
                <a:lnSpc>
                  <a:spcPts val="5179"/>
                </a:lnSpc>
              </a:pPr>
              <a:endParaRPr/>
            </a:p>
          </p:txBody>
        </p:sp>
      </p:grpSp>
      <p:sp>
        <p:nvSpPr>
          <p:cNvPr id="13" name="TextBox 13"/>
          <p:cNvSpPr txBox="1"/>
          <p:nvPr/>
        </p:nvSpPr>
        <p:spPr>
          <a:xfrm>
            <a:off x="2074084" y="3158403"/>
            <a:ext cx="15008623" cy="6469064"/>
          </a:xfrm>
          <a:prstGeom prst="rect">
            <a:avLst/>
          </a:prstGeom>
        </p:spPr>
        <p:txBody>
          <a:bodyPr lIns="0" tIns="0" rIns="0" bIns="0" rtlCol="0" anchor="t">
            <a:spAutoFit/>
          </a:bodyPr>
          <a:lstStyle/>
          <a:p>
            <a:pPr algn="l">
              <a:lnSpc>
                <a:spcPts val="7694"/>
              </a:lnSpc>
            </a:pPr>
            <a:r>
              <a:rPr lang="en-US" sz="4499">
                <a:solidFill>
                  <a:srgbClr val="464941"/>
                </a:solidFill>
                <a:latin typeface="Roboto Condensed"/>
              </a:rPr>
              <a:t>A. Toàn thân khoác một màu lông xám nhạt, phơn phớt xanh màu ngọc trai, đầu và một phần cổ trụi lông, da đỏ sẫm</a:t>
            </a:r>
          </a:p>
          <a:p>
            <a:pPr algn="l">
              <a:lnSpc>
                <a:spcPts val="7694"/>
              </a:lnSpc>
            </a:pPr>
            <a:r>
              <a:rPr lang="en-US" sz="4499">
                <a:solidFill>
                  <a:srgbClr val="464941"/>
                </a:solidFill>
                <a:latin typeface="Roboto Condensed"/>
              </a:rPr>
              <a:t>B. Chiều cao từ 1,5 đến 1,6 mét</a:t>
            </a:r>
          </a:p>
          <a:p>
            <a:pPr algn="l">
              <a:lnSpc>
                <a:spcPts val="7694"/>
              </a:lnSpc>
            </a:pPr>
            <a:r>
              <a:rPr lang="en-US" sz="4499">
                <a:solidFill>
                  <a:srgbClr val="464941"/>
                </a:solidFill>
                <a:latin typeface="Roboto Condensed"/>
              </a:rPr>
              <a:t>C. Làm tổ ở những vùng nước ngậm mặn</a:t>
            </a:r>
          </a:p>
          <a:p>
            <a:pPr algn="l">
              <a:lnSpc>
                <a:spcPts val="7694"/>
              </a:lnSpc>
            </a:pPr>
            <a:r>
              <a:rPr lang="en-US" sz="4499">
                <a:solidFill>
                  <a:srgbClr val="464941"/>
                </a:solidFill>
                <a:latin typeface="Roboto Condensed"/>
              </a:rPr>
              <a:t>D. Sống khoảng 30 năm, đẻ một hoặc hai trứng; trứng nở thường chỉ nở một con</a:t>
            </a:r>
          </a:p>
          <a:p>
            <a:pPr algn="l">
              <a:lnSpc>
                <a:spcPts val="4759"/>
              </a:lnSpc>
            </a:pPr>
            <a:endParaRPr lang="en-US" sz="4499">
              <a:solidFill>
                <a:srgbClr val="464941"/>
              </a:solidFill>
              <a:latin typeface="Roboto Condensed"/>
            </a:endParaRPr>
          </a:p>
        </p:txBody>
      </p:sp>
      <p:pic>
        <p:nvPicPr>
          <p:cNvPr id="14" name="Picture 14"/>
          <p:cNvPicPr>
            <a:picLocks noChangeAspect="1"/>
          </p:cNvPicPr>
          <p:nvPr/>
        </p:nvPicPr>
        <p:blipFill>
          <a:blip r:embed="rId7"/>
          <a:srcRect/>
          <a:stretch>
            <a:fillRect/>
          </a:stretch>
        </p:blipFill>
        <p:spPr>
          <a:xfrm>
            <a:off x="1575327" y="6287446"/>
            <a:ext cx="1270298" cy="76853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365354" y="0"/>
            <a:ext cx="19018709" cy="10397364"/>
          </a:xfrm>
          <a:custGeom>
            <a:avLst/>
            <a:gdLst/>
            <a:ahLst/>
            <a:cxnLst/>
            <a:rect l="l" t="t" r="r" b="b"/>
            <a:pathLst>
              <a:path w="19018709" h="10397364">
                <a:moveTo>
                  <a:pt x="0" y="0"/>
                </a:moveTo>
                <a:lnTo>
                  <a:pt x="19018708" y="0"/>
                </a:lnTo>
                <a:lnTo>
                  <a:pt x="19018708" y="10397364"/>
                </a:lnTo>
                <a:lnTo>
                  <a:pt x="0" y="10397364"/>
                </a:lnTo>
                <a:lnTo>
                  <a:pt x="0" y="0"/>
                </a:lnTo>
                <a:close/>
              </a:path>
            </a:pathLst>
          </a:custGeom>
          <a:blipFill>
            <a:blip r:embed="rId2">
              <a:alphaModFix amt="60000"/>
            </a:blip>
            <a:stretch>
              <a:fillRect l="-64665" r="-121186"/>
            </a:stretch>
          </a:blipFill>
        </p:spPr>
      </p:sp>
      <p:sp>
        <p:nvSpPr>
          <p:cNvPr id="3" name="Freeform 3"/>
          <p:cNvSpPr/>
          <p:nvPr/>
        </p:nvSpPr>
        <p:spPr>
          <a:xfrm>
            <a:off x="326307" y="-482486"/>
            <a:ext cx="17668271" cy="15076925"/>
          </a:xfrm>
          <a:custGeom>
            <a:avLst/>
            <a:gdLst/>
            <a:ahLst/>
            <a:cxnLst/>
            <a:rect l="l" t="t" r="r" b="b"/>
            <a:pathLst>
              <a:path w="17668271" h="15076925">
                <a:moveTo>
                  <a:pt x="0" y="0"/>
                </a:moveTo>
                <a:lnTo>
                  <a:pt x="17668271" y="0"/>
                </a:lnTo>
                <a:lnTo>
                  <a:pt x="17668271" y="15076925"/>
                </a:lnTo>
                <a:lnTo>
                  <a:pt x="0" y="15076925"/>
                </a:lnTo>
                <a:lnTo>
                  <a:pt x="0" y="0"/>
                </a:lnTo>
                <a:close/>
              </a:path>
            </a:pathLst>
          </a:custGeom>
          <a:blipFill>
            <a:blip r:embed="rId3">
              <a:alphaModFix amt="8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032123" y="206183"/>
            <a:ext cx="4962455" cy="1240614"/>
          </a:xfrm>
          <a:custGeom>
            <a:avLst/>
            <a:gdLst/>
            <a:ahLst/>
            <a:cxnLst/>
            <a:rect l="l" t="t" r="r" b="b"/>
            <a:pathLst>
              <a:path w="4962455" h="1240614">
                <a:moveTo>
                  <a:pt x="0" y="0"/>
                </a:moveTo>
                <a:lnTo>
                  <a:pt x="4962455" y="0"/>
                </a:lnTo>
                <a:lnTo>
                  <a:pt x="4962455" y="1240614"/>
                </a:lnTo>
                <a:lnTo>
                  <a:pt x="0" y="1240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106112" y="826490"/>
            <a:ext cx="15423539" cy="2054650"/>
            <a:chOff x="0" y="0"/>
            <a:chExt cx="20564719" cy="2739534"/>
          </a:xfrm>
        </p:grpSpPr>
        <p:grpSp>
          <p:nvGrpSpPr>
            <p:cNvPr id="6" name="Group 6"/>
            <p:cNvGrpSpPr/>
            <p:nvPr/>
          </p:nvGrpSpPr>
          <p:grpSpPr>
            <a:xfrm>
              <a:off x="0" y="0"/>
              <a:ext cx="20564719" cy="2739534"/>
              <a:chOff x="0" y="0"/>
              <a:chExt cx="4062167" cy="541142"/>
            </a:xfrm>
          </p:grpSpPr>
          <p:sp>
            <p:nvSpPr>
              <p:cNvPr id="7" name="Freeform 7"/>
              <p:cNvSpPr/>
              <p:nvPr/>
            </p:nvSpPr>
            <p:spPr>
              <a:xfrm>
                <a:off x="0" y="0"/>
                <a:ext cx="4062167" cy="541142"/>
              </a:xfrm>
              <a:custGeom>
                <a:avLst/>
                <a:gdLst/>
                <a:ahLst/>
                <a:cxnLst/>
                <a:rect l="l" t="t" r="r" b="b"/>
                <a:pathLst>
                  <a:path w="4062167" h="541142">
                    <a:moveTo>
                      <a:pt x="25600" y="0"/>
                    </a:moveTo>
                    <a:lnTo>
                      <a:pt x="4036567" y="0"/>
                    </a:lnTo>
                    <a:cubicBezTo>
                      <a:pt x="4043357" y="0"/>
                      <a:pt x="4049868" y="2697"/>
                      <a:pt x="4054669" y="7498"/>
                    </a:cubicBezTo>
                    <a:cubicBezTo>
                      <a:pt x="4059470" y="12299"/>
                      <a:pt x="4062167" y="18810"/>
                      <a:pt x="4062167" y="25600"/>
                    </a:cubicBezTo>
                    <a:lnTo>
                      <a:pt x="4062167" y="515543"/>
                    </a:lnTo>
                    <a:cubicBezTo>
                      <a:pt x="4062167" y="522332"/>
                      <a:pt x="4059470" y="528844"/>
                      <a:pt x="4054669" y="533644"/>
                    </a:cubicBezTo>
                    <a:cubicBezTo>
                      <a:pt x="4049868" y="538445"/>
                      <a:pt x="4043357" y="541142"/>
                      <a:pt x="4036567" y="541142"/>
                    </a:cubicBezTo>
                    <a:lnTo>
                      <a:pt x="25600" y="541142"/>
                    </a:lnTo>
                    <a:cubicBezTo>
                      <a:pt x="18810" y="541142"/>
                      <a:pt x="12299" y="538445"/>
                      <a:pt x="7498" y="533644"/>
                    </a:cubicBezTo>
                    <a:cubicBezTo>
                      <a:pt x="2697" y="528844"/>
                      <a:pt x="0" y="522332"/>
                      <a:pt x="0" y="515543"/>
                    </a:cubicBezTo>
                    <a:lnTo>
                      <a:pt x="0" y="25600"/>
                    </a:lnTo>
                    <a:cubicBezTo>
                      <a:pt x="0" y="18810"/>
                      <a:pt x="2697" y="12299"/>
                      <a:pt x="7498" y="7498"/>
                    </a:cubicBezTo>
                    <a:cubicBezTo>
                      <a:pt x="12299" y="2697"/>
                      <a:pt x="18810" y="0"/>
                      <a:pt x="25600" y="0"/>
                    </a:cubicBezTo>
                    <a:close/>
                  </a:path>
                </a:pathLst>
              </a:custGeom>
              <a:solidFill>
                <a:srgbClr val="FFFFFF">
                  <a:alpha val="83922"/>
                </a:srgbClr>
              </a:solidFill>
            </p:spPr>
          </p:sp>
          <p:sp>
            <p:nvSpPr>
              <p:cNvPr id="8" name="TextBox 8"/>
              <p:cNvSpPr txBox="1"/>
              <p:nvPr/>
            </p:nvSpPr>
            <p:spPr>
              <a:xfrm>
                <a:off x="0" y="-66675"/>
                <a:ext cx="4062167" cy="607817"/>
              </a:xfrm>
              <a:prstGeom prst="rect">
                <a:avLst/>
              </a:prstGeom>
            </p:spPr>
            <p:txBody>
              <a:bodyPr lIns="50800" tIns="50800" rIns="50800" bIns="50800" rtlCol="0" anchor="ctr"/>
              <a:lstStyle/>
              <a:p>
                <a:pPr algn="ctr">
                  <a:lnSpc>
                    <a:spcPts val="5179"/>
                  </a:lnSpc>
                </a:pPr>
                <a:endParaRPr/>
              </a:p>
            </p:txBody>
          </p:sp>
        </p:grpSp>
        <p:sp>
          <p:nvSpPr>
            <p:cNvPr id="9" name="TextBox 9"/>
            <p:cNvSpPr txBox="1"/>
            <p:nvPr/>
          </p:nvSpPr>
          <p:spPr>
            <a:xfrm>
              <a:off x="359586" y="296616"/>
              <a:ext cx="19845546" cy="2051051"/>
            </a:xfrm>
            <a:prstGeom prst="rect">
              <a:avLst/>
            </a:prstGeom>
          </p:spPr>
          <p:txBody>
            <a:bodyPr lIns="0" tIns="0" rIns="0" bIns="0" rtlCol="0" anchor="t">
              <a:spAutoFit/>
            </a:bodyPr>
            <a:lstStyle/>
            <a:p>
              <a:pPr algn="l">
                <a:lnSpc>
                  <a:spcPts val="6299"/>
                </a:lnSpc>
                <a:spcBef>
                  <a:spcPct val="0"/>
                </a:spcBef>
              </a:pPr>
              <a:r>
                <a:rPr lang="en-US" sz="4499">
                  <a:solidFill>
                    <a:srgbClr val="464941"/>
                  </a:solidFill>
                  <a:latin typeface="Roboto Condensed Bold"/>
                </a:rPr>
                <a:t>Câu 5. </a:t>
              </a:r>
              <a:r>
                <a:rPr lang="en-US" sz="4499">
                  <a:solidFill>
                    <a:srgbClr val="464941"/>
                  </a:solidFill>
                  <a:latin typeface="Roboto Condensed"/>
                </a:rPr>
                <a:t>Đâu không phải là phương án phù hợp thể hiện ý nghĩa Vườn quốc gia Tràm Chim - Tam Nông?</a:t>
              </a:r>
            </a:p>
          </p:txBody>
        </p:sp>
      </p:grpSp>
      <p:grpSp>
        <p:nvGrpSpPr>
          <p:cNvPr id="10" name="Group 10"/>
          <p:cNvGrpSpPr/>
          <p:nvPr/>
        </p:nvGrpSpPr>
        <p:grpSpPr>
          <a:xfrm>
            <a:off x="724682" y="3905223"/>
            <a:ext cx="16002599" cy="4197144"/>
            <a:chOff x="0" y="0"/>
            <a:chExt cx="4214676" cy="1105421"/>
          </a:xfrm>
        </p:grpSpPr>
        <p:sp>
          <p:nvSpPr>
            <p:cNvPr id="11" name="Freeform 11"/>
            <p:cNvSpPr/>
            <p:nvPr/>
          </p:nvSpPr>
          <p:spPr>
            <a:xfrm>
              <a:off x="0" y="0"/>
              <a:ext cx="4214676" cy="1105421"/>
            </a:xfrm>
            <a:custGeom>
              <a:avLst/>
              <a:gdLst/>
              <a:ahLst/>
              <a:cxnLst/>
              <a:rect l="l" t="t" r="r" b="b"/>
              <a:pathLst>
                <a:path w="4214676" h="1105421">
                  <a:moveTo>
                    <a:pt x="24673" y="0"/>
                  </a:moveTo>
                  <a:lnTo>
                    <a:pt x="4190003" y="0"/>
                  </a:lnTo>
                  <a:cubicBezTo>
                    <a:pt x="4196547" y="0"/>
                    <a:pt x="4202823" y="2600"/>
                    <a:pt x="4207450" y="7227"/>
                  </a:cubicBezTo>
                  <a:cubicBezTo>
                    <a:pt x="4212077" y="11854"/>
                    <a:pt x="4214676" y="18130"/>
                    <a:pt x="4214676" y="24673"/>
                  </a:cubicBezTo>
                  <a:lnTo>
                    <a:pt x="4214676" y="1080747"/>
                  </a:lnTo>
                  <a:cubicBezTo>
                    <a:pt x="4214676" y="1087291"/>
                    <a:pt x="4212077" y="1093567"/>
                    <a:pt x="4207450" y="1098194"/>
                  </a:cubicBezTo>
                  <a:cubicBezTo>
                    <a:pt x="4202823" y="1102821"/>
                    <a:pt x="4196547" y="1105421"/>
                    <a:pt x="4190003" y="1105421"/>
                  </a:cubicBezTo>
                  <a:lnTo>
                    <a:pt x="24673" y="1105421"/>
                  </a:lnTo>
                  <a:cubicBezTo>
                    <a:pt x="18130" y="1105421"/>
                    <a:pt x="11854" y="1102821"/>
                    <a:pt x="7227" y="1098194"/>
                  </a:cubicBezTo>
                  <a:cubicBezTo>
                    <a:pt x="2600" y="1093567"/>
                    <a:pt x="0" y="1087291"/>
                    <a:pt x="0" y="1080747"/>
                  </a:cubicBezTo>
                  <a:lnTo>
                    <a:pt x="0" y="24673"/>
                  </a:lnTo>
                  <a:cubicBezTo>
                    <a:pt x="0" y="18130"/>
                    <a:pt x="2600" y="11854"/>
                    <a:pt x="7227" y="7227"/>
                  </a:cubicBezTo>
                  <a:cubicBezTo>
                    <a:pt x="11854" y="2600"/>
                    <a:pt x="18130" y="0"/>
                    <a:pt x="24673" y="0"/>
                  </a:cubicBezTo>
                  <a:close/>
                </a:path>
              </a:pathLst>
            </a:custGeom>
            <a:solidFill>
              <a:srgbClr val="FFFFFF">
                <a:alpha val="83922"/>
              </a:srgbClr>
            </a:solidFill>
          </p:spPr>
        </p:sp>
        <p:sp>
          <p:nvSpPr>
            <p:cNvPr id="12" name="TextBox 12"/>
            <p:cNvSpPr txBox="1"/>
            <p:nvPr/>
          </p:nvSpPr>
          <p:spPr>
            <a:xfrm>
              <a:off x="0" y="-66675"/>
              <a:ext cx="4214676" cy="1172096"/>
            </a:xfrm>
            <a:prstGeom prst="rect">
              <a:avLst/>
            </a:prstGeom>
          </p:spPr>
          <p:txBody>
            <a:bodyPr lIns="50800" tIns="50800" rIns="50800" bIns="50800" rtlCol="0" anchor="ctr"/>
            <a:lstStyle/>
            <a:p>
              <a:pPr algn="ctr">
                <a:lnSpc>
                  <a:spcPts val="5179"/>
                </a:lnSpc>
              </a:pPr>
              <a:endParaRPr/>
            </a:p>
          </p:txBody>
        </p:sp>
      </p:grpSp>
      <p:sp>
        <p:nvSpPr>
          <p:cNvPr id="13" name="TextBox 13"/>
          <p:cNvSpPr txBox="1"/>
          <p:nvPr/>
        </p:nvSpPr>
        <p:spPr>
          <a:xfrm>
            <a:off x="802094" y="4083126"/>
            <a:ext cx="16789746" cy="4334955"/>
          </a:xfrm>
          <a:prstGeom prst="rect">
            <a:avLst/>
          </a:prstGeom>
        </p:spPr>
        <p:txBody>
          <a:bodyPr lIns="0" tIns="0" rIns="0" bIns="0" rtlCol="0" anchor="t">
            <a:spAutoFit/>
          </a:bodyPr>
          <a:lstStyle/>
          <a:p>
            <a:pPr algn="l">
              <a:lnSpc>
                <a:spcPts val="7352"/>
              </a:lnSpc>
            </a:pPr>
            <a:r>
              <a:rPr lang="en-US" sz="4299" dirty="0">
                <a:solidFill>
                  <a:srgbClr val="464941"/>
                </a:solidFill>
                <a:latin typeface="Roboto Condensed"/>
              </a:rPr>
              <a:t>A. </a:t>
            </a:r>
            <a:r>
              <a:rPr lang="en-US" sz="4299" dirty="0" err="1">
                <a:solidFill>
                  <a:srgbClr val="464941"/>
                </a:solidFill>
                <a:latin typeface="Roboto Condensed"/>
              </a:rPr>
              <a:t>Giúp</a:t>
            </a:r>
            <a:r>
              <a:rPr lang="en-US" sz="4299" dirty="0">
                <a:solidFill>
                  <a:srgbClr val="464941"/>
                </a:solidFill>
                <a:latin typeface="Roboto Condensed"/>
              </a:rPr>
              <a:t> du </a:t>
            </a:r>
            <a:r>
              <a:rPr lang="en-US" sz="4299" dirty="0" err="1">
                <a:solidFill>
                  <a:srgbClr val="464941"/>
                </a:solidFill>
                <a:latin typeface="Roboto Condensed"/>
              </a:rPr>
              <a:t>khách</a:t>
            </a:r>
            <a:r>
              <a:rPr lang="en-US" sz="4299" dirty="0">
                <a:solidFill>
                  <a:srgbClr val="464941"/>
                </a:solidFill>
                <a:latin typeface="Roboto Condensed"/>
              </a:rPr>
              <a:t> </a:t>
            </a:r>
            <a:r>
              <a:rPr lang="en-US" sz="4299" dirty="0" err="1">
                <a:solidFill>
                  <a:srgbClr val="464941"/>
                </a:solidFill>
                <a:latin typeface="Roboto Condensed"/>
              </a:rPr>
              <a:t>tham</a:t>
            </a:r>
            <a:r>
              <a:rPr lang="en-US" sz="4299" dirty="0">
                <a:solidFill>
                  <a:srgbClr val="464941"/>
                </a:solidFill>
                <a:latin typeface="Roboto Condensed"/>
              </a:rPr>
              <a:t> </a:t>
            </a:r>
            <a:r>
              <a:rPr lang="en-US" sz="4299" dirty="0" err="1">
                <a:solidFill>
                  <a:srgbClr val="464941"/>
                </a:solidFill>
                <a:latin typeface="Roboto Condensed"/>
              </a:rPr>
              <a:t>quan</a:t>
            </a:r>
            <a:r>
              <a:rPr lang="en-US" sz="4299" dirty="0">
                <a:solidFill>
                  <a:srgbClr val="464941"/>
                </a:solidFill>
                <a:latin typeface="Roboto Condensed"/>
              </a:rPr>
              <a:t> </a:t>
            </a:r>
            <a:r>
              <a:rPr lang="en-US" sz="4299" dirty="0" err="1">
                <a:solidFill>
                  <a:srgbClr val="464941"/>
                </a:solidFill>
                <a:latin typeface="Roboto Condensed"/>
              </a:rPr>
              <a:t>thư</a:t>
            </a:r>
            <a:r>
              <a:rPr lang="en-US" sz="4299" dirty="0">
                <a:solidFill>
                  <a:srgbClr val="464941"/>
                </a:solidFill>
                <a:latin typeface="Roboto Condensed"/>
              </a:rPr>
              <a:t> </a:t>
            </a:r>
            <a:r>
              <a:rPr lang="en-US" sz="4299" dirty="0" err="1">
                <a:solidFill>
                  <a:srgbClr val="464941"/>
                </a:solidFill>
                <a:latin typeface="Roboto Condensed"/>
              </a:rPr>
              <a:t>giãn</a:t>
            </a:r>
            <a:r>
              <a:rPr lang="en-US" sz="4299" dirty="0">
                <a:solidFill>
                  <a:srgbClr val="464941"/>
                </a:solidFill>
                <a:latin typeface="Roboto Condensed"/>
              </a:rPr>
              <a:t>, </a:t>
            </a:r>
            <a:r>
              <a:rPr lang="en-US" sz="4299" dirty="0" err="1">
                <a:solidFill>
                  <a:srgbClr val="464941"/>
                </a:solidFill>
                <a:latin typeface="Roboto Condensed"/>
              </a:rPr>
              <a:t>hòa</a:t>
            </a:r>
            <a:r>
              <a:rPr lang="en-US" sz="4299" dirty="0">
                <a:solidFill>
                  <a:srgbClr val="464941"/>
                </a:solidFill>
                <a:latin typeface="Roboto Condensed"/>
              </a:rPr>
              <a:t> </a:t>
            </a:r>
            <a:r>
              <a:rPr lang="en-US" sz="4299" dirty="0" err="1">
                <a:solidFill>
                  <a:srgbClr val="464941"/>
                </a:solidFill>
                <a:latin typeface="Roboto Condensed"/>
              </a:rPr>
              <a:t>mình</a:t>
            </a:r>
            <a:r>
              <a:rPr lang="en-US" sz="4299" dirty="0">
                <a:solidFill>
                  <a:srgbClr val="464941"/>
                </a:solidFill>
                <a:latin typeface="Roboto Condensed"/>
              </a:rPr>
              <a:t> </a:t>
            </a:r>
            <a:r>
              <a:rPr lang="en-US" sz="4299" dirty="0" err="1">
                <a:solidFill>
                  <a:srgbClr val="464941"/>
                </a:solidFill>
                <a:latin typeface="Roboto Condensed"/>
              </a:rPr>
              <a:t>vào</a:t>
            </a:r>
            <a:r>
              <a:rPr lang="en-US" sz="4299" dirty="0">
                <a:solidFill>
                  <a:srgbClr val="464941"/>
                </a:solidFill>
                <a:latin typeface="Roboto Condensed"/>
              </a:rPr>
              <a:t> </a:t>
            </a:r>
            <a:r>
              <a:rPr lang="en-US" sz="4299" dirty="0" err="1">
                <a:solidFill>
                  <a:srgbClr val="464941"/>
                </a:solidFill>
                <a:latin typeface="Roboto Condensed"/>
              </a:rPr>
              <a:t>thiên</a:t>
            </a:r>
            <a:r>
              <a:rPr lang="en-US" sz="4299" dirty="0">
                <a:solidFill>
                  <a:srgbClr val="464941"/>
                </a:solidFill>
                <a:latin typeface="Roboto Condensed"/>
              </a:rPr>
              <a:t> </a:t>
            </a:r>
            <a:r>
              <a:rPr lang="en-US" sz="4299" dirty="0" err="1">
                <a:solidFill>
                  <a:srgbClr val="464941"/>
                </a:solidFill>
                <a:latin typeface="Roboto Condensed"/>
              </a:rPr>
              <a:t>nhiên</a:t>
            </a:r>
            <a:endParaRPr lang="en-US" sz="4299" dirty="0">
              <a:solidFill>
                <a:srgbClr val="464941"/>
              </a:solidFill>
              <a:latin typeface="Roboto Condensed"/>
            </a:endParaRPr>
          </a:p>
          <a:p>
            <a:pPr algn="l">
              <a:lnSpc>
                <a:spcPts val="7352"/>
              </a:lnSpc>
            </a:pPr>
            <a:r>
              <a:rPr lang="en-US" sz="4299" dirty="0">
                <a:solidFill>
                  <a:srgbClr val="464941"/>
                </a:solidFill>
                <a:latin typeface="Roboto Condensed"/>
              </a:rPr>
              <a:t>B. </a:t>
            </a:r>
            <a:r>
              <a:rPr lang="en-US" sz="4299" dirty="0" err="1">
                <a:solidFill>
                  <a:srgbClr val="464941"/>
                </a:solidFill>
                <a:latin typeface="Roboto Condensed"/>
              </a:rPr>
              <a:t>Trở</a:t>
            </a:r>
            <a:r>
              <a:rPr lang="en-US" sz="4299" dirty="0">
                <a:solidFill>
                  <a:srgbClr val="464941"/>
                </a:solidFill>
                <a:latin typeface="Roboto Condensed"/>
              </a:rPr>
              <a:t> </a:t>
            </a:r>
            <a:r>
              <a:rPr lang="en-US" sz="4299" dirty="0" err="1">
                <a:solidFill>
                  <a:srgbClr val="464941"/>
                </a:solidFill>
                <a:latin typeface="Roboto Condensed"/>
              </a:rPr>
              <a:t>thành</a:t>
            </a:r>
            <a:r>
              <a:rPr lang="en-US" sz="4299" dirty="0">
                <a:solidFill>
                  <a:srgbClr val="464941"/>
                </a:solidFill>
                <a:latin typeface="Roboto Condensed"/>
              </a:rPr>
              <a:t> </a:t>
            </a:r>
            <a:r>
              <a:rPr lang="en-US" sz="4299" dirty="0" err="1">
                <a:solidFill>
                  <a:srgbClr val="464941"/>
                </a:solidFill>
                <a:latin typeface="Roboto Condensed"/>
              </a:rPr>
              <a:t>điểm</a:t>
            </a:r>
            <a:r>
              <a:rPr lang="en-US" sz="4299" dirty="0">
                <a:solidFill>
                  <a:srgbClr val="464941"/>
                </a:solidFill>
                <a:latin typeface="Roboto Condensed"/>
              </a:rPr>
              <a:t> </a:t>
            </a:r>
            <a:r>
              <a:rPr lang="en-US" sz="4299" dirty="0" err="1">
                <a:solidFill>
                  <a:srgbClr val="464941"/>
                </a:solidFill>
                <a:latin typeface="Roboto Condensed"/>
              </a:rPr>
              <a:t>hẹn</a:t>
            </a:r>
            <a:r>
              <a:rPr lang="en-US" sz="4299" dirty="0">
                <a:solidFill>
                  <a:srgbClr val="464941"/>
                </a:solidFill>
                <a:latin typeface="Roboto Condensed"/>
              </a:rPr>
              <a:t> </a:t>
            </a:r>
            <a:r>
              <a:rPr lang="en-US" sz="4299" dirty="0" err="1">
                <a:solidFill>
                  <a:srgbClr val="464941"/>
                </a:solidFill>
                <a:latin typeface="Roboto Condensed"/>
              </a:rPr>
              <a:t>của</a:t>
            </a:r>
            <a:r>
              <a:rPr lang="en-US" sz="4299" dirty="0">
                <a:solidFill>
                  <a:srgbClr val="464941"/>
                </a:solidFill>
                <a:latin typeface="Roboto Condensed"/>
              </a:rPr>
              <a:t> </a:t>
            </a:r>
            <a:r>
              <a:rPr lang="en-US" sz="4299" dirty="0" err="1">
                <a:solidFill>
                  <a:srgbClr val="464941"/>
                </a:solidFill>
                <a:latin typeface="Roboto Condensed"/>
              </a:rPr>
              <a:t>giới</a:t>
            </a:r>
            <a:r>
              <a:rPr lang="en-US" sz="4299" dirty="0">
                <a:solidFill>
                  <a:srgbClr val="464941"/>
                </a:solidFill>
                <a:latin typeface="Roboto Condensed"/>
              </a:rPr>
              <a:t> </a:t>
            </a:r>
            <a:r>
              <a:rPr lang="en-US" sz="4299" dirty="0" err="1">
                <a:solidFill>
                  <a:srgbClr val="464941"/>
                </a:solidFill>
                <a:latin typeface="Roboto Condensed"/>
              </a:rPr>
              <a:t>nghiên</a:t>
            </a:r>
            <a:r>
              <a:rPr lang="en-US" sz="4299" dirty="0">
                <a:solidFill>
                  <a:srgbClr val="464941"/>
                </a:solidFill>
                <a:latin typeface="Roboto Condensed"/>
              </a:rPr>
              <a:t> </a:t>
            </a:r>
            <a:r>
              <a:rPr lang="en-US" sz="4299" dirty="0" err="1">
                <a:solidFill>
                  <a:srgbClr val="464941"/>
                </a:solidFill>
                <a:latin typeface="Roboto Condensed"/>
              </a:rPr>
              <a:t>cứu</a:t>
            </a:r>
            <a:r>
              <a:rPr lang="en-US" sz="4299" dirty="0">
                <a:solidFill>
                  <a:srgbClr val="464941"/>
                </a:solidFill>
                <a:latin typeface="Roboto Condensed"/>
              </a:rPr>
              <a:t> </a:t>
            </a:r>
            <a:r>
              <a:rPr lang="en-US" sz="4299" dirty="0" err="1">
                <a:solidFill>
                  <a:srgbClr val="464941"/>
                </a:solidFill>
                <a:latin typeface="Roboto Condensed"/>
              </a:rPr>
              <a:t>về</a:t>
            </a:r>
            <a:r>
              <a:rPr lang="en-US" sz="4299" dirty="0">
                <a:solidFill>
                  <a:srgbClr val="464941"/>
                </a:solidFill>
                <a:latin typeface="Roboto Condensed"/>
              </a:rPr>
              <a:t> </a:t>
            </a:r>
            <a:r>
              <a:rPr lang="en-US" sz="4299" dirty="0" err="1">
                <a:solidFill>
                  <a:srgbClr val="464941"/>
                </a:solidFill>
                <a:latin typeface="Roboto Condensed"/>
              </a:rPr>
              <a:t>sếu</a:t>
            </a:r>
            <a:r>
              <a:rPr lang="en-US" sz="4299" dirty="0">
                <a:solidFill>
                  <a:srgbClr val="464941"/>
                </a:solidFill>
                <a:latin typeface="Roboto Condensed"/>
              </a:rPr>
              <a:t> </a:t>
            </a:r>
            <a:r>
              <a:rPr lang="en-US" sz="4299" dirty="0" err="1">
                <a:solidFill>
                  <a:srgbClr val="464941"/>
                </a:solidFill>
                <a:latin typeface="Roboto Condensed"/>
              </a:rPr>
              <a:t>trên</a:t>
            </a:r>
            <a:r>
              <a:rPr lang="en-US" sz="4299" dirty="0">
                <a:solidFill>
                  <a:srgbClr val="464941"/>
                </a:solidFill>
                <a:latin typeface="Roboto Condensed"/>
              </a:rPr>
              <a:t> </a:t>
            </a:r>
            <a:r>
              <a:rPr lang="en-US" sz="4299" dirty="0" err="1">
                <a:solidFill>
                  <a:srgbClr val="464941"/>
                </a:solidFill>
                <a:latin typeface="Roboto Condensed"/>
              </a:rPr>
              <a:t>khắp</a:t>
            </a:r>
            <a:r>
              <a:rPr lang="en-US" sz="4299" dirty="0">
                <a:solidFill>
                  <a:srgbClr val="464941"/>
                </a:solidFill>
                <a:latin typeface="Roboto Condensed"/>
              </a:rPr>
              <a:t> </a:t>
            </a:r>
            <a:r>
              <a:rPr lang="en-US" sz="4299" dirty="0" err="1">
                <a:solidFill>
                  <a:srgbClr val="464941"/>
                </a:solidFill>
                <a:latin typeface="Roboto Condensed"/>
              </a:rPr>
              <a:t>thế</a:t>
            </a:r>
            <a:r>
              <a:rPr lang="en-US" sz="4299" dirty="0">
                <a:solidFill>
                  <a:srgbClr val="464941"/>
                </a:solidFill>
                <a:latin typeface="Roboto Condensed"/>
              </a:rPr>
              <a:t> </a:t>
            </a:r>
            <a:r>
              <a:rPr lang="en-US" sz="4299" dirty="0" err="1">
                <a:solidFill>
                  <a:srgbClr val="464941"/>
                </a:solidFill>
                <a:latin typeface="Roboto Condensed"/>
              </a:rPr>
              <a:t>giới</a:t>
            </a:r>
            <a:endParaRPr lang="en-US" sz="4299" dirty="0">
              <a:solidFill>
                <a:srgbClr val="464941"/>
              </a:solidFill>
              <a:latin typeface="Roboto Condensed"/>
            </a:endParaRPr>
          </a:p>
          <a:p>
            <a:pPr algn="l">
              <a:lnSpc>
                <a:spcPts val="7352"/>
              </a:lnSpc>
            </a:pPr>
            <a:r>
              <a:rPr lang="en-US" sz="4299" dirty="0">
                <a:solidFill>
                  <a:srgbClr val="464941"/>
                </a:solidFill>
                <a:latin typeface="Roboto Condensed"/>
              </a:rPr>
              <a:t>C. </a:t>
            </a:r>
            <a:r>
              <a:rPr lang="en-US" sz="4299" dirty="0" err="1">
                <a:solidFill>
                  <a:srgbClr val="464941"/>
                </a:solidFill>
                <a:latin typeface="Roboto Condensed"/>
              </a:rPr>
              <a:t>Góp</a:t>
            </a:r>
            <a:r>
              <a:rPr lang="en-US" sz="4299" dirty="0">
                <a:solidFill>
                  <a:srgbClr val="464941"/>
                </a:solidFill>
                <a:latin typeface="Roboto Condensed"/>
              </a:rPr>
              <a:t> </a:t>
            </a:r>
            <a:r>
              <a:rPr lang="en-US" sz="4299" dirty="0" err="1">
                <a:solidFill>
                  <a:srgbClr val="464941"/>
                </a:solidFill>
                <a:latin typeface="Roboto Condensed"/>
              </a:rPr>
              <a:t>phần</a:t>
            </a:r>
            <a:r>
              <a:rPr lang="en-US" sz="4299" dirty="0">
                <a:solidFill>
                  <a:srgbClr val="464941"/>
                </a:solidFill>
                <a:latin typeface="Roboto Condensed"/>
              </a:rPr>
              <a:t> </a:t>
            </a:r>
            <a:r>
              <a:rPr lang="en-US" sz="4299" dirty="0" err="1">
                <a:solidFill>
                  <a:srgbClr val="464941"/>
                </a:solidFill>
                <a:latin typeface="Roboto Condensed"/>
              </a:rPr>
              <a:t>bảo</a:t>
            </a:r>
            <a:r>
              <a:rPr lang="en-US" sz="4299" dirty="0">
                <a:solidFill>
                  <a:srgbClr val="464941"/>
                </a:solidFill>
                <a:latin typeface="Roboto Condensed"/>
              </a:rPr>
              <a:t> </a:t>
            </a:r>
            <a:r>
              <a:rPr lang="en-US" sz="4299" dirty="0" err="1">
                <a:solidFill>
                  <a:srgbClr val="464941"/>
                </a:solidFill>
                <a:latin typeface="Roboto Condensed"/>
              </a:rPr>
              <a:t>tồn</a:t>
            </a:r>
            <a:r>
              <a:rPr lang="en-US" sz="4299" dirty="0">
                <a:solidFill>
                  <a:srgbClr val="464941"/>
                </a:solidFill>
                <a:latin typeface="Roboto Condensed"/>
              </a:rPr>
              <a:t> </a:t>
            </a:r>
            <a:r>
              <a:rPr lang="en-US" sz="4299" dirty="0" err="1">
                <a:solidFill>
                  <a:srgbClr val="464941"/>
                </a:solidFill>
                <a:latin typeface="Roboto Condensed"/>
              </a:rPr>
              <a:t>loài</a:t>
            </a:r>
            <a:r>
              <a:rPr lang="en-US" sz="4299" dirty="0">
                <a:solidFill>
                  <a:srgbClr val="464941"/>
                </a:solidFill>
                <a:latin typeface="Roboto Condensed"/>
              </a:rPr>
              <a:t> </a:t>
            </a:r>
            <a:r>
              <a:rPr lang="en-US" sz="4299" dirty="0" err="1">
                <a:solidFill>
                  <a:srgbClr val="464941"/>
                </a:solidFill>
                <a:latin typeface="Roboto Condensed"/>
              </a:rPr>
              <a:t>động</a:t>
            </a:r>
            <a:r>
              <a:rPr lang="en-US" sz="4299" dirty="0">
                <a:solidFill>
                  <a:srgbClr val="464941"/>
                </a:solidFill>
                <a:latin typeface="Roboto Condensed"/>
              </a:rPr>
              <a:t> </a:t>
            </a:r>
            <a:r>
              <a:rPr lang="en-US" sz="4299" dirty="0" err="1">
                <a:solidFill>
                  <a:srgbClr val="464941"/>
                </a:solidFill>
                <a:latin typeface="Roboto Condensed"/>
              </a:rPr>
              <a:t>thực</a:t>
            </a:r>
            <a:r>
              <a:rPr lang="en-US" sz="4299" dirty="0">
                <a:solidFill>
                  <a:srgbClr val="464941"/>
                </a:solidFill>
                <a:latin typeface="Roboto Condensed"/>
              </a:rPr>
              <a:t> </a:t>
            </a:r>
            <a:r>
              <a:rPr lang="en-US" sz="4299" dirty="0" err="1">
                <a:solidFill>
                  <a:srgbClr val="464941"/>
                </a:solidFill>
                <a:latin typeface="Roboto Condensed"/>
              </a:rPr>
              <a:t>vật</a:t>
            </a:r>
            <a:r>
              <a:rPr lang="en-US" sz="4299" dirty="0">
                <a:solidFill>
                  <a:srgbClr val="464941"/>
                </a:solidFill>
                <a:latin typeface="Roboto Condensed"/>
              </a:rPr>
              <a:t> </a:t>
            </a:r>
            <a:r>
              <a:rPr lang="en-US" sz="4299" dirty="0" err="1">
                <a:solidFill>
                  <a:srgbClr val="464941"/>
                </a:solidFill>
                <a:latin typeface="Roboto Condensed"/>
              </a:rPr>
              <a:t>quý</a:t>
            </a:r>
            <a:r>
              <a:rPr lang="en-US" sz="4299" dirty="0">
                <a:solidFill>
                  <a:srgbClr val="464941"/>
                </a:solidFill>
                <a:latin typeface="Roboto Condensed"/>
              </a:rPr>
              <a:t> </a:t>
            </a:r>
            <a:r>
              <a:rPr lang="en-US" sz="4299" dirty="0" err="1">
                <a:solidFill>
                  <a:srgbClr val="464941"/>
                </a:solidFill>
                <a:latin typeface="Roboto Condensed"/>
              </a:rPr>
              <a:t>hiếm</a:t>
            </a:r>
            <a:endParaRPr lang="en-US" sz="4299" dirty="0">
              <a:solidFill>
                <a:srgbClr val="464941"/>
              </a:solidFill>
              <a:latin typeface="Roboto Condensed"/>
            </a:endParaRPr>
          </a:p>
          <a:p>
            <a:pPr algn="l">
              <a:lnSpc>
                <a:spcPts val="7352"/>
              </a:lnSpc>
            </a:pPr>
            <a:r>
              <a:rPr lang="en-US" sz="4299" dirty="0">
                <a:solidFill>
                  <a:srgbClr val="464941"/>
                </a:solidFill>
                <a:latin typeface="Roboto Condensed"/>
              </a:rPr>
              <a:t>D. </a:t>
            </a:r>
            <a:r>
              <a:rPr lang="en-US" sz="4299" dirty="0" err="1">
                <a:solidFill>
                  <a:srgbClr val="464941"/>
                </a:solidFill>
                <a:latin typeface="Roboto Condensed"/>
              </a:rPr>
              <a:t>Khôi</a:t>
            </a:r>
            <a:r>
              <a:rPr lang="en-US" sz="4299" dirty="0">
                <a:solidFill>
                  <a:srgbClr val="464941"/>
                </a:solidFill>
                <a:latin typeface="Roboto Condensed"/>
              </a:rPr>
              <a:t> </a:t>
            </a:r>
            <a:r>
              <a:rPr lang="en-US" sz="4299" dirty="0" err="1">
                <a:solidFill>
                  <a:srgbClr val="464941"/>
                </a:solidFill>
                <a:latin typeface="Roboto Condensed"/>
              </a:rPr>
              <a:t>phục</a:t>
            </a:r>
            <a:r>
              <a:rPr lang="en-US" sz="4299" dirty="0">
                <a:solidFill>
                  <a:srgbClr val="464941"/>
                </a:solidFill>
                <a:latin typeface="Roboto Condensed"/>
              </a:rPr>
              <a:t> </a:t>
            </a:r>
            <a:r>
              <a:rPr lang="en-US" sz="4299" dirty="0" err="1">
                <a:solidFill>
                  <a:srgbClr val="464941"/>
                </a:solidFill>
                <a:latin typeface="Roboto Condensed"/>
              </a:rPr>
              <a:t>môi</a:t>
            </a:r>
            <a:r>
              <a:rPr lang="en-US" sz="4299" dirty="0">
                <a:solidFill>
                  <a:srgbClr val="464941"/>
                </a:solidFill>
                <a:latin typeface="Roboto Condensed"/>
              </a:rPr>
              <a:t> </a:t>
            </a:r>
            <a:r>
              <a:rPr lang="en-US" sz="4299" dirty="0" err="1">
                <a:solidFill>
                  <a:srgbClr val="464941"/>
                </a:solidFill>
                <a:latin typeface="Roboto Condensed"/>
              </a:rPr>
              <a:t>trường</a:t>
            </a:r>
            <a:r>
              <a:rPr lang="en-US" sz="4299" dirty="0">
                <a:solidFill>
                  <a:srgbClr val="464941"/>
                </a:solidFill>
                <a:latin typeface="Roboto Condensed"/>
              </a:rPr>
              <a:t> </a:t>
            </a:r>
            <a:r>
              <a:rPr lang="en-US" sz="4299" dirty="0" err="1">
                <a:solidFill>
                  <a:srgbClr val="464941"/>
                </a:solidFill>
                <a:latin typeface="Roboto Condensed"/>
              </a:rPr>
              <a:t>sinh</a:t>
            </a:r>
            <a:r>
              <a:rPr lang="en-US" sz="4299" dirty="0">
                <a:solidFill>
                  <a:srgbClr val="464941"/>
                </a:solidFill>
                <a:latin typeface="Roboto Condensed"/>
              </a:rPr>
              <a:t> </a:t>
            </a:r>
            <a:r>
              <a:rPr lang="en-US" sz="4299" dirty="0" err="1">
                <a:solidFill>
                  <a:srgbClr val="464941"/>
                </a:solidFill>
                <a:latin typeface="Roboto Condensed"/>
              </a:rPr>
              <a:t>thái</a:t>
            </a:r>
            <a:r>
              <a:rPr lang="en-US" sz="4299" dirty="0">
                <a:solidFill>
                  <a:srgbClr val="464941"/>
                </a:solidFill>
                <a:latin typeface="Roboto Condensed"/>
              </a:rPr>
              <a:t> </a:t>
            </a:r>
            <a:r>
              <a:rPr lang="en-US" sz="4299" dirty="0" err="1">
                <a:solidFill>
                  <a:srgbClr val="464941"/>
                </a:solidFill>
                <a:latin typeface="Roboto Condensed"/>
              </a:rPr>
              <a:t>cho</a:t>
            </a:r>
            <a:r>
              <a:rPr lang="en-US" sz="4299" dirty="0">
                <a:solidFill>
                  <a:srgbClr val="464941"/>
                </a:solidFill>
                <a:latin typeface="Roboto Condensed"/>
              </a:rPr>
              <a:t> </a:t>
            </a:r>
            <a:r>
              <a:rPr lang="en-US" sz="4299" dirty="0" err="1">
                <a:solidFill>
                  <a:srgbClr val="464941"/>
                </a:solidFill>
                <a:latin typeface="Roboto Condensed"/>
              </a:rPr>
              <a:t>các</a:t>
            </a:r>
            <a:r>
              <a:rPr lang="en-US" sz="4299" dirty="0">
                <a:solidFill>
                  <a:srgbClr val="464941"/>
                </a:solidFill>
                <a:latin typeface="Roboto Condensed"/>
              </a:rPr>
              <a:t> </a:t>
            </a:r>
            <a:r>
              <a:rPr lang="en-US" sz="4299" dirty="0" err="1">
                <a:solidFill>
                  <a:srgbClr val="464941"/>
                </a:solidFill>
                <a:latin typeface="Roboto Condensed"/>
              </a:rPr>
              <a:t>loài</a:t>
            </a:r>
            <a:r>
              <a:rPr lang="en-US" sz="4299" dirty="0">
                <a:solidFill>
                  <a:srgbClr val="464941"/>
                </a:solidFill>
                <a:latin typeface="Roboto Condensed"/>
              </a:rPr>
              <a:t> </a:t>
            </a:r>
            <a:r>
              <a:rPr lang="en-US" sz="4299" dirty="0" err="1">
                <a:solidFill>
                  <a:srgbClr val="464941"/>
                </a:solidFill>
                <a:latin typeface="Roboto Condensed"/>
              </a:rPr>
              <a:t>động</a:t>
            </a:r>
            <a:r>
              <a:rPr lang="en-US" sz="4299" dirty="0">
                <a:solidFill>
                  <a:srgbClr val="464941"/>
                </a:solidFill>
                <a:latin typeface="Roboto Condensed"/>
              </a:rPr>
              <a:t> </a:t>
            </a:r>
            <a:r>
              <a:rPr lang="en-US" sz="4299" dirty="0" err="1">
                <a:solidFill>
                  <a:srgbClr val="464941"/>
                </a:solidFill>
                <a:latin typeface="Roboto Condensed"/>
              </a:rPr>
              <a:t>thực</a:t>
            </a:r>
            <a:r>
              <a:rPr lang="en-US" sz="4299" dirty="0">
                <a:solidFill>
                  <a:srgbClr val="464941"/>
                </a:solidFill>
                <a:latin typeface="Roboto Condensed"/>
              </a:rPr>
              <a:t> </a:t>
            </a:r>
            <a:r>
              <a:rPr lang="en-US" sz="4299" dirty="0" err="1">
                <a:solidFill>
                  <a:srgbClr val="464941"/>
                </a:solidFill>
                <a:latin typeface="Roboto Condensed"/>
              </a:rPr>
              <a:t>vật</a:t>
            </a:r>
            <a:r>
              <a:rPr lang="en-US" sz="4299" dirty="0">
                <a:solidFill>
                  <a:srgbClr val="464941"/>
                </a:solidFill>
                <a:latin typeface="Roboto Condensed"/>
              </a:rPr>
              <a:t> </a:t>
            </a:r>
            <a:r>
              <a:rPr lang="en-US" sz="4299" dirty="0" err="1">
                <a:solidFill>
                  <a:srgbClr val="464941"/>
                </a:solidFill>
                <a:latin typeface="Roboto Condensed"/>
              </a:rPr>
              <a:t>quý</a:t>
            </a:r>
            <a:r>
              <a:rPr lang="en-US" sz="4299" dirty="0">
                <a:solidFill>
                  <a:srgbClr val="464941"/>
                </a:solidFill>
                <a:latin typeface="Roboto Condensed"/>
              </a:rPr>
              <a:t> </a:t>
            </a:r>
            <a:r>
              <a:rPr lang="en-US" sz="4299" dirty="0" err="1">
                <a:solidFill>
                  <a:srgbClr val="464941"/>
                </a:solidFill>
                <a:latin typeface="Roboto Condensed"/>
              </a:rPr>
              <a:t>hiếm</a:t>
            </a:r>
            <a:endParaRPr lang="en-US" sz="4299" dirty="0">
              <a:solidFill>
                <a:srgbClr val="464941"/>
              </a:solidFill>
              <a:latin typeface="Roboto Condensed"/>
            </a:endParaRPr>
          </a:p>
          <a:p>
            <a:pPr algn="l">
              <a:lnSpc>
                <a:spcPts val="4480"/>
              </a:lnSpc>
            </a:pPr>
            <a:endParaRPr lang="en-US" sz="4299" dirty="0">
              <a:solidFill>
                <a:srgbClr val="464941"/>
              </a:solidFill>
              <a:latin typeface="Roboto Condensed"/>
            </a:endParaRPr>
          </a:p>
        </p:txBody>
      </p:sp>
      <p:pic>
        <p:nvPicPr>
          <p:cNvPr id="14" name="Picture 14"/>
          <p:cNvPicPr>
            <a:picLocks noChangeAspect="1"/>
          </p:cNvPicPr>
          <p:nvPr/>
        </p:nvPicPr>
        <p:blipFill>
          <a:blip r:embed="rId7"/>
          <a:srcRect/>
          <a:stretch>
            <a:fillRect/>
          </a:stretch>
        </p:blipFill>
        <p:spPr>
          <a:xfrm>
            <a:off x="89533" y="7055976"/>
            <a:ext cx="1270298" cy="76853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923128"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51664"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69523" y="-2372380"/>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4">
              <a:alphaModFix amt="64000"/>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378445" y="3956619"/>
            <a:ext cx="19044890" cy="3086100"/>
            <a:chOff x="0" y="0"/>
            <a:chExt cx="5015938" cy="812800"/>
          </a:xfrm>
        </p:grpSpPr>
        <p:sp>
          <p:nvSpPr>
            <p:cNvPr id="6" name="Freeform 6"/>
            <p:cNvSpPr/>
            <p:nvPr/>
          </p:nvSpPr>
          <p:spPr>
            <a:xfrm>
              <a:off x="0" y="0"/>
              <a:ext cx="5015938" cy="812800"/>
            </a:xfrm>
            <a:custGeom>
              <a:avLst/>
              <a:gdLst/>
              <a:ahLst/>
              <a:cxnLst/>
              <a:rect l="l" t="t" r="r" b="b"/>
              <a:pathLst>
                <a:path w="5015938" h="812800">
                  <a:moveTo>
                    <a:pt x="20732" y="0"/>
                  </a:moveTo>
                  <a:lnTo>
                    <a:pt x="4995206" y="0"/>
                  </a:lnTo>
                  <a:cubicBezTo>
                    <a:pt x="5000704" y="0"/>
                    <a:pt x="5005978" y="2184"/>
                    <a:pt x="5009866" y="6072"/>
                  </a:cubicBezTo>
                  <a:cubicBezTo>
                    <a:pt x="5013754" y="9960"/>
                    <a:pt x="5015938" y="15234"/>
                    <a:pt x="5015938" y="20732"/>
                  </a:cubicBezTo>
                  <a:lnTo>
                    <a:pt x="5015938" y="792068"/>
                  </a:lnTo>
                  <a:cubicBezTo>
                    <a:pt x="5015938" y="797566"/>
                    <a:pt x="5013754" y="802840"/>
                    <a:pt x="5009866" y="806728"/>
                  </a:cubicBezTo>
                  <a:cubicBezTo>
                    <a:pt x="5005978" y="810616"/>
                    <a:pt x="5000704" y="812800"/>
                    <a:pt x="4995206" y="812800"/>
                  </a:cubicBezTo>
                  <a:lnTo>
                    <a:pt x="20732" y="812800"/>
                  </a:lnTo>
                  <a:cubicBezTo>
                    <a:pt x="15234" y="812800"/>
                    <a:pt x="9960" y="810616"/>
                    <a:pt x="6072" y="806728"/>
                  </a:cubicBezTo>
                  <a:cubicBezTo>
                    <a:pt x="2184" y="802840"/>
                    <a:pt x="0" y="797566"/>
                    <a:pt x="0" y="792068"/>
                  </a:cubicBezTo>
                  <a:lnTo>
                    <a:pt x="0" y="20732"/>
                  </a:lnTo>
                  <a:cubicBezTo>
                    <a:pt x="0" y="15234"/>
                    <a:pt x="2184" y="9960"/>
                    <a:pt x="6072" y="6072"/>
                  </a:cubicBezTo>
                  <a:cubicBezTo>
                    <a:pt x="9960" y="2184"/>
                    <a:pt x="15234" y="0"/>
                    <a:pt x="20732" y="0"/>
                  </a:cubicBezTo>
                  <a:close/>
                </a:path>
              </a:pathLst>
            </a:custGeom>
            <a:solidFill>
              <a:srgbClr val="FFFFFF">
                <a:alpha val="82745"/>
              </a:srgbClr>
            </a:solidFill>
          </p:spPr>
        </p:sp>
        <p:sp>
          <p:nvSpPr>
            <p:cNvPr id="7" name="TextBox 7"/>
            <p:cNvSpPr txBox="1"/>
            <p:nvPr/>
          </p:nvSpPr>
          <p:spPr>
            <a:xfrm>
              <a:off x="0" y="-38100"/>
              <a:ext cx="5015938"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348202" y="6363022"/>
            <a:ext cx="2727164" cy="3923978"/>
          </a:xfrm>
          <a:custGeom>
            <a:avLst/>
            <a:gdLst/>
            <a:ahLst/>
            <a:cxnLst/>
            <a:rect l="l" t="t" r="r" b="b"/>
            <a:pathLst>
              <a:path w="2727164" h="3923978">
                <a:moveTo>
                  <a:pt x="0" y="0"/>
                </a:moveTo>
                <a:lnTo>
                  <a:pt x="2727164" y="0"/>
                </a:lnTo>
                <a:lnTo>
                  <a:pt x="2727164" y="3923978"/>
                </a:lnTo>
                <a:lnTo>
                  <a:pt x="0" y="3923978"/>
                </a:lnTo>
                <a:lnTo>
                  <a:pt x="0" y="0"/>
                </a:lnTo>
                <a:close/>
              </a:path>
            </a:pathLst>
          </a:custGeom>
          <a:blipFill>
            <a:blip r:embed="rId6"/>
            <a:stretch>
              <a:fillRect/>
            </a:stretch>
          </a:blipFill>
        </p:spPr>
      </p:sp>
      <p:sp>
        <p:nvSpPr>
          <p:cNvPr id="9" name="TextBox 9"/>
          <p:cNvSpPr txBox="1"/>
          <p:nvPr/>
        </p:nvSpPr>
        <p:spPr>
          <a:xfrm>
            <a:off x="-1101955" y="3775644"/>
            <a:ext cx="20491910" cy="3334246"/>
          </a:xfrm>
          <a:prstGeom prst="rect">
            <a:avLst/>
          </a:prstGeom>
        </p:spPr>
        <p:txBody>
          <a:bodyPr lIns="0" tIns="0" rIns="0" bIns="0" rtlCol="0" anchor="t">
            <a:spAutoFit/>
          </a:bodyPr>
          <a:lstStyle/>
          <a:p>
            <a:pPr algn="ctr">
              <a:lnSpc>
                <a:spcPts val="13039"/>
              </a:lnSpc>
            </a:pPr>
            <a:r>
              <a:rPr lang="en-US" sz="9313" dirty="0">
                <a:solidFill>
                  <a:srgbClr val="6B7063"/>
                </a:solidFill>
                <a:latin typeface="#9Slide05 IcielSanelma" panose="020B0604020202020204" charset="0"/>
              </a:rPr>
              <a:t> III. </a:t>
            </a:r>
          </a:p>
          <a:p>
            <a:pPr algn="ctr">
              <a:lnSpc>
                <a:spcPts val="13039"/>
              </a:lnSpc>
              <a:spcBef>
                <a:spcPct val="0"/>
              </a:spcBef>
            </a:pPr>
            <a:r>
              <a:rPr lang="en-US" sz="9313" dirty="0" smtClean="0">
                <a:solidFill>
                  <a:srgbClr val="6B7063"/>
                </a:solidFill>
                <a:latin typeface="#9Slide05 IcielSanelma" panose="020B0604020202020204" charset="0"/>
              </a:rPr>
              <a:t>KHÁM PHÁ</a:t>
            </a:r>
            <a:r>
              <a:rPr lang="en-US" sz="9313" dirty="0" smtClean="0">
                <a:solidFill>
                  <a:srgbClr val="6B7063"/>
                </a:solidFill>
                <a:latin typeface="#9Slide05 IcielSanelma" panose="020B0604020202020204" charset="0"/>
              </a:rPr>
              <a:t> </a:t>
            </a:r>
            <a:r>
              <a:rPr lang="en-US" sz="9313" dirty="0">
                <a:solidFill>
                  <a:srgbClr val="6B7063"/>
                </a:solidFill>
                <a:latin typeface="#9Slide05 IcielSanelma" panose="020B0604020202020204" charset="0"/>
              </a:rPr>
              <a:t>VĂN BẢN</a:t>
            </a:r>
          </a:p>
        </p:txBody>
      </p:sp>
      <p:sp>
        <p:nvSpPr>
          <p:cNvPr id="10" name="Freeform 10"/>
          <p:cNvSpPr/>
          <p:nvPr/>
        </p:nvSpPr>
        <p:spPr>
          <a:xfrm>
            <a:off x="16038561" y="-2002625"/>
            <a:ext cx="7035847" cy="4406199"/>
          </a:xfrm>
          <a:custGeom>
            <a:avLst/>
            <a:gdLst/>
            <a:ahLst/>
            <a:cxnLst/>
            <a:rect l="l" t="t" r="r" b="b"/>
            <a:pathLst>
              <a:path w="7035847" h="4406199">
                <a:moveTo>
                  <a:pt x="0" y="0"/>
                </a:moveTo>
                <a:lnTo>
                  <a:pt x="7035848" y="0"/>
                </a:lnTo>
                <a:lnTo>
                  <a:pt x="7035848" y="4406200"/>
                </a:lnTo>
                <a:lnTo>
                  <a:pt x="0" y="4406200"/>
                </a:lnTo>
                <a:lnTo>
                  <a:pt x="0" y="0"/>
                </a:lnTo>
                <a:close/>
              </a:path>
            </a:pathLst>
          </a:custGeom>
          <a:blipFill>
            <a:blip r:embed="rId7"/>
            <a:stretch>
              <a:fillRect/>
            </a:stretch>
          </a:blipFill>
        </p:spPr>
      </p:sp>
      <p:sp>
        <p:nvSpPr>
          <p:cNvPr id="11" name="Freeform 11"/>
          <p:cNvSpPr/>
          <p:nvPr/>
        </p:nvSpPr>
        <p:spPr>
          <a:xfrm>
            <a:off x="265036" y="4454364"/>
            <a:ext cx="2877367" cy="550692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8"/>
            <a:stretch>
              <a:fillRect/>
            </a:stretch>
          </a:blipFill>
        </p:spPr>
      </p:sp>
      <p:sp>
        <p:nvSpPr>
          <p:cNvPr id="12" name="Freeform 12"/>
          <p:cNvSpPr/>
          <p:nvPr/>
        </p:nvSpPr>
        <p:spPr>
          <a:xfrm>
            <a:off x="-2548400" y="-1174400"/>
            <a:ext cx="7035847" cy="4406199"/>
          </a:xfrm>
          <a:custGeom>
            <a:avLst/>
            <a:gdLst/>
            <a:ahLst/>
            <a:cxnLst/>
            <a:rect l="l" t="t" r="r" b="b"/>
            <a:pathLst>
              <a:path w="7035847" h="4406199">
                <a:moveTo>
                  <a:pt x="0" y="0"/>
                </a:moveTo>
                <a:lnTo>
                  <a:pt x="7035847" y="0"/>
                </a:lnTo>
                <a:lnTo>
                  <a:pt x="7035847" y="4406200"/>
                </a:lnTo>
                <a:lnTo>
                  <a:pt x="0" y="4406200"/>
                </a:lnTo>
                <a:lnTo>
                  <a:pt x="0" y="0"/>
                </a:lnTo>
                <a:close/>
              </a:path>
            </a:pathLst>
          </a:custGeom>
          <a:blipFill>
            <a:blip r:embed="rId7"/>
            <a:stretch>
              <a:fillRect/>
            </a:stretch>
          </a:blipFill>
        </p:spPr>
      </p:sp>
      <p:sp>
        <p:nvSpPr>
          <p:cNvPr id="13" name="Freeform 13"/>
          <p:cNvSpPr/>
          <p:nvPr/>
        </p:nvSpPr>
        <p:spPr>
          <a:xfrm>
            <a:off x="3906067" y="911606"/>
            <a:ext cx="4354702" cy="1769893"/>
          </a:xfrm>
          <a:custGeom>
            <a:avLst/>
            <a:gdLst/>
            <a:ahLst/>
            <a:cxnLst/>
            <a:rect l="l" t="t" r="r" b="b"/>
            <a:pathLst>
              <a:path w="4354702" h="1769893">
                <a:moveTo>
                  <a:pt x="0" y="0"/>
                </a:moveTo>
                <a:lnTo>
                  <a:pt x="4354701" y="0"/>
                </a:lnTo>
                <a:lnTo>
                  <a:pt x="4354701"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144000" y="1028700"/>
            <a:ext cx="4354702" cy="1769893"/>
          </a:xfrm>
          <a:custGeom>
            <a:avLst/>
            <a:gdLst/>
            <a:ahLst/>
            <a:cxnLst/>
            <a:rect l="l" t="t" r="r" b="b"/>
            <a:pathLst>
              <a:path w="4354702" h="1769893">
                <a:moveTo>
                  <a:pt x="0" y="0"/>
                </a:moveTo>
                <a:lnTo>
                  <a:pt x="4354702" y="0"/>
                </a:lnTo>
                <a:lnTo>
                  <a:pt x="4354702"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484938" y="-3539178"/>
            <a:ext cx="19362079" cy="16167336"/>
          </a:xfrm>
          <a:custGeom>
            <a:avLst/>
            <a:gdLst/>
            <a:ahLst/>
            <a:cxnLst/>
            <a:rect l="l" t="t" r="r" b="b"/>
            <a:pathLst>
              <a:path w="19362079" h="16167336">
                <a:moveTo>
                  <a:pt x="0" y="0"/>
                </a:moveTo>
                <a:lnTo>
                  <a:pt x="19362079" y="0"/>
                </a:lnTo>
                <a:lnTo>
                  <a:pt x="19362079" y="16167336"/>
                </a:lnTo>
                <a:lnTo>
                  <a:pt x="0" y="16167336"/>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618078" y="1104258"/>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53000"/>
            </a:blip>
            <a:stretch>
              <a:fillRect l="-64665" r="-121186"/>
            </a:stretch>
          </a:blipFill>
        </p:spPr>
      </p:sp>
      <p:sp>
        <p:nvSpPr>
          <p:cNvPr id="4" name="Freeform 4"/>
          <p:cNvSpPr/>
          <p:nvPr/>
        </p:nvSpPr>
        <p:spPr>
          <a:xfrm>
            <a:off x="6295388" y="2808699"/>
            <a:ext cx="9691833" cy="6449601"/>
          </a:xfrm>
          <a:custGeom>
            <a:avLst/>
            <a:gdLst/>
            <a:ahLst/>
            <a:cxnLst/>
            <a:rect l="l" t="t" r="r" b="b"/>
            <a:pathLst>
              <a:path w="9691833" h="6449601">
                <a:moveTo>
                  <a:pt x="0" y="0"/>
                </a:moveTo>
                <a:lnTo>
                  <a:pt x="9691833" y="0"/>
                </a:lnTo>
                <a:lnTo>
                  <a:pt x="9691833" y="6449601"/>
                </a:lnTo>
                <a:lnTo>
                  <a:pt x="0" y="64496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6046">
            <a:off x="1300183" y="3660258"/>
            <a:ext cx="9990410" cy="822960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7"/>
            <a:stretch>
              <a:fillRect/>
            </a:stretch>
          </a:blipFill>
        </p:spPr>
      </p:sp>
      <p:sp>
        <p:nvSpPr>
          <p:cNvPr id="6" name="TextBox 6"/>
          <p:cNvSpPr txBox="1"/>
          <p:nvPr/>
        </p:nvSpPr>
        <p:spPr>
          <a:xfrm>
            <a:off x="7664910" y="4060644"/>
            <a:ext cx="7263947" cy="3416196"/>
          </a:xfrm>
          <a:prstGeom prst="rect">
            <a:avLst/>
          </a:prstGeom>
        </p:spPr>
        <p:txBody>
          <a:bodyPr lIns="0" tIns="0" rIns="0" bIns="0" rtlCol="0" anchor="t">
            <a:spAutoFit/>
          </a:bodyPr>
          <a:lstStyle/>
          <a:p>
            <a:pPr algn="ctr">
              <a:lnSpc>
                <a:spcPts val="5430"/>
              </a:lnSpc>
              <a:spcBef>
                <a:spcPct val="0"/>
              </a:spcBef>
            </a:pPr>
            <a:r>
              <a:rPr lang="en-US" sz="3879">
                <a:solidFill>
                  <a:srgbClr val="636363"/>
                </a:solidFill>
                <a:latin typeface="Roboto Condensed Bold"/>
              </a:rPr>
              <a:t>Nhiệm vụ 1</a:t>
            </a:r>
            <a:r>
              <a:rPr lang="en-US" sz="3879">
                <a:solidFill>
                  <a:srgbClr val="636363"/>
                </a:solidFill>
                <a:latin typeface="Roboto Condensed"/>
              </a:rPr>
              <a:t>: Hoàn thành Phiếu học tập 1 về Đặc trưng của văn bản thông tin giới thiệu về danh lam thắng cảnh thể hiện trong văn bản </a:t>
            </a:r>
            <a:r>
              <a:rPr lang="en-US" sz="3879">
                <a:solidFill>
                  <a:srgbClr val="636363"/>
                </a:solidFill>
                <a:latin typeface="Roboto Condensed Italics"/>
              </a:rPr>
              <a:t>Vườn quốc gia Tràm Chim – Tam Nông.</a:t>
            </a:r>
          </a:p>
        </p:txBody>
      </p:sp>
      <p:sp>
        <p:nvSpPr>
          <p:cNvPr id="7" name="TextBox 7"/>
          <p:cNvSpPr txBox="1"/>
          <p:nvPr/>
        </p:nvSpPr>
        <p:spPr>
          <a:xfrm>
            <a:off x="-1524000" y="179978"/>
            <a:ext cx="11451335" cy="1005275"/>
          </a:xfrm>
          <a:prstGeom prst="rect">
            <a:avLst/>
          </a:prstGeom>
        </p:spPr>
        <p:txBody>
          <a:bodyPr lIns="0" tIns="0" rIns="0" bIns="0" rtlCol="0" anchor="t">
            <a:spAutoFit/>
          </a:bodyPr>
          <a:lstStyle/>
          <a:p>
            <a:pPr algn="ctr">
              <a:lnSpc>
                <a:spcPts val="7700"/>
              </a:lnSpc>
            </a:pPr>
            <a:r>
              <a:rPr lang="en-US" sz="7200" dirty="0">
                <a:solidFill>
                  <a:srgbClr val="863D3D"/>
                </a:solidFill>
                <a:latin typeface="#9Slide05 IcielSanelma" panose="020B0604020202020204" charset="0"/>
              </a:rPr>
              <a:t>III. </a:t>
            </a:r>
            <a:r>
              <a:rPr lang="en-US" sz="7200" dirty="0" smtClean="0">
                <a:solidFill>
                  <a:srgbClr val="863D3D"/>
                </a:solidFill>
                <a:latin typeface="#9Slide05 IcielSanelma" panose="020B0604020202020204" charset="0"/>
              </a:rPr>
              <a:t>KHÁM PHÁ VĂN </a:t>
            </a:r>
            <a:r>
              <a:rPr lang="en-US" sz="7200" dirty="0">
                <a:solidFill>
                  <a:srgbClr val="863D3D"/>
                </a:solidFill>
                <a:latin typeface="#9Slide05 IcielSanelma" panose="020B0604020202020204" charset="0"/>
              </a:rPr>
              <a:t>BẢN</a:t>
            </a:r>
          </a:p>
        </p:txBody>
      </p:sp>
      <p:sp>
        <p:nvSpPr>
          <p:cNvPr id="8" name="TextBox 8"/>
          <p:cNvSpPr txBox="1"/>
          <p:nvPr/>
        </p:nvSpPr>
        <p:spPr>
          <a:xfrm>
            <a:off x="654259" y="1222367"/>
            <a:ext cx="16474035" cy="1438275"/>
          </a:xfrm>
          <a:prstGeom prst="rect">
            <a:avLst/>
          </a:prstGeom>
        </p:spPr>
        <p:txBody>
          <a:bodyPr lIns="0" tIns="0" rIns="0" bIns="0" rtlCol="0" anchor="t">
            <a:spAutoFit/>
          </a:bodyPr>
          <a:lstStyle/>
          <a:p>
            <a:pPr algn="l">
              <a:lnSpc>
                <a:spcPts val="5100"/>
              </a:lnSpc>
            </a:pPr>
            <a:r>
              <a:rPr lang="en-US" sz="6000" dirty="0">
                <a:solidFill>
                  <a:srgbClr val="5C6B55"/>
                </a:solidFill>
                <a:latin typeface="#9Slide05 IcielSanelma"/>
              </a:rPr>
              <a:t>3.1. </a:t>
            </a:r>
            <a:r>
              <a:rPr lang="en-US" sz="6000" dirty="0" err="1">
                <a:solidFill>
                  <a:srgbClr val="5C6B55"/>
                </a:solidFill>
                <a:latin typeface="#9Slide05 IcielSanelma"/>
              </a:rPr>
              <a:t>Đặc</a:t>
            </a:r>
            <a:r>
              <a:rPr lang="en-US" sz="6000" dirty="0">
                <a:solidFill>
                  <a:srgbClr val="5C6B55"/>
                </a:solidFill>
                <a:latin typeface="#9Slide05 IcielSanelma"/>
              </a:rPr>
              <a:t> </a:t>
            </a:r>
            <a:r>
              <a:rPr lang="en-US" sz="6000" dirty="0" err="1">
                <a:solidFill>
                  <a:srgbClr val="5C6B55"/>
                </a:solidFill>
                <a:latin typeface="#9Slide05 IcielSanelma"/>
              </a:rPr>
              <a:t>trưng</a:t>
            </a:r>
            <a:r>
              <a:rPr lang="en-US" sz="6000" dirty="0">
                <a:solidFill>
                  <a:srgbClr val="5C6B55"/>
                </a:solidFill>
                <a:latin typeface="#9Slide05 IcielSanelma"/>
              </a:rPr>
              <a:t> </a:t>
            </a:r>
            <a:r>
              <a:rPr lang="en-US" sz="6000" dirty="0" err="1">
                <a:solidFill>
                  <a:srgbClr val="5C6B55"/>
                </a:solidFill>
                <a:latin typeface="#9Slide05 IcielSanelma"/>
              </a:rPr>
              <a:t>của</a:t>
            </a:r>
            <a:r>
              <a:rPr lang="en-US" sz="6000" dirty="0">
                <a:solidFill>
                  <a:srgbClr val="5C6B55"/>
                </a:solidFill>
                <a:latin typeface="#9Slide05 IcielSanelma"/>
              </a:rPr>
              <a:t> </a:t>
            </a:r>
            <a:r>
              <a:rPr lang="en-US" sz="6000" dirty="0" err="1">
                <a:solidFill>
                  <a:srgbClr val="5C6B55"/>
                </a:solidFill>
                <a:latin typeface="#9Slide05 IcielSanelma"/>
              </a:rPr>
              <a:t>văn</a:t>
            </a:r>
            <a:r>
              <a:rPr lang="en-US" sz="6000" dirty="0">
                <a:solidFill>
                  <a:srgbClr val="5C6B55"/>
                </a:solidFill>
                <a:latin typeface="#9Slide05 IcielSanelma"/>
              </a:rPr>
              <a:t> </a:t>
            </a:r>
            <a:r>
              <a:rPr lang="en-US" sz="6000" dirty="0" err="1">
                <a:solidFill>
                  <a:srgbClr val="5C6B55"/>
                </a:solidFill>
                <a:latin typeface="#9Slide05 IcielSanelma"/>
              </a:rPr>
              <a:t>bản</a:t>
            </a:r>
            <a:r>
              <a:rPr lang="en-US" sz="6000" dirty="0">
                <a:solidFill>
                  <a:srgbClr val="5C6B55"/>
                </a:solidFill>
                <a:latin typeface="#9Slide05 IcielSanelma"/>
              </a:rPr>
              <a:t> </a:t>
            </a:r>
            <a:r>
              <a:rPr lang="en-US" sz="6000" dirty="0" err="1">
                <a:solidFill>
                  <a:srgbClr val="5C6B55"/>
                </a:solidFill>
                <a:latin typeface="#9Slide05 IcielSanelma"/>
              </a:rPr>
              <a:t>thông</a:t>
            </a:r>
            <a:r>
              <a:rPr lang="en-US" sz="6000" dirty="0">
                <a:solidFill>
                  <a:srgbClr val="5C6B55"/>
                </a:solidFill>
                <a:latin typeface="#9Slide05 IcielSanelma"/>
              </a:rPr>
              <a:t> tin </a:t>
            </a:r>
            <a:r>
              <a:rPr lang="en-US" sz="6000" dirty="0" err="1">
                <a:solidFill>
                  <a:srgbClr val="5C6B55"/>
                </a:solidFill>
                <a:latin typeface="#9Slide05 IcielSanelma"/>
              </a:rPr>
              <a:t>trong</a:t>
            </a:r>
            <a:r>
              <a:rPr lang="en-US" sz="6000" dirty="0">
                <a:solidFill>
                  <a:srgbClr val="5C6B55"/>
                </a:solidFill>
                <a:latin typeface="#9Slide05 IcielSanelma"/>
              </a:rPr>
              <a:t> </a:t>
            </a:r>
            <a:r>
              <a:rPr lang="en-US" sz="6000" dirty="0" err="1">
                <a:solidFill>
                  <a:srgbClr val="5C6B55"/>
                </a:solidFill>
                <a:latin typeface="#9Slide05 IcielSanelma"/>
              </a:rPr>
              <a:t>văn</a:t>
            </a:r>
            <a:r>
              <a:rPr lang="en-US" sz="6000" dirty="0">
                <a:solidFill>
                  <a:srgbClr val="5C6B55"/>
                </a:solidFill>
                <a:latin typeface="#9Slide05 IcielSanelma"/>
              </a:rPr>
              <a:t> </a:t>
            </a:r>
            <a:r>
              <a:rPr lang="en-US" sz="6000" dirty="0" err="1">
                <a:solidFill>
                  <a:srgbClr val="5C6B55"/>
                </a:solidFill>
                <a:latin typeface="#9Slide05 IcielSanelma"/>
              </a:rPr>
              <a:t>bản</a:t>
            </a:r>
            <a:r>
              <a:rPr lang="en-US" sz="6000" dirty="0">
                <a:solidFill>
                  <a:srgbClr val="5C6B55"/>
                </a:solidFill>
                <a:latin typeface="#9Slide05 IcielSanelma"/>
              </a:rPr>
              <a:t> </a:t>
            </a:r>
            <a:r>
              <a:rPr lang="en-US" sz="6000" dirty="0" err="1">
                <a:solidFill>
                  <a:srgbClr val="5C6B55"/>
                </a:solidFill>
                <a:latin typeface="#9Slide05 IcielSanelma"/>
              </a:rPr>
              <a:t>Vườn</a:t>
            </a:r>
            <a:r>
              <a:rPr lang="en-US" sz="6000" dirty="0">
                <a:solidFill>
                  <a:srgbClr val="5C6B55"/>
                </a:solidFill>
                <a:latin typeface="#9Slide05 IcielSanelma"/>
              </a:rPr>
              <a:t> </a:t>
            </a:r>
            <a:r>
              <a:rPr lang="en-US" sz="6000" dirty="0" err="1">
                <a:solidFill>
                  <a:srgbClr val="5C6B55"/>
                </a:solidFill>
                <a:latin typeface="#9Slide05 IcielSanelma"/>
              </a:rPr>
              <a:t>quốc</a:t>
            </a:r>
            <a:r>
              <a:rPr lang="en-US" sz="6000" dirty="0">
                <a:solidFill>
                  <a:srgbClr val="5C6B55"/>
                </a:solidFill>
                <a:latin typeface="#9Slide05 IcielSanelma"/>
              </a:rPr>
              <a:t> </a:t>
            </a:r>
            <a:r>
              <a:rPr lang="en-US" sz="6000" dirty="0" err="1">
                <a:solidFill>
                  <a:srgbClr val="5C6B55"/>
                </a:solidFill>
                <a:latin typeface="#9Slide05 IcielSanelma"/>
              </a:rPr>
              <a:t>gia</a:t>
            </a:r>
            <a:r>
              <a:rPr lang="en-US" sz="6000" dirty="0">
                <a:solidFill>
                  <a:srgbClr val="5C6B55"/>
                </a:solidFill>
                <a:latin typeface="#9Slide05 IcielSanelma"/>
              </a:rPr>
              <a:t> </a:t>
            </a:r>
            <a:r>
              <a:rPr lang="en-US" sz="6000" dirty="0" err="1">
                <a:solidFill>
                  <a:srgbClr val="5C6B55"/>
                </a:solidFill>
                <a:latin typeface="#9Slide05 IcielSanelma"/>
              </a:rPr>
              <a:t>Tràm</a:t>
            </a:r>
            <a:r>
              <a:rPr lang="en-US" sz="6000" dirty="0">
                <a:solidFill>
                  <a:srgbClr val="5C6B55"/>
                </a:solidFill>
                <a:latin typeface="#9Slide05 IcielSanelma"/>
              </a:rPr>
              <a:t> </a:t>
            </a:r>
            <a:r>
              <a:rPr lang="en-US" sz="6000" dirty="0" err="1">
                <a:solidFill>
                  <a:srgbClr val="5C6B55"/>
                </a:solidFill>
                <a:latin typeface="#9Slide05 IcielSanelma"/>
              </a:rPr>
              <a:t>Chim</a:t>
            </a:r>
            <a:r>
              <a:rPr lang="en-US" sz="6000" dirty="0">
                <a:solidFill>
                  <a:srgbClr val="5C6B55"/>
                </a:solidFill>
                <a:latin typeface="#9Slide05 IcielSanelma"/>
              </a:rPr>
              <a:t> – Tam </a:t>
            </a:r>
            <a:r>
              <a:rPr lang="en-US" sz="6000" dirty="0" err="1">
                <a:solidFill>
                  <a:srgbClr val="5C6B55"/>
                </a:solidFill>
                <a:latin typeface="#9Slide05 IcielSanelma"/>
              </a:rPr>
              <a:t>Nông</a:t>
            </a:r>
            <a:endParaRPr lang="en-US" sz="6000" dirty="0">
              <a:solidFill>
                <a:srgbClr val="5C6B55"/>
              </a:solidFill>
              <a:latin typeface="#9Slide05 IcielSanel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628449" y="-1366064"/>
            <a:ext cx="19018709" cy="10397364"/>
          </a:xfrm>
          <a:custGeom>
            <a:avLst/>
            <a:gdLst/>
            <a:ahLst/>
            <a:cxnLst/>
            <a:rect l="l" t="t" r="r" b="b"/>
            <a:pathLst>
              <a:path w="19018709" h="10397364">
                <a:moveTo>
                  <a:pt x="0" y="0"/>
                </a:moveTo>
                <a:lnTo>
                  <a:pt x="19018709" y="0"/>
                </a:lnTo>
                <a:lnTo>
                  <a:pt x="19018709" y="10397363"/>
                </a:lnTo>
                <a:lnTo>
                  <a:pt x="0" y="10397363"/>
                </a:lnTo>
                <a:lnTo>
                  <a:pt x="0" y="0"/>
                </a:lnTo>
                <a:close/>
              </a:path>
            </a:pathLst>
          </a:custGeom>
          <a:blipFill>
            <a:blip r:embed="rId4">
              <a:alphaModFix amt="60000"/>
            </a:blip>
            <a:stretch>
              <a:fillRect l="-64665" r="-121186"/>
            </a:stretch>
          </a:blipFill>
        </p:spPr>
      </p:sp>
      <p:sp>
        <p:nvSpPr>
          <p:cNvPr id="3" name="Freeform 3"/>
          <p:cNvSpPr/>
          <p:nvPr/>
        </p:nvSpPr>
        <p:spPr>
          <a:xfrm>
            <a:off x="0" y="1579905"/>
            <a:ext cx="2584002" cy="1462115"/>
          </a:xfrm>
          <a:custGeom>
            <a:avLst/>
            <a:gdLst/>
            <a:ahLst/>
            <a:cxnLst/>
            <a:rect l="l" t="t" r="r" b="b"/>
            <a:pathLst>
              <a:path w="2584002" h="1462115">
                <a:moveTo>
                  <a:pt x="0" y="0"/>
                </a:moveTo>
                <a:lnTo>
                  <a:pt x="2584002" y="0"/>
                </a:lnTo>
                <a:lnTo>
                  <a:pt x="2584002" y="1462114"/>
                </a:lnTo>
                <a:lnTo>
                  <a:pt x="0" y="14621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880311" y="250871"/>
            <a:ext cx="3967267" cy="1329034"/>
          </a:xfrm>
          <a:custGeom>
            <a:avLst/>
            <a:gdLst/>
            <a:ahLst/>
            <a:cxnLst/>
            <a:rect l="l" t="t" r="r" b="b"/>
            <a:pathLst>
              <a:path w="3967267" h="1329034">
                <a:moveTo>
                  <a:pt x="0" y="0"/>
                </a:moveTo>
                <a:lnTo>
                  <a:pt x="3967267" y="0"/>
                </a:lnTo>
                <a:lnTo>
                  <a:pt x="3967267" y="1329034"/>
                </a:lnTo>
                <a:lnTo>
                  <a:pt x="0" y="13290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31592" y="6877749"/>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9">
              <a:alphaModFix amt="85000"/>
            </a:blip>
            <a:stretch>
              <a:fillRect/>
            </a:stretch>
          </a:blipFill>
        </p:spPr>
      </p:sp>
      <p:grpSp>
        <p:nvGrpSpPr>
          <p:cNvPr id="6" name="Group 6"/>
          <p:cNvGrpSpPr/>
          <p:nvPr/>
        </p:nvGrpSpPr>
        <p:grpSpPr>
          <a:xfrm>
            <a:off x="9144000" y="250871"/>
            <a:ext cx="7697535" cy="76975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3529" r="-23529"/>
              </a:stretch>
            </a:blipFill>
          </p:spPr>
        </p:sp>
      </p:grpSp>
      <p:sp>
        <p:nvSpPr>
          <p:cNvPr id="8" name="Freeform 8"/>
          <p:cNvSpPr/>
          <p:nvPr/>
        </p:nvSpPr>
        <p:spPr>
          <a:xfrm flipH="1">
            <a:off x="535617" y="671323"/>
            <a:ext cx="15923582" cy="10540562"/>
          </a:xfrm>
          <a:custGeom>
            <a:avLst/>
            <a:gdLst/>
            <a:ahLst/>
            <a:cxnLst/>
            <a:rect l="l" t="t" r="r" b="b"/>
            <a:pathLst>
              <a:path w="15820731" h="10540562">
                <a:moveTo>
                  <a:pt x="15820732" y="0"/>
                </a:moveTo>
                <a:lnTo>
                  <a:pt x="0" y="0"/>
                </a:lnTo>
                <a:lnTo>
                  <a:pt x="0" y="10540562"/>
                </a:lnTo>
                <a:lnTo>
                  <a:pt x="15820732" y="10540562"/>
                </a:lnTo>
                <a:lnTo>
                  <a:pt x="15820732" y="0"/>
                </a:lnTo>
                <a:close/>
              </a:path>
            </a:pathLst>
          </a:custGeom>
          <a:blipFill>
            <a:blip r:embed="rId11"/>
            <a:stretch>
              <a:fillRect/>
            </a:stretch>
          </a:blipFill>
        </p:spPr>
      </p:sp>
      <p:sp>
        <p:nvSpPr>
          <p:cNvPr id="9" name="Freeform 9"/>
          <p:cNvSpPr/>
          <p:nvPr/>
        </p:nvSpPr>
        <p:spPr>
          <a:xfrm>
            <a:off x="2060497" y="671323"/>
            <a:ext cx="5968055" cy="5067421"/>
          </a:xfrm>
          <a:custGeom>
            <a:avLst/>
            <a:gdLst/>
            <a:ahLst/>
            <a:cxnLst/>
            <a:rect l="l" t="t" r="r" b="b"/>
            <a:pathLst>
              <a:path w="5968055" h="5067421">
                <a:moveTo>
                  <a:pt x="0" y="0"/>
                </a:moveTo>
                <a:lnTo>
                  <a:pt x="5968055" y="0"/>
                </a:lnTo>
                <a:lnTo>
                  <a:pt x="5968055" y="5067421"/>
                </a:lnTo>
                <a:lnTo>
                  <a:pt x="0" y="50674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TextBox 10"/>
          <p:cNvSpPr txBox="1"/>
          <p:nvPr/>
        </p:nvSpPr>
        <p:spPr>
          <a:xfrm>
            <a:off x="6679282" y="7919709"/>
            <a:ext cx="11942926" cy="1338591"/>
          </a:xfrm>
          <a:prstGeom prst="rect">
            <a:avLst/>
          </a:prstGeom>
        </p:spPr>
        <p:txBody>
          <a:bodyPr lIns="0" tIns="0" rIns="0" bIns="0" rtlCol="0" anchor="t">
            <a:spAutoFit/>
          </a:bodyPr>
          <a:lstStyle/>
          <a:p>
            <a:pPr algn="ctr">
              <a:lnSpc>
                <a:spcPts val="10292"/>
              </a:lnSpc>
            </a:pPr>
            <a:r>
              <a:rPr lang="en-US" sz="7351">
                <a:solidFill>
                  <a:srgbClr val="FFF7E5"/>
                </a:solidFill>
                <a:latin typeface="#9Slide05 IcielSanelma"/>
              </a:rPr>
              <a:t>Chim họa mi</a:t>
            </a:r>
          </a:p>
        </p:txBody>
      </p:sp>
      <p:sp>
        <p:nvSpPr>
          <p:cNvPr id="11" name="TextBox 11"/>
          <p:cNvSpPr txBox="1"/>
          <p:nvPr/>
        </p:nvSpPr>
        <p:spPr>
          <a:xfrm>
            <a:off x="2863455" y="2203819"/>
            <a:ext cx="4030220" cy="1581150"/>
          </a:xfrm>
          <a:prstGeom prst="rect">
            <a:avLst/>
          </a:prstGeom>
        </p:spPr>
        <p:txBody>
          <a:bodyPr lIns="0" tIns="0" rIns="0" bIns="0" rtlCol="0" anchor="t">
            <a:spAutoFit/>
          </a:bodyPr>
          <a:lstStyle/>
          <a:p>
            <a:pPr algn="ctr">
              <a:lnSpc>
                <a:spcPts val="6299"/>
              </a:lnSpc>
            </a:pPr>
            <a:r>
              <a:rPr lang="en-US" sz="4500" dirty="0" err="1">
                <a:solidFill>
                  <a:srgbClr val="8E9484"/>
                </a:solidFill>
                <a:latin typeface="Roboto Condensed"/>
              </a:rPr>
              <a:t>Đây</a:t>
            </a:r>
            <a:r>
              <a:rPr lang="en-US" sz="4500" dirty="0">
                <a:solidFill>
                  <a:srgbClr val="8E9484"/>
                </a:solidFill>
                <a:latin typeface="Roboto Condensed"/>
              </a:rPr>
              <a:t> </a:t>
            </a:r>
            <a:r>
              <a:rPr lang="en-US" sz="4500" dirty="0" err="1">
                <a:solidFill>
                  <a:srgbClr val="8E9484"/>
                </a:solidFill>
                <a:latin typeface="Roboto Condensed"/>
              </a:rPr>
              <a:t>là</a:t>
            </a:r>
            <a:r>
              <a:rPr lang="en-US" sz="4500" dirty="0">
                <a:solidFill>
                  <a:srgbClr val="8E9484"/>
                </a:solidFill>
                <a:latin typeface="Roboto Condensed"/>
              </a:rPr>
              <a:t> </a:t>
            </a:r>
            <a:r>
              <a:rPr lang="en-US" sz="4500" dirty="0" err="1">
                <a:solidFill>
                  <a:srgbClr val="8E9484"/>
                </a:solidFill>
                <a:latin typeface="Roboto Condensed"/>
              </a:rPr>
              <a:t>tiếng</a:t>
            </a:r>
            <a:endParaRPr lang="en-US" sz="4500" dirty="0">
              <a:solidFill>
                <a:srgbClr val="8E9484"/>
              </a:solidFill>
              <a:latin typeface="Roboto Condensed"/>
            </a:endParaRPr>
          </a:p>
          <a:p>
            <a:pPr algn="ctr">
              <a:lnSpc>
                <a:spcPts val="6299"/>
              </a:lnSpc>
            </a:pPr>
            <a:r>
              <a:rPr lang="en-US" sz="4500" dirty="0">
                <a:solidFill>
                  <a:srgbClr val="8E9484"/>
                </a:solidFill>
                <a:latin typeface="Roboto Condensed"/>
              </a:rPr>
              <a:t> </a:t>
            </a:r>
            <a:r>
              <a:rPr lang="en-US" sz="4500" dirty="0" err="1">
                <a:solidFill>
                  <a:srgbClr val="8E9484"/>
                </a:solidFill>
                <a:latin typeface="Roboto Condensed"/>
              </a:rPr>
              <a:t>loài</a:t>
            </a:r>
            <a:r>
              <a:rPr lang="en-US" sz="4500" dirty="0">
                <a:solidFill>
                  <a:srgbClr val="8E9484"/>
                </a:solidFill>
                <a:latin typeface="Roboto Condensed"/>
              </a:rPr>
              <a:t> </a:t>
            </a:r>
            <a:r>
              <a:rPr lang="en-US" sz="4500" dirty="0" err="1">
                <a:solidFill>
                  <a:srgbClr val="8E9484"/>
                </a:solidFill>
                <a:latin typeface="Roboto Condensed"/>
              </a:rPr>
              <a:t>chim</a:t>
            </a:r>
            <a:r>
              <a:rPr lang="en-US" sz="4500" dirty="0">
                <a:solidFill>
                  <a:srgbClr val="8E9484"/>
                </a:solidFill>
                <a:latin typeface="Roboto Condensed"/>
              </a:rPr>
              <a:t> </a:t>
            </a:r>
            <a:r>
              <a:rPr lang="en-US" sz="4500" dirty="0" err="1">
                <a:solidFill>
                  <a:srgbClr val="8E9484"/>
                </a:solidFill>
                <a:latin typeface="Roboto Condensed"/>
              </a:rPr>
              <a:t>nào</a:t>
            </a:r>
            <a:r>
              <a:rPr lang="en-US" sz="4500" dirty="0">
                <a:solidFill>
                  <a:srgbClr val="8E9484"/>
                </a:solidFill>
                <a:latin typeface="Roboto Condensed"/>
              </a:rPr>
              <a:t>?</a:t>
            </a:r>
          </a:p>
        </p:txBody>
      </p:sp>
      <p:sp>
        <p:nvSpPr>
          <p:cNvPr id="12" name="Freeform 12"/>
          <p:cNvSpPr/>
          <p:nvPr/>
        </p:nvSpPr>
        <p:spPr>
          <a:xfrm>
            <a:off x="-628449" y="4904462"/>
            <a:ext cx="4564986" cy="5575555"/>
          </a:xfrm>
          <a:custGeom>
            <a:avLst/>
            <a:gdLst/>
            <a:ahLst/>
            <a:cxnLst/>
            <a:rect l="l" t="t" r="r" b="b"/>
            <a:pathLst>
              <a:path w="4564986" h="5575555">
                <a:moveTo>
                  <a:pt x="0" y="0"/>
                </a:moveTo>
                <a:lnTo>
                  <a:pt x="4564985" y="0"/>
                </a:lnTo>
                <a:lnTo>
                  <a:pt x="4564985" y="5575555"/>
                </a:lnTo>
                <a:lnTo>
                  <a:pt x="0" y="557555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Tiếng chim hoạ mi">
            <a:hlinkClick r:id="" action="ppaction://media"/>
            <a:extLst>
              <a:ext uri="{FF2B5EF4-FFF2-40B4-BE49-F238E27FC236}">
                <a16:creationId xmlns:a16="http://schemas.microsoft.com/office/drawing/2014/main" id="{A9364E98-DAFC-425E-8500-E0C55B501CD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75106" y="2951751"/>
            <a:ext cx="1453443" cy="145344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484938" y="-3539178"/>
            <a:ext cx="19362079" cy="16167336"/>
          </a:xfrm>
          <a:custGeom>
            <a:avLst/>
            <a:gdLst/>
            <a:ahLst/>
            <a:cxnLst/>
            <a:rect l="l" t="t" r="r" b="b"/>
            <a:pathLst>
              <a:path w="19362079" h="16167336">
                <a:moveTo>
                  <a:pt x="0" y="0"/>
                </a:moveTo>
                <a:lnTo>
                  <a:pt x="19362079" y="0"/>
                </a:lnTo>
                <a:lnTo>
                  <a:pt x="19362079" y="16167336"/>
                </a:lnTo>
                <a:lnTo>
                  <a:pt x="0" y="16167336"/>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618078" y="-409510"/>
            <a:ext cx="19018709" cy="11361336"/>
          </a:xfrm>
          <a:custGeom>
            <a:avLst/>
            <a:gdLst/>
            <a:ahLst/>
            <a:cxnLst/>
            <a:rect l="l" t="t" r="r" b="b"/>
            <a:pathLst>
              <a:path w="19018709" h="11361336">
                <a:moveTo>
                  <a:pt x="0" y="0"/>
                </a:moveTo>
                <a:lnTo>
                  <a:pt x="19018709" y="0"/>
                </a:lnTo>
                <a:lnTo>
                  <a:pt x="19018709" y="11361335"/>
                </a:lnTo>
                <a:lnTo>
                  <a:pt x="0" y="11361335"/>
                </a:lnTo>
                <a:lnTo>
                  <a:pt x="0" y="0"/>
                </a:lnTo>
                <a:close/>
              </a:path>
            </a:pathLst>
          </a:custGeom>
          <a:blipFill>
            <a:blip r:embed="rId4">
              <a:alphaModFix amt="65000"/>
            </a:blip>
            <a:stretch>
              <a:fillRect l="-75296" r="-137057"/>
            </a:stretch>
          </a:blipFill>
        </p:spPr>
      </p:sp>
      <p:pic>
        <p:nvPicPr>
          <p:cNvPr id="4" name="Picture 4"/>
          <p:cNvPicPr>
            <a:picLocks noChangeAspect="1"/>
          </p:cNvPicPr>
          <p:nvPr/>
        </p:nvPicPr>
        <p:blipFill>
          <a:blip r:embed="rId5"/>
          <a:srcRect/>
          <a:stretch>
            <a:fillRect/>
          </a:stretch>
        </p:blipFill>
        <p:spPr>
          <a:xfrm>
            <a:off x="968767" y="5398815"/>
            <a:ext cx="1381884" cy="352380"/>
          </a:xfrm>
          <a:prstGeom prst="rect">
            <a:avLst/>
          </a:prstGeom>
        </p:spPr>
      </p:pic>
      <p:sp>
        <p:nvSpPr>
          <p:cNvPr id="5" name="TextBox 5"/>
          <p:cNvSpPr txBox="1"/>
          <p:nvPr/>
        </p:nvSpPr>
        <p:spPr>
          <a:xfrm>
            <a:off x="696768" y="1162050"/>
            <a:ext cx="15939802" cy="1569720"/>
          </a:xfrm>
          <a:prstGeom prst="rect">
            <a:avLst/>
          </a:prstGeom>
        </p:spPr>
        <p:txBody>
          <a:bodyPr lIns="0" tIns="0" rIns="0" bIns="0" rtlCol="0" anchor="t">
            <a:spAutoFit/>
          </a:bodyPr>
          <a:lstStyle/>
          <a:p>
            <a:pPr algn="l">
              <a:lnSpc>
                <a:spcPts val="5610"/>
              </a:lnSpc>
            </a:pPr>
            <a:r>
              <a:rPr lang="en-US" sz="6600">
                <a:solidFill>
                  <a:srgbClr val="5C6B55"/>
                </a:solidFill>
                <a:latin typeface="#9Slide05 IcielSanelma"/>
              </a:rPr>
              <a:t>3.1. Đặc trưng của văn bản thông tin trong văn bản Vườn quốc gia Tràm Chim – Tam Nông</a:t>
            </a:r>
          </a:p>
        </p:txBody>
      </p:sp>
      <p:sp>
        <p:nvSpPr>
          <p:cNvPr id="6" name="TextBox 6"/>
          <p:cNvSpPr txBox="1"/>
          <p:nvPr/>
        </p:nvSpPr>
        <p:spPr>
          <a:xfrm>
            <a:off x="-484938" y="2835490"/>
            <a:ext cx="4979898" cy="788035"/>
          </a:xfrm>
          <a:prstGeom prst="rect">
            <a:avLst/>
          </a:prstGeom>
        </p:spPr>
        <p:txBody>
          <a:bodyPr lIns="0" tIns="0" rIns="0" bIns="0" rtlCol="0" anchor="t">
            <a:spAutoFit/>
          </a:bodyPr>
          <a:lstStyle/>
          <a:p>
            <a:pPr algn="ctr">
              <a:lnSpc>
                <a:spcPts val="6439"/>
              </a:lnSpc>
            </a:pPr>
            <a:r>
              <a:rPr lang="en-US" sz="4599" dirty="0">
                <a:solidFill>
                  <a:srgbClr val="944B00"/>
                </a:solidFill>
                <a:latin typeface="Roboto Condensed Bold"/>
              </a:rPr>
              <a:t>a. </a:t>
            </a:r>
            <a:r>
              <a:rPr lang="en-US" sz="4599" dirty="0" err="1">
                <a:solidFill>
                  <a:srgbClr val="944B00"/>
                </a:solidFill>
                <a:latin typeface="Roboto Condensed Bold"/>
              </a:rPr>
              <a:t>Nhan</a:t>
            </a:r>
            <a:r>
              <a:rPr lang="en-US" sz="4599" dirty="0">
                <a:solidFill>
                  <a:srgbClr val="944B00"/>
                </a:solidFill>
                <a:latin typeface="Roboto Condensed Bold"/>
              </a:rPr>
              <a:t> </a:t>
            </a:r>
            <a:r>
              <a:rPr lang="en-US" sz="4599" dirty="0" err="1">
                <a:solidFill>
                  <a:srgbClr val="944B00"/>
                </a:solidFill>
                <a:latin typeface="Roboto Condensed Bold"/>
              </a:rPr>
              <a:t>đề</a:t>
            </a:r>
            <a:endParaRPr lang="en-US" sz="4599" dirty="0">
              <a:solidFill>
                <a:srgbClr val="944B00"/>
              </a:solidFill>
              <a:latin typeface="Roboto Condensed Bold"/>
            </a:endParaRPr>
          </a:p>
        </p:txBody>
      </p:sp>
      <p:sp>
        <p:nvSpPr>
          <p:cNvPr id="7" name="TextBox 7"/>
          <p:cNvSpPr txBox="1"/>
          <p:nvPr/>
        </p:nvSpPr>
        <p:spPr>
          <a:xfrm>
            <a:off x="1204065" y="3736770"/>
            <a:ext cx="15879869" cy="807720"/>
          </a:xfrm>
          <a:prstGeom prst="rect">
            <a:avLst/>
          </a:prstGeom>
        </p:spPr>
        <p:txBody>
          <a:bodyPr lIns="0" tIns="0" rIns="0" bIns="0" rtlCol="0" anchor="t">
            <a:spAutoFit/>
          </a:bodyPr>
          <a:lstStyle/>
          <a:p>
            <a:pPr algn="ctr">
              <a:lnSpc>
                <a:spcPts val="6839"/>
              </a:lnSpc>
              <a:spcBef>
                <a:spcPct val="0"/>
              </a:spcBef>
            </a:pPr>
            <a:r>
              <a:rPr lang="en-US" sz="3999" dirty="0" err="1">
                <a:solidFill>
                  <a:srgbClr val="51544B"/>
                </a:solidFill>
                <a:latin typeface="Roboto Condensed"/>
              </a:rPr>
              <a:t>Được</a:t>
            </a:r>
            <a:r>
              <a:rPr lang="en-US" sz="3999" dirty="0">
                <a:solidFill>
                  <a:srgbClr val="51544B"/>
                </a:solidFill>
                <a:latin typeface="Roboto Condensed"/>
              </a:rPr>
              <a:t> </a:t>
            </a:r>
            <a:r>
              <a:rPr lang="en-US" sz="3999" dirty="0" err="1">
                <a:solidFill>
                  <a:srgbClr val="51544B"/>
                </a:solidFill>
                <a:latin typeface="Roboto Condensed"/>
              </a:rPr>
              <a:t>đặt</a:t>
            </a:r>
            <a:r>
              <a:rPr lang="en-US" sz="3999" dirty="0">
                <a:solidFill>
                  <a:srgbClr val="51544B"/>
                </a:solidFill>
                <a:latin typeface="Roboto Condensed"/>
              </a:rPr>
              <a:t> </a:t>
            </a:r>
            <a:r>
              <a:rPr lang="en-US" sz="3999" dirty="0" err="1">
                <a:solidFill>
                  <a:srgbClr val="51544B"/>
                </a:solidFill>
                <a:latin typeface="Roboto Condensed"/>
              </a:rPr>
              <a:t>theo</a:t>
            </a:r>
            <a:r>
              <a:rPr lang="en-US" sz="3999" dirty="0">
                <a:solidFill>
                  <a:srgbClr val="51544B"/>
                </a:solidFill>
                <a:latin typeface="Roboto Condensed"/>
              </a:rPr>
              <a:t> </a:t>
            </a:r>
            <a:r>
              <a:rPr lang="en-US" sz="3999" dirty="0" err="1">
                <a:solidFill>
                  <a:srgbClr val="51544B"/>
                </a:solidFill>
                <a:latin typeface="Roboto Condensed"/>
              </a:rPr>
              <a:t>cách</a:t>
            </a:r>
            <a:r>
              <a:rPr lang="en-US" sz="3999" dirty="0">
                <a:solidFill>
                  <a:srgbClr val="51544B"/>
                </a:solidFill>
                <a:latin typeface="Roboto Condensed"/>
              </a:rPr>
              <a:t> </a:t>
            </a:r>
            <a:r>
              <a:rPr lang="en-US" sz="3999" dirty="0" err="1">
                <a:solidFill>
                  <a:srgbClr val="51544B"/>
                </a:solidFill>
                <a:latin typeface="Roboto Condensed"/>
              </a:rPr>
              <a:t>nêu</a:t>
            </a:r>
            <a:r>
              <a:rPr lang="en-US" sz="3999" dirty="0">
                <a:solidFill>
                  <a:srgbClr val="51544B"/>
                </a:solidFill>
                <a:latin typeface="Roboto Condensed"/>
              </a:rPr>
              <a:t> </a:t>
            </a:r>
            <a:r>
              <a:rPr lang="en-US" sz="3999" dirty="0" err="1">
                <a:solidFill>
                  <a:srgbClr val="51544B"/>
                </a:solidFill>
                <a:latin typeface="Roboto Condensed"/>
              </a:rPr>
              <a:t>tên</a:t>
            </a:r>
            <a:r>
              <a:rPr lang="en-US" sz="3999" dirty="0">
                <a:solidFill>
                  <a:srgbClr val="51544B"/>
                </a:solidFill>
                <a:latin typeface="Roboto Condensed"/>
              </a:rPr>
              <a:t> </a:t>
            </a:r>
            <a:r>
              <a:rPr lang="en-US" sz="3999" dirty="0" err="1">
                <a:solidFill>
                  <a:srgbClr val="51544B"/>
                </a:solidFill>
                <a:latin typeface="Roboto Condensed"/>
              </a:rPr>
              <a:t>địa</a:t>
            </a:r>
            <a:r>
              <a:rPr lang="en-US" sz="3999" dirty="0">
                <a:solidFill>
                  <a:srgbClr val="51544B"/>
                </a:solidFill>
                <a:latin typeface="Roboto Condensed"/>
              </a:rPr>
              <a:t> </a:t>
            </a:r>
            <a:r>
              <a:rPr lang="en-US" sz="3999" dirty="0" err="1">
                <a:solidFill>
                  <a:srgbClr val="51544B"/>
                </a:solidFill>
                <a:latin typeface="Roboto Condensed"/>
              </a:rPr>
              <a:t>danh</a:t>
            </a:r>
            <a:r>
              <a:rPr lang="en-US" sz="3999" dirty="0">
                <a:solidFill>
                  <a:srgbClr val="51544B"/>
                </a:solidFill>
                <a:latin typeface="Roboto Condensed"/>
              </a:rPr>
              <a:t> “</a:t>
            </a:r>
            <a:r>
              <a:rPr lang="en-US" sz="3999" dirty="0" err="1">
                <a:solidFill>
                  <a:srgbClr val="51544B"/>
                </a:solidFill>
                <a:latin typeface="Roboto Condensed"/>
              </a:rPr>
              <a:t>Vườn</a:t>
            </a:r>
            <a:r>
              <a:rPr lang="en-US" sz="3999" dirty="0">
                <a:solidFill>
                  <a:srgbClr val="51544B"/>
                </a:solidFill>
                <a:latin typeface="Roboto Condensed"/>
              </a:rPr>
              <a:t> </a:t>
            </a:r>
            <a:r>
              <a:rPr lang="en-US" sz="3999" dirty="0" err="1">
                <a:solidFill>
                  <a:srgbClr val="51544B"/>
                </a:solidFill>
                <a:latin typeface="Roboto Condensed"/>
              </a:rPr>
              <a:t>quốc</a:t>
            </a:r>
            <a:r>
              <a:rPr lang="en-US" sz="3999" dirty="0">
                <a:solidFill>
                  <a:srgbClr val="51544B"/>
                </a:solidFill>
                <a:latin typeface="Roboto Condensed"/>
              </a:rPr>
              <a:t> </a:t>
            </a:r>
            <a:r>
              <a:rPr lang="en-US" sz="3999" dirty="0" err="1">
                <a:solidFill>
                  <a:srgbClr val="51544B"/>
                </a:solidFill>
                <a:latin typeface="Roboto Condensed"/>
              </a:rPr>
              <a:t>gia</a:t>
            </a:r>
            <a:r>
              <a:rPr lang="en-US" sz="3999" dirty="0">
                <a:solidFill>
                  <a:srgbClr val="51544B"/>
                </a:solidFill>
                <a:latin typeface="Roboto Condensed"/>
              </a:rPr>
              <a:t> </a:t>
            </a:r>
            <a:r>
              <a:rPr lang="en-US" sz="3999" dirty="0" err="1">
                <a:solidFill>
                  <a:srgbClr val="51544B"/>
                </a:solidFill>
                <a:latin typeface="Roboto Condensed"/>
              </a:rPr>
              <a:t>Tràm</a:t>
            </a:r>
            <a:r>
              <a:rPr lang="en-US" sz="3999" dirty="0">
                <a:solidFill>
                  <a:srgbClr val="51544B"/>
                </a:solidFill>
                <a:latin typeface="Roboto Condensed"/>
              </a:rPr>
              <a:t> </a:t>
            </a:r>
            <a:r>
              <a:rPr lang="en-US" sz="3999" dirty="0" err="1">
                <a:solidFill>
                  <a:srgbClr val="51544B"/>
                </a:solidFill>
                <a:latin typeface="Roboto Condensed"/>
              </a:rPr>
              <a:t>Chim</a:t>
            </a:r>
            <a:r>
              <a:rPr lang="en-US" sz="3999" dirty="0">
                <a:solidFill>
                  <a:srgbClr val="51544B"/>
                </a:solidFill>
                <a:latin typeface="Roboto Condensed"/>
              </a:rPr>
              <a:t> - Tam </a:t>
            </a:r>
            <a:r>
              <a:rPr lang="en-US" sz="3999" dirty="0" err="1">
                <a:solidFill>
                  <a:srgbClr val="51544B"/>
                </a:solidFill>
                <a:latin typeface="Roboto Condensed"/>
              </a:rPr>
              <a:t>Nông</a:t>
            </a:r>
            <a:r>
              <a:rPr lang="en-US" sz="3999" dirty="0">
                <a:solidFill>
                  <a:srgbClr val="51544B"/>
                </a:solidFill>
                <a:latin typeface="Roboto Condensed"/>
              </a:rPr>
              <a:t>”</a:t>
            </a:r>
          </a:p>
        </p:txBody>
      </p:sp>
      <p:sp>
        <p:nvSpPr>
          <p:cNvPr id="8" name="TextBox 8"/>
          <p:cNvSpPr txBox="1"/>
          <p:nvPr/>
        </p:nvSpPr>
        <p:spPr>
          <a:xfrm>
            <a:off x="2528189" y="5071132"/>
            <a:ext cx="10486892" cy="807720"/>
          </a:xfrm>
          <a:prstGeom prst="rect">
            <a:avLst/>
          </a:prstGeom>
        </p:spPr>
        <p:txBody>
          <a:bodyPr lIns="0" tIns="0" rIns="0" bIns="0" rtlCol="0" anchor="t">
            <a:spAutoFit/>
          </a:bodyPr>
          <a:lstStyle/>
          <a:p>
            <a:pPr algn="ctr">
              <a:lnSpc>
                <a:spcPts val="6839"/>
              </a:lnSpc>
              <a:spcBef>
                <a:spcPct val="0"/>
              </a:spcBef>
            </a:pPr>
            <a:r>
              <a:rPr lang="en-US" sz="3999">
                <a:solidFill>
                  <a:srgbClr val="51544B"/>
                </a:solidFill>
                <a:latin typeface="Roboto Condensed"/>
              </a:rPr>
              <a:t>Người viết </a:t>
            </a:r>
            <a:r>
              <a:rPr lang="en-US" sz="3999">
                <a:solidFill>
                  <a:srgbClr val="51544B"/>
                </a:solidFill>
                <a:latin typeface="Roboto Condensed Bold"/>
              </a:rPr>
              <a:t>đề cập trực tiếp</a:t>
            </a:r>
            <a:r>
              <a:rPr lang="en-US" sz="3999">
                <a:solidFill>
                  <a:srgbClr val="51544B"/>
                </a:solidFill>
                <a:latin typeface="Roboto Condensed"/>
              </a:rPr>
              <a:t> địa danh được giới thiệu.</a:t>
            </a:r>
          </a:p>
        </p:txBody>
      </p:sp>
      <p:pic>
        <p:nvPicPr>
          <p:cNvPr id="9" name="Picture 9"/>
          <p:cNvPicPr>
            <a:picLocks noChangeAspect="1"/>
          </p:cNvPicPr>
          <p:nvPr/>
        </p:nvPicPr>
        <p:blipFill>
          <a:blip r:embed="rId5"/>
          <a:srcRect/>
          <a:stretch>
            <a:fillRect/>
          </a:stretch>
        </p:blipFill>
        <p:spPr>
          <a:xfrm>
            <a:off x="968767" y="6572250"/>
            <a:ext cx="1381884" cy="352380"/>
          </a:xfrm>
          <a:prstGeom prst="rect">
            <a:avLst/>
          </a:prstGeom>
        </p:spPr>
      </p:pic>
      <p:sp>
        <p:nvSpPr>
          <p:cNvPr id="10" name="TextBox 10"/>
          <p:cNvSpPr txBox="1"/>
          <p:nvPr/>
        </p:nvSpPr>
        <p:spPr>
          <a:xfrm>
            <a:off x="2528189" y="6314440"/>
            <a:ext cx="15002593" cy="2943860"/>
          </a:xfrm>
          <a:prstGeom prst="rect">
            <a:avLst/>
          </a:prstGeom>
        </p:spPr>
        <p:txBody>
          <a:bodyPr lIns="0" tIns="0" rIns="0" bIns="0" rtlCol="0" anchor="t">
            <a:spAutoFit/>
          </a:bodyPr>
          <a:lstStyle/>
          <a:p>
            <a:pPr algn="l">
              <a:lnSpc>
                <a:spcPts val="5919"/>
              </a:lnSpc>
            </a:pPr>
            <a:r>
              <a:rPr lang="en-US" sz="3999">
                <a:solidFill>
                  <a:srgbClr val="51544B"/>
                </a:solidFill>
                <a:latin typeface="Roboto Condensed Bold"/>
              </a:rPr>
              <a:t>Mục đích của văn bản</a:t>
            </a:r>
            <a:r>
              <a:rPr lang="en-US" sz="3999">
                <a:solidFill>
                  <a:srgbClr val="51544B"/>
                </a:solidFill>
                <a:latin typeface="Roboto Condensed"/>
              </a:rPr>
              <a:t>: Giới thiệu về thông tin về Vườn quốc gia Tràm Chim tại Tam Nông (Đồng Tháp) và một số thông tin liên quan đến loài sếu – loài sinh vật quý hiếm tại đây. Từ đó truyền tải thông điệp về việc bảo tồn loài sinh vật quý hiếm này.</a:t>
            </a:r>
          </a:p>
        </p:txBody>
      </p:sp>
      <p:sp>
        <p:nvSpPr>
          <p:cNvPr id="12" name="TextBox 7">
            <a:extLst>
              <a:ext uri="{FF2B5EF4-FFF2-40B4-BE49-F238E27FC236}">
                <a16:creationId xmlns:a16="http://schemas.microsoft.com/office/drawing/2014/main" id="{AC9F2C96-CD4B-4227-B496-52820B607944}"/>
              </a:ext>
            </a:extLst>
          </p:cNvPr>
          <p:cNvSpPr txBox="1"/>
          <p:nvPr/>
        </p:nvSpPr>
        <p:spPr>
          <a:xfrm>
            <a:off x="-1524000" y="179978"/>
            <a:ext cx="11451335" cy="1005275"/>
          </a:xfrm>
          <a:prstGeom prst="rect">
            <a:avLst/>
          </a:prstGeom>
        </p:spPr>
        <p:txBody>
          <a:bodyPr lIns="0" tIns="0" rIns="0" bIns="0" rtlCol="0" anchor="t">
            <a:spAutoFit/>
          </a:bodyPr>
          <a:lstStyle/>
          <a:p>
            <a:pPr algn="ctr">
              <a:lnSpc>
                <a:spcPts val="7700"/>
              </a:lnSpc>
            </a:pPr>
            <a:r>
              <a:rPr lang="en-US" sz="7200" dirty="0">
                <a:solidFill>
                  <a:srgbClr val="863D3D"/>
                </a:solidFill>
                <a:latin typeface="#9Slide05 IcielSanelma" panose="020B0604020202020204" charset="0"/>
              </a:rPr>
              <a:t>III. </a:t>
            </a:r>
            <a:r>
              <a:rPr lang="en-US" sz="7200" dirty="0" smtClean="0">
                <a:solidFill>
                  <a:srgbClr val="863D3D"/>
                </a:solidFill>
                <a:latin typeface="#9Slide05 IcielSanelma" panose="020B0604020202020204" charset="0"/>
              </a:rPr>
              <a:t>KHÁM PHÁ VĂN </a:t>
            </a:r>
            <a:r>
              <a:rPr lang="en-US" sz="7200" dirty="0">
                <a:solidFill>
                  <a:srgbClr val="863D3D"/>
                </a:solidFill>
                <a:latin typeface="#9Slide05 IcielSanelma" panose="020B0604020202020204" charset="0"/>
              </a:rPr>
              <a:t>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484938" y="-3539178"/>
            <a:ext cx="19362079" cy="16167336"/>
          </a:xfrm>
          <a:custGeom>
            <a:avLst/>
            <a:gdLst/>
            <a:ahLst/>
            <a:cxnLst/>
            <a:rect l="l" t="t" r="r" b="b"/>
            <a:pathLst>
              <a:path w="19362079" h="16167336">
                <a:moveTo>
                  <a:pt x="0" y="0"/>
                </a:moveTo>
                <a:lnTo>
                  <a:pt x="19362079" y="0"/>
                </a:lnTo>
                <a:lnTo>
                  <a:pt x="19362079" y="16167336"/>
                </a:lnTo>
                <a:lnTo>
                  <a:pt x="0" y="16167336"/>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261151" y="-55182"/>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5000"/>
            </a:blip>
            <a:stretch>
              <a:fillRect l="-64665" r="-121186"/>
            </a:stretch>
          </a:blipFill>
        </p:spPr>
      </p:sp>
      <p:grpSp>
        <p:nvGrpSpPr>
          <p:cNvPr id="4" name="Group 4"/>
          <p:cNvGrpSpPr/>
          <p:nvPr/>
        </p:nvGrpSpPr>
        <p:grpSpPr>
          <a:xfrm>
            <a:off x="3165609" y="2138627"/>
            <a:ext cx="7818924" cy="1151592"/>
            <a:chOff x="0" y="0"/>
            <a:chExt cx="2059305" cy="303300"/>
          </a:xfrm>
        </p:grpSpPr>
        <p:sp>
          <p:nvSpPr>
            <p:cNvPr id="5" name="Freeform 5"/>
            <p:cNvSpPr/>
            <p:nvPr/>
          </p:nvSpPr>
          <p:spPr>
            <a:xfrm>
              <a:off x="0" y="0"/>
              <a:ext cx="2059305" cy="303300"/>
            </a:xfrm>
            <a:custGeom>
              <a:avLst/>
              <a:gdLst/>
              <a:ahLst/>
              <a:cxnLst/>
              <a:rect l="l" t="t" r="r" b="b"/>
              <a:pathLst>
                <a:path w="2059305" h="303300">
                  <a:moveTo>
                    <a:pt x="50498" y="0"/>
                  </a:moveTo>
                  <a:lnTo>
                    <a:pt x="2008807" y="0"/>
                  </a:lnTo>
                  <a:cubicBezTo>
                    <a:pt x="2022200" y="0"/>
                    <a:pt x="2035045" y="5320"/>
                    <a:pt x="2044515" y="14790"/>
                  </a:cubicBezTo>
                  <a:cubicBezTo>
                    <a:pt x="2053985" y="24261"/>
                    <a:pt x="2059305" y="37105"/>
                    <a:pt x="2059305" y="50498"/>
                  </a:cubicBezTo>
                  <a:lnTo>
                    <a:pt x="2059305" y="252802"/>
                  </a:lnTo>
                  <a:cubicBezTo>
                    <a:pt x="2059305" y="266195"/>
                    <a:pt x="2053985" y="279039"/>
                    <a:pt x="2044515" y="288509"/>
                  </a:cubicBezTo>
                  <a:cubicBezTo>
                    <a:pt x="2035045" y="297980"/>
                    <a:pt x="2022200" y="303300"/>
                    <a:pt x="2008807" y="303300"/>
                  </a:cubicBezTo>
                  <a:lnTo>
                    <a:pt x="50498" y="303300"/>
                  </a:lnTo>
                  <a:cubicBezTo>
                    <a:pt x="37105" y="303300"/>
                    <a:pt x="24261" y="297980"/>
                    <a:pt x="14790" y="288509"/>
                  </a:cubicBezTo>
                  <a:cubicBezTo>
                    <a:pt x="5320" y="279039"/>
                    <a:pt x="0" y="266195"/>
                    <a:pt x="0" y="252802"/>
                  </a:cubicBezTo>
                  <a:lnTo>
                    <a:pt x="0" y="50498"/>
                  </a:lnTo>
                  <a:cubicBezTo>
                    <a:pt x="0" y="37105"/>
                    <a:pt x="5320" y="24261"/>
                    <a:pt x="14790" y="14790"/>
                  </a:cubicBezTo>
                  <a:cubicBezTo>
                    <a:pt x="24261" y="5320"/>
                    <a:pt x="37105" y="0"/>
                    <a:pt x="50498" y="0"/>
                  </a:cubicBezTo>
                  <a:close/>
                </a:path>
              </a:pathLst>
            </a:custGeom>
            <a:solidFill>
              <a:srgbClr val="FFFFFF"/>
            </a:solidFill>
            <a:ln w="38100" cap="rnd">
              <a:solidFill>
                <a:srgbClr val="CD962A"/>
              </a:solidFill>
              <a:prstDash val="solid"/>
              <a:round/>
            </a:ln>
          </p:spPr>
        </p:sp>
        <p:sp>
          <p:nvSpPr>
            <p:cNvPr id="6" name="TextBox 6"/>
            <p:cNvSpPr txBox="1"/>
            <p:nvPr/>
          </p:nvSpPr>
          <p:spPr>
            <a:xfrm>
              <a:off x="0" y="-38100"/>
              <a:ext cx="2059305" cy="3414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3184977" y="3531128"/>
            <a:ext cx="7818924" cy="1263160"/>
            <a:chOff x="0" y="0"/>
            <a:chExt cx="2059305" cy="332684"/>
          </a:xfrm>
        </p:grpSpPr>
        <p:sp>
          <p:nvSpPr>
            <p:cNvPr id="8" name="Freeform 8"/>
            <p:cNvSpPr/>
            <p:nvPr/>
          </p:nvSpPr>
          <p:spPr>
            <a:xfrm>
              <a:off x="0" y="0"/>
              <a:ext cx="2059305" cy="332684"/>
            </a:xfrm>
            <a:custGeom>
              <a:avLst/>
              <a:gdLst/>
              <a:ahLst/>
              <a:cxnLst/>
              <a:rect l="l" t="t" r="r" b="b"/>
              <a:pathLst>
                <a:path w="2059305" h="332684">
                  <a:moveTo>
                    <a:pt x="50498" y="0"/>
                  </a:moveTo>
                  <a:lnTo>
                    <a:pt x="2008807" y="0"/>
                  </a:lnTo>
                  <a:cubicBezTo>
                    <a:pt x="2022200" y="0"/>
                    <a:pt x="2035045" y="5320"/>
                    <a:pt x="2044515" y="14790"/>
                  </a:cubicBezTo>
                  <a:cubicBezTo>
                    <a:pt x="2053985" y="24261"/>
                    <a:pt x="2059305" y="37105"/>
                    <a:pt x="2059305" y="50498"/>
                  </a:cubicBezTo>
                  <a:lnTo>
                    <a:pt x="2059305" y="282186"/>
                  </a:lnTo>
                  <a:cubicBezTo>
                    <a:pt x="2059305" y="295579"/>
                    <a:pt x="2053985" y="308424"/>
                    <a:pt x="2044515" y="317894"/>
                  </a:cubicBezTo>
                  <a:cubicBezTo>
                    <a:pt x="2035045" y="327364"/>
                    <a:pt x="2022200" y="332684"/>
                    <a:pt x="2008807" y="332684"/>
                  </a:cubicBezTo>
                  <a:lnTo>
                    <a:pt x="50498" y="332684"/>
                  </a:lnTo>
                  <a:cubicBezTo>
                    <a:pt x="22609" y="332684"/>
                    <a:pt x="0" y="310076"/>
                    <a:pt x="0" y="282186"/>
                  </a:cubicBezTo>
                  <a:lnTo>
                    <a:pt x="0" y="50498"/>
                  </a:lnTo>
                  <a:cubicBezTo>
                    <a:pt x="0" y="37105"/>
                    <a:pt x="5320" y="24261"/>
                    <a:pt x="14790" y="14790"/>
                  </a:cubicBezTo>
                  <a:cubicBezTo>
                    <a:pt x="24261" y="5320"/>
                    <a:pt x="37105" y="0"/>
                    <a:pt x="50498" y="0"/>
                  </a:cubicBezTo>
                  <a:close/>
                </a:path>
              </a:pathLst>
            </a:custGeom>
            <a:solidFill>
              <a:srgbClr val="FFFFFF"/>
            </a:solidFill>
            <a:ln w="38100" cap="rnd">
              <a:solidFill>
                <a:srgbClr val="CD962A"/>
              </a:solidFill>
              <a:prstDash val="solid"/>
              <a:round/>
            </a:ln>
          </p:spPr>
        </p:sp>
        <p:sp>
          <p:nvSpPr>
            <p:cNvPr id="9" name="TextBox 9"/>
            <p:cNvSpPr txBox="1"/>
            <p:nvPr/>
          </p:nvSpPr>
          <p:spPr>
            <a:xfrm>
              <a:off x="0" y="-38100"/>
              <a:ext cx="2059305" cy="370784"/>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184977" y="5032414"/>
            <a:ext cx="7818924" cy="1319932"/>
            <a:chOff x="0" y="0"/>
            <a:chExt cx="2059305" cy="347636"/>
          </a:xfrm>
        </p:grpSpPr>
        <p:sp>
          <p:nvSpPr>
            <p:cNvPr id="11" name="Freeform 11"/>
            <p:cNvSpPr/>
            <p:nvPr/>
          </p:nvSpPr>
          <p:spPr>
            <a:xfrm>
              <a:off x="0" y="0"/>
              <a:ext cx="2059305" cy="347636"/>
            </a:xfrm>
            <a:custGeom>
              <a:avLst/>
              <a:gdLst/>
              <a:ahLst/>
              <a:cxnLst/>
              <a:rect l="l" t="t" r="r" b="b"/>
              <a:pathLst>
                <a:path w="2059305" h="347636">
                  <a:moveTo>
                    <a:pt x="50498" y="0"/>
                  </a:moveTo>
                  <a:lnTo>
                    <a:pt x="2008807" y="0"/>
                  </a:lnTo>
                  <a:cubicBezTo>
                    <a:pt x="2022200" y="0"/>
                    <a:pt x="2035045" y="5320"/>
                    <a:pt x="2044515" y="14790"/>
                  </a:cubicBezTo>
                  <a:cubicBezTo>
                    <a:pt x="2053985" y="24261"/>
                    <a:pt x="2059305" y="37105"/>
                    <a:pt x="2059305" y="50498"/>
                  </a:cubicBezTo>
                  <a:lnTo>
                    <a:pt x="2059305" y="297139"/>
                  </a:lnTo>
                  <a:cubicBezTo>
                    <a:pt x="2059305" y="310531"/>
                    <a:pt x="2053985" y="323376"/>
                    <a:pt x="2044515" y="332846"/>
                  </a:cubicBezTo>
                  <a:cubicBezTo>
                    <a:pt x="2035045" y="342316"/>
                    <a:pt x="2022200" y="347636"/>
                    <a:pt x="2008807" y="347636"/>
                  </a:cubicBezTo>
                  <a:lnTo>
                    <a:pt x="50498" y="347636"/>
                  </a:lnTo>
                  <a:cubicBezTo>
                    <a:pt x="22609" y="347636"/>
                    <a:pt x="0" y="325028"/>
                    <a:pt x="0" y="297139"/>
                  </a:cubicBezTo>
                  <a:lnTo>
                    <a:pt x="0" y="50498"/>
                  </a:lnTo>
                  <a:cubicBezTo>
                    <a:pt x="0" y="37105"/>
                    <a:pt x="5320" y="24261"/>
                    <a:pt x="14790" y="14790"/>
                  </a:cubicBezTo>
                  <a:cubicBezTo>
                    <a:pt x="24261" y="5320"/>
                    <a:pt x="37105" y="0"/>
                    <a:pt x="50498" y="0"/>
                  </a:cubicBezTo>
                  <a:close/>
                </a:path>
              </a:pathLst>
            </a:custGeom>
            <a:solidFill>
              <a:srgbClr val="FFFFFF"/>
            </a:solidFill>
            <a:ln w="38100" cap="rnd">
              <a:solidFill>
                <a:srgbClr val="CD962A"/>
              </a:solidFill>
              <a:prstDash val="solid"/>
              <a:round/>
            </a:ln>
          </p:spPr>
        </p:sp>
        <p:sp>
          <p:nvSpPr>
            <p:cNvPr id="12" name="TextBox 12"/>
            <p:cNvSpPr txBox="1"/>
            <p:nvPr/>
          </p:nvSpPr>
          <p:spPr>
            <a:xfrm>
              <a:off x="0" y="-38100"/>
              <a:ext cx="2059305" cy="385736"/>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165609" y="6531904"/>
            <a:ext cx="7818924" cy="1287780"/>
            <a:chOff x="0" y="0"/>
            <a:chExt cx="2059305" cy="339168"/>
          </a:xfrm>
        </p:grpSpPr>
        <p:sp>
          <p:nvSpPr>
            <p:cNvPr id="14" name="Freeform 14"/>
            <p:cNvSpPr/>
            <p:nvPr/>
          </p:nvSpPr>
          <p:spPr>
            <a:xfrm>
              <a:off x="0" y="0"/>
              <a:ext cx="2059305" cy="339168"/>
            </a:xfrm>
            <a:custGeom>
              <a:avLst/>
              <a:gdLst/>
              <a:ahLst/>
              <a:cxnLst/>
              <a:rect l="l" t="t" r="r" b="b"/>
              <a:pathLst>
                <a:path w="2059305" h="339168">
                  <a:moveTo>
                    <a:pt x="50498" y="0"/>
                  </a:moveTo>
                  <a:lnTo>
                    <a:pt x="2008807" y="0"/>
                  </a:lnTo>
                  <a:cubicBezTo>
                    <a:pt x="2022200" y="0"/>
                    <a:pt x="2035045" y="5320"/>
                    <a:pt x="2044515" y="14790"/>
                  </a:cubicBezTo>
                  <a:cubicBezTo>
                    <a:pt x="2053985" y="24261"/>
                    <a:pt x="2059305" y="37105"/>
                    <a:pt x="2059305" y="50498"/>
                  </a:cubicBezTo>
                  <a:lnTo>
                    <a:pt x="2059305" y="288671"/>
                  </a:lnTo>
                  <a:cubicBezTo>
                    <a:pt x="2059305" y="302063"/>
                    <a:pt x="2053985" y="314908"/>
                    <a:pt x="2044515" y="324378"/>
                  </a:cubicBezTo>
                  <a:cubicBezTo>
                    <a:pt x="2035045" y="333848"/>
                    <a:pt x="2022200" y="339168"/>
                    <a:pt x="2008807" y="339168"/>
                  </a:cubicBezTo>
                  <a:lnTo>
                    <a:pt x="50498" y="339168"/>
                  </a:lnTo>
                  <a:cubicBezTo>
                    <a:pt x="37105" y="339168"/>
                    <a:pt x="24261" y="333848"/>
                    <a:pt x="14790" y="324378"/>
                  </a:cubicBezTo>
                  <a:cubicBezTo>
                    <a:pt x="5320" y="314908"/>
                    <a:pt x="0" y="302063"/>
                    <a:pt x="0" y="288671"/>
                  </a:cubicBezTo>
                  <a:lnTo>
                    <a:pt x="0" y="50498"/>
                  </a:lnTo>
                  <a:cubicBezTo>
                    <a:pt x="0" y="37105"/>
                    <a:pt x="5320" y="24261"/>
                    <a:pt x="14790" y="14790"/>
                  </a:cubicBezTo>
                  <a:cubicBezTo>
                    <a:pt x="24261" y="5320"/>
                    <a:pt x="37105" y="0"/>
                    <a:pt x="50498" y="0"/>
                  </a:cubicBezTo>
                  <a:close/>
                </a:path>
              </a:pathLst>
            </a:custGeom>
            <a:solidFill>
              <a:srgbClr val="FFFFFF"/>
            </a:solidFill>
            <a:ln w="38100" cap="rnd">
              <a:solidFill>
                <a:srgbClr val="CD962A"/>
              </a:solidFill>
              <a:prstDash val="solid"/>
              <a:round/>
            </a:ln>
          </p:spPr>
        </p:sp>
        <p:sp>
          <p:nvSpPr>
            <p:cNvPr id="15" name="TextBox 15"/>
            <p:cNvSpPr txBox="1"/>
            <p:nvPr/>
          </p:nvSpPr>
          <p:spPr>
            <a:xfrm>
              <a:off x="0" y="-38100"/>
              <a:ext cx="2059305" cy="37726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165609" y="8051161"/>
            <a:ext cx="7818924" cy="1296270"/>
            <a:chOff x="0" y="0"/>
            <a:chExt cx="2059305" cy="341405"/>
          </a:xfrm>
        </p:grpSpPr>
        <p:sp>
          <p:nvSpPr>
            <p:cNvPr id="17" name="Freeform 17"/>
            <p:cNvSpPr/>
            <p:nvPr/>
          </p:nvSpPr>
          <p:spPr>
            <a:xfrm>
              <a:off x="0" y="0"/>
              <a:ext cx="2059305" cy="341405"/>
            </a:xfrm>
            <a:custGeom>
              <a:avLst/>
              <a:gdLst/>
              <a:ahLst/>
              <a:cxnLst/>
              <a:rect l="l" t="t" r="r" b="b"/>
              <a:pathLst>
                <a:path w="2059305" h="341405">
                  <a:moveTo>
                    <a:pt x="50498" y="0"/>
                  </a:moveTo>
                  <a:lnTo>
                    <a:pt x="2008807" y="0"/>
                  </a:lnTo>
                  <a:cubicBezTo>
                    <a:pt x="2022200" y="0"/>
                    <a:pt x="2035045" y="5320"/>
                    <a:pt x="2044515" y="14790"/>
                  </a:cubicBezTo>
                  <a:cubicBezTo>
                    <a:pt x="2053985" y="24261"/>
                    <a:pt x="2059305" y="37105"/>
                    <a:pt x="2059305" y="50498"/>
                  </a:cubicBezTo>
                  <a:lnTo>
                    <a:pt x="2059305" y="290907"/>
                  </a:lnTo>
                  <a:cubicBezTo>
                    <a:pt x="2059305" y="304300"/>
                    <a:pt x="2053985" y="317144"/>
                    <a:pt x="2044515" y="326614"/>
                  </a:cubicBezTo>
                  <a:cubicBezTo>
                    <a:pt x="2035045" y="336084"/>
                    <a:pt x="2022200" y="341405"/>
                    <a:pt x="2008807" y="341405"/>
                  </a:cubicBezTo>
                  <a:lnTo>
                    <a:pt x="50498" y="341405"/>
                  </a:lnTo>
                  <a:cubicBezTo>
                    <a:pt x="22609" y="341405"/>
                    <a:pt x="0" y="318796"/>
                    <a:pt x="0" y="290907"/>
                  </a:cubicBezTo>
                  <a:lnTo>
                    <a:pt x="0" y="50498"/>
                  </a:lnTo>
                  <a:cubicBezTo>
                    <a:pt x="0" y="37105"/>
                    <a:pt x="5320" y="24261"/>
                    <a:pt x="14790" y="14790"/>
                  </a:cubicBezTo>
                  <a:cubicBezTo>
                    <a:pt x="24261" y="5320"/>
                    <a:pt x="37105" y="0"/>
                    <a:pt x="50498" y="0"/>
                  </a:cubicBezTo>
                  <a:close/>
                </a:path>
              </a:pathLst>
            </a:custGeom>
            <a:solidFill>
              <a:srgbClr val="FFFFFF"/>
            </a:solidFill>
            <a:ln w="38100" cap="rnd">
              <a:solidFill>
                <a:srgbClr val="CD962A"/>
              </a:solidFill>
              <a:prstDash val="solid"/>
              <a:round/>
            </a:ln>
          </p:spPr>
        </p:sp>
        <p:sp>
          <p:nvSpPr>
            <p:cNvPr id="18" name="TextBox 18"/>
            <p:cNvSpPr txBox="1"/>
            <p:nvPr/>
          </p:nvSpPr>
          <p:spPr>
            <a:xfrm>
              <a:off x="0" y="-38100"/>
              <a:ext cx="2059305" cy="37950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25851" y="3809808"/>
            <a:ext cx="1477859" cy="3798321"/>
            <a:chOff x="0" y="0"/>
            <a:chExt cx="1970478" cy="5064428"/>
          </a:xfrm>
        </p:grpSpPr>
        <p:grpSp>
          <p:nvGrpSpPr>
            <p:cNvPr id="20" name="Group 20"/>
            <p:cNvGrpSpPr/>
            <p:nvPr/>
          </p:nvGrpSpPr>
          <p:grpSpPr>
            <a:xfrm>
              <a:off x="0" y="0"/>
              <a:ext cx="1970478" cy="5064428"/>
              <a:chOff x="0" y="0"/>
              <a:chExt cx="389230" cy="1000381"/>
            </a:xfrm>
          </p:grpSpPr>
          <p:sp>
            <p:nvSpPr>
              <p:cNvPr id="21" name="Freeform 21"/>
              <p:cNvSpPr/>
              <p:nvPr/>
            </p:nvSpPr>
            <p:spPr>
              <a:xfrm>
                <a:off x="0" y="0"/>
                <a:ext cx="389230" cy="1000381"/>
              </a:xfrm>
              <a:custGeom>
                <a:avLst/>
                <a:gdLst/>
                <a:ahLst/>
                <a:cxnLst/>
                <a:rect l="l" t="t" r="r" b="b"/>
                <a:pathLst>
                  <a:path w="389230" h="1000381">
                    <a:moveTo>
                      <a:pt x="194615" y="0"/>
                    </a:moveTo>
                    <a:lnTo>
                      <a:pt x="194615" y="0"/>
                    </a:lnTo>
                    <a:cubicBezTo>
                      <a:pt x="302098" y="0"/>
                      <a:pt x="389230" y="87132"/>
                      <a:pt x="389230" y="194615"/>
                    </a:cubicBezTo>
                    <a:lnTo>
                      <a:pt x="389230" y="805766"/>
                    </a:lnTo>
                    <a:cubicBezTo>
                      <a:pt x="389230" y="913249"/>
                      <a:pt x="302098" y="1000381"/>
                      <a:pt x="194615" y="1000381"/>
                    </a:cubicBezTo>
                    <a:lnTo>
                      <a:pt x="194615" y="1000381"/>
                    </a:lnTo>
                    <a:cubicBezTo>
                      <a:pt x="87132" y="1000381"/>
                      <a:pt x="0" y="913249"/>
                      <a:pt x="0" y="805766"/>
                    </a:cubicBezTo>
                    <a:lnTo>
                      <a:pt x="0" y="194615"/>
                    </a:lnTo>
                    <a:cubicBezTo>
                      <a:pt x="0" y="87132"/>
                      <a:pt x="87132" y="0"/>
                      <a:pt x="194615" y="0"/>
                    </a:cubicBezTo>
                    <a:close/>
                  </a:path>
                </a:pathLst>
              </a:custGeom>
              <a:solidFill>
                <a:srgbClr val="FFFFFF"/>
              </a:solidFill>
              <a:ln w="38100" cap="rnd">
                <a:solidFill>
                  <a:srgbClr val="6E9473"/>
                </a:solidFill>
                <a:prstDash val="solid"/>
                <a:round/>
              </a:ln>
            </p:spPr>
          </p:sp>
          <p:sp>
            <p:nvSpPr>
              <p:cNvPr id="22" name="TextBox 22"/>
              <p:cNvSpPr txBox="1"/>
              <p:nvPr/>
            </p:nvSpPr>
            <p:spPr>
              <a:xfrm>
                <a:off x="0" y="-38100"/>
                <a:ext cx="389230" cy="103848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13758" y="416233"/>
              <a:ext cx="1657956" cy="4093578"/>
            </a:xfrm>
            <a:prstGeom prst="rect">
              <a:avLst/>
            </a:prstGeom>
          </p:spPr>
          <p:txBody>
            <a:bodyPr lIns="0" tIns="0" rIns="0" bIns="0" rtlCol="0" anchor="t">
              <a:spAutoFit/>
            </a:bodyPr>
            <a:lstStyle/>
            <a:p>
              <a:pPr algn="ctr">
                <a:lnSpc>
                  <a:spcPts val="4946"/>
                </a:lnSpc>
              </a:pPr>
              <a:r>
                <a:rPr lang="en-US" sz="3532">
                  <a:solidFill>
                    <a:srgbClr val="486B38"/>
                  </a:solidFill>
                  <a:latin typeface="Roboto Condensed"/>
                </a:rPr>
                <a:t>Văn bản chia thành 5 phần</a:t>
              </a:r>
            </a:p>
          </p:txBody>
        </p:sp>
      </p:grpSp>
      <p:grpSp>
        <p:nvGrpSpPr>
          <p:cNvPr id="24" name="Group 24"/>
          <p:cNvGrpSpPr/>
          <p:nvPr/>
        </p:nvGrpSpPr>
        <p:grpSpPr>
          <a:xfrm>
            <a:off x="2140622" y="2605352"/>
            <a:ext cx="1024987" cy="6493346"/>
            <a:chOff x="0" y="0"/>
            <a:chExt cx="1366650" cy="8657794"/>
          </a:xfrm>
        </p:grpSpPr>
        <p:sp>
          <p:nvSpPr>
            <p:cNvPr id="25" name="AutoShape 25"/>
            <p:cNvSpPr/>
            <p:nvPr/>
          </p:nvSpPr>
          <p:spPr>
            <a:xfrm flipV="1">
              <a:off x="69850" y="1474"/>
              <a:ext cx="0" cy="8656320"/>
            </a:xfrm>
            <a:prstGeom prst="line">
              <a:avLst/>
            </a:prstGeom>
            <a:ln w="139700" cap="flat">
              <a:solidFill>
                <a:srgbClr val="CD962A"/>
              </a:solidFill>
              <a:prstDash val="solid"/>
              <a:headEnd type="none" w="sm" len="sm"/>
              <a:tailEnd type="none" w="sm" len="sm"/>
            </a:ln>
          </p:spPr>
        </p:sp>
        <p:sp>
          <p:nvSpPr>
            <p:cNvPr id="26" name="AutoShape 26"/>
            <p:cNvSpPr/>
            <p:nvPr/>
          </p:nvSpPr>
          <p:spPr>
            <a:xfrm>
              <a:off x="69850" y="82550"/>
              <a:ext cx="1212461" cy="0"/>
            </a:xfrm>
            <a:prstGeom prst="line">
              <a:avLst/>
            </a:prstGeom>
            <a:ln w="165100" cap="flat">
              <a:solidFill>
                <a:srgbClr val="CD962A"/>
              </a:solidFill>
              <a:prstDash val="solid"/>
              <a:headEnd type="none" w="sm" len="sm"/>
              <a:tailEnd type="arrow" w="med" len="sm"/>
            </a:ln>
          </p:spPr>
        </p:sp>
        <p:sp>
          <p:nvSpPr>
            <p:cNvPr id="27" name="AutoShape 27"/>
            <p:cNvSpPr/>
            <p:nvPr/>
          </p:nvSpPr>
          <p:spPr>
            <a:xfrm>
              <a:off x="69850" y="2375559"/>
              <a:ext cx="1212461" cy="0"/>
            </a:xfrm>
            <a:prstGeom prst="line">
              <a:avLst/>
            </a:prstGeom>
            <a:ln w="165100" cap="flat">
              <a:solidFill>
                <a:srgbClr val="CD962A"/>
              </a:solidFill>
              <a:prstDash val="solid"/>
              <a:headEnd type="none" w="sm" len="sm"/>
              <a:tailEnd type="arrow" w="med" len="sm"/>
            </a:ln>
          </p:spPr>
        </p:sp>
        <p:sp>
          <p:nvSpPr>
            <p:cNvPr id="28" name="AutoShape 28"/>
            <p:cNvSpPr/>
            <p:nvPr/>
          </p:nvSpPr>
          <p:spPr>
            <a:xfrm>
              <a:off x="69850" y="4287622"/>
              <a:ext cx="1212461" cy="0"/>
            </a:xfrm>
            <a:prstGeom prst="line">
              <a:avLst/>
            </a:prstGeom>
            <a:ln w="165100" cap="flat">
              <a:solidFill>
                <a:srgbClr val="CD962A"/>
              </a:solidFill>
              <a:prstDash val="solid"/>
              <a:headEnd type="none" w="sm" len="sm"/>
              <a:tailEnd type="arrow" w="med" len="sm"/>
            </a:ln>
          </p:spPr>
        </p:sp>
        <p:sp>
          <p:nvSpPr>
            <p:cNvPr id="29" name="AutoShape 29"/>
            <p:cNvSpPr/>
            <p:nvPr/>
          </p:nvSpPr>
          <p:spPr>
            <a:xfrm>
              <a:off x="154189" y="6513983"/>
              <a:ext cx="1212461" cy="0"/>
            </a:xfrm>
            <a:prstGeom prst="line">
              <a:avLst/>
            </a:prstGeom>
            <a:ln w="165100" cap="flat">
              <a:solidFill>
                <a:srgbClr val="CD962A"/>
              </a:solidFill>
              <a:prstDash val="solid"/>
              <a:headEnd type="none" w="sm" len="sm"/>
              <a:tailEnd type="arrow" w="med" len="sm"/>
            </a:ln>
          </p:spPr>
        </p:sp>
        <p:sp>
          <p:nvSpPr>
            <p:cNvPr id="30" name="AutoShape 30"/>
            <p:cNvSpPr/>
            <p:nvPr/>
          </p:nvSpPr>
          <p:spPr>
            <a:xfrm>
              <a:off x="69850" y="8575244"/>
              <a:ext cx="1212461" cy="0"/>
            </a:xfrm>
            <a:prstGeom prst="line">
              <a:avLst/>
            </a:prstGeom>
            <a:ln w="165100" cap="flat">
              <a:solidFill>
                <a:srgbClr val="CD962A"/>
              </a:solidFill>
              <a:prstDash val="solid"/>
              <a:headEnd type="none" w="sm" len="sm"/>
              <a:tailEnd type="arrow" w="med" len="sm"/>
            </a:ln>
          </p:spPr>
        </p:sp>
      </p:grpSp>
      <p:sp>
        <p:nvSpPr>
          <p:cNvPr id="31" name="AutoShape 31"/>
          <p:cNvSpPr/>
          <p:nvPr/>
        </p:nvSpPr>
        <p:spPr>
          <a:xfrm flipV="1">
            <a:off x="11222404" y="2616217"/>
            <a:ext cx="682281" cy="13306"/>
          </a:xfrm>
          <a:prstGeom prst="line">
            <a:avLst/>
          </a:prstGeom>
          <a:ln w="123825" cap="flat">
            <a:solidFill>
              <a:srgbClr val="636363"/>
            </a:solidFill>
            <a:prstDash val="solid"/>
            <a:headEnd type="none" w="sm" len="sm"/>
            <a:tailEnd type="arrow" w="med" len="sm"/>
          </a:ln>
        </p:spPr>
      </p:sp>
      <p:sp>
        <p:nvSpPr>
          <p:cNvPr id="32" name="AutoShape 32"/>
          <p:cNvSpPr/>
          <p:nvPr/>
        </p:nvSpPr>
        <p:spPr>
          <a:xfrm flipV="1">
            <a:off x="11221196" y="4217422"/>
            <a:ext cx="682281" cy="13306"/>
          </a:xfrm>
          <a:prstGeom prst="line">
            <a:avLst/>
          </a:prstGeom>
          <a:ln w="123825" cap="flat">
            <a:solidFill>
              <a:srgbClr val="636363"/>
            </a:solidFill>
            <a:prstDash val="solid"/>
            <a:headEnd type="none" w="sm" len="sm"/>
            <a:tailEnd type="arrow" w="med" len="sm"/>
          </a:ln>
        </p:spPr>
      </p:sp>
      <p:sp>
        <p:nvSpPr>
          <p:cNvPr id="33" name="AutoShape 33"/>
          <p:cNvSpPr/>
          <p:nvPr/>
        </p:nvSpPr>
        <p:spPr>
          <a:xfrm flipV="1">
            <a:off x="11206594" y="5589367"/>
            <a:ext cx="682281" cy="13306"/>
          </a:xfrm>
          <a:prstGeom prst="line">
            <a:avLst/>
          </a:prstGeom>
          <a:ln w="123825" cap="flat">
            <a:solidFill>
              <a:srgbClr val="636363"/>
            </a:solidFill>
            <a:prstDash val="solid"/>
            <a:headEnd type="none" w="sm" len="sm"/>
            <a:tailEnd type="arrow" w="med" len="sm"/>
          </a:ln>
        </p:spPr>
      </p:sp>
      <p:sp>
        <p:nvSpPr>
          <p:cNvPr id="34" name="AutoShape 34"/>
          <p:cNvSpPr/>
          <p:nvPr/>
        </p:nvSpPr>
        <p:spPr>
          <a:xfrm flipV="1">
            <a:off x="11205387" y="7444502"/>
            <a:ext cx="682281" cy="13306"/>
          </a:xfrm>
          <a:prstGeom prst="line">
            <a:avLst/>
          </a:prstGeom>
          <a:ln w="123825" cap="flat">
            <a:solidFill>
              <a:srgbClr val="636363"/>
            </a:solidFill>
            <a:prstDash val="solid"/>
            <a:headEnd type="none" w="sm" len="sm"/>
            <a:tailEnd type="arrow" w="med" len="sm"/>
          </a:ln>
        </p:spPr>
      </p:sp>
      <p:sp>
        <p:nvSpPr>
          <p:cNvPr id="35" name="AutoShape 35"/>
          <p:cNvSpPr/>
          <p:nvPr/>
        </p:nvSpPr>
        <p:spPr>
          <a:xfrm flipV="1">
            <a:off x="11204180" y="8972444"/>
            <a:ext cx="682281" cy="13306"/>
          </a:xfrm>
          <a:prstGeom prst="line">
            <a:avLst/>
          </a:prstGeom>
          <a:ln w="123825" cap="flat">
            <a:solidFill>
              <a:srgbClr val="636363"/>
            </a:solidFill>
            <a:prstDash val="solid"/>
            <a:headEnd type="none" w="sm" len="sm"/>
            <a:tailEnd type="arrow" w="med" len="sm"/>
          </a:ln>
        </p:spPr>
      </p:sp>
      <p:sp>
        <p:nvSpPr>
          <p:cNvPr id="36" name="TextBox 36"/>
          <p:cNvSpPr txBox="1"/>
          <p:nvPr/>
        </p:nvSpPr>
        <p:spPr>
          <a:xfrm>
            <a:off x="425851" y="106436"/>
            <a:ext cx="15687722" cy="1370086"/>
          </a:xfrm>
          <a:prstGeom prst="rect">
            <a:avLst/>
          </a:prstGeom>
        </p:spPr>
        <p:txBody>
          <a:bodyPr lIns="0" tIns="0" rIns="0" bIns="0" rtlCol="0" anchor="t">
            <a:spAutoFit/>
          </a:bodyPr>
          <a:lstStyle/>
          <a:p>
            <a:pPr algn="l">
              <a:lnSpc>
                <a:spcPts val="4961"/>
              </a:lnSpc>
            </a:pPr>
            <a:r>
              <a:rPr lang="en-US" sz="5837">
                <a:solidFill>
                  <a:srgbClr val="617259"/>
                </a:solidFill>
                <a:latin typeface="#9Slide05 IcielSanelma"/>
              </a:rPr>
              <a:t>3.1. Đặc trưng của văn bản thông tin trong văn bản Vườn quốc gia Tràm Chim – Tam Nông</a:t>
            </a:r>
          </a:p>
        </p:txBody>
      </p:sp>
      <p:sp>
        <p:nvSpPr>
          <p:cNvPr id="37" name="TextBox 37"/>
          <p:cNvSpPr txBox="1"/>
          <p:nvPr/>
        </p:nvSpPr>
        <p:spPr>
          <a:xfrm>
            <a:off x="1164781" y="1390797"/>
            <a:ext cx="7401136" cy="681155"/>
          </a:xfrm>
          <a:prstGeom prst="rect">
            <a:avLst/>
          </a:prstGeom>
        </p:spPr>
        <p:txBody>
          <a:bodyPr lIns="0" tIns="0" rIns="0" bIns="0" rtlCol="0" anchor="t">
            <a:spAutoFit/>
          </a:bodyPr>
          <a:lstStyle/>
          <a:p>
            <a:pPr algn="ctr">
              <a:lnSpc>
                <a:spcPts val="5506"/>
              </a:lnSpc>
            </a:pPr>
            <a:r>
              <a:rPr lang="en-US" sz="3932">
                <a:solidFill>
                  <a:srgbClr val="944B00"/>
                </a:solidFill>
                <a:latin typeface="Roboto Condensed Bold"/>
              </a:rPr>
              <a:t>b. Cấu trúc triển khai của văn bản</a:t>
            </a:r>
          </a:p>
        </p:txBody>
      </p:sp>
      <p:sp>
        <p:nvSpPr>
          <p:cNvPr id="38" name="TextBox 38"/>
          <p:cNvSpPr txBox="1"/>
          <p:nvPr/>
        </p:nvSpPr>
        <p:spPr>
          <a:xfrm>
            <a:off x="3438238" y="2133809"/>
            <a:ext cx="7171860" cy="1154430"/>
          </a:xfrm>
          <a:prstGeom prst="rect">
            <a:avLst/>
          </a:prstGeom>
        </p:spPr>
        <p:txBody>
          <a:bodyPr lIns="0" tIns="0" rIns="0" bIns="0" rtlCol="0" anchor="t">
            <a:spAutoFit/>
          </a:bodyPr>
          <a:lstStyle/>
          <a:p>
            <a:pPr algn="ctr">
              <a:lnSpc>
                <a:spcPts val="4620"/>
              </a:lnSpc>
            </a:pPr>
            <a:r>
              <a:rPr lang="en-US" sz="3300">
                <a:solidFill>
                  <a:srgbClr val="944B00"/>
                </a:solidFill>
                <a:latin typeface="Roboto Condensed"/>
              </a:rPr>
              <a:t>Phần 1. Phần mở đầu: Giới thiệu thông tin về Vườn quốc gia Tràm Chim – Tam Nông</a:t>
            </a:r>
          </a:p>
        </p:txBody>
      </p:sp>
      <p:sp>
        <p:nvSpPr>
          <p:cNvPr id="39" name="TextBox 39"/>
          <p:cNvSpPr txBox="1"/>
          <p:nvPr/>
        </p:nvSpPr>
        <p:spPr>
          <a:xfrm>
            <a:off x="3399283" y="3547394"/>
            <a:ext cx="7171860" cy="1154430"/>
          </a:xfrm>
          <a:prstGeom prst="rect">
            <a:avLst/>
          </a:prstGeom>
        </p:spPr>
        <p:txBody>
          <a:bodyPr lIns="0" tIns="0" rIns="0" bIns="0" rtlCol="0" anchor="t">
            <a:spAutoFit/>
          </a:bodyPr>
          <a:lstStyle/>
          <a:p>
            <a:pPr algn="l">
              <a:lnSpc>
                <a:spcPts val="4620"/>
              </a:lnSpc>
            </a:pPr>
            <a:r>
              <a:rPr lang="en-US" sz="3300">
                <a:solidFill>
                  <a:srgbClr val="944B00"/>
                </a:solidFill>
                <a:latin typeface="Roboto Condensed"/>
              </a:rPr>
              <a:t>Phần 2. Giới thiệu đặc điểm và ý nghĩa của loài Sếu.</a:t>
            </a:r>
          </a:p>
        </p:txBody>
      </p:sp>
      <p:sp>
        <p:nvSpPr>
          <p:cNvPr id="40" name="TextBox 40"/>
          <p:cNvSpPr txBox="1"/>
          <p:nvPr/>
        </p:nvSpPr>
        <p:spPr>
          <a:xfrm>
            <a:off x="3508509" y="5206024"/>
            <a:ext cx="7171860" cy="988314"/>
          </a:xfrm>
          <a:prstGeom prst="rect">
            <a:avLst/>
          </a:prstGeom>
        </p:spPr>
        <p:txBody>
          <a:bodyPr lIns="0" tIns="0" rIns="0" bIns="0" rtlCol="0" anchor="t">
            <a:spAutoFit/>
          </a:bodyPr>
          <a:lstStyle/>
          <a:p>
            <a:pPr algn="l">
              <a:lnSpc>
                <a:spcPts val="3827"/>
              </a:lnSpc>
            </a:pPr>
            <a:r>
              <a:rPr lang="en-US" sz="3300">
                <a:solidFill>
                  <a:srgbClr val="944B00"/>
                </a:solidFill>
                <a:latin typeface="Roboto Condensed"/>
              </a:rPr>
              <a:t>Phần 3. Lí giải hiện tượng sếu biến mất và xuất hiện ở tại Tràm Chim – Tam Nông</a:t>
            </a:r>
          </a:p>
        </p:txBody>
      </p:sp>
      <p:sp>
        <p:nvSpPr>
          <p:cNvPr id="41" name="TextBox 41"/>
          <p:cNvSpPr txBox="1"/>
          <p:nvPr/>
        </p:nvSpPr>
        <p:spPr>
          <a:xfrm>
            <a:off x="3489141" y="6576653"/>
            <a:ext cx="7171860" cy="1154430"/>
          </a:xfrm>
          <a:prstGeom prst="rect">
            <a:avLst/>
          </a:prstGeom>
        </p:spPr>
        <p:txBody>
          <a:bodyPr lIns="0" tIns="0" rIns="0" bIns="0" rtlCol="0" anchor="t">
            <a:spAutoFit/>
          </a:bodyPr>
          <a:lstStyle/>
          <a:p>
            <a:pPr algn="l">
              <a:lnSpc>
                <a:spcPts val="4620"/>
              </a:lnSpc>
            </a:pPr>
            <a:r>
              <a:rPr lang="en-US" sz="3300">
                <a:solidFill>
                  <a:srgbClr val="944B00"/>
                </a:solidFill>
                <a:latin typeface="Roboto Condensed"/>
              </a:rPr>
              <a:t>Phần 4. Giới thiệu đặc điểm sinh học của loài sếu đầu đỏ</a:t>
            </a:r>
          </a:p>
        </p:txBody>
      </p:sp>
      <p:sp>
        <p:nvSpPr>
          <p:cNvPr id="42" name="TextBox 42"/>
          <p:cNvSpPr txBox="1"/>
          <p:nvPr/>
        </p:nvSpPr>
        <p:spPr>
          <a:xfrm>
            <a:off x="3584233" y="8103870"/>
            <a:ext cx="6879871" cy="1154430"/>
          </a:xfrm>
          <a:prstGeom prst="rect">
            <a:avLst/>
          </a:prstGeom>
        </p:spPr>
        <p:txBody>
          <a:bodyPr lIns="0" tIns="0" rIns="0" bIns="0" rtlCol="0" anchor="t">
            <a:spAutoFit/>
          </a:bodyPr>
          <a:lstStyle/>
          <a:p>
            <a:pPr algn="l">
              <a:lnSpc>
                <a:spcPts val="4620"/>
              </a:lnSpc>
            </a:pPr>
            <a:r>
              <a:rPr lang="en-US" sz="3300">
                <a:solidFill>
                  <a:srgbClr val="944B00"/>
                </a:solidFill>
                <a:latin typeface="Roboto Condensed"/>
              </a:rPr>
              <a:t> Phần 5. Đề cập về việc bảo vệ loài sếu quý hiếm.</a:t>
            </a:r>
          </a:p>
        </p:txBody>
      </p:sp>
      <p:sp>
        <p:nvSpPr>
          <p:cNvPr id="43" name="TextBox 43"/>
          <p:cNvSpPr txBox="1"/>
          <p:nvPr/>
        </p:nvSpPr>
        <p:spPr>
          <a:xfrm>
            <a:off x="12066716" y="2296466"/>
            <a:ext cx="5957226" cy="589915"/>
          </a:xfrm>
          <a:prstGeom prst="rect">
            <a:avLst/>
          </a:prstGeom>
        </p:spPr>
        <p:txBody>
          <a:bodyPr lIns="0" tIns="0" rIns="0" bIns="0" rtlCol="0" anchor="t">
            <a:spAutoFit/>
          </a:bodyPr>
          <a:lstStyle/>
          <a:p>
            <a:pPr algn="ctr">
              <a:lnSpc>
                <a:spcPts val="4759"/>
              </a:lnSpc>
            </a:pPr>
            <a:r>
              <a:rPr lang="en-US" sz="3399">
                <a:solidFill>
                  <a:srgbClr val="636363"/>
                </a:solidFill>
                <a:latin typeface="Roboto Condensed"/>
              </a:rPr>
              <a:t>Triển khai theo hướng: Chính – phụ</a:t>
            </a:r>
          </a:p>
        </p:txBody>
      </p:sp>
      <p:sp>
        <p:nvSpPr>
          <p:cNvPr id="44" name="TextBox 44"/>
          <p:cNvSpPr txBox="1"/>
          <p:nvPr/>
        </p:nvSpPr>
        <p:spPr>
          <a:xfrm>
            <a:off x="12066716" y="3897671"/>
            <a:ext cx="5957226" cy="589915"/>
          </a:xfrm>
          <a:prstGeom prst="rect">
            <a:avLst/>
          </a:prstGeom>
        </p:spPr>
        <p:txBody>
          <a:bodyPr lIns="0" tIns="0" rIns="0" bIns="0" rtlCol="0" anchor="t">
            <a:spAutoFit/>
          </a:bodyPr>
          <a:lstStyle/>
          <a:p>
            <a:pPr algn="ctr">
              <a:lnSpc>
                <a:spcPts val="4759"/>
              </a:lnSpc>
            </a:pPr>
            <a:r>
              <a:rPr lang="en-US" sz="3399">
                <a:solidFill>
                  <a:srgbClr val="636363"/>
                </a:solidFill>
                <a:latin typeface="Roboto Condensed"/>
              </a:rPr>
              <a:t>Triển khai theo hướng: Chính – phụ</a:t>
            </a:r>
          </a:p>
        </p:txBody>
      </p:sp>
      <p:sp>
        <p:nvSpPr>
          <p:cNvPr id="45" name="TextBox 45"/>
          <p:cNvSpPr txBox="1"/>
          <p:nvPr/>
        </p:nvSpPr>
        <p:spPr>
          <a:xfrm>
            <a:off x="11893467" y="5172678"/>
            <a:ext cx="6276935" cy="1189990"/>
          </a:xfrm>
          <a:prstGeom prst="rect">
            <a:avLst/>
          </a:prstGeom>
        </p:spPr>
        <p:txBody>
          <a:bodyPr lIns="0" tIns="0" rIns="0" bIns="0" rtlCol="0" anchor="t">
            <a:spAutoFit/>
          </a:bodyPr>
          <a:lstStyle/>
          <a:p>
            <a:pPr algn="l">
              <a:lnSpc>
                <a:spcPts val="4759"/>
              </a:lnSpc>
            </a:pPr>
            <a:r>
              <a:rPr lang="en-US" sz="3399">
                <a:solidFill>
                  <a:srgbClr val="636363"/>
                </a:solidFill>
                <a:latin typeface="Roboto Condensed"/>
              </a:rPr>
              <a:t>Triển khai theo hướng: Nguyên nhân – Kết quả</a:t>
            </a:r>
          </a:p>
        </p:txBody>
      </p:sp>
      <p:sp>
        <p:nvSpPr>
          <p:cNvPr id="46" name="TextBox 46"/>
          <p:cNvSpPr txBox="1"/>
          <p:nvPr/>
        </p:nvSpPr>
        <p:spPr>
          <a:xfrm>
            <a:off x="12212726" y="7000843"/>
            <a:ext cx="5493941" cy="961898"/>
          </a:xfrm>
          <a:prstGeom prst="rect">
            <a:avLst/>
          </a:prstGeom>
        </p:spPr>
        <p:txBody>
          <a:bodyPr lIns="0" tIns="0" rIns="0" bIns="0" rtlCol="0" anchor="t">
            <a:spAutoFit/>
          </a:bodyPr>
          <a:lstStyle/>
          <a:p>
            <a:pPr algn="l">
              <a:lnSpc>
                <a:spcPts val="3705"/>
              </a:lnSpc>
            </a:pPr>
            <a:r>
              <a:rPr lang="en-US" sz="3399">
                <a:solidFill>
                  <a:srgbClr val="636363"/>
                </a:solidFill>
                <a:latin typeface="Roboto Condensed"/>
              </a:rPr>
              <a:t>Triển khai theo hướng: Phân loại</a:t>
            </a:r>
          </a:p>
          <a:p>
            <a:pPr algn="l">
              <a:lnSpc>
                <a:spcPts val="3705"/>
              </a:lnSpc>
            </a:pPr>
            <a:r>
              <a:rPr lang="en-US" sz="3399">
                <a:solidFill>
                  <a:srgbClr val="636363"/>
                </a:solidFill>
                <a:latin typeface="Roboto Condensed"/>
              </a:rPr>
              <a:t> đối tượng</a:t>
            </a:r>
          </a:p>
        </p:txBody>
      </p:sp>
      <p:sp>
        <p:nvSpPr>
          <p:cNvPr id="47" name="TextBox 47"/>
          <p:cNvSpPr txBox="1"/>
          <p:nvPr/>
        </p:nvSpPr>
        <p:spPr>
          <a:xfrm>
            <a:off x="12066716" y="8509295"/>
            <a:ext cx="5957226" cy="589915"/>
          </a:xfrm>
          <a:prstGeom prst="rect">
            <a:avLst/>
          </a:prstGeom>
        </p:spPr>
        <p:txBody>
          <a:bodyPr lIns="0" tIns="0" rIns="0" bIns="0" rtlCol="0" anchor="t">
            <a:spAutoFit/>
          </a:bodyPr>
          <a:lstStyle/>
          <a:p>
            <a:pPr algn="ctr">
              <a:lnSpc>
                <a:spcPts val="4759"/>
              </a:lnSpc>
            </a:pPr>
            <a:r>
              <a:rPr lang="en-US" sz="3399">
                <a:solidFill>
                  <a:srgbClr val="636363"/>
                </a:solidFill>
                <a:latin typeface="Roboto Condensed"/>
              </a:rPr>
              <a:t>Triển khai theo hướng: Chính – phụ</a:t>
            </a:r>
          </a:p>
        </p:txBody>
      </p:sp>
      <p:sp>
        <p:nvSpPr>
          <p:cNvPr id="48" name="TextBox 48"/>
          <p:cNvSpPr txBox="1"/>
          <p:nvPr/>
        </p:nvSpPr>
        <p:spPr>
          <a:xfrm>
            <a:off x="3810000" y="9423631"/>
            <a:ext cx="10993094"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944B00"/>
                </a:solidFill>
                <a:latin typeface="Roboto Condensed"/>
              </a:rPr>
              <a:t>Nhận</a:t>
            </a:r>
            <a:r>
              <a:rPr lang="en-US" sz="3499" dirty="0">
                <a:solidFill>
                  <a:srgbClr val="944B00"/>
                </a:solidFill>
                <a:latin typeface="Roboto Condensed"/>
              </a:rPr>
              <a:t> </a:t>
            </a:r>
            <a:r>
              <a:rPr lang="en-US" sz="3499" dirty="0" err="1">
                <a:solidFill>
                  <a:srgbClr val="944B00"/>
                </a:solidFill>
                <a:latin typeface="Roboto Condensed"/>
              </a:rPr>
              <a:t>xét</a:t>
            </a:r>
            <a:r>
              <a:rPr lang="en-US" sz="3499" dirty="0">
                <a:solidFill>
                  <a:srgbClr val="944B00"/>
                </a:solidFill>
                <a:latin typeface="Roboto Condensed"/>
              </a:rPr>
              <a:t>: </a:t>
            </a:r>
            <a:r>
              <a:rPr lang="en-US" sz="3499" dirty="0" err="1">
                <a:solidFill>
                  <a:srgbClr val="944B00"/>
                </a:solidFill>
                <a:latin typeface="Roboto Condensed"/>
              </a:rPr>
              <a:t>Đây</a:t>
            </a:r>
            <a:r>
              <a:rPr lang="en-US" sz="3499" dirty="0">
                <a:solidFill>
                  <a:srgbClr val="944B00"/>
                </a:solidFill>
                <a:latin typeface="Roboto Condensed"/>
              </a:rPr>
              <a:t> </a:t>
            </a:r>
            <a:r>
              <a:rPr lang="en-US" sz="3499" dirty="0" err="1">
                <a:solidFill>
                  <a:srgbClr val="944B00"/>
                </a:solidFill>
                <a:latin typeface="Roboto Condensed"/>
              </a:rPr>
              <a:t>là</a:t>
            </a:r>
            <a:r>
              <a:rPr lang="en-US" sz="3499" dirty="0">
                <a:solidFill>
                  <a:srgbClr val="944B00"/>
                </a:solidFill>
                <a:latin typeface="Roboto Condensed"/>
              </a:rPr>
              <a:t> </a:t>
            </a:r>
            <a:r>
              <a:rPr lang="en-US" sz="3499" dirty="0" err="1">
                <a:solidFill>
                  <a:srgbClr val="944B00"/>
                </a:solidFill>
                <a:latin typeface="Roboto Condensed"/>
              </a:rPr>
              <a:t>cách</a:t>
            </a:r>
            <a:r>
              <a:rPr lang="en-US" sz="3499" dirty="0">
                <a:solidFill>
                  <a:srgbClr val="944B00"/>
                </a:solidFill>
                <a:latin typeface="Roboto Condensed"/>
              </a:rPr>
              <a:t> </a:t>
            </a:r>
            <a:r>
              <a:rPr lang="en-US" sz="3499" dirty="0" err="1">
                <a:solidFill>
                  <a:srgbClr val="944B00"/>
                </a:solidFill>
                <a:latin typeface="Roboto Condensed"/>
              </a:rPr>
              <a:t>triển</a:t>
            </a:r>
            <a:r>
              <a:rPr lang="en-US" sz="3499" dirty="0">
                <a:solidFill>
                  <a:srgbClr val="944B00"/>
                </a:solidFill>
                <a:latin typeface="Roboto Condensed"/>
              </a:rPr>
              <a:t> </a:t>
            </a:r>
            <a:r>
              <a:rPr lang="en-US" sz="3499" dirty="0" err="1">
                <a:solidFill>
                  <a:srgbClr val="944B00"/>
                </a:solidFill>
                <a:latin typeface="Roboto Condensed"/>
              </a:rPr>
              <a:t>khai</a:t>
            </a:r>
            <a:r>
              <a:rPr lang="en-US" sz="3499" dirty="0">
                <a:solidFill>
                  <a:srgbClr val="944B00"/>
                </a:solidFill>
                <a:latin typeface="Roboto Condensed"/>
              </a:rPr>
              <a:t> </a:t>
            </a:r>
            <a:r>
              <a:rPr lang="en-US" sz="3499" dirty="0" err="1">
                <a:solidFill>
                  <a:srgbClr val="944B00"/>
                </a:solidFill>
                <a:latin typeface="Roboto Condensed"/>
              </a:rPr>
              <a:t>thông</a:t>
            </a:r>
            <a:r>
              <a:rPr lang="en-US" sz="3499" dirty="0">
                <a:solidFill>
                  <a:srgbClr val="944B00"/>
                </a:solidFill>
                <a:latin typeface="Roboto Condensed"/>
              </a:rPr>
              <a:t> tin </a:t>
            </a:r>
            <a:r>
              <a:rPr lang="en-US" sz="3499" dirty="0" err="1">
                <a:solidFill>
                  <a:srgbClr val="944B00"/>
                </a:solidFill>
                <a:latin typeface="Roboto Condensed"/>
              </a:rPr>
              <a:t>hợp</a:t>
            </a:r>
            <a:r>
              <a:rPr lang="en-US" sz="3499" dirty="0">
                <a:solidFill>
                  <a:srgbClr val="944B00"/>
                </a:solidFill>
                <a:latin typeface="Roboto Condensed"/>
              </a:rPr>
              <a:t> </a:t>
            </a:r>
            <a:r>
              <a:rPr lang="en-US" sz="3499" dirty="0" err="1">
                <a:solidFill>
                  <a:srgbClr val="944B00"/>
                </a:solidFill>
                <a:latin typeface="Roboto Condensed"/>
              </a:rPr>
              <a:t>lí</a:t>
            </a:r>
            <a:r>
              <a:rPr lang="en-US" sz="3499" dirty="0">
                <a:solidFill>
                  <a:srgbClr val="944B00"/>
                </a:solidFill>
                <a:latin typeface="Roboto Condensed"/>
              </a:rPr>
              <a:t>, </a:t>
            </a:r>
            <a:r>
              <a:rPr lang="en-US" sz="3499" dirty="0" err="1">
                <a:solidFill>
                  <a:srgbClr val="944B00"/>
                </a:solidFill>
                <a:latin typeface="Roboto Condensed"/>
              </a:rPr>
              <a:t>tường</a:t>
            </a:r>
            <a:r>
              <a:rPr lang="en-US" sz="3499" dirty="0">
                <a:solidFill>
                  <a:srgbClr val="944B00"/>
                </a:solidFill>
                <a:latin typeface="Roboto Condensed"/>
              </a:rPr>
              <a:t> </a:t>
            </a:r>
            <a:r>
              <a:rPr lang="en-US" sz="3499" dirty="0" err="1">
                <a:solidFill>
                  <a:srgbClr val="944B00"/>
                </a:solidFill>
                <a:latin typeface="Roboto Condensed"/>
              </a:rPr>
              <a:t>minh</a:t>
            </a:r>
            <a:r>
              <a:rPr lang="en-US" sz="3499" dirty="0">
                <a:solidFill>
                  <a:srgbClr val="944B00"/>
                </a:solidFill>
                <a:latin typeface="Roboto Condensed"/>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0-#ppt_w/2"/>
                                          </p:val>
                                        </p:tav>
                                        <p:tav tm="100000">
                                          <p:val>
                                            <p:strVal val="#ppt_x"/>
                                          </p:val>
                                        </p:tav>
                                      </p:tavLst>
                                    </p:anim>
                                    <p:anim calcmode="lin" valueType="num">
                                      <p:cBhvr additive="base">
                                        <p:cTn id="28" dur="500" fill="hold"/>
                                        <p:tgtEl>
                                          <p:spTgt spid="3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0-#ppt_w/2"/>
                                          </p:val>
                                        </p:tav>
                                        <p:tav tm="100000">
                                          <p:val>
                                            <p:strVal val="#ppt_x"/>
                                          </p:val>
                                        </p:tav>
                                      </p:tavLst>
                                    </p:anim>
                                    <p:anim calcmode="lin" valueType="num">
                                      <p:cBhvr additive="base">
                                        <p:cTn id="3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0-#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0-#ppt_w/2"/>
                                          </p:val>
                                        </p:tav>
                                        <p:tav tm="100000">
                                          <p:val>
                                            <p:strVal val="#ppt_x"/>
                                          </p:val>
                                        </p:tav>
                                      </p:tavLst>
                                    </p:anim>
                                    <p:anim calcmode="lin" valueType="num">
                                      <p:cBhvr additive="base">
                                        <p:cTn id="42"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0-#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500" fill="hold"/>
                                        <p:tgtEl>
                                          <p:spTgt spid="47"/>
                                        </p:tgtEl>
                                        <p:attrNameLst>
                                          <p:attrName>ppt_x</p:attrName>
                                        </p:attrNameLst>
                                      </p:cBhvr>
                                      <p:tavLst>
                                        <p:tav tm="0">
                                          <p:val>
                                            <p:strVal val="0-#ppt_w/2"/>
                                          </p:val>
                                        </p:tav>
                                        <p:tav tm="100000">
                                          <p:val>
                                            <p:strVal val="#ppt_x"/>
                                          </p:val>
                                        </p:tav>
                                      </p:tavLst>
                                    </p:anim>
                                    <p:anim calcmode="lin" valueType="num">
                                      <p:cBhvr additive="base">
                                        <p:cTn id="52"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barn(inVertical)">
                                      <p:cBhvr>
                                        <p:cTn id="5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484938" y="-3539178"/>
            <a:ext cx="19362079" cy="16167336"/>
          </a:xfrm>
          <a:custGeom>
            <a:avLst/>
            <a:gdLst/>
            <a:ahLst/>
            <a:cxnLst/>
            <a:rect l="l" t="t" r="r" b="b"/>
            <a:pathLst>
              <a:path w="19362079" h="16167336">
                <a:moveTo>
                  <a:pt x="0" y="0"/>
                </a:moveTo>
                <a:lnTo>
                  <a:pt x="19362079" y="0"/>
                </a:lnTo>
                <a:lnTo>
                  <a:pt x="19362079" y="16167336"/>
                </a:lnTo>
                <a:lnTo>
                  <a:pt x="0" y="16167336"/>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84938" y="-1557500"/>
            <a:ext cx="19018709" cy="11844500"/>
          </a:xfrm>
          <a:custGeom>
            <a:avLst/>
            <a:gdLst/>
            <a:ahLst/>
            <a:cxnLst/>
            <a:rect l="l" t="t" r="r" b="b"/>
            <a:pathLst>
              <a:path w="19018709" h="11844500">
                <a:moveTo>
                  <a:pt x="0" y="0"/>
                </a:moveTo>
                <a:lnTo>
                  <a:pt x="19018709" y="0"/>
                </a:lnTo>
                <a:lnTo>
                  <a:pt x="19018709" y="11844500"/>
                </a:lnTo>
                <a:lnTo>
                  <a:pt x="0" y="11844500"/>
                </a:lnTo>
                <a:lnTo>
                  <a:pt x="0" y="0"/>
                </a:lnTo>
                <a:close/>
              </a:path>
            </a:pathLst>
          </a:custGeom>
          <a:blipFill>
            <a:blip r:embed="rId4">
              <a:alphaModFix amt="65000"/>
            </a:blip>
            <a:stretch>
              <a:fillRect l="-80624" r="-145012"/>
            </a:stretch>
          </a:blipFill>
        </p:spPr>
      </p:sp>
      <p:sp>
        <p:nvSpPr>
          <p:cNvPr id="4" name="TextBox 4"/>
          <p:cNvSpPr txBox="1"/>
          <p:nvPr/>
        </p:nvSpPr>
        <p:spPr>
          <a:xfrm>
            <a:off x="-484938" y="2107801"/>
            <a:ext cx="9224398" cy="748031"/>
          </a:xfrm>
          <a:prstGeom prst="rect">
            <a:avLst/>
          </a:prstGeom>
        </p:spPr>
        <p:txBody>
          <a:bodyPr lIns="0" tIns="0" rIns="0" bIns="0" rtlCol="0" anchor="t">
            <a:spAutoFit/>
          </a:bodyPr>
          <a:lstStyle/>
          <a:p>
            <a:pPr algn="ctr">
              <a:lnSpc>
                <a:spcPts val="6019"/>
              </a:lnSpc>
            </a:pPr>
            <a:r>
              <a:rPr lang="en-US" sz="4299" dirty="0">
                <a:solidFill>
                  <a:srgbClr val="944B00"/>
                </a:solidFill>
                <a:latin typeface="Roboto Condensed Bold"/>
              </a:rPr>
              <a:t>c. </a:t>
            </a:r>
            <a:r>
              <a:rPr lang="en-US" sz="4299" dirty="0" err="1">
                <a:solidFill>
                  <a:srgbClr val="944B00"/>
                </a:solidFill>
                <a:latin typeface="Roboto Condensed Bold"/>
              </a:rPr>
              <a:t>Phương</a:t>
            </a:r>
            <a:r>
              <a:rPr lang="en-US" sz="4299" dirty="0">
                <a:solidFill>
                  <a:srgbClr val="944B00"/>
                </a:solidFill>
                <a:latin typeface="Roboto Condensed Bold"/>
              </a:rPr>
              <a:t> </a:t>
            </a:r>
            <a:r>
              <a:rPr lang="en-US" sz="4299" dirty="0" err="1">
                <a:solidFill>
                  <a:srgbClr val="944B00"/>
                </a:solidFill>
                <a:latin typeface="Roboto Condensed Bold"/>
              </a:rPr>
              <a:t>tiện</a:t>
            </a:r>
            <a:r>
              <a:rPr lang="en-US" sz="4299" dirty="0">
                <a:solidFill>
                  <a:srgbClr val="944B00"/>
                </a:solidFill>
                <a:latin typeface="Roboto Condensed Bold"/>
              </a:rPr>
              <a:t> phi </a:t>
            </a:r>
            <a:r>
              <a:rPr lang="en-US" sz="4299" dirty="0" err="1">
                <a:solidFill>
                  <a:srgbClr val="944B00"/>
                </a:solidFill>
                <a:latin typeface="Roboto Condensed Bold"/>
              </a:rPr>
              <a:t>ngôn</a:t>
            </a:r>
            <a:r>
              <a:rPr lang="en-US" sz="4299" dirty="0">
                <a:solidFill>
                  <a:srgbClr val="944B00"/>
                </a:solidFill>
                <a:latin typeface="Roboto Condensed Bold"/>
              </a:rPr>
              <a:t> </a:t>
            </a:r>
            <a:r>
              <a:rPr lang="en-US" sz="4299" dirty="0" err="1">
                <a:solidFill>
                  <a:srgbClr val="944B00"/>
                </a:solidFill>
                <a:latin typeface="Roboto Condensed Bold"/>
              </a:rPr>
              <a:t>ngữ</a:t>
            </a:r>
            <a:endParaRPr lang="en-US" sz="4299" dirty="0">
              <a:solidFill>
                <a:srgbClr val="944B00"/>
              </a:solidFill>
              <a:latin typeface="Roboto Condensed Bold"/>
            </a:endParaRPr>
          </a:p>
        </p:txBody>
      </p:sp>
      <p:sp>
        <p:nvSpPr>
          <p:cNvPr id="5" name="TextBox 5"/>
          <p:cNvSpPr txBox="1"/>
          <p:nvPr/>
        </p:nvSpPr>
        <p:spPr>
          <a:xfrm>
            <a:off x="1182350" y="3162509"/>
            <a:ext cx="16404829" cy="1412399"/>
          </a:xfrm>
          <a:prstGeom prst="rect">
            <a:avLst/>
          </a:prstGeom>
        </p:spPr>
        <p:txBody>
          <a:bodyPr lIns="0" tIns="0" rIns="0" bIns="0" rtlCol="0" anchor="t">
            <a:spAutoFit/>
          </a:bodyPr>
          <a:lstStyle/>
          <a:p>
            <a:pPr algn="l">
              <a:lnSpc>
                <a:spcPts val="5626"/>
              </a:lnSpc>
              <a:spcBef>
                <a:spcPct val="0"/>
              </a:spcBef>
            </a:pPr>
            <a:r>
              <a:rPr lang="en-US" sz="4018" dirty="0" err="1">
                <a:solidFill>
                  <a:srgbClr val="51544B"/>
                </a:solidFill>
                <a:latin typeface="Roboto Condensed"/>
              </a:rPr>
              <a:t>Ngoài</a:t>
            </a:r>
            <a:r>
              <a:rPr lang="en-US" sz="4018" dirty="0">
                <a:solidFill>
                  <a:srgbClr val="51544B"/>
                </a:solidFill>
                <a:latin typeface="Roboto Condensed"/>
              </a:rPr>
              <a:t> </a:t>
            </a:r>
            <a:r>
              <a:rPr lang="en-US" sz="4018" dirty="0" err="1">
                <a:solidFill>
                  <a:srgbClr val="B6882D"/>
                </a:solidFill>
                <a:latin typeface="Roboto Condensed Bold"/>
              </a:rPr>
              <a:t>ngôn</a:t>
            </a:r>
            <a:r>
              <a:rPr lang="en-US" sz="4018" dirty="0">
                <a:solidFill>
                  <a:srgbClr val="B6882D"/>
                </a:solidFill>
                <a:latin typeface="Roboto Condensed Bold"/>
              </a:rPr>
              <a:t> </a:t>
            </a:r>
            <a:r>
              <a:rPr lang="en-US" sz="4018" dirty="0" err="1">
                <a:solidFill>
                  <a:srgbClr val="B6882D"/>
                </a:solidFill>
                <a:latin typeface="Roboto Condensed Bold"/>
              </a:rPr>
              <a:t>ngữ</a:t>
            </a:r>
            <a:r>
              <a:rPr lang="en-US" sz="4018" dirty="0">
                <a:solidFill>
                  <a:srgbClr val="51544B"/>
                </a:solidFill>
                <a:latin typeface="Roboto Condensed"/>
              </a:rPr>
              <a:t>, </a:t>
            </a:r>
            <a:r>
              <a:rPr lang="en-US" sz="4018" dirty="0" err="1">
                <a:solidFill>
                  <a:srgbClr val="51544B"/>
                </a:solidFill>
                <a:latin typeface="Roboto Condensed"/>
              </a:rPr>
              <a:t>văn</a:t>
            </a:r>
            <a:r>
              <a:rPr lang="en-US" sz="4018" dirty="0">
                <a:solidFill>
                  <a:srgbClr val="51544B"/>
                </a:solidFill>
                <a:latin typeface="Roboto Condensed"/>
              </a:rPr>
              <a:t> </a:t>
            </a:r>
            <a:r>
              <a:rPr lang="en-US" sz="4018" dirty="0" err="1">
                <a:solidFill>
                  <a:srgbClr val="51544B"/>
                </a:solidFill>
                <a:latin typeface="Roboto Condensed"/>
              </a:rPr>
              <a:t>bản</a:t>
            </a:r>
            <a:r>
              <a:rPr lang="en-US" sz="4018" dirty="0">
                <a:solidFill>
                  <a:srgbClr val="51544B"/>
                </a:solidFill>
                <a:latin typeface="Roboto Condensed"/>
              </a:rPr>
              <a:t> </a:t>
            </a:r>
            <a:r>
              <a:rPr lang="en-US" sz="4018" dirty="0" err="1">
                <a:solidFill>
                  <a:srgbClr val="51544B"/>
                </a:solidFill>
                <a:latin typeface="Roboto Condensed"/>
              </a:rPr>
              <a:t>còn</a:t>
            </a:r>
            <a:r>
              <a:rPr lang="en-US" sz="4018" dirty="0">
                <a:solidFill>
                  <a:srgbClr val="51544B"/>
                </a:solidFill>
                <a:latin typeface="Roboto Condensed"/>
              </a:rPr>
              <a:t> </a:t>
            </a:r>
            <a:r>
              <a:rPr lang="en-US" sz="4018" dirty="0" err="1">
                <a:solidFill>
                  <a:srgbClr val="51544B"/>
                </a:solidFill>
                <a:latin typeface="Roboto Condensed"/>
              </a:rPr>
              <a:t>sử</a:t>
            </a:r>
            <a:r>
              <a:rPr lang="en-US" sz="4018" dirty="0">
                <a:solidFill>
                  <a:srgbClr val="51544B"/>
                </a:solidFill>
                <a:latin typeface="Roboto Condensed"/>
              </a:rPr>
              <a:t> </a:t>
            </a:r>
            <a:r>
              <a:rPr lang="en-US" sz="4018" dirty="0" err="1">
                <a:solidFill>
                  <a:srgbClr val="51544B"/>
                </a:solidFill>
                <a:latin typeface="Roboto Condensed"/>
              </a:rPr>
              <a:t>dụng</a:t>
            </a:r>
            <a:r>
              <a:rPr lang="en-US" sz="4018" dirty="0">
                <a:solidFill>
                  <a:srgbClr val="51544B"/>
                </a:solidFill>
                <a:latin typeface="Roboto Condensed"/>
              </a:rPr>
              <a:t> </a:t>
            </a:r>
            <a:r>
              <a:rPr lang="en-US" sz="4018" dirty="0" err="1">
                <a:solidFill>
                  <a:srgbClr val="CD962A"/>
                </a:solidFill>
                <a:latin typeface="Roboto Condensed Bold"/>
              </a:rPr>
              <a:t>tranh</a:t>
            </a:r>
            <a:r>
              <a:rPr lang="en-US" sz="4018" dirty="0">
                <a:solidFill>
                  <a:srgbClr val="CD962A"/>
                </a:solidFill>
                <a:latin typeface="Roboto Condensed Bold"/>
              </a:rPr>
              <a:t> </a:t>
            </a:r>
            <a:r>
              <a:rPr lang="en-US" sz="4018" dirty="0" err="1">
                <a:solidFill>
                  <a:srgbClr val="CD962A"/>
                </a:solidFill>
                <a:latin typeface="Roboto Condensed Bold"/>
              </a:rPr>
              <a:t>ảnh</a:t>
            </a:r>
            <a:r>
              <a:rPr lang="en-US" sz="4018" dirty="0">
                <a:solidFill>
                  <a:srgbClr val="CD962A"/>
                </a:solidFill>
                <a:latin typeface="Roboto Condensed Bold"/>
              </a:rPr>
              <a:t>, </a:t>
            </a:r>
            <a:r>
              <a:rPr lang="en-US" sz="4018" dirty="0" err="1">
                <a:solidFill>
                  <a:srgbClr val="CD962A"/>
                </a:solidFill>
                <a:latin typeface="Roboto Condensed Bold"/>
              </a:rPr>
              <a:t>số</a:t>
            </a:r>
            <a:r>
              <a:rPr lang="en-US" sz="4018" dirty="0">
                <a:solidFill>
                  <a:srgbClr val="CD962A"/>
                </a:solidFill>
                <a:latin typeface="Roboto Condensed Bold"/>
              </a:rPr>
              <a:t> </a:t>
            </a:r>
            <a:r>
              <a:rPr lang="en-US" sz="4018" dirty="0" err="1">
                <a:solidFill>
                  <a:srgbClr val="CD962A"/>
                </a:solidFill>
                <a:latin typeface="Roboto Condensed Bold"/>
              </a:rPr>
              <a:t>liệu</a:t>
            </a:r>
            <a:r>
              <a:rPr lang="en-US" sz="4018" dirty="0">
                <a:solidFill>
                  <a:srgbClr val="CD962A"/>
                </a:solidFill>
                <a:latin typeface="Roboto Condensed Bold"/>
              </a:rPr>
              <a:t> </a:t>
            </a:r>
            <a:r>
              <a:rPr lang="en-US" sz="4018" dirty="0" err="1">
                <a:solidFill>
                  <a:srgbClr val="CD962A"/>
                </a:solidFill>
                <a:latin typeface="Roboto Condensed Bold"/>
              </a:rPr>
              <a:t>thống</a:t>
            </a:r>
            <a:r>
              <a:rPr lang="en-US" sz="4018" dirty="0">
                <a:solidFill>
                  <a:srgbClr val="CD962A"/>
                </a:solidFill>
                <a:latin typeface="Roboto Condensed Bold"/>
              </a:rPr>
              <a:t> </a:t>
            </a:r>
            <a:r>
              <a:rPr lang="en-US" sz="4018" dirty="0" err="1">
                <a:solidFill>
                  <a:srgbClr val="CD962A"/>
                </a:solidFill>
                <a:latin typeface="Roboto Condensed Bold"/>
              </a:rPr>
              <a:t>kê</a:t>
            </a:r>
            <a:r>
              <a:rPr lang="en-US" sz="4018" dirty="0">
                <a:solidFill>
                  <a:srgbClr val="CD962A"/>
                </a:solidFill>
                <a:latin typeface="Roboto Condensed Bold"/>
              </a:rPr>
              <a:t>, con </a:t>
            </a:r>
            <a:r>
              <a:rPr lang="en-US" sz="4018" dirty="0" err="1">
                <a:solidFill>
                  <a:srgbClr val="CD962A"/>
                </a:solidFill>
                <a:latin typeface="Roboto Condensed Bold"/>
              </a:rPr>
              <a:t>số</a:t>
            </a:r>
            <a:r>
              <a:rPr lang="en-US" sz="4018" dirty="0">
                <a:solidFill>
                  <a:srgbClr val="CD962A"/>
                </a:solidFill>
                <a:latin typeface="Roboto Condensed Bold"/>
              </a:rPr>
              <a:t> </a:t>
            </a:r>
            <a:r>
              <a:rPr lang="en-US" sz="4018" dirty="0" err="1">
                <a:solidFill>
                  <a:srgbClr val="51544B"/>
                </a:solidFill>
                <a:latin typeface="Roboto Condensed"/>
              </a:rPr>
              <a:t>để</a:t>
            </a:r>
            <a:r>
              <a:rPr lang="en-US" sz="4018" dirty="0">
                <a:solidFill>
                  <a:srgbClr val="51544B"/>
                </a:solidFill>
                <a:latin typeface="Roboto Condensed"/>
              </a:rPr>
              <a:t> </a:t>
            </a:r>
            <a:r>
              <a:rPr lang="en-US" sz="4018" dirty="0" err="1">
                <a:solidFill>
                  <a:srgbClr val="51544B"/>
                </a:solidFill>
                <a:latin typeface="Roboto Condensed"/>
              </a:rPr>
              <a:t>truyền</a:t>
            </a:r>
            <a:r>
              <a:rPr lang="en-US" sz="4018" dirty="0">
                <a:solidFill>
                  <a:srgbClr val="51544B"/>
                </a:solidFill>
                <a:latin typeface="Roboto Condensed"/>
              </a:rPr>
              <a:t> </a:t>
            </a:r>
            <a:r>
              <a:rPr lang="en-US" sz="4018" dirty="0" err="1">
                <a:solidFill>
                  <a:srgbClr val="51544B"/>
                </a:solidFill>
                <a:latin typeface="Roboto Condensed"/>
              </a:rPr>
              <a:t>tải</a:t>
            </a:r>
            <a:r>
              <a:rPr lang="en-US" sz="4018" dirty="0">
                <a:solidFill>
                  <a:srgbClr val="51544B"/>
                </a:solidFill>
                <a:latin typeface="Roboto Condensed"/>
              </a:rPr>
              <a:t> </a:t>
            </a:r>
            <a:r>
              <a:rPr lang="en-US" sz="4018" dirty="0" err="1">
                <a:solidFill>
                  <a:srgbClr val="51544B"/>
                </a:solidFill>
                <a:latin typeface="Roboto Condensed"/>
              </a:rPr>
              <a:t>thông</a:t>
            </a:r>
            <a:r>
              <a:rPr lang="en-US" sz="4018" dirty="0">
                <a:solidFill>
                  <a:srgbClr val="51544B"/>
                </a:solidFill>
                <a:latin typeface="Roboto Condensed"/>
              </a:rPr>
              <a:t> tin.</a:t>
            </a:r>
          </a:p>
        </p:txBody>
      </p:sp>
      <p:pic>
        <p:nvPicPr>
          <p:cNvPr id="6" name="Picture 6"/>
          <p:cNvPicPr>
            <a:picLocks noChangeAspect="1"/>
          </p:cNvPicPr>
          <p:nvPr/>
        </p:nvPicPr>
        <p:blipFill>
          <a:blip r:embed="rId5"/>
          <a:srcRect/>
          <a:stretch>
            <a:fillRect/>
          </a:stretch>
        </p:blipFill>
        <p:spPr>
          <a:xfrm>
            <a:off x="1116205" y="5143500"/>
            <a:ext cx="1381884" cy="352380"/>
          </a:xfrm>
          <a:prstGeom prst="rect">
            <a:avLst/>
          </a:prstGeom>
        </p:spPr>
      </p:pic>
      <p:sp>
        <p:nvSpPr>
          <p:cNvPr id="7" name="TextBox 7"/>
          <p:cNvSpPr txBox="1"/>
          <p:nvPr/>
        </p:nvSpPr>
        <p:spPr>
          <a:xfrm>
            <a:off x="2564234" y="4891110"/>
            <a:ext cx="14729945" cy="3498850"/>
          </a:xfrm>
          <a:prstGeom prst="rect">
            <a:avLst/>
          </a:prstGeom>
        </p:spPr>
        <p:txBody>
          <a:bodyPr lIns="0" tIns="0" rIns="0" bIns="0" rtlCol="0" anchor="t">
            <a:spAutoFit/>
          </a:bodyPr>
          <a:lstStyle/>
          <a:p>
            <a:pPr algn="just">
              <a:lnSpc>
                <a:spcPts val="5599"/>
              </a:lnSpc>
            </a:pPr>
            <a:r>
              <a:rPr lang="en-US" sz="3999">
                <a:solidFill>
                  <a:srgbClr val="51544B"/>
                </a:solidFill>
                <a:latin typeface="Roboto Condensed Bold"/>
              </a:rPr>
              <a:t>Tác dụng</a:t>
            </a:r>
            <a:r>
              <a:rPr lang="en-US" sz="3999">
                <a:solidFill>
                  <a:srgbClr val="51544B"/>
                </a:solidFill>
                <a:latin typeface="Roboto Condensed"/>
              </a:rPr>
              <a:t>: </a:t>
            </a:r>
          </a:p>
          <a:p>
            <a:pPr marL="863596" lvl="1" indent="-431798" algn="just">
              <a:lnSpc>
                <a:spcPts val="5599"/>
              </a:lnSpc>
              <a:buFont typeface="Arial"/>
              <a:buChar char="•"/>
            </a:pPr>
            <a:r>
              <a:rPr lang="en-US" sz="3999">
                <a:solidFill>
                  <a:srgbClr val="51544B"/>
                </a:solidFill>
                <a:latin typeface="Roboto Condensed"/>
              </a:rPr>
              <a:t>Giúp người đọc hình dung rõ hơn về hình ảnh loài sếu đầu đỏ.</a:t>
            </a:r>
          </a:p>
          <a:p>
            <a:pPr marL="863596" lvl="1" indent="-431798" algn="just">
              <a:lnSpc>
                <a:spcPts val="5599"/>
              </a:lnSpc>
              <a:buFont typeface="Arial"/>
              <a:buChar char="•"/>
            </a:pPr>
            <a:r>
              <a:rPr lang="en-US" sz="3999">
                <a:solidFill>
                  <a:srgbClr val="51544B"/>
                </a:solidFill>
                <a:latin typeface="Roboto Condensed"/>
              </a:rPr>
              <a:t>Minh chứng các phương tiện của đối tượng thuyết minh (vườn quốc gia Tràm Chim, Sếu đầu đỏ) ---&gt; Tăng tính xác thực, thuyết phục và hấp dẫn</a:t>
            </a:r>
          </a:p>
        </p:txBody>
      </p:sp>
      <p:sp>
        <p:nvSpPr>
          <p:cNvPr id="8" name="Freeform 8"/>
          <p:cNvSpPr/>
          <p:nvPr/>
        </p:nvSpPr>
        <p:spPr>
          <a:xfrm>
            <a:off x="-728470" y="8194215"/>
            <a:ext cx="6453117" cy="2060964"/>
          </a:xfrm>
          <a:custGeom>
            <a:avLst/>
            <a:gdLst/>
            <a:ahLst/>
            <a:cxnLst/>
            <a:rect l="l" t="t" r="r" b="b"/>
            <a:pathLst>
              <a:path w="6453117" h="2060964">
                <a:moveTo>
                  <a:pt x="0" y="0"/>
                </a:moveTo>
                <a:lnTo>
                  <a:pt x="6453117" y="0"/>
                </a:lnTo>
                <a:lnTo>
                  <a:pt x="6453117" y="2060964"/>
                </a:lnTo>
                <a:lnTo>
                  <a:pt x="0" y="2060964"/>
                </a:lnTo>
                <a:lnTo>
                  <a:pt x="0" y="0"/>
                </a:lnTo>
                <a:close/>
              </a:path>
            </a:pathLst>
          </a:custGeom>
          <a:blipFill>
            <a:blip r:embed="rId6">
              <a:alphaModFix amt="71000"/>
            </a:blip>
            <a:stretch>
              <a:fillRect/>
            </a:stretch>
          </a:blipFill>
        </p:spPr>
      </p:sp>
      <p:sp>
        <p:nvSpPr>
          <p:cNvPr id="9" name="Freeform 9"/>
          <p:cNvSpPr/>
          <p:nvPr/>
        </p:nvSpPr>
        <p:spPr>
          <a:xfrm>
            <a:off x="232878" y="5623955"/>
            <a:ext cx="1898945" cy="3634345"/>
          </a:xfrm>
          <a:custGeom>
            <a:avLst/>
            <a:gdLst/>
            <a:ahLst/>
            <a:cxnLst/>
            <a:rect l="l" t="t" r="r" b="b"/>
            <a:pathLst>
              <a:path w="1898945" h="3634345">
                <a:moveTo>
                  <a:pt x="0" y="0"/>
                </a:moveTo>
                <a:lnTo>
                  <a:pt x="1898945" y="0"/>
                </a:lnTo>
                <a:lnTo>
                  <a:pt x="1898945" y="3634345"/>
                </a:lnTo>
                <a:lnTo>
                  <a:pt x="0" y="3634345"/>
                </a:lnTo>
                <a:lnTo>
                  <a:pt x="0" y="0"/>
                </a:lnTo>
                <a:close/>
              </a:path>
            </a:pathLst>
          </a:custGeom>
          <a:blipFill>
            <a:blip r:embed="rId7"/>
            <a:stretch>
              <a:fillRect/>
            </a:stretch>
          </a:blipFill>
        </p:spPr>
      </p:sp>
      <p:sp>
        <p:nvSpPr>
          <p:cNvPr id="10" name="TextBox 10"/>
          <p:cNvSpPr txBox="1"/>
          <p:nvPr/>
        </p:nvSpPr>
        <p:spPr>
          <a:xfrm>
            <a:off x="679742" y="587352"/>
            <a:ext cx="17161393" cy="1513205"/>
          </a:xfrm>
          <a:prstGeom prst="rect">
            <a:avLst/>
          </a:prstGeom>
        </p:spPr>
        <p:txBody>
          <a:bodyPr lIns="0" tIns="0" rIns="0" bIns="0" rtlCol="0" anchor="t">
            <a:spAutoFit/>
          </a:bodyPr>
          <a:lstStyle/>
          <a:p>
            <a:pPr algn="l">
              <a:lnSpc>
                <a:spcPts val="5439"/>
              </a:lnSpc>
            </a:pPr>
            <a:r>
              <a:rPr lang="en-US" sz="6399">
                <a:solidFill>
                  <a:srgbClr val="5C6B55"/>
                </a:solidFill>
                <a:latin typeface="#9Slide05 IcielSanelma"/>
              </a:rPr>
              <a:t>3.1. Đặc trưng của văn bản thông tin trong văn bản Vườn quốc gia Tràm Chim – Tam Nông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86302" y="-1483398"/>
            <a:ext cx="19018709" cy="12241489"/>
          </a:xfrm>
          <a:custGeom>
            <a:avLst/>
            <a:gdLst/>
            <a:ahLst/>
            <a:cxnLst/>
            <a:rect l="l" t="t" r="r" b="b"/>
            <a:pathLst>
              <a:path w="19018709" h="12241489">
                <a:moveTo>
                  <a:pt x="0" y="0"/>
                </a:moveTo>
                <a:lnTo>
                  <a:pt x="19018709" y="0"/>
                </a:lnTo>
                <a:lnTo>
                  <a:pt x="19018709" y="12241489"/>
                </a:lnTo>
                <a:lnTo>
                  <a:pt x="0" y="12241489"/>
                </a:lnTo>
                <a:lnTo>
                  <a:pt x="0" y="0"/>
                </a:lnTo>
                <a:close/>
              </a:path>
            </a:pathLst>
          </a:custGeom>
          <a:blipFill>
            <a:blip r:embed="rId4">
              <a:alphaModFix amt="65000"/>
            </a:blip>
            <a:stretch>
              <a:fillRect l="-85002" r="-151548"/>
            </a:stretch>
          </a:blipFill>
        </p:spPr>
      </p:sp>
      <p:sp>
        <p:nvSpPr>
          <p:cNvPr id="4" name="Freeform 4"/>
          <p:cNvSpPr/>
          <p:nvPr/>
        </p:nvSpPr>
        <p:spPr>
          <a:xfrm>
            <a:off x="8849403" y="1637664"/>
            <a:ext cx="8963472" cy="8134351"/>
          </a:xfrm>
          <a:custGeom>
            <a:avLst/>
            <a:gdLst/>
            <a:ahLst/>
            <a:cxnLst/>
            <a:rect l="l" t="t" r="r" b="b"/>
            <a:pathLst>
              <a:path w="8963472" h="8134351">
                <a:moveTo>
                  <a:pt x="0" y="0"/>
                </a:moveTo>
                <a:lnTo>
                  <a:pt x="8963472" y="0"/>
                </a:lnTo>
                <a:lnTo>
                  <a:pt x="8963472" y="8134351"/>
                </a:lnTo>
                <a:lnTo>
                  <a:pt x="0" y="81343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405500" y="396879"/>
            <a:ext cx="19079476" cy="859785"/>
          </a:xfrm>
          <a:prstGeom prst="rect">
            <a:avLst/>
          </a:prstGeom>
        </p:spPr>
        <p:txBody>
          <a:bodyPr lIns="0" tIns="0" rIns="0" bIns="0" rtlCol="0" anchor="t">
            <a:spAutoFit/>
          </a:bodyPr>
          <a:lstStyle/>
          <a:p>
            <a:pPr algn="l">
              <a:lnSpc>
                <a:spcPts val="5694"/>
              </a:lnSpc>
            </a:pPr>
            <a:r>
              <a:rPr lang="en-US" sz="6699">
                <a:solidFill>
                  <a:srgbClr val="5C6B55"/>
                </a:solidFill>
                <a:latin typeface="#9Slide05 IcielSanelma"/>
              </a:rPr>
              <a:t>3.2. Các thông tin được triển khai trong văn bản </a:t>
            </a:r>
          </a:p>
        </p:txBody>
      </p:sp>
      <p:sp>
        <p:nvSpPr>
          <p:cNvPr id="6" name="TextBox 6"/>
          <p:cNvSpPr txBox="1"/>
          <p:nvPr/>
        </p:nvSpPr>
        <p:spPr>
          <a:xfrm>
            <a:off x="10467553" y="2141797"/>
            <a:ext cx="1432454" cy="589915"/>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NHÓM 1</a:t>
            </a:r>
          </a:p>
        </p:txBody>
      </p:sp>
      <p:sp>
        <p:nvSpPr>
          <p:cNvPr id="7" name="TextBox 7"/>
          <p:cNvSpPr txBox="1"/>
          <p:nvPr/>
        </p:nvSpPr>
        <p:spPr>
          <a:xfrm>
            <a:off x="15015678" y="2163704"/>
            <a:ext cx="1432454" cy="589915"/>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NHÓM 2</a:t>
            </a:r>
          </a:p>
        </p:txBody>
      </p:sp>
      <p:sp>
        <p:nvSpPr>
          <p:cNvPr id="8" name="TextBox 8"/>
          <p:cNvSpPr txBox="1"/>
          <p:nvPr/>
        </p:nvSpPr>
        <p:spPr>
          <a:xfrm>
            <a:off x="14852664" y="6582415"/>
            <a:ext cx="1432454" cy="589915"/>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NHÓM 3</a:t>
            </a:r>
          </a:p>
        </p:txBody>
      </p:sp>
      <p:sp>
        <p:nvSpPr>
          <p:cNvPr id="9" name="TextBox 9"/>
          <p:cNvSpPr txBox="1"/>
          <p:nvPr/>
        </p:nvSpPr>
        <p:spPr>
          <a:xfrm>
            <a:off x="10229016" y="6582415"/>
            <a:ext cx="1432454" cy="589915"/>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NHÓM 4</a:t>
            </a:r>
          </a:p>
        </p:txBody>
      </p:sp>
      <p:sp>
        <p:nvSpPr>
          <p:cNvPr id="10" name="TextBox 10"/>
          <p:cNvSpPr txBox="1"/>
          <p:nvPr/>
        </p:nvSpPr>
        <p:spPr>
          <a:xfrm>
            <a:off x="9102810" y="2942379"/>
            <a:ext cx="4161940" cy="1216025"/>
          </a:xfrm>
          <a:prstGeom prst="rect">
            <a:avLst/>
          </a:prstGeom>
        </p:spPr>
        <p:txBody>
          <a:bodyPr lIns="0" tIns="0" rIns="0" bIns="0" rtlCol="0" anchor="t">
            <a:spAutoFit/>
          </a:bodyPr>
          <a:lstStyle/>
          <a:p>
            <a:pPr algn="ctr">
              <a:lnSpc>
                <a:spcPts val="4899"/>
              </a:lnSpc>
              <a:spcBef>
                <a:spcPct val="0"/>
              </a:spcBef>
            </a:pPr>
            <a:r>
              <a:rPr lang="en-US" sz="3499">
                <a:solidFill>
                  <a:srgbClr val="FFFFFF"/>
                </a:solidFill>
                <a:latin typeface="Roboto Condensed"/>
              </a:rPr>
              <a:t>Kết nối văn bản với trải nghiệm của người đọc</a:t>
            </a:r>
          </a:p>
        </p:txBody>
      </p:sp>
      <p:sp>
        <p:nvSpPr>
          <p:cNvPr id="11" name="TextBox 11"/>
          <p:cNvSpPr txBox="1"/>
          <p:nvPr/>
        </p:nvSpPr>
        <p:spPr>
          <a:xfrm>
            <a:off x="13790660" y="2906819"/>
            <a:ext cx="3882491" cy="1216025"/>
          </a:xfrm>
          <a:prstGeom prst="rect">
            <a:avLst/>
          </a:prstGeom>
        </p:spPr>
        <p:txBody>
          <a:bodyPr lIns="0" tIns="0" rIns="0" bIns="0" rtlCol="0" anchor="t">
            <a:spAutoFit/>
          </a:bodyPr>
          <a:lstStyle/>
          <a:p>
            <a:pPr algn="ctr">
              <a:lnSpc>
                <a:spcPts val="4899"/>
              </a:lnSpc>
              <a:spcBef>
                <a:spcPct val="0"/>
              </a:spcBef>
            </a:pPr>
            <a:r>
              <a:rPr lang="en-US" sz="3499">
                <a:solidFill>
                  <a:srgbClr val="FFFFFF"/>
                </a:solidFill>
                <a:latin typeface="Roboto Condensed"/>
              </a:rPr>
              <a:t>Kết nối văn bản với kiến thức khoa học</a:t>
            </a:r>
          </a:p>
        </p:txBody>
      </p:sp>
      <p:sp>
        <p:nvSpPr>
          <p:cNvPr id="12" name="TextBox 12"/>
          <p:cNvSpPr txBox="1"/>
          <p:nvPr/>
        </p:nvSpPr>
        <p:spPr>
          <a:xfrm>
            <a:off x="13650936" y="7381880"/>
            <a:ext cx="4161940" cy="1216025"/>
          </a:xfrm>
          <a:prstGeom prst="rect">
            <a:avLst/>
          </a:prstGeom>
        </p:spPr>
        <p:txBody>
          <a:bodyPr lIns="0" tIns="0" rIns="0" bIns="0" rtlCol="0" anchor="t">
            <a:spAutoFit/>
          </a:bodyPr>
          <a:lstStyle/>
          <a:p>
            <a:pPr algn="ctr">
              <a:lnSpc>
                <a:spcPts val="4899"/>
              </a:lnSpc>
              <a:spcBef>
                <a:spcPct val="0"/>
              </a:spcBef>
            </a:pPr>
            <a:r>
              <a:rPr lang="en-US" sz="3499">
                <a:solidFill>
                  <a:srgbClr val="FFFFFF"/>
                </a:solidFill>
                <a:latin typeface="Roboto Condensed"/>
              </a:rPr>
              <a:t>Kết nối văn bản với </a:t>
            </a:r>
          </a:p>
          <a:p>
            <a:pPr algn="ctr">
              <a:lnSpc>
                <a:spcPts val="4899"/>
              </a:lnSpc>
              <a:spcBef>
                <a:spcPct val="0"/>
              </a:spcBef>
            </a:pPr>
            <a:r>
              <a:rPr lang="en-US" sz="3499">
                <a:solidFill>
                  <a:srgbClr val="FFFFFF"/>
                </a:solidFill>
                <a:latin typeface="Roboto Condensed"/>
              </a:rPr>
              <a:t>hiện thực đời sống</a:t>
            </a:r>
          </a:p>
        </p:txBody>
      </p:sp>
      <p:sp>
        <p:nvSpPr>
          <p:cNvPr id="13" name="TextBox 13"/>
          <p:cNvSpPr txBox="1"/>
          <p:nvPr/>
        </p:nvSpPr>
        <p:spPr>
          <a:xfrm>
            <a:off x="8864273" y="7381880"/>
            <a:ext cx="4161940" cy="1216025"/>
          </a:xfrm>
          <a:prstGeom prst="rect">
            <a:avLst/>
          </a:prstGeom>
        </p:spPr>
        <p:txBody>
          <a:bodyPr lIns="0" tIns="0" rIns="0" bIns="0" rtlCol="0" anchor="t">
            <a:spAutoFit/>
          </a:bodyPr>
          <a:lstStyle/>
          <a:p>
            <a:pPr algn="ctr">
              <a:lnSpc>
                <a:spcPts val="4899"/>
              </a:lnSpc>
              <a:spcBef>
                <a:spcPct val="0"/>
              </a:spcBef>
            </a:pPr>
            <a:r>
              <a:rPr lang="en-US" sz="3499">
                <a:solidFill>
                  <a:srgbClr val="FFFFFF"/>
                </a:solidFill>
                <a:latin typeface="Roboto Condensed"/>
              </a:rPr>
              <a:t>Kết nối văn bản với </a:t>
            </a:r>
          </a:p>
          <a:p>
            <a:pPr algn="ctr">
              <a:lnSpc>
                <a:spcPts val="4899"/>
              </a:lnSpc>
              <a:spcBef>
                <a:spcPct val="0"/>
              </a:spcBef>
            </a:pPr>
            <a:r>
              <a:rPr lang="en-US" sz="3499">
                <a:solidFill>
                  <a:srgbClr val="FFFFFF"/>
                </a:solidFill>
                <a:latin typeface="Roboto Condensed"/>
              </a:rPr>
              <a:t>hiện thực đời sống</a:t>
            </a:r>
          </a:p>
        </p:txBody>
      </p:sp>
      <p:sp>
        <p:nvSpPr>
          <p:cNvPr id="14" name="TextBox 14"/>
          <p:cNvSpPr txBox="1"/>
          <p:nvPr/>
        </p:nvSpPr>
        <p:spPr>
          <a:xfrm>
            <a:off x="1219011" y="2145554"/>
            <a:ext cx="5616786" cy="896620"/>
          </a:xfrm>
          <a:prstGeom prst="rect">
            <a:avLst/>
          </a:prstGeom>
        </p:spPr>
        <p:txBody>
          <a:bodyPr wrap="square" lIns="0" tIns="0" rIns="0" bIns="0" rtlCol="0" anchor="t">
            <a:spAutoFit/>
          </a:bodyPr>
          <a:lstStyle/>
          <a:p>
            <a:pPr algn="ctr">
              <a:lnSpc>
                <a:spcPts val="7279"/>
              </a:lnSpc>
            </a:pPr>
            <a:r>
              <a:rPr lang="en-US" sz="5199" dirty="0">
                <a:solidFill>
                  <a:srgbClr val="A64A4A"/>
                </a:solidFill>
                <a:latin typeface="Roboto Condensed Bold"/>
              </a:rPr>
              <a:t>HOẠT ĐỘNG NHÓM</a:t>
            </a:r>
          </a:p>
        </p:txBody>
      </p:sp>
      <p:sp>
        <p:nvSpPr>
          <p:cNvPr id="15" name="TextBox 15"/>
          <p:cNvSpPr txBox="1"/>
          <p:nvPr/>
        </p:nvSpPr>
        <p:spPr>
          <a:xfrm>
            <a:off x="-186302" y="3423919"/>
            <a:ext cx="8902927" cy="5757292"/>
          </a:xfrm>
          <a:prstGeom prst="rect">
            <a:avLst/>
          </a:prstGeom>
        </p:spPr>
        <p:txBody>
          <a:bodyPr lIns="0" tIns="0" rIns="0" bIns="0" rtlCol="0" anchor="t">
            <a:spAutoFit/>
          </a:bodyPr>
          <a:lstStyle/>
          <a:p>
            <a:pPr marL="842007" lvl="1" indent="-421003" algn="l">
              <a:lnSpc>
                <a:spcPts val="5771"/>
              </a:lnSpc>
              <a:buFont typeface="Arial"/>
              <a:buChar char="•"/>
            </a:pPr>
            <a:r>
              <a:rPr lang="en-US" sz="3899">
                <a:solidFill>
                  <a:srgbClr val="51544B"/>
                </a:solidFill>
                <a:latin typeface="Roboto Condensed Bold"/>
              </a:rPr>
              <a:t>Cách thức</a:t>
            </a:r>
            <a:r>
              <a:rPr lang="en-US" sz="3899">
                <a:solidFill>
                  <a:srgbClr val="51544B"/>
                </a:solidFill>
                <a:latin typeface="Roboto Condensed"/>
              </a:rPr>
              <a:t>: Lớp thành 4 nhóm; 5-6 bạn/nhóm</a:t>
            </a:r>
          </a:p>
          <a:p>
            <a:pPr marL="842007" lvl="1" indent="-421003" algn="l">
              <a:lnSpc>
                <a:spcPts val="5771"/>
              </a:lnSpc>
              <a:buFont typeface="Arial"/>
              <a:buChar char="•"/>
            </a:pPr>
            <a:r>
              <a:rPr lang="en-US" sz="3899">
                <a:solidFill>
                  <a:srgbClr val="51544B"/>
                </a:solidFill>
                <a:latin typeface="Roboto Condensed Bold"/>
              </a:rPr>
              <a:t>Nhiệm vụ: </a:t>
            </a:r>
            <a:r>
              <a:rPr lang="en-US" sz="3899">
                <a:solidFill>
                  <a:srgbClr val="51544B"/>
                </a:solidFill>
                <a:latin typeface="Roboto Condensed"/>
              </a:rPr>
              <a:t>Hãy</a:t>
            </a:r>
            <a:r>
              <a:rPr lang="en-US" sz="3899">
                <a:solidFill>
                  <a:srgbClr val="51544B"/>
                </a:solidFill>
                <a:latin typeface="Roboto Condensed Bold"/>
              </a:rPr>
              <a:t> </a:t>
            </a:r>
            <a:r>
              <a:rPr lang="en-US" sz="3899">
                <a:solidFill>
                  <a:srgbClr val="51544B"/>
                </a:solidFill>
                <a:latin typeface="Roboto Condensed"/>
              </a:rPr>
              <a:t>vận dụng thông tin văn bản và thực hiện một trong các nhiệm vụ sau</a:t>
            </a:r>
          </a:p>
          <a:p>
            <a:pPr marL="842007" lvl="1" indent="-421003" algn="l">
              <a:lnSpc>
                <a:spcPts val="5771"/>
              </a:lnSpc>
              <a:buFont typeface="Arial"/>
              <a:buChar char="•"/>
            </a:pPr>
            <a:r>
              <a:rPr lang="en-US" sz="3899">
                <a:solidFill>
                  <a:srgbClr val="51544B"/>
                </a:solidFill>
                <a:latin typeface="Roboto Condensed Bold"/>
              </a:rPr>
              <a:t>Hình thức:</a:t>
            </a:r>
            <a:r>
              <a:rPr lang="en-US" sz="3899">
                <a:solidFill>
                  <a:srgbClr val="51544B"/>
                </a:solidFill>
                <a:latin typeface="Roboto Condensed"/>
              </a:rPr>
              <a:t> Trình bày trên giấy A3/A2</a:t>
            </a:r>
          </a:p>
          <a:p>
            <a:pPr marL="842007" lvl="1" indent="-421003" algn="l">
              <a:lnSpc>
                <a:spcPts val="5771"/>
              </a:lnSpc>
              <a:buFont typeface="Arial"/>
              <a:buChar char="•"/>
            </a:pPr>
            <a:r>
              <a:rPr lang="en-US" sz="3899">
                <a:solidFill>
                  <a:srgbClr val="51544B"/>
                </a:solidFill>
                <a:latin typeface="Roboto Condensed Bold"/>
              </a:rPr>
              <a:t>Thời gian</a:t>
            </a:r>
            <a:r>
              <a:rPr lang="en-US" sz="3899">
                <a:solidFill>
                  <a:srgbClr val="51544B"/>
                </a:solidFill>
                <a:latin typeface="Roboto Condensed"/>
              </a:rPr>
              <a:t>: 12 phút (thảo luận); 3 phút (báo cáo)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202340" y="708664"/>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5000"/>
            </a:blip>
            <a:stretch>
              <a:fillRect l="-64665" r="-121186"/>
            </a:stretch>
          </a:blipFill>
        </p:spPr>
      </p:sp>
      <p:grpSp>
        <p:nvGrpSpPr>
          <p:cNvPr id="4" name="Group 4"/>
          <p:cNvGrpSpPr/>
          <p:nvPr/>
        </p:nvGrpSpPr>
        <p:grpSpPr>
          <a:xfrm>
            <a:off x="2379390" y="2215044"/>
            <a:ext cx="14676876" cy="3585976"/>
            <a:chOff x="0" y="0"/>
            <a:chExt cx="3865515" cy="944455"/>
          </a:xfrm>
        </p:grpSpPr>
        <p:sp>
          <p:nvSpPr>
            <p:cNvPr id="5" name="Freeform 5"/>
            <p:cNvSpPr/>
            <p:nvPr/>
          </p:nvSpPr>
          <p:spPr>
            <a:xfrm>
              <a:off x="0" y="0"/>
              <a:ext cx="3865515" cy="944455"/>
            </a:xfrm>
            <a:custGeom>
              <a:avLst/>
              <a:gdLst/>
              <a:ahLst/>
              <a:cxnLst/>
              <a:rect l="l" t="t" r="r" b="b"/>
              <a:pathLst>
                <a:path w="3865515" h="944455">
                  <a:moveTo>
                    <a:pt x="14242" y="0"/>
                  </a:moveTo>
                  <a:lnTo>
                    <a:pt x="3851273" y="0"/>
                  </a:lnTo>
                  <a:cubicBezTo>
                    <a:pt x="3855050" y="0"/>
                    <a:pt x="3858673" y="1501"/>
                    <a:pt x="3861343" y="4171"/>
                  </a:cubicBezTo>
                  <a:cubicBezTo>
                    <a:pt x="3864014" y="6842"/>
                    <a:pt x="3865515" y="10465"/>
                    <a:pt x="3865515" y="14242"/>
                  </a:cubicBezTo>
                  <a:lnTo>
                    <a:pt x="3865515" y="930212"/>
                  </a:lnTo>
                  <a:cubicBezTo>
                    <a:pt x="3865515" y="938078"/>
                    <a:pt x="3859138" y="944455"/>
                    <a:pt x="3851273" y="944455"/>
                  </a:cubicBezTo>
                  <a:lnTo>
                    <a:pt x="14242" y="944455"/>
                  </a:lnTo>
                  <a:cubicBezTo>
                    <a:pt x="6376" y="944455"/>
                    <a:pt x="0" y="938078"/>
                    <a:pt x="0" y="930212"/>
                  </a:cubicBezTo>
                  <a:lnTo>
                    <a:pt x="0" y="14242"/>
                  </a:lnTo>
                  <a:cubicBezTo>
                    <a:pt x="0" y="6376"/>
                    <a:pt x="6376" y="0"/>
                    <a:pt x="14242" y="0"/>
                  </a:cubicBezTo>
                  <a:close/>
                </a:path>
              </a:pathLst>
            </a:custGeom>
            <a:solidFill>
              <a:srgbClr val="FFFFFF"/>
            </a:solidFill>
            <a:ln w="38100" cap="rnd">
              <a:solidFill>
                <a:srgbClr val="B6882D"/>
              </a:solidFill>
              <a:prstDash val="solid"/>
              <a:round/>
            </a:ln>
          </p:spPr>
        </p:sp>
        <p:sp>
          <p:nvSpPr>
            <p:cNvPr id="6" name="TextBox 6"/>
            <p:cNvSpPr txBox="1"/>
            <p:nvPr/>
          </p:nvSpPr>
          <p:spPr>
            <a:xfrm>
              <a:off x="0" y="-38100"/>
              <a:ext cx="3865515" cy="98255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41800" y="6248695"/>
            <a:ext cx="14257697" cy="3288777"/>
            <a:chOff x="0" y="0"/>
            <a:chExt cx="3755114" cy="866180"/>
          </a:xfrm>
        </p:grpSpPr>
        <p:sp>
          <p:nvSpPr>
            <p:cNvPr id="8" name="Freeform 8"/>
            <p:cNvSpPr/>
            <p:nvPr/>
          </p:nvSpPr>
          <p:spPr>
            <a:xfrm>
              <a:off x="0" y="0"/>
              <a:ext cx="3755113" cy="866180"/>
            </a:xfrm>
            <a:custGeom>
              <a:avLst/>
              <a:gdLst/>
              <a:ahLst/>
              <a:cxnLst/>
              <a:rect l="l" t="t" r="r" b="b"/>
              <a:pathLst>
                <a:path w="3755113" h="866180">
                  <a:moveTo>
                    <a:pt x="27693" y="0"/>
                  </a:moveTo>
                  <a:lnTo>
                    <a:pt x="3727421" y="0"/>
                  </a:lnTo>
                  <a:cubicBezTo>
                    <a:pt x="3734765" y="0"/>
                    <a:pt x="3741809" y="2918"/>
                    <a:pt x="3747002" y="8111"/>
                  </a:cubicBezTo>
                  <a:cubicBezTo>
                    <a:pt x="3752196" y="13305"/>
                    <a:pt x="3755113" y="20348"/>
                    <a:pt x="3755113" y="27693"/>
                  </a:cubicBezTo>
                  <a:lnTo>
                    <a:pt x="3755113" y="838487"/>
                  </a:lnTo>
                  <a:cubicBezTo>
                    <a:pt x="3755113" y="845832"/>
                    <a:pt x="3752196" y="852875"/>
                    <a:pt x="3747002" y="858069"/>
                  </a:cubicBezTo>
                  <a:cubicBezTo>
                    <a:pt x="3741809" y="863262"/>
                    <a:pt x="3734765" y="866180"/>
                    <a:pt x="3727421" y="866180"/>
                  </a:cubicBezTo>
                  <a:lnTo>
                    <a:pt x="27693" y="866180"/>
                  </a:lnTo>
                  <a:cubicBezTo>
                    <a:pt x="20348" y="866180"/>
                    <a:pt x="13305" y="863262"/>
                    <a:pt x="8111" y="858069"/>
                  </a:cubicBezTo>
                  <a:cubicBezTo>
                    <a:pt x="2918" y="852875"/>
                    <a:pt x="0" y="845832"/>
                    <a:pt x="0" y="838487"/>
                  </a:cubicBezTo>
                  <a:lnTo>
                    <a:pt x="0" y="27693"/>
                  </a:lnTo>
                  <a:cubicBezTo>
                    <a:pt x="0" y="20348"/>
                    <a:pt x="2918" y="13305"/>
                    <a:pt x="8111" y="8111"/>
                  </a:cubicBezTo>
                  <a:cubicBezTo>
                    <a:pt x="13305" y="2918"/>
                    <a:pt x="20348" y="0"/>
                    <a:pt x="27693" y="0"/>
                  </a:cubicBezTo>
                  <a:close/>
                </a:path>
              </a:pathLst>
            </a:custGeom>
            <a:solidFill>
              <a:srgbClr val="FFFFFF"/>
            </a:solidFill>
            <a:ln w="38100" cap="rnd">
              <a:solidFill>
                <a:srgbClr val="729463"/>
              </a:solidFill>
              <a:prstDash val="solid"/>
              <a:round/>
            </a:ln>
          </p:spPr>
        </p:sp>
        <p:sp>
          <p:nvSpPr>
            <p:cNvPr id="9" name="TextBox 9"/>
            <p:cNvSpPr txBox="1"/>
            <p:nvPr/>
          </p:nvSpPr>
          <p:spPr>
            <a:xfrm>
              <a:off x="0" y="-38100"/>
              <a:ext cx="3755114" cy="90428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8700" y="2215044"/>
            <a:ext cx="1123405" cy="3288777"/>
            <a:chOff x="0" y="0"/>
            <a:chExt cx="295876" cy="866180"/>
          </a:xfrm>
        </p:grpSpPr>
        <p:sp>
          <p:nvSpPr>
            <p:cNvPr id="11" name="Freeform 11"/>
            <p:cNvSpPr/>
            <p:nvPr/>
          </p:nvSpPr>
          <p:spPr>
            <a:xfrm>
              <a:off x="0" y="0"/>
              <a:ext cx="295876" cy="866180"/>
            </a:xfrm>
            <a:custGeom>
              <a:avLst/>
              <a:gdLst/>
              <a:ahLst/>
              <a:cxnLst/>
              <a:rect l="l" t="t" r="r" b="b"/>
              <a:pathLst>
                <a:path w="295876" h="866180">
                  <a:moveTo>
                    <a:pt x="147938" y="0"/>
                  </a:moveTo>
                  <a:lnTo>
                    <a:pt x="147938" y="0"/>
                  </a:lnTo>
                  <a:cubicBezTo>
                    <a:pt x="229642" y="0"/>
                    <a:pt x="295876" y="66234"/>
                    <a:pt x="295876" y="147938"/>
                  </a:cubicBezTo>
                  <a:lnTo>
                    <a:pt x="295876" y="718242"/>
                  </a:lnTo>
                  <a:cubicBezTo>
                    <a:pt x="295876" y="757477"/>
                    <a:pt x="280290" y="795106"/>
                    <a:pt x="252546" y="822850"/>
                  </a:cubicBezTo>
                  <a:cubicBezTo>
                    <a:pt x="224802" y="850594"/>
                    <a:pt x="187174" y="866180"/>
                    <a:pt x="147938" y="866180"/>
                  </a:cubicBezTo>
                  <a:lnTo>
                    <a:pt x="147938" y="866180"/>
                  </a:lnTo>
                  <a:cubicBezTo>
                    <a:pt x="66234" y="866180"/>
                    <a:pt x="0" y="799946"/>
                    <a:pt x="0" y="718242"/>
                  </a:cubicBezTo>
                  <a:lnTo>
                    <a:pt x="0" y="147938"/>
                  </a:lnTo>
                  <a:cubicBezTo>
                    <a:pt x="0" y="108702"/>
                    <a:pt x="15586" y="71074"/>
                    <a:pt x="43330" y="43330"/>
                  </a:cubicBezTo>
                  <a:cubicBezTo>
                    <a:pt x="71074" y="15586"/>
                    <a:pt x="108702" y="0"/>
                    <a:pt x="147938" y="0"/>
                  </a:cubicBezTo>
                  <a:close/>
                </a:path>
              </a:pathLst>
            </a:custGeom>
            <a:solidFill>
              <a:srgbClr val="B6882D"/>
            </a:solidFill>
            <a:ln w="38100" cap="rnd">
              <a:solidFill>
                <a:srgbClr val="B6882D"/>
              </a:solidFill>
              <a:prstDash val="solid"/>
              <a:round/>
            </a:ln>
          </p:spPr>
        </p:sp>
        <p:sp>
          <p:nvSpPr>
            <p:cNvPr id="12" name="TextBox 12"/>
            <p:cNvSpPr txBox="1"/>
            <p:nvPr/>
          </p:nvSpPr>
          <p:spPr>
            <a:xfrm>
              <a:off x="0" y="-38100"/>
              <a:ext cx="295876" cy="90428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932861" y="6310872"/>
            <a:ext cx="1123405" cy="3288777"/>
            <a:chOff x="0" y="0"/>
            <a:chExt cx="295876" cy="866180"/>
          </a:xfrm>
        </p:grpSpPr>
        <p:sp>
          <p:nvSpPr>
            <p:cNvPr id="14" name="Freeform 14"/>
            <p:cNvSpPr/>
            <p:nvPr/>
          </p:nvSpPr>
          <p:spPr>
            <a:xfrm>
              <a:off x="0" y="0"/>
              <a:ext cx="295876" cy="866180"/>
            </a:xfrm>
            <a:custGeom>
              <a:avLst/>
              <a:gdLst/>
              <a:ahLst/>
              <a:cxnLst/>
              <a:rect l="l" t="t" r="r" b="b"/>
              <a:pathLst>
                <a:path w="295876" h="866180">
                  <a:moveTo>
                    <a:pt x="147938" y="0"/>
                  </a:moveTo>
                  <a:lnTo>
                    <a:pt x="147938" y="0"/>
                  </a:lnTo>
                  <a:cubicBezTo>
                    <a:pt x="229642" y="0"/>
                    <a:pt x="295876" y="66234"/>
                    <a:pt x="295876" y="147938"/>
                  </a:cubicBezTo>
                  <a:lnTo>
                    <a:pt x="295876" y="718242"/>
                  </a:lnTo>
                  <a:cubicBezTo>
                    <a:pt x="295876" y="757477"/>
                    <a:pt x="280290" y="795106"/>
                    <a:pt x="252546" y="822850"/>
                  </a:cubicBezTo>
                  <a:cubicBezTo>
                    <a:pt x="224802" y="850594"/>
                    <a:pt x="187174" y="866180"/>
                    <a:pt x="147938" y="866180"/>
                  </a:cubicBezTo>
                  <a:lnTo>
                    <a:pt x="147938" y="866180"/>
                  </a:lnTo>
                  <a:cubicBezTo>
                    <a:pt x="66234" y="866180"/>
                    <a:pt x="0" y="799946"/>
                    <a:pt x="0" y="718242"/>
                  </a:cubicBezTo>
                  <a:lnTo>
                    <a:pt x="0" y="147938"/>
                  </a:lnTo>
                  <a:cubicBezTo>
                    <a:pt x="0" y="108702"/>
                    <a:pt x="15586" y="71074"/>
                    <a:pt x="43330" y="43330"/>
                  </a:cubicBezTo>
                  <a:cubicBezTo>
                    <a:pt x="71074" y="15586"/>
                    <a:pt x="108702" y="0"/>
                    <a:pt x="147938" y="0"/>
                  </a:cubicBezTo>
                  <a:close/>
                </a:path>
              </a:pathLst>
            </a:custGeom>
            <a:solidFill>
              <a:srgbClr val="729463"/>
            </a:solidFill>
            <a:ln w="38100" cap="rnd">
              <a:solidFill>
                <a:srgbClr val="729463"/>
              </a:solidFill>
              <a:prstDash val="solid"/>
              <a:round/>
            </a:ln>
          </p:spPr>
        </p:sp>
        <p:sp>
          <p:nvSpPr>
            <p:cNvPr id="15" name="TextBox 15"/>
            <p:cNvSpPr txBox="1"/>
            <p:nvPr/>
          </p:nvSpPr>
          <p:spPr>
            <a:xfrm>
              <a:off x="0" y="-38100"/>
              <a:ext cx="295876" cy="90428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405500" y="350523"/>
            <a:ext cx="19079476" cy="799461"/>
          </a:xfrm>
          <a:prstGeom prst="rect">
            <a:avLst/>
          </a:prstGeom>
        </p:spPr>
        <p:txBody>
          <a:bodyPr lIns="0" tIns="0" rIns="0" bIns="0" rtlCol="0" anchor="t">
            <a:spAutoFit/>
          </a:bodyPr>
          <a:lstStyle/>
          <a:p>
            <a:pPr algn="l">
              <a:lnSpc>
                <a:spcPts val="5269"/>
              </a:lnSpc>
            </a:pPr>
            <a:r>
              <a:rPr lang="en-US" sz="6199" dirty="0">
                <a:solidFill>
                  <a:srgbClr val="5C6B55"/>
                </a:solidFill>
                <a:latin typeface="#9Slide05 IcielSanelma"/>
              </a:rPr>
              <a:t>3.2. </a:t>
            </a:r>
            <a:r>
              <a:rPr lang="en-US" sz="6199" dirty="0" err="1">
                <a:solidFill>
                  <a:srgbClr val="5C6B55"/>
                </a:solidFill>
                <a:latin typeface="#9Slide05 IcielSanelma"/>
              </a:rPr>
              <a:t>Các</a:t>
            </a:r>
            <a:r>
              <a:rPr lang="en-US" sz="6199" dirty="0">
                <a:solidFill>
                  <a:srgbClr val="5C6B55"/>
                </a:solidFill>
                <a:latin typeface="#9Slide05 IcielSanelma"/>
              </a:rPr>
              <a:t> </a:t>
            </a:r>
            <a:r>
              <a:rPr lang="en-US" sz="6199" dirty="0" err="1">
                <a:solidFill>
                  <a:srgbClr val="5C6B55"/>
                </a:solidFill>
                <a:latin typeface="#9Slide05 IcielSanelma"/>
              </a:rPr>
              <a:t>thông</a:t>
            </a:r>
            <a:r>
              <a:rPr lang="en-US" sz="6199" dirty="0">
                <a:solidFill>
                  <a:srgbClr val="5C6B55"/>
                </a:solidFill>
                <a:latin typeface="#9Slide05 IcielSanelma"/>
              </a:rPr>
              <a:t> tin </a:t>
            </a:r>
            <a:r>
              <a:rPr lang="en-US" sz="6199" dirty="0" err="1">
                <a:solidFill>
                  <a:srgbClr val="5C6B55"/>
                </a:solidFill>
                <a:latin typeface="#9Slide05 IcielSanelma"/>
              </a:rPr>
              <a:t>được</a:t>
            </a:r>
            <a:r>
              <a:rPr lang="en-US" sz="6199" dirty="0">
                <a:solidFill>
                  <a:srgbClr val="5C6B55"/>
                </a:solidFill>
                <a:latin typeface="#9Slide05 IcielSanelma"/>
              </a:rPr>
              <a:t> </a:t>
            </a:r>
            <a:r>
              <a:rPr lang="en-US" sz="6199" dirty="0" err="1">
                <a:solidFill>
                  <a:srgbClr val="5C6B55"/>
                </a:solidFill>
                <a:latin typeface="#9Slide05 IcielSanelma"/>
              </a:rPr>
              <a:t>triển</a:t>
            </a:r>
            <a:r>
              <a:rPr lang="en-US" sz="6199" dirty="0">
                <a:solidFill>
                  <a:srgbClr val="5C6B55"/>
                </a:solidFill>
                <a:latin typeface="#9Slide05 IcielSanelma"/>
              </a:rPr>
              <a:t> </a:t>
            </a:r>
            <a:r>
              <a:rPr lang="en-US" sz="6199" dirty="0" err="1">
                <a:solidFill>
                  <a:srgbClr val="5C6B55"/>
                </a:solidFill>
                <a:latin typeface="#9Slide05 IcielSanelma"/>
              </a:rPr>
              <a:t>khai</a:t>
            </a:r>
            <a:r>
              <a:rPr lang="en-US" sz="6199" dirty="0">
                <a:solidFill>
                  <a:srgbClr val="5C6B55"/>
                </a:solidFill>
                <a:latin typeface="#9Slide05 IcielSanelma"/>
              </a:rPr>
              <a:t> </a:t>
            </a:r>
            <a:r>
              <a:rPr lang="en-US" sz="6199" dirty="0" err="1">
                <a:solidFill>
                  <a:srgbClr val="5C6B55"/>
                </a:solidFill>
                <a:latin typeface="#9Slide05 IcielSanelma"/>
              </a:rPr>
              <a:t>trong</a:t>
            </a:r>
            <a:r>
              <a:rPr lang="en-US" sz="6199" dirty="0">
                <a:solidFill>
                  <a:srgbClr val="5C6B55"/>
                </a:solidFill>
                <a:latin typeface="#9Slide05 IcielSanelma"/>
              </a:rPr>
              <a:t> </a:t>
            </a:r>
            <a:r>
              <a:rPr lang="en-US" sz="6199" dirty="0" err="1">
                <a:solidFill>
                  <a:srgbClr val="5C6B55"/>
                </a:solidFill>
                <a:latin typeface="#9Slide05 IcielSanelma"/>
              </a:rPr>
              <a:t>văn</a:t>
            </a:r>
            <a:r>
              <a:rPr lang="en-US" sz="6199" dirty="0">
                <a:solidFill>
                  <a:srgbClr val="5C6B55"/>
                </a:solidFill>
                <a:latin typeface="#9Slide05 IcielSanelma"/>
              </a:rPr>
              <a:t> </a:t>
            </a:r>
            <a:r>
              <a:rPr lang="en-US" sz="6199" dirty="0" err="1">
                <a:solidFill>
                  <a:srgbClr val="5C6B55"/>
                </a:solidFill>
                <a:latin typeface="#9Slide05 IcielSanelma"/>
              </a:rPr>
              <a:t>bản</a:t>
            </a:r>
            <a:r>
              <a:rPr lang="en-US" sz="6199" dirty="0">
                <a:solidFill>
                  <a:srgbClr val="5C6B55"/>
                </a:solidFill>
                <a:latin typeface="#9Slide05 IcielSanelma"/>
              </a:rPr>
              <a:t> </a:t>
            </a:r>
          </a:p>
        </p:txBody>
      </p:sp>
      <p:sp>
        <p:nvSpPr>
          <p:cNvPr id="17" name="TextBox 17"/>
          <p:cNvSpPr txBox="1"/>
          <p:nvPr/>
        </p:nvSpPr>
        <p:spPr>
          <a:xfrm rot="-5400000">
            <a:off x="414982" y="3572730"/>
            <a:ext cx="2274641" cy="573405"/>
          </a:xfrm>
          <a:prstGeom prst="rect">
            <a:avLst/>
          </a:prstGeom>
        </p:spPr>
        <p:txBody>
          <a:bodyPr lIns="0" tIns="0" rIns="0" bIns="0" rtlCol="0" anchor="t">
            <a:spAutoFit/>
          </a:bodyPr>
          <a:lstStyle/>
          <a:p>
            <a:pPr algn="ctr">
              <a:lnSpc>
                <a:spcPts val="4620"/>
              </a:lnSpc>
            </a:pPr>
            <a:r>
              <a:rPr lang="en-US" sz="3300">
                <a:solidFill>
                  <a:srgbClr val="FFFFFF"/>
                </a:solidFill>
                <a:latin typeface="Roboto Condensed Bold"/>
              </a:rPr>
              <a:t>Nhóm 1</a:t>
            </a:r>
          </a:p>
        </p:txBody>
      </p:sp>
      <p:sp>
        <p:nvSpPr>
          <p:cNvPr id="18" name="TextBox 18"/>
          <p:cNvSpPr txBox="1"/>
          <p:nvPr/>
        </p:nvSpPr>
        <p:spPr>
          <a:xfrm>
            <a:off x="2491714" y="2285036"/>
            <a:ext cx="14294806" cy="3290570"/>
          </a:xfrm>
          <a:prstGeom prst="rect">
            <a:avLst/>
          </a:prstGeom>
        </p:spPr>
        <p:txBody>
          <a:bodyPr lIns="0" tIns="0" rIns="0" bIns="0" rtlCol="0" anchor="t">
            <a:spAutoFit/>
          </a:bodyPr>
          <a:lstStyle/>
          <a:p>
            <a:pPr algn="l">
              <a:lnSpc>
                <a:spcPts val="4620"/>
              </a:lnSpc>
            </a:pPr>
            <a:r>
              <a:rPr lang="en-US" sz="3300">
                <a:solidFill>
                  <a:srgbClr val="000000"/>
                </a:solidFill>
                <a:latin typeface="Roboto Condensed"/>
              </a:rPr>
              <a:t> </a:t>
            </a:r>
            <a:r>
              <a:rPr lang="en-US" sz="3300">
                <a:solidFill>
                  <a:srgbClr val="B6882D"/>
                </a:solidFill>
                <a:latin typeface="Roboto Condensed Bold"/>
              </a:rPr>
              <a:t>Kết nối văn bản với trải nghiệm của người đọc</a:t>
            </a:r>
          </a:p>
          <a:p>
            <a:pPr marL="669291" lvl="1" indent="-334646" algn="l">
              <a:lnSpc>
                <a:spcPts val="4340"/>
              </a:lnSpc>
              <a:buFont typeface="Arial"/>
              <a:buChar char="•"/>
            </a:pPr>
            <a:r>
              <a:rPr lang="en-US" sz="3100">
                <a:solidFill>
                  <a:srgbClr val="000000"/>
                </a:solidFill>
                <a:latin typeface="Roboto Condensed"/>
              </a:rPr>
              <a:t>Em đã từng đến tham quan Vườn quốc gia chưa? Hãy chia sẻ về những trải nghiệm của bản thân khi đến tham quan tại đây.</a:t>
            </a:r>
          </a:p>
          <a:p>
            <a:pPr marL="669291" lvl="1" indent="-334646" algn="l">
              <a:lnSpc>
                <a:spcPts val="4340"/>
              </a:lnSpc>
              <a:buFont typeface="Arial"/>
              <a:buChar char="•"/>
            </a:pPr>
            <a:r>
              <a:rPr lang="en-US" sz="3100">
                <a:solidFill>
                  <a:srgbClr val="000000"/>
                </a:solidFill>
                <a:latin typeface="Roboto Condensed"/>
              </a:rPr>
              <a:t>Nêu ấn tượng và hình dung của em về một khu rừng tràm có chim sinh sống.</a:t>
            </a:r>
          </a:p>
          <a:p>
            <a:pPr marL="669291" lvl="1" indent="-334646" algn="l">
              <a:lnSpc>
                <a:spcPts val="4340"/>
              </a:lnSpc>
              <a:buFont typeface="Arial"/>
              <a:buChar char="•"/>
            </a:pPr>
            <a:r>
              <a:rPr lang="en-US" sz="3100">
                <a:solidFill>
                  <a:srgbClr val="000000"/>
                </a:solidFill>
                <a:latin typeface="Roboto Condensed"/>
              </a:rPr>
              <a:t>Hãy đối chiếu hình dung đó với các thông tin giới thiệu về Vườn quốc gia Tràm Chim – Tam Nông.</a:t>
            </a:r>
          </a:p>
        </p:txBody>
      </p:sp>
      <p:sp>
        <p:nvSpPr>
          <p:cNvPr id="19" name="TextBox 19"/>
          <p:cNvSpPr txBox="1"/>
          <p:nvPr/>
        </p:nvSpPr>
        <p:spPr>
          <a:xfrm rot="5333897">
            <a:off x="15395320" y="7667228"/>
            <a:ext cx="2274641" cy="573405"/>
          </a:xfrm>
          <a:prstGeom prst="rect">
            <a:avLst/>
          </a:prstGeom>
        </p:spPr>
        <p:txBody>
          <a:bodyPr lIns="0" tIns="0" rIns="0" bIns="0" rtlCol="0" anchor="t">
            <a:spAutoFit/>
          </a:bodyPr>
          <a:lstStyle/>
          <a:p>
            <a:pPr algn="ctr">
              <a:lnSpc>
                <a:spcPts val="4620"/>
              </a:lnSpc>
            </a:pPr>
            <a:r>
              <a:rPr lang="en-US" sz="3300">
                <a:solidFill>
                  <a:srgbClr val="FFFFFF"/>
                </a:solidFill>
                <a:latin typeface="Roboto Condensed Bold"/>
              </a:rPr>
              <a:t>Nhóm 2</a:t>
            </a:r>
          </a:p>
        </p:txBody>
      </p:sp>
      <p:sp>
        <p:nvSpPr>
          <p:cNvPr id="20" name="TextBox 20"/>
          <p:cNvSpPr txBox="1"/>
          <p:nvPr/>
        </p:nvSpPr>
        <p:spPr>
          <a:xfrm>
            <a:off x="1341800" y="6561118"/>
            <a:ext cx="14007588" cy="2712085"/>
          </a:xfrm>
          <a:prstGeom prst="rect">
            <a:avLst/>
          </a:prstGeom>
        </p:spPr>
        <p:txBody>
          <a:bodyPr lIns="0" tIns="0" rIns="0" bIns="0" rtlCol="0" anchor="t">
            <a:spAutoFit/>
          </a:bodyPr>
          <a:lstStyle/>
          <a:p>
            <a:pPr algn="just">
              <a:lnSpc>
                <a:spcPts val="4339"/>
              </a:lnSpc>
              <a:spcBef>
                <a:spcPct val="0"/>
              </a:spcBef>
            </a:pPr>
            <a:endParaRPr/>
          </a:p>
          <a:p>
            <a:pPr marL="669289" lvl="1" indent="-334645" algn="just">
              <a:lnSpc>
                <a:spcPts val="4339"/>
              </a:lnSpc>
              <a:buFont typeface="Arial"/>
              <a:buChar char="•"/>
            </a:pPr>
            <a:r>
              <a:rPr lang="en-US" sz="3099">
                <a:solidFill>
                  <a:srgbClr val="000000"/>
                </a:solidFill>
                <a:latin typeface="Roboto Condensed"/>
              </a:rPr>
              <a:t>Hãy phác thảo đặc điểm sinh học của loài sếu được đề cập trong văn bản bằng sơ đồ tư duy.</a:t>
            </a:r>
          </a:p>
          <a:p>
            <a:pPr marL="669289" lvl="1" indent="-334645" algn="just">
              <a:lnSpc>
                <a:spcPts val="4339"/>
              </a:lnSpc>
              <a:buFont typeface="Arial"/>
              <a:buChar char="•"/>
            </a:pPr>
            <a:r>
              <a:rPr lang="en-US" sz="3099">
                <a:solidFill>
                  <a:srgbClr val="000000"/>
                </a:solidFill>
                <a:latin typeface="Roboto Condensed"/>
              </a:rPr>
              <a:t>Dựa vào kiến thức và hiểu biết của bản thân, hãy chứng minh loài sếu là loài sinh vật quý hiếm.</a:t>
            </a:r>
          </a:p>
        </p:txBody>
      </p:sp>
      <p:sp>
        <p:nvSpPr>
          <p:cNvPr id="21" name="TextBox 21"/>
          <p:cNvSpPr txBox="1"/>
          <p:nvPr/>
        </p:nvSpPr>
        <p:spPr>
          <a:xfrm>
            <a:off x="8613812" y="6361795"/>
            <a:ext cx="6453585" cy="573405"/>
          </a:xfrm>
          <a:prstGeom prst="rect">
            <a:avLst/>
          </a:prstGeom>
        </p:spPr>
        <p:txBody>
          <a:bodyPr lIns="0" tIns="0" rIns="0" bIns="0" rtlCol="0" anchor="t">
            <a:spAutoFit/>
          </a:bodyPr>
          <a:lstStyle/>
          <a:p>
            <a:pPr algn="ctr">
              <a:lnSpc>
                <a:spcPts val="4620"/>
              </a:lnSpc>
              <a:spcBef>
                <a:spcPct val="0"/>
              </a:spcBef>
            </a:pPr>
            <a:r>
              <a:rPr lang="en-US" sz="3300" dirty="0" err="1">
                <a:solidFill>
                  <a:srgbClr val="617259"/>
                </a:solidFill>
                <a:latin typeface="Roboto Condensed Bold"/>
              </a:rPr>
              <a:t>Kết</a:t>
            </a:r>
            <a:r>
              <a:rPr lang="en-US" sz="3300" dirty="0">
                <a:solidFill>
                  <a:srgbClr val="617259"/>
                </a:solidFill>
                <a:latin typeface="Roboto Condensed Bold"/>
              </a:rPr>
              <a:t> </a:t>
            </a:r>
            <a:r>
              <a:rPr lang="en-US" sz="3300" dirty="0" err="1">
                <a:solidFill>
                  <a:srgbClr val="617259"/>
                </a:solidFill>
                <a:latin typeface="Roboto Condensed Bold"/>
              </a:rPr>
              <a:t>nối</a:t>
            </a:r>
            <a:r>
              <a:rPr lang="en-US" sz="3300" dirty="0">
                <a:solidFill>
                  <a:srgbClr val="617259"/>
                </a:solidFill>
                <a:latin typeface="Roboto Condensed Bold"/>
              </a:rPr>
              <a:t> </a:t>
            </a:r>
            <a:r>
              <a:rPr lang="en-US" sz="3300" dirty="0" err="1">
                <a:solidFill>
                  <a:srgbClr val="617259"/>
                </a:solidFill>
                <a:latin typeface="Roboto Condensed Bold"/>
              </a:rPr>
              <a:t>văn</a:t>
            </a:r>
            <a:r>
              <a:rPr lang="en-US" sz="3300" dirty="0">
                <a:solidFill>
                  <a:srgbClr val="617259"/>
                </a:solidFill>
                <a:latin typeface="Roboto Condensed Bold"/>
              </a:rPr>
              <a:t> </a:t>
            </a:r>
            <a:r>
              <a:rPr lang="en-US" sz="3300" dirty="0" err="1">
                <a:solidFill>
                  <a:srgbClr val="617259"/>
                </a:solidFill>
                <a:latin typeface="Roboto Condensed Bold"/>
              </a:rPr>
              <a:t>bản</a:t>
            </a:r>
            <a:r>
              <a:rPr lang="en-US" sz="3300" dirty="0">
                <a:solidFill>
                  <a:srgbClr val="617259"/>
                </a:solidFill>
                <a:latin typeface="Roboto Condensed Bold"/>
              </a:rPr>
              <a:t> </a:t>
            </a:r>
            <a:r>
              <a:rPr lang="en-US" sz="3300" dirty="0" err="1">
                <a:solidFill>
                  <a:srgbClr val="617259"/>
                </a:solidFill>
                <a:latin typeface="Roboto Condensed Bold"/>
              </a:rPr>
              <a:t>với</a:t>
            </a:r>
            <a:r>
              <a:rPr lang="en-US" sz="3300" dirty="0">
                <a:solidFill>
                  <a:srgbClr val="617259"/>
                </a:solidFill>
                <a:latin typeface="Roboto Condensed Bold"/>
              </a:rPr>
              <a:t> </a:t>
            </a:r>
            <a:r>
              <a:rPr lang="en-US" sz="3300" dirty="0" err="1">
                <a:solidFill>
                  <a:srgbClr val="617259"/>
                </a:solidFill>
                <a:latin typeface="Roboto Condensed Bold"/>
              </a:rPr>
              <a:t>kiến</a:t>
            </a:r>
            <a:r>
              <a:rPr lang="en-US" sz="3300" dirty="0">
                <a:solidFill>
                  <a:srgbClr val="617259"/>
                </a:solidFill>
                <a:latin typeface="Roboto Condensed Bold"/>
              </a:rPr>
              <a:t> </a:t>
            </a:r>
            <a:r>
              <a:rPr lang="en-US" sz="3300" dirty="0" err="1">
                <a:solidFill>
                  <a:srgbClr val="617259"/>
                </a:solidFill>
                <a:latin typeface="Roboto Condensed Bold"/>
              </a:rPr>
              <a:t>thức</a:t>
            </a:r>
            <a:r>
              <a:rPr lang="en-US" sz="3300" dirty="0">
                <a:solidFill>
                  <a:srgbClr val="617259"/>
                </a:solidFill>
                <a:latin typeface="Roboto Condensed Bold"/>
              </a:rPr>
              <a:t> khoa </a:t>
            </a:r>
            <a:r>
              <a:rPr lang="en-US" sz="3300" dirty="0" err="1">
                <a:solidFill>
                  <a:srgbClr val="617259"/>
                </a:solidFill>
                <a:latin typeface="Roboto Condensed Bold"/>
              </a:rPr>
              <a:t>học</a:t>
            </a:r>
            <a:endParaRPr lang="en-US" sz="3300" dirty="0">
              <a:solidFill>
                <a:srgbClr val="617259"/>
              </a:solidFill>
              <a:latin typeface="Roboto Condensed Bold"/>
            </a:endParaRPr>
          </a:p>
        </p:txBody>
      </p:sp>
      <p:sp>
        <p:nvSpPr>
          <p:cNvPr id="22" name="TextBox 22"/>
          <p:cNvSpPr txBox="1"/>
          <p:nvPr/>
        </p:nvSpPr>
        <p:spPr>
          <a:xfrm>
            <a:off x="6365112" y="1289084"/>
            <a:ext cx="6512688" cy="643574"/>
          </a:xfrm>
          <a:prstGeom prst="rect">
            <a:avLst/>
          </a:prstGeom>
        </p:spPr>
        <p:txBody>
          <a:bodyPr wrap="square" lIns="0" tIns="0" rIns="0" bIns="0" rtlCol="0" anchor="t">
            <a:spAutoFit/>
          </a:bodyPr>
          <a:lstStyle/>
          <a:p>
            <a:pPr algn="ctr">
              <a:lnSpc>
                <a:spcPts val="5424"/>
              </a:lnSpc>
            </a:pPr>
            <a:r>
              <a:rPr lang="en-US" sz="3874" dirty="0" err="1">
                <a:solidFill>
                  <a:srgbClr val="863D3D"/>
                </a:solidFill>
                <a:latin typeface="Roboto Condensed Bold Italics"/>
              </a:rPr>
              <a:t>Hướng</a:t>
            </a:r>
            <a:r>
              <a:rPr lang="en-US" sz="3874" dirty="0">
                <a:solidFill>
                  <a:srgbClr val="863D3D"/>
                </a:solidFill>
                <a:latin typeface="Roboto Condensed Bold Italics"/>
              </a:rPr>
              <a:t> </a:t>
            </a:r>
            <a:r>
              <a:rPr lang="en-US" sz="3874" dirty="0" err="1">
                <a:solidFill>
                  <a:srgbClr val="863D3D"/>
                </a:solidFill>
                <a:latin typeface="Roboto Condensed Bold Italics"/>
              </a:rPr>
              <a:t>dẫn</a:t>
            </a:r>
            <a:r>
              <a:rPr lang="en-US" sz="3874" dirty="0">
                <a:solidFill>
                  <a:srgbClr val="863D3D"/>
                </a:solidFill>
                <a:latin typeface="Roboto Condensed Bold Italics"/>
              </a:rPr>
              <a:t> </a:t>
            </a:r>
            <a:r>
              <a:rPr lang="en-US" sz="3874" dirty="0" err="1">
                <a:solidFill>
                  <a:srgbClr val="863D3D"/>
                </a:solidFill>
                <a:latin typeface="Roboto Condensed Bold Italics"/>
              </a:rPr>
              <a:t>thực</a:t>
            </a:r>
            <a:r>
              <a:rPr lang="en-US" sz="3874" dirty="0">
                <a:solidFill>
                  <a:srgbClr val="863D3D"/>
                </a:solidFill>
                <a:latin typeface="Roboto Condensed Bold Italics"/>
              </a:rPr>
              <a:t> </a:t>
            </a:r>
            <a:r>
              <a:rPr lang="en-US" sz="3874" dirty="0" err="1">
                <a:solidFill>
                  <a:srgbClr val="863D3D"/>
                </a:solidFill>
                <a:latin typeface="Roboto Condensed Bold Italics"/>
              </a:rPr>
              <a:t>hiện</a:t>
            </a:r>
            <a:r>
              <a:rPr lang="en-US" sz="3874" dirty="0">
                <a:solidFill>
                  <a:srgbClr val="863D3D"/>
                </a:solidFill>
                <a:latin typeface="Roboto Condensed Bold Italics"/>
              </a:rPr>
              <a:t> </a:t>
            </a:r>
            <a:r>
              <a:rPr lang="en-US" sz="3874" dirty="0" err="1">
                <a:solidFill>
                  <a:srgbClr val="863D3D"/>
                </a:solidFill>
                <a:latin typeface="Roboto Condensed Bold Italics"/>
              </a:rPr>
              <a:t>nhiệm</a:t>
            </a:r>
            <a:r>
              <a:rPr lang="en-US" sz="3874" dirty="0">
                <a:solidFill>
                  <a:srgbClr val="863D3D"/>
                </a:solidFill>
                <a:latin typeface="Roboto Condensed Bold Italics"/>
              </a:rPr>
              <a:t> </a:t>
            </a:r>
            <a:r>
              <a:rPr lang="en-US" sz="3874" dirty="0" err="1">
                <a:solidFill>
                  <a:srgbClr val="863D3D"/>
                </a:solidFill>
                <a:latin typeface="Roboto Condensed Bold Italics"/>
              </a:rPr>
              <a:t>vụ</a:t>
            </a:r>
            <a:endParaRPr lang="en-US" sz="3874" dirty="0">
              <a:solidFill>
                <a:srgbClr val="863D3D"/>
              </a:solidFill>
              <a:latin typeface="Roboto Condensed Bold Itali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202340" y="708664"/>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5000"/>
            </a:blip>
            <a:stretch>
              <a:fillRect l="-64665" r="-121186"/>
            </a:stretch>
          </a:blipFill>
        </p:spPr>
      </p:sp>
      <p:grpSp>
        <p:nvGrpSpPr>
          <p:cNvPr id="4" name="Group 4"/>
          <p:cNvGrpSpPr/>
          <p:nvPr/>
        </p:nvGrpSpPr>
        <p:grpSpPr>
          <a:xfrm>
            <a:off x="2379390" y="2215044"/>
            <a:ext cx="15198914" cy="3288777"/>
            <a:chOff x="0" y="0"/>
            <a:chExt cx="4003006" cy="866180"/>
          </a:xfrm>
        </p:grpSpPr>
        <p:sp>
          <p:nvSpPr>
            <p:cNvPr id="5" name="Freeform 5"/>
            <p:cNvSpPr/>
            <p:nvPr/>
          </p:nvSpPr>
          <p:spPr>
            <a:xfrm>
              <a:off x="0" y="0"/>
              <a:ext cx="4003006" cy="866180"/>
            </a:xfrm>
            <a:custGeom>
              <a:avLst/>
              <a:gdLst/>
              <a:ahLst/>
              <a:cxnLst/>
              <a:rect l="l" t="t" r="r" b="b"/>
              <a:pathLst>
                <a:path w="4003006" h="866180">
                  <a:moveTo>
                    <a:pt x="13753" y="0"/>
                  </a:moveTo>
                  <a:lnTo>
                    <a:pt x="3989253" y="0"/>
                  </a:lnTo>
                  <a:cubicBezTo>
                    <a:pt x="3996849" y="0"/>
                    <a:pt x="4003006" y="6157"/>
                    <a:pt x="4003006" y="13753"/>
                  </a:cubicBezTo>
                  <a:lnTo>
                    <a:pt x="4003006" y="852427"/>
                  </a:lnTo>
                  <a:cubicBezTo>
                    <a:pt x="4003006" y="860022"/>
                    <a:pt x="3996849" y="866180"/>
                    <a:pt x="3989253" y="866180"/>
                  </a:cubicBezTo>
                  <a:lnTo>
                    <a:pt x="13753" y="866180"/>
                  </a:lnTo>
                  <a:cubicBezTo>
                    <a:pt x="6157" y="866180"/>
                    <a:pt x="0" y="860022"/>
                    <a:pt x="0" y="852427"/>
                  </a:cubicBezTo>
                  <a:lnTo>
                    <a:pt x="0" y="13753"/>
                  </a:lnTo>
                  <a:cubicBezTo>
                    <a:pt x="0" y="6157"/>
                    <a:pt x="6157" y="0"/>
                    <a:pt x="13753" y="0"/>
                  </a:cubicBezTo>
                  <a:close/>
                </a:path>
              </a:pathLst>
            </a:custGeom>
            <a:solidFill>
              <a:srgbClr val="FFFFFF"/>
            </a:solidFill>
            <a:ln w="38100" cap="rnd">
              <a:solidFill>
                <a:srgbClr val="944B00"/>
              </a:solidFill>
              <a:prstDash val="solid"/>
              <a:round/>
            </a:ln>
          </p:spPr>
        </p:sp>
        <p:sp>
          <p:nvSpPr>
            <p:cNvPr id="6" name="TextBox 6"/>
            <p:cNvSpPr txBox="1"/>
            <p:nvPr/>
          </p:nvSpPr>
          <p:spPr>
            <a:xfrm>
              <a:off x="0" y="-38100"/>
              <a:ext cx="4003006" cy="90428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41800" y="6248695"/>
            <a:ext cx="14257697" cy="3009605"/>
            <a:chOff x="0" y="0"/>
            <a:chExt cx="3755114" cy="792653"/>
          </a:xfrm>
        </p:grpSpPr>
        <p:sp>
          <p:nvSpPr>
            <p:cNvPr id="8" name="Freeform 8"/>
            <p:cNvSpPr/>
            <p:nvPr/>
          </p:nvSpPr>
          <p:spPr>
            <a:xfrm>
              <a:off x="0" y="0"/>
              <a:ext cx="3755113" cy="792653"/>
            </a:xfrm>
            <a:custGeom>
              <a:avLst/>
              <a:gdLst/>
              <a:ahLst/>
              <a:cxnLst/>
              <a:rect l="l" t="t" r="r" b="b"/>
              <a:pathLst>
                <a:path w="3755113" h="792653">
                  <a:moveTo>
                    <a:pt x="27693" y="0"/>
                  </a:moveTo>
                  <a:lnTo>
                    <a:pt x="3727421" y="0"/>
                  </a:lnTo>
                  <a:cubicBezTo>
                    <a:pt x="3734765" y="0"/>
                    <a:pt x="3741809" y="2918"/>
                    <a:pt x="3747002" y="8111"/>
                  </a:cubicBezTo>
                  <a:cubicBezTo>
                    <a:pt x="3752196" y="13305"/>
                    <a:pt x="3755113" y="20348"/>
                    <a:pt x="3755113" y="27693"/>
                  </a:cubicBezTo>
                  <a:lnTo>
                    <a:pt x="3755113" y="764960"/>
                  </a:lnTo>
                  <a:cubicBezTo>
                    <a:pt x="3755113" y="772305"/>
                    <a:pt x="3752196" y="779349"/>
                    <a:pt x="3747002" y="784542"/>
                  </a:cubicBezTo>
                  <a:cubicBezTo>
                    <a:pt x="3741809" y="789736"/>
                    <a:pt x="3734765" y="792653"/>
                    <a:pt x="3727421" y="792653"/>
                  </a:cubicBezTo>
                  <a:lnTo>
                    <a:pt x="27693" y="792653"/>
                  </a:lnTo>
                  <a:cubicBezTo>
                    <a:pt x="20348" y="792653"/>
                    <a:pt x="13305" y="789736"/>
                    <a:pt x="8111" y="784542"/>
                  </a:cubicBezTo>
                  <a:cubicBezTo>
                    <a:pt x="2918" y="779349"/>
                    <a:pt x="0" y="772305"/>
                    <a:pt x="0" y="764960"/>
                  </a:cubicBezTo>
                  <a:lnTo>
                    <a:pt x="0" y="27693"/>
                  </a:lnTo>
                  <a:cubicBezTo>
                    <a:pt x="0" y="20348"/>
                    <a:pt x="2918" y="13305"/>
                    <a:pt x="8111" y="8111"/>
                  </a:cubicBezTo>
                  <a:cubicBezTo>
                    <a:pt x="13305" y="2918"/>
                    <a:pt x="20348" y="0"/>
                    <a:pt x="27693" y="0"/>
                  </a:cubicBezTo>
                  <a:close/>
                </a:path>
              </a:pathLst>
            </a:custGeom>
            <a:solidFill>
              <a:srgbClr val="FFFFFF"/>
            </a:solidFill>
            <a:ln w="38100" cap="rnd">
              <a:solidFill>
                <a:srgbClr val="2AABCD"/>
              </a:solidFill>
              <a:prstDash val="solid"/>
              <a:round/>
            </a:ln>
          </p:spPr>
        </p:sp>
        <p:sp>
          <p:nvSpPr>
            <p:cNvPr id="9" name="TextBox 9"/>
            <p:cNvSpPr txBox="1"/>
            <p:nvPr/>
          </p:nvSpPr>
          <p:spPr>
            <a:xfrm>
              <a:off x="0" y="-38100"/>
              <a:ext cx="3755114" cy="83075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8700" y="2215044"/>
            <a:ext cx="1123405" cy="3288777"/>
            <a:chOff x="0" y="0"/>
            <a:chExt cx="295876" cy="866180"/>
          </a:xfrm>
        </p:grpSpPr>
        <p:sp>
          <p:nvSpPr>
            <p:cNvPr id="11" name="Freeform 11"/>
            <p:cNvSpPr/>
            <p:nvPr/>
          </p:nvSpPr>
          <p:spPr>
            <a:xfrm>
              <a:off x="0" y="0"/>
              <a:ext cx="295876" cy="866180"/>
            </a:xfrm>
            <a:custGeom>
              <a:avLst/>
              <a:gdLst/>
              <a:ahLst/>
              <a:cxnLst/>
              <a:rect l="l" t="t" r="r" b="b"/>
              <a:pathLst>
                <a:path w="295876" h="866180">
                  <a:moveTo>
                    <a:pt x="147938" y="0"/>
                  </a:moveTo>
                  <a:lnTo>
                    <a:pt x="147938" y="0"/>
                  </a:lnTo>
                  <a:cubicBezTo>
                    <a:pt x="229642" y="0"/>
                    <a:pt x="295876" y="66234"/>
                    <a:pt x="295876" y="147938"/>
                  </a:cubicBezTo>
                  <a:lnTo>
                    <a:pt x="295876" y="718242"/>
                  </a:lnTo>
                  <a:cubicBezTo>
                    <a:pt x="295876" y="757477"/>
                    <a:pt x="280290" y="795106"/>
                    <a:pt x="252546" y="822850"/>
                  </a:cubicBezTo>
                  <a:cubicBezTo>
                    <a:pt x="224802" y="850594"/>
                    <a:pt x="187174" y="866180"/>
                    <a:pt x="147938" y="866180"/>
                  </a:cubicBezTo>
                  <a:lnTo>
                    <a:pt x="147938" y="866180"/>
                  </a:lnTo>
                  <a:cubicBezTo>
                    <a:pt x="66234" y="866180"/>
                    <a:pt x="0" y="799946"/>
                    <a:pt x="0" y="718242"/>
                  </a:cubicBezTo>
                  <a:lnTo>
                    <a:pt x="0" y="147938"/>
                  </a:lnTo>
                  <a:cubicBezTo>
                    <a:pt x="0" y="108702"/>
                    <a:pt x="15586" y="71074"/>
                    <a:pt x="43330" y="43330"/>
                  </a:cubicBezTo>
                  <a:cubicBezTo>
                    <a:pt x="71074" y="15586"/>
                    <a:pt x="108702" y="0"/>
                    <a:pt x="147938" y="0"/>
                  </a:cubicBezTo>
                  <a:close/>
                </a:path>
              </a:pathLst>
            </a:custGeom>
            <a:solidFill>
              <a:srgbClr val="944B00"/>
            </a:solidFill>
            <a:ln w="38100" cap="rnd">
              <a:solidFill>
                <a:srgbClr val="944B00"/>
              </a:solidFill>
              <a:prstDash val="solid"/>
              <a:round/>
            </a:ln>
          </p:spPr>
        </p:sp>
        <p:sp>
          <p:nvSpPr>
            <p:cNvPr id="12" name="TextBox 12"/>
            <p:cNvSpPr txBox="1"/>
            <p:nvPr/>
          </p:nvSpPr>
          <p:spPr>
            <a:xfrm>
              <a:off x="0" y="-38100"/>
              <a:ext cx="295876" cy="90428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932861" y="6310872"/>
            <a:ext cx="1123405" cy="2947428"/>
            <a:chOff x="0" y="0"/>
            <a:chExt cx="295876" cy="776277"/>
          </a:xfrm>
        </p:grpSpPr>
        <p:sp>
          <p:nvSpPr>
            <p:cNvPr id="14" name="Freeform 14"/>
            <p:cNvSpPr/>
            <p:nvPr/>
          </p:nvSpPr>
          <p:spPr>
            <a:xfrm>
              <a:off x="0" y="0"/>
              <a:ext cx="295876" cy="776277"/>
            </a:xfrm>
            <a:custGeom>
              <a:avLst/>
              <a:gdLst/>
              <a:ahLst/>
              <a:cxnLst/>
              <a:rect l="l" t="t" r="r" b="b"/>
              <a:pathLst>
                <a:path w="295876" h="776277">
                  <a:moveTo>
                    <a:pt x="147938" y="0"/>
                  </a:moveTo>
                  <a:lnTo>
                    <a:pt x="147938" y="0"/>
                  </a:lnTo>
                  <a:cubicBezTo>
                    <a:pt x="229642" y="0"/>
                    <a:pt x="295876" y="66234"/>
                    <a:pt x="295876" y="147938"/>
                  </a:cubicBezTo>
                  <a:lnTo>
                    <a:pt x="295876" y="628339"/>
                  </a:lnTo>
                  <a:cubicBezTo>
                    <a:pt x="295876" y="667575"/>
                    <a:pt x="280290" y="705204"/>
                    <a:pt x="252546" y="732947"/>
                  </a:cubicBezTo>
                  <a:cubicBezTo>
                    <a:pt x="224802" y="760691"/>
                    <a:pt x="187174" y="776277"/>
                    <a:pt x="147938" y="776277"/>
                  </a:cubicBezTo>
                  <a:lnTo>
                    <a:pt x="147938" y="776277"/>
                  </a:lnTo>
                  <a:cubicBezTo>
                    <a:pt x="66234" y="776277"/>
                    <a:pt x="0" y="710043"/>
                    <a:pt x="0" y="628339"/>
                  </a:cubicBezTo>
                  <a:lnTo>
                    <a:pt x="0" y="147938"/>
                  </a:lnTo>
                  <a:cubicBezTo>
                    <a:pt x="0" y="108702"/>
                    <a:pt x="15586" y="71074"/>
                    <a:pt x="43330" y="43330"/>
                  </a:cubicBezTo>
                  <a:cubicBezTo>
                    <a:pt x="71074" y="15586"/>
                    <a:pt x="108702" y="0"/>
                    <a:pt x="147938" y="0"/>
                  </a:cubicBezTo>
                  <a:close/>
                </a:path>
              </a:pathLst>
            </a:custGeom>
            <a:solidFill>
              <a:srgbClr val="2AABCD"/>
            </a:solidFill>
            <a:ln w="38100" cap="rnd">
              <a:solidFill>
                <a:srgbClr val="2AABCD"/>
              </a:solidFill>
              <a:prstDash val="solid"/>
              <a:round/>
            </a:ln>
          </p:spPr>
        </p:sp>
        <p:sp>
          <p:nvSpPr>
            <p:cNvPr id="15" name="TextBox 15"/>
            <p:cNvSpPr txBox="1"/>
            <p:nvPr/>
          </p:nvSpPr>
          <p:spPr>
            <a:xfrm>
              <a:off x="0" y="-38100"/>
              <a:ext cx="295876" cy="81437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405500" y="302899"/>
            <a:ext cx="19079476" cy="799461"/>
          </a:xfrm>
          <a:prstGeom prst="rect">
            <a:avLst/>
          </a:prstGeom>
        </p:spPr>
        <p:txBody>
          <a:bodyPr lIns="0" tIns="0" rIns="0" bIns="0" rtlCol="0" anchor="t">
            <a:spAutoFit/>
          </a:bodyPr>
          <a:lstStyle/>
          <a:p>
            <a:pPr algn="l">
              <a:lnSpc>
                <a:spcPts val="5269"/>
              </a:lnSpc>
            </a:pPr>
            <a:r>
              <a:rPr lang="en-US" sz="6199">
                <a:solidFill>
                  <a:srgbClr val="5C6B55"/>
                </a:solidFill>
                <a:latin typeface="#9Slide05 IcielSanelma"/>
              </a:rPr>
              <a:t>3.2. Các thông tin được triển khai trong văn bản </a:t>
            </a:r>
          </a:p>
        </p:txBody>
      </p:sp>
      <p:sp>
        <p:nvSpPr>
          <p:cNvPr id="17" name="TextBox 17"/>
          <p:cNvSpPr txBox="1"/>
          <p:nvPr/>
        </p:nvSpPr>
        <p:spPr>
          <a:xfrm rot="-5400000">
            <a:off x="414982" y="3572730"/>
            <a:ext cx="2274641" cy="573405"/>
          </a:xfrm>
          <a:prstGeom prst="rect">
            <a:avLst/>
          </a:prstGeom>
        </p:spPr>
        <p:txBody>
          <a:bodyPr lIns="0" tIns="0" rIns="0" bIns="0" rtlCol="0" anchor="t">
            <a:spAutoFit/>
          </a:bodyPr>
          <a:lstStyle/>
          <a:p>
            <a:pPr algn="ctr">
              <a:lnSpc>
                <a:spcPts val="4620"/>
              </a:lnSpc>
            </a:pPr>
            <a:r>
              <a:rPr lang="en-US" sz="3300">
                <a:solidFill>
                  <a:srgbClr val="FFFFFF"/>
                </a:solidFill>
                <a:latin typeface="Roboto Condensed Bold"/>
              </a:rPr>
              <a:t>Nhóm 3</a:t>
            </a:r>
          </a:p>
        </p:txBody>
      </p:sp>
      <p:sp>
        <p:nvSpPr>
          <p:cNvPr id="18" name="TextBox 18"/>
          <p:cNvSpPr txBox="1"/>
          <p:nvPr/>
        </p:nvSpPr>
        <p:spPr>
          <a:xfrm>
            <a:off x="2491714" y="2447510"/>
            <a:ext cx="15086590" cy="2747645"/>
          </a:xfrm>
          <a:prstGeom prst="rect">
            <a:avLst/>
          </a:prstGeom>
        </p:spPr>
        <p:txBody>
          <a:bodyPr lIns="0" tIns="0" rIns="0" bIns="0" rtlCol="0" anchor="t">
            <a:spAutoFit/>
          </a:bodyPr>
          <a:lstStyle/>
          <a:p>
            <a:pPr algn="l">
              <a:lnSpc>
                <a:spcPts val="4620"/>
              </a:lnSpc>
            </a:pPr>
            <a:r>
              <a:rPr lang="en-US" sz="3300">
                <a:solidFill>
                  <a:srgbClr val="944B00"/>
                </a:solidFill>
                <a:latin typeface="Roboto Condensed Bold"/>
              </a:rPr>
              <a:t>Kết nối văn bản với hiện thực đời sống</a:t>
            </a:r>
          </a:p>
          <a:p>
            <a:pPr marL="669289" lvl="1" indent="-334645" algn="l">
              <a:lnSpc>
                <a:spcPts val="4339"/>
              </a:lnSpc>
              <a:buFont typeface="Arial"/>
              <a:buChar char="•"/>
            </a:pPr>
            <a:r>
              <a:rPr lang="en-US" sz="3099">
                <a:solidFill>
                  <a:srgbClr val="000000"/>
                </a:solidFill>
                <a:latin typeface="Roboto Condensed"/>
              </a:rPr>
              <a:t>Hãy lí giải hiện tượng sếu biến mất và xuất hiện trở lại tại Tràm Chim – Tam Nông.</a:t>
            </a:r>
          </a:p>
          <a:p>
            <a:pPr marL="669289" lvl="1" indent="-334645" algn="l">
              <a:lnSpc>
                <a:spcPts val="4339"/>
              </a:lnSpc>
              <a:buFont typeface="Arial"/>
              <a:buChar char="•"/>
            </a:pPr>
            <a:r>
              <a:rPr lang="en-US" sz="3099">
                <a:solidFill>
                  <a:srgbClr val="000000"/>
                </a:solidFill>
                <a:latin typeface="Roboto Condensed"/>
              </a:rPr>
              <a:t>Cho đến thời điểm hiện tại, Trung tâm Bảo vệ sinh học và môi trường thiên nhiên Tràm Chim – Tam Nông đã có những giải pháp nào khắc phục vấn đề trên.</a:t>
            </a:r>
          </a:p>
          <a:p>
            <a:pPr marL="669289" lvl="1" indent="-334645" algn="l">
              <a:lnSpc>
                <a:spcPts val="4339"/>
              </a:lnSpc>
              <a:buFont typeface="Arial"/>
              <a:buChar char="•"/>
            </a:pPr>
            <a:r>
              <a:rPr lang="en-US" sz="3099">
                <a:solidFill>
                  <a:srgbClr val="000000"/>
                </a:solidFill>
                <a:latin typeface="Roboto Condensed"/>
              </a:rPr>
              <a:t>Hãy chia sẻ đề xuất khác để khắc phục và bảo tồn loài sinh vật quý hiếm này (nếu có)</a:t>
            </a:r>
          </a:p>
        </p:txBody>
      </p:sp>
      <p:sp>
        <p:nvSpPr>
          <p:cNvPr id="19" name="TextBox 19"/>
          <p:cNvSpPr txBox="1"/>
          <p:nvPr/>
        </p:nvSpPr>
        <p:spPr>
          <a:xfrm rot="5333897">
            <a:off x="15395320" y="7667228"/>
            <a:ext cx="2274641" cy="573405"/>
          </a:xfrm>
          <a:prstGeom prst="rect">
            <a:avLst/>
          </a:prstGeom>
        </p:spPr>
        <p:txBody>
          <a:bodyPr lIns="0" tIns="0" rIns="0" bIns="0" rtlCol="0" anchor="t">
            <a:spAutoFit/>
          </a:bodyPr>
          <a:lstStyle/>
          <a:p>
            <a:pPr algn="ctr">
              <a:lnSpc>
                <a:spcPts val="4620"/>
              </a:lnSpc>
            </a:pPr>
            <a:r>
              <a:rPr lang="en-US" sz="3300">
                <a:solidFill>
                  <a:srgbClr val="FFFFFF"/>
                </a:solidFill>
                <a:latin typeface="Roboto Condensed Bold"/>
              </a:rPr>
              <a:t>Nhóm 4</a:t>
            </a:r>
          </a:p>
        </p:txBody>
      </p:sp>
      <p:sp>
        <p:nvSpPr>
          <p:cNvPr id="20" name="TextBox 20"/>
          <p:cNvSpPr txBox="1"/>
          <p:nvPr/>
        </p:nvSpPr>
        <p:spPr>
          <a:xfrm>
            <a:off x="1466854" y="7104043"/>
            <a:ext cx="14007588" cy="1626235"/>
          </a:xfrm>
          <a:prstGeom prst="rect">
            <a:avLst/>
          </a:prstGeom>
        </p:spPr>
        <p:txBody>
          <a:bodyPr lIns="0" tIns="0" rIns="0" bIns="0" rtlCol="0" anchor="t">
            <a:spAutoFit/>
          </a:bodyPr>
          <a:lstStyle/>
          <a:p>
            <a:pPr marL="669289" lvl="1" indent="-334645" algn="just">
              <a:lnSpc>
                <a:spcPts val="4339"/>
              </a:lnSpc>
              <a:buFont typeface="Arial"/>
              <a:buChar char="•"/>
            </a:pPr>
            <a:r>
              <a:rPr lang="en-US" sz="3099">
                <a:solidFill>
                  <a:srgbClr val="000000"/>
                </a:solidFill>
                <a:latin typeface="Roboto Condensed"/>
              </a:rPr>
              <a:t>Loài sếu có ý nghĩa như thế nào đối với người dân Việt Nam? </a:t>
            </a:r>
          </a:p>
          <a:p>
            <a:pPr marL="669289" lvl="1" indent="-334645" algn="just">
              <a:lnSpc>
                <a:spcPts val="4339"/>
              </a:lnSpc>
              <a:buFont typeface="Arial"/>
              <a:buChar char="•"/>
            </a:pPr>
            <a:r>
              <a:rPr lang="en-US" sz="3099">
                <a:solidFill>
                  <a:srgbClr val="000000"/>
                </a:solidFill>
                <a:latin typeface="Roboto Condensed"/>
              </a:rPr>
              <a:t>Phát biểu những chia sẻ của em về những khó khăn trong việc bảo tồn những những loài sinh vật quý hiếm như loài sếu đầu đỏ</a:t>
            </a:r>
          </a:p>
        </p:txBody>
      </p:sp>
      <p:sp>
        <p:nvSpPr>
          <p:cNvPr id="21" name="TextBox 21"/>
          <p:cNvSpPr txBox="1"/>
          <p:nvPr/>
        </p:nvSpPr>
        <p:spPr>
          <a:xfrm>
            <a:off x="8458200" y="6361795"/>
            <a:ext cx="6588228" cy="548227"/>
          </a:xfrm>
          <a:prstGeom prst="rect">
            <a:avLst/>
          </a:prstGeom>
        </p:spPr>
        <p:txBody>
          <a:bodyPr wrap="square" lIns="0" tIns="0" rIns="0" bIns="0" rtlCol="0" anchor="t">
            <a:spAutoFit/>
          </a:bodyPr>
          <a:lstStyle/>
          <a:p>
            <a:pPr algn="ctr">
              <a:lnSpc>
                <a:spcPts val="4620"/>
              </a:lnSpc>
              <a:spcBef>
                <a:spcPct val="0"/>
              </a:spcBef>
            </a:pPr>
            <a:r>
              <a:rPr lang="en-US" sz="3300" dirty="0" err="1">
                <a:solidFill>
                  <a:srgbClr val="34A9C8"/>
                </a:solidFill>
                <a:latin typeface="Roboto Condensed Bold"/>
              </a:rPr>
              <a:t>Kết</a:t>
            </a:r>
            <a:r>
              <a:rPr lang="en-US" sz="3300" dirty="0">
                <a:solidFill>
                  <a:srgbClr val="34A9C8"/>
                </a:solidFill>
                <a:latin typeface="Roboto Condensed Bold"/>
              </a:rPr>
              <a:t> </a:t>
            </a:r>
            <a:r>
              <a:rPr lang="en-US" sz="3300" dirty="0" err="1">
                <a:solidFill>
                  <a:srgbClr val="34A9C8"/>
                </a:solidFill>
                <a:latin typeface="Roboto Condensed Bold"/>
              </a:rPr>
              <a:t>nối</a:t>
            </a:r>
            <a:r>
              <a:rPr lang="en-US" sz="3300" dirty="0">
                <a:solidFill>
                  <a:srgbClr val="34A9C8"/>
                </a:solidFill>
                <a:latin typeface="Roboto Condensed Bold"/>
              </a:rPr>
              <a:t> </a:t>
            </a:r>
            <a:r>
              <a:rPr lang="en-US" sz="3300" dirty="0" err="1">
                <a:solidFill>
                  <a:srgbClr val="34A9C8"/>
                </a:solidFill>
                <a:latin typeface="Roboto Condensed Bold"/>
              </a:rPr>
              <a:t>văn</a:t>
            </a:r>
            <a:r>
              <a:rPr lang="en-US" sz="3300" dirty="0">
                <a:solidFill>
                  <a:srgbClr val="34A9C8"/>
                </a:solidFill>
                <a:latin typeface="Roboto Condensed Bold"/>
              </a:rPr>
              <a:t> </a:t>
            </a:r>
            <a:r>
              <a:rPr lang="en-US" sz="3300" dirty="0" err="1">
                <a:solidFill>
                  <a:srgbClr val="34A9C8"/>
                </a:solidFill>
                <a:latin typeface="Roboto Condensed Bold"/>
              </a:rPr>
              <a:t>bản</a:t>
            </a:r>
            <a:r>
              <a:rPr lang="en-US" sz="3300" dirty="0">
                <a:solidFill>
                  <a:srgbClr val="34A9C8"/>
                </a:solidFill>
                <a:latin typeface="Roboto Condensed Bold"/>
              </a:rPr>
              <a:t> </a:t>
            </a:r>
            <a:r>
              <a:rPr lang="en-US" sz="3300" dirty="0" err="1">
                <a:solidFill>
                  <a:srgbClr val="34A9C8"/>
                </a:solidFill>
                <a:latin typeface="Roboto Condensed Bold"/>
              </a:rPr>
              <a:t>với</a:t>
            </a:r>
            <a:r>
              <a:rPr lang="en-US" sz="3300" dirty="0">
                <a:solidFill>
                  <a:srgbClr val="34A9C8"/>
                </a:solidFill>
                <a:latin typeface="Roboto Condensed Bold"/>
              </a:rPr>
              <a:t> </a:t>
            </a:r>
            <a:r>
              <a:rPr lang="en-US" sz="3300" dirty="0" err="1">
                <a:solidFill>
                  <a:srgbClr val="34A9C8"/>
                </a:solidFill>
                <a:latin typeface="Roboto Condensed Bold"/>
              </a:rPr>
              <a:t>hiện</a:t>
            </a:r>
            <a:r>
              <a:rPr lang="en-US" sz="3300" dirty="0">
                <a:solidFill>
                  <a:srgbClr val="34A9C8"/>
                </a:solidFill>
                <a:latin typeface="Roboto Condensed Bold"/>
              </a:rPr>
              <a:t> </a:t>
            </a:r>
            <a:r>
              <a:rPr lang="en-US" sz="3300" dirty="0" err="1">
                <a:solidFill>
                  <a:srgbClr val="34A9C8"/>
                </a:solidFill>
                <a:latin typeface="Roboto Condensed Bold"/>
              </a:rPr>
              <a:t>thực</a:t>
            </a:r>
            <a:r>
              <a:rPr lang="en-US" sz="3300" dirty="0">
                <a:solidFill>
                  <a:srgbClr val="34A9C8"/>
                </a:solidFill>
                <a:latin typeface="Roboto Condensed Bold"/>
              </a:rPr>
              <a:t> </a:t>
            </a:r>
            <a:r>
              <a:rPr lang="en-US" sz="3300" dirty="0" err="1">
                <a:solidFill>
                  <a:srgbClr val="34A9C8"/>
                </a:solidFill>
                <a:latin typeface="Roboto Condensed Bold"/>
              </a:rPr>
              <a:t>đời</a:t>
            </a:r>
            <a:r>
              <a:rPr lang="en-US" sz="3300" dirty="0">
                <a:solidFill>
                  <a:srgbClr val="34A9C8"/>
                </a:solidFill>
                <a:latin typeface="Roboto Condensed Bold"/>
              </a:rPr>
              <a:t> </a:t>
            </a:r>
            <a:r>
              <a:rPr lang="en-US" sz="3300" dirty="0" err="1">
                <a:solidFill>
                  <a:srgbClr val="34A9C8"/>
                </a:solidFill>
                <a:latin typeface="Roboto Condensed Bold"/>
              </a:rPr>
              <a:t>sống</a:t>
            </a:r>
            <a:endParaRPr lang="en-US" sz="3300" dirty="0">
              <a:solidFill>
                <a:srgbClr val="34A9C8"/>
              </a:solidFill>
              <a:latin typeface="Roboto Condensed Bold"/>
            </a:endParaRPr>
          </a:p>
        </p:txBody>
      </p:sp>
      <p:sp>
        <p:nvSpPr>
          <p:cNvPr id="22" name="TextBox 22"/>
          <p:cNvSpPr txBox="1"/>
          <p:nvPr/>
        </p:nvSpPr>
        <p:spPr>
          <a:xfrm>
            <a:off x="6345539" y="1194435"/>
            <a:ext cx="5950744" cy="671994"/>
          </a:xfrm>
          <a:prstGeom prst="rect">
            <a:avLst/>
          </a:prstGeom>
        </p:spPr>
        <p:txBody>
          <a:bodyPr lIns="0" tIns="0" rIns="0" bIns="0" rtlCol="0" anchor="t">
            <a:spAutoFit/>
          </a:bodyPr>
          <a:lstStyle/>
          <a:p>
            <a:pPr algn="ctr">
              <a:lnSpc>
                <a:spcPts val="5485"/>
              </a:lnSpc>
            </a:pPr>
            <a:r>
              <a:rPr lang="en-US" sz="3918">
                <a:solidFill>
                  <a:srgbClr val="863D3D"/>
                </a:solidFill>
                <a:latin typeface="Roboto Condensed Bold Italics"/>
              </a:rPr>
              <a:t>Hướng dẫn thực hiện nhiệm vụ</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202340" y="708664"/>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5000"/>
            </a:blip>
            <a:stretch>
              <a:fillRect l="-64665" r="-121186"/>
            </a:stretch>
          </a:blipFill>
        </p:spPr>
      </p:sp>
      <p:grpSp>
        <p:nvGrpSpPr>
          <p:cNvPr id="4" name="Group 4"/>
          <p:cNvGrpSpPr/>
          <p:nvPr/>
        </p:nvGrpSpPr>
        <p:grpSpPr>
          <a:xfrm>
            <a:off x="2368061" y="2103648"/>
            <a:ext cx="14676876" cy="4057651"/>
            <a:chOff x="0" y="0"/>
            <a:chExt cx="3865515" cy="1068682"/>
          </a:xfrm>
        </p:grpSpPr>
        <p:sp>
          <p:nvSpPr>
            <p:cNvPr id="5" name="Freeform 5"/>
            <p:cNvSpPr/>
            <p:nvPr/>
          </p:nvSpPr>
          <p:spPr>
            <a:xfrm>
              <a:off x="0" y="0"/>
              <a:ext cx="3865515" cy="1068682"/>
            </a:xfrm>
            <a:custGeom>
              <a:avLst/>
              <a:gdLst/>
              <a:ahLst/>
              <a:cxnLst/>
              <a:rect l="l" t="t" r="r" b="b"/>
              <a:pathLst>
                <a:path w="3865515" h="1068682">
                  <a:moveTo>
                    <a:pt x="14242" y="0"/>
                  </a:moveTo>
                  <a:lnTo>
                    <a:pt x="3851273" y="0"/>
                  </a:lnTo>
                  <a:cubicBezTo>
                    <a:pt x="3855050" y="0"/>
                    <a:pt x="3858673" y="1501"/>
                    <a:pt x="3861343" y="4171"/>
                  </a:cubicBezTo>
                  <a:cubicBezTo>
                    <a:pt x="3864014" y="6842"/>
                    <a:pt x="3865515" y="10465"/>
                    <a:pt x="3865515" y="14242"/>
                  </a:cubicBezTo>
                  <a:lnTo>
                    <a:pt x="3865515" y="1054439"/>
                  </a:lnTo>
                  <a:cubicBezTo>
                    <a:pt x="3865515" y="1062305"/>
                    <a:pt x="3859138" y="1068682"/>
                    <a:pt x="3851273" y="1068682"/>
                  </a:cubicBezTo>
                  <a:lnTo>
                    <a:pt x="14242" y="1068682"/>
                  </a:lnTo>
                  <a:cubicBezTo>
                    <a:pt x="10465" y="1068682"/>
                    <a:pt x="6842" y="1067181"/>
                    <a:pt x="4171" y="1064510"/>
                  </a:cubicBezTo>
                  <a:cubicBezTo>
                    <a:pt x="1501" y="1061839"/>
                    <a:pt x="0" y="1058217"/>
                    <a:pt x="0" y="1054439"/>
                  </a:cubicBezTo>
                  <a:lnTo>
                    <a:pt x="0" y="14242"/>
                  </a:lnTo>
                  <a:cubicBezTo>
                    <a:pt x="0" y="6376"/>
                    <a:pt x="6376" y="0"/>
                    <a:pt x="14242" y="0"/>
                  </a:cubicBezTo>
                  <a:close/>
                </a:path>
              </a:pathLst>
            </a:custGeom>
            <a:solidFill>
              <a:srgbClr val="FFFFFF"/>
            </a:solidFill>
            <a:ln w="38100" cap="rnd">
              <a:solidFill>
                <a:srgbClr val="B6882D"/>
              </a:solidFill>
              <a:prstDash val="solid"/>
              <a:round/>
            </a:ln>
          </p:spPr>
        </p:sp>
        <p:sp>
          <p:nvSpPr>
            <p:cNvPr id="6" name="TextBox 6"/>
            <p:cNvSpPr txBox="1"/>
            <p:nvPr/>
          </p:nvSpPr>
          <p:spPr>
            <a:xfrm>
              <a:off x="0" y="-38100"/>
              <a:ext cx="3865515" cy="110678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8700" y="2215044"/>
            <a:ext cx="1123405" cy="3946254"/>
            <a:chOff x="0" y="0"/>
            <a:chExt cx="295876" cy="1039343"/>
          </a:xfrm>
        </p:grpSpPr>
        <p:sp>
          <p:nvSpPr>
            <p:cNvPr id="8" name="Freeform 8"/>
            <p:cNvSpPr/>
            <p:nvPr/>
          </p:nvSpPr>
          <p:spPr>
            <a:xfrm>
              <a:off x="0" y="0"/>
              <a:ext cx="295876" cy="1039343"/>
            </a:xfrm>
            <a:custGeom>
              <a:avLst/>
              <a:gdLst/>
              <a:ahLst/>
              <a:cxnLst/>
              <a:rect l="l" t="t" r="r" b="b"/>
              <a:pathLst>
                <a:path w="295876" h="1039343">
                  <a:moveTo>
                    <a:pt x="147938" y="0"/>
                  </a:moveTo>
                  <a:lnTo>
                    <a:pt x="147938" y="0"/>
                  </a:lnTo>
                  <a:cubicBezTo>
                    <a:pt x="229642" y="0"/>
                    <a:pt x="295876" y="66234"/>
                    <a:pt x="295876" y="147938"/>
                  </a:cubicBezTo>
                  <a:lnTo>
                    <a:pt x="295876" y="891405"/>
                  </a:lnTo>
                  <a:cubicBezTo>
                    <a:pt x="295876" y="930640"/>
                    <a:pt x="280290" y="968269"/>
                    <a:pt x="252546" y="996013"/>
                  </a:cubicBezTo>
                  <a:cubicBezTo>
                    <a:pt x="224802" y="1023757"/>
                    <a:pt x="187174" y="1039343"/>
                    <a:pt x="147938" y="1039343"/>
                  </a:cubicBezTo>
                  <a:lnTo>
                    <a:pt x="147938" y="1039343"/>
                  </a:lnTo>
                  <a:cubicBezTo>
                    <a:pt x="66234" y="1039343"/>
                    <a:pt x="0" y="973109"/>
                    <a:pt x="0" y="891405"/>
                  </a:cubicBezTo>
                  <a:lnTo>
                    <a:pt x="0" y="147938"/>
                  </a:lnTo>
                  <a:cubicBezTo>
                    <a:pt x="0" y="108702"/>
                    <a:pt x="15586" y="71074"/>
                    <a:pt x="43330" y="43330"/>
                  </a:cubicBezTo>
                  <a:cubicBezTo>
                    <a:pt x="71074" y="15586"/>
                    <a:pt x="108702" y="0"/>
                    <a:pt x="147938" y="0"/>
                  </a:cubicBezTo>
                  <a:close/>
                </a:path>
              </a:pathLst>
            </a:custGeom>
            <a:solidFill>
              <a:srgbClr val="B6882D"/>
            </a:solidFill>
            <a:ln w="38100" cap="rnd">
              <a:solidFill>
                <a:srgbClr val="B6882D"/>
              </a:solidFill>
              <a:prstDash val="solid"/>
              <a:round/>
            </a:ln>
          </p:spPr>
        </p:sp>
        <p:sp>
          <p:nvSpPr>
            <p:cNvPr id="9" name="TextBox 9"/>
            <p:cNvSpPr txBox="1"/>
            <p:nvPr/>
          </p:nvSpPr>
          <p:spPr>
            <a:xfrm>
              <a:off x="0" y="-38100"/>
              <a:ext cx="295876" cy="107744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4414287" y="5143500"/>
            <a:ext cx="10762419" cy="5273585"/>
          </a:xfrm>
          <a:custGeom>
            <a:avLst/>
            <a:gdLst/>
            <a:ahLst/>
            <a:cxnLst/>
            <a:rect l="l" t="t" r="r" b="b"/>
            <a:pathLst>
              <a:path w="10762419" h="5273585">
                <a:moveTo>
                  <a:pt x="0" y="0"/>
                </a:moveTo>
                <a:lnTo>
                  <a:pt x="10762419" y="0"/>
                </a:lnTo>
                <a:lnTo>
                  <a:pt x="10762419" y="5273585"/>
                </a:lnTo>
                <a:lnTo>
                  <a:pt x="0" y="5273585"/>
                </a:lnTo>
                <a:lnTo>
                  <a:pt x="0" y="0"/>
                </a:lnTo>
                <a:close/>
              </a:path>
            </a:pathLst>
          </a:custGeom>
          <a:blipFill>
            <a:blip r:embed="rId5"/>
            <a:stretch>
              <a:fillRect/>
            </a:stretch>
          </a:blipFill>
        </p:spPr>
      </p:sp>
      <p:sp>
        <p:nvSpPr>
          <p:cNvPr id="11" name="TextBox 11"/>
          <p:cNvSpPr txBox="1"/>
          <p:nvPr/>
        </p:nvSpPr>
        <p:spPr>
          <a:xfrm>
            <a:off x="585186" y="420373"/>
            <a:ext cx="19079476" cy="850895"/>
          </a:xfrm>
          <a:prstGeom prst="rect">
            <a:avLst/>
          </a:prstGeom>
        </p:spPr>
        <p:txBody>
          <a:bodyPr lIns="0" tIns="0" rIns="0" bIns="0" rtlCol="0" anchor="t">
            <a:spAutoFit/>
          </a:bodyPr>
          <a:lstStyle/>
          <a:p>
            <a:pPr algn="l">
              <a:lnSpc>
                <a:spcPts val="5524"/>
              </a:lnSpc>
            </a:pPr>
            <a:r>
              <a:rPr lang="en-US" sz="6499">
                <a:solidFill>
                  <a:srgbClr val="5C6B55"/>
                </a:solidFill>
                <a:latin typeface="#9Slide05 IcielSanelma"/>
              </a:rPr>
              <a:t>3.2. Các thông tin được triển khai trong văn bản </a:t>
            </a:r>
          </a:p>
        </p:txBody>
      </p:sp>
      <p:sp>
        <p:nvSpPr>
          <p:cNvPr id="12" name="TextBox 12"/>
          <p:cNvSpPr txBox="1"/>
          <p:nvPr/>
        </p:nvSpPr>
        <p:spPr>
          <a:xfrm rot="-5400000">
            <a:off x="414982" y="3836142"/>
            <a:ext cx="2274641" cy="573405"/>
          </a:xfrm>
          <a:prstGeom prst="rect">
            <a:avLst/>
          </a:prstGeom>
        </p:spPr>
        <p:txBody>
          <a:bodyPr lIns="0" tIns="0" rIns="0" bIns="0" rtlCol="0" anchor="t">
            <a:spAutoFit/>
          </a:bodyPr>
          <a:lstStyle/>
          <a:p>
            <a:pPr algn="ctr">
              <a:lnSpc>
                <a:spcPts val="4620"/>
              </a:lnSpc>
            </a:pPr>
            <a:r>
              <a:rPr lang="en-US" sz="3300">
                <a:solidFill>
                  <a:srgbClr val="FFFFFF"/>
                </a:solidFill>
                <a:latin typeface="Roboto Condensed Bold"/>
              </a:rPr>
              <a:t>Nhóm 1</a:t>
            </a:r>
          </a:p>
        </p:txBody>
      </p:sp>
      <p:sp>
        <p:nvSpPr>
          <p:cNvPr id="13" name="TextBox 13"/>
          <p:cNvSpPr txBox="1"/>
          <p:nvPr/>
        </p:nvSpPr>
        <p:spPr>
          <a:xfrm>
            <a:off x="2559096" y="2213251"/>
            <a:ext cx="14294806" cy="3625850"/>
          </a:xfrm>
          <a:prstGeom prst="rect">
            <a:avLst/>
          </a:prstGeom>
        </p:spPr>
        <p:txBody>
          <a:bodyPr lIns="0" tIns="0" rIns="0" bIns="0" rtlCol="0" anchor="t">
            <a:spAutoFit/>
          </a:bodyPr>
          <a:lstStyle/>
          <a:p>
            <a:pPr algn="l">
              <a:lnSpc>
                <a:spcPts val="5039"/>
              </a:lnSpc>
            </a:pPr>
            <a:r>
              <a:rPr lang="en-US" sz="3599">
                <a:solidFill>
                  <a:srgbClr val="000000"/>
                </a:solidFill>
                <a:latin typeface="Roboto Condensed"/>
              </a:rPr>
              <a:t> </a:t>
            </a:r>
            <a:r>
              <a:rPr lang="en-US" sz="3599">
                <a:solidFill>
                  <a:srgbClr val="B6882D"/>
                </a:solidFill>
                <a:latin typeface="Roboto Condensed Bold"/>
              </a:rPr>
              <a:t>Kết nối văn bản với trải nghiệm của người đọc</a:t>
            </a:r>
          </a:p>
          <a:p>
            <a:pPr marL="734059" lvl="1" indent="-367030" algn="l">
              <a:lnSpc>
                <a:spcPts val="4759"/>
              </a:lnSpc>
              <a:buFont typeface="Arial"/>
              <a:buChar char="•"/>
            </a:pPr>
            <a:r>
              <a:rPr lang="en-US" sz="3399">
                <a:solidFill>
                  <a:srgbClr val="000000"/>
                </a:solidFill>
                <a:latin typeface="Roboto Condensed"/>
              </a:rPr>
              <a:t>Em đã từng đến tham quan Vườn quốc gia chưa? Hãy chia sẻ về những trải nghiệm của bản thân khi đến tham quan tại đây.</a:t>
            </a:r>
          </a:p>
          <a:p>
            <a:pPr marL="734059" lvl="1" indent="-367030" algn="l">
              <a:lnSpc>
                <a:spcPts val="4759"/>
              </a:lnSpc>
              <a:buFont typeface="Arial"/>
              <a:buChar char="•"/>
            </a:pPr>
            <a:r>
              <a:rPr lang="en-US" sz="3399">
                <a:solidFill>
                  <a:srgbClr val="000000"/>
                </a:solidFill>
                <a:latin typeface="Roboto Condensed"/>
              </a:rPr>
              <a:t>Nêu ấn tượng và hình dung của em về một khu rừng tràm có chim sinh sống.</a:t>
            </a:r>
          </a:p>
          <a:p>
            <a:pPr marL="734059" lvl="1" indent="-367030" algn="l">
              <a:lnSpc>
                <a:spcPts val="4759"/>
              </a:lnSpc>
              <a:buFont typeface="Arial"/>
              <a:buChar char="•"/>
            </a:pPr>
            <a:r>
              <a:rPr lang="en-US" sz="3399">
                <a:solidFill>
                  <a:srgbClr val="000000"/>
                </a:solidFill>
                <a:latin typeface="Roboto Condensed"/>
              </a:rPr>
              <a:t>Hãy đối chiếu hình dung đó với các thông tin giới thiệu về Vườn quốc gia Tràm Chim – Tam Nông.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49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86302" y="-977244"/>
            <a:ext cx="19018709" cy="12241489"/>
          </a:xfrm>
          <a:custGeom>
            <a:avLst/>
            <a:gdLst/>
            <a:ahLst/>
            <a:cxnLst/>
            <a:rect l="l" t="t" r="r" b="b"/>
            <a:pathLst>
              <a:path w="19018709" h="12241489">
                <a:moveTo>
                  <a:pt x="0" y="0"/>
                </a:moveTo>
                <a:lnTo>
                  <a:pt x="19018709" y="0"/>
                </a:lnTo>
                <a:lnTo>
                  <a:pt x="19018709" y="12241488"/>
                </a:lnTo>
                <a:lnTo>
                  <a:pt x="0" y="12241488"/>
                </a:lnTo>
                <a:lnTo>
                  <a:pt x="0" y="0"/>
                </a:lnTo>
                <a:close/>
              </a:path>
            </a:pathLst>
          </a:custGeom>
          <a:blipFill>
            <a:blip r:embed="rId4">
              <a:alphaModFix amt="63000"/>
            </a:blip>
            <a:stretch>
              <a:fillRect l="-85002" r="-151548"/>
            </a:stretch>
          </a:blipFill>
        </p:spPr>
      </p:sp>
      <p:grpSp>
        <p:nvGrpSpPr>
          <p:cNvPr id="4" name="Group 4"/>
          <p:cNvGrpSpPr>
            <a:grpSpLocks noChangeAspect="1"/>
          </p:cNvGrpSpPr>
          <p:nvPr/>
        </p:nvGrpSpPr>
        <p:grpSpPr>
          <a:xfrm>
            <a:off x="4707732" y="2352675"/>
            <a:ext cx="9230641" cy="5246370"/>
            <a:chOff x="0" y="0"/>
            <a:chExt cx="4547616" cy="2584704"/>
          </a:xfrm>
        </p:grpSpPr>
        <p:sp>
          <p:nvSpPr>
            <p:cNvPr id="5" name="Freeform 5"/>
            <p:cNvSpPr/>
            <p:nvPr/>
          </p:nvSpPr>
          <p:spPr>
            <a:xfrm>
              <a:off x="0" y="0"/>
              <a:ext cx="4547616" cy="2584704"/>
            </a:xfrm>
            <a:custGeom>
              <a:avLst/>
              <a:gdLst/>
              <a:ahLst/>
              <a:cxnLst/>
              <a:rect l="l" t="t" r="r" b="b"/>
              <a:pathLst>
                <a:path w="4547616" h="2584704">
                  <a:moveTo>
                    <a:pt x="4547616" y="2584704"/>
                  </a:moveTo>
                  <a:lnTo>
                    <a:pt x="0" y="2584704"/>
                  </a:lnTo>
                  <a:lnTo>
                    <a:pt x="0" y="0"/>
                  </a:lnTo>
                  <a:lnTo>
                    <a:pt x="4547616" y="0"/>
                  </a:lnTo>
                  <a:lnTo>
                    <a:pt x="4547616" y="2584704"/>
                  </a:lnTo>
                  <a:close/>
                </a:path>
              </a:pathLst>
            </a:custGeom>
            <a:blipFill>
              <a:blip r:embed="rId5">
                <a:alphaModFix amt="65999"/>
              </a:blip>
              <a:stretch>
                <a:fillRect t="-33" b="-33"/>
              </a:stretch>
            </a:blipFill>
          </p:spPr>
        </p:sp>
        <p:sp>
          <p:nvSpPr>
            <p:cNvPr id="6" name="Freeform 6"/>
            <p:cNvSpPr/>
            <p:nvPr/>
          </p:nvSpPr>
          <p:spPr>
            <a:xfrm>
              <a:off x="38418" y="49420"/>
              <a:ext cx="4473128" cy="2451241"/>
            </a:xfrm>
            <a:custGeom>
              <a:avLst/>
              <a:gdLst/>
              <a:ahLst/>
              <a:cxnLst/>
              <a:rect l="l" t="t" r="r" b="b"/>
              <a:pathLst>
                <a:path w="4473128" h="2451241">
                  <a:moveTo>
                    <a:pt x="3806137" y="2224714"/>
                  </a:moveTo>
                  <a:cubicBezTo>
                    <a:pt x="4040534" y="2160616"/>
                    <a:pt x="4250942" y="2021088"/>
                    <a:pt x="4364350" y="1794622"/>
                  </a:cubicBezTo>
                  <a:cubicBezTo>
                    <a:pt x="4473127" y="1577406"/>
                    <a:pt x="4451920" y="1287641"/>
                    <a:pt x="4276200" y="1119887"/>
                  </a:cubicBezTo>
                  <a:cubicBezTo>
                    <a:pt x="4087738" y="939970"/>
                    <a:pt x="3790734" y="940461"/>
                    <a:pt x="3565019" y="810294"/>
                  </a:cubicBezTo>
                  <a:cubicBezTo>
                    <a:pt x="3372524" y="699283"/>
                    <a:pt x="3247955" y="503663"/>
                    <a:pt x="3106075" y="332651"/>
                  </a:cubicBezTo>
                  <a:cubicBezTo>
                    <a:pt x="2964196" y="161639"/>
                    <a:pt x="2774430" y="0"/>
                    <a:pt x="2552260" y="4471"/>
                  </a:cubicBezTo>
                  <a:cubicBezTo>
                    <a:pt x="2397795" y="7580"/>
                    <a:pt x="2258303" y="90694"/>
                    <a:pt x="2119909" y="159367"/>
                  </a:cubicBezTo>
                  <a:cubicBezTo>
                    <a:pt x="1899043" y="268964"/>
                    <a:pt x="1662409" y="346727"/>
                    <a:pt x="1419584" y="389512"/>
                  </a:cubicBezTo>
                  <a:cubicBezTo>
                    <a:pt x="1028401" y="458435"/>
                    <a:pt x="588440" y="451093"/>
                    <a:pt x="293528" y="717158"/>
                  </a:cubicBezTo>
                  <a:cubicBezTo>
                    <a:pt x="90084" y="900701"/>
                    <a:pt x="0" y="1200787"/>
                    <a:pt x="68756" y="1466013"/>
                  </a:cubicBezTo>
                  <a:cubicBezTo>
                    <a:pt x="137511" y="1731237"/>
                    <a:pt x="362060" y="1949786"/>
                    <a:pt x="629074" y="2011318"/>
                  </a:cubicBezTo>
                  <a:cubicBezTo>
                    <a:pt x="813702" y="2053864"/>
                    <a:pt x="1008656" y="2025801"/>
                    <a:pt x="1194116" y="2064574"/>
                  </a:cubicBezTo>
                  <a:cubicBezTo>
                    <a:pt x="1510477" y="2130714"/>
                    <a:pt x="1769446" y="2384148"/>
                    <a:pt x="2090558" y="2420848"/>
                  </a:cubicBezTo>
                  <a:cubicBezTo>
                    <a:pt x="2356471" y="2451241"/>
                    <a:pt x="2612011" y="2327835"/>
                    <a:pt x="2867231" y="2247245"/>
                  </a:cubicBezTo>
                  <a:cubicBezTo>
                    <a:pt x="3041872" y="2192102"/>
                    <a:pt x="3227440" y="2251354"/>
                    <a:pt x="3404183" y="2263564"/>
                  </a:cubicBezTo>
                  <a:cubicBezTo>
                    <a:pt x="3537184" y="2272752"/>
                    <a:pt x="3675392" y="2260467"/>
                    <a:pt x="3806137" y="2224714"/>
                  </a:cubicBezTo>
                  <a:close/>
                </a:path>
              </a:pathLst>
            </a:custGeom>
            <a:blipFill>
              <a:blip r:embed="rId6">
                <a:alphaModFix amt="65999"/>
              </a:blip>
              <a:stretch>
                <a:fillRect t="-5124" b="-5124"/>
              </a:stretch>
            </a:blipFill>
          </p:spPr>
        </p:sp>
      </p:grpSp>
      <p:sp>
        <p:nvSpPr>
          <p:cNvPr id="7" name="TextBox 7"/>
          <p:cNvSpPr txBox="1"/>
          <p:nvPr/>
        </p:nvSpPr>
        <p:spPr>
          <a:xfrm>
            <a:off x="405500" y="429898"/>
            <a:ext cx="19079476" cy="799461"/>
          </a:xfrm>
          <a:prstGeom prst="rect">
            <a:avLst/>
          </a:prstGeom>
        </p:spPr>
        <p:txBody>
          <a:bodyPr lIns="0" tIns="0" rIns="0" bIns="0" rtlCol="0" anchor="t">
            <a:spAutoFit/>
          </a:bodyPr>
          <a:lstStyle/>
          <a:p>
            <a:pPr algn="l">
              <a:lnSpc>
                <a:spcPts val="5269"/>
              </a:lnSpc>
            </a:pPr>
            <a:r>
              <a:rPr lang="en-US" sz="6199">
                <a:solidFill>
                  <a:srgbClr val="5C6B55"/>
                </a:solidFill>
                <a:latin typeface="#9Slide05 IcielSanelma"/>
              </a:rPr>
              <a:t>3.2. Các thông tin được triển khai trong văn bản </a:t>
            </a:r>
          </a:p>
        </p:txBody>
      </p:sp>
      <p:sp>
        <p:nvSpPr>
          <p:cNvPr id="8" name="TextBox 8"/>
          <p:cNvSpPr txBox="1"/>
          <p:nvPr/>
        </p:nvSpPr>
        <p:spPr>
          <a:xfrm>
            <a:off x="725060" y="1399457"/>
            <a:ext cx="10704940" cy="671994"/>
          </a:xfrm>
          <a:prstGeom prst="rect">
            <a:avLst/>
          </a:prstGeom>
        </p:spPr>
        <p:txBody>
          <a:bodyPr wrap="square" lIns="0" tIns="0" rIns="0" bIns="0" rtlCol="0" anchor="t">
            <a:spAutoFit/>
          </a:bodyPr>
          <a:lstStyle/>
          <a:p>
            <a:pPr algn="ctr">
              <a:lnSpc>
                <a:spcPts val="5485"/>
              </a:lnSpc>
            </a:pPr>
            <a:r>
              <a:rPr lang="en-US" sz="3918" dirty="0">
                <a:solidFill>
                  <a:srgbClr val="944343"/>
                </a:solidFill>
                <a:latin typeface="Roboto Condensed Bold Italics"/>
              </a:rPr>
              <a:t>a. </a:t>
            </a:r>
            <a:r>
              <a:rPr lang="en-US" sz="3918" dirty="0" err="1">
                <a:solidFill>
                  <a:srgbClr val="944343"/>
                </a:solidFill>
                <a:latin typeface="Roboto Condensed Bold Italics"/>
              </a:rPr>
              <a:t>Thông</a:t>
            </a:r>
            <a:r>
              <a:rPr lang="en-US" sz="3918" dirty="0">
                <a:solidFill>
                  <a:srgbClr val="944343"/>
                </a:solidFill>
                <a:latin typeface="Roboto Condensed Bold Italics"/>
              </a:rPr>
              <a:t> tin </a:t>
            </a:r>
            <a:r>
              <a:rPr lang="en-US" sz="3918" dirty="0" err="1">
                <a:solidFill>
                  <a:srgbClr val="944343"/>
                </a:solidFill>
                <a:latin typeface="Roboto Condensed Bold Italics"/>
              </a:rPr>
              <a:t>về</a:t>
            </a:r>
            <a:r>
              <a:rPr lang="en-US" sz="3918" dirty="0">
                <a:solidFill>
                  <a:srgbClr val="944343"/>
                </a:solidFill>
                <a:latin typeface="Roboto Condensed Bold Italics"/>
              </a:rPr>
              <a:t> </a:t>
            </a:r>
            <a:r>
              <a:rPr lang="en-US" sz="3918" dirty="0" err="1">
                <a:solidFill>
                  <a:srgbClr val="944343"/>
                </a:solidFill>
                <a:latin typeface="Roboto Condensed Bold Italics"/>
              </a:rPr>
              <a:t>Vườn</a:t>
            </a:r>
            <a:r>
              <a:rPr lang="en-US" sz="3918" dirty="0">
                <a:solidFill>
                  <a:srgbClr val="944343"/>
                </a:solidFill>
                <a:latin typeface="Roboto Condensed Bold Italics"/>
              </a:rPr>
              <a:t> </a:t>
            </a:r>
            <a:r>
              <a:rPr lang="en-US" sz="3918" dirty="0" err="1">
                <a:solidFill>
                  <a:srgbClr val="944343"/>
                </a:solidFill>
                <a:latin typeface="Roboto Condensed Bold Italics"/>
              </a:rPr>
              <a:t>quốc</a:t>
            </a:r>
            <a:r>
              <a:rPr lang="en-US" sz="3918" dirty="0">
                <a:solidFill>
                  <a:srgbClr val="944343"/>
                </a:solidFill>
                <a:latin typeface="Roboto Condensed Bold Italics"/>
              </a:rPr>
              <a:t> </a:t>
            </a:r>
            <a:r>
              <a:rPr lang="en-US" sz="3918" dirty="0" err="1">
                <a:solidFill>
                  <a:srgbClr val="944343"/>
                </a:solidFill>
                <a:latin typeface="Roboto Condensed Bold Italics"/>
              </a:rPr>
              <a:t>gia</a:t>
            </a:r>
            <a:r>
              <a:rPr lang="en-US" sz="3918" dirty="0">
                <a:solidFill>
                  <a:srgbClr val="944343"/>
                </a:solidFill>
                <a:latin typeface="Roboto Condensed Bold Italics"/>
              </a:rPr>
              <a:t> </a:t>
            </a:r>
            <a:r>
              <a:rPr lang="en-US" sz="3918" dirty="0" err="1">
                <a:solidFill>
                  <a:srgbClr val="944343"/>
                </a:solidFill>
                <a:latin typeface="Roboto Condensed Bold Italics"/>
              </a:rPr>
              <a:t>Tràm</a:t>
            </a:r>
            <a:r>
              <a:rPr lang="en-US" sz="3918" dirty="0">
                <a:solidFill>
                  <a:srgbClr val="944343"/>
                </a:solidFill>
                <a:latin typeface="Roboto Condensed Bold Italics"/>
              </a:rPr>
              <a:t> </a:t>
            </a:r>
            <a:r>
              <a:rPr lang="en-US" sz="3918" dirty="0" err="1">
                <a:solidFill>
                  <a:srgbClr val="944343"/>
                </a:solidFill>
                <a:latin typeface="Roboto Condensed Bold Italics"/>
              </a:rPr>
              <a:t>Chim</a:t>
            </a:r>
            <a:r>
              <a:rPr lang="en-US" sz="3918" dirty="0">
                <a:solidFill>
                  <a:srgbClr val="944343"/>
                </a:solidFill>
                <a:latin typeface="Roboto Condensed Bold Italics"/>
              </a:rPr>
              <a:t> – Tam </a:t>
            </a:r>
            <a:r>
              <a:rPr lang="en-US" sz="3918" dirty="0" err="1">
                <a:solidFill>
                  <a:srgbClr val="944343"/>
                </a:solidFill>
                <a:latin typeface="Roboto Condensed Bold Italics"/>
              </a:rPr>
              <a:t>Nông</a:t>
            </a:r>
            <a:endParaRPr lang="en-US" sz="3918" dirty="0">
              <a:solidFill>
                <a:srgbClr val="944343"/>
              </a:solidFill>
              <a:latin typeface="Roboto Condensed Bold Italics"/>
            </a:endParaRPr>
          </a:p>
        </p:txBody>
      </p:sp>
      <p:sp>
        <p:nvSpPr>
          <p:cNvPr id="9" name="TextBox 9"/>
          <p:cNvSpPr txBox="1"/>
          <p:nvPr/>
        </p:nvSpPr>
        <p:spPr>
          <a:xfrm>
            <a:off x="-186302" y="3511503"/>
            <a:ext cx="5304242" cy="1118870"/>
          </a:xfrm>
          <a:prstGeom prst="rect">
            <a:avLst/>
          </a:prstGeom>
        </p:spPr>
        <p:txBody>
          <a:bodyPr lIns="0" tIns="0" rIns="0" bIns="0" rtlCol="0" anchor="t">
            <a:spAutoFit/>
          </a:bodyPr>
          <a:lstStyle/>
          <a:p>
            <a:pPr marL="690881" lvl="1" indent="-345440" algn="ctr">
              <a:lnSpc>
                <a:spcPts val="4480"/>
              </a:lnSpc>
              <a:buFont typeface="Arial"/>
              <a:buChar char="•"/>
            </a:pPr>
            <a:r>
              <a:rPr lang="en-US" sz="3200" dirty="0" err="1">
                <a:solidFill>
                  <a:srgbClr val="464941"/>
                </a:solidFill>
                <a:latin typeface="Roboto Condensed"/>
              </a:rPr>
              <a:t>Địa</a:t>
            </a:r>
            <a:r>
              <a:rPr lang="en-US" sz="3200" dirty="0">
                <a:solidFill>
                  <a:srgbClr val="464941"/>
                </a:solidFill>
                <a:latin typeface="Roboto Condensed"/>
              </a:rPr>
              <a:t> </a:t>
            </a:r>
            <a:r>
              <a:rPr lang="en-US" sz="3200" dirty="0" err="1">
                <a:solidFill>
                  <a:srgbClr val="464941"/>
                </a:solidFill>
                <a:latin typeface="Roboto Condensed"/>
              </a:rPr>
              <a:t>chỉ</a:t>
            </a:r>
            <a:r>
              <a:rPr lang="en-US" sz="3200" dirty="0">
                <a:solidFill>
                  <a:srgbClr val="464941"/>
                </a:solidFill>
                <a:latin typeface="Roboto Condensed"/>
              </a:rPr>
              <a:t>: </a:t>
            </a:r>
            <a:r>
              <a:rPr lang="en-US" sz="3200" dirty="0" err="1">
                <a:solidFill>
                  <a:srgbClr val="464941"/>
                </a:solidFill>
                <a:latin typeface="Roboto Condensed"/>
              </a:rPr>
              <a:t>Tại</a:t>
            </a:r>
            <a:r>
              <a:rPr lang="en-US" sz="3200" dirty="0">
                <a:solidFill>
                  <a:srgbClr val="464941"/>
                </a:solidFill>
                <a:latin typeface="Roboto Condensed"/>
              </a:rPr>
              <a:t> </a:t>
            </a:r>
            <a:r>
              <a:rPr lang="en-US" sz="3200" dirty="0" err="1">
                <a:solidFill>
                  <a:srgbClr val="863D3D"/>
                </a:solidFill>
                <a:latin typeface="Roboto Condensed"/>
              </a:rPr>
              <a:t>huyện</a:t>
            </a:r>
            <a:r>
              <a:rPr lang="en-US" sz="3200" dirty="0">
                <a:solidFill>
                  <a:srgbClr val="863D3D"/>
                </a:solidFill>
                <a:latin typeface="Roboto Condensed"/>
              </a:rPr>
              <a:t> Tam </a:t>
            </a:r>
            <a:r>
              <a:rPr lang="en-US" sz="3200" dirty="0" err="1">
                <a:solidFill>
                  <a:srgbClr val="863D3D"/>
                </a:solidFill>
                <a:latin typeface="Roboto Condensed"/>
              </a:rPr>
              <a:t>Nông</a:t>
            </a:r>
            <a:r>
              <a:rPr lang="en-US" sz="3200" dirty="0">
                <a:solidFill>
                  <a:srgbClr val="464941"/>
                </a:solidFill>
                <a:latin typeface="Roboto Condensed"/>
              </a:rPr>
              <a:t> (</a:t>
            </a:r>
            <a:r>
              <a:rPr lang="en-US" sz="3200" dirty="0" err="1">
                <a:solidFill>
                  <a:srgbClr val="464941"/>
                </a:solidFill>
                <a:latin typeface="Roboto Condensed"/>
              </a:rPr>
              <a:t>Đồng</a:t>
            </a:r>
            <a:r>
              <a:rPr lang="en-US" sz="3200" dirty="0">
                <a:solidFill>
                  <a:srgbClr val="464941"/>
                </a:solidFill>
                <a:latin typeface="Roboto Condensed"/>
              </a:rPr>
              <a:t> </a:t>
            </a:r>
            <a:r>
              <a:rPr lang="en-US" sz="3200" dirty="0" err="1">
                <a:solidFill>
                  <a:srgbClr val="464941"/>
                </a:solidFill>
                <a:latin typeface="Roboto Condensed"/>
              </a:rPr>
              <a:t>Tháp</a:t>
            </a:r>
            <a:r>
              <a:rPr lang="en-US" sz="3200" dirty="0">
                <a:solidFill>
                  <a:srgbClr val="464941"/>
                </a:solidFill>
                <a:latin typeface="Roboto Condensed"/>
              </a:rPr>
              <a:t>)</a:t>
            </a:r>
          </a:p>
        </p:txBody>
      </p:sp>
      <p:sp>
        <p:nvSpPr>
          <p:cNvPr id="10" name="TextBox 10"/>
          <p:cNvSpPr txBox="1"/>
          <p:nvPr/>
        </p:nvSpPr>
        <p:spPr>
          <a:xfrm>
            <a:off x="216311" y="7033802"/>
            <a:ext cx="7924951" cy="1735455"/>
          </a:xfrm>
          <a:prstGeom prst="rect">
            <a:avLst/>
          </a:prstGeom>
        </p:spPr>
        <p:txBody>
          <a:bodyPr lIns="0" tIns="0" rIns="0" bIns="0" rtlCol="0" anchor="t">
            <a:spAutoFit/>
          </a:bodyPr>
          <a:lstStyle/>
          <a:p>
            <a:pPr marL="712470" lvl="1" indent="-356235" algn="ctr">
              <a:lnSpc>
                <a:spcPts val="4620"/>
              </a:lnSpc>
              <a:buFont typeface="Arial"/>
              <a:buChar char="•"/>
            </a:pPr>
            <a:r>
              <a:rPr lang="en-US" sz="3300" dirty="0" err="1">
                <a:solidFill>
                  <a:srgbClr val="464941"/>
                </a:solidFill>
                <a:latin typeface="Roboto Condensed"/>
              </a:rPr>
              <a:t>Vị</a:t>
            </a:r>
            <a:r>
              <a:rPr lang="en-US" sz="3300" dirty="0">
                <a:solidFill>
                  <a:srgbClr val="464941"/>
                </a:solidFill>
                <a:latin typeface="Roboto Condensed"/>
              </a:rPr>
              <a:t> </a:t>
            </a:r>
            <a:r>
              <a:rPr lang="en-US" sz="3300" dirty="0" err="1">
                <a:solidFill>
                  <a:srgbClr val="464941"/>
                </a:solidFill>
                <a:latin typeface="Roboto Condensed"/>
              </a:rPr>
              <a:t>trí</a:t>
            </a:r>
            <a:r>
              <a:rPr lang="en-US" sz="3300" dirty="0">
                <a:solidFill>
                  <a:srgbClr val="464941"/>
                </a:solidFill>
                <a:latin typeface="Roboto Condensed"/>
              </a:rPr>
              <a:t>: </a:t>
            </a:r>
            <a:r>
              <a:rPr lang="en-US" sz="3300" dirty="0" err="1">
                <a:solidFill>
                  <a:srgbClr val="464941"/>
                </a:solidFill>
                <a:latin typeface="Roboto Condensed"/>
              </a:rPr>
              <a:t>nằm</a:t>
            </a:r>
            <a:r>
              <a:rPr lang="en-US" sz="3300" dirty="0">
                <a:solidFill>
                  <a:srgbClr val="464941"/>
                </a:solidFill>
                <a:latin typeface="Roboto Condensed"/>
              </a:rPr>
              <a:t> </a:t>
            </a:r>
            <a:r>
              <a:rPr lang="en-US" sz="3300" dirty="0" err="1">
                <a:solidFill>
                  <a:srgbClr val="464941"/>
                </a:solidFill>
                <a:latin typeface="Roboto Condensed"/>
              </a:rPr>
              <a:t>giữa</a:t>
            </a:r>
            <a:r>
              <a:rPr lang="en-US" sz="3300" dirty="0">
                <a:solidFill>
                  <a:srgbClr val="464941"/>
                </a:solidFill>
                <a:latin typeface="Roboto Condensed"/>
              </a:rPr>
              <a:t> 4 </a:t>
            </a:r>
            <a:r>
              <a:rPr lang="en-US" sz="3300" dirty="0" err="1">
                <a:solidFill>
                  <a:srgbClr val="464941"/>
                </a:solidFill>
                <a:latin typeface="Roboto Condensed"/>
              </a:rPr>
              <a:t>xã</a:t>
            </a:r>
            <a:r>
              <a:rPr lang="en-US" sz="3300" dirty="0">
                <a:solidFill>
                  <a:srgbClr val="464941"/>
                </a:solidFill>
                <a:latin typeface="Roboto Condensed"/>
              </a:rPr>
              <a:t> </a:t>
            </a:r>
            <a:r>
              <a:rPr lang="en-US" sz="3300" dirty="0" err="1">
                <a:solidFill>
                  <a:srgbClr val="464941"/>
                </a:solidFill>
                <a:latin typeface="Roboto Condensed"/>
              </a:rPr>
              <a:t>Phúc</a:t>
            </a:r>
            <a:r>
              <a:rPr lang="en-US" sz="3300" dirty="0">
                <a:solidFill>
                  <a:srgbClr val="464941"/>
                </a:solidFill>
                <a:latin typeface="Roboto Condensed"/>
              </a:rPr>
              <a:t> </a:t>
            </a:r>
            <a:r>
              <a:rPr lang="en-US" sz="3300" dirty="0" err="1">
                <a:solidFill>
                  <a:srgbClr val="464941"/>
                </a:solidFill>
                <a:latin typeface="Roboto Condensed"/>
              </a:rPr>
              <a:t>Đức</a:t>
            </a:r>
            <a:r>
              <a:rPr lang="en-US" sz="3300" dirty="0">
                <a:solidFill>
                  <a:srgbClr val="464941"/>
                </a:solidFill>
                <a:latin typeface="Roboto Condensed"/>
              </a:rPr>
              <a:t>, </a:t>
            </a:r>
            <a:r>
              <a:rPr lang="en-US" sz="3300" dirty="0" err="1">
                <a:solidFill>
                  <a:srgbClr val="464941"/>
                </a:solidFill>
                <a:latin typeface="Roboto Condensed"/>
              </a:rPr>
              <a:t>Phú</a:t>
            </a:r>
            <a:r>
              <a:rPr lang="en-US" sz="3300" dirty="0">
                <a:solidFill>
                  <a:srgbClr val="464941"/>
                </a:solidFill>
                <a:latin typeface="Roboto Condensed"/>
              </a:rPr>
              <a:t> </a:t>
            </a:r>
            <a:r>
              <a:rPr lang="en-US" sz="3300" dirty="0" err="1">
                <a:solidFill>
                  <a:srgbClr val="464941"/>
                </a:solidFill>
                <a:latin typeface="Roboto Condensed"/>
              </a:rPr>
              <a:t>Hiệp</a:t>
            </a:r>
            <a:r>
              <a:rPr lang="en-US" sz="3300" dirty="0">
                <a:solidFill>
                  <a:srgbClr val="464941"/>
                </a:solidFill>
                <a:latin typeface="Roboto Condensed"/>
              </a:rPr>
              <a:t>, </a:t>
            </a:r>
            <a:r>
              <a:rPr lang="en-US" sz="3300" dirty="0" err="1">
                <a:solidFill>
                  <a:srgbClr val="464941"/>
                </a:solidFill>
                <a:latin typeface="Roboto Condensed"/>
              </a:rPr>
              <a:t>Phú</a:t>
            </a:r>
            <a:r>
              <a:rPr lang="en-US" sz="3300" dirty="0">
                <a:solidFill>
                  <a:srgbClr val="464941"/>
                </a:solidFill>
                <a:latin typeface="Roboto Condensed"/>
              </a:rPr>
              <a:t> </a:t>
            </a:r>
            <a:r>
              <a:rPr lang="en-US" sz="3300" dirty="0" err="1">
                <a:solidFill>
                  <a:srgbClr val="464941"/>
                </a:solidFill>
                <a:latin typeface="Roboto Condensed"/>
              </a:rPr>
              <a:t>Thọ</a:t>
            </a:r>
            <a:r>
              <a:rPr lang="en-US" sz="3300" dirty="0">
                <a:solidFill>
                  <a:srgbClr val="464941"/>
                </a:solidFill>
                <a:latin typeface="Roboto Condensed"/>
              </a:rPr>
              <a:t> </a:t>
            </a:r>
            <a:r>
              <a:rPr lang="en-US" sz="3300" dirty="0" err="1">
                <a:solidFill>
                  <a:srgbClr val="464941"/>
                </a:solidFill>
                <a:latin typeface="Roboto Condensed"/>
              </a:rPr>
              <a:t>và</a:t>
            </a:r>
            <a:r>
              <a:rPr lang="en-US" sz="3300" dirty="0">
                <a:solidFill>
                  <a:srgbClr val="464941"/>
                </a:solidFill>
                <a:latin typeface="Roboto Condensed"/>
              </a:rPr>
              <a:t> </a:t>
            </a:r>
            <a:r>
              <a:rPr lang="en-US" sz="3300" dirty="0" err="1">
                <a:solidFill>
                  <a:srgbClr val="464941"/>
                </a:solidFill>
                <a:latin typeface="Roboto Condensed"/>
              </a:rPr>
              <a:t>Tân</a:t>
            </a:r>
            <a:r>
              <a:rPr lang="en-US" sz="3300" dirty="0">
                <a:solidFill>
                  <a:srgbClr val="464941"/>
                </a:solidFill>
                <a:latin typeface="Roboto Condensed"/>
              </a:rPr>
              <a:t> </a:t>
            </a:r>
            <a:r>
              <a:rPr lang="en-US" sz="3300" dirty="0" err="1">
                <a:solidFill>
                  <a:srgbClr val="464941"/>
                </a:solidFill>
                <a:latin typeface="Roboto Condensed"/>
              </a:rPr>
              <a:t>Công</a:t>
            </a:r>
            <a:r>
              <a:rPr lang="en-US" sz="3300" dirty="0">
                <a:solidFill>
                  <a:srgbClr val="464941"/>
                </a:solidFill>
                <a:latin typeface="Roboto Condensed"/>
              </a:rPr>
              <a:t> </a:t>
            </a:r>
            <a:r>
              <a:rPr lang="en-US" sz="3300" dirty="0" err="1">
                <a:solidFill>
                  <a:srgbClr val="464941"/>
                </a:solidFill>
                <a:latin typeface="Roboto Condensed"/>
              </a:rPr>
              <a:t>Sinh</a:t>
            </a:r>
            <a:r>
              <a:rPr lang="en-US" sz="3300" dirty="0">
                <a:solidFill>
                  <a:srgbClr val="464941"/>
                </a:solidFill>
                <a:latin typeface="Roboto Condensed"/>
              </a:rPr>
              <a:t>; </a:t>
            </a:r>
            <a:r>
              <a:rPr lang="en-US" sz="3300" dirty="0" err="1">
                <a:solidFill>
                  <a:srgbClr val="464941"/>
                </a:solidFill>
                <a:latin typeface="Roboto Condensed"/>
              </a:rPr>
              <a:t>cách</a:t>
            </a:r>
            <a:r>
              <a:rPr lang="en-US" sz="3300" dirty="0">
                <a:solidFill>
                  <a:srgbClr val="464941"/>
                </a:solidFill>
                <a:latin typeface="Roboto Condensed"/>
              </a:rPr>
              <a:t> </a:t>
            </a:r>
            <a:r>
              <a:rPr lang="en-US" sz="3300" dirty="0" err="1">
                <a:solidFill>
                  <a:srgbClr val="464941"/>
                </a:solidFill>
                <a:latin typeface="Roboto Condensed"/>
              </a:rPr>
              <a:t>thị</a:t>
            </a:r>
            <a:r>
              <a:rPr lang="en-US" sz="3300" dirty="0">
                <a:solidFill>
                  <a:srgbClr val="464941"/>
                </a:solidFill>
                <a:latin typeface="Roboto Condensed"/>
              </a:rPr>
              <a:t> </a:t>
            </a:r>
            <a:r>
              <a:rPr lang="en-US" sz="3300" dirty="0" err="1">
                <a:solidFill>
                  <a:srgbClr val="464941"/>
                </a:solidFill>
                <a:latin typeface="Roboto Condensed"/>
              </a:rPr>
              <a:t>trấn</a:t>
            </a:r>
            <a:r>
              <a:rPr lang="en-US" sz="3300" dirty="0">
                <a:solidFill>
                  <a:srgbClr val="464941"/>
                </a:solidFill>
                <a:latin typeface="Roboto Condensed"/>
              </a:rPr>
              <a:t> Tam </a:t>
            </a:r>
            <a:r>
              <a:rPr lang="en-US" sz="3300" dirty="0" err="1">
                <a:solidFill>
                  <a:srgbClr val="464941"/>
                </a:solidFill>
                <a:latin typeface="Roboto Condensed"/>
              </a:rPr>
              <a:t>Nông</a:t>
            </a:r>
            <a:r>
              <a:rPr lang="en-US" sz="3300" dirty="0">
                <a:solidFill>
                  <a:srgbClr val="464941"/>
                </a:solidFill>
                <a:latin typeface="Roboto Condensed"/>
              </a:rPr>
              <a:t> 800 </a:t>
            </a:r>
            <a:r>
              <a:rPr lang="en-US" sz="3300" dirty="0" err="1">
                <a:solidFill>
                  <a:srgbClr val="464941"/>
                </a:solidFill>
                <a:latin typeface="Roboto Condensed"/>
              </a:rPr>
              <a:t>mét</a:t>
            </a:r>
            <a:r>
              <a:rPr lang="en-US" sz="3300" dirty="0">
                <a:solidFill>
                  <a:srgbClr val="464941"/>
                </a:solidFill>
                <a:latin typeface="Roboto Condensed"/>
              </a:rPr>
              <a:t> </a:t>
            </a:r>
            <a:r>
              <a:rPr lang="en-US" sz="3300" dirty="0" err="1">
                <a:solidFill>
                  <a:srgbClr val="464941"/>
                </a:solidFill>
                <a:latin typeface="Roboto Condensed"/>
              </a:rPr>
              <a:t>đường</a:t>
            </a:r>
            <a:r>
              <a:rPr lang="en-US" sz="3300" dirty="0">
                <a:solidFill>
                  <a:srgbClr val="464941"/>
                </a:solidFill>
                <a:latin typeface="Roboto Condensed"/>
              </a:rPr>
              <a:t> </a:t>
            </a:r>
            <a:r>
              <a:rPr lang="en-US" sz="3300" dirty="0" err="1">
                <a:solidFill>
                  <a:srgbClr val="464941"/>
                </a:solidFill>
                <a:latin typeface="Roboto Condensed"/>
              </a:rPr>
              <a:t>chim</a:t>
            </a:r>
            <a:r>
              <a:rPr lang="en-US" sz="3300" dirty="0">
                <a:solidFill>
                  <a:srgbClr val="464941"/>
                </a:solidFill>
                <a:latin typeface="Roboto Condensed"/>
              </a:rPr>
              <a:t> bay</a:t>
            </a:r>
          </a:p>
        </p:txBody>
      </p:sp>
      <p:sp>
        <p:nvSpPr>
          <p:cNvPr id="11" name="TextBox 11"/>
          <p:cNvSpPr txBox="1"/>
          <p:nvPr/>
        </p:nvSpPr>
        <p:spPr>
          <a:xfrm>
            <a:off x="10844006" y="2464859"/>
            <a:ext cx="6830426" cy="1154430"/>
          </a:xfrm>
          <a:prstGeom prst="rect">
            <a:avLst/>
          </a:prstGeom>
        </p:spPr>
        <p:txBody>
          <a:bodyPr lIns="0" tIns="0" rIns="0" bIns="0" rtlCol="0" anchor="t">
            <a:spAutoFit/>
          </a:bodyPr>
          <a:lstStyle/>
          <a:p>
            <a:pPr marL="712470" lvl="1" indent="-356235" algn="ctr">
              <a:lnSpc>
                <a:spcPts val="4620"/>
              </a:lnSpc>
              <a:buFont typeface="Arial"/>
              <a:buChar char="•"/>
            </a:pPr>
            <a:r>
              <a:rPr lang="en-US" sz="3300" dirty="0" err="1">
                <a:solidFill>
                  <a:srgbClr val="464941"/>
                </a:solidFill>
                <a:latin typeface="Roboto Condensed"/>
              </a:rPr>
              <a:t>Tên</a:t>
            </a:r>
            <a:r>
              <a:rPr lang="en-US" sz="3300" dirty="0">
                <a:solidFill>
                  <a:srgbClr val="464941"/>
                </a:solidFill>
                <a:latin typeface="Roboto Condensed"/>
              </a:rPr>
              <a:t> </a:t>
            </a:r>
            <a:r>
              <a:rPr lang="en-US" sz="3300" dirty="0" err="1">
                <a:solidFill>
                  <a:srgbClr val="464941"/>
                </a:solidFill>
                <a:latin typeface="Roboto Condensed"/>
              </a:rPr>
              <a:t>gọi</a:t>
            </a:r>
            <a:r>
              <a:rPr lang="en-US" sz="3300" dirty="0">
                <a:solidFill>
                  <a:srgbClr val="464941"/>
                </a:solidFill>
                <a:latin typeface="Roboto Condensed"/>
              </a:rPr>
              <a:t> “</a:t>
            </a:r>
            <a:r>
              <a:rPr lang="en-US" sz="3300" dirty="0" err="1">
                <a:solidFill>
                  <a:srgbClr val="464941"/>
                </a:solidFill>
                <a:latin typeface="Roboto Condensed"/>
              </a:rPr>
              <a:t>Tràm</a:t>
            </a:r>
            <a:r>
              <a:rPr lang="en-US" sz="3300" dirty="0">
                <a:solidFill>
                  <a:srgbClr val="464941"/>
                </a:solidFill>
                <a:latin typeface="Roboto Condensed"/>
              </a:rPr>
              <a:t> </a:t>
            </a:r>
            <a:r>
              <a:rPr lang="en-US" sz="3300" dirty="0" err="1">
                <a:solidFill>
                  <a:srgbClr val="464941"/>
                </a:solidFill>
                <a:latin typeface="Roboto Condensed"/>
              </a:rPr>
              <a:t>Chim</a:t>
            </a:r>
            <a:r>
              <a:rPr lang="en-US" sz="3300" dirty="0">
                <a:solidFill>
                  <a:srgbClr val="464941"/>
                </a:solidFill>
                <a:latin typeface="Roboto Condensed"/>
              </a:rPr>
              <a:t>”: </a:t>
            </a:r>
            <a:r>
              <a:rPr lang="en-US" sz="3300" dirty="0" err="1">
                <a:solidFill>
                  <a:srgbClr val="464941"/>
                </a:solidFill>
                <a:latin typeface="Roboto Condensed"/>
              </a:rPr>
              <a:t>Khu</a:t>
            </a:r>
            <a:r>
              <a:rPr lang="en-US" sz="3300" dirty="0">
                <a:solidFill>
                  <a:srgbClr val="464941"/>
                </a:solidFill>
                <a:latin typeface="Roboto Condensed"/>
              </a:rPr>
              <a:t> </a:t>
            </a:r>
            <a:r>
              <a:rPr lang="en-US" sz="3300" dirty="0" err="1">
                <a:solidFill>
                  <a:srgbClr val="464941"/>
                </a:solidFill>
                <a:latin typeface="Roboto Condensed"/>
              </a:rPr>
              <a:t>rừng</a:t>
            </a:r>
            <a:r>
              <a:rPr lang="en-US" sz="3300" dirty="0">
                <a:solidFill>
                  <a:srgbClr val="464941"/>
                </a:solidFill>
                <a:latin typeface="Roboto Condensed"/>
              </a:rPr>
              <a:t> </a:t>
            </a:r>
            <a:r>
              <a:rPr lang="en-US" sz="3300" dirty="0" err="1">
                <a:solidFill>
                  <a:srgbClr val="464941"/>
                </a:solidFill>
                <a:latin typeface="Roboto Condensed"/>
              </a:rPr>
              <a:t>tràm</a:t>
            </a:r>
            <a:r>
              <a:rPr lang="en-US" sz="3300" dirty="0">
                <a:solidFill>
                  <a:srgbClr val="464941"/>
                </a:solidFill>
                <a:latin typeface="Roboto Condensed"/>
              </a:rPr>
              <a:t> </a:t>
            </a:r>
            <a:r>
              <a:rPr lang="en-US" sz="3300" dirty="0" err="1">
                <a:solidFill>
                  <a:srgbClr val="464941"/>
                </a:solidFill>
                <a:latin typeface="Roboto Condensed"/>
              </a:rPr>
              <a:t>có</a:t>
            </a:r>
            <a:r>
              <a:rPr lang="en-US" sz="3300" dirty="0">
                <a:solidFill>
                  <a:srgbClr val="464941"/>
                </a:solidFill>
                <a:latin typeface="Roboto Condensed"/>
              </a:rPr>
              <a:t> </a:t>
            </a:r>
            <a:r>
              <a:rPr lang="en-US" sz="3300" dirty="0" err="1">
                <a:solidFill>
                  <a:srgbClr val="464941"/>
                </a:solidFill>
                <a:latin typeface="Roboto Condensed"/>
              </a:rPr>
              <a:t>chim</a:t>
            </a:r>
            <a:r>
              <a:rPr lang="en-US" sz="3300" dirty="0">
                <a:solidFill>
                  <a:srgbClr val="464941"/>
                </a:solidFill>
                <a:latin typeface="Roboto Condensed"/>
              </a:rPr>
              <a:t> </a:t>
            </a:r>
            <a:r>
              <a:rPr lang="en-US" sz="3300" dirty="0" err="1">
                <a:solidFill>
                  <a:srgbClr val="464941"/>
                </a:solidFill>
                <a:latin typeface="Roboto Condensed"/>
              </a:rPr>
              <a:t>sinh</a:t>
            </a:r>
            <a:r>
              <a:rPr lang="en-US" sz="3300" dirty="0">
                <a:solidFill>
                  <a:srgbClr val="464941"/>
                </a:solidFill>
                <a:latin typeface="Roboto Condensed"/>
              </a:rPr>
              <a:t> </a:t>
            </a:r>
            <a:r>
              <a:rPr lang="en-US" sz="3300" dirty="0" err="1">
                <a:solidFill>
                  <a:srgbClr val="464941"/>
                </a:solidFill>
                <a:latin typeface="Roboto Condensed"/>
              </a:rPr>
              <a:t>sống</a:t>
            </a:r>
            <a:r>
              <a:rPr lang="en-US" sz="3300" dirty="0">
                <a:solidFill>
                  <a:srgbClr val="464941"/>
                </a:solidFill>
                <a:latin typeface="Roboto Condensed"/>
              </a:rPr>
              <a:t>.</a:t>
            </a:r>
          </a:p>
        </p:txBody>
      </p:sp>
      <p:sp>
        <p:nvSpPr>
          <p:cNvPr id="12" name="TextBox 12"/>
          <p:cNvSpPr txBox="1"/>
          <p:nvPr/>
        </p:nvSpPr>
        <p:spPr>
          <a:xfrm>
            <a:off x="10401539" y="7522845"/>
            <a:ext cx="7272894" cy="1154430"/>
          </a:xfrm>
          <a:prstGeom prst="rect">
            <a:avLst/>
          </a:prstGeom>
        </p:spPr>
        <p:txBody>
          <a:bodyPr lIns="0" tIns="0" rIns="0" bIns="0" rtlCol="0" anchor="t">
            <a:spAutoFit/>
          </a:bodyPr>
          <a:lstStyle/>
          <a:p>
            <a:pPr marL="712470" lvl="1" indent="-356235" algn="ctr">
              <a:lnSpc>
                <a:spcPts val="4620"/>
              </a:lnSpc>
              <a:buFont typeface="Arial"/>
              <a:buChar char="•"/>
            </a:pPr>
            <a:r>
              <a:rPr lang="en-US" sz="3300" dirty="0" err="1">
                <a:solidFill>
                  <a:srgbClr val="000000"/>
                </a:solidFill>
                <a:latin typeface="Roboto Condensed"/>
              </a:rPr>
              <a:t>Đây</a:t>
            </a:r>
            <a:r>
              <a:rPr lang="en-US" sz="3300" dirty="0">
                <a:solidFill>
                  <a:srgbClr val="000000"/>
                </a:solidFill>
                <a:latin typeface="Roboto Condensed"/>
              </a:rPr>
              <a:t> </a:t>
            </a:r>
            <a:r>
              <a:rPr lang="en-US" sz="3300" dirty="0" err="1">
                <a:solidFill>
                  <a:srgbClr val="000000"/>
                </a:solidFill>
                <a:latin typeface="Roboto Condensed"/>
              </a:rPr>
              <a:t>là</a:t>
            </a:r>
            <a:r>
              <a:rPr lang="en-US" sz="3300" dirty="0">
                <a:solidFill>
                  <a:srgbClr val="000000"/>
                </a:solidFill>
                <a:latin typeface="Roboto Condensed"/>
              </a:rPr>
              <a:t> </a:t>
            </a:r>
            <a:r>
              <a:rPr lang="en-US" sz="3300" dirty="0" err="1">
                <a:solidFill>
                  <a:srgbClr val="000000"/>
                </a:solidFill>
                <a:latin typeface="Roboto Condensed"/>
              </a:rPr>
              <a:t>một</a:t>
            </a:r>
            <a:r>
              <a:rPr lang="en-US" sz="3300" dirty="0">
                <a:solidFill>
                  <a:srgbClr val="000000"/>
                </a:solidFill>
                <a:latin typeface="Roboto Condensed"/>
              </a:rPr>
              <a:t> </a:t>
            </a:r>
            <a:r>
              <a:rPr lang="en-US" sz="3300" dirty="0" err="1">
                <a:solidFill>
                  <a:srgbClr val="000000"/>
                </a:solidFill>
                <a:latin typeface="Roboto Condensed"/>
              </a:rPr>
              <a:t>khu</a:t>
            </a:r>
            <a:r>
              <a:rPr lang="en-US" sz="3300" dirty="0">
                <a:solidFill>
                  <a:srgbClr val="000000"/>
                </a:solidFill>
                <a:latin typeface="Roboto Condensed"/>
              </a:rPr>
              <a:t> </a:t>
            </a:r>
            <a:r>
              <a:rPr lang="en-US" sz="3300" dirty="0" err="1">
                <a:solidFill>
                  <a:srgbClr val="000000"/>
                </a:solidFill>
                <a:latin typeface="Roboto Condensed"/>
              </a:rPr>
              <a:t>bảo</a:t>
            </a:r>
            <a:r>
              <a:rPr lang="en-US" sz="3300" dirty="0">
                <a:solidFill>
                  <a:srgbClr val="000000"/>
                </a:solidFill>
                <a:latin typeface="Roboto Condensed"/>
              </a:rPr>
              <a:t> </a:t>
            </a:r>
            <a:r>
              <a:rPr lang="en-US" sz="3300" dirty="0" err="1">
                <a:solidFill>
                  <a:srgbClr val="000000"/>
                </a:solidFill>
                <a:latin typeface="Roboto Condensed"/>
              </a:rPr>
              <a:t>tồn</a:t>
            </a:r>
            <a:r>
              <a:rPr lang="en-US" sz="3300" dirty="0">
                <a:solidFill>
                  <a:srgbClr val="000000"/>
                </a:solidFill>
                <a:latin typeface="Roboto Condensed"/>
              </a:rPr>
              <a:t> </a:t>
            </a:r>
            <a:r>
              <a:rPr lang="en-US" sz="3300" dirty="0" err="1">
                <a:solidFill>
                  <a:srgbClr val="000000"/>
                </a:solidFill>
                <a:latin typeface="Roboto Condensed"/>
              </a:rPr>
              <a:t>thiên</a:t>
            </a:r>
            <a:r>
              <a:rPr lang="en-US" sz="3300" dirty="0">
                <a:solidFill>
                  <a:srgbClr val="000000"/>
                </a:solidFill>
                <a:latin typeface="Roboto Condensed"/>
              </a:rPr>
              <a:t> </a:t>
            </a:r>
            <a:r>
              <a:rPr lang="en-US" sz="3300" dirty="0" err="1">
                <a:solidFill>
                  <a:srgbClr val="000000"/>
                </a:solidFill>
                <a:latin typeface="Roboto Condensed"/>
              </a:rPr>
              <a:t>nhiên</a:t>
            </a:r>
            <a:r>
              <a:rPr lang="en-US" sz="3300" dirty="0">
                <a:solidFill>
                  <a:srgbClr val="000000"/>
                </a:solidFill>
                <a:latin typeface="Roboto Condensed"/>
              </a:rPr>
              <a:t> </a:t>
            </a:r>
            <a:r>
              <a:rPr lang="en-US" sz="3300" dirty="0" err="1">
                <a:solidFill>
                  <a:srgbClr val="000000"/>
                </a:solidFill>
                <a:latin typeface="Roboto Condensed"/>
              </a:rPr>
              <a:t>ngập</a:t>
            </a:r>
            <a:r>
              <a:rPr lang="en-US" sz="3300" dirty="0">
                <a:solidFill>
                  <a:srgbClr val="000000"/>
                </a:solidFill>
                <a:latin typeface="Roboto Condensed"/>
              </a:rPr>
              <a:t> </a:t>
            </a:r>
            <a:r>
              <a:rPr lang="en-US" sz="3300" dirty="0" err="1">
                <a:solidFill>
                  <a:srgbClr val="000000"/>
                </a:solidFill>
                <a:latin typeface="Roboto Condensed"/>
              </a:rPr>
              <a:t>nước</a:t>
            </a:r>
            <a:r>
              <a:rPr lang="en-US" sz="3300" dirty="0">
                <a:solidFill>
                  <a:srgbClr val="000000"/>
                </a:solidFill>
                <a:latin typeface="Roboto Condensed"/>
              </a:rPr>
              <a:t>.</a:t>
            </a:r>
          </a:p>
        </p:txBody>
      </p:sp>
      <p:sp>
        <p:nvSpPr>
          <p:cNvPr id="13" name="TextBox 13"/>
          <p:cNvSpPr txBox="1"/>
          <p:nvPr/>
        </p:nvSpPr>
        <p:spPr>
          <a:xfrm>
            <a:off x="13265151" y="5284365"/>
            <a:ext cx="4565649" cy="548227"/>
          </a:xfrm>
          <a:prstGeom prst="rect">
            <a:avLst/>
          </a:prstGeom>
        </p:spPr>
        <p:txBody>
          <a:bodyPr wrap="square" lIns="0" tIns="0" rIns="0" bIns="0" rtlCol="0" anchor="t">
            <a:spAutoFit/>
          </a:bodyPr>
          <a:lstStyle/>
          <a:p>
            <a:pPr marL="712470" lvl="1" indent="-356235" algn="ctr">
              <a:lnSpc>
                <a:spcPts val="4620"/>
              </a:lnSpc>
              <a:buFont typeface="Arial"/>
              <a:buChar char="•"/>
            </a:pPr>
            <a:r>
              <a:rPr lang="en-US" sz="3300" dirty="0" err="1">
                <a:solidFill>
                  <a:srgbClr val="000000"/>
                </a:solidFill>
                <a:latin typeface="Roboto Condensed"/>
              </a:rPr>
              <a:t>Diện</a:t>
            </a:r>
            <a:r>
              <a:rPr lang="en-US" sz="3300" dirty="0">
                <a:solidFill>
                  <a:srgbClr val="000000"/>
                </a:solidFill>
                <a:latin typeface="Roboto Condensed"/>
              </a:rPr>
              <a:t> </a:t>
            </a:r>
            <a:r>
              <a:rPr lang="en-US" sz="3300" dirty="0" err="1">
                <a:solidFill>
                  <a:srgbClr val="000000"/>
                </a:solidFill>
                <a:latin typeface="Roboto Condensed"/>
              </a:rPr>
              <a:t>tích</a:t>
            </a:r>
            <a:r>
              <a:rPr lang="en-US" sz="3300" dirty="0">
                <a:solidFill>
                  <a:srgbClr val="000000"/>
                </a:solidFill>
                <a:latin typeface="Roboto Condensed"/>
              </a:rPr>
              <a:t>: 7.612 </a:t>
            </a:r>
            <a:r>
              <a:rPr lang="en-US" sz="3300" dirty="0" err="1">
                <a:solidFill>
                  <a:srgbClr val="000000"/>
                </a:solidFill>
                <a:latin typeface="Roboto Condensed"/>
              </a:rPr>
              <a:t>héc</a:t>
            </a:r>
            <a:r>
              <a:rPr lang="en-US" sz="3300" dirty="0">
                <a:solidFill>
                  <a:srgbClr val="000000"/>
                </a:solidFill>
                <a:latin typeface="Roboto Condensed"/>
              </a:rPr>
              <a:t>-ta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49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39120" y="-636645"/>
            <a:ext cx="19018709" cy="12241489"/>
          </a:xfrm>
          <a:custGeom>
            <a:avLst/>
            <a:gdLst/>
            <a:ahLst/>
            <a:cxnLst/>
            <a:rect l="l" t="t" r="r" b="b"/>
            <a:pathLst>
              <a:path w="19018709" h="12241489">
                <a:moveTo>
                  <a:pt x="0" y="0"/>
                </a:moveTo>
                <a:lnTo>
                  <a:pt x="19018709" y="0"/>
                </a:lnTo>
                <a:lnTo>
                  <a:pt x="19018709" y="12241489"/>
                </a:lnTo>
                <a:lnTo>
                  <a:pt x="0" y="12241489"/>
                </a:lnTo>
                <a:lnTo>
                  <a:pt x="0" y="0"/>
                </a:lnTo>
                <a:close/>
              </a:path>
            </a:pathLst>
          </a:custGeom>
          <a:blipFill>
            <a:blip r:embed="rId4">
              <a:alphaModFix amt="63000"/>
            </a:blip>
            <a:stretch>
              <a:fillRect l="-85002" r="-151548"/>
            </a:stretch>
          </a:blipFill>
        </p:spPr>
      </p:sp>
      <p:grpSp>
        <p:nvGrpSpPr>
          <p:cNvPr id="4" name="Group 4"/>
          <p:cNvGrpSpPr>
            <a:grpSpLocks noChangeAspect="1"/>
          </p:cNvGrpSpPr>
          <p:nvPr/>
        </p:nvGrpSpPr>
        <p:grpSpPr>
          <a:xfrm>
            <a:off x="6087349" y="2152367"/>
            <a:ext cx="6744401" cy="6663466"/>
            <a:chOff x="0" y="0"/>
            <a:chExt cx="4572000" cy="4517135"/>
          </a:xfrm>
        </p:grpSpPr>
        <p:sp>
          <p:nvSpPr>
            <p:cNvPr id="5" name="Freeform 5"/>
            <p:cNvSpPr/>
            <p:nvPr/>
          </p:nvSpPr>
          <p:spPr>
            <a:xfrm>
              <a:off x="-16554" y="-2690"/>
              <a:ext cx="4639471" cy="4549489"/>
            </a:xfrm>
            <a:custGeom>
              <a:avLst/>
              <a:gdLst/>
              <a:ahLst/>
              <a:cxnLst/>
              <a:rect l="l" t="t" r="r" b="b"/>
              <a:pathLst>
                <a:path w="4639471" h="4549489">
                  <a:moveTo>
                    <a:pt x="2642461" y="4307731"/>
                  </a:moveTo>
                  <a:cubicBezTo>
                    <a:pt x="2937643" y="4136404"/>
                    <a:pt x="3174467" y="3866873"/>
                    <a:pt x="3302943" y="3520703"/>
                  </a:cubicBezTo>
                  <a:cubicBezTo>
                    <a:pt x="3367367" y="3347118"/>
                    <a:pt x="3462613" y="3172924"/>
                    <a:pt x="3623369" y="3081058"/>
                  </a:cubicBezTo>
                  <a:cubicBezTo>
                    <a:pt x="3747343" y="3010214"/>
                    <a:pt x="3895227" y="2996898"/>
                    <a:pt x="4029388" y="2948020"/>
                  </a:cubicBezTo>
                  <a:cubicBezTo>
                    <a:pt x="4411618" y="2808768"/>
                    <a:pt x="4639471" y="2366335"/>
                    <a:pt x="4578884" y="1964073"/>
                  </a:cubicBezTo>
                  <a:cubicBezTo>
                    <a:pt x="4518297" y="1561809"/>
                    <a:pt x="4204130" y="1222063"/>
                    <a:pt x="3823417" y="1078711"/>
                  </a:cubicBezTo>
                  <a:cubicBezTo>
                    <a:pt x="3609703" y="998242"/>
                    <a:pt x="3395764" y="1015829"/>
                    <a:pt x="3183757" y="930958"/>
                  </a:cubicBezTo>
                  <a:cubicBezTo>
                    <a:pt x="2896850" y="816103"/>
                    <a:pt x="2646820" y="557580"/>
                    <a:pt x="2402676" y="368105"/>
                  </a:cubicBezTo>
                  <a:cubicBezTo>
                    <a:pt x="2158532" y="178629"/>
                    <a:pt x="1877749" y="5911"/>
                    <a:pt x="1568716" y="3231"/>
                  </a:cubicBezTo>
                  <a:cubicBezTo>
                    <a:pt x="1196035" y="0"/>
                    <a:pt x="839628" y="279246"/>
                    <a:pt x="753607" y="641873"/>
                  </a:cubicBezTo>
                  <a:cubicBezTo>
                    <a:pt x="714329" y="807457"/>
                    <a:pt x="726735" y="980722"/>
                    <a:pt x="704584" y="1149453"/>
                  </a:cubicBezTo>
                  <a:cubicBezTo>
                    <a:pt x="619399" y="1798292"/>
                    <a:pt x="38111" y="2317174"/>
                    <a:pt x="17162" y="2971245"/>
                  </a:cubicBezTo>
                  <a:cubicBezTo>
                    <a:pt x="0" y="3507080"/>
                    <a:pt x="385323" y="3994953"/>
                    <a:pt x="863032" y="4238292"/>
                  </a:cubicBezTo>
                  <a:cubicBezTo>
                    <a:pt x="1111989" y="4365108"/>
                    <a:pt x="1371700" y="4475224"/>
                    <a:pt x="1651555" y="4507960"/>
                  </a:cubicBezTo>
                  <a:cubicBezTo>
                    <a:pt x="2006569" y="4549489"/>
                    <a:pt x="2352643" y="4475944"/>
                    <a:pt x="2642461" y="4307731"/>
                  </a:cubicBezTo>
                  <a:close/>
                </a:path>
              </a:pathLst>
            </a:custGeom>
            <a:blipFill>
              <a:blip r:embed="rId5">
                <a:alphaModFix amt="72000"/>
              </a:blip>
              <a:stretch>
                <a:fillRect l="-25259" r="-25259"/>
              </a:stretch>
            </a:blipFill>
          </p:spPr>
        </p:sp>
        <p:sp>
          <p:nvSpPr>
            <p:cNvPr id="6" name="Freeform 6"/>
            <p:cNvSpPr/>
            <p:nvPr/>
          </p:nvSpPr>
          <p:spPr>
            <a:xfrm>
              <a:off x="0" y="0"/>
              <a:ext cx="4572000" cy="4517135"/>
            </a:xfrm>
            <a:custGeom>
              <a:avLst/>
              <a:gdLst/>
              <a:ahLst/>
              <a:cxnLst/>
              <a:rect l="l" t="t" r="r" b="b"/>
              <a:pathLst>
                <a:path w="4572000" h="4517135">
                  <a:moveTo>
                    <a:pt x="4572000" y="4517135"/>
                  </a:moveTo>
                  <a:lnTo>
                    <a:pt x="0" y="4517135"/>
                  </a:lnTo>
                  <a:lnTo>
                    <a:pt x="0" y="0"/>
                  </a:lnTo>
                  <a:lnTo>
                    <a:pt x="4572000" y="0"/>
                  </a:lnTo>
                  <a:lnTo>
                    <a:pt x="4572000" y="4517135"/>
                  </a:lnTo>
                  <a:close/>
                </a:path>
              </a:pathLst>
            </a:custGeom>
            <a:blipFill>
              <a:blip r:embed="rId6">
                <a:alphaModFix amt="72000"/>
              </a:blip>
              <a:stretch>
                <a:fillRect l="-25" r="-25"/>
              </a:stretch>
            </a:blipFill>
          </p:spPr>
        </p:sp>
      </p:grpSp>
      <p:sp>
        <p:nvSpPr>
          <p:cNvPr id="7" name="Freeform 7"/>
          <p:cNvSpPr/>
          <p:nvPr/>
        </p:nvSpPr>
        <p:spPr>
          <a:xfrm>
            <a:off x="13788551" y="1108074"/>
            <a:ext cx="2930433" cy="1710307"/>
          </a:xfrm>
          <a:custGeom>
            <a:avLst/>
            <a:gdLst/>
            <a:ahLst/>
            <a:cxnLst/>
            <a:rect l="l" t="t" r="r" b="b"/>
            <a:pathLst>
              <a:path w="2930433" h="1710307">
                <a:moveTo>
                  <a:pt x="0" y="0"/>
                </a:moveTo>
                <a:lnTo>
                  <a:pt x="2930432" y="0"/>
                </a:lnTo>
                <a:lnTo>
                  <a:pt x="2930432" y="1710307"/>
                </a:lnTo>
                <a:lnTo>
                  <a:pt x="0" y="1710307"/>
                </a:lnTo>
                <a:lnTo>
                  <a:pt x="0" y="0"/>
                </a:lnTo>
                <a:close/>
              </a:path>
            </a:pathLst>
          </a:custGeom>
          <a:blipFill>
            <a:blip r:embed="rId7">
              <a:alphaModFix amt="80000"/>
              <a:extLst>
                <a:ext uri="{96DAC541-7B7A-43D3-8B79-37D633B846F1}">
                  <asvg:svgBlip xmlns:asvg="http://schemas.microsoft.com/office/drawing/2016/SVG/main" xmlns="" r:embed="rId8"/>
                </a:ext>
              </a:extLst>
            </a:blip>
            <a:stretch>
              <a:fillRect/>
            </a:stretch>
          </a:blipFill>
        </p:spPr>
      </p:sp>
      <p:sp>
        <p:nvSpPr>
          <p:cNvPr id="8" name="Freeform 8"/>
          <p:cNvSpPr/>
          <p:nvPr/>
        </p:nvSpPr>
        <p:spPr>
          <a:xfrm rot="-101109">
            <a:off x="2514885" y="2720473"/>
            <a:ext cx="1804293" cy="1071299"/>
          </a:xfrm>
          <a:custGeom>
            <a:avLst/>
            <a:gdLst/>
            <a:ahLst/>
            <a:cxnLst/>
            <a:rect l="l" t="t" r="r" b="b"/>
            <a:pathLst>
              <a:path w="1804293" h="1071299">
                <a:moveTo>
                  <a:pt x="0" y="0"/>
                </a:moveTo>
                <a:lnTo>
                  <a:pt x="1804293" y="0"/>
                </a:lnTo>
                <a:lnTo>
                  <a:pt x="1804293" y="1071299"/>
                </a:lnTo>
                <a:lnTo>
                  <a:pt x="0" y="1071299"/>
                </a:lnTo>
                <a:lnTo>
                  <a:pt x="0" y="0"/>
                </a:lnTo>
                <a:close/>
              </a:path>
            </a:pathLst>
          </a:custGeom>
          <a:blipFill>
            <a:blip r:embed="rId9">
              <a:alphaModFix amt="87000"/>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5273695" y="7360613"/>
            <a:ext cx="1750077" cy="2341240"/>
          </a:xfrm>
          <a:custGeom>
            <a:avLst/>
            <a:gdLst/>
            <a:ahLst/>
            <a:cxnLst/>
            <a:rect l="l" t="t" r="r" b="b"/>
            <a:pathLst>
              <a:path w="1750077" h="2341240">
                <a:moveTo>
                  <a:pt x="0" y="0"/>
                </a:moveTo>
                <a:lnTo>
                  <a:pt x="1750077" y="0"/>
                </a:lnTo>
                <a:lnTo>
                  <a:pt x="1750077" y="2341240"/>
                </a:lnTo>
                <a:lnTo>
                  <a:pt x="0" y="2341240"/>
                </a:lnTo>
                <a:lnTo>
                  <a:pt x="0" y="0"/>
                </a:lnTo>
                <a:close/>
              </a:path>
            </a:pathLst>
          </a:custGeom>
          <a:blipFill>
            <a:blip r:embed="rId11"/>
            <a:stretch>
              <a:fillRect/>
            </a:stretch>
          </a:blipFill>
        </p:spPr>
      </p:sp>
      <p:sp>
        <p:nvSpPr>
          <p:cNvPr id="10" name="Freeform 10"/>
          <p:cNvSpPr/>
          <p:nvPr/>
        </p:nvSpPr>
        <p:spPr>
          <a:xfrm>
            <a:off x="11766663" y="5886982"/>
            <a:ext cx="1748511" cy="2644251"/>
          </a:xfrm>
          <a:custGeom>
            <a:avLst/>
            <a:gdLst/>
            <a:ahLst/>
            <a:cxnLst/>
            <a:rect l="l" t="t" r="r" b="b"/>
            <a:pathLst>
              <a:path w="1748511" h="2644251">
                <a:moveTo>
                  <a:pt x="0" y="0"/>
                </a:moveTo>
                <a:lnTo>
                  <a:pt x="1748510" y="0"/>
                </a:lnTo>
                <a:lnTo>
                  <a:pt x="1748510" y="2644251"/>
                </a:lnTo>
                <a:lnTo>
                  <a:pt x="0" y="26442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480675" y="5457483"/>
            <a:ext cx="1825542" cy="1118559"/>
          </a:xfrm>
          <a:custGeom>
            <a:avLst/>
            <a:gdLst/>
            <a:ahLst/>
            <a:cxnLst/>
            <a:rect l="l" t="t" r="r" b="b"/>
            <a:pathLst>
              <a:path w="1825542" h="1118559">
                <a:moveTo>
                  <a:pt x="0" y="0"/>
                </a:moveTo>
                <a:lnTo>
                  <a:pt x="1825542" y="0"/>
                </a:lnTo>
                <a:lnTo>
                  <a:pt x="1825542" y="1118559"/>
                </a:lnTo>
                <a:lnTo>
                  <a:pt x="0" y="111855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TextBox 12"/>
          <p:cNvSpPr txBox="1"/>
          <p:nvPr/>
        </p:nvSpPr>
        <p:spPr>
          <a:xfrm>
            <a:off x="405500" y="429898"/>
            <a:ext cx="19079476" cy="799461"/>
          </a:xfrm>
          <a:prstGeom prst="rect">
            <a:avLst/>
          </a:prstGeom>
        </p:spPr>
        <p:txBody>
          <a:bodyPr lIns="0" tIns="0" rIns="0" bIns="0" rtlCol="0" anchor="t">
            <a:spAutoFit/>
          </a:bodyPr>
          <a:lstStyle/>
          <a:p>
            <a:pPr algn="l">
              <a:lnSpc>
                <a:spcPts val="5269"/>
              </a:lnSpc>
            </a:pPr>
            <a:r>
              <a:rPr lang="en-US" sz="6199">
                <a:solidFill>
                  <a:srgbClr val="5C6B55"/>
                </a:solidFill>
                <a:latin typeface="#9Slide05 IcielSanelma"/>
              </a:rPr>
              <a:t>3.2. Các thông tin được triển khai trong văn bản </a:t>
            </a:r>
          </a:p>
        </p:txBody>
      </p:sp>
      <p:sp>
        <p:nvSpPr>
          <p:cNvPr id="13" name="TextBox 13"/>
          <p:cNvSpPr txBox="1"/>
          <p:nvPr/>
        </p:nvSpPr>
        <p:spPr>
          <a:xfrm>
            <a:off x="862822" y="1291234"/>
            <a:ext cx="10643378" cy="671994"/>
          </a:xfrm>
          <a:prstGeom prst="rect">
            <a:avLst/>
          </a:prstGeom>
        </p:spPr>
        <p:txBody>
          <a:bodyPr wrap="square" lIns="0" tIns="0" rIns="0" bIns="0" rtlCol="0" anchor="t">
            <a:spAutoFit/>
          </a:bodyPr>
          <a:lstStyle/>
          <a:p>
            <a:pPr algn="ctr">
              <a:lnSpc>
                <a:spcPts val="5485"/>
              </a:lnSpc>
            </a:pPr>
            <a:r>
              <a:rPr lang="en-US" sz="3918" dirty="0">
                <a:solidFill>
                  <a:srgbClr val="944343"/>
                </a:solidFill>
                <a:latin typeface="Roboto Condensed Bold Italics"/>
              </a:rPr>
              <a:t>a. </a:t>
            </a:r>
            <a:r>
              <a:rPr lang="en-US" sz="3918" dirty="0" err="1">
                <a:solidFill>
                  <a:srgbClr val="944343"/>
                </a:solidFill>
                <a:latin typeface="Roboto Condensed Bold Italics"/>
              </a:rPr>
              <a:t>Thông</a:t>
            </a:r>
            <a:r>
              <a:rPr lang="en-US" sz="3918" dirty="0">
                <a:solidFill>
                  <a:srgbClr val="944343"/>
                </a:solidFill>
                <a:latin typeface="Roboto Condensed Bold Italics"/>
              </a:rPr>
              <a:t> tin </a:t>
            </a:r>
            <a:r>
              <a:rPr lang="en-US" sz="3918" dirty="0" err="1">
                <a:solidFill>
                  <a:srgbClr val="944343"/>
                </a:solidFill>
                <a:latin typeface="Roboto Condensed Bold Italics"/>
              </a:rPr>
              <a:t>về</a:t>
            </a:r>
            <a:r>
              <a:rPr lang="en-US" sz="3918" dirty="0">
                <a:solidFill>
                  <a:srgbClr val="944343"/>
                </a:solidFill>
                <a:latin typeface="Roboto Condensed Bold Italics"/>
              </a:rPr>
              <a:t> </a:t>
            </a:r>
            <a:r>
              <a:rPr lang="en-US" sz="3918" dirty="0" err="1">
                <a:solidFill>
                  <a:srgbClr val="944343"/>
                </a:solidFill>
                <a:latin typeface="Roboto Condensed Bold Italics"/>
              </a:rPr>
              <a:t>Vườn</a:t>
            </a:r>
            <a:r>
              <a:rPr lang="en-US" sz="3918" dirty="0">
                <a:solidFill>
                  <a:srgbClr val="944343"/>
                </a:solidFill>
                <a:latin typeface="Roboto Condensed Bold Italics"/>
              </a:rPr>
              <a:t> </a:t>
            </a:r>
            <a:r>
              <a:rPr lang="en-US" sz="3918" dirty="0" err="1">
                <a:solidFill>
                  <a:srgbClr val="944343"/>
                </a:solidFill>
                <a:latin typeface="Roboto Condensed Bold Italics"/>
              </a:rPr>
              <a:t>quốc</a:t>
            </a:r>
            <a:r>
              <a:rPr lang="en-US" sz="3918" dirty="0">
                <a:solidFill>
                  <a:srgbClr val="944343"/>
                </a:solidFill>
                <a:latin typeface="Roboto Condensed Bold Italics"/>
              </a:rPr>
              <a:t> </a:t>
            </a:r>
            <a:r>
              <a:rPr lang="en-US" sz="3918" dirty="0" err="1">
                <a:solidFill>
                  <a:srgbClr val="944343"/>
                </a:solidFill>
                <a:latin typeface="Roboto Condensed Bold Italics"/>
              </a:rPr>
              <a:t>gia</a:t>
            </a:r>
            <a:r>
              <a:rPr lang="en-US" sz="3918" dirty="0">
                <a:solidFill>
                  <a:srgbClr val="944343"/>
                </a:solidFill>
                <a:latin typeface="Roboto Condensed Bold Italics"/>
              </a:rPr>
              <a:t> </a:t>
            </a:r>
            <a:r>
              <a:rPr lang="en-US" sz="3918" dirty="0" err="1">
                <a:solidFill>
                  <a:srgbClr val="944343"/>
                </a:solidFill>
                <a:latin typeface="Roboto Condensed Bold Italics"/>
              </a:rPr>
              <a:t>Tràm</a:t>
            </a:r>
            <a:r>
              <a:rPr lang="en-US" sz="3918" dirty="0">
                <a:solidFill>
                  <a:srgbClr val="944343"/>
                </a:solidFill>
                <a:latin typeface="Roboto Condensed Bold Italics"/>
              </a:rPr>
              <a:t> </a:t>
            </a:r>
            <a:r>
              <a:rPr lang="en-US" sz="3918" dirty="0" err="1">
                <a:solidFill>
                  <a:srgbClr val="944343"/>
                </a:solidFill>
                <a:latin typeface="Roboto Condensed Bold Italics"/>
              </a:rPr>
              <a:t>Chim</a:t>
            </a:r>
            <a:r>
              <a:rPr lang="en-US" sz="3918" dirty="0">
                <a:solidFill>
                  <a:srgbClr val="944343"/>
                </a:solidFill>
                <a:latin typeface="Roboto Condensed Bold Italics"/>
              </a:rPr>
              <a:t> – Tam </a:t>
            </a:r>
            <a:r>
              <a:rPr lang="en-US" sz="3918" dirty="0" err="1">
                <a:solidFill>
                  <a:srgbClr val="944343"/>
                </a:solidFill>
                <a:latin typeface="Roboto Condensed Bold Italics"/>
              </a:rPr>
              <a:t>Nông</a:t>
            </a:r>
            <a:endParaRPr lang="en-US" sz="3918" dirty="0">
              <a:solidFill>
                <a:srgbClr val="944343"/>
              </a:solidFill>
              <a:latin typeface="Roboto Condensed Bold Italics"/>
            </a:endParaRPr>
          </a:p>
        </p:txBody>
      </p:sp>
      <p:sp>
        <p:nvSpPr>
          <p:cNvPr id="14" name="TextBox 14"/>
          <p:cNvSpPr txBox="1"/>
          <p:nvPr/>
        </p:nvSpPr>
        <p:spPr>
          <a:xfrm rot="-271476">
            <a:off x="7325720" y="8881745"/>
            <a:ext cx="4091370" cy="1141540"/>
          </a:xfrm>
          <a:prstGeom prst="rect">
            <a:avLst/>
          </a:prstGeom>
        </p:spPr>
        <p:txBody>
          <a:bodyPr lIns="0" tIns="0" rIns="0" bIns="0" rtlCol="0" anchor="t">
            <a:spAutoFit/>
          </a:bodyPr>
          <a:lstStyle/>
          <a:p>
            <a:pPr algn="ctr">
              <a:lnSpc>
                <a:spcPts val="4899"/>
              </a:lnSpc>
              <a:spcBef>
                <a:spcPct val="0"/>
              </a:spcBef>
            </a:pPr>
            <a:r>
              <a:rPr lang="en-US" sz="3499" dirty="0" err="1">
                <a:solidFill>
                  <a:srgbClr val="CD962A"/>
                </a:solidFill>
                <a:latin typeface="Roboto Condensed Bold"/>
              </a:rPr>
              <a:t>Cảnh</a:t>
            </a:r>
            <a:r>
              <a:rPr lang="en-US" sz="3499" dirty="0">
                <a:solidFill>
                  <a:srgbClr val="CD962A"/>
                </a:solidFill>
                <a:latin typeface="Roboto Condensed Bold"/>
              </a:rPr>
              <a:t> </a:t>
            </a:r>
            <a:r>
              <a:rPr lang="en-US" sz="3499" dirty="0" err="1">
                <a:solidFill>
                  <a:srgbClr val="CD962A"/>
                </a:solidFill>
                <a:latin typeface="Roboto Condensed Bold"/>
              </a:rPr>
              <a:t>quan</a:t>
            </a:r>
            <a:r>
              <a:rPr lang="en-US" sz="3499" dirty="0">
                <a:solidFill>
                  <a:srgbClr val="CD962A"/>
                </a:solidFill>
                <a:latin typeface="Roboto Condensed Bold"/>
              </a:rPr>
              <a:t> </a:t>
            </a:r>
            <a:r>
              <a:rPr lang="en-US" sz="3499" dirty="0" err="1">
                <a:solidFill>
                  <a:srgbClr val="CD962A"/>
                </a:solidFill>
                <a:latin typeface="Roboto Condensed Bold"/>
              </a:rPr>
              <a:t>hệ</a:t>
            </a:r>
            <a:r>
              <a:rPr lang="en-US" sz="3499" dirty="0">
                <a:solidFill>
                  <a:srgbClr val="CD962A"/>
                </a:solidFill>
                <a:latin typeface="Roboto Condensed Bold"/>
              </a:rPr>
              <a:t> </a:t>
            </a:r>
            <a:r>
              <a:rPr lang="en-US" sz="3499" dirty="0" err="1">
                <a:solidFill>
                  <a:srgbClr val="CD962A"/>
                </a:solidFill>
                <a:latin typeface="Roboto Condensed Bold"/>
              </a:rPr>
              <a:t>sinh</a:t>
            </a:r>
            <a:r>
              <a:rPr lang="en-US" sz="3499" dirty="0">
                <a:solidFill>
                  <a:srgbClr val="CD962A"/>
                </a:solidFill>
                <a:latin typeface="Roboto Condensed Bold"/>
              </a:rPr>
              <a:t> </a:t>
            </a:r>
            <a:r>
              <a:rPr lang="en-US" sz="3499" dirty="0" err="1">
                <a:solidFill>
                  <a:srgbClr val="CD962A"/>
                </a:solidFill>
                <a:latin typeface="Roboto Condensed Bold"/>
              </a:rPr>
              <a:t>thái</a:t>
            </a:r>
            <a:endParaRPr lang="en-US" sz="3499" dirty="0">
              <a:solidFill>
                <a:srgbClr val="CD962A"/>
              </a:solidFill>
              <a:latin typeface="Roboto Condensed Bold"/>
            </a:endParaRPr>
          </a:p>
        </p:txBody>
      </p:sp>
      <p:sp>
        <p:nvSpPr>
          <p:cNvPr id="15" name="TextBox 15"/>
          <p:cNvSpPr txBox="1"/>
          <p:nvPr/>
        </p:nvSpPr>
        <p:spPr>
          <a:xfrm>
            <a:off x="12396909" y="2831311"/>
            <a:ext cx="5728065" cy="1154430"/>
          </a:xfrm>
          <a:prstGeom prst="rect">
            <a:avLst/>
          </a:prstGeom>
        </p:spPr>
        <p:txBody>
          <a:bodyPr lIns="0" tIns="0" rIns="0" bIns="0" rtlCol="0" anchor="t">
            <a:spAutoFit/>
          </a:bodyPr>
          <a:lstStyle/>
          <a:p>
            <a:pPr algn="ctr">
              <a:lnSpc>
                <a:spcPts val="4620"/>
              </a:lnSpc>
              <a:spcBef>
                <a:spcPct val="0"/>
              </a:spcBef>
            </a:pPr>
            <a:r>
              <a:rPr lang="en-US" sz="3300">
                <a:solidFill>
                  <a:srgbClr val="464941"/>
                </a:solidFill>
                <a:latin typeface="Roboto Condensed"/>
              </a:rPr>
              <a:t>Đám rừng câu sậy, lau, sen, súng, lúa ma, lác, năng,…</a:t>
            </a:r>
          </a:p>
        </p:txBody>
      </p:sp>
      <p:sp>
        <p:nvSpPr>
          <p:cNvPr id="16" name="TextBox 16"/>
          <p:cNvSpPr txBox="1"/>
          <p:nvPr/>
        </p:nvSpPr>
        <p:spPr>
          <a:xfrm>
            <a:off x="514621" y="3909541"/>
            <a:ext cx="6056554" cy="548227"/>
          </a:xfrm>
          <a:prstGeom prst="rect">
            <a:avLst/>
          </a:prstGeom>
        </p:spPr>
        <p:txBody>
          <a:bodyPr wrap="square" lIns="0" tIns="0" rIns="0" bIns="0" rtlCol="0" anchor="t">
            <a:spAutoFit/>
          </a:bodyPr>
          <a:lstStyle/>
          <a:p>
            <a:pPr algn="ctr">
              <a:lnSpc>
                <a:spcPts val="4620"/>
              </a:lnSpc>
              <a:spcBef>
                <a:spcPct val="0"/>
              </a:spcBef>
            </a:pPr>
            <a:r>
              <a:rPr lang="en-US" sz="3300" dirty="0" err="1">
                <a:solidFill>
                  <a:srgbClr val="464941"/>
                </a:solidFill>
                <a:latin typeface="Roboto Condensed"/>
              </a:rPr>
              <a:t>Động</a:t>
            </a:r>
            <a:r>
              <a:rPr lang="en-US" sz="3300" dirty="0">
                <a:solidFill>
                  <a:srgbClr val="464941"/>
                </a:solidFill>
                <a:latin typeface="Roboto Condensed"/>
              </a:rPr>
              <a:t> </a:t>
            </a:r>
            <a:r>
              <a:rPr lang="en-US" sz="3300" dirty="0" err="1">
                <a:solidFill>
                  <a:srgbClr val="464941"/>
                </a:solidFill>
                <a:latin typeface="Roboto Condensed"/>
              </a:rPr>
              <a:t>vật</a:t>
            </a:r>
            <a:r>
              <a:rPr lang="en-US" sz="3300" dirty="0">
                <a:solidFill>
                  <a:srgbClr val="464941"/>
                </a:solidFill>
                <a:latin typeface="Roboto Condensed"/>
              </a:rPr>
              <a:t> </a:t>
            </a:r>
            <a:r>
              <a:rPr lang="en-US" sz="3300" dirty="0" err="1">
                <a:solidFill>
                  <a:srgbClr val="464941"/>
                </a:solidFill>
                <a:latin typeface="Roboto Condensed"/>
              </a:rPr>
              <a:t>bò</a:t>
            </a:r>
            <a:r>
              <a:rPr lang="en-US" sz="3300" dirty="0">
                <a:solidFill>
                  <a:srgbClr val="464941"/>
                </a:solidFill>
                <a:latin typeface="Roboto Condensed"/>
              </a:rPr>
              <a:t> </a:t>
            </a:r>
            <a:r>
              <a:rPr lang="en-US" sz="3300" dirty="0" err="1">
                <a:solidFill>
                  <a:srgbClr val="464941"/>
                </a:solidFill>
                <a:latin typeface="Roboto Condensed"/>
              </a:rPr>
              <a:t>sát</a:t>
            </a:r>
            <a:r>
              <a:rPr lang="en-US" sz="3300" dirty="0">
                <a:solidFill>
                  <a:srgbClr val="464941"/>
                </a:solidFill>
                <a:latin typeface="Roboto Condensed"/>
              </a:rPr>
              <a:t>: </a:t>
            </a:r>
            <a:r>
              <a:rPr lang="en-US" sz="3300" dirty="0" err="1">
                <a:solidFill>
                  <a:srgbClr val="464941"/>
                </a:solidFill>
                <a:latin typeface="Roboto Condensed"/>
              </a:rPr>
              <a:t>trăn</a:t>
            </a:r>
            <a:r>
              <a:rPr lang="en-US" sz="3300" dirty="0">
                <a:solidFill>
                  <a:srgbClr val="464941"/>
                </a:solidFill>
                <a:latin typeface="Roboto Condensed"/>
              </a:rPr>
              <a:t>, </a:t>
            </a:r>
            <a:r>
              <a:rPr lang="en-US" sz="3300" dirty="0" err="1">
                <a:solidFill>
                  <a:srgbClr val="464941"/>
                </a:solidFill>
                <a:latin typeface="Roboto Condensed"/>
              </a:rPr>
              <a:t>rắn</a:t>
            </a:r>
            <a:r>
              <a:rPr lang="en-US" sz="3300" dirty="0">
                <a:solidFill>
                  <a:srgbClr val="464941"/>
                </a:solidFill>
                <a:latin typeface="Roboto Condensed"/>
              </a:rPr>
              <a:t>, </a:t>
            </a:r>
            <a:r>
              <a:rPr lang="en-US" sz="3300" dirty="0" err="1">
                <a:solidFill>
                  <a:srgbClr val="464941"/>
                </a:solidFill>
                <a:latin typeface="Roboto Condensed"/>
              </a:rPr>
              <a:t>lươn</a:t>
            </a:r>
            <a:r>
              <a:rPr lang="en-US" sz="3300" dirty="0">
                <a:solidFill>
                  <a:srgbClr val="464941"/>
                </a:solidFill>
                <a:latin typeface="Roboto Condensed"/>
              </a:rPr>
              <a:t>, </a:t>
            </a:r>
            <a:r>
              <a:rPr lang="en-US" sz="3300" dirty="0" err="1">
                <a:solidFill>
                  <a:srgbClr val="464941"/>
                </a:solidFill>
                <a:latin typeface="Roboto Condensed"/>
              </a:rPr>
              <a:t>rùa</a:t>
            </a:r>
            <a:endParaRPr lang="en-US" sz="3300" dirty="0">
              <a:solidFill>
                <a:srgbClr val="464941"/>
              </a:solidFill>
              <a:latin typeface="Roboto Condensed"/>
            </a:endParaRPr>
          </a:p>
        </p:txBody>
      </p:sp>
      <p:sp>
        <p:nvSpPr>
          <p:cNvPr id="17" name="TextBox 17"/>
          <p:cNvSpPr txBox="1"/>
          <p:nvPr/>
        </p:nvSpPr>
        <p:spPr>
          <a:xfrm>
            <a:off x="2514885" y="5928239"/>
            <a:ext cx="2891558" cy="548227"/>
          </a:xfrm>
          <a:prstGeom prst="rect">
            <a:avLst/>
          </a:prstGeom>
        </p:spPr>
        <p:txBody>
          <a:bodyPr wrap="square" lIns="0" tIns="0" rIns="0" bIns="0" rtlCol="0" anchor="t">
            <a:spAutoFit/>
          </a:bodyPr>
          <a:lstStyle/>
          <a:p>
            <a:pPr algn="ctr">
              <a:lnSpc>
                <a:spcPts val="4620"/>
              </a:lnSpc>
              <a:spcBef>
                <a:spcPct val="0"/>
              </a:spcBef>
            </a:pPr>
            <a:r>
              <a:rPr lang="en-US" sz="3300" dirty="0" err="1">
                <a:solidFill>
                  <a:srgbClr val="464941"/>
                </a:solidFill>
                <a:latin typeface="Roboto Condensed"/>
              </a:rPr>
              <a:t>Các</a:t>
            </a:r>
            <a:r>
              <a:rPr lang="en-US" sz="3300" dirty="0">
                <a:solidFill>
                  <a:srgbClr val="464941"/>
                </a:solidFill>
                <a:latin typeface="Roboto Condensed"/>
              </a:rPr>
              <a:t> </a:t>
            </a:r>
            <a:r>
              <a:rPr lang="en-US" sz="3300" dirty="0" err="1">
                <a:solidFill>
                  <a:srgbClr val="464941"/>
                </a:solidFill>
                <a:latin typeface="Roboto Condensed"/>
              </a:rPr>
              <a:t>loại</a:t>
            </a:r>
            <a:r>
              <a:rPr lang="en-US" sz="3300" dirty="0">
                <a:solidFill>
                  <a:srgbClr val="464941"/>
                </a:solidFill>
                <a:latin typeface="Roboto Condensed"/>
              </a:rPr>
              <a:t> </a:t>
            </a:r>
            <a:r>
              <a:rPr lang="en-US" sz="3300" dirty="0" err="1">
                <a:solidFill>
                  <a:srgbClr val="464941"/>
                </a:solidFill>
                <a:latin typeface="Roboto Condensed"/>
              </a:rPr>
              <a:t>cá</a:t>
            </a:r>
            <a:r>
              <a:rPr lang="en-US" sz="3300" dirty="0">
                <a:solidFill>
                  <a:srgbClr val="464941"/>
                </a:solidFill>
                <a:latin typeface="Roboto Condensed"/>
              </a:rPr>
              <a:t> </a:t>
            </a:r>
            <a:r>
              <a:rPr lang="en-US" sz="3300" dirty="0" err="1">
                <a:solidFill>
                  <a:srgbClr val="464941"/>
                </a:solidFill>
                <a:latin typeface="Roboto Condensed"/>
              </a:rPr>
              <a:t>đồng</a:t>
            </a:r>
            <a:endParaRPr lang="en-US" sz="3300" dirty="0">
              <a:solidFill>
                <a:srgbClr val="464941"/>
              </a:solidFill>
              <a:latin typeface="Roboto Condensed"/>
            </a:endParaRPr>
          </a:p>
        </p:txBody>
      </p:sp>
      <p:sp>
        <p:nvSpPr>
          <p:cNvPr id="18" name="TextBox 18"/>
          <p:cNvSpPr txBox="1"/>
          <p:nvPr/>
        </p:nvSpPr>
        <p:spPr>
          <a:xfrm>
            <a:off x="796643" y="8164488"/>
            <a:ext cx="4609800" cy="1154430"/>
          </a:xfrm>
          <a:prstGeom prst="rect">
            <a:avLst/>
          </a:prstGeom>
        </p:spPr>
        <p:txBody>
          <a:bodyPr lIns="0" tIns="0" rIns="0" bIns="0" rtlCol="0" anchor="t">
            <a:spAutoFit/>
          </a:bodyPr>
          <a:lstStyle/>
          <a:p>
            <a:pPr algn="ctr">
              <a:lnSpc>
                <a:spcPts val="4620"/>
              </a:lnSpc>
              <a:spcBef>
                <a:spcPct val="0"/>
              </a:spcBef>
            </a:pPr>
            <a:r>
              <a:rPr lang="en-US" sz="3300" dirty="0" err="1">
                <a:solidFill>
                  <a:srgbClr val="464941"/>
                </a:solidFill>
                <a:latin typeface="Roboto Condensed"/>
              </a:rPr>
              <a:t>Loài</a:t>
            </a:r>
            <a:r>
              <a:rPr lang="en-US" sz="3300" dirty="0">
                <a:solidFill>
                  <a:srgbClr val="464941"/>
                </a:solidFill>
                <a:latin typeface="Roboto Condensed"/>
              </a:rPr>
              <a:t> </a:t>
            </a:r>
            <a:r>
              <a:rPr lang="en-US" sz="3300" dirty="0" err="1">
                <a:solidFill>
                  <a:srgbClr val="464941"/>
                </a:solidFill>
                <a:latin typeface="Roboto Condensed"/>
              </a:rPr>
              <a:t>họ</a:t>
            </a:r>
            <a:r>
              <a:rPr lang="en-US" sz="3300" dirty="0">
                <a:solidFill>
                  <a:srgbClr val="464941"/>
                </a:solidFill>
                <a:latin typeface="Roboto Condensed"/>
              </a:rPr>
              <a:t> </a:t>
            </a:r>
            <a:r>
              <a:rPr lang="en-US" sz="3300" dirty="0" err="1">
                <a:solidFill>
                  <a:srgbClr val="464941"/>
                </a:solidFill>
                <a:latin typeface="Roboto Condensed"/>
              </a:rPr>
              <a:t>chim</a:t>
            </a:r>
            <a:r>
              <a:rPr lang="en-US" sz="3300" dirty="0">
                <a:solidFill>
                  <a:srgbClr val="464941"/>
                </a:solidFill>
                <a:latin typeface="Roboto Condensed"/>
              </a:rPr>
              <a:t>: </a:t>
            </a:r>
            <a:r>
              <a:rPr lang="en-US" sz="3300" dirty="0" err="1">
                <a:solidFill>
                  <a:srgbClr val="464941"/>
                </a:solidFill>
                <a:latin typeface="Roboto Condensed"/>
              </a:rPr>
              <a:t>chim</a:t>
            </a:r>
            <a:r>
              <a:rPr lang="en-US" sz="3300" dirty="0">
                <a:solidFill>
                  <a:srgbClr val="464941"/>
                </a:solidFill>
                <a:latin typeface="Roboto Condensed"/>
              </a:rPr>
              <a:t> </a:t>
            </a:r>
            <a:r>
              <a:rPr lang="en-US" sz="3300" dirty="0" err="1">
                <a:solidFill>
                  <a:srgbClr val="464941"/>
                </a:solidFill>
                <a:latin typeface="Roboto Condensed"/>
              </a:rPr>
              <a:t>nước</a:t>
            </a:r>
            <a:r>
              <a:rPr lang="en-US" sz="3300" dirty="0">
                <a:solidFill>
                  <a:srgbClr val="464941"/>
                </a:solidFill>
                <a:latin typeface="Roboto Condensed"/>
              </a:rPr>
              <a:t>, </a:t>
            </a:r>
            <a:r>
              <a:rPr lang="en-US" sz="3300" dirty="0" err="1">
                <a:solidFill>
                  <a:srgbClr val="464941"/>
                </a:solidFill>
                <a:latin typeface="Roboto Condensed"/>
              </a:rPr>
              <a:t>cò</a:t>
            </a:r>
            <a:r>
              <a:rPr lang="en-US" sz="3300" dirty="0">
                <a:solidFill>
                  <a:srgbClr val="464941"/>
                </a:solidFill>
                <a:latin typeface="Roboto Condensed"/>
              </a:rPr>
              <a:t>, </a:t>
            </a:r>
            <a:r>
              <a:rPr lang="en-US" sz="3300" dirty="0" err="1">
                <a:solidFill>
                  <a:srgbClr val="464941"/>
                </a:solidFill>
                <a:latin typeface="Roboto Condensed"/>
              </a:rPr>
              <a:t>vịt</a:t>
            </a:r>
            <a:r>
              <a:rPr lang="en-US" sz="3300" dirty="0">
                <a:solidFill>
                  <a:srgbClr val="464941"/>
                </a:solidFill>
                <a:latin typeface="Roboto Condensed"/>
              </a:rPr>
              <a:t> </a:t>
            </a:r>
            <a:r>
              <a:rPr lang="en-US" sz="3300" dirty="0" err="1">
                <a:solidFill>
                  <a:srgbClr val="464941"/>
                </a:solidFill>
                <a:latin typeface="Roboto Condensed"/>
              </a:rPr>
              <a:t>trời</a:t>
            </a:r>
            <a:r>
              <a:rPr lang="en-US" sz="3300" dirty="0">
                <a:solidFill>
                  <a:srgbClr val="464941"/>
                </a:solidFill>
                <a:latin typeface="Roboto Condensed"/>
              </a:rPr>
              <a:t>, </a:t>
            </a:r>
            <a:r>
              <a:rPr lang="en-US" sz="3300" dirty="0" err="1">
                <a:solidFill>
                  <a:srgbClr val="464941"/>
                </a:solidFill>
                <a:latin typeface="Roboto Condensed"/>
              </a:rPr>
              <a:t>diệc</a:t>
            </a:r>
            <a:r>
              <a:rPr lang="en-US" sz="3300" dirty="0">
                <a:solidFill>
                  <a:srgbClr val="464941"/>
                </a:solidFill>
                <a:latin typeface="Roboto Condensed"/>
              </a:rPr>
              <a:t>, </a:t>
            </a:r>
            <a:r>
              <a:rPr lang="en-US" sz="3300" dirty="0" err="1">
                <a:solidFill>
                  <a:srgbClr val="464941"/>
                </a:solidFill>
                <a:latin typeface="Roboto Condensed"/>
              </a:rPr>
              <a:t>cồng</a:t>
            </a:r>
            <a:r>
              <a:rPr lang="en-US" sz="3300" dirty="0">
                <a:solidFill>
                  <a:srgbClr val="464941"/>
                </a:solidFill>
                <a:latin typeface="Roboto Condensed"/>
              </a:rPr>
              <a:t> </a:t>
            </a:r>
            <a:r>
              <a:rPr lang="en-US" sz="3300" dirty="0" err="1">
                <a:solidFill>
                  <a:srgbClr val="464941"/>
                </a:solidFill>
                <a:latin typeface="Roboto Condensed"/>
              </a:rPr>
              <a:t>cộc</a:t>
            </a:r>
            <a:r>
              <a:rPr lang="en-US" sz="3300" dirty="0">
                <a:solidFill>
                  <a:srgbClr val="464941"/>
                </a:solidFill>
                <a:latin typeface="Roboto Condensed"/>
              </a:rPr>
              <a:t>,…</a:t>
            </a:r>
          </a:p>
        </p:txBody>
      </p:sp>
      <p:sp>
        <p:nvSpPr>
          <p:cNvPr id="19" name="TextBox 19"/>
          <p:cNvSpPr txBox="1"/>
          <p:nvPr/>
        </p:nvSpPr>
        <p:spPr>
          <a:xfrm>
            <a:off x="13515173" y="7080378"/>
            <a:ext cx="4609800" cy="1735455"/>
          </a:xfrm>
          <a:prstGeom prst="rect">
            <a:avLst/>
          </a:prstGeom>
        </p:spPr>
        <p:txBody>
          <a:bodyPr lIns="0" tIns="0" rIns="0" bIns="0" rtlCol="0" anchor="t">
            <a:spAutoFit/>
          </a:bodyPr>
          <a:lstStyle/>
          <a:p>
            <a:pPr algn="ctr">
              <a:lnSpc>
                <a:spcPts val="4620"/>
              </a:lnSpc>
              <a:spcBef>
                <a:spcPct val="0"/>
              </a:spcBef>
            </a:pPr>
            <a:r>
              <a:rPr lang="en-US" sz="3300">
                <a:solidFill>
                  <a:srgbClr val="464941"/>
                </a:solidFill>
                <a:latin typeface="Roboto Condensed"/>
              </a:rPr>
              <a:t>Nhiều loại chim sếu; trong đó có nhiều sếu cổ trụi đầu đỏ là loại chim quý hiếm.</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202340" y="708664"/>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5000"/>
            </a:blip>
            <a:stretch>
              <a:fillRect l="-64665" r="-121186"/>
            </a:stretch>
          </a:blipFill>
        </p:spPr>
      </p:sp>
      <p:sp>
        <p:nvSpPr>
          <p:cNvPr id="4" name="TextBox 4"/>
          <p:cNvSpPr txBox="1"/>
          <p:nvPr/>
        </p:nvSpPr>
        <p:spPr>
          <a:xfrm>
            <a:off x="809793" y="429898"/>
            <a:ext cx="19079476" cy="799461"/>
          </a:xfrm>
          <a:prstGeom prst="rect">
            <a:avLst/>
          </a:prstGeom>
        </p:spPr>
        <p:txBody>
          <a:bodyPr lIns="0" tIns="0" rIns="0" bIns="0" rtlCol="0" anchor="t">
            <a:spAutoFit/>
          </a:bodyPr>
          <a:lstStyle/>
          <a:p>
            <a:pPr algn="l">
              <a:lnSpc>
                <a:spcPts val="5269"/>
              </a:lnSpc>
            </a:pPr>
            <a:r>
              <a:rPr lang="en-US" sz="6199">
                <a:solidFill>
                  <a:srgbClr val="5C6B55"/>
                </a:solidFill>
                <a:latin typeface="#9Slide05 IcielSanelma"/>
              </a:rPr>
              <a:t>3.2. Các thông tin được triển khai trong văn bản </a:t>
            </a:r>
          </a:p>
        </p:txBody>
      </p:sp>
      <p:grpSp>
        <p:nvGrpSpPr>
          <p:cNvPr id="5" name="Group 5"/>
          <p:cNvGrpSpPr/>
          <p:nvPr/>
        </p:nvGrpSpPr>
        <p:grpSpPr>
          <a:xfrm>
            <a:off x="1449781" y="1917947"/>
            <a:ext cx="14257697" cy="3288777"/>
            <a:chOff x="0" y="0"/>
            <a:chExt cx="3755114" cy="866180"/>
          </a:xfrm>
        </p:grpSpPr>
        <p:sp>
          <p:nvSpPr>
            <p:cNvPr id="6" name="Freeform 6"/>
            <p:cNvSpPr/>
            <p:nvPr/>
          </p:nvSpPr>
          <p:spPr>
            <a:xfrm>
              <a:off x="0" y="0"/>
              <a:ext cx="3755113" cy="866180"/>
            </a:xfrm>
            <a:custGeom>
              <a:avLst/>
              <a:gdLst/>
              <a:ahLst/>
              <a:cxnLst/>
              <a:rect l="l" t="t" r="r" b="b"/>
              <a:pathLst>
                <a:path w="3755113" h="866180">
                  <a:moveTo>
                    <a:pt x="27693" y="0"/>
                  </a:moveTo>
                  <a:lnTo>
                    <a:pt x="3727421" y="0"/>
                  </a:lnTo>
                  <a:cubicBezTo>
                    <a:pt x="3734765" y="0"/>
                    <a:pt x="3741809" y="2918"/>
                    <a:pt x="3747002" y="8111"/>
                  </a:cubicBezTo>
                  <a:cubicBezTo>
                    <a:pt x="3752196" y="13305"/>
                    <a:pt x="3755113" y="20348"/>
                    <a:pt x="3755113" y="27693"/>
                  </a:cubicBezTo>
                  <a:lnTo>
                    <a:pt x="3755113" y="838487"/>
                  </a:lnTo>
                  <a:cubicBezTo>
                    <a:pt x="3755113" y="845832"/>
                    <a:pt x="3752196" y="852875"/>
                    <a:pt x="3747002" y="858069"/>
                  </a:cubicBezTo>
                  <a:cubicBezTo>
                    <a:pt x="3741809" y="863262"/>
                    <a:pt x="3734765" y="866180"/>
                    <a:pt x="3727421" y="866180"/>
                  </a:cubicBezTo>
                  <a:lnTo>
                    <a:pt x="27693" y="866180"/>
                  </a:lnTo>
                  <a:cubicBezTo>
                    <a:pt x="20348" y="866180"/>
                    <a:pt x="13305" y="863262"/>
                    <a:pt x="8111" y="858069"/>
                  </a:cubicBezTo>
                  <a:cubicBezTo>
                    <a:pt x="2918" y="852875"/>
                    <a:pt x="0" y="845832"/>
                    <a:pt x="0" y="838487"/>
                  </a:cubicBezTo>
                  <a:lnTo>
                    <a:pt x="0" y="27693"/>
                  </a:lnTo>
                  <a:cubicBezTo>
                    <a:pt x="0" y="20348"/>
                    <a:pt x="2918" y="13305"/>
                    <a:pt x="8111" y="8111"/>
                  </a:cubicBezTo>
                  <a:cubicBezTo>
                    <a:pt x="13305" y="2918"/>
                    <a:pt x="20348" y="0"/>
                    <a:pt x="27693" y="0"/>
                  </a:cubicBezTo>
                  <a:close/>
                </a:path>
              </a:pathLst>
            </a:custGeom>
            <a:solidFill>
              <a:srgbClr val="FFFFFF"/>
            </a:solidFill>
            <a:ln w="38100" cap="rnd">
              <a:solidFill>
                <a:srgbClr val="729463"/>
              </a:solidFill>
              <a:prstDash val="solid"/>
              <a:round/>
            </a:ln>
          </p:spPr>
        </p:sp>
        <p:sp>
          <p:nvSpPr>
            <p:cNvPr id="7" name="TextBox 7"/>
            <p:cNvSpPr txBox="1"/>
            <p:nvPr/>
          </p:nvSpPr>
          <p:spPr>
            <a:xfrm>
              <a:off x="0" y="-38100"/>
              <a:ext cx="3755114" cy="90428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583241" y="4942455"/>
            <a:ext cx="11172715" cy="5474631"/>
          </a:xfrm>
          <a:custGeom>
            <a:avLst/>
            <a:gdLst/>
            <a:ahLst/>
            <a:cxnLst/>
            <a:rect l="l" t="t" r="r" b="b"/>
            <a:pathLst>
              <a:path w="11172715" h="5474631">
                <a:moveTo>
                  <a:pt x="0" y="0"/>
                </a:moveTo>
                <a:lnTo>
                  <a:pt x="11172715" y="0"/>
                </a:lnTo>
                <a:lnTo>
                  <a:pt x="11172715" y="5474630"/>
                </a:lnTo>
                <a:lnTo>
                  <a:pt x="0" y="5474630"/>
                </a:lnTo>
                <a:lnTo>
                  <a:pt x="0" y="0"/>
                </a:lnTo>
                <a:close/>
              </a:path>
            </a:pathLst>
          </a:custGeom>
          <a:blipFill>
            <a:blip r:embed="rId5"/>
            <a:stretch>
              <a:fillRect/>
            </a:stretch>
          </a:blipFill>
        </p:spPr>
      </p:sp>
      <p:grpSp>
        <p:nvGrpSpPr>
          <p:cNvPr id="9" name="Group 9"/>
          <p:cNvGrpSpPr/>
          <p:nvPr/>
        </p:nvGrpSpPr>
        <p:grpSpPr>
          <a:xfrm>
            <a:off x="16040842" y="1980124"/>
            <a:ext cx="1123405" cy="3288777"/>
            <a:chOff x="0" y="0"/>
            <a:chExt cx="295876" cy="866180"/>
          </a:xfrm>
        </p:grpSpPr>
        <p:sp>
          <p:nvSpPr>
            <p:cNvPr id="10" name="Freeform 10"/>
            <p:cNvSpPr/>
            <p:nvPr/>
          </p:nvSpPr>
          <p:spPr>
            <a:xfrm>
              <a:off x="0" y="0"/>
              <a:ext cx="295876" cy="866180"/>
            </a:xfrm>
            <a:custGeom>
              <a:avLst/>
              <a:gdLst/>
              <a:ahLst/>
              <a:cxnLst/>
              <a:rect l="l" t="t" r="r" b="b"/>
              <a:pathLst>
                <a:path w="295876" h="866180">
                  <a:moveTo>
                    <a:pt x="147938" y="0"/>
                  </a:moveTo>
                  <a:lnTo>
                    <a:pt x="147938" y="0"/>
                  </a:lnTo>
                  <a:cubicBezTo>
                    <a:pt x="229642" y="0"/>
                    <a:pt x="295876" y="66234"/>
                    <a:pt x="295876" y="147938"/>
                  </a:cubicBezTo>
                  <a:lnTo>
                    <a:pt x="295876" y="718242"/>
                  </a:lnTo>
                  <a:cubicBezTo>
                    <a:pt x="295876" y="757477"/>
                    <a:pt x="280290" y="795106"/>
                    <a:pt x="252546" y="822850"/>
                  </a:cubicBezTo>
                  <a:cubicBezTo>
                    <a:pt x="224802" y="850594"/>
                    <a:pt x="187174" y="866180"/>
                    <a:pt x="147938" y="866180"/>
                  </a:cubicBezTo>
                  <a:lnTo>
                    <a:pt x="147938" y="866180"/>
                  </a:lnTo>
                  <a:cubicBezTo>
                    <a:pt x="66234" y="866180"/>
                    <a:pt x="0" y="799946"/>
                    <a:pt x="0" y="718242"/>
                  </a:cubicBezTo>
                  <a:lnTo>
                    <a:pt x="0" y="147938"/>
                  </a:lnTo>
                  <a:cubicBezTo>
                    <a:pt x="0" y="108702"/>
                    <a:pt x="15586" y="71074"/>
                    <a:pt x="43330" y="43330"/>
                  </a:cubicBezTo>
                  <a:cubicBezTo>
                    <a:pt x="71074" y="15586"/>
                    <a:pt x="108702" y="0"/>
                    <a:pt x="147938" y="0"/>
                  </a:cubicBezTo>
                  <a:close/>
                </a:path>
              </a:pathLst>
            </a:custGeom>
            <a:solidFill>
              <a:srgbClr val="729463"/>
            </a:solidFill>
            <a:ln w="38100" cap="rnd">
              <a:solidFill>
                <a:srgbClr val="729463"/>
              </a:solidFill>
              <a:prstDash val="solid"/>
              <a:round/>
            </a:ln>
          </p:spPr>
        </p:sp>
        <p:sp>
          <p:nvSpPr>
            <p:cNvPr id="11" name="TextBox 11"/>
            <p:cNvSpPr txBox="1"/>
            <p:nvPr/>
          </p:nvSpPr>
          <p:spPr>
            <a:xfrm>
              <a:off x="0" y="-38100"/>
              <a:ext cx="295876" cy="90428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rot="5333897">
            <a:off x="15503301" y="3336480"/>
            <a:ext cx="2274641" cy="573405"/>
          </a:xfrm>
          <a:prstGeom prst="rect">
            <a:avLst/>
          </a:prstGeom>
        </p:spPr>
        <p:txBody>
          <a:bodyPr lIns="0" tIns="0" rIns="0" bIns="0" rtlCol="0" anchor="t">
            <a:spAutoFit/>
          </a:bodyPr>
          <a:lstStyle/>
          <a:p>
            <a:pPr algn="ctr">
              <a:lnSpc>
                <a:spcPts val="4620"/>
              </a:lnSpc>
            </a:pPr>
            <a:r>
              <a:rPr lang="en-US" sz="3300">
                <a:solidFill>
                  <a:srgbClr val="FFFFFF"/>
                </a:solidFill>
                <a:latin typeface="Roboto Condensed Bold"/>
              </a:rPr>
              <a:t>Nhóm 2</a:t>
            </a:r>
          </a:p>
        </p:txBody>
      </p:sp>
      <p:sp>
        <p:nvSpPr>
          <p:cNvPr id="13" name="TextBox 13"/>
          <p:cNvSpPr txBox="1"/>
          <p:nvPr/>
        </p:nvSpPr>
        <p:spPr>
          <a:xfrm>
            <a:off x="1449781" y="2230370"/>
            <a:ext cx="14007588" cy="2712085"/>
          </a:xfrm>
          <a:prstGeom prst="rect">
            <a:avLst/>
          </a:prstGeom>
        </p:spPr>
        <p:txBody>
          <a:bodyPr lIns="0" tIns="0" rIns="0" bIns="0" rtlCol="0" anchor="t">
            <a:spAutoFit/>
          </a:bodyPr>
          <a:lstStyle/>
          <a:p>
            <a:pPr algn="just">
              <a:lnSpc>
                <a:spcPts val="4339"/>
              </a:lnSpc>
              <a:spcBef>
                <a:spcPct val="0"/>
              </a:spcBef>
            </a:pPr>
            <a:endParaRPr/>
          </a:p>
          <a:p>
            <a:pPr marL="669289" lvl="1" indent="-334645" algn="just">
              <a:lnSpc>
                <a:spcPts val="4339"/>
              </a:lnSpc>
              <a:buFont typeface="Arial"/>
              <a:buChar char="•"/>
            </a:pPr>
            <a:r>
              <a:rPr lang="en-US" sz="3099">
                <a:solidFill>
                  <a:srgbClr val="000000"/>
                </a:solidFill>
                <a:latin typeface="Roboto Condensed"/>
              </a:rPr>
              <a:t>Hãy phác thảo đặc điểm sinh học của loài sếu được đề cập trong văn bản bằng sơ đồ tư duy.</a:t>
            </a:r>
          </a:p>
          <a:p>
            <a:pPr marL="669289" lvl="1" indent="-334645" algn="just">
              <a:lnSpc>
                <a:spcPts val="4339"/>
              </a:lnSpc>
              <a:buFont typeface="Arial"/>
              <a:buChar char="•"/>
            </a:pPr>
            <a:r>
              <a:rPr lang="en-US" sz="3099">
                <a:solidFill>
                  <a:srgbClr val="000000"/>
                </a:solidFill>
                <a:latin typeface="Roboto Condensed"/>
              </a:rPr>
              <a:t>Dựa vào kiến thức và hiểu biết của bản thân, hãy chứng minh loài sếu là loài sinh vật quý hiếm.</a:t>
            </a:r>
          </a:p>
        </p:txBody>
      </p:sp>
      <p:sp>
        <p:nvSpPr>
          <p:cNvPr id="14" name="TextBox 14"/>
          <p:cNvSpPr txBox="1"/>
          <p:nvPr/>
        </p:nvSpPr>
        <p:spPr>
          <a:xfrm>
            <a:off x="8309101" y="1971376"/>
            <a:ext cx="6970608" cy="603713"/>
          </a:xfrm>
          <a:prstGeom prst="rect">
            <a:avLst/>
          </a:prstGeom>
        </p:spPr>
        <p:txBody>
          <a:bodyPr lIns="0" tIns="0" rIns="0" bIns="0" rtlCol="0" anchor="t">
            <a:spAutoFit/>
          </a:bodyPr>
          <a:lstStyle/>
          <a:p>
            <a:pPr algn="ctr">
              <a:lnSpc>
                <a:spcPts val="4990"/>
              </a:lnSpc>
              <a:spcBef>
                <a:spcPct val="0"/>
              </a:spcBef>
            </a:pPr>
            <a:r>
              <a:rPr lang="en-US" sz="3564">
                <a:solidFill>
                  <a:srgbClr val="617259"/>
                </a:solidFill>
                <a:latin typeface="Roboto Condensed Bold"/>
              </a:rPr>
              <a:t>Kết nối văn bản với kiến thức khoa học</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730709" y="-1892254"/>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0000"/>
            </a:blip>
            <a:stretch>
              <a:fillRect l="-64665" r="-121186"/>
            </a:stretch>
          </a:blipFill>
        </p:spPr>
      </p:sp>
      <p:sp>
        <p:nvSpPr>
          <p:cNvPr id="3" name="Freeform 3"/>
          <p:cNvSpPr/>
          <p:nvPr/>
        </p:nvSpPr>
        <p:spPr>
          <a:xfrm>
            <a:off x="14880311" y="250871"/>
            <a:ext cx="3967267" cy="1329034"/>
          </a:xfrm>
          <a:custGeom>
            <a:avLst/>
            <a:gdLst/>
            <a:ahLst/>
            <a:cxnLst/>
            <a:rect l="l" t="t" r="r" b="b"/>
            <a:pathLst>
              <a:path w="3967267" h="1329034">
                <a:moveTo>
                  <a:pt x="0" y="0"/>
                </a:moveTo>
                <a:lnTo>
                  <a:pt x="3967267" y="0"/>
                </a:lnTo>
                <a:lnTo>
                  <a:pt x="3967267" y="1329034"/>
                </a:lnTo>
                <a:lnTo>
                  <a:pt x="0" y="13290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31592" y="6877749"/>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7">
              <a:alphaModFix amt="85000"/>
            </a:blip>
            <a:stretch>
              <a:fillRect/>
            </a:stretch>
          </a:blipFill>
        </p:spPr>
      </p:sp>
      <p:grpSp>
        <p:nvGrpSpPr>
          <p:cNvPr id="5" name="Group 5"/>
          <p:cNvGrpSpPr/>
          <p:nvPr/>
        </p:nvGrpSpPr>
        <p:grpSpPr>
          <a:xfrm>
            <a:off x="9144000" y="250871"/>
            <a:ext cx="7697535" cy="76975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35061" r="-7034"/>
              </a:stretch>
            </a:blipFill>
          </p:spPr>
        </p:sp>
      </p:grpSp>
      <p:sp>
        <p:nvSpPr>
          <p:cNvPr id="7" name="Freeform 7"/>
          <p:cNvSpPr/>
          <p:nvPr/>
        </p:nvSpPr>
        <p:spPr>
          <a:xfrm>
            <a:off x="6757584" y="-221748"/>
            <a:ext cx="4042124" cy="3006330"/>
          </a:xfrm>
          <a:custGeom>
            <a:avLst/>
            <a:gdLst/>
            <a:ahLst/>
            <a:cxnLst/>
            <a:rect l="l" t="t" r="r" b="b"/>
            <a:pathLst>
              <a:path w="4042124" h="3006330">
                <a:moveTo>
                  <a:pt x="0" y="0"/>
                </a:moveTo>
                <a:lnTo>
                  <a:pt x="4042123" y="0"/>
                </a:lnTo>
                <a:lnTo>
                  <a:pt x="4042123" y="3006329"/>
                </a:lnTo>
                <a:lnTo>
                  <a:pt x="0" y="3006329"/>
                </a:lnTo>
                <a:lnTo>
                  <a:pt x="0" y="0"/>
                </a:lnTo>
                <a:close/>
              </a:path>
            </a:pathLst>
          </a:custGeom>
          <a:blipFill>
            <a:blip r:embed="rId9"/>
            <a:stretch>
              <a:fillRect/>
            </a:stretch>
          </a:blipFill>
        </p:spPr>
      </p:sp>
      <p:sp>
        <p:nvSpPr>
          <p:cNvPr id="8" name="TextBox 8"/>
          <p:cNvSpPr txBox="1"/>
          <p:nvPr/>
        </p:nvSpPr>
        <p:spPr>
          <a:xfrm>
            <a:off x="6679282" y="7919709"/>
            <a:ext cx="11942926" cy="1338591"/>
          </a:xfrm>
          <a:prstGeom prst="rect">
            <a:avLst/>
          </a:prstGeom>
        </p:spPr>
        <p:txBody>
          <a:bodyPr lIns="0" tIns="0" rIns="0" bIns="0" rtlCol="0" anchor="t">
            <a:spAutoFit/>
          </a:bodyPr>
          <a:lstStyle/>
          <a:p>
            <a:pPr algn="ctr">
              <a:lnSpc>
                <a:spcPts val="10292"/>
              </a:lnSpc>
            </a:pPr>
            <a:r>
              <a:rPr lang="en-US" sz="7351">
                <a:solidFill>
                  <a:srgbClr val="FFF7E5"/>
                </a:solidFill>
                <a:latin typeface="#9Slide05 IcielSanelma"/>
              </a:rPr>
              <a:t>Chim cu gáy</a:t>
            </a:r>
          </a:p>
        </p:txBody>
      </p:sp>
      <p:sp>
        <p:nvSpPr>
          <p:cNvPr id="9" name="Freeform 9"/>
          <p:cNvSpPr/>
          <p:nvPr/>
        </p:nvSpPr>
        <p:spPr>
          <a:xfrm>
            <a:off x="1948944" y="250871"/>
            <a:ext cx="5968055" cy="5067421"/>
          </a:xfrm>
          <a:custGeom>
            <a:avLst/>
            <a:gdLst/>
            <a:ahLst/>
            <a:cxnLst/>
            <a:rect l="l" t="t" r="r" b="b"/>
            <a:pathLst>
              <a:path w="5968055" h="5067421">
                <a:moveTo>
                  <a:pt x="0" y="0"/>
                </a:moveTo>
                <a:lnTo>
                  <a:pt x="5968055" y="0"/>
                </a:lnTo>
                <a:lnTo>
                  <a:pt x="5968055" y="5067421"/>
                </a:lnTo>
                <a:lnTo>
                  <a:pt x="0" y="50674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0" y="1579905"/>
            <a:ext cx="2584002" cy="1462115"/>
          </a:xfrm>
          <a:custGeom>
            <a:avLst/>
            <a:gdLst/>
            <a:ahLst/>
            <a:cxnLst/>
            <a:rect l="l" t="t" r="r" b="b"/>
            <a:pathLst>
              <a:path w="2584002" h="1462115">
                <a:moveTo>
                  <a:pt x="0" y="0"/>
                </a:moveTo>
                <a:lnTo>
                  <a:pt x="2584002" y="0"/>
                </a:lnTo>
                <a:lnTo>
                  <a:pt x="2584002" y="1462114"/>
                </a:lnTo>
                <a:lnTo>
                  <a:pt x="0" y="14621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TextBox 11"/>
          <p:cNvSpPr txBox="1"/>
          <p:nvPr/>
        </p:nvSpPr>
        <p:spPr>
          <a:xfrm>
            <a:off x="3068732" y="1725278"/>
            <a:ext cx="3610549" cy="1581150"/>
          </a:xfrm>
          <a:prstGeom prst="rect">
            <a:avLst/>
          </a:prstGeom>
        </p:spPr>
        <p:txBody>
          <a:bodyPr wrap="square" lIns="0" tIns="0" rIns="0" bIns="0" rtlCol="0" anchor="t">
            <a:spAutoFit/>
          </a:bodyPr>
          <a:lstStyle/>
          <a:p>
            <a:pPr algn="ctr">
              <a:lnSpc>
                <a:spcPts val="6299"/>
              </a:lnSpc>
              <a:spcBef>
                <a:spcPct val="0"/>
              </a:spcBef>
            </a:pPr>
            <a:r>
              <a:rPr lang="en-US" sz="4500" dirty="0" err="1">
                <a:solidFill>
                  <a:srgbClr val="8E9484"/>
                </a:solidFill>
                <a:latin typeface="Roboto Condensed"/>
              </a:rPr>
              <a:t>Đây</a:t>
            </a:r>
            <a:r>
              <a:rPr lang="en-US" sz="4500" dirty="0">
                <a:solidFill>
                  <a:srgbClr val="8E9484"/>
                </a:solidFill>
                <a:latin typeface="Roboto Condensed"/>
              </a:rPr>
              <a:t> </a:t>
            </a:r>
            <a:r>
              <a:rPr lang="en-US" sz="4500" dirty="0" err="1">
                <a:solidFill>
                  <a:srgbClr val="8E9484"/>
                </a:solidFill>
                <a:latin typeface="Roboto Condensed"/>
              </a:rPr>
              <a:t>là</a:t>
            </a:r>
            <a:r>
              <a:rPr lang="en-US" sz="4500" dirty="0">
                <a:solidFill>
                  <a:srgbClr val="8E9484"/>
                </a:solidFill>
                <a:latin typeface="Roboto Condensed"/>
              </a:rPr>
              <a:t> </a:t>
            </a:r>
            <a:r>
              <a:rPr lang="en-US" sz="4500" dirty="0" err="1">
                <a:solidFill>
                  <a:srgbClr val="8E9484"/>
                </a:solidFill>
                <a:latin typeface="Roboto Condensed"/>
              </a:rPr>
              <a:t>tiếng</a:t>
            </a:r>
            <a:endParaRPr lang="en-US" sz="4500" dirty="0">
              <a:solidFill>
                <a:srgbClr val="8E9484"/>
              </a:solidFill>
              <a:latin typeface="Roboto Condensed"/>
            </a:endParaRPr>
          </a:p>
          <a:p>
            <a:pPr algn="ctr">
              <a:lnSpc>
                <a:spcPts val="6299"/>
              </a:lnSpc>
              <a:spcBef>
                <a:spcPct val="0"/>
              </a:spcBef>
            </a:pPr>
            <a:r>
              <a:rPr lang="en-US" sz="4500" dirty="0">
                <a:solidFill>
                  <a:srgbClr val="8E9484"/>
                </a:solidFill>
                <a:latin typeface="Roboto Condensed"/>
              </a:rPr>
              <a:t> </a:t>
            </a:r>
            <a:r>
              <a:rPr lang="en-US" sz="4500" dirty="0" err="1">
                <a:solidFill>
                  <a:srgbClr val="8E9484"/>
                </a:solidFill>
                <a:latin typeface="Roboto Condensed"/>
              </a:rPr>
              <a:t>loài</a:t>
            </a:r>
            <a:r>
              <a:rPr lang="en-US" sz="4500" dirty="0">
                <a:solidFill>
                  <a:srgbClr val="8E9484"/>
                </a:solidFill>
                <a:latin typeface="Roboto Condensed"/>
              </a:rPr>
              <a:t> </a:t>
            </a:r>
            <a:r>
              <a:rPr lang="en-US" sz="4500" dirty="0" err="1">
                <a:solidFill>
                  <a:srgbClr val="8E9484"/>
                </a:solidFill>
                <a:latin typeface="Roboto Condensed"/>
              </a:rPr>
              <a:t>chim</a:t>
            </a:r>
            <a:r>
              <a:rPr lang="en-US" sz="4500" dirty="0">
                <a:solidFill>
                  <a:srgbClr val="8E9484"/>
                </a:solidFill>
                <a:latin typeface="Roboto Condensed"/>
              </a:rPr>
              <a:t> </a:t>
            </a:r>
            <a:r>
              <a:rPr lang="en-US" sz="4500" dirty="0" err="1">
                <a:solidFill>
                  <a:srgbClr val="8E9484"/>
                </a:solidFill>
                <a:latin typeface="Roboto Condensed"/>
              </a:rPr>
              <a:t>nào</a:t>
            </a:r>
            <a:r>
              <a:rPr lang="en-US" sz="4500" dirty="0">
                <a:solidFill>
                  <a:srgbClr val="8E9484"/>
                </a:solidFill>
                <a:latin typeface="Roboto Condensed"/>
              </a:rPr>
              <a:t>?</a:t>
            </a:r>
          </a:p>
        </p:txBody>
      </p:sp>
      <p:sp>
        <p:nvSpPr>
          <p:cNvPr id="12" name="Freeform 12"/>
          <p:cNvSpPr/>
          <p:nvPr/>
        </p:nvSpPr>
        <p:spPr>
          <a:xfrm>
            <a:off x="-131592" y="4711445"/>
            <a:ext cx="4564986" cy="5575555"/>
          </a:xfrm>
          <a:custGeom>
            <a:avLst/>
            <a:gdLst/>
            <a:ahLst/>
            <a:cxnLst/>
            <a:rect l="l" t="t" r="r" b="b"/>
            <a:pathLst>
              <a:path w="4564986" h="5575555">
                <a:moveTo>
                  <a:pt x="0" y="0"/>
                </a:moveTo>
                <a:lnTo>
                  <a:pt x="4564985" y="0"/>
                </a:lnTo>
                <a:lnTo>
                  <a:pt x="4564985" y="5575555"/>
                </a:lnTo>
                <a:lnTo>
                  <a:pt x="0" y="557555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Chim cu gáy">
            <a:hlinkClick r:id="" action="ppaction://media"/>
            <a:extLst>
              <a:ext uri="{FF2B5EF4-FFF2-40B4-BE49-F238E27FC236}">
                <a16:creationId xmlns:a16="http://schemas.microsoft.com/office/drawing/2014/main" id="{011FD5D9-A492-4EBA-8083-232DBC10693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54742" y="3501657"/>
            <a:ext cx="1594202" cy="159420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2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026034"/>
            <a:ext cx="20263081" cy="13508721"/>
          </a:xfrm>
          <a:custGeom>
            <a:avLst/>
            <a:gdLst/>
            <a:ahLst/>
            <a:cxnLst/>
            <a:rect l="l" t="t" r="r" b="b"/>
            <a:pathLst>
              <a:path w="20263081" h="13508721">
                <a:moveTo>
                  <a:pt x="0" y="0"/>
                </a:moveTo>
                <a:lnTo>
                  <a:pt x="20263081" y="0"/>
                </a:lnTo>
                <a:lnTo>
                  <a:pt x="20263081" y="13508720"/>
                </a:lnTo>
                <a:lnTo>
                  <a:pt x="0" y="13508720"/>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65354" y="-758803"/>
            <a:ext cx="19018709" cy="12241489"/>
          </a:xfrm>
          <a:custGeom>
            <a:avLst/>
            <a:gdLst/>
            <a:ahLst/>
            <a:cxnLst/>
            <a:rect l="l" t="t" r="r" b="b"/>
            <a:pathLst>
              <a:path w="19018709" h="12241489">
                <a:moveTo>
                  <a:pt x="0" y="0"/>
                </a:moveTo>
                <a:lnTo>
                  <a:pt x="19018708" y="0"/>
                </a:lnTo>
                <a:lnTo>
                  <a:pt x="19018708" y="12241489"/>
                </a:lnTo>
                <a:lnTo>
                  <a:pt x="0" y="12241489"/>
                </a:lnTo>
                <a:lnTo>
                  <a:pt x="0" y="0"/>
                </a:lnTo>
                <a:close/>
              </a:path>
            </a:pathLst>
          </a:custGeom>
          <a:blipFill>
            <a:blip r:embed="rId4">
              <a:alphaModFix amt="71000"/>
            </a:blip>
            <a:stretch>
              <a:fillRect l="-85002" r="-151548"/>
            </a:stretch>
          </a:blipFill>
        </p:spPr>
      </p:sp>
      <p:sp>
        <p:nvSpPr>
          <p:cNvPr id="4" name="Freeform 4"/>
          <p:cNvSpPr/>
          <p:nvPr/>
        </p:nvSpPr>
        <p:spPr>
          <a:xfrm>
            <a:off x="265774" y="8705593"/>
            <a:ext cx="4356314" cy="1105415"/>
          </a:xfrm>
          <a:custGeom>
            <a:avLst/>
            <a:gdLst/>
            <a:ahLst/>
            <a:cxnLst/>
            <a:rect l="l" t="t" r="r" b="b"/>
            <a:pathLst>
              <a:path w="4356314" h="1105415">
                <a:moveTo>
                  <a:pt x="0" y="0"/>
                </a:moveTo>
                <a:lnTo>
                  <a:pt x="4356313" y="0"/>
                </a:lnTo>
                <a:lnTo>
                  <a:pt x="4356313" y="1105414"/>
                </a:lnTo>
                <a:lnTo>
                  <a:pt x="0" y="1105414"/>
                </a:lnTo>
                <a:lnTo>
                  <a:pt x="0" y="0"/>
                </a:lnTo>
                <a:close/>
              </a:path>
            </a:pathLst>
          </a:custGeom>
          <a:blipFill>
            <a:blip r:embed="rId5">
              <a:alphaModFix amt="72000"/>
              <a:extLst>
                <a:ext uri="{96DAC541-7B7A-43D3-8B79-37D633B846F1}">
                  <asvg:svgBlip xmlns:asvg="http://schemas.microsoft.com/office/drawing/2016/SVG/main" xmlns="" r:embed="rId6"/>
                </a:ext>
              </a:extLst>
            </a:blip>
            <a:stretch>
              <a:fillRect/>
            </a:stretch>
          </a:blipFill>
        </p:spPr>
      </p:sp>
      <p:sp>
        <p:nvSpPr>
          <p:cNvPr id="5" name="Freeform 5"/>
          <p:cNvSpPr/>
          <p:nvPr/>
        </p:nvSpPr>
        <p:spPr>
          <a:xfrm flipH="1">
            <a:off x="747801" y="2278298"/>
            <a:ext cx="4615527" cy="6980002"/>
          </a:xfrm>
          <a:custGeom>
            <a:avLst/>
            <a:gdLst/>
            <a:ahLst/>
            <a:cxnLst/>
            <a:rect l="l" t="t" r="r" b="b"/>
            <a:pathLst>
              <a:path w="4615527" h="6980002">
                <a:moveTo>
                  <a:pt x="4615527" y="0"/>
                </a:moveTo>
                <a:lnTo>
                  <a:pt x="0" y="0"/>
                </a:lnTo>
                <a:lnTo>
                  <a:pt x="0" y="6980002"/>
                </a:lnTo>
                <a:lnTo>
                  <a:pt x="4615527" y="6980002"/>
                </a:lnTo>
                <a:lnTo>
                  <a:pt x="4615527"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4767380" y="3792929"/>
            <a:ext cx="12957675" cy="4601020"/>
          </a:xfrm>
          <a:prstGeom prst="rect">
            <a:avLst/>
          </a:prstGeom>
        </p:spPr>
        <p:txBody>
          <a:bodyPr lIns="0" tIns="0" rIns="0" bIns="0" rtlCol="0" anchor="t">
            <a:spAutoFit/>
          </a:bodyPr>
          <a:lstStyle/>
          <a:p>
            <a:pPr marL="798828" lvl="1" indent="-399414" algn="just">
              <a:lnSpc>
                <a:spcPts val="6992"/>
              </a:lnSpc>
              <a:buFont typeface="Arial"/>
              <a:buChar char="•"/>
            </a:pPr>
            <a:r>
              <a:rPr lang="en-US" sz="3699" dirty="0" err="1">
                <a:solidFill>
                  <a:srgbClr val="422E07"/>
                </a:solidFill>
                <a:latin typeface="Roboto Condensed"/>
              </a:rPr>
              <a:t>Thường</a:t>
            </a:r>
            <a:r>
              <a:rPr lang="en-US" sz="3699" dirty="0">
                <a:solidFill>
                  <a:srgbClr val="422E07"/>
                </a:solidFill>
                <a:latin typeface="Roboto Condensed"/>
              </a:rPr>
              <a:t> </a:t>
            </a:r>
            <a:r>
              <a:rPr lang="en-US" sz="3699" dirty="0" err="1">
                <a:solidFill>
                  <a:srgbClr val="422E07"/>
                </a:solidFill>
                <a:latin typeface="Roboto Condensed"/>
              </a:rPr>
              <a:t>kéo</a:t>
            </a:r>
            <a:r>
              <a:rPr lang="en-US" sz="3699" dirty="0">
                <a:solidFill>
                  <a:srgbClr val="422E07"/>
                </a:solidFill>
                <a:latin typeface="Roboto Condensed"/>
              </a:rPr>
              <a:t> </a:t>
            </a:r>
            <a:r>
              <a:rPr lang="en-US" sz="3699" dirty="0" err="1">
                <a:solidFill>
                  <a:srgbClr val="422E07"/>
                </a:solidFill>
                <a:latin typeface="Roboto Condensed"/>
              </a:rPr>
              <a:t>đến</a:t>
            </a:r>
            <a:r>
              <a:rPr lang="en-US" sz="3699" dirty="0">
                <a:solidFill>
                  <a:srgbClr val="422E07"/>
                </a:solidFill>
                <a:latin typeface="Roboto Condensed"/>
              </a:rPr>
              <a:t> </a:t>
            </a:r>
            <a:r>
              <a:rPr lang="en-US" sz="3699" dirty="0" err="1">
                <a:solidFill>
                  <a:srgbClr val="422E07"/>
                </a:solidFill>
                <a:latin typeface="Roboto Condensed"/>
              </a:rPr>
              <a:t>Tràm</a:t>
            </a:r>
            <a:r>
              <a:rPr lang="en-US" sz="3699" dirty="0">
                <a:solidFill>
                  <a:srgbClr val="422E07"/>
                </a:solidFill>
                <a:latin typeface="Roboto Condensed"/>
              </a:rPr>
              <a:t> </a:t>
            </a:r>
            <a:r>
              <a:rPr lang="en-US" sz="3699" dirty="0" err="1">
                <a:solidFill>
                  <a:srgbClr val="422E07"/>
                </a:solidFill>
                <a:latin typeface="Roboto Condensed"/>
              </a:rPr>
              <a:t>Chim</a:t>
            </a:r>
            <a:r>
              <a:rPr lang="en-US" sz="3699" dirty="0">
                <a:solidFill>
                  <a:srgbClr val="422E07"/>
                </a:solidFill>
                <a:latin typeface="Roboto Condensed"/>
              </a:rPr>
              <a:t> – Tam </a:t>
            </a:r>
            <a:r>
              <a:rPr lang="en-US" sz="3699" dirty="0" err="1">
                <a:solidFill>
                  <a:srgbClr val="422E07"/>
                </a:solidFill>
                <a:latin typeface="Roboto Condensed"/>
              </a:rPr>
              <a:t>Nông</a:t>
            </a:r>
            <a:r>
              <a:rPr lang="en-US" sz="3699" dirty="0">
                <a:solidFill>
                  <a:srgbClr val="422E07"/>
                </a:solidFill>
                <a:latin typeface="Roboto Condensed"/>
              </a:rPr>
              <a:t> </a:t>
            </a:r>
            <a:r>
              <a:rPr lang="en-US" sz="3699" dirty="0" err="1">
                <a:solidFill>
                  <a:srgbClr val="422E07"/>
                </a:solidFill>
                <a:latin typeface="Roboto Condensed"/>
              </a:rPr>
              <a:t>vào</a:t>
            </a:r>
            <a:r>
              <a:rPr lang="en-US" sz="3699" dirty="0">
                <a:solidFill>
                  <a:srgbClr val="422E07"/>
                </a:solidFill>
                <a:latin typeface="Roboto Condensed"/>
              </a:rPr>
              <a:t> </a:t>
            </a:r>
            <a:r>
              <a:rPr lang="en-US" sz="3699" dirty="0" err="1">
                <a:solidFill>
                  <a:srgbClr val="422E07"/>
                </a:solidFill>
                <a:latin typeface="Roboto Condensed"/>
              </a:rPr>
              <a:t>mùa</a:t>
            </a:r>
            <a:r>
              <a:rPr lang="en-US" sz="3699" dirty="0">
                <a:solidFill>
                  <a:srgbClr val="422E07"/>
                </a:solidFill>
                <a:latin typeface="Roboto Condensed"/>
              </a:rPr>
              <a:t> </a:t>
            </a:r>
            <a:r>
              <a:rPr lang="en-US" sz="3699" dirty="0" err="1">
                <a:solidFill>
                  <a:srgbClr val="422E07"/>
                </a:solidFill>
                <a:latin typeface="Roboto Condensed"/>
              </a:rPr>
              <a:t>khô</a:t>
            </a:r>
            <a:r>
              <a:rPr lang="en-US" sz="3699" dirty="0">
                <a:solidFill>
                  <a:srgbClr val="422E07"/>
                </a:solidFill>
                <a:latin typeface="Roboto Condensed"/>
              </a:rPr>
              <a:t> </a:t>
            </a:r>
            <a:r>
              <a:rPr lang="en-US" sz="3699" dirty="0" err="1">
                <a:solidFill>
                  <a:srgbClr val="422E07"/>
                </a:solidFill>
                <a:latin typeface="Roboto Condensed"/>
              </a:rPr>
              <a:t>hàng</a:t>
            </a:r>
            <a:r>
              <a:rPr lang="en-US" sz="3699" dirty="0">
                <a:solidFill>
                  <a:srgbClr val="422E07"/>
                </a:solidFill>
                <a:latin typeface="Roboto Condensed"/>
              </a:rPr>
              <a:t> </a:t>
            </a:r>
            <a:r>
              <a:rPr lang="en-US" sz="3699" dirty="0" err="1">
                <a:solidFill>
                  <a:srgbClr val="422E07"/>
                </a:solidFill>
                <a:latin typeface="Roboto Condensed"/>
              </a:rPr>
              <a:t>năm</a:t>
            </a:r>
            <a:endParaRPr lang="en-US" sz="3699" dirty="0">
              <a:solidFill>
                <a:srgbClr val="422E07"/>
              </a:solidFill>
              <a:latin typeface="Roboto Condensed"/>
            </a:endParaRPr>
          </a:p>
          <a:p>
            <a:pPr marL="798828" lvl="1" indent="-399414" algn="just">
              <a:lnSpc>
                <a:spcPts val="5179"/>
              </a:lnSpc>
              <a:buFont typeface="Arial"/>
              <a:buChar char="•"/>
            </a:pPr>
            <a:r>
              <a:rPr lang="en-US" sz="3699" dirty="0" err="1">
                <a:solidFill>
                  <a:srgbClr val="422E07"/>
                </a:solidFill>
                <a:latin typeface="Roboto Condensed"/>
              </a:rPr>
              <a:t>Thức</a:t>
            </a:r>
            <a:r>
              <a:rPr lang="en-US" sz="3699" dirty="0">
                <a:solidFill>
                  <a:srgbClr val="422E07"/>
                </a:solidFill>
                <a:latin typeface="Roboto Condensed"/>
              </a:rPr>
              <a:t> </a:t>
            </a:r>
            <a:r>
              <a:rPr lang="en-US" sz="3699" dirty="0" err="1">
                <a:solidFill>
                  <a:srgbClr val="422E07"/>
                </a:solidFill>
                <a:latin typeface="Roboto Condensed"/>
              </a:rPr>
              <a:t>ăn</a:t>
            </a:r>
            <a:r>
              <a:rPr lang="en-US" sz="3699" dirty="0">
                <a:solidFill>
                  <a:srgbClr val="422E07"/>
                </a:solidFill>
                <a:latin typeface="Roboto Condensed"/>
              </a:rPr>
              <a:t>: </a:t>
            </a:r>
            <a:r>
              <a:rPr lang="en-US" sz="3699" dirty="0" err="1">
                <a:solidFill>
                  <a:srgbClr val="422E07"/>
                </a:solidFill>
                <a:latin typeface="Roboto Condensed"/>
              </a:rPr>
              <a:t>củ</a:t>
            </a:r>
            <a:r>
              <a:rPr lang="en-US" sz="3699" dirty="0">
                <a:solidFill>
                  <a:srgbClr val="422E07"/>
                </a:solidFill>
                <a:latin typeface="Roboto Condensed"/>
              </a:rPr>
              <a:t> </a:t>
            </a:r>
            <a:r>
              <a:rPr lang="en-US" sz="3699" dirty="0" err="1">
                <a:solidFill>
                  <a:srgbClr val="422E07"/>
                </a:solidFill>
                <a:latin typeface="Roboto Condensed"/>
              </a:rPr>
              <a:t>năng</a:t>
            </a:r>
            <a:endParaRPr lang="en-US" sz="3699" dirty="0">
              <a:solidFill>
                <a:srgbClr val="422E07"/>
              </a:solidFill>
              <a:latin typeface="Roboto Condensed"/>
            </a:endParaRPr>
          </a:p>
          <a:p>
            <a:pPr marL="798828" lvl="1" indent="-399414" algn="just">
              <a:lnSpc>
                <a:spcPts val="6252"/>
              </a:lnSpc>
              <a:buFont typeface="Arial"/>
              <a:buChar char="•"/>
            </a:pPr>
            <a:r>
              <a:rPr lang="en-US" sz="3699" dirty="0" err="1">
                <a:solidFill>
                  <a:srgbClr val="422E07"/>
                </a:solidFill>
                <a:latin typeface="Roboto Condensed"/>
              </a:rPr>
              <a:t>Tập</a:t>
            </a:r>
            <a:r>
              <a:rPr lang="en-US" sz="3699" dirty="0">
                <a:solidFill>
                  <a:srgbClr val="422E07"/>
                </a:solidFill>
                <a:latin typeface="Roboto Condensed"/>
              </a:rPr>
              <a:t> </a:t>
            </a:r>
            <a:r>
              <a:rPr lang="en-US" sz="3699" dirty="0" err="1">
                <a:solidFill>
                  <a:srgbClr val="422E07"/>
                </a:solidFill>
                <a:latin typeface="Roboto Condensed"/>
              </a:rPr>
              <a:t>quán</a:t>
            </a:r>
            <a:r>
              <a:rPr lang="en-US" sz="3699" dirty="0">
                <a:solidFill>
                  <a:srgbClr val="422E07"/>
                </a:solidFill>
                <a:latin typeface="Roboto Condensed"/>
              </a:rPr>
              <a:t>: </a:t>
            </a:r>
            <a:r>
              <a:rPr lang="en-US" sz="3699" dirty="0" err="1">
                <a:solidFill>
                  <a:srgbClr val="422E07"/>
                </a:solidFill>
                <a:latin typeface="Roboto Condensed"/>
              </a:rPr>
              <a:t>Sống</a:t>
            </a:r>
            <a:r>
              <a:rPr lang="en-US" sz="3699" dirty="0">
                <a:solidFill>
                  <a:srgbClr val="422E07"/>
                </a:solidFill>
                <a:latin typeface="Roboto Condensed"/>
              </a:rPr>
              <a:t> </a:t>
            </a:r>
            <a:r>
              <a:rPr lang="en-US" sz="3699" dirty="0" err="1">
                <a:solidFill>
                  <a:srgbClr val="422E07"/>
                </a:solidFill>
                <a:latin typeface="Roboto Condensed"/>
              </a:rPr>
              <a:t>từng</a:t>
            </a:r>
            <a:r>
              <a:rPr lang="en-US" sz="3699" dirty="0">
                <a:solidFill>
                  <a:srgbClr val="422E07"/>
                </a:solidFill>
                <a:latin typeface="Roboto Condensed"/>
              </a:rPr>
              <a:t> </a:t>
            </a:r>
            <a:r>
              <a:rPr lang="en-US" sz="3699" dirty="0" err="1">
                <a:solidFill>
                  <a:srgbClr val="422E07"/>
                </a:solidFill>
                <a:latin typeface="Roboto Condensed"/>
              </a:rPr>
              <a:t>đàn</a:t>
            </a:r>
            <a:r>
              <a:rPr lang="en-US" sz="3699" dirty="0">
                <a:solidFill>
                  <a:srgbClr val="422E07"/>
                </a:solidFill>
                <a:latin typeface="Roboto Condensed"/>
              </a:rPr>
              <a:t>; </a:t>
            </a:r>
            <a:r>
              <a:rPr lang="en-US" sz="3699" dirty="0" err="1">
                <a:solidFill>
                  <a:srgbClr val="422E07"/>
                </a:solidFill>
                <a:latin typeface="Roboto Condensed"/>
              </a:rPr>
              <a:t>theo</a:t>
            </a:r>
            <a:r>
              <a:rPr lang="en-US" sz="3699" dirty="0">
                <a:solidFill>
                  <a:srgbClr val="422E07"/>
                </a:solidFill>
                <a:latin typeface="Roboto Condensed"/>
              </a:rPr>
              <a:t> </a:t>
            </a:r>
            <a:r>
              <a:rPr lang="en-US" sz="3699" dirty="0" err="1">
                <a:solidFill>
                  <a:srgbClr val="422E07"/>
                </a:solidFill>
                <a:latin typeface="Roboto Condensed"/>
              </a:rPr>
              <a:t>cặp</a:t>
            </a:r>
            <a:r>
              <a:rPr lang="en-US" sz="3699" dirty="0">
                <a:solidFill>
                  <a:srgbClr val="422E07"/>
                </a:solidFill>
                <a:latin typeface="Roboto Condensed"/>
              </a:rPr>
              <a:t> </a:t>
            </a:r>
            <a:r>
              <a:rPr lang="en-US" sz="3699" dirty="0" err="1">
                <a:solidFill>
                  <a:srgbClr val="422E07"/>
                </a:solidFill>
                <a:latin typeface="Roboto Condensed"/>
              </a:rPr>
              <a:t>đôi</a:t>
            </a:r>
            <a:endParaRPr lang="en-US" sz="3699" dirty="0">
              <a:solidFill>
                <a:srgbClr val="422E07"/>
              </a:solidFill>
              <a:latin typeface="Roboto Condensed"/>
            </a:endParaRPr>
          </a:p>
          <a:p>
            <a:pPr marL="798828" lvl="1" indent="-399414" algn="just">
              <a:lnSpc>
                <a:spcPts val="6252"/>
              </a:lnSpc>
              <a:buFont typeface="Arial"/>
              <a:buChar char="•"/>
            </a:pPr>
            <a:r>
              <a:rPr lang="en-US" sz="3699" dirty="0" err="1">
                <a:solidFill>
                  <a:srgbClr val="422E07"/>
                </a:solidFill>
                <a:latin typeface="Roboto Condensed"/>
              </a:rPr>
              <a:t>Đặc</a:t>
            </a:r>
            <a:r>
              <a:rPr lang="en-US" sz="3699" dirty="0">
                <a:solidFill>
                  <a:srgbClr val="422E07"/>
                </a:solidFill>
                <a:latin typeface="Roboto Condensed"/>
              </a:rPr>
              <a:t> </a:t>
            </a:r>
            <a:r>
              <a:rPr lang="en-US" sz="3699" dirty="0" err="1">
                <a:solidFill>
                  <a:srgbClr val="422E07"/>
                </a:solidFill>
                <a:latin typeface="Roboto Condensed"/>
              </a:rPr>
              <a:t>điểm</a:t>
            </a:r>
            <a:r>
              <a:rPr lang="en-US" sz="3699" dirty="0">
                <a:solidFill>
                  <a:srgbClr val="422E07"/>
                </a:solidFill>
                <a:latin typeface="Roboto Condensed"/>
              </a:rPr>
              <a:t> </a:t>
            </a:r>
            <a:r>
              <a:rPr lang="en-US" sz="3699" dirty="0" err="1">
                <a:solidFill>
                  <a:srgbClr val="422E07"/>
                </a:solidFill>
                <a:latin typeface="Roboto Condensed"/>
              </a:rPr>
              <a:t>sinh</a:t>
            </a:r>
            <a:r>
              <a:rPr lang="en-US" sz="3699" dirty="0">
                <a:solidFill>
                  <a:srgbClr val="422E07"/>
                </a:solidFill>
                <a:latin typeface="Roboto Condensed"/>
              </a:rPr>
              <a:t> </a:t>
            </a:r>
            <a:r>
              <a:rPr lang="en-US" sz="3699" dirty="0" err="1">
                <a:solidFill>
                  <a:srgbClr val="422E07"/>
                </a:solidFill>
                <a:latin typeface="Roboto Condensed"/>
              </a:rPr>
              <a:t>học</a:t>
            </a:r>
            <a:r>
              <a:rPr lang="en-US" sz="3699" dirty="0">
                <a:solidFill>
                  <a:srgbClr val="422E07"/>
                </a:solidFill>
                <a:latin typeface="Roboto Condensed"/>
              </a:rPr>
              <a:t>: to, </a:t>
            </a:r>
            <a:r>
              <a:rPr lang="en-US" sz="3699" dirty="0" err="1">
                <a:solidFill>
                  <a:srgbClr val="422E07"/>
                </a:solidFill>
                <a:latin typeface="Roboto Condensed"/>
              </a:rPr>
              <a:t>cao</a:t>
            </a:r>
            <a:r>
              <a:rPr lang="en-US" sz="3699" dirty="0">
                <a:solidFill>
                  <a:srgbClr val="422E07"/>
                </a:solidFill>
                <a:latin typeface="Roboto Condensed"/>
              </a:rPr>
              <a:t> </a:t>
            </a:r>
            <a:r>
              <a:rPr lang="en-US" sz="3699" dirty="0" err="1">
                <a:solidFill>
                  <a:srgbClr val="422E07"/>
                </a:solidFill>
                <a:latin typeface="Roboto Condensed"/>
              </a:rPr>
              <a:t>trên</a:t>
            </a:r>
            <a:r>
              <a:rPr lang="en-US" sz="3699" dirty="0">
                <a:solidFill>
                  <a:srgbClr val="422E07"/>
                </a:solidFill>
                <a:latin typeface="Roboto Condensed"/>
              </a:rPr>
              <a:t> 1,7 </a:t>
            </a:r>
            <a:r>
              <a:rPr lang="en-US" sz="3699" dirty="0" err="1">
                <a:solidFill>
                  <a:srgbClr val="422E07"/>
                </a:solidFill>
                <a:latin typeface="Roboto Condensed"/>
              </a:rPr>
              <a:t>mét</a:t>
            </a:r>
            <a:r>
              <a:rPr lang="en-US" sz="3699" dirty="0">
                <a:solidFill>
                  <a:srgbClr val="422E07"/>
                </a:solidFill>
                <a:latin typeface="Roboto Condensed"/>
              </a:rPr>
              <a:t>; </a:t>
            </a:r>
            <a:r>
              <a:rPr lang="en-US" sz="3699" dirty="0" err="1">
                <a:solidFill>
                  <a:srgbClr val="422E07"/>
                </a:solidFill>
                <a:latin typeface="Roboto Condensed"/>
              </a:rPr>
              <a:t>bộ</a:t>
            </a:r>
            <a:r>
              <a:rPr lang="en-US" sz="3699" dirty="0">
                <a:solidFill>
                  <a:srgbClr val="422E07"/>
                </a:solidFill>
                <a:latin typeface="Roboto Condensed"/>
              </a:rPr>
              <a:t> long </a:t>
            </a:r>
            <a:r>
              <a:rPr lang="en-US" sz="3699" dirty="0" err="1">
                <a:solidFill>
                  <a:srgbClr val="422E07"/>
                </a:solidFill>
                <a:latin typeface="Roboto Condensed"/>
              </a:rPr>
              <a:t>xám</a:t>
            </a:r>
            <a:r>
              <a:rPr lang="en-US" sz="3699" dirty="0">
                <a:solidFill>
                  <a:srgbClr val="422E07"/>
                </a:solidFill>
                <a:latin typeface="Roboto Condensed"/>
              </a:rPr>
              <a:t> </a:t>
            </a:r>
            <a:r>
              <a:rPr lang="en-US" sz="3699" dirty="0" err="1">
                <a:solidFill>
                  <a:srgbClr val="422E07"/>
                </a:solidFill>
                <a:latin typeface="Roboto Condensed"/>
              </a:rPr>
              <a:t>mượt</a:t>
            </a:r>
            <a:r>
              <a:rPr lang="en-US" sz="3699" dirty="0">
                <a:solidFill>
                  <a:srgbClr val="422E07"/>
                </a:solidFill>
                <a:latin typeface="Roboto Condensed"/>
              </a:rPr>
              <a:t>, </a:t>
            </a:r>
            <a:r>
              <a:rPr lang="en-US" sz="3699" dirty="0" err="1">
                <a:solidFill>
                  <a:srgbClr val="422E07"/>
                </a:solidFill>
                <a:latin typeface="Roboto Condensed"/>
              </a:rPr>
              <a:t>cổ</a:t>
            </a:r>
            <a:r>
              <a:rPr lang="en-US" sz="3699" dirty="0">
                <a:solidFill>
                  <a:srgbClr val="422E07"/>
                </a:solidFill>
                <a:latin typeface="Roboto Condensed"/>
              </a:rPr>
              <a:t> </a:t>
            </a:r>
            <a:r>
              <a:rPr lang="en-US" sz="3699" dirty="0" err="1">
                <a:solidFill>
                  <a:srgbClr val="422E07"/>
                </a:solidFill>
                <a:latin typeface="Roboto Condensed"/>
              </a:rPr>
              <a:t>cao</a:t>
            </a:r>
            <a:r>
              <a:rPr lang="en-US" sz="3699" dirty="0">
                <a:solidFill>
                  <a:srgbClr val="422E07"/>
                </a:solidFill>
                <a:latin typeface="Roboto Condensed"/>
              </a:rPr>
              <a:t>, </a:t>
            </a:r>
            <a:r>
              <a:rPr lang="en-US" sz="3699" dirty="0" err="1">
                <a:solidFill>
                  <a:srgbClr val="422E07"/>
                </a:solidFill>
                <a:latin typeface="Roboto Condensed"/>
              </a:rPr>
              <a:t>đầu</a:t>
            </a:r>
            <a:r>
              <a:rPr lang="en-US" sz="3699" dirty="0">
                <a:solidFill>
                  <a:srgbClr val="422E07"/>
                </a:solidFill>
                <a:latin typeface="Roboto Condensed"/>
              </a:rPr>
              <a:t> </a:t>
            </a:r>
            <a:r>
              <a:rPr lang="en-US" sz="3699" dirty="0" err="1">
                <a:solidFill>
                  <a:srgbClr val="422E07"/>
                </a:solidFill>
                <a:latin typeface="Roboto Condensed"/>
              </a:rPr>
              <a:t>đỏ</a:t>
            </a:r>
            <a:r>
              <a:rPr lang="en-US" sz="3699" dirty="0">
                <a:solidFill>
                  <a:srgbClr val="422E07"/>
                </a:solidFill>
                <a:latin typeface="Roboto Condensed"/>
              </a:rPr>
              <a:t>, dang </a:t>
            </a:r>
            <a:r>
              <a:rPr lang="en-US" sz="3699" dirty="0" err="1">
                <a:solidFill>
                  <a:srgbClr val="422E07"/>
                </a:solidFill>
                <a:latin typeface="Roboto Condensed"/>
              </a:rPr>
              <a:t>cánh</a:t>
            </a:r>
            <a:r>
              <a:rPr lang="en-US" sz="3699" dirty="0">
                <a:solidFill>
                  <a:srgbClr val="422E07"/>
                </a:solidFill>
                <a:latin typeface="Roboto Condensed"/>
              </a:rPr>
              <a:t> </a:t>
            </a:r>
            <a:r>
              <a:rPr lang="en-US" sz="3699" dirty="0" err="1">
                <a:solidFill>
                  <a:srgbClr val="422E07"/>
                </a:solidFill>
                <a:latin typeface="Roboto Condensed"/>
              </a:rPr>
              <a:t>rộng</a:t>
            </a:r>
            <a:r>
              <a:rPr lang="en-US" sz="3699" dirty="0">
                <a:solidFill>
                  <a:srgbClr val="422E07"/>
                </a:solidFill>
                <a:latin typeface="Roboto Condensed"/>
              </a:rPr>
              <a:t> </a:t>
            </a:r>
            <a:r>
              <a:rPr lang="en-US" sz="3699" dirty="0" err="1">
                <a:solidFill>
                  <a:srgbClr val="422E07"/>
                </a:solidFill>
                <a:latin typeface="Roboto Condensed"/>
              </a:rPr>
              <a:t>khi</a:t>
            </a:r>
            <a:r>
              <a:rPr lang="en-US" sz="3699" dirty="0">
                <a:solidFill>
                  <a:srgbClr val="422E07"/>
                </a:solidFill>
                <a:latin typeface="Roboto Condensed"/>
              </a:rPr>
              <a:t> bay</a:t>
            </a:r>
          </a:p>
          <a:p>
            <a:pPr marL="798828" lvl="1" indent="-399414" algn="just">
              <a:lnSpc>
                <a:spcPts val="5179"/>
              </a:lnSpc>
              <a:buFont typeface="Arial"/>
              <a:buChar char="•"/>
            </a:pPr>
            <a:r>
              <a:rPr lang="en-US" sz="3699" dirty="0" err="1">
                <a:solidFill>
                  <a:srgbClr val="422E07"/>
                </a:solidFill>
                <a:latin typeface="Roboto Condensed"/>
              </a:rPr>
              <a:t>Họ</a:t>
            </a:r>
            <a:r>
              <a:rPr lang="en-US" sz="3699" dirty="0">
                <a:solidFill>
                  <a:srgbClr val="422E07"/>
                </a:solidFill>
                <a:latin typeface="Roboto Condensed"/>
              </a:rPr>
              <a:t> </a:t>
            </a:r>
            <a:r>
              <a:rPr lang="en-US" sz="3699" dirty="0" err="1">
                <a:solidFill>
                  <a:srgbClr val="422E07"/>
                </a:solidFill>
                <a:latin typeface="Roboto Condensed"/>
              </a:rPr>
              <a:t>hàng</a:t>
            </a:r>
            <a:r>
              <a:rPr lang="en-US" sz="3699" dirty="0">
                <a:solidFill>
                  <a:srgbClr val="422E07"/>
                </a:solidFill>
                <a:latin typeface="Roboto Condensed"/>
              </a:rPr>
              <a:t>: </a:t>
            </a:r>
            <a:r>
              <a:rPr lang="en-US" sz="3699" dirty="0" err="1">
                <a:solidFill>
                  <a:srgbClr val="422E07"/>
                </a:solidFill>
                <a:latin typeface="Roboto Condensed"/>
              </a:rPr>
              <a:t>Họ</a:t>
            </a:r>
            <a:r>
              <a:rPr lang="en-US" sz="3699" dirty="0">
                <a:solidFill>
                  <a:srgbClr val="422E07"/>
                </a:solidFill>
                <a:latin typeface="Roboto Condensed"/>
              </a:rPr>
              <a:t> </a:t>
            </a:r>
            <a:r>
              <a:rPr lang="en-US" sz="3699" dirty="0" err="1">
                <a:solidFill>
                  <a:srgbClr val="422E07"/>
                </a:solidFill>
                <a:latin typeface="Roboto Condensed"/>
              </a:rPr>
              <a:t>Hạc</a:t>
            </a:r>
            <a:endParaRPr lang="en-US" sz="3699" dirty="0">
              <a:solidFill>
                <a:srgbClr val="422E07"/>
              </a:solidFill>
              <a:latin typeface="Roboto Condensed"/>
            </a:endParaRPr>
          </a:p>
        </p:txBody>
      </p:sp>
      <p:grpSp>
        <p:nvGrpSpPr>
          <p:cNvPr id="7" name="Group 7"/>
          <p:cNvGrpSpPr/>
          <p:nvPr/>
        </p:nvGrpSpPr>
        <p:grpSpPr>
          <a:xfrm>
            <a:off x="8441628" y="2699872"/>
            <a:ext cx="4051910" cy="966915"/>
            <a:chOff x="0" y="0"/>
            <a:chExt cx="1067170" cy="254661"/>
          </a:xfrm>
        </p:grpSpPr>
        <p:sp>
          <p:nvSpPr>
            <p:cNvPr id="8" name="Freeform 8"/>
            <p:cNvSpPr/>
            <p:nvPr/>
          </p:nvSpPr>
          <p:spPr>
            <a:xfrm>
              <a:off x="0" y="0"/>
              <a:ext cx="1067170" cy="254661"/>
            </a:xfrm>
            <a:custGeom>
              <a:avLst/>
              <a:gdLst/>
              <a:ahLst/>
              <a:cxnLst/>
              <a:rect l="l" t="t" r="r" b="b"/>
              <a:pathLst>
                <a:path w="1067170" h="254661">
                  <a:moveTo>
                    <a:pt x="97445" y="0"/>
                  </a:moveTo>
                  <a:lnTo>
                    <a:pt x="969725" y="0"/>
                  </a:lnTo>
                  <a:cubicBezTo>
                    <a:pt x="995569" y="0"/>
                    <a:pt x="1020354" y="10266"/>
                    <a:pt x="1038629" y="28541"/>
                  </a:cubicBezTo>
                  <a:cubicBezTo>
                    <a:pt x="1056903" y="46815"/>
                    <a:pt x="1067170" y="71601"/>
                    <a:pt x="1067170" y="97445"/>
                  </a:cubicBezTo>
                  <a:lnTo>
                    <a:pt x="1067170" y="157216"/>
                  </a:lnTo>
                  <a:cubicBezTo>
                    <a:pt x="1067170" y="183060"/>
                    <a:pt x="1056903" y="207845"/>
                    <a:pt x="1038629" y="226120"/>
                  </a:cubicBezTo>
                  <a:cubicBezTo>
                    <a:pt x="1020354" y="244394"/>
                    <a:pt x="995569" y="254661"/>
                    <a:pt x="969725" y="254661"/>
                  </a:cubicBezTo>
                  <a:lnTo>
                    <a:pt x="97445" y="254661"/>
                  </a:lnTo>
                  <a:cubicBezTo>
                    <a:pt x="71601" y="254661"/>
                    <a:pt x="46815" y="244394"/>
                    <a:pt x="28541" y="226120"/>
                  </a:cubicBezTo>
                  <a:cubicBezTo>
                    <a:pt x="10266" y="207845"/>
                    <a:pt x="0" y="183060"/>
                    <a:pt x="0" y="157216"/>
                  </a:cubicBezTo>
                  <a:lnTo>
                    <a:pt x="0" y="97445"/>
                  </a:lnTo>
                  <a:cubicBezTo>
                    <a:pt x="0" y="71601"/>
                    <a:pt x="10266" y="46815"/>
                    <a:pt x="28541" y="28541"/>
                  </a:cubicBezTo>
                  <a:cubicBezTo>
                    <a:pt x="46815" y="10266"/>
                    <a:pt x="71601" y="0"/>
                    <a:pt x="97445" y="0"/>
                  </a:cubicBezTo>
                  <a:close/>
                </a:path>
              </a:pathLst>
            </a:custGeom>
            <a:solidFill>
              <a:srgbClr val="D1B274"/>
            </a:solidFill>
          </p:spPr>
        </p:sp>
        <p:sp>
          <p:nvSpPr>
            <p:cNvPr id="9" name="TextBox 9"/>
            <p:cNvSpPr txBox="1"/>
            <p:nvPr/>
          </p:nvSpPr>
          <p:spPr>
            <a:xfrm>
              <a:off x="0" y="-38100"/>
              <a:ext cx="1067170" cy="292761"/>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557763" y="580147"/>
            <a:ext cx="19079476" cy="771521"/>
          </a:xfrm>
          <a:prstGeom prst="rect">
            <a:avLst/>
          </a:prstGeom>
        </p:spPr>
        <p:txBody>
          <a:bodyPr lIns="0" tIns="0" rIns="0" bIns="0" rtlCol="0" anchor="t">
            <a:spAutoFit/>
          </a:bodyPr>
          <a:lstStyle/>
          <a:p>
            <a:pPr algn="l">
              <a:lnSpc>
                <a:spcPts val="5099"/>
              </a:lnSpc>
            </a:pPr>
            <a:r>
              <a:rPr lang="en-US" sz="5999">
                <a:solidFill>
                  <a:srgbClr val="5C6B55"/>
                </a:solidFill>
                <a:latin typeface="#9Slide05 IcielSanelma"/>
              </a:rPr>
              <a:t>3.2. Các thông tin được triển khai trong văn bản </a:t>
            </a:r>
          </a:p>
        </p:txBody>
      </p:sp>
      <p:sp>
        <p:nvSpPr>
          <p:cNvPr id="11" name="TextBox 11"/>
          <p:cNvSpPr txBox="1"/>
          <p:nvPr/>
        </p:nvSpPr>
        <p:spPr>
          <a:xfrm>
            <a:off x="1254000" y="1265943"/>
            <a:ext cx="5892800" cy="698029"/>
          </a:xfrm>
          <a:prstGeom prst="rect">
            <a:avLst/>
          </a:prstGeom>
        </p:spPr>
        <p:txBody>
          <a:bodyPr lIns="0" tIns="0" rIns="0" bIns="0" rtlCol="0" anchor="t">
            <a:spAutoFit/>
          </a:bodyPr>
          <a:lstStyle/>
          <a:p>
            <a:pPr algn="ctr">
              <a:lnSpc>
                <a:spcPts val="5625"/>
              </a:lnSpc>
            </a:pPr>
            <a:r>
              <a:rPr lang="en-US" sz="4018">
                <a:solidFill>
                  <a:srgbClr val="8D4343"/>
                </a:solidFill>
                <a:latin typeface="Roboto Condensed Bold Italics"/>
              </a:rPr>
              <a:t> b. Loài sếu và ý nghĩa của nó</a:t>
            </a:r>
          </a:p>
        </p:txBody>
      </p:sp>
      <p:sp>
        <p:nvSpPr>
          <p:cNvPr id="12" name="TextBox 12"/>
          <p:cNvSpPr txBox="1"/>
          <p:nvPr/>
        </p:nvSpPr>
        <p:spPr>
          <a:xfrm>
            <a:off x="9372600" y="2868052"/>
            <a:ext cx="1969521" cy="629920"/>
          </a:xfrm>
          <a:prstGeom prst="rect">
            <a:avLst/>
          </a:prstGeom>
        </p:spPr>
        <p:txBody>
          <a:bodyPr wrap="square" lIns="0" tIns="0" rIns="0" bIns="0" rtlCol="0" anchor="t">
            <a:spAutoFit/>
          </a:bodyPr>
          <a:lstStyle/>
          <a:p>
            <a:pPr algn="ctr">
              <a:lnSpc>
                <a:spcPts val="5180"/>
              </a:lnSpc>
              <a:spcBef>
                <a:spcPct val="0"/>
              </a:spcBef>
            </a:pPr>
            <a:r>
              <a:rPr lang="en-US" sz="3700" dirty="0" err="1">
                <a:solidFill>
                  <a:srgbClr val="FFFFFF"/>
                </a:solidFill>
                <a:latin typeface="Roboto Condensed Bold"/>
              </a:rPr>
              <a:t>Đặc</a:t>
            </a:r>
            <a:r>
              <a:rPr lang="en-US" sz="3700" dirty="0">
                <a:solidFill>
                  <a:srgbClr val="FFFFFF"/>
                </a:solidFill>
                <a:latin typeface="Roboto Condensed Bold"/>
              </a:rPr>
              <a:t> </a:t>
            </a:r>
            <a:r>
              <a:rPr lang="en-US" sz="3700" dirty="0" err="1">
                <a:solidFill>
                  <a:srgbClr val="FFFFFF"/>
                </a:solidFill>
                <a:latin typeface="Roboto Condensed Bold"/>
              </a:rPr>
              <a:t>điểm</a:t>
            </a:r>
            <a:endParaRPr lang="en-US" sz="3700" dirty="0">
              <a:solidFill>
                <a:srgbClr val="FFFFFF"/>
              </a:solidFill>
              <a:latin typeface="Roboto Condensed Bol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026034"/>
            <a:ext cx="20263081" cy="13508721"/>
          </a:xfrm>
          <a:custGeom>
            <a:avLst/>
            <a:gdLst/>
            <a:ahLst/>
            <a:cxnLst/>
            <a:rect l="l" t="t" r="r" b="b"/>
            <a:pathLst>
              <a:path w="20263081" h="13508721">
                <a:moveTo>
                  <a:pt x="0" y="0"/>
                </a:moveTo>
                <a:lnTo>
                  <a:pt x="20263081" y="0"/>
                </a:lnTo>
                <a:lnTo>
                  <a:pt x="20263081" y="13508720"/>
                </a:lnTo>
                <a:lnTo>
                  <a:pt x="0" y="13508720"/>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65354" y="-758803"/>
            <a:ext cx="19018709" cy="12241489"/>
          </a:xfrm>
          <a:custGeom>
            <a:avLst/>
            <a:gdLst/>
            <a:ahLst/>
            <a:cxnLst/>
            <a:rect l="l" t="t" r="r" b="b"/>
            <a:pathLst>
              <a:path w="19018709" h="12241489">
                <a:moveTo>
                  <a:pt x="0" y="0"/>
                </a:moveTo>
                <a:lnTo>
                  <a:pt x="19018708" y="0"/>
                </a:lnTo>
                <a:lnTo>
                  <a:pt x="19018708" y="12241489"/>
                </a:lnTo>
                <a:lnTo>
                  <a:pt x="0" y="12241489"/>
                </a:lnTo>
                <a:lnTo>
                  <a:pt x="0" y="0"/>
                </a:lnTo>
                <a:close/>
              </a:path>
            </a:pathLst>
          </a:custGeom>
          <a:blipFill>
            <a:blip r:embed="rId4">
              <a:alphaModFix amt="71000"/>
            </a:blip>
            <a:stretch>
              <a:fillRect l="-85002" r="-151548"/>
            </a:stretch>
          </a:blipFill>
        </p:spPr>
      </p:sp>
      <p:sp>
        <p:nvSpPr>
          <p:cNvPr id="4" name="Freeform 4"/>
          <p:cNvSpPr/>
          <p:nvPr/>
        </p:nvSpPr>
        <p:spPr>
          <a:xfrm>
            <a:off x="265774" y="8705593"/>
            <a:ext cx="4356314" cy="1105415"/>
          </a:xfrm>
          <a:custGeom>
            <a:avLst/>
            <a:gdLst/>
            <a:ahLst/>
            <a:cxnLst/>
            <a:rect l="l" t="t" r="r" b="b"/>
            <a:pathLst>
              <a:path w="4356314" h="1105415">
                <a:moveTo>
                  <a:pt x="0" y="0"/>
                </a:moveTo>
                <a:lnTo>
                  <a:pt x="4356313" y="0"/>
                </a:lnTo>
                <a:lnTo>
                  <a:pt x="4356313" y="1105414"/>
                </a:lnTo>
                <a:lnTo>
                  <a:pt x="0" y="11054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flipH="1">
            <a:off x="747801" y="2278298"/>
            <a:ext cx="4615527" cy="6980002"/>
          </a:xfrm>
          <a:custGeom>
            <a:avLst/>
            <a:gdLst/>
            <a:ahLst/>
            <a:cxnLst/>
            <a:rect l="l" t="t" r="r" b="b"/>
            <a:pathLst>
              <a:path w="4615527" h="6980002">
                <a:moveTo>
                  <a:pt x="4615527" y="0"/>
                </a:moveTo>
                <a:lnTo>
                  <a:pt x="0" y="0"/>
                </a:lnTo>
                <a:lnTo>
                  <a:pt x="0" y="6980002"/>
                </a:lnTo>
                <a:lnTo>
                  <a:pt x="4615527" y="6980002"/>
                </a:lnTo>
                <a:lnTo>
                  <a:pt x="4615527"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5363328" y="3328303"/>
            <a:ext cx="12194011" cy="5343907"/>
          </a:xfrm>
          <a:prstGeom prst="rect">
            <a:avLst/>
          </a:prstGeom>
        </p:spPr>
        <p:txBody>
          <a:bodyPr lIns="0" tIns="0" rIns="0" bIns="0" rtlCol="0" anchor="t">
            <a:spAutoFit/>
          </a:bodyPr>
          <a:lstStyle/>
          <a:p>
            <a:pPr marL="820417" lvl="1" indent="-410209" algn="just">
              <a:lnSpc>
                <a:spcPts val="7181"/>
              </a:lnSpc>
              <a:buFont typeface="Arial"/>
              <a:buChar char="•"/>
            </a:pPr>
            <a:r>
              <a:rPr lang="en-US" sz="3799" dirty="0" err="1">
                <a:solidFill>
                  <a:srgbClr val="944B00"/>
                </a:solidFill>
                <a:latin typeface="Roboto Condensed Bold Italics"/>
              </a:rPr>
              <a:t>Biểu</a:t>
            </a:r>
            <a:r>
              <a:rPr lang="en-US" sz="3799" dirty="0">
                <a:solidFill>
                  <a:srgbClr val="944B00"/>
                </a:solidFill>
                <a:latin typeface="Roboto Condensed Bold Italics"/>
              </a:rPr>
              <a:t> </a:t>
            </a:r>
            <a:r>
              <a:rPr lang="en-US" sz="3799" dirty="0" err="1">
                <a:solidFill>
                  <a:srgbClr val="944B00"/>
                </a:solidFill>
                <a:latin typeface="Roboto Condensed Bold Italics"/>
              </a:rPr>
              <a:t>trưng</a:t>
            </a:r>
            <a:r>
              <a:rPr lang="en-US" sz="3799" dirty="0">
                <a:solidFill>
                  <a:srgbClr val="944B00"/>
                </a:solidFill>
                <a:latin typeface="Roboto Condensed Bold Italics"/>
              </a:rPr>
              <a:t> </a:t>
            </a:r>
            <a:r>
              <a:rPr lang="en-US" sz="3799" dirty="0" err="1">
                <a:solidFill>
                  <a:srgbClr val="944B00"/>
                </a:solidFill>
                <a:latin typeface="Roboto Condensed Bold Italics"/>
              </a:rPr>
              <a:t>cho</a:t>
            </a:r>
            <a:r>
              <a:rPr lang="en-US" sz="3799" dirty="0">
                <a:solidFill>
                  <a:srgbClr val="944B00"/>
                </a:solidFill>
                <a:latin typeface="Roboto Condensed Bold Italics"/>
              </a:rPr>
              <a:t> </a:t>
            </a:r>
            <a:r>
              <a:rPr lang="en-US" sz="3799" dirty="0" err="1">
                <a:solidFill>
                  <a:srgbClr val="944B00"/>
                </a:solidFill>
                <a:latin typeface="Roboto Condensed Bold Italics"/>
              </a:rPr>
              <a:t>sức</a:t>
            </a:r>
            <a:r>
              <a:rPr lang="en-US" sz="3799" dirty="0">
                <a:solidFill>
                  <a:srgbClr val="944B00"/>
                </a:solidFill>
                <a:latin typeface="Roboto Condensed Bold Italics"/>
              </a:rPr>
              <a:t> </a:t>
            </a:r>
            <a:r>
              <a:rPr lang="en-US" sz="3799" dirty="0" err="1">
                <a:solidFill>
                  <a:srgbClr val="944B00"/>
                </a:solidFill>
                <a:latin typeface="Roboto Condensed Bold Italics"/>
              </a:rPr>
              <a:t>mạnh</a:t>
            </a:r>
            <a:r>
              <a:rPr lang="en-US" sz="3799" dirty="0">
                <a:solidFill>
                  <a:srgbClr val="944B00"/>
                </a:solidFill>
                <a:latin typeface="Roboto Condensed Bold Italics"/>
              </a:rPr>
              <a:t>, </a:t>
            </a:r>
            <a:r>
              <a:rPr lang="en-US" sz="3799" dirty="0" err="1">
                <a:solidFill>
                  <a:srgbClr val="944B00"/>
                </a:solidFill>
                <a:latin typeface="Roboto Condensed Bold Italics"/>
              </a:rPr>
              <a:t>sự</a:t>
            </a:r>
            <a:r>
              <a:rPr lang="en-US" sz="3799" dirty="0">
                <a:solidFill>
                  <a:srgbClr val="944B00"/>
                </a:solidFill>
                <a:latin typeface="Roboto Condensed Bold Italics"/>
              </a:rPr>
              <a:t> </a:t>
            </a:r>
            <a:r>
              <a:rPr lang="en-US" sz="3799" dirty="0" err="1">
                <a:solidFill>
                  <a:srgbClr val="944B00"/>
                </a:solidFill>
                <a:latin typeface="Roboto Condensed Bold Italics"/>
              </a:rPr>
              <a:t>trường</a:t>
            </a:r>
            <a:r>
              <a:rPr lang="en-US" sz="3799" dirty="0">
                <a:solidFill>
                  <a:srgbClr val="944B00"/>
                </a:solidFill>
                <a:latin typeface="Roboto Condensed Bold Italics"/>
              </a:rPr>
              <a:t> </a:t>
            </a:r>
            <a:r>
              <a:rPr lang="en-US" sz="3799" dirty="0" err="1">
                <a:solidFill>
                  <a:srgbClr val="944B00"/>
                </a:solidFill>
                <a:latin typeface="Roboto Condensed Bold Italics"/>
              </a:rPr>
              <a:t>tồn</a:t>
            </a:r>
            <a:r>
              <a:rPr lang="en-US" sz="3799" dirty="0">
                <a:solidFill>
                  <a:srgbClr val="944B00"/>
                </a:solidFill>
                <a:latin typeface="Roboto Condensed Bold Italics"/>
              </a:rPr>
              <a:t> </a:t>
            </a:r>
            <a:r>
              <a:rPr lang="en-US" sz="3799" dirty="0" err="1">
                <a:solidFill>
                  <a:srgbClr val="944B00"/>
                </a:solidFill>
                <a:latin typeface="Roboto Condensed Bold Italics"/>
              </a:rPr>
              <a:t>và</a:t>
            </a:r>
            <a:r>
              <a:rPr lang="en-US" sz="3799" dirty="0">
                <a:solidFill>
                  <a:srgbClr val="944B00"/>
                </a:solidFill>
                <a:latin typeface="Roboto Condensed Bold Italics"/>
              </a:rPr>
              <a:t> </a:t>
            </a:r>
            <a:r>
              <a:rPr lang="en-US" sz="3799" dirty="0" err="1">
                <a:solidFill>
                  <a:srgbClr val="944B00"/>
                </a:solidFill>
                <a:latin typeface="Roboto Condensed Bold Italics"/>
              </a:rPr>
              <a:t>lòng</a:t>
            </a:r>
            <a:r>
              <a:rPr lang="en-US" sz="3799" dirty="0">
                <a:solidFill>
                  <a:srgbClr val="944B00"/>
                </a:solidFill>
                <a:latin typeface="Roboto Condensed Bold Italics"/>
              </a:rPr>
              <a:t> </a:t>
            </a:r>
            <a:r>
              <a:rPr lang="en-US" sz="3799" dirty="0" err="1">
                <a:solidFill>
                  <a:srgbClr val="944B00"/>
                </a:solidFill>
                <a:latin typeface="Roboto Condensed Bold Italics"/>
              </a:rPr>
              <a:t>thủy</a:t>
            </a:r>
            <a:r>
              <a:rPr lang="en-US" sz="3799" dirty="0">
                <a:solidFill>
                  <a:srgbClr val="944B00"/>
                </a:solidFill>
                <a:latin typeface="Roboto Condensed Bold Italics"/>
              </a:rPr>
              <a:t> </a:t>
            </a:r>
            <a:r>
              <a:rPr lang="en-US" sz="3799" dirty="0" err="1">
                <a:solidFill>
                  <a:srgbClr val="944B00"/>
                </a:solidFill>
                <a:latin typeface="Roboto Condensed Bold Italics"/>
              </a:rPr>
              <a:t>chung</a:t>
            </a:r>
            <a:r>
              <a:rPr lang="en-US" sz="3799" dirty="0">
                <a:solidFill>
                  <a:srgbClr val="944B00"/>
                </a:solidFill>
                <a:latin typeface="Roboto Condensed Bold Italics"/>
              </a:rPr>
              <a:t>.</a:t>
            </a:r>
          </a:p>
          <a:p>
            <a:pPr algn="just">
              <a:lnSpc>
                <a:spcPts val="7181"/>
              </a:lnSpc>
            </a:pPr>
            <a:r>
              <a:rPr lang="en-US" sz="3799" dirty="0">
                <a:solidFill>
                  <a:srgbClr val="944B00"/>
                </a:solidFill>
                <a:latin typeface="Roboto Condensed"/>
              </a:rPr>
              <a:t>      + </a:t>
            </a:r>
            <a:r>
              <a:rPr lang="en-US" sz="3799" dirty="0" err="1">
                <a:solidFill>
                  <a:srgbClr val="944B00"/>
                </a:solidFill>
                <a:latin typeface="Roboto Condensed"/>
              </a:rPr>
              <a:t>Xuất</a:t>
            </a:r>
            <a:r>
              <a:rPr lang="en-US" sz="3799" dirty="0">
                <a:solidFill>
                  <a:srgbClr val="944B00"/>
                </a:solidFill>
                <a:latin typeface="Roboto Condensed"/>
              </a:rPr>
              <a:t> </a:t>
            </a:r>
            <a:r>
              <a:rPr lang="en-US" sz="3799" dirty="0" err="1">
                <a:solidFill>
                  <a:srgbClr val="944B00"/>
                </a:solidFill>
                <a:latin typeface="Roboto Condensed"/>
              </a:rPr>
              <a:t>hiện</a:t>
            </a:r>
            <a:r>
              <a:rPr lang="en-US" sz="3799" dirty="0">
                <a:solidFill>
                  <a:srgbClr val="944B00"/>
                </a:solidFill>
                <a:latin typeface="Roboto Condensed"/>
              </a:rPr>
              <a:t> </a:t>
            </a:r>
            <a:r>
              <a:rPr lang="en-US" sz="3799" dirty="0" err="1">
                <a:solidFill>
                  <a:srgbClr val="944B00"/>
                </a:solidFill>
                <a:latin typeface="Roboto Condensed"/>
              </a:rPr>
              <a:t>nhiều</a:t>
            </a:r>
            <a:r>
              <a:rPr lang="en-US" sz="3799" dirty="0">
                <a:solidFill>
                  <a:srgbClr val="944B00"/>
                </a:solidFill>
                <a:latin typeface="Roboto Condensed"/>
              </a:rPr>
              <a:t> ở </a:t>
            </a:r>
            <a:r>
              <a:rPr lang="en-US" sz="3799" dirty="0" err="1">
                <a:solidFill>
                  <a:srgbClr val="944B00"/>
                </a:solidFill>
                <a:latin typeface="Roboto Condensed"/>
              </a:rPr>
              <a:t>đình</a:t>
            </a:r>
            <a:r>
              <a:rPr lang="en-US" sz="3799" dirty="0">
                <a:solidFill>
                  <a:srgbClr val="944B00"/>
                </a:solidFill>
                <a:latin typeface="Roboto Condensed"/>
              </a:rPr>
              <a:t>, </a:t>
            </a:r>
            <a:r>
              <a:rPr lang="en-US" sz="3799" dirty="0" err="1">
                <a:solidFill>
                  <a:srgbClr val="944B00"/>
                </a:solidFill>
                <a:latin typeface="Roboto Condensed"/>
              </a:rPr>
              <a:t>chùa</a:t>
            </a:r>
            <a:r>
              <a:rPr lang="en-US" sz="3799" dirty="0">
                <a:solidFill>
                  <a:srgbClr val="944B00"/>
                </a:solidFill>
                <a:latin typeface="Roboto Condensed"/>
              </a:rPr>
              <a:t>, </a:t>
            </a:r>
            <a:r>
              <a:rPr lang="en-US" sz="3799" dirty="0" err="1">
                <a:solidFill>
                  <a:srgbClr val="944B00"/>
                </a:solidFill>
                <a:latin typeface="Roboto Condensed"/>
              </a:rPr>
              <a:t>bàn</a:t>
            </a:r>
            <a:r>
              <a:rPr lang="en-US" sz="3799" dirty="0">
                <a:solidFill>
                  <a:srgbClr val="944B00"/>
                </a:solidFill>
                <a:latin typeface="Roboto Condensed"/>
              </a:rPr>
              <a:t> </a:t>
            </a:r>
            <a:r>
              <a:rPr lang="en-US" sz="3799" dirty="0" err="1">
                <a:solidFill>
                  <a:srgbClr val="944B00"/>
                </a:solidFill>
                <a:latin typeface="Roboto Condensed"/>
              </a:rPr>
              <a:t>thờ</a:t>
            </a:r>
            <a:r>
              <a:rPr lang="en-US" sz="3799" dirty="0">
                <a:solidFill>
                  <a:srgbClr val="944B00"/>
                </a:solidFill>
                <a:latin typeface="Roboto Condensed"/>
              </a:rPr>
              <a:t> </a:t>
            </a:r>
            <a:r>
              <a:rPr lang="en-US" sz="3799" dirty="0" err="1">
                <a:solidFill>
                  <a:srgbClr val="944B00"/>
                </a:solidFill>
                <a:latin typeface="Roboto Condensed"/>
              </a:rPr>
              <a:t>gia</a:t>
            </a:r>
            <a:r>
              <a:rPr lang="en-US" sz="3799" dirty="0">
                <a:solidFill>
                  <a:srgbClr val="944B00"/>
                </a:solidFill>
                <a:latin typeface="Roboto Condensed"/>
              </a:rPr>
              <a:t> </a:t>
            </a:r>
            <a:r>
              <a:rPr lang="en-US" sz="3799" dirty="0" err="1">
                <a:solidFill>
                  <a:srgbClr val="944B00"/>
                </a:solidFill>
                <a:latin typeface="Roboto Condensed"/>
              </a:rPr>
              <a:t>đình</a:t>
            </a:r>
            <a:r>
              <a:rPr lang="en-US" sz="3799" dirty="0">
                <a:solidFill>
                  <a:srgbClr val="944B00"/>
                </a:solidFill>
                <a:latin typeface="Roboto Condensed"/>
              </a:rPr>
              <a:t> -&gt; </a:t>
            </a:r>
            <a:r>
              <a:rPr lang="en-US" sz="3799" dirty="0" err="1">
                <a:solidFill>
                  <a:srgbClr val="944B00"/>
                </a:solidFill>
                <a:latin typeface="Roboto Condensed"/>
              </a:rPr>
              <a:t>làm</a:t>
            </a:r>
            <a:r>
              <a:rPr lang="en-US" sz="3799" dirty="0">
                <a:solidFill>
                  <a:srgbClr val="944B00"/>
                </a:solidFill>
                <a:latin typeface="Roboto Condensed"/>
              </a:rPr>
              <a:t> </a:t>
            </a:r>
            <a:r>
              <a:rPr lang="en-US" sz="3799" dirty="0" err="1">
                <a:solidFill>
                  <a:srgbClr val="944B00"/>
                </a:solidFill>
                <a:latin typeface="Roboto Condensed"/>
              </a:rPr>
              <a:t>hình</a:t>
            </a:r>
            <a:r>
              <a:rPr lang="en-US" sz="3799" dirty="0">
                <a:solidFill>
                  <a:srgbClr val="944B00"/>
                </a:solidFill>
                <a:latin typeface="Roboto Condensed"/>
              </a:rPr>
              <a:t> </a:t>
            </a:r>
            <a:r>
              <a:rPr lang="en-US" sz="3799" dirty="0" err="1">
                <a:solidFill>
                  <a:srgbClr val="944B00"/>
                </a:solidFill>
                <a:latin typeface="Roboto Condensed"/>
              </a:rPr>
              <a:t>tượng</a:t>
            </a:r>
            <a:r>
              <a:rPr lang="en-US" sz="3799" dirty="0">
                <a:solidFill>
                  <a:srgbClr val="944B00"/>
                </a:solidFill>
                <a:latin typeface="Roboto Condensed"/>
              </a:rPr>
              <a:t> </a:t>
            </a:r>
            <a:r>
              <a:rPr lang="en-US" sz="3799" dirty="0" err="1">
                <a:solidFill>
                  <a:srgbClr val="944B00"/>
                </a:solidFill>
                <a:latin typeface="Roboto Condensed"/>
              </a:rPr>
              <a:t>trong</a:t>
            </a:r>
            <a:r>
              <a:rPr lang="en-US" sz="3799" dirty="0">
                <a:solidFill>
                  <a:srgbClr val="944B00"/>
                </a:solidFill>
                <a:latin typeface="Roboto Condensed"/>
              </a:rPr>
              <a:t> </a:t>
            </a:r>
            <a:r>
              <a:rPr lang="en-US" sz="3799" dirty="0" err="1">
                <a:solidFill>
                  <a:srgbClr val="944B00"/>
                </a:solidFill>
                <a:latin typeface="Roboto Condensed"/>
              </a:rPr>
              <a:t>các</a:t>
            </a:r>
            <a:r>
              <a:rPr lang="en-US" sz="3799" dirty="0">
                <a:solidFill>
                  <a:srgbClr val="944B00"/>
                </a:solidFill>
                <a:latin typeface="Roboto Condensed"/>
              </a:rPr>
              <a:t> </a:t>
            </a:r>
            <a:r>
              <a:rPr lang="en-US" sz="3799" dirty="0" err="1">
                <a:solidFill>
                  <a:srgbClr val="944B00"/>
                </a:solidFill>
                <a:latin typeface="Roboto Condensed"/>
              </a:rPr>
              <a:t>bộ</a:t>
            </a:r>
            <a:r>
              <a:rPr lang="en-US" sz="3799" dirty="0">
                <a:solidFill>
                  <a:srgbClr val="944B00"/>
                </a:solidFill>
                <a:latin typeface="Roboto Condensed"/>
              </a:rPr>
              <a:t> </a:t>
            </a:r>
            <a:r>
              <a:rPr lang="en-US" sz="3799" dirty="0" err="1">
                <a:solidFill>
                  <a:srgbClr val="944B00"/>
                </a:solidFill>
                <a:latin typeface="Roboto Condensed"/>
              </a:rPr>
              <a:t>đồ</a:t>
            </a:r>
            <a:r>
              <a:rPr lang="en-US" sz="3799" dirty="0">
                <a:solidFill>
                  <a:srgbClr val="944B00"/>
                </a:solidFill>
                <a:latin typeface="Roboto Condensed"/>
              </a:rPr>
              <a:t> </a:t>
            </a:r>
            <a:r>
              <a:rPr lang="en-US" sz="3799" dirty="0" err="1">
                <a:solidFill>
                  <a:srgbClr val="944B00"/>
                </a:solidFill>
                <a:latin typeface="Roboto Condensed"/>
              </a:rPr>
              <a:t>thờ</a:t>
            </a:r>
            <a:r>
              <a:rPr lang="en-US" sz="3799" dirty="0">
                <a:solidFill>
                  <a:srgbClr val="944B00"/>
                </a:solidFill>
                <a:latin typeface="Roboto Condensed"/>
              </a:rPr>
              <a:t> </a:t>
            </a:r>
            <a:r>
              <a:rPr lang="en-US" sz="3799" dirty="0" err="1">
                <a:solidFill>
                  <a:srgbClr val="944B00"/>
                </a:solidFill>
                <a:latin typeface="Roboto Condensed"/>
              </a:rPr>
              <a:t>như</a:t>
            </a:r>
            <a:r>
              <a:rPr lang="en-US" sz="3799" dirty="0">
                <a:solidFill>
                  <a:srgbClr val="944B00"/>
                </a:solidFill>
                <a:latin typeface="Roboto Condensed"/>
              </a:rPr>
              <a:t> </a:t>
            </a:r>
            <a:r>
              <a:rPr lang="en-US" sz="3799" dirty="0" err="1">
                <a:solidFill>
                  <a:srgbClr val="944B00"/>
                </a:solidFill>
                <a:latin typeface="Roboto Condensed"/>
              </a:rPr>
              <a:t>đội</a:t>
            </a:r>
            <a:r>
              <a:rPr lang="en-US" sz="3799" dirty="0">
                <a:solidFill>
                  <a:srgbClr val="944B00"/>
                </a:solidFill>
                <a:latin typeface="Roboto Condensed"/>
              </a:rPr>
              <a:t> </a:t>
            </a:r>
            <a:r>
              <a:rPr lang="en-US" sz="3799" dirty="0" err="1">
                <a:solidFill>
                  <a:srgbClr val="944B00"/>
                </a:solidFill>
                <a:latin typeface="Roboto Condensed"/>
              </a:rPr>
              <a:t>đèn</a:t>
            </a:r>
            <a:r>
              <a:rPr lang="en-US" sz="3799" dirty="0">
                <a:solidFill>
                  <a:srgbClr val="944B00"/>
                </a:solidFill>
                <a:latin typeface="Roboto Condensed"/>
              </a:rPr>
              <a:t>, </a:t>
            </a:r>
            <a:r>
              <a:rPr lang="en-US" sz="3799" dirty="0" err="1">
                <a:solidFill>
                  <a:srgbClr val="944B00"/>
                </a:solidFill>
                <a:latin typeface="Roboto Condensed"/>
              </a:rPr>
              <a:t>hạc</a:t>
            </a:r>
            <a:r>
              <a:rPr lang="en-US" sz="3799" dirty="0">
                <a:solidFill>
                  <a:srgbClr val="944B00"/>
                </a:solidFill>
                <a:latin typeface="Roboto Condensed"/>
              </a:rPr>
              <a:t> </a:t>
            </a:r>
            <a:r>
              <a:rPr lang="en-US" sz="3799" dirty="0" err="1">
                <a:solidFill>
                  <a:srgbClr val="944B00"/>
                </a:solidFill>
                <a:latin typeface="Roboto Condensed"/>
              </a:rPr>
              <a:t>chầu</a:t>
            </a:r>
            <a:endParaRPr lang="en-US" sz="3799" dirty="0">
              <a:solidFill>
                <a:srgbClr val="944B00"/>
              </a:solidFill>
              <a:latin typeface="Roboto Condensed"/>
            </a:endParaRPr>
          </a:p>
          <a:p>
            <a:pPr algn="just">
              <a:lnSpc>
                <a:spcPts val="7181"/>
              </a:lnSpc>
            </a:pPr>
            <a:r>
              <a:rPr lang="en-US" sz="3799" dirty="0">
                <a:solidFill>
                  <a:srgbClr val="944B00"/>
                </a:solidFill>
                <a:latin typeface="Roboto Condensed"/>
              </a:rPr>
              <a:t>         + </a:t>
            </a:r>
            <a:r>
              <a:rPr lang="en-US" sz="3799" dirty="0" err="1">
                <a:solidFill>
                  <a:srgbClr val="944B00"/>
                </a:solidFill>
                <a:latin typeface="Roboto Condensed"/>
              </a:rPr>
              <a:t>Làm</a:t>
            </a:r>
            <a:r>
              <a:rPr lang="en-US" sz="3799" dirty="0">
                <a:solidFill>
                  <a:srgbClr val="944B00"/>
                </a:solidFill>
                <a:latin typeface="Roboto Condensed"/>
              </a:rPr>
              <a:t> </a:t>
            </a:r>
            <a:r>
              <a:rPr lang="en-US" sz="3799" dirty="0" err="1">
                <a:solidFill>
                  <a:srgbClr val="944B00"/>
                </a:solidFill>
                <a:latin typeface="Roboto Condensed"/>
              </a:rPr>
              <a:t>họa</a:t>
            </a:r>
            <a:r>
              <a:rPr lang="en-US" sz="3799" dirty="0">
                <a:solidFill>
                  <a:srgbClr val="944B00"/>
                </a:solidFill>
                <a:latin typeface="Roboto Condensed"/>
              </a:rPr>
              <a:t> </a:t>
            </a:r>
            <a:r>
              <a:rPr lang="en-US" sz="3799" dirty="0" err="1">
                <a:solidFill>
                  <a:srgbClr val="944B00"/>
                </a:solidFill>
                <a:latin typeface="Roboto Condensed"/>
              </a:rPr>
              <a:t>tiết</a:t>
            </a:r>
            <a:r>
              <a:rPr lang="en-US" sz="3799" dirty="0">
                <a:solidFill>
                  <a:srgbClr val="944B00"/>
                </a:solidFill>
                <a:latin typeface="Roboto Condensed"/>
              </a:rPr>
              <a:t> </a:t>
            </a:r>
            <a:r>
              <a:rPr lang="en-US" sz="3799" dirty="0" err="1">
                <a:solidFill>
                  <a:srgbClr val="944B00"/>
                </a:solidFill>
                <a:latin typeface="Roboto Condensed"/>
              </a:rPr>
              <a:t>hoa</a:t>
            </a:r>
            <a:r>
              <a:rPr lang="en-US" sz="3799" dirty="0">
                <a:solidFill>
                  <a:srgbClr val="944B00"/>
                </a:solidFill>
                <a:latin typeface="Roboto Condensed"/>
              </a:rPr>
              <a:t> </a:t>
            </a:r>
            <a:r>
              <a:rPr lang="en-US" sz="3799" dirty="0" err="1">
                <a:solidFill>
                  <a:srgbClr val="944B00"/>
                </a:solidFill>
                <a:latin typeface="Roboto Condensed"/>
              </a:rPr>
              <a:t>văn</a:t>
            </a:r>
            <a:r>
              <a:rPr lang="en-US" sz="3799" dirty="0">
                <a:solidFill>
                  <a:srgbClr val="944B00"/>
                </a:solidFill>
                <a:latin typeface="Roboto Condensed"/>
              </a:rPr>
              <a:t> ở </a:t>
            </a:r>
            <a:r>
              <a:rPr lang="en-US" sz="3799" dirty="0" err="1">
                <a:solidFill>
                  <a:srgbClr val="944B00"/>
                </a:solidFill>
                <a:latin typeface="Roboto Condensed"/>
              </a:rPr>
              <a:t>mặt</a:t>
            </a:r>
            <a:r>
              <a:rPr lang="en-US" sz="3799" dirty="0">
                <a:solidFill>
                  <a:srgbClr val="944B00"/>
                </a:solidFill>
                <a:latin typeface="Roboto Condensed"/>
              </a:rPr>
              <a:t> </a:t>
            </a:r>
            <a:r>
              <a:rPr lang="en-US" sz="3799" dirty="0" err="1">
                <a:solidFill>
                  <a:srgbClr val="944B00"/>
                </a:solidFill>
                <a:latin typeface="Roboto Condensed"/>
              </a:rPr>
              <a:t>trống</a:t>
            </a:r>
            <a:r>
              <a:rPr lang="en-US" sz="3799" dirty="0">
                <a:solidFill>
                  <a:srgbClr val="944B00"/>
                </a:solidFill>
                <a:latin typeface="Roboto Condensed"/>
              </a:rPr>
              <a:t> </a:t>
            </a:r>
            <a:r>
              <a:rPr lang="en-US" sz="3799" dirty="0" err="1">
                <a:solidFill>
                  <a:srgbClr val="944B00"/>
                </a:solidFill>
                <a:latin typeface="Roboto Condensed"/>
              </a:rPr>
              <a:t>đồng</a:t>
            </a:r>
            <a:r>
              <a:rPr lang="en-US" sz="3799" dirty="0">
                <a:solidFill>
                  <a:srgbClr val="944B00"/>
                </a:solidFill>
                <a:latin typeface="Roboto Condensed"/>
              </a:rPr>
              <a:t> </a:t>
            </a:r>
            <a:r>
              <a:rPr lang="en-US" sz="3799" dirty="0" err="1">
                <a:solidFill>
                  <a:srgbClr val="944B00"/>
                </a:solidFill>
                <a:latin typeface="Roboto Condensed"/>
              </a:rPr>
              <a:t>cổ</a:t>
            </a:r>
            <a:r>
              <a:rPr lang="en-US" sz="3799" dirty="0">
                <a:solidFill>
                  <a:srgbClr val="944B00"/>
                </a:solidFill>
                <a:latin typeface="Roboto Condensed"/>
              </a:rPr>
              <a:t>.</a:t>
            </a:r>
          </a:p>
          <a:p>
            <a:pPr marL="820417" lvl="1" indent="-410209" algn="just">
              <a:lnSpc>
                <a:spcPts val="7181"/>
              </a:lnSpc>
              <a:buFont typeface="Arial"/>
              <a:buChar char="•"/>
            </a:pPr>
            <a:r>
              <a:rPr lang="en-US" sz="3799" dirty="0">
                <a:solidFill>
                  <a:srgbClr val="944B00"/>
                </a:solidFill>
                <a:latin typeface="Roboto Condensed Bold"/>
              </a:rPr>
              <a:t> </a:t>
            </a:r>
            <a:r>
              <a:rPr lang="en-US" sz="3799" dirty="0" err="1">
                <a:solidFill>
                  <a:srgbClr val="944B00"/>
                </a:solidFill>
                <a:latin typeface="Roboto Condensed Bold Italics"/>
              </a:rPr>
              <a:t>Được</a:t>
            </a:r>
            <a:r>
              <a:rPr lang="en-US" sz="3799" dirty="0">
                <a:solidFill>
                  <a:srgbClr val="944B00"/>
                </a:solidFill>
                <a:latin typeface="Roboto Condensed Bold Italics"/>
              </a:rPr>
              <a:t> </a:t>
            </a:r>
            <a:r>
              <a:rPr lang="en-US" sz="3799" dirty="0" err="1">
                <a:solidFill>
                  <a:srgbClr val="944B00"/>
                </a:solidFill>
                <a:latin typeface="Roboto Condensed Bold Italics"/>
              </a:rPr>
              <a:t>coi</a:t>
            </a:r>
            <a:r>
              <a:rPr lang="en-US" sz="3799" dirty="0">
                <a:solidFill>
                  <a:srgbClr val="944B00"/>
                </a:solidFill>
                <a:latin typeface="Roboto Condensed Bold Italics"/>
              </a:rPr>
              <a:t> </a:t>
            </a:r>
            <a:r>
              <a:rPr lang="en-US" sz="3799" dirty="0" err="1">
                <a:solidFill>
                  <a:srgbClr val="944B00"/>
                </a:solidFill>
                <a:latin typeface="Roboto Condensed Bold Italics"/>
              </a:rPr>
              <a:t>là</a:t>
            </a:r>
            <a:r>
              <a:rPr lang="en-US" sz="3799" dirty="0">
                <a:solidFill>
                  <a:srgbClr val="944B00"/>
                </a:solidFill>
                <a:latin typeface="Roboto Condensed Bold Italics"/>
              </a:rPr>
              <a:t> “</a:t>
            </a:r>
            <a:r>
              <a:rPr lang="en-US" sz="3799" dirty="0" err="1">
                <a:solidFill>
                  <a:srgbClr val="944B00"/>
                </a:solidFill>
                <a:latin typeface="Roboto Condensed Bold Italics"/>
              </a:rPr>
              <a:t>sứ</a:t>
            </a:r>
            <a:r>
              <a:rPr lang="en-US" sz="3799" dirty="0">
                <a:solidFill>
                  <a:srgbClr val="944B00"/>
                </a:solidFill>
                <a:latin typeface="Roboto Condensed Bold Italics"/>
              </a:rPr>
              <a:t> </a:t>
            </a:r>
            <a:r>
              <a:rPr lang="en-US" sz="3799" dirty="0" err="1">
                <a:solidFill>
                  <a:srgbClr val="944B00"/>
                </a:solidFill>
                <a:latin typeface="Roboto Condensed Bold Italics"/>
              </a:rPr>
              <a:t>thần</a:t>
            </a:r>
            <a:r>
              <a:rPr lang="en-US" sz="3799" dirty="0">
                <a:solidFill>
                  <a:srgbClr val="944B00"/>
                </a:solidFill>
                <a:latin typeface="Roboto Condensed Bold Italics"/>
              </a:rPr>
              <a:t> </a:t>
            </a:r>
            <a:r>
              <a:rPr lang="en-US" sz="3799" dirty="0" err="1">
                <a:solidFill>
                  <a:srgbClr val="944B00"/>
                </a:solidFill>
                <a:latin typeface="Roboto Condensed Bold Italics"/>
              </a:rPr>
              <a:t>của</a:t>
            </a:r>
            <a:r>
              <a:rPr lang="en-US" sz="3799" dirty="0">
                <a:solidFill>
                  <a:srgbClr val="944B00"/>
                </a:solidFill>
                <a:latin typeface="Roboto Condensed Bold Italics"/>
              </a:rPr>
              <a:t> </a:t>
            </a:r>
            <a:r>
              <a:rPr lang="en-US" sz="3799" dirty="0" err="1">
                <a:solidFill>
                  <a:srgbClr val="944B00"/>
                </a:solidFill>
                <a:latin typeface="Roboto Condensed Bold Italics"/>
              </a:rPr>
              <a:t>môi</a:t>
            </a:r>
            <a:r>
              <a:rPr lang="en-US" sz="3799" dirty="0">
                <a:solidFill>
                  <a:srgbClr val="944B00"/>
                </a:solidFill>
                <a:latin typeface="Roboto Condensed Bold Italics"/>
              </a:rPr>
              <a:t> </a:t>
            </a:r>
            <a:r>
              <a:rPr lang="en-US" sz="3799" dirty="0" err="1">
                <a:solidFill>
                  <a:srgbClr val="944B00"/>
                </a:solidFill>
                <a:latin typeface="Roboto Condensed Bold Italics"/>
              </a:rPr>
              <a:t>sinh</a:t>
            </a:r>
            <a:r>
              <a:rPr lang="en-US" sz="3799" dirty="0">
                <a:solidFill>
                  <a:srgbClr val="944B00"/>
                </a:solidFill>
                <a:latin typeface="Roboto Condensed Bold Italics"/>
              </a:rPr>
              <a:t>”; </a:t>
            </a:r>
            <a:r>
              <a:rPr lang="en-US" sz="3799" dirty="0" err="1">
                <a:solidFill>
                  <a:srgbClr val="944B00"/>
                </a:solidFill>
                <a:latin typeface="Roboto Condensed Bold Italics"/>
              </a:rPr>
              <a:t>gọi</a:t>
            </a:r>
            <a:r>
              <a:rPr lang="en-US" sz="3799" dirty="0">
                <a:solidFill>
                  <a:srgbClr val="944B00"/>
                </a:solidFill>
                <a:latin typeface="Roboto Condensed Bold Italics"/>
              </a:rPr>
              <a:t> </a:t>
            </a:r>
            <a:r>
              <a:rPr lang="en-US" sz="3799" dirty="0" err="1">
                <a:solidFill>
                  <a:srgbClr val="944B00"/>
                </a:solidFill>
                <a:latin typeface="Roboto Condensed Bold Italics"/>
              </a:rPr>
              <a:t>là</a:t>
            </a:r>
            <a:r>
              <a:rPr lang="en-US" sz="3799" dirty="0">
                <a:solidFill>
                  <a:srgbClr val="944B00"/>
                </a:solidFill>
                <a:latin typeface="Roboto Condensed Bold Italics"/>
              </a:rPr>
              <a:t> “</a:t>
            </a:r>
            <a:r>
              <a:rPr lang="en-US" sz="3799" dirty="0" err="1">
                <a:solidFill>
                  <a:srgbClr val="944B00"/>
                </a:solidFill>
                <a:latin typeface="Roboto Condensed Bold Italics"/>
              </a:rPr>
              <a:t>nhà</a:t>
            </a:r>
            <a:r>
              <a:rPr lang="en-US" sz="3799" dirty="0">
                <a:solidFill>
                  <a:srgbClr val="944B00"/>
                </a:solidFill>
                <a:latin typeface="Roboto Condensed Bold Italics"/>
              </a:rPr>
              <a:t> </a:t>
            </a:r>
            <a:r>
              <a:rPr lang="en-US" sz="3799" dirty="0" err="1">
                <a:solidFill>
                  <a:srgbClr val="944B00"/>
                </a:solidFill>
                <a:latin typeface="Roboto Condensed Bold Italics"/>
              </a:rPr>
              <a:t>quý</a:t>
            </a:r>
            <a:r>
              <a:rPr lang="en-US" sz="3799" dirty="0">
                <a:solidFill>
                  <a:srgbClr val="944B00"/>
                </a:solidFill>
                <a:latin typeface="Roboto Condensed Bold Italics"/>
              </a:rPr>
              <a:t> </a:t>
            </a:r>
            <a:r>
              <a:rPr lang="en-US" sz="3799" dirty="0" err="1">
                <a:solidFill>
                  <a:srgbClr val="944B00"/>
                </a:solidFill>
                <a:latin typeface="Roboto Condensed Bold Italics"/>
              </a:rPr>
              <a:t>tộc</a:t>
            </a:r>
            <a:r>
              <a:rPr lang="en-US" sz="3799" dirty="0">
                <a:solidFill>
                  <a:srgbClr val="944B00"/>
                </a:solidFill>
                <a:latin typeface="Roboto Condensed Bold Italics"/>
              </a:rPr>
              <a:t> </a:t>
            </a:r>
            <a:r>
              <a:rPr lang="en-US" sz="3799" dirty="0" err="1">
                <a:solidFill>
                  <a:srgbClr val="944B00"/>
                </a:solidFill>
                <a:latin typeface="Roboto Condensed Bold Italics"/>
              </a:rPr>
              <a:t>đáng</a:t>
            </a:r>
            <a:r>
              <a:rPr lang="en-US" sz="3799" dirty="0">
                <a:solidFill>
                  <a:srgbClr val="944B00"/>
                </a:solidFill>
                <a:latin typeface="Roboto Condensed Bold Italics"/>
              </a:rPr>
              <a:t> </a:t>
            </a:r>
            <a:r>
              <a:rPr lang="en-US" sz="3799" dirty="0" err="1">
                <a:solidFill>
                  <a:srgbClr val="944B00"/>
                </a:solidFill>
                <a:latin typeface="Roboto Condensed Bold Italics"/>
              </a:rPr>
              <a:t>yêu</a:t>
            </a:r>
            <a:r>
              <a:rPr lang="en-US" sz="3799" dirty="0">
                <a:solidFill>
                  <a:srgbClr val="944B00"/>
                </a:solidFill>
                <a:latin typeface="Roboto Condensed Bold Italics"/>
              </a:rPr>
              <a:t> </a:t>
            </a:r>
            <a:r>
              <a:rPr lang="en-US" sz="3799" dirty="0" err="1">
                <a:solidFill>
                  <a:srgbClr val="944B00"/>
                </a:solidFill>
                <a:latin typeface="Roboto Condensed Bold Italics"/>
              </a:rPr>
              <a:t>trong</a:t>
            </a:r>
            <a:r>
              <a:rPr lang="en-US" sz="3799" dirty="0">
                <a:solidFill>
                  <a:srgbClr val="944B00"/>
                </a:solidFill>
                <a:latin typeface="Roboto Condensed Bold Italics"/>
              </a:rPr>
              <a:t> </a:t>
            </a:r>
            <a:r>
              <a:rPr lang="en-US" sz="3799" dirty="0" err="1">
                <a:solidFill>
                  <a:srgbClr val="944B00"/>
                </a:solidFill>
                <a:latin typeface="Roboto Condensed Bold Italics"/>
              </a:rPr>
              <a:t>các</a:t>
            </a:r>
            <a:r>
              <a:rPr lang="en-US" sz="3799" dirty="0">
                <a:solidFill>
                  <a:srgbClr val="944B00"/>
                </a:solidFill>
                <a:latin typeface="Roboto Condensed Bold Italics"/>
              </a:rPr>
              <a:t> </a:t>
            </a:r>
            <a:r>
              <a:rPr lang="en-US" sz="3799" dirty="0" err="1">
                <a:solidFill>
                  <a:srgbClr val="944B00"/>
                </a:solidFill>
                <a:latin typeface="Roboto Condensed Bold Italics"/>
              </a:rPr>
              <a:t>loài</a:t>
            </a:r>
            <a:r>
              <a:rPr lang="en-US" sz="3799" dirty="0">
                <a:solidFill>
                  <a:srgbClr val="944B00"/>
                </a:solidFill>
                <a:latin typeface="Roboto Condensed Bold Italics"/>
              </a:rPr>
              <a:t> </a:t>
            </a:r>
            <a:r>
              <a:rPr lang="en-US" sz="3799" dirty="0" err="1">
                <a:solidFill>
                  <a:srgbClr val="944B00"/>
                </a:solidFill>
                <a:latin typeface="Roboto Condensed Bold Italics"/>
              </a:rPr>
              <a:t>chim</a:t>
            </a:r>
            <a:r>
              <a:rPr lang="en-US" sz="3799" dirty="0">
                <a:solidFill>
                  <a:srgbClr val="944B00"/>
                </a:solidFill>
                <a:latin typeface="Roboto Condensed Bold Italics"/>
              </a:rPr>
              <a:t>”</a:t>
            </a:r>
          </a:p>
        </p:txBody>
      </p:sp>
      <p:grpSp>
        <p:nvGrpSpPr>
          <p:cNvPr id="7" name="Group 7"/>
          <p:cNvGrpSpPr/>
          <p:nvPr/>
        </p:nvGrpSpPr>
        <p:grpSpPr>
          <a:xfrm>
            <a:off x="9496713" y="2146551"/>
            <a:ext cx="3872224" cy="943627"/>
            <a:chOff x="0" y="0"/>
            <a:chExt cx="1019845" cy="248527"/>
          </a:xfrm>
        </p:grpSpPr>
        <p:sp>
          <p:nvSpPr>
            <p:cNvPr id="8" name="Freeform 8"/>
            <p:cNvSpPr/>
            <p:nvPr/>
          </p:nvSpPr>
          <p:spPr>
            <a:xfrm>
              <a:off x="0" y="0"/>
              <a:ext cx="1019845" cy="248527"/>
            </a:xfrm>
            <a:custGeom>
              <a:avLst/>
              <a:gdLst/>
              <a:ahLst/>
              <a:cxnLst/>
              <a:rect l="l" t="t" r="r" b="b"/>
              <a:pathLst>
                <a:path w="1019845" h="248527">
                  <a:moveTo>
                    <a:pt x="101967" y="0"/>
                  </a:moveTo>
                  <a:lnTo>
                    <a:pt x="917878" y="0"/>
                  </a:lnTo>
                  <a:cubicBezTo>
                    <a:pt x="944922" y="0"/>
                    <a:pt x="970857" y="10743"/>
                    <a:pt x="989980" y="29865"/>
                  </a:cubicBezTo>
                  <a:cubicBezTo>
                    <a:pt x="1009102" y="48988"/>
                    <a:pt x="1019845" y="74923"/>
                    <a:pt x="1019845" y="101967"/>
                  </a:cubicBezTo>
                  <a:lnTo>
                    <a:pt x="1019845" y="146561"/>
                  </a:lnTo>
                  <a:cubicBezTo>
                    <a:pt x="1019845" y="173604"/>
                    <a:pt x="1009102" y="199539"/>
                    <a:pt x="989980" y="218662"/>
                  </a:cubicBezTo>
                  <a:cubicBezTo>
                    <a:pt x="970857" y="237784"/>
                    <a:pt x="944922" y="248527"/>
                    <a:pt x="917878" y="248527"/>
                  </a:cubicBezTo>
                  <a:lnTo>
                    <a:pt x="101967" y="248527"/>
                  </a:lnTo>
                  <a:cubicBezTo>
                    <a:pt x="74923" y="248527"/>
                    <a:pt x="48988" y="237784"/>
                    <a:pt x="29865" y="218662"/>
                  </a:cubicBezTo>
                  <a:cubicBezTo>
                    <a:pt x="10743" y="199539"/>
                    <a:pt x="0" y="173604"/>
                    <a:pt x="0" y="146561"/>
                  </a:cubicBezTo>
                  <a:lnTo>
                    <a:pt x="0" y="101967"/>
                  </a:lnTo>
                  <a:cubicBezTo>
                    <a:pt x="0" y="74923"/>
                    <a:pt x="10743" y="48988"/>
                    <a:pt x="29865" y="29865"/>
                  </a:cubicBezTo>
                  <a:cubicBezTo>
                    <a:pt x="48988" y="10743"/>
                    <a:pt x="74923" y="0"/>
                    <a:pt x="101967" y="0"/>
                  </a:cubicBezTo>
                  <a:close/>
                </a:path>
              </a:pathLst>
            </a:custGeom>
            <a:solidFill>
              <a:srgbClr val="D1B274"/>
            </a:solidFill>
          </p:spPr>
        </p:sp>
        <p:sp>
          <p:nvSpPr>
            <p:cNvPr id="9" name="TextBox 9"/>
            <p:cNvSpPr txBox="1"/>
            <p:nvPr/>
          </p:nvSpPr>
          <p:spPr>
            <a:xfrm>
              <a:off x="0" y="-38100"/>
              <a:ext cx="1019845" cy="28662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65774" y="340998"/>
            <a:ext cx="19079476" cy="795016"/>
          </a:xfrm>
          <a:prstGeom prst="rect">
            <a:avLst/>
          </a:prstGeom>
        </p:spPr>
        <p:txBody>
          <a:bodyPr lIns="0" tIns="0" rIns="0" bIns="0" rtlCol="0" anchor="t">
            <a:spAutoFit/>
          </a:bodyPr>
          <a:lstStyle/>
          <a:p>
            <a:pPr algn="l">
              <a:lnSpc>
                <a:spcPts val="5184"/>
              </a:lnSpc>
            </a:pPr>
            <a:r>
              <a:rPr lang="en-US" sz="6099">
                <a:solidFill>
                  <a:srgbClr val="5C6B55"/>
                </a:solidFill>
                <a:latin typeface="#9Slide05 IcielSanelma"/>
              </a:rPr>
              <a:t>3.2. Các thông tin được triển khai trong văn bản </a:t>
            </a:r>
          </a:p>
        </p:txBody>
      </p:sp>
      <p:sp>
        <p:nvSpPr>
          <p:cNvPr id="11" name="TextBox 11"/>
          <p:cNvSpPr txBox="1"/>
          <p:nvPr/>
        </p:nvSpPr>
        <p:spPr>
          <a:xfrm>
            <a:off x="1455686" y="1295276"/>
            <a:ext cx="6332802" cy="738035"/>
          </a:xfrm>
          <a:prstGeom prst="rect">
            <a:avLst/>
          </a:prstGeom>
        </p:spPr>
        <p:txBody>
          <a:bodyPr lIns="0" tIns="0" rIns="0" bIns="0" rtlCol="0" anchor="t">
            <a:spAutoFit/>
          </a:bodyPr>
          <a:lstStyle/>
          <a:p>
            <a:pPr algn="ctr">
              <a:lnSpc>
                <a:spcPts val="6045"/>
              </a:lnSpc>
            </a:pPr>
            <a:r>
              <a:rPr lang="en-US" sz="4318">
                <a:solidFill>
                  <a:srgbClr val="8D4343"/>
                </a:solidFill>
                <a:latin typeface="Roboto Condensed Bold Italics"/>
              </a:rPr>
              <a:t> b. Loài sếu và ý nghĩa của nó</a:t>
            </a:r>
          </a:p>
        </p:txBody>
      </p:sp>
      <p:sp>
        <p:nvSpPr>
          <p:cNvPr id="12" name="TextBox 12"/>
          <p:cNvSpPr txBox="1"/>
          <p:nvPr/>
        </p:nvSpPr>
        <p:spPr>
          <a:xfrm>
            <a:off x="10700184" y="2240540"/>
            <a:ext cx="1644215" cy="679450"/>
          </a:xfrm>
          <a:prstGeom prst="rect">
            <a:avLst/>
          </a:prstGeom>
        </p:spPr>
        <p:txBody>
          <a:bodyPr wrap="square" lIns="0" tIns="0" rIns="0" bIns="0" rtlCol="0" anchor="t">
            <a:spAutoFit/>
          </a:bodyPr>
          <a:lstStyle/>
          <a:p>
            <a:pPr algn="ctr">
              <a:lnSpc>
                <a:spcPts val="5599"/>
              </a:lnSpc>
              <a:spcBef>
                <a:spcPct val="0"/>
              </a:spcBef>
            </a:pPr>
            <a:r>
              <a:rPr lang="en-US" sz="3999" dirty="0">
                <a:solidFill>
                  <a:srgbClr val="FFFFFF"/>
                </a:solidFill>
                <a:latin typeface="Roboto Condensed Bold"/>
              </a:rPr>
              <a:t>Ý </a:t>
            </a:r>
            <a:r>
              <a:rPr lang="en-US" sz="3999" dirty="0" err="1">
                <a:solidFill>
                  <a:srgbClr val="FFFFFF"/>
                </a:solidFill>
                <a:latin typeface="Roboto Condensed Bold"/>
              </a:rPr>
              <a:t>nghĩa</a:t>
            </a:r>
            <a:endParaRPr lang="en-US" sz="3999" dirty="0">
              <a:solidFill>
                <a:srgbClr val="FFFFFF"/>
              </a:solidFill>
              <a:latin typeface="Roboto Condensed Bol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0" y="-2002747"/>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977244"/>
            <a:ext cx="19018709" cy="12241489"/>
          </a:xfrm>
          <a:custGeom>
            <a:avLst/>
            <a:gdLst/>
            <a:ahLst/>
            <a:cxnLst/>
            <a:rect l="l" t="t" r="r" b="b"/>
            <a:pathLst>
              <a:path w="19018709" h="12241489">
                <a:moveTo>
                  <a:pt x="0" y="0"/>
                </a:moveTo>
                <a:lnTo>
                  <a:pt x="19018709" y="0"/>
                </a:lnTo>
                <a:lnTo>
                  <a:pt x="19018709" y="12241488"/>
                </a:lnTo>
                <a:lnTo>
                  <a:pt x="0" y="12241488"/>
                </a:lnTo>
                <a:lnTo>
                  <a:pt x="0" y="0"/>
                </a:lnTo>
                <a:close/>
              </a:path>
            </a:pathLst>
          </a:custGeom>
          <a:blipFill>
            <a:blip r:embed="rId4">
              <a:alphaModFix amt="65000"/>
            </a:blip>
            <a:stretch>
              <a:fillRect l="-85002" r="-151548"/>
            </a:stretch>
          </a:blipFill>
        </p:spPr>
      </p:sp>
      <p:sp>
        <p:nvSpPr>
          <p:cNvPr id="4" name="Freeform 4"/>
          <p:cNvSpPr/>
          <p:nvPr/>
        </p:nvSpPr>
        <p:spPr>
          <a:xfrm>
            <a:off x="1028700" y="2611396"/>
            <a:ext cx="4802628" cy="6910256"/>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5"/>
            <a:stretch>
              <a:fillRect/>
            </a:stretch>
          </a:blipFill>
        </p:spPr>
      </p:sp>
      <p:sp>
        <p:nvSpPr>
          <p:cNvPr id="5" name="Freeform 5"/>
          <p:cNvSpPr/>
          <p:nvPr/>
        </p:nvSpPr>
        <p:spPr>
          <a:xfrm>
            <a:off x="1218740" y="9090421"/>
            <a:ext cx="3398862" cy="862461"/>
          </a:xfrm>
          <a:custGeom>
            <a:avLst/>
            <a:gdLst/>
            <a:ahLst/>
            <a:cxnLst/>
            <a:rect l="l" t="t" r="r" b="b"/>
            <a:pathLst>
              <a:path w="3398862" h="862461">
                <a:moveTo>
                  <a:pt x="0" y="0"/>
                </a:moveTo>
                <a:lnTo>
                  <a:pt x="3398862" y="0"/>
                </a:lnTo>
                <a:lnTo>
                  <a:pt x="3398862" y="862461"/>
                </a:lnTo>
                <a:lnTo>
                  <a:pt x="0" y="862461"/>
                </a:lnTo>
                <a:lnTo>
                  <a:pt x="0" y="0"/>
                </a:lnTo>
                <a:close/>
              </a:path>
            </a:pathLst>
          </a:custGeom>
          <a:blipFill>
            <a:blip r:embed="rId6">
              <a:alphaModFix amt="72000"/>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5831328" y="2770869"/>
            <a:ext cx="12028416" cy="1827956"/>
            <a:chOff x="0" y="0"/>
            <a:chExt cx="3167978" cy="481437"/>
          </a:xfrm>
        </p:grpSpPr>
        <p:sp>
          <p:nvSpPr>
            <p:cNvPr id="7" name="Freeform 7"/>
            <p:cNvSpPr/>
            <p:nvPr/>
          </p:nvSpPr>
          <p:spPr>
            <a:xfrm>
              <a:off x="0" y="0"/>
              <a:ext cx="3167978" cy="481437"/>
            </a:xfrm>
            <a:custGeom>
              <a:avLst/>
              <a:gdLst/>
              <a:ahLst/>
              <a:cxnLst/>
              <a:rect l="l" t="t" r="r" b="b"/>
              <a:pathLst>
                <a:path w="3167978" h="481437">
                  <a:moveTo>
                    <a:pt x="19309" y="0"/>
                  </a:moveTo>
                  <a:lnTo>
                    <a:pt x="3148669" y="0"/>
                  </a:lnTo>
                  <a:cubicBezTo>
                    <a:pt x="3153790" y="0"/>
                    <a:pt x="3158701" y="2034"/>
                    <a:pt x="3162322" y="5655"/>
                  </a:cubicBezTo>
                  <a:cubicBezTo>
                    <a:pt x="3165944" y="9277"/>
                    <a:pt x="3167978" y="14188"/>
                    <a:pt x="3167978" y="19309"/>
                  </a:cubicBezTo>
                  <a:lnTo>
                    <a:pt x="3167978" y="462128"/>
                  </a:lnTo>
                  <a:cubicBezTo>
                    <a:pt x="3167978" y="472792"/>
                    <a:pt x="3159333" y="481437"/>
                    <a:pt x="3148669" y="481437"/>
                  </a:cubicBezTo>
                  <a:lnTo>
                    <a:pt x="19309" y="481437"/>
                  </a:lnTo>
                  <a:cubicBezTo>
                    <a:pt x="14188" y="481437"/>
                    <a:pt x="9277" y="479403"/>
                    <a:pt x="5655" y="475781"/>
                  </a:cubicBezTo>
                  <a:cubicBezTo>
                    <a:pt x="2034" y="472160"/>
                    <a:pt x="0" y="467249"/>
                    <a:pt x="0" y="462128"/>
                  </a:cubicBezTo>
                  <a:lnTo>
                    <a:pt x="0" y="19309"/>
                  </a:lnTo>
                  <a:cubicBezTo>
                    <a:pt x="0" y="14188"/>
                    <a:pt x="2034" y="9277"/>
                    <a:pt x="5655" y="5655"/>
                  </a:cubicBezTo>
                  <a:cubicBezTo>
                    <a:pt x="9277" y="2034"/>
                    <a:pt x="14188" y="0"/>
                    <a:pt x="19309" y="0"/>
                  </a:cubicBezTo>
                  <a:close/>
                </a:path>
              </a:pathLst>
            </a:custGeom>
            <a:solidFill>
              <a:srgbClr val="F1F1F1"/>
            </a:solidFill>
            <a:ln w="28575" cap="rnd">
              <a:solidFill>
                <a:srgbClr val="C8CBC3"/>
              </a:solidFill>
              <a:prstDash val="lgDash"/>
              <a:round/>
            </a:ln>
          </p:spPr>
        </p:sp>
        <p:sp>
          <p:nvSpPr>
            <p:cNvPr id="8" name="TextBox 8"/>
            <p:cNvSpPr txBox="1"/>
            <p:nvPr/>
          </p:nvSpPr>
          <p:spPr>
            <a:xfrm>
              <a:off x="0" y="-38100"/>
              <a:ext cx="3167978" cy="51953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134069" y="2066178"/>
            <a:ext cx="3375286" cy="813567"/>
            <a:chOff x="0" y="0"/>
            <a:chExt cx="888964" cy="214273"/>
          </a:xfrm>
        </p:grpSpPr>
        <p:sp>
          <p:nvSpPr>
            <p:cNvPr id="10" name="Freeform 10"/>
            <p:cNvSpPr/>
            <p:nvPr/>
          </p:nvSpPr>
          <p:spPr>
            <a:xfrm>
              <a:off x="0" y="0"/>
              <a:ext cx="888964" cy="214273"/>
            </a:xfrm>
            <a:custGeom>
              <a:avLst/>
              <a:gdLst/>
              <a:ahLst/>
              <a:cxnLst/>
              <a:rect l="l" t="t" r="r" b="b"/>
              <a:pathLst>
                <a:path w="888964" h="214273">
                  <a:moveTo>
                    <a:pt x="61930" y="0"/>
                  </a:moveTo>
                  <a:lnTo>
                    <a:pt x="827034" y="0"/>
                  </a:lnTo>
                  <a:cubicBezTo>
                    <a:pt x="861237" y="0"/>
                    <a:pt x="888964" y="27727"/>
                    <a:pt x="888964" y="61930"/>
                  </a:cubicBezTo>
                  <a:lnTo>
                    <a:pt x="888964" y="152343"/>
                  </a:lnTo>
                  <a:cubicBezTo>
                    <a:pt x="888964" y="168768"/>
                    <a:pt x="882439" y="184520"/>
                    <a:pt x="870825" y="196134"/>
                  </a:cubicBezTo>
                  <a:cubicBezTo>
                    <a:pt x="859211" y="207748"/>
                    <a:pt x="843459" y="214273"/>
                    <a:pt x="827034" y="214273"/>
                  </a:cubicBezTo>
                  <a:lnTo>
                    <a:pt x="61930" y="214273"/>
                  </a:lnTo>
                  <a:cubicBezTo>
                    <a:pt x="45505" y="214273"/>
                    <a:pt x="29753" y="207748"/>
                    <a:pt x="18139" y="196134"/>
                  </a:cubicBezTo>
                  <a:cubicBezTo>
                    <a:pt x="6525" y="184520"/>
                    <a:pt x="0" y="168768"/>
                    <a:pt x="0" y="152343"/>
                  </a:cubicBezTo>
                  <a:lnTo>
                    <a:pt x="0" y="61930"/>
                  </a:lnTo>
                  <a:cubicBezTo>
                    <a:pt x="0" y="45505"/>
                    <a:pt x="6525" y="29753"/>
                    <a:pt x="18139" y="18139"/>
                  </a:cubicBezTo>
                  <a:cubicBezTo>
                    <a:pt x="29753" y="6525"/>
                    <a:pt x="45505" y="0"/>
                    <a:pt x="61930" y="0"/>
                  </a:cubicBezTo>
                  <a:close/>
                </a:path>
              </a:pathLst>
            </a:custGeom>
            <a:solidFill>
              <a:srgbClr val="C8CBC3"/>
            </a:solidFill>
            <a:ln w="19050" cap="rnd">
              <a:solidFill>
                <a:srgbClr val="6B7063"/>
              </a:solidFill>
              <a:prstDash val="solid"/>
              <a:round/>
            </a:ln>
          </p:spPr>
        </p:sp>
        <p:sp>
          <p:nvSpPr>
            <p:cNvPr id="11" name="TextBox 11"/>
            <p:cNvSpPr txBox="1"/>
            <p:nvPr/>
          </p:nvSpPr>
          <p:spPr>
            <a:xfrm>
              <a:off x="0" y="-38100"/>
              <a:ext cx="888964" cy="25237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982698" y="5259635"/>
            <a:ext cx="11877046" cy="989597"/>
            <a:chOff x="0" y="0"/>
            <a:chExt cx="3128111" cy="260634"/>
          </a:xfrm>
        </p:grpSpPr>
        <p:sp>
          <p:nvSpPr>
            <p:cNvPr id="13" name="Freeform 13"/>
            <p:cNvSpPr/>
            <p:nvPr/>
          </p:nvSpPr>
          <p:spPr>
            <a:xfrm>
              <a:off x="0" y="0"/>
              <a:ext cx="3128111" cy="260634"/>
            </a:xfrm>
            <a:custGeom>
              <a:avLst/>
              <a:gdLst/>
              <a:ahLst/>
              <a:cxnLst/>
              <a:rect l="l" t="t" r="r" b="b"/>
              <a:pathLst>
                <a:path w="3128111" h="260634">
                  <a:moveTo>
                    <a:pt x="19555" y="0"/>
                  </a:moveTo>
                  <a:lnTo>
                    <a:pt x="3108556" y="0"/>
                  </a:lnTo>
                  <a:cubicBezTo>
                    <a:pt x="3119356" y="0"/>
                    <a:pt x="3128111" y="8755"/>
                    <a:pt x="3128111" y="19555"/>
                  </a:cubicBezTo>
                  <a:lnTo>
                    <a:pt x="3128111" y="241079"/>
                  </a:lnTo>
                  <a:cubicBezTo>
                    <a:pt x="3128111" y="251879"/>
                    <a:pt x="3119356" y="260634"/>
                    <a:pt x="3108556" y="260634"/>
                  </a:cubicBezTo>
                  <a:lnTo>
                    <a:pt x="19555" y="260634"/>
                  </a:lnTo>
                  <a:cubicBezTo>
                    <a:pt x="14369" y="260634"/>
                    <a:pt x="9395" y="258574"/>
                    <a:pt x="5728" y="254907"/>
                  </a:cubicBezTo>
                  <a:cubicBezTo>
                    <a:pt x="2060" y="251240"/>
                    <a:pt x="0" y="246266"/>
                    <a:pt x="0" y="241079"/>
                  </a:cubicBezTo>
                  <a:lnTo>
                    <a:pt x="0" y="19555"/>
                  </a:lnTo>
                  <a:cubicBezTo>
                    <a:pt x="0" y="8755"/>
                    <a:pt x="8755" y="0"/>
                    <a:pt x="19555" y="0"/>
                  </a:cubicBezTo>
                  <a:close/>
                </a:path>
              </a:pathLst>
            </a:custGeom>
            <a:solidFill>
              <a:srgbClr val="F1F1F1"/>
            </a:solidFill>
            <a:ln w="28575" cap="rnd">
              <a:solidFill>
                <a:srgbClr val="C8CBC3"/>
              </a:solidFill>
              <a:prstDash val="lgDash"/>
              <a:round/>
            </a:ln>
          </p:spPr>
        </p:sp>
        <p:sp>
          <p:nvSpPr>
            <p:cNvPr id="14" name="TextBox 14"/>
            <p:cNvSpPr txBox="1"/>
            <p:nvPr/>
          </p:nvSpPr>
          <p:spPr>
            <a:xfrm>
              <a:off x="0" y="-38100"/>
              <a:ext cx="3128111" cy="29873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134069" y="4713125"/>
            <a:ext cx="3375286" cy="813567"/>
            <a:chOff x="0" y="0"/>
            <a:chExt cx="888964" cy="214273"/>
          </a:xfrm>
        </p:grpSpPr>
        <p:sp>
          <p:nvSpPr>
            <p:cNvPr id="16" name="Freeform 16"/>
            <p:cNvSpPr/>
            <p:nvPr/>
          </p:nvSpPr>
          <p:spPr>
            <a:xfrm>
              <a:off x="0" y="0"/>
              <a:ext cx="888964" cy="214273"/>
            </a:xfrm>
            <a:custGeom>
              <a:avLst/>
              <a:gdLst/>
              <a:ahLst/>
              <a:cxnLst/>
              <a:rect l="l" t="t" r="r" b="b"/>
              <a:pathLst>
                <a:path w="888964" h="214273">
                  <a:moveTo>
                    <a:pt x="61930" y="0"/>
                  </a:moveTo>
                  <a:lnTo>
                    <a:pt x="827034" y="0"/>
                  </a:lnTo>
                  <a:cubicBezTo>
                    <a:pt x="861237" y="0"/>
                    <a:pt x="888964" y="27727"/>
                    <a:pt x="888964" y="61930"/>
                  </a:cubicBezTo>
                  <a:lnTo>
                    <a:pt x="888964" y="152343"/>
                  </a:lnTo>
                  <a:cubicBezTo>
                    <a:pt x="888964" y="168768"/>
                    <a:pt x="882439" y="184520"/>
                    <a:pt x="870825" y="196134"/>
                  </a:cubicBezTo>
                  <a:cubicBezTo>
                    <a:pt x="859211" y="207748"/>
                    <a:pt x="843459" y="214273"/>
                    <a:pt x="827034" y="214273"/>
                  </a:cubicBezTo>
                  <a:lnTo>
                    <a:pt x="61930" y="214273"/>
                  </a:lnTo>
                  <a:cubicBezTo>
                    <a:pt x="45505" y="214273"/>
                    <a:pt x="29753" y="207748"/>
                    <a:pt x="18139" y="196134"/>
                  </a:cubicBezTo>
                  <a:cubicBezTo>
                    <a:pt x="6525" y="184520"/>
                    <a:pt x="0" y="168768"/>
                    <a:pt x="0" y="152343"/>
                  </a:cubicBezTo>
                  <a:lnTo>
                    <a:pt x="0" y="61930"/>
                  </a:lnTo>
                  <a:cubicBezTo>
                    <a:pt x="0" y="45505"/>
                    <a:pt x="6525" y="29753"/>
                    <a:pt x="18139" y="18139"/>
                  </a:cubicBezTo>
                  <a:cubicBezTo>
                    <a:pt x="29753" y="6525"/>
                    <a:pt x="45505" y="0"/>
                    <a:pt x="61930" y="0"/>
                  </a:cubicBezTo>
                  <a:close/>
                </a:path>
              </a:pathLst>
            </a:custGeom>
            <a:solidFill>
              <a:srgbClr val="C8CBC3"/>
            </a:solidFill>
            <a:ln w="19050" cap="rnd">
              <a:solidFill>
                <a:srgbClr val="6B7063"/>
              </a:solidFill>
              <a:prstDash val="solid"/>
              <a:round/>
            </a:ln>
          </p:spPr>
        </p:sp>
        <p:sp>
          <p:nvSpPr>
            <p:cNvPr id="17" name="TextBox 17"/>
            <p:cNvSpPr txBox="1"/>
            <p:nvPr/>
          </p:nvSpPr>
          <p:spPr>
            <a:xfrm>
              <a:off x="0" y="-38100"/>
              <a:ext cx="888964" cy="25237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5982698" y="6910041"/>
            <a:ext cx="11877046" cy="989597"/>
            <a:chOff x="0" y="0"/>
            <a:chExt cx="3128111" cy="260634"/>
          </a:xfrm>
        </p:grpSpPr>
        <p:sp>
          <p:nvSpPr>
            <p:cNvPr id="19" name="Freeform 19"/>
            <p:cNvSpPr/>
            <p:nvPr/>
          </p:nvSpPr>
          <p:spPr>
            <a:xfrm>
              <a:off x="0" y="0"/>
              <a:ext cx="3128111" cy="260634"/>
            </a:xfrm>
            <a:custGeom>
              <a:avLst/>
              <a:gdLst/>
              <a:ahLst/>
              <a:cxnLst/>
              <a:rect l="l" t="t" r="r" b="b"/>
              <a:pathLst>
                <a:path w="3128111" h="260634">
                  <a:moveTo>
                    <a:pt x="19555" y="0"/>
                  </a:moveTo>
                  <a:lnTo>
                    <a:pt x="3108556" y="0"/>
                  </a:lnTo>
                  <a:cubicBezTo>
                    <a:pt x="3119356" y="0"/>
                    <a:pt x="3128111" y="8755"/>
                    <a:pt x="3128111" y="19555"/>
                  </a:cubicBezTo>
                  <a:lnTo>
                    <a:pt x="3128111" y="241079"/>
                  </a:lnTo>
                  <a:cubicBezTo>
                    <a:pt x="3128111" y="251879"/>
                    <a:pt x="3119356" y="260634"/>
                    <a:pt x="3108556" y="260634"/>
                  </a:cubicBezTo>
                  <a:lnTo>
                    <a:pt x="19555" y="260634"/>
                  </a:lnTo>
                  <a:cubicBezTo>
                    <a:pt x="14369" y="260634"/>
                    <a:pt x="9395" y="258574"/>
                    <a:pt x="5728" y="254907"/>
                  </a:cubicBezTo>
                  <a:cubicBezTo>
                    <a:pt x="2060" y="251240"/>
                    <a:pt x="0" y="246266"/>
                    <a:pt x="0" y="241079"/>
                  </a:cubicBezTo>
                  <a:lnTo>
                    <a:pt x="0" y="19555"/>
                  </a:lnTo>
                  <a:cubicBezTo>
                    <a:pt x="0" y="8755"/>
                    <a:pt x="8755" y="0"/>
                    <a:pt x="19555" y="0"/>
                  </a:cubicBezTo>
                  <a:close/>
                </a:path>
              </a:pathLst>
            </a:custGeom>
            <a:solidFill>
              <a:srgbClr val="F1F1F1"/>
            </a:solidFill>
            <a:ln w="28575" cap="rnd">
              <a:solidFill>
                <a:srgbClr val="C8CBC3"/>
              </a:solidFill>
              <a:prstDash val="lgDash"/>
              <a:round/>
            </a:ln>
          </p:spPr>
        </p:sp>
        <p:sp>
          <p:nvSpPr>
            <p:cNvPr id="20" name="TextBox 20"/>
            <p:cNvSpPr txBox="1"/>
            <p:nvPr/>
          </p:nvSpPr>
          <p:spPr>
            <a:xfrm>
              <a:off x="0" y="-38100"/>
              <a:ext cx="3128111" cy="298734"/>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134069" y="6363531"/>
            <a:ext cx="3375286" cy="813567"/>
            <a:chOff x="0" y="0"/>
            <a:chExt cx="888964" cy="214273"/>
          </a:xfrm>
        </p:grpSpPr>
        <p:sp>
          <p:nvSpPr>
            <p:cNvPr id="22" name="Freeform 22"/>
            <p:cNvSpPr/>
            <p:nvPr/>
          </p:nvSpPr>
          <p:spPr>
            <a:xfrm>
              <a:off x="0" y="0"/>
              <a:ext cx="888964" cy="214273"/>
            </a:xfrm>
            <a:custGeom>
              <a:avLst/>
              <a:gdLst/>
              <a:ahLst/>
              <a:cxnLst/>
              <a:rect l="l" t="t" r="r" b="b"/>
              <a:pathLst>
                <a:path w="888964" h="214273">
                  <a:moveTo>
                    <a:pt x="61930" y="0"/>
                  </a:moveTo>
                  <a:lnTo>
                    <a:pt x="827034" y="0"/>
                  </a:lnTo>
                  <a:cubicBezTo>
                    <a:pt x="861237" y="0"/>
                    <a:pt x="888964" y="27727"/>
                    <a:pt x="888964" y="61930"/>
                  </a:cubicBezTo>
                  <a:lnTo>
                    <a:pt x="888964" y="152343"/>
                  </a:lnTo>
                  <a:cubicBezTo>
                    <a:pt x="888964" y="168768"/>
                    <a:pt x="882439" y="184520"/>
                    <a:pt x="870825" y="196134"/>
                  </a:cubicBezTo>
                  <a:cubicBezTo>
                    <a:pt x="859211" y="207748"/>
                    <a:pt x="843459" y="214273"/>
                    <a:pt x="827034" y="214273"/>
                  </a:cubicBezTo>
                  <a:lnTo>
                    <a:pt x="61930" y="214273"/>
                  </a:lnTo>
                  <a:cubicBezTo>
                    <a:pt x="45505" y="214273"/>
                    <a:pt x="29753" y="207748"/>
                    <a:pt x="18139" y="196134"/>
                  </a:cubicBezTo>
                  <a:cubicBezTo>
                    <a:pt x="6525" y="184520"/>
                    <a:pt x="0" y="168768"/>
                    <a:pt x="0" y="152343"/>
                  </a:cubicBezTo>
                  <a:lnTo>
                    <a:pt x="0" y="61930"/>
                  </a:lnTo>
                  <a:cubicBezTo>
                    <a:pt x="0" y="45505"/>
                    <a:pt x="6525" y="29753"/>
                    <a:pt x="18139" y="18139"/>
                  </a:cubicBezTo>
                  <a:cubicBezTo>
                    <a:pt x="29753" y="6525"/>
                    <a:pt x="45505" y="0"/>
                    <a:pt x="61930" y="0"/>
                  </a:cubicBezTo>
                  <a:close/>
                </a:path>
              </a:pathLst>
            </a:custGeom>
            <a:solidFill>
              <a:srgbClr val="C8CBC3"/>
            </a:solidFill>
            <a:ln w="19050" cap="rnd">
              <a:solidFill>
                <a:srgbClr val="6B7063"/>
              </a:solidFill>
              <a:prstDash val="solid"/>
              <a:round/>
            </a:ln>
          </p:spPr>
        </p:sp>
        <p:sp>
          <p:nvSpPr>
            <p:cNvPr id="23" name="TextBox 23"/>
            <p:cNvSpPr txBox="1"/>
            <p:nvPr/>
          </p:nvSpPr>
          <p:spPr>
            <a:xfrm>
              <a:off x="0" y="-38100"/>
              <a:ext cx="888964" cy="252373"/>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982698" y="8789048"/>
            <a:ext cx="11877046" cy="1124079"/>
            <a:chOff x="0" y="0"/>
            <a:chExt cx="3128111" cy="296054"/>
          </a:xfrm>
        </p:grpSpPr>
        <p:sp>
          <p:nvSpPr>
            <p:cNvPr id="25" name="Freeform 25"/>
            <p:cNvSpPr/>
            <p:nvPr/>
          </p:nvSpPr>
          <p:spPr>
            <a:xfrm>
              <a:off x="0" y="0"/>
              <a:ext cx="3128111" cy="296054"/>
            </a:xfrm>
            <a:custGeom>
              <a:avLst/>
              <a:gdLst/>
              <a:ahLst/>
              <a:cxnLst/>
              <a:rect l="l" t="t" r="r" b="b"/>
              <a:pathLst>
                <a:path w="3128111" h="296054">
                  <a:moveTo>
                    <a:pt x="19555" y="0"/>
                  </a:moveTo>
                  <a:lnTo>
                    <a:pt x="3108556" y="0"/>
                  </a:lnTo>
                  <a:cubicBezTo>
                    <a:pt x="3119356" y="0"/>
                    <a:pt x="3128111" y="8755"/>
                    <a:pt x="3128111" y="19555"/>
                  </a:cubicBezTo>
                  <a:lnTo>
                    <a:pt x="3128111" y="276498"/>
                  </a:lnTo>
                  <a:cubicBezTo>
                    <a:pt x="3128111" y="287299"/>
                    <a:pt x="3119356" y="296054"/>
                    <a:pt x="3108556" y="296054"/>
                  </a:cubicBezTo>
                  <a:lnTo>
                    <a:pt x="19555" y="296054"/>
                  </a:lnTo>
                  <a:cubicBezTo>
                    <a:pt x="8755" y="296054"/>
                    <a:pt x="0" y="287299"/>
                    <a:pt x="0" y="276498"/>
                  </a:cubicBezTo>
                  <a:lnTo>
                    <a:pt x="0" y="19555"/>
                  </a:lnTo>
                  <a:cubicBezTo>
                    <a:pt x="0" y="8755"/>
                    <a:pt x="8755" y="0"/>
                    <a:pt x="19555" y="0"/>
                  </a:cubicBezTo>
                  <a:close/>
                </a:path>
              </a:pathLst>
            </a:custGeom>
            <a:solidFill>
              <a:srgbClr val="F1F1F1"/>
            </a:solidFill>
            <a:ln w="28575" cap="rnd">
              <a:solidFill>
                <a:srgbClr val="C8CBC3"/>
              </a:solidFill>
              <a:prstDash val="lgDash"/>
              <a:round/>
            </a:ln>
          </p:spPr>
        </p:sp>
        <p:sp>
          <p:nvSpPr>
            <p:cNvPr id="26" name="TextBox 26"/>
            <p:cNvSpPr txBox="1"/>
            <p:nvPr/>
          </p:nvSpPr>
          <p:spPr>
            <a:xfrm>
              <a:off x="0" y="-38100"/>
              <a:ext cx="3128111" cy="334154"/>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6134069" y="8242538"/>
            <a:ext cx="3375286" cy="813567"/>
            <a:chOff x="0" y="0"/>
            <a:chExt cx="888964" cy="214273"/>
          </a:xfrm>
        </p:grpSpPr>
        <p:sp>
          <p:nvSpPr>
            <p:cNvPr id="28" name="Freeform 28"/>
            <p:cNvSpPr/>
            <p:nvPr/>
          </p:nvSpPr>
          <p:spPr>
            <a:xfrm>
              <a:off x="0" y="0"/>
              <a:ext cx="888964" cy="214273"/>
            </a:xfrm>
            <a:custGeom>
              <a:avLst/>
              <a:gdLst/>
              <a:ahLst/>
              <a:cxnLst/>
              <a:rect l="l" t="t" r="r" b="b"/>
              <a:pathLst>
                <a:path w="888964" h="214273">
                  <a:moveTo>
                    <a:pt x="61930" y="0"/>
                  </a:moveTo>
                  <a:lnTo>
                    <a:pt x="827034" y="0"/>
                  </a:lnTo>
                  <a:cubicBezTo>
                    <a:pt x="861237" y="0"/>
                    <a:pt x="888964" y="27727"/>
                    <a:pt x="888964" y="61930"/>
                  </a:cubicBezTo>
                  <a:lnTo>
                    <a:pt x="888964" y="152343"/>
                  </a:lnTo>
                  <a:cubicBezTo>
                    <a:pt x="888964" y="168768"/>
                    <a:pt x="882439" y="184520"/>
                    <a:pt x="870825" y="196134"/>
                  </a:cubicBezTo>
                  <a:cubicBezTo>
                    <a:pt x="859211" y="207748"/>
                    <a:pt x="843459" y="214273"/>
                    <a:pt x="827034" y="214273"/>
                  </a:cubicBezTo>
                  <a:lnTo>
                    <a:pt x="61930" y="214273"/>
                  </a:lnTo>
                  <a:cubicBezTo>
                    <a:pt x="45505" y="214273"/>
                    <a:pt x="29753" y="207748"/>
                    <a:pt x="18139" y="196134"/>
                  </a:cubicBezTo>
                  <a:cubicBezTo>
                    <a:pt x="6525" y="184520"/>
                    <a:pt x="0" y="168768"/>
                    <a:pt x="0" y="152343"/>
                  </a:cubicBezTo>
                  <a:lnTo>
                    <a:pt x="0" y="61930"/>
                  </a:lnTo>
                  <a:cubicBezTo>
                    <a:pt x="0" y="45505"/>
                    <a:pt x="6525" y="29753"/>
                    <a:pt x="18139" y="18139"/>
                  </a:cubicBezTo>
                  <a:cubicBezTo>
                    <a:pt x="29753" y="6525"/>
                    <a:pt x="45505" y="0"/>
                    <a:pt x="61930" y="0"/>
                  </a:cubicBezTo>
                  <a:close/>
                </a:path>
              </a:pathLst>
            </a:custGeom>
            <a:solidFill>
              <a:srgbClr val="C8CBC3"/>
            </a:solidFill>
            <a:ln w="19050" cap="rnd">
              <a:solidFill>
                <a:srgbClr val="6B7063"/>
              </a:solidFill>
              <a:prstDash val="solid"/>
              <a:round/>
            </a:ln>
          </p:spPr>
        </p:sp>
        <p:sp>
          <p:nvSpPr>
            <p:cNvPr id="29" name="TextBox 29"/>
            <p:cNvSpPr txBox="1"/>
            <p:nvPr/>
          </p:nvSpPr>
          <p:spPr>
            <a:xfrm>
              <a:off x="0" y="-38100"/>
              <a:ext cx="888964" cy="252373"/>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15214727" y="0"/>
            <a:ext cx="3073273" cy="2512400"/>
          </a:xfrm>
          <a:custGeom>
            <a:avLst/>
            <a:gdLst/>
            <a:ahLst/>
            <a:cxnLst/>
            <a:rect l="l" t="t" r="r" b="b"/>
            <a:pathLst>
              <a:path w="3073273" h="2512400">
                <a:moveTo>
                  <a:pt x="0" y="0"/>
                </a:moveTo>
                <a:lnTo>
                  <a:pt x="3073273" y="0"/>
                </a:lnTo>
                <a:lnTo>
                  <a:pt x="3073273" y="2512400"/>
                </a:lnTo>
                <a:lnTo>
                  <a:pt x="0" y="2512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TextBox 31"/>
          <p:cNvSpPr txBox="1"/>
          <p:nvPr/>
        </p:nvSpPr>
        <p:spPr>
          <a:xfrm>
            <a:off x="242486" y="340998"/>
            <a:ext cx="19079476" cy="757551"/>
          </a:xfrm>
          <a:prstGeom prst="rect">
            <a:avLst/>
          </a:prstGeom>
        </p:spPr>
        <p:txBody>
          <a:bodyPr lIns="0" tIns="0" rIns="0" bIns="0" rtlCol="0" anchor="t">
            <a:spAutoFit/>
          </a:bodyPr>
          <a:lstStyle/>
          <a:p>
            <a:pPr algn="l">
              <a:lnSpc>
                <a:spcPts val="5014"/>
              </a:lnSpc>
            </a:pPr>
            <a:r>
              <a:rPr lang="en-US" sz="5899">
                <a:solidFill>
                  <a:srgbClr val="5C6B55"/>
                </a:solidFill>
                <a:latin typeface="#9Slide05 IcielSanelma"/>
              </a:rPr>
              <a:t>3.2. Các thông tin được triển khai trong văn bản </a:t>
            </a:r>
          </a:p>
        </p:txBody>
      </p:sp>
      <p:sp>
        <p:nvSpPr>
          <p:cNvPr id="32" name="TextBox 32"/>
          <p:cNvSpPr txBox="1"/>
          <p:nvPr/>
        </p:nvSpPr>
        <p:spPr>
          <a:xfrm>
            <a:off x="1011993" y="1022349"/>
            <a:ext cx="7533023" cy="646430"/>
          </a:xfrm>
          <a:prstGeom prst="rect">
            <a:avLst/>
          </a:prstGeom>
        </p:spPr>
        <p:txBody>
          <a:bodyPr wrap="square" lIns="0" tIns="0" rIns="0" bIns="0" rtlCol="0" anchor="t">
            <a:spAutoFit/>
          </a:bodyPr>
          <a:lstStyle/>
          <a:p>
            <a:pPr algn="ctr">
              <a:lnSpc>
                <a:spcPts val="5319"/>
              </a:lnSpc>
              <a:spcBef>
                <a:spcPct val="0"/>
              </a:spcBef>
            </a:pPr>
            <a:r>
              <a:rPr lang="en-US" sz="3799" dirty="0">
                <a:solidFill>
                  <a:srgbClr val="863D3D"/>
                </a:solidFill>
                <a:latin typeface="Roboto Condensed Bold"/>
              </a:rPr>
              <a:t> c. </a:t>
            </a:r>
            <a:r>
              <a:rPr lang="en-US" sz="3799" dirty="0" err="1">
                <a:solidFill>
                  <a:srgbClr val="863D3D"/>
                </a:solidFill>
                <a:latin typeface="Roboto Condensed Bold"/>
              </a:rPr>
              <a:t>Đặc</a:t>
            </a:r>
            <a:r>
              <a:rPr lang="en-US" sz="3799" dirty="0">
                <a:solidFill>
                  <a:srgbClr val="863D3D"/>
                </a:solidFill>
                <a:latin typeface="Roboto Condensed Bold"/>
              </a:rPr>
              <a:t> </a:t>
            </a:r>
            <a:r>
              <a:rPr lang="en-US" sz="3799" dirty="0" err="1">
                <a:solidFill>
                  <a:srgbClr val="863D3D"/>
                </a:solidFill>
                <a:latin typeface="Roboto Condensed Bold"/>
              </a:rPr>
              <a:t>điểm</a:t>
            </a:r>
            <a:r>
              <a:rPr lang="en-US" sz="3799" dirty="0">
                <a:solidFill>
                  <a:srgbClr val="863D3D"/>
                </a:solidFill>
                <a:latin typeface="Roboto Condensed Bold"/>
              </a:rPr>
              <a:t> </a:t>
            </a:r>
            <a:r>
              <a:rPr lang="en-US" sz="3799" dirty="0" err="1">
                <a:solidFill>
                  <a:srgbClr val="863D3D"/>
                </a:solidFill>
                <a:latin typeface="Roboto Condensed Bold"/>
              </a:rPr>
              <a:t>sinh</a:t>
            </a:r>
            <a:r>
              <a:rPr lang="en-US" sz="3799" dirty="0">
                <a:solidFill>
                  <a:srgbClr val="863D3D"/>
                </a:solidFill>
                <a:latin typeface="Roboto Condensed Bold"/>
              </a:rPr>
              <a:t> </a:t>
            </a:r>
            <a:r>
              <a:rPr lang="en-US" sz="3799" dirty="0" err="1">
                <a:solidFill>
                  <a:srgbClr val="863D3D"/>
                </a:solidFill>
                <a:latin typeface="Roboto Condensed Bold"/>
              </a:rPr>
              <a:t>học</a:t>
            </a:r>
            <a:r>
              <a:rPr lang="en-US" sz="3799" dirty="0">
                <a:solidFill>
                  <a:srgbClr val="863D3D"/>
                </a:solidFill>
                <a:latin typeface="Roboto Condensed Bold"/>
              </a:rPr>
              <a:t> </a:t>
            </a:r>
            <a:r>
              <a:rPr lang="en-US" sz="3799" dirty="0" err="1">
                <a:solidFill>
                  <a:srgbClr val="863D3D"/>
                </a:solidFill>
                <a:latin typeface="Roboto Condensed Bold"/>
              </a:rPr>
              <a:t>của</a:t>
            </a:r>
            <a:r>
              <a:rPr lang="en-US" sz="3799" dirty="0">
                <a:solidFill>
                  <a:srgbClr val="863D3D"/>
                </a:solidFill>
                <a:latin typeface="Roboto Condensed Bold"/>
              </a:rPr>
              <a:t> </a:t>
            </a:r>
            <a:r>
              <a:rPr lang="en-US" sz="3799" dirty="0" err="1">
                <a:solidFill>
                  <a:srgbClr val="863D3D"/>
                </a:solidFill>
                <a:latin typeface="Roboto Condensed Bold"/>
              </a:rPr>
              <a:t>sếu</a:t>
            </a:r>
            <a:r>
              <a:rPr lang="en-US" sz="3799" dirty="0">
                <a:solidFill>
                  <a:srgbClr val="863D3D"/>
                </a:solidFill>
                <a:latin typeface="Roboto Condensed Bold"/>
              </a:rPr>
              <a:t> </a:t>
            </a:r>
            <a:r>
              <a:rPr lang="en-US" sz="3799" dirty="0" err="1">
                <a:solidFill>
                  <a:srgbClr val="863D3D"/>
                </a:solidFill>
                <a:latin typeface="Roboto Condensed Bold"/>
              </a:rPr>
              <a:t>đầu</a:t>
            </a:r>
            <a:r>
              <a:rPr lang="en-US" sz="3799" dirty="0">
                <a:solidFill>
                  <a:srgbClr val="863D3D"/>
                </a:solidFill>
                <a:latin typeface="Roboto Condensed Bold"/>
              </a:rPr>
              <a:t> </a:t>
            </a:r>
            <a:r>
              <a:rPr lang="en-US" sz="3799" dirty="0" err="1">
                <a:solidFill>
                  <a:srgbClr val="863D3D"/>
                </a:solidFill>
                <a:latin typeface="Roboto Condensed Bold"/>
              </a:rPr>
              <a:t>đỏ</a:t>
            </a:r>
            <a:endParaRPr lang="en-US" sz="3799" dirty="0">
              <a:solidFill>
                <a:srgbClr val="863D3D"/>
              </a:solidFill>
              <a:latin typeface="Roboto Condensed Bold"/>
            </a:endParaRPr>
          </a:p>
        </p:txBody>
      </p:sp>
      <p:sp>
        <p:nvSpPr>
          <p:cNvPr id="33" name="TextBox 33"/>
          <p:cNvSpPr txBox="1"/>
          <p:nvPr/>
        </p:nvSpPr>
        <p:spPr>
          <a:xfrm>
            <a:off x="6376023" y="2197123"/>
            <a:ext cx="2402224"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Ngoại</a:t>
            </a:r>
            <a:r>
              <a:rPr lang="en-US" sz="3499" dirty="0">
                <a:solidFill>
                  <a:srgbClr val="863D3D"/>
                </a:solidFill>
                <a:latin typeface="Roboto Condensed Bold"/>
              </a:rPr>
              <a:t> </a:t>
            </a:r>
            <a:r>
              <a:rPr lang="en-US" sz="3499" dirty="0" err="1">
                <a:solidFill>
                  <a:srgbClr val="863D3D"/>
                </a:solidFill>
                <a:latin typeface="Roboto Condensed Bold"/>
              </a:rPr>
              <a:t>hình</a:t>
            </a:r>
            <a:endParaRPr lang="en-US" sz="3499" dirty="0">
              <a:solidFill>
                <a:srgbClr val="863D3D"/>
              </a:solidFill>
              <a:latin typeface="Roboto Condensed Bold"/>
            </a:endParaRPr>
          </a:p>
        </p:txBody>
      </p:sp>
      <p:sp>
        <p:nvSpPr>
          <p:cNvPr id="34" name="TextBox 34"/>
          <p:cNvSpPr txBox="1"/>
          <p:nvPr/>
        </p:nvSpPr>
        <p:spPr>
          <a:xfrm>
            <a:off x="5982698" y="2803545"/>
            <a:ext cx="11725675" cy="1735455"/>
          </a:xfrm>
          <a:prstGeom prst="rect">
            <a:avLst/>
          </a:prstGeom>
        </p:spPr>
        <p:txBody>
          <a:bodyPr lIns="0" tIns="0" rIns="0" bIns="0" rtlCol="0" anchor="t">
            <a:spAutoFit/>
          </a:bodyPr>
          <a:lstStyle/>
          <a:p>
            <a:pPr algn="l">
              <a:lnSpc>
                <a:spcPts val="4620"/>
              </a:lnSpc>
              <a:spcBef>
                <a:spcPct val="0"/>
              </a:spcBef>
            </a:pPr>
            <a:r>
              <a:rPr lang="en-US" sz="3300">
                <a:solidFill>
                  <a:srgbClr val="636363"/>
                </a:solidFill>
                <a:latin typeface="Roboto Condensed"/>
              </a:rPr>
              <a:t>Toàn thân một màu lông xám nhạt, phơn phớt xanh màu ngọc trai, đầu và một phần cổ trụi lông, da đỏ sẫm.</a:t>
            </a:r>
          </a:p>
          <a:p>
            <a:pPr algn="l">
              <a:lnSpc>
                <a:spcPts val="4620"/>
              </a:lnSpc>
              <a:spcBef>
                <a:spcPct val="0"/>
              </a:spcBef>
            </a:pPr>
            <a:r>
              <a:rPr lang="en-US" sz="3300">
                <a:solidFill>
                  <a:srgbClr val="636363"/>
                </a:solidFill>
                <a:latin typeface="Roboto Condensed"/>
              </a:rPr>
              <a:t>Ngón chân út ngắn và nhô cao so với các ngón khác.</a:t>
            </a:r>
          </a:p>
        </p:txBody>
      </p:sp>
      <p:sp>
        <p:nvSpPr>
          <p:cNvPr id="35" name="TextBox 35"/>
          <p:cNvSpPr txBox="1"/>
          <p:nvPr/>
        </p:nvSpPr>
        <p:spPr>
          <a:xfrm>
            <a:off x="6477000" y="4804631"/>
            <a:ext cx="2151294"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Chiều</a:t>
            </a:r>
            <a:r>
              <a:rPr lang="en-US" sz="3499" dirty="0">
                <a:solidFill>
                  <a:srgbClr val="863D3D"/>
                </a:solidFill>
                <a:latin typeface="Roboto Condensed Bold"/>
              </a:rPr>
              <a:t> </a:t>
            </a:r>
            <a:r>
              <a:rPr lang="en-US" sz="3499" dirty="0" err="1">
                <a:solidFill>
                  <a:srgbClr val="863D3D"/>
                </a:solidFill>
                <a:latin typeface="Roboto Condensed Bold"/>
              </a:rPr>
              <a:t>cao</a:t>
            </a:r>
            <a:endParaRPr lang="en-US" sz="3499" dirty="0">
              <a:solidFill>
                <a:srgbClr val="863D3D"/>
              </a:solidFill>
              <a:latin typeface="Roboto Condensed Bold"/>
            </a:endParaRPr>
          </a:p>
        </p:txBody>
      </p:sp>
      <p:sp>
        <p:nvSpPr>
          <p:cNvPr id="36" name="TextBox 36"/>
          <p:cNvSpPr txBox="1"/>
          <p:nvPr/>
        </p:nvSpPr>
        <p:spPr>
          <a:xfrm>
            <a:off x="6748627" y="5482811"/>
            <a:ext cx="11725675" cy="573405"/>
          </a:xfrm>
          <a:prstGeom prst="rect">
            <a:avLst/>
          </a:prstGeom>
        </p:spPr>
        <p:txBody>
          <a:bodyPr lIns="0" tIns="0" rIns="0" bIns="0" rtlCol="0" anchor="t">
            <a:spAutoFit/>
          </a:bodyPr>
          <a:lstStyle/>
          <a:p>
            <a:pPr algn="l">
              <a:lnSpc>
                <a:spcPts val="4620"/>
              </a:lnSpc>
              <a:spcBef>
                <a:spcPct val="0"/>
              </a:spcBef>
            </a:pPr>
            <a:r>
              <a:rPr lang="en-US" sz="3300">
                <a:solidFill>
                  <a:srgbClr val="636363"/>
                </a:solidFill>
                <a:latin typeface="Roboto Condensed"/>
              </a:rPr>
              <a:t>1,5 – 1,6 mét</a:t>
            </a:r>
          </a:p>
        </p:txBody>
      </p:sp>
      <p:sp>
        <p:nvSpPr>
          <p:cNvPr id="37" name="TextBox 37"/>
          <p:cNvSpPr txBox="1"/>
          <p:nvPr/>
        </p:nvSpPr>
        <p:spPr>
          <a:xfrm>
            <a:off x="6553200" y="6455037"/>
            <a:ext cx="2025749"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Cân</a:t>
            </a:r>
            <a:r>
              <a:rPr lang="en-US" sz="3499" dirty="0">
                <a:solidFill>
                  <a:srgbClr val="863D3D"/>
                </a:solidFill>
                <a:latin typeface="Roboto Condensed Bold"/>
              </a:rPr>
              <a:t> </a:t>
            </a:r>
            <a:r>
              <a:rPr lang="en-US" sz="3499" dirty="0" err="1">
                <a:solidFill>
                  <a:srgbClr val="863D3D"/>
                </a:solidFill>
                <a:latin typeface="Roboto Condensed Bold"/>
              </a:rPr>
              <a:t>nặng</a:t>
            </a:r>
            <a:endParaRPr lang="en-US" sz="3499" dirty="0">
              <a:solidFill>
                <a:srgbClr val="863D3D"/>
              </a:solidFill>
              <a:latin typeface="Roboto Condensed Bold"/>
            </a:endParaRPr>
          </a:p>
        </p:txBody>
      </p:sp>
      <p:sp>
        <p:nvSpPr>
          <p:cNvPr id="38" name="TextBox 38"/>
          <p:cNvSpPr txBox="1"/>
          <p:nvPr/>
        </p:nvSpPr>
        <p:spPr>
          <a:xfrm>
            <a:off x="6376023" y="7215198"/>
            <a:ext cx="11725675" cy="573405"/>
          </a:xfrm>
          <a:prstGeom prst="rect">
            <a:avLst/>
          </a:prstGeom>
        </p:spPr>
        <p:txBody>
          <a:bodyPr lIns="0" tIns="0" rIns="0" bIns="0" rtlCol="0" anchor="t">
            <a:spAutoFit/>
          </a:bodyPr>
          <a:lstStyle/>
          <a:p>
            <a:pPr algn="l">
              <a:lnSpc>
                <a:spcPts val="4620"/>
              </a:lnSpc>
              <a:spcBef>
                <a:spcPct val="0"/>
              </a:spcBef>
            </a:pPr>
            <a:r>
              <a:rPr lang="en-US" sz="3300">
                <a:solidFill>
                  <a:srgbClr val="636363"/>
                </a:solidFill>
                <a:latin typeface="Roboto Condensed"/>
              </a:rPr>
              <a:t>10 đến 15 ki – lô - gam</a:t>
            </a:r>
          </a:p>
        </p:txBody>
      </p:sp>
      <p:sp>
        <p:nvSpPr>
          <p:cNvPr id="39" name="TextBox 39"/>
          <p:cNvSpPr txBox="1"/>
          <p:nvPr/>
        </p:nvSpPr>
        <p:spPr>
          <a:xfrm>
            <a:off x="6553201" y="8334044"/>
            <a:ext cx="1991816"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Số</a:t>
            </a:r>
            <a:r>
              <a:rPr lang="en-US" sz="3499" dirty="0">
                <a:solidFill>
                  <a:srgbClr val="863D3D"/>
                </a:solidFill>
                <a:latin typeface="Roboto Condensed Bold"/>
              </a:rPr>
              <a:t> </a:t>
            </a:r>
            <a:r>
              <a:rPr lang="en-US" sz="3499" dirty="0" err="1">
                <a:solidFill>
                  <a:srgbClr val="863D3D"/>
                </a:solidFill>
                <a:latin typeface="Roboto Condensed Bold"/>
              </a:rPr>
              <a:t>lượng</a:t>
            </a:r>
            <a:endParaRPr lang="en-US" sz="3499" dirty="0">
              <a:solidFill>
                <a:srgbClr val="863D3D"/>
              </a:solidFill>
              <a:latin typeface="Roboto Condensed Bold"/>
            </a:endParaRPr>
          </a:p>
        </p:txBody>
      </p:sp>
      <p:sp>
        <p:nvSpPr>
          <p:cNvPr id="40" name="TextBox 40"/>
          <p:cNvSpPr txBox="1"/>
          <p:nvPr/>
        </p:nvSpPr>
        <p:spPr>
          <a:xfrm>
            <a:off x="6376023" y="9094205"/>
            <a:ext cx="11725675" cy="573405"/>
          </a:xfrm>
          <a:prstGeom prst="rect">
            <a:avLst/>
          </a:prstGeom>
        </p:spPr>
        <p:txBody>
          <a:bodyPr lIns="0" tIns="0" rIns="0" bIns="0" rtlCol="0" anchor="t">
            <a:spAutoFit/>
          </a:bodyPr>
          <a:lstStyle/>
          <a:p>
            <a:pPr algn="l">
              <a:lnSpc>
                <a:spcPts val="4620"/>
              </a:lnSpc>
              <a:spcBef>
                <a:spcPct val="0"/>
              </a:spcBef>
            </a:pPr>
            <a:r>
              <a:rPr lang="en-US" sz="3300">
                <a:solidFill>
                  <a:srgbClr val="636363"/>
                </a:solidFill>
                <a:latin typeface="Roboto Condensed"/>
              </a:rPr>
              <a:t>15 loài (theo thống kê)</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0" y="-2002747"/>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977244"/>
            <a:ext cx="19018709" cy="12241489"/>
          </a:xfrm>
          <a:custGeom>
            <a:avLst/>
            <a:gdLst/>
            <a:ahLst/>
            <a:cxnLst/>
            <a:rect l="l" t="t" r="r" b="b"/>
            <a:pathLst>
              <a:path w="19018709" h="12241489">
                <a:moveTo>
                  <a:pt x="0" y="0"/>
                </a:moveTo>
                <a:lnTo>
                  <a:pt x="19018709" y="0"/>
                </a:lnTo>
                <a:lnTo>
                  <a:pt x="19018709" y="12241488"/>
                </a:lnTo>
                <a:lnTo>
                  <a:pt x="0" y="12241488"/>
                </a:lnTo>
                <a:lnTo>
                  <a:pt x="0" y="0"/>
                </a:lnTo>
                <a:close/>
              </a:path>
            </a:pathLst>
          </a:custGeom>
          <a:blipFill>
            <a:blip r:embed="rId4">
              <a:alphaModFix amt="65000"/>
            </a:blip>
            <a:stretch>
              <a:fillRect l="-85002" r="-151548"/>
            </a:stretch>
          </a:blipFill>
        </p:spPr>
      </p:sp>
      <p:sp>
        <p:nvSpPr>
          <p:cNvPr id="4" name="Freeform 4"/>
          <p:cNvSpPr/>
          <p:nvPr/>
        </p:nvSpPr>
        <p:spPr>
          <a:xfrm>
            <a:off x="1028700" y="2611396"/>
            <a:ext cx="4802628" cy="6910256"/>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5"/>
            <a:stretch>
              <a:fillRect/>
            </a:stretch>
          </a:blipFill>
        </p:spPr>
      </p:sp>
      <p:sp>
        <p:nvSpPr>
          <p:cNvPr id="5" name="Freeform 5"/>
          <p:cNvSpPr/>
          <p:nvPr/>
        </p:nvSpPr>
        <p:spPr>
          <a:xfrm>
            <a:off x="1218740" y="9090421"/>
            <a:ext cx="3398862" cy="862461"/>
          </a:xfrm>
          <a:custGeom>
            <a:avLst/>
            <a:gdLst/>
            <a:ahLst/>
            <a:cxnLst/>
            <a:rect l="l" t="t" r="r" b="b"/>
            <a:pathLst>
              <a:path w="3398862" h="862461">
                <a:moveTo>
                  <a:pt x="0" y="0"/>
                </a:moveTo>
                <a:lnTo>
                  <a:pt x="3398862" y="0"/>
                </a:lnTo>
                <a:lnTo>
                  <a:pt x="3398862" y="862461"/>
                </a:lnTo>
                <a:lnTo>
                  <a:pt x="0" y="862461"/>
                </a:lnTo>
                <a:lnTo>
                  <a:pt x="0" y="0"/>
                </a:lnTo>
                <a:close/>
              </a:path>
            </a:pathLst>
          </a:custGeom>
          <a:blipFill>
            <a:blip r:embed="rId6">
              <a:alphaModFix amt="72000"/>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6080033" y="2960419"/>
            <a:ext cx="12028416" cy="1599356"/>
            <a:chOff x="0" y="0"/>
            <a:chExt cx="3167978" cy="421229"/>
          </a:xfrm>
        </p:grpSpPr>
        <p:sp>
          <p:nvSpPr>
            <p:cNvPr id="7" name="Freeform 7"/>
            <p:cNvSpPr/>
            <p:nvPr/>
          </p:nvSpPr>
          <p:spPr>
            <a:xfrm>
              <a:off x="0" y="0"/>
              <a:ext cx="3167978" cy="421229"/>
            </a:xfrm>
            <a:custGeom>
              <a:avLst/>
              <a:gdLst/>
              <a:ahLst/>
              <a:cxnLst/>
              <a:rect l="l" t="t" r="r" b="b"/>
              <a:pathLst>
                <a:path w="3167978" h="421229">
                  <a:moveTo>
                    <a:pt x="19309" y="0"/>
                  </a:moveTo>
                  <a:lnTo>
                    <a:pt x="3148669" y="0"/>
                  </a:lnTo>
                  <a:cubicBezTo>
                    <a:pt x="3153790" y="0"/>
                    <a:pt x="3158701" y="2034"/>
                    <a:pt x="3162322" y="5655"/>
                  </a:cubicBezTo>
                  <a:cubicBezTo>
                    <a:pt x="3165944" y="9277"/>
                    <a:pt x="3167978" y="14188"/>
                    <a:pt x="3167978" y="19309"/>
                  </a:cubicBezTo>
                  <a:lnTo>
                    <a:pt x="3167978" y="401920"/>
                  </a:lnTo>
                  <a:cubicBezTo>
                    <a:pt x="3167978" y="412584"/>
                    <a:pt x="3159333" y="421229"/>
                    <a:pt x="3148669" y="421229"/>
                  </a:cubicBezTo>
                  <a:lnTo>
                    <a:pt x="19309" y="421229"/>
                  </a:lnTo>
                  <a:cubicBezTo>
                    <a:pt x="14188" y="421229"/>
                    <a:pt x="9277" y="419195"/>
                    <a:pt x="5655" y="415574"/>
                  </a:cubicBezTo>
                  <a:cubicBezTo>
                    <a:pt x="2034" y="411953"/>
                    <a:pt x="0" y="407041"/>
                    <a:pt x="0" y="401920"/>
                  </a:cubicBezTo>
                  <a:lnTo>
                    <a:pt x="0" y="19309"/>
                  </a:lnTo>
                  <a:cubicBezTo>
                    <a:pt x="0" y="14188"/>
                    <a:pt x="2034" y="9277"/>
                    <a:pt x="5655" y="5655"/>
                  </a:cubicBezTo>
                  <a:cubicBezTo>
                    <a:pt x="9277" y="2034"/>
                    <a:pt x="14188" y="0"/>
                    <a:pt x="19309" y="0"/>
                  </a:cubicBezTo>
                  <a:close/>
                </a:path>
              </a:pathLst>
            </a:custGeom>
            <a:solidFill>
              <a:srgbClr val="F1F1F1"/>
            </a:solidFill>
            <a:ln w="28575" cap="rnd">
              <a:solidFill>
                <a:srgbClr val="C8CBC3"/>
              </a:solidFill>
              <a:prstDash val="lgDash"/>
              <a:round/>
            </a:ln>
          </p:spPr>
        </p:sp>
        <p:sp>
          <p:nvSpPr>
            <p:cNvPr id="8" name="TextBox 8"/>
            <p:cNvSpPr txBox="1"/>
            <p:nvPr/>
          </p:nvSpPr>
          <p:spPr>
            <a:xfrm>
              <a:off x="0" y="-38100"/>
              <a:ext cx="3167978" cy="45932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382773" y="2255728"/>
            <a:ext cx="6477396" cy="813567"/>
            <a:chOff x="0" y="0"/>
            <a:chExt cx="1705981" cy="214273"/>
          </a:xfrm>
        </p:grpSpPr>
        <p:sp>
          <p:nvSpPr>
            <p:cNvPr id="10" name="Freeform 10"/>
            <p:cNvSpPr/>
            <p:nvPr/>
          </p:nvSpPr>
          <p:spPr>
            <a:xfrm>
              <a:off x="0" y="0"/>
              <a:ext cx="1705981" cy="214273"/>
            </a:xfrm>
            <a:custGeom>
              <a:avLst/>
              <a:gdLst/>
              <a:ahLst/>
              <a:cxnLst/>
              <a:rect l="l" t="t" r="r" b="b"/>
              <a:pathLst>
                <a:path w="1705981" h="214273">
                  <a:moveTo>
                    <a:pt x="32271" y="0"/>
                  </a:moveTo>
                  <a:lnTo>
                    <a:pt x="1673710" y="0"/>
                  </a:lnTo>
                  <a:cubicBezTo>
                    <a:pt x="1682269" y="0"/>
                    <a:pt x="1690477" y="3400"/>
                    <a:pt x="1696529" y="9452"/>
                  </a:cubicBezTo>
                  <a:cubicBezTo>
                    <a:pt x="1702581" y="15504"/>
                    <a:pt x="1705981" y="23712"/>
                    <a:pt x="1705981" y="32271"/>
                  </a:cubicBezTo>
                  <a:lnTo>
                    <a:pt x="1705981" y="182002"/>
                  </a:lnTo>
                  <a:cubicBezTo>
                    <a:pt x="1705981" y="199825"/>
                    <a:pt x="1691533" y="214273"/>
                    <a:pt x="1673710" y="214273"/>
                  </a:cubicBezTo>
                  <a:lnTo>
                    <a:pt x="32271" y="214273"/>
                  </a:lnTo>
                  <a:cubicBezTo>
                    <a:pt x="14448" y="214273"/>
                    <a:pt x="0" y="199825"/>
                    <a:pt x="0" y="182002"/>
                  </a:cubicBezTo>
                  <a:lnTo>
                    <a:pt x="0" y="32271"/>
                  </a:lnTo>
                  <a:cubicBezTo>
                    <a:pt x="0" y="23712"/>
                    <a:pt x="3400" y="15504"/>
                    <a:pt x="9452" y="9452"/>
                  </a:cubicBezTo>
                  <a:cubicBezTo>
                    <a:pt x="15504" y="3400"/>
                    <a:pt x="23712" y="0"/>
                    <a:pt x="32271" y="0"/>
                  </a:cubicBezTo>
                  <a:close/>
                </a:path>
              </a:pathLst>
            </a:custGeom>
            <a:solidFill>
              <a:srgbClr val="C8CBC3"/>
            </a:solidFill>
            <a:ln w="19050" cap="rnd">
              <a:solidFill>
                <a:srgbClr val="6B7063"/>
              </a:solidFill>
              <a:prstDash val="solid"/>
              <a:round/>
            </a:ln>
          </p:spPr>
        </p:sp>
        <p:sp>
          <p:nvSpPr>
            <p:cNvPr id="11" name="TextBox 11"/>
            <p:cNvSpPr txBox="1"/>
            <p:nvPr/>
          </p:nvSpPr>
          <p:spPr>
            <a:xfrm>
              <a:off x="0" y="-38100"/>
              <a:ext cx="1705981" cy="25237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080033" y="5382510"/>
            <a:ext cx="11877046" cy="3069910"/>
            <a:chOff x="0" y="0"/>
            <a:chExt cx="3128111" cy="808536"/>
          </a:xfrm>
        </p:grpSpPr>
        <p:sp>
          <p:nvSpPr>
            <p:cNvPr id="13" name="Freeform 13"/>
            <p:cNvSpPr/>
            <p:nvPr/>
          </p:nvSpPr>
          <p:spPr>
            <a:xfrm>
              <a:off x="0" y="0"/>
              <a:ext cx="3128111" cy="808536"/>
            </a:xfrm>
            <a:custGeom>
              <a:avLst/>
              <a:gdLst/>
              <a:ahLst/>
              <a:cxnLst/>
              <a:rect l="l" t="t" r="r" b="b"/>
              <a:pathLst>
                <a:path w="3128111" h="808536">
                  <a:moveTo>
                    <a:pt x="19555" y="0"/>
                  </a:moveTo>
                  <a:lnTo>
                    <a:pt x="3108556" y="0"/>
                  </a:lnTo>
                  <a:cubicBezTo>
                    <a:pt x="3119356" y="0"/>
                    <a:pt x="3128111" y="8755"/>
                    <a:pt x="3128111" y="19555"/>
                  </a:cubicBezTo>
                  <a:lnTo>
                    <a:pt x="3128111" y="788981"/>
                  </a:lnTo>
                  <a:cubicBezTo>
                    <a:pt x="3128111" y="794167"/>
                    <a:pt x="3126050" y="799141"/>
                    <a:pt x="3122383" y="802809"/>
                  </a:cubicBezTo>
                  <a:cubicBezTo>
                    <a:pt x="3118716" y="806476"/>
                    <a:pt x="3113742" y="808536"/>
                    <a:pt x="3108556" y="808536"/>
                  </a:cubicBezTo>
                  <a:lnTo>
                    <a:pt x="19555" y="808536"/>
                  </a:lnTo>
                  <a:cubicBezTo>
                    <a:pt x="8755" y="808536"/>
                    <a:pt x="0" y="799781"/>
                    <a:pt x="0" y="788981"/>
                  </a:cubicBezTo>
                  <a:lnTo>
                    <a:pt x="0" y="19555"/>
                  </a:lnTo>
                  <a:cubicBezTo>
                    <a:pt x="0" y="8755"/>
                    <a:pt x="8755" y="0"/>
                    <a:pt x="19555" y="0"/>
                  </a:cubicBezTo>
                  <a:close/>
                </a:path>
              </a:pathLst>
            </a:custGeom>
            <a:solidFill>
              <a:srgbClr val="F1F1F1"/>
            </a:solidFill>
            <a:ln w="28575" cap="rnd">
              <a:solidFill>
                <a:srgbClr val="C8CBC3"/>
              </a:solidFill>
              <a:prstDash val="lgDash"/>
              <a:round/>
            </a:ln>
          </p:spPr>
        </p:sp>
        <p:sp>
          <p:nvSpPr>
            <p:cNvPr id="14" name="TextBox 14"/>
            <p:cNvSpPr txBox="1"/>
            <p:nvPr/>
          </p:nvSpPr>
          <p:spPr>
            <a:xfrm>
              <a:off x="0" y="-38100"/>
              <a:ext cx="3128111" cy="846636"/>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231403" y="4836000"/>
            <a:ext cx="6571543" cy="813567"/>
            <a:chOff x="0" y="0"/>
            <a:chExt cx="1730777" cy="214273"/>
          </a:xfrm>
        </p:grpSpPr>
        <p:sp>
          <p:nvSpPr>
            <p:cNvPr id="16" name="Freeform 16"/>
            <p:cNvSpPr/>
            <p:nvPr/>
          </p:nvSpPr>
          <p:spPr>
            <a:xfrm>
              <a:off x="0" y="0"/>
              <a:ext cx="1730777" cy="214273"/>
            </a:xfrm>
            <a:custGeom>
              <a:avLst/>
              <a:gdLst/>
              <a:ahLst/>
              <a:cxnLst/>
              <a:rect l="l" t="t" r="r" b="b"/>
              <a:pathLst>
                <a:path w="1730777" h="214273">
                  <a:moveTo>
                    <a:pt x="31809" y="0"/>
                  </a:moveTo>
                  <a:lnTo>
                    <a:pt x="1698968" y="0"/>
                  </a:lnTo>
                  <a:cubicBezTo>
                    <a:pt x="1707405" y="0"/>
                    <a:pt x="1715495" y="3351"/>
                    <a:pt x="1721460" y="9317"/>
                  </a:cubicBezTo>
                  <a:cubicBezTo>
                    <a:pt x="1727426" y="15282"/>
                    <a:pt x="1730777" y="23372"/>
                    <a:pt x="1730777" y="31809"/>
                  </a:cubicBezTo>
                  <a:lnTo>
                    <a:pt x="1730777" y="182464"/>
                  </a:lnTo>
                  <a:cubicBezTo>
                    <a:pt x="1730777" y="190900"/>
                    <a:pt x="1727426" y="198991"/>
                    <a:pt x="1721460" y="204956"/>
                  </a:cubicBezTo>
                  <a:cubicBezTo>
                    <a:pt x="1715495" y="210922"/>
                    <a:pt x="1707405" y="214273"/>
                    <a:pt x="1698968" y="214273"/>
                  </a:cubicBezTo>
                  <a:lnTo>
                    <a:pt x="31809" y="214273"/>
                  </a:lnTo>
                  <a:cubicBezTo>
                    <a:pt x="14241" y="214273"/>
                    <a:pt x="0" y="200032"/>
                    <a:pt x="0" y="182464"/>
                  </a:cubicBezTo>
                  <a:lnTo>
                    <a:pt x="0" y="31809"/>
                  </a:lnTo>
                  <a:cubicBezTo>
                    <a:pt x="0" y="23372"/>
                    <a:pt x="3351" y="15282"/>
                    <a:pt x="9317" y="9317"/>
                  </a:cubicBezTo>
                  <a:cubicBezTo>
                    <a:pt x="15282" y="3351"/>
                    <a:pt x="23372" y="0"/>
                    <a:pt x="31809" y="0"/>
                  </a:cubicBezTo>
                  <a:close/>
                </a:path>
              </a:pathLst>
            </a:custGeom>
            <a:solidFill>
              <a:srgbClr val="C8CBC3"/>
            </a:solidFill>
            <a:ln w="19050" cap="rnd">
              <a:solidFill>
                <a:srgbClr val="6B7063"/>
              </a:solidFill>
              <a:prstDash val="solid"/>
              <a:round/>
            </a:ln>
          </p:spPr>
        </p:sp>
        <p:sp>
          <p:nvSpPr>
            <p:cNvPr id="17" name="TextBox 17"/>
            <p:cNvSpPr txBox="1"/>
            <p:nvPr/>
          </p:nvSpPr>
          <p:spPr>
            <a:xfrm>
              <a:off x="0" y="-38100"/>
              <a:ext cx="1730777" cy="252373"/>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5463432" y="189550"/>
            <a:ext cx="3073273" cy="2512400"/>
          </a:xfrm>
          <a:custGeom>
            <a:avLst/>
            <a:gdLst/>
            <a:ahLst/>
            <a:cxnLst/>
            <a:rect l="l" t="t" r="r" b="b"/>
            <a:pathLst>
              <a:path w="3073273" h="2512400">
                <a:moveTo>
                  <a:pt x="0" y="0"/>
                </a:moveTo>
                <a:lnTo>
                  <a:pt x="3073273" y="0"/>
                </a:lnTo>
                <a:lnTo>
                  <a:pt x="3073273" y="2512401"/>
                </a:lnTo>
                <a:lnTo>
                  <a:pt x="0" y="25124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TextBox 19"/>
          <p:cNvSpPr txBox="1"/>
          <p:nvPr/>
        </p:nvSpPr>
        <p:spPr>
          <a:xfrm>
            <a:off x="591802" y="549487"/>
            <a:ext cx="19079476" cy="771521"/>
          </a:xfrm>
          <a:prstGeom prst="rect">
            <a:avLst/>
          </a:prstGeom>
        </p:spPr>
        <p:txBody>
          <a:bodyPr lIns="0" tIns="0" rIns="0" bIns="0" rtlCol="0" anchor="t">
            <a:spAutoFit/>
          </a:bodyPr>
          <a:lstStyle/>
          <a:p>
            <a:pPr algn="l">
              <a:lnSpc>
                <a:spcPts val="5099"/>
              </a:lnSpc>
            </a:pPr>
            <a:r>
              <a:rPr lang="en-US" sz="5999">
                <a:solidFill>
                  <a:srgbClr val="5C6B55"/>
                </a:solidFill>
                <a:latin typeface="#9Slide05 IcielSanelma"/>
              </a:rPr>
              <a:t>3.2. Các thông tin được triển khai trong văn bản </a:t>
            </a:r>
          </a:p>
        </p:txBody>
      </p:sp>
      <p:sp>
        <p:nvSpPr>
          <p:cNvPr id="20" name="TextBox 20"/>
          <p:cNvSpPr txBox="1"/>
          <p:nvPr/>
        </p:nvSpPr>
        <p:spPr>
          <a:xfrm>
            <a:off x="1585141" y="1285448"/>
            <a:ext cx="7482659" cy="646430"/>
          </a:xfrm>
          <a:prstGeom prst="rect">
            <a:avLst/>
          </a:prstGeom>
        </p:spPr>
        <p:txBody>
          <a:bodyPr wrap="square" lIns="0" tIns="0" rIns="0" bIns="0" rtlCol="0" anchor="t">
            <a:spAutoFit/>
          </a:bodyPr>
          <a:lstStyle/>
          <a:p>
            <a:pPr algn="ctr">
              <a:lnSpc>
                <a:spcPts val="5319"/>
              </a:lnSpc>
              <a:spcBef>
                <a:spcPct val="0"/>
              </a:spcBef>
            </a:pPr>
            <a:r>
              <a:rPr lang="en-US" sz="3799" dirty="0">
                <a:solidFill>
                  <a:srgbClr val="863D3D"/>
                </a:solidFill>
                <a:latin typeface="Roboto Condensed Bold"/>
              </a:rPr>
              <a:t> c. </a:t>
            </a:r>
            <a:r>
              <a:rPr lang="en-US" sz="3799" dirty="0" err="1">
                <a:solidFill>
                  <a:srgbClr val="863D3D"/>
                </a:solidFill>
                <a:latin typeface="Roboto Condensed Bold"/>
              </a:rPr>
              <a:t>Đặc</a:t>
            </a:r>
            <a:r>
              <a:rPr lang="en-US" sz="3799" dirty="0">
                <a:solidFill>
                  <a:srgbClr val="863D3D"/>
                </a:solidFill>
                <a:latin typeface="Roboto Condensed Bold"/>
              </a:rPr>
              <a:t> </a:t>
            </a:r>
            <a:r>
              <a:rPr lang="en-US" sz="3799" dirty="0" err="1">
                <a:solidFill>
                  <a:srgbClr val="863D3D"/>
                </a:solidFill>
                <a:latin typeface="Roboto Condensed Bold"/>
              </a:rPr>
              <a:t>điểm</a:t>
            </a:r>
            <a:r>
              <a:rPr lang="en-US" sz="3799" dirty="0">
                <a:solidFill>
                  <a:srgbClr val="863D3D"/>
                </a:solidFill>
                <a:latin typeface="Roboto Condensed Bold"/>
              </a:rPr>
              <a:t> </a:t>
            </a:r>
            <a:r>
              <a:rPr lang="en-US" sz="3799" dirty="0" err="1">
                <a:solidFill>
                  <a:srgbClr val="863D3D"/>
                </a:solidFill>
                <a:latin typeface="Roboto Condensed Bold"/>
              </a:rPr>
              <a:t>sinh</a:t>
            </a:r>
            <a:r>
              <a:rPr lang="en-US" sz="3799" dirty="0">
                <a:solidFill>
                  <a:srgbClr val="863D3D"/>
                </a:solidFill>
                <a:latin typeface="Roboto Condensed Bold"/>
              </a:rPr>
              <a:t> </a:t>
            </a:r>
            <a:r>
              <a:rPr lang="en-US" sz="3799" dirty="0" err="1">
                <a:solidFill>
                  <a:srgbClr val="863D3D"/>
                </a:solidFill>
                <a:latin typeface="Roboto Condensed Bold"/>
              </a:rPr>
              <a:t>học</a:t>
            </a:r>
            <a:r>
              <a:rPr lang="en-US" sz="3799" dirty="0">
                <a:solidFill>
                  <a:srgbClr val="863D3D"/>
                </a:solidFill>
                <a:latin typeface="Roboto Condensed Bold"/>
              </a:rPr>
              <a:t> </a:t>
            </a:r>
            <a:r>
              <a:rPr lang="en-US" sz="3799" dirty="0" err="1">
                <a:solidFill>
                  <a:srgbClr val="863D3D"/>
                </a:solidFill>
                <a:latin typeface="Roboto Condensed Bold"/>
              </a:rPr>
              <a:t>của</a:t>
            </a:r>
            <a:r>
              <a:rPr lang="en-US" sz="3799" dirty="0">
                <a:solidFill>
                  <a:srgbClr val="863D3D"/>
                </a:solidFill>
                <a:latin typeface="Roboto Condensed Bold"/>
              </a:rPr>
              <a:t> </a:t>
            </a:r>
            <a:r>
              <a:rPr lang="en-US" sz="3799" dirty="0" err="1">
                <a:solidFill>
                  <a:srgbClr val="863D3D"/>
                </a:solidFill>
                <a:latin typeface="Roboto Condensed Bold"/>
              </a:rPr>
              <a:t>sếu</a:t>
            </a:r>
            <a:r>
              <a:rPr lang="en-US" sz="3799" dirty="0">
                <a:solidFill>
                  <a:srgbClr val="863D3D"/>
                </a:solidFill>
                <a:latin typeface="Roboto Condensed Bold"/>
              </a:rPr>
              <a:t> </a:t>
            </a:r>
            <a:r>
              <a:rPr lang="en-US" sz="3799" dirty="0" err="1">
                <a:solidFill>
                  <a:srgbClr val="863D3D"/>
                </a:solidFill>
                <a:latin typeface="Roboto Condensed Bold"/>
              </a:rPr>
              <a:t>đầu</a:t>
            </a:r>
            <a:r>
              <a:rPr lang="en-US" sz="3799" dirty="0">
                <a:solidFill>
                  <a:srgbClr val="863D3D"/>
                </a:solidFill>
                <a:latin typeface="Roboto Condensed Bold"/>
              </a:rPr>
              <a:t> </a:t>
            </a:r>
            <a:r>
              <a:rPr lang="en-US" sz="3799" dirty="0" err="1">
                <a:solidFill>
                  <a:srgbClr val="863D3D"/>
                </a:solidFill>
                <a:latin typeface="Roboto Condensed Bold"/>
              </a:rPr>
              <a:t>đỏ</a:t>
            </a:r>
            <a:endParaRPr lang="en-US" sz="3799" dirty="0">
              <a:solidFill>
                <a:srgbClr val="863D3D"/>
              </a:solidFill>
              <a:latin typeface="Roboto Condensed Bold"/>
            </a:endParaRPr>
          </a:p>
        </p:txBody>
      </p:sp>
      <p:sp>
        <p:nvSpPr>
          <p:cNvPr id="21" name="TextBox 21"/>
          <p:cNvSpPr txBox="1"/>
          <p:nvPr/>
        </p:nvSpPr>
        <p:spPr>
          <a:xfrm>
            <a:off x="6629400" y="2279608"/>
            <a:ext cx="5906721"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Tiếng</a:t>
            </a:r>
            <a:r>
              <a:rPr lang="en-US" sz="3499" dirty="0">
                <a:solidFill>
                  <a:srgbClr val="863D3D"/>
                </a:solidFill>
                <a:latin typeface="Roboto Condensed Bold"/>
              </a:rPr>
              <a:t> </a:t>
            </a:r>
            <a:r>
              <a:rPr lang="en-US" sz="3499" dirty="0" err="1">
                <a:solidFill>
                  <a:srgbClr val="863D3D"/>
                </a:solidFill>
                <a:latin typeface="Roboto Condensed Bold"/>
              </a:rPr>
              <a:t>kêu</a:t>
            </a:r>
            <a:r>
              <a:rPr lang="en-US" sz="3499" dirty="0">
                <a:solidFill>
                  <a:srgbClr val="863D3D"/>
                </a:solidFill>
                <a:latin typeface="Roboto Condensed Bold"/>
              </a:rPr>
              <a:t> (</a:t>
            </a:r>
            <a:r>
              <a:rPr lang="en-US" sz="3499" dirty="0" err="1">
                <a:solidFill>
                  <a:srgbClr val="863D3D"/>
                </a:solidFill>
                <a:latin typeface="Roboto Condensed Bold"/>
              </a:rPr>
              <a:t>ngôn</a:t>
            </a:r>
            <a:r>
              <a:rPr lang="en-US" sz="3499" dirty="0">
                <a:solidFill>
                  <a:srgbClr val="863D3D"/>
                </a:solidFill>
                <a:latin typeface="Roboto Condensed Bold"/>
              </a:rPr>
              <a:t> </a:t>
            </a:r>
            <a:r>
              <a:rPr lang="en-US" sz="3499" dirty="0" err="1">
                <a:solidFill>
                  <a:srgbClr val="863D3D"/>
                </a:solidFill>
                <a:latin typeface="Roboto Condensed Bold"/>
              </a:rPr>
              <a:t>ngữ</a:t>
            </a:r>
            <a:r>
              <a:rPr lang="en-US" sz="3499" dirty="0">
                <a:solidFill>
                  <a:srgbClr val="863D3D"/>
                </a:solidFill>
                <a:latin typeface="Roboto Condensed Bold"/>
              </a:rPr>
              <a:t> </a:t>
            </a:r>
            <a:r>
              <a:rPr lang="en-US" sz="3499" dirty="0" err="1">
                <a:solidFill>
                  <a:srgbClr val="863D3D"/>
                </a:solidFill>
                <a:latin typeface="Roboto Condensed Bold"/>
              </a:rPr>
              <a:t>thông</a:t>
            </a:r>
            <a:r>
              <a:rPr lang="en-US" sz="3499" dirty="0">
                <a:solidFill>
                  <a:srgbClr val="863D3D"/>
                </a:solidFill>
                <a:latin typeface="Roboto Condensed Bold"/>
              </a:rPr>
              <a:t> tin 1)</a:t>
            </a:r>
          </a:p>
        </p:txBody>
      </p:sp>
      <p:sp>
        <p:nvSpPr>
          <p:cNvPr id="22" name="TextBox 22"/>
          <p:cNvSpPr txBox="1"/>
          <p:nvPr/>
        </p:nvSpPr>
        <p:spPr>
          <a:xfrm>
            <a:off x="6382773" y="3181190"/>
            <a:ext cx="11725675" cy="1216025"/>
          </a:xfrm>
          <a:prstGeom prst="rect">
            <a:avLst/>
          </a:prstGeom>
        </p:spPr>
        <p:txBody>
          <a:bodyPr lIns="0" tIns="0" rIns="0" bIns="0" rtlCol="0" anchor="t">
            <a:spAutoFit/>
          </a:bodyPr>
          <a:lstStyle/>
          <a:p>
            <a:pPr algn="l">
              <a:lnSpc>
                <a:spcPts val="4899"/>
              </a:lnSpc>
              <a:spcBef>
                <a:spcPct val="0"/>
              </a:spcBef>
            </a:pPr>
            <a:r>
              <a:rPr lang="en-US" sz="3499">
                <a:solidFill>
                  <a:srgbClr val="636363"/>
                </a:solidFill>
                <a:latin typeface="Roboto Condensed"/>
              </a:rPr>
              <a:t>Có 15 cách thông tin khác nhau qua tiếng kêu -&gt; kết bầy khi bay, gọi nhau, chào hỏi, tỏ tình, biểu hiện thái độ khi báo nguy</a:t>
            </a:r>
          </a:p>
        </p:txBody>
      </p:sp>
      <p:sp>
        <p:nvSpPr>
          <p:cNvPr id="23" name="TextBox 23"/>
          <p:cNvSpPr txBox="1"/>
          <p:nvPr/>
        </p:nvSpPr>
        <p:spPr>
          <a:xfrm>
            <a:off x="6325551" y="4927506"/>
            <a:ext cx="6182346" cy="596900"/>
          </a:xfrm>
          <a:prstGeom prst="rect">
            <a:avLst/>
          </a:prstGeom>
        </p:spPr>
        <p:txBody>
          <a:bodyPr lIns="0" tIns="0" rIns="0" bIns="0" rtlCol="0" anchor="t">
            <a:spAutoFit/>
          </a:bodyPr>
          <a:lstStyle/>
          <a:p>
            <a:pPr algn="ctr">
              <a:lnSpc>
                <a:spcPts val="4899"/>
              </a:lnSpc>
              <a:spcBef>
                <a:spcPct val="0"/>
              </a:spcBef>
            </a:pPr>
            <a:r>
              <a:rPr lang="en-US" sz="3499">
                <a:solidFill>
                  <a:srgbClr val="863D3D"/>
                </a:solidFill>
                <a:latin typeface="Roboto Condensed Bold"/>
              </a:rPr>
              <a:t>Hành động (ngôn ngữ thông tin 2)</a:t>
            </a:r>
          </a:p>
        </p:txBody>
      </p:sp>
      <p:sp>
        <p:nvSpPr>
          <p:cNvPr id="24" name="TextBox 24"/>
          <p:cNvSpPr txBox="1"/>
          <p:nvPr/>
        </p:nvSpPr>
        <p:spPr>
          <a:xfrm>
            <a:off x="6462997" y="5696319"/>
            <a:ext cx="11164158" cy="3073400"/>
          </a:xfrm>
          <a:prstGeom prst="rect">
            <a:avLst/>
          </a:prstGeom>
        </p:spPr>
        <p:txBody>
          <a:bodyPr lIns="0" tIns="0" rIns="0" bIns="0" rtlCol="0" anchor="t">
            <a:spAutoFit/>
          </a:bodyPr>
          <a:lstStyle/>
          <a:p>
            <a:pPr algn="l">
              <a:lnSpc>
                <a:spcPts val="4899"/>
              </a:lnSpc>
            </a:pPr>
            <a:r>
              <a:rPr lang="en-US" sz="3499">
                <a:solidFill>
                  <a:srgbClr val="636363"/>
                </a:solidFill>
                <a:latin typeface="Roboto Condensed"/>
              </a:rPr>
              <a:t>Vận động cơ thể: giẫm chân, vỗ cánh, dùng mỏ “trang điểm” ngoại hình.</a:t>
            </a:r>
          </a:p>
          <a:p>
            <a:pPr algn="l">
              <a:lnSpc>
                <a:spcPts val="4899"/>
              </a:lnSpc>
            </a:pPr>
            <a:r>
              <a:rPr lang="en-US" sz="3499">
                <a:solidFill>
                  <a:srgbClr val="636363"/>
                </a:solidFill>
                <a:latin typeface="Roboto Condensed"/>
              </a:rPr>
              <a:t>Điệu “luân vũ”: ngẩng cao đầu, xòe cánh chạy vòng tròn rồi cúi đầu nhảy tung lên cao, xoay tròn thân.</a:t>
            </a:r>
          </a:p>
          <a:p>
            <a:pPr algn="l">
              <a:lnSpc>
                <a:spcPts val="4899"/>
              </a:lnSpc>
              <a:spcBef>
                <a:spcPct val="0"/>
              </a:spcBef>
            </a:pPr>
            <a:endParaRPr lang="en-US" sz="3499">
              <a:solidFill>
                <a:srgbClr val="636363"/>
              </a:solidFill>
              <a:latin typeface="Roboto Condense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0" y="-2002747"/>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977244"/>
            <a:ext cx="19018709" cy="12241489"/>
          </a:xfrm>
          <a:custGeom>
            <a:avLst/>
            <a:gdLst/>
            <a:ahLst/>
            <a:cxnLst/>
            <a:rect l="l" t="t" r="r" b="b"/>
            <a:pathLst>
              <a:path w="19018709" h="12241489">
                <a:moveTo>
                  <a:pt x="0" y="0"/>
                </a:moveTo>
                <a:lnTo>
                  <a:pt x="19018709" y="0"/>
                </a:lnTo>
                <a:lnTo>
                  <a:pt x="19018709" y="12241488"/>
                </a:lnTo>
                <a:lnTo>
                  <a:pt x="0" y="12241488"/>
                </a:lnTo>
                <a:lnTo>
                  <a:pt x="0" y="0"/>
                </a:lnTo>
                <a:close/>
              </a:path>
            </a:pathLst>
          </a:custGeom>
          <a:blipFill>
            <a:blip r:embed="rId4">
              <a:alphaModFix amt="65000"/>
            </a:blip>
            <a:stretch>
              <a:fillRect l="-85002" r="-151548"/>
            </a:stretch>
          </a:blipFill>
        </p:spPr>
      </p:sp>
      <p:sp>
        <p:nvSpPr>
          <p:cNvPr id="4" name="Freeform 4"/>
          <p:cNvSpPr/>
          <p:nvPr/>
        </p:nvSpPr>
        <p:spPr>
          <a:xfrm>
            <a:off x="1028700" y="2611396"/>
            <a:ext cx="4802628" cy="6910256"/>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5"/>
            <a:stretch>
              <a:fillRect/>
            </a:stretch>
          </a:blipFill>
        </p:spPr>
      </p:sp>
      <p:sp>
        <p:nvSpPr>
          <p:cNvPr id="5" name="Freeform 5"/>
          <p:cNvSpPr/>
          <p:nvPr/>
        </p:nvSpPr>
        <p:spPr>
          <a:xfrm>
            <a:off x="1218740" y="9090421"/>
            <a:ext cx="3398862" cy="862461"/>
          </a:xfrm>
          <a:custGeom>
            <a:avLst/>
            <a:gdLst/>
            <a:ahLst/>
            <a:cxnLst/>
            <a:rect l="l" t="t" r="r" b="b"/>
            <a:pathLst>
              <a:path w="3398862" h="862461">
                <a:moveTo>
                  <a:pt x="0" y="0"/>
                </a:moveTo>
                <a:lnTo>
                  <a:pt x="3398862" y="0"/>
                </a:lnTo>
                <a:lnTo>
                  <a:pt x="3398862" y="862461"/>
                </a:lnTo>
                <a:lnTo>
                  <a:pt x="0" y="862461"/>
                </a:lnTo>
                <a:lnTo>
                  <a:pt x="0" y="0"/>
                </a:lnTo>
                <a:close/>
              </a:path>
            </a:pathLst>
          </a:custGeom>
          <a:blipFill>
            <a:blip r:embed="rId6">
              <a:alphaModFix amt="72000"/>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5831328" y="2461145"/>
            <a:ext cx="12270370" cy="1942256"/>
            <a:chOff x="0" y="0"/>
            <a:chExt cx="3231702" cy="511541"/>
          </a:xfrm>
        </p:grpSpPr>
        <p:sp>
          <p:nvSpPr>
            <p:cNvPr id="7" name="Freeform 7"/>
            <p:cNvSpPr/>
            <p:nvPr/>
          </p:nvSpPr>
          <p:spPr>
            <a:xfrm>
              <a:off x="0" y="0"/>
              <a:ext cx="3231702" cy="511541"/>
            </a:xfrm>
            <a:custGeom>
              <a:avLst/>
              <a:gdLst/>
              <a:ahLst/>
              <a:cxnLst/>
              <a:rect l="l" t="t" r="r" b="b"/>
              <a:pathLst>
                <a:path w="3231702" h="511541">
                  <a:moveTo>
                    <a:pt x="18928" y="0"/>
                  </a:moveTo>
                  <a:lnTo>
                    <a:pt x="3212774" y="0"/>
                  </a:lnTo>
                  <a:cubicBezTo>
                    <a:pt x="3217794" y="0"/>
                    <a:pt x="3222609" y="1994"/>
                    <a:pt x="3226158" y="5544"/>
                  </a:cubicBezTo>
                  <a:cubicBezTo>
                    <a:pt x="3229708" y="9094"/>
                    <a:pt x="3231702" y="13908"/>
                    <a:pt x="3231702" y="18928"/>
                  </a:cubicBezTo>
                  <a:lnTo>
                    <a:pt x="3231702" y="492612"/>
                  </a:lnTo>
                  <a:cubicBezTo>
                    <a:pt x="3231702" y="497632"/>
                    <a:pt x="3229708" y="502447"/>
                    <a:pt x="3226158" y="505997"/>
                  </a:cubicBezTo>
                  <a:cubicBezTo>
                    <a:pt x="3222609" y="509546"/>
                    <a:pt x="3217794" y="511541"/>
                    <a:pt x="3212774" y="511541"/>
                  </a:cubicBezTo>
                  <a:lnTo>
                    <a:pt x="18928" y="511541"/>
                  </a:lnTo>
                  <a:cubicBezTo>
                    <a:pt x="13908" y="511541"/>
                    <a:pt x="9094" y="509546"/>
                    <a:pt x="5544" y="505997"/>
                  </a:cubicBezTo>
                  <a:cubicBezTo>
                    <a:pt x="1994" y="502447"/>
                    <a:pt x="0" y="497632"/>
                    <a:pt x="0" y="492612"/>
                  </a:cubicBezTo>
                  <a:lnTo>
                    <a:pt x="0" y="18928"/>
                  </a:lnTo>
                  <a:cubicBezTo>
                    <a:pt x="0" y="13908"/>
                    <a:pt x="1994" y="9094"/>
                    <a:pt x="5544" y="5544"/>
                  </a:cubicBezTo>
                  <a:cubicBezTo>
                    <a:pt x="9094" y="1994"/>
                    <a:pt x="13908" y="0"/>
                    <a:pt x="18928" y="0"/>
                  </a:cubicBezTo>
                  <a:close/>
                </a:path>
              </a:pathLst>
            </a:custGeom>
            <a:solidFill>
              <a:srgbClr val="F1F1F1"/>
            </a:solidFill>
            <a:ln w="28575" cap="rnd">
              <a:solidFill>
                <a:srgbClr val="C8CBC3"/>
              </a:solidFill>
              <a:prstDash val="lgDash"/>
              <a:round/>
            </a:ln>
          </p:spPr>
        </p:sp>
        <p:sp>
          <p:nvSpPr>
            <p:cNvPr id="8" name="TextBox 8"/>
            <p:cNvSpPr txBox="1"/>
            <p:nvPr/>
          </p:nvSpPr>
          <p:spPr>
            <a:xfrm>
              <a:off x="0" y="-38100"/>
              <a:ext cx="3231702" cy="54964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134069" y="1756454"/>
            <a:ext cx="3375286" cy="813567"/>
            <a:chOff x="0" y="0"/>
            <a:chExt cx="888964" cy="214273"/>
          </a:xfrm>
        </p:grpSpPr>
        <p:sp>
          <p:nvSpPr>
            <p:cNvPr id="10" name="Freeform 10"/>
            <p:cNvSpPr/>
            <p:nvPr/>
          </p:nvSpPr>
          <p:spPr>
            <a:xfrm>
              <a:off x="0" y="0"/>
              <a:ext cx="888964" cy="214273"/>
            </a:xfrm>
            <a:custGeom>
              <a:avLst/>
              <a:gdLst/>
              <a:ahLst/>
              <a:cxnLst/>
              <a:rect l="l" t="t" r="r" b="b"/>
              <a:pathLst>
                <a:path w="888964" h="214273">
                  <a:moveTo>
                    <a:pt x="61930" y="0"/>
                  </a:moveTo>
                  <a:lnTo>
                    <a:pt x="827034" y="0"/>
                  </a:lnTo>
                  <a:cubicBezTo>
                    <a:pt x="861237" y="0"/>
                    <a:pt x="888964" y="27727"/>
                    <a:pt x="888964" y="61930"/>
                  </a:cubicBezTo>
                  <a:lnTo>
                    <a:pt x="888964" y="152343"/>
                  </a:lnTo>
                  <a:cubicBezTo>
                    <a:pt x="888964" y="168768"/>
                    <a:pt x="882439" y="184520"/>
                    <a:pt x="870825" y="196134"/>
                  </a:cubicBezTo>
                  <a:cubicBezTo>
                    <a:pt x="859211" y="207748"/>
                    <a:pt x="843459" y="214273"/>
                    <a:pt x="827034" y="214273"/>
                  </a:cubicBezTo>
                  <a:lnTo>
                    <a:pt x="61930" y="214273"/>
                  </a:lnTo>
                  <a:cubicBezTo>
                    <a:pt x="45505" y="214273"/>
                    <a:pt x="29753" y="207748"/>
                    <a:pt x="18139" y="196134"/>
                  </a:cubicBezTo>
                  <a:cubicBezTo>
                    <a:pt x="6525" y="184520"/>
                    <a:pt x="0" y="168768"/>
                    <a:pt x="0" y="152343"/>
                  </a:cubicBezTo>
                  <a:lnTo>
                    <a:pt x="0" y="61930"/>
                  </a:lnTo>
                  <a:cubicBezTo>
                    <a:pt x="0" y="45505"/>
                    <a:pt x="6525" y="29753"/>
                    <a:pt x="18139" y="18139"/>
                  </a:cubicBezTo>
                  <a:cubicBezTo>
                    <a:pt x="29753" y="6525"/>
                    <a:pt x="45505" y="0"/>
                    <a:pt x="61930" y="0"/>
                  </a:cubicBezTo>
                  <a:close/>
                </a:path>
              </a:pathLst>
            </a:custGeom>
            <a:solidFill>
              <a:srgbClr val="C8CBC3"/>
            </a:solidFill>
            <a:ln w="19050" cap="rnd">
              <a:solidFill>
                <a:srgbClr val="6B7063"/>
              </a:solidFill>
              <a:prstDash val="solid"/>
              <a:round/>
            </a:ln>
          </p:spPr>
        </p:sp>
        <p:sp>
          <p:nvSpPr>
            <p:cNvPr id="11" name="TextBox 11"/>
            <p:cNvSpPr txBox="1"/>
            <p:nvPr/>
          </p:nvSpPr>
          <p:spPr>
            <a:xfrm>
              <a:off x="0" y="-38100"/>
              <a:ext cx="888964" cy="25237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831328" y="5159460"/>
            <a:ext cx="12119000" cy="989597"/>
            <a:chOff x="0" y="0"/>
            <a:chExt cx="3191835" cy="260634"/>
          </a:xfrm>
        </p:grpSpPr>
        <p:sp>
          <p:nvSpPr>
            <p:cNvPr id="13" name="Freeform 13"/>
            <p:cNvSpPr/>
            <p:nvPr/>
          </p:nvSpPr>
          <p:spPr>
            <a:xfrm>
              <a:off x="0" y="0"/>
              <a:ext cx="3191835" cy="260634"/>
            </a:xfrm>
            <a:custGeom>
              <a:avLst/>
              <a:gdLst/>
              <a:ahLst/>
              <a:cxnLst/>
              <a:rect l="l" t="t" r="r" b="b"/>
              <a:pathLst>
                <a:path w="3191835" h="260634">
                  <a:moveTo>
                    <a:pt x="19165" y="0"/>
                  </a:moveTo>
                  <a:lnTo>
                    <a:pt x="3172671" y="0"/>
                  </a:lnTo>
                  <a:cubicBezTo>
                    <a:pt x="3183255" y="0"/>
                    <a:pt x="3191835" y="8580"/>
                    <a:pt x="3191835" y="19165"/>
                  </a:cubicBezTo>
                  <a:lnTo>
                    <a:pt x="3191835" y="241470"/>
                  </a:lnTo>
                  <a:cubicBezTo>
                    <a:pt x="3191835" y="252054"/>
                    <a:pt x="3183255" y="260634"/>
                    <a:pt x="3172671" y="260634"/>
                  </a:cubicBezTo>
                  <a:lnTo>
                    <a:pt x="19165" y="260634"/>
                  </a:lnTo>
                  <a:cubicBezTo>
                    <a:pt x="8580" y="260634"/>
                    <a:pt x="0" y="252054"/>
                    <a:pt x="0" y="241470"/>
                  </a:cubicBezTo>
                  <a:lnTo>
                    <a:pt x="0" y="19165"/>
                  </a:lnTo>
                  <a:cubicBezTo>
                    <a:pt x="0" y="8580"/>
                    <a:pt x="8580" y="0"/>
                    <a:pt x="19165" y="0"/>
                  </a:cubicBezTo>
                  <a:close/>
                </a:path>
              </a:pathLst>
            </a:custGeom>
            <a:solidFill>
              <a:srgbClr val="F1F1F1"/>
            </a:solidFill>
            <a:ln w="28575" cap="rnd">
              <a:solidFill>
                <a:srgbClr val="C8CBC3"/>
              </a:solidFill>
              <a:prstDash val="lgDash"/>
              <a:round/>
            </a:ln>
          </p:spPr>
        </p:sp>
        <p:sp>
          <p:nvSpPr>
            <p:cNvPr id="14" name="TextBox 14"/>
            <p:cNvSpPr txBox="1"/>
            <p:nvPr/>
          </p:nvSpPr>
          <p:spPr>
            <a:xfrm>
              <a:off x="0" y="-38100"/>
              <a:ext cx="3191835" cy="298734"/>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5982698" y="4612950"/>
            <a:ext cx="3375286" cy="813567"/>
            <a:chOff x="0" y="0"/>
            <a:chExt cx="888964" cy="214273"/>
          </a:xfrm>
        </p:grpSpPr>
        <p:sp>
          <p:nvSpPr>
            <p:cNvPr id="16" name="Freeform 16"/>
            <p:cNvSpPr/>
            <p:nvPr/>
          </p:nvSpPr>
          <p:spPr>
            <a:xfrm>
              <a:off x="0" y="0"/>
              <a:ext cx="888964" cy="214273"/>
            </a:xfrm>
            <a:custGeom>
              <a:avLst/>
              <a:gdLst/>
              <a:ahLst/>
              <a:cxnLst/>
              <a:rect l="l" t="t" r="r" b="b"/>
              <a:pathLst>
                <a:path w="888964" h="214273">
                  <a:moveTo>
                    <a:pt x="61930" y="0"/>
                  </a:moveTo>
                  <a:lnTo>
                    <a:pt x="827034" y="0"/>
                  </a:lnTo>
                  <a:cubicBezTo>
                    <a:pt x="861237" y="0"/>
                    <a:pt x="888964" y="27727"/>
                    <a:pt x="888964" y="61930"/>
                  </a:cubicBezTo>
                  <a:lnTo>
                    <a:pt x="888964" y="152343"/>
                  </a:lnTo>
                  <a:cubicBezTo>
                    <a:pt x="888964" y="168768"/>
                    <a:pt x="882439" y="184520"/>
                    <a:pt x="870825" y="196134"/>
                  </a:cubicBezTo>
                  <a:cubicBezTo>
                    <a:pt x="859211" y="207748"/>
                    <a:pt x="843459" y="214273"/>
                    <a:pt x="827034" y="214273"/>
                  </a:cubicBezTo>
                  <a:lnTo>
                    <a:pt x="61930" y="214273"/>
                  </a:lnTo>
                  <a:cubicBezTo>
                    <a:pt x="45505" y="214273"/>
                    <a:pt x="29753" y="207748"/>
                    <a:pt x="18139" y="196134"/>
                  </a:cubicBezTo>
                  <a:cubicBezTo>
                    <a:pt x="6525" y="184520"/>
                    <a:pt x="0" y="168768"/>
                    <a:pt x="0" y="152343"/>
                  </a:cubicBezTo>
                  <a:lnTo>
                    <a:pt x="0" y="61930"/>
                  </a:lnTo>
                  <a:cubicBezTo>
                    <a:pt x="0" y="45505"/>
                    <a:pt x="6525" y="29753"/>
                    <a:pt x="18139" y="18139"/>
                  </a:cubicBezTo>
                  <a:cubicBezTo>
                    <a:pt x="29753" y="6525"/>
                    <a:pt x="45505" y="0"/>
                    <a:pt x="61930" y="0"/>
                  </a:cubicBezTo>
                  <a:close/>
                </a:path>
              </a:pathLst>
            </a:custGeom>
            <a:solidFill>
              <a:srgbClr val="C8CBC3"/>
            </a:solidFill>
            <a:ln w="19050" cap="rnd">
              <a:solidFill>
                <a:srgbClr val="6B7063"/>
              </a:solidFill>
              <a:prstDash val="solid"/>
              <a:round/>
            </a:ln>
          </p:spPr>
        </p:sp>
        <p:sp>
          <p:nvSpPr>
            <p:cNvPr id="17" name="TextBox 17"/>
            <p:cNvSpPr txBox="1"/>
            <p:nvPr/>
          </p:nvSpPr>
          <p:spPr>
            <a:xfrm>
              <a:off x="0" y="-38100"/>
              <a:ext cx="888964" cy="25237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5831328" y="6809867"/>
            <a:ext cx="12119000" cy="989597"/>
            <a:chOff x="0" y="0"/>
            <a:chExt cx="3191835" cy="260634"/>
          </a:xfrm>
        </p:grpSpPr>
        <p:sp>
          <p:nvSpPr>
            <p:cNvPr id="19" name="Freeform 19"/>
            <p:cNvSpPr/>
            <p:nvPr/>
          </p:nvSpPr>
          <p:spPr>
            <a:xfrm>
              <a:off x="0" y="0"/>
              <a:ext cx="3191835" cy="260634"/>
            </a:xfrm>
            <a:custGeom>
              <a:avLst/>
              <a:gdLst/>
              <a:ahLst/>
              <a:cxnLst/>
              <a:rect l="l" t="t" r="r" b="b"/>
              <a:pathLst>
                <a:path w="3191835" h="260634">
                  <a:moveTo>
                    <a:pt x="19165" y="0"/>
                  </a:moveTo>
                  <a:lnTo>
                    <a:pt x="3172671" y="0"/>
                  </a:lnTo>
                  <a:cubicBezTo>
                    <a:pt x="3183255" y="0"/>
                    <a:pt x="3191835" y="8580"/>
                    <a:pt x="3191835" y="19165"/>
                  </a:cubicBezTo>
                  <a:lnTo>
                    <a:pt x="3191835" y="241470"/>
                  </a:lnTo>
                  <a:cubicBezTo>
                    <a:pt x="3191835" y="252054"/>
                    <a:pt x="3183255" y="260634"/>
                    <a:pt x="3172671" y="260634"/>
                  </a:cubicBezTo>
                  <a:lnTo>
                    <a:pt x="19165" y="260634"/>
                  </a:lnTo>
                  <a:cubicBezTo>
                    <a:pt x="8580" y="260634"/>
                    <a:pt x="0" y="252054"/>
                    <a:pt x="0" y="241470"/>
                  </a:cubicBezTo>
                  <a:lnTo>
                    <a:pt x="0" y="19165"/>
                  </a:lnTo>
                  <a:cubicBezTo>
                    <a:pt x="0" y="8580"/>
                    <a:pt x="8580" y="0"/>
                    <a:pt x="19165" y="0"/>
                  </a:cubicBezTo>
                  <a:close/>
                </a:path>
              </a:pathLst>
            </a:custGeom>
            <a:solidFill>
              <a:srgbClr val="F1F1F1"/>
            </a:solidFill>
            <a:ln w="28575" cap="rnd">
              <a:solidFill>
                <a:srgbClr val="C8CBC3"/>
              </a:solidFill>
              <a:prstDash val="lgDash"/>
              <a:round/>
            </a:ln>
          </p:spPr>
        </p:sp>
        <p:sp>
          <p:nvSpPr>
            <p:cNvPr id="20" name="TextBox 20"/>
            <p:cNvSpPr txBox="1"/>
            <p:nvPr/>
          </p:nvSpPr>
          <p:spPr>
            <a:xfrm>
              <a:off x="0" y="-38100"/>
              <a:ext cx="3191835" cy="298734"/>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5982698" y="6263357"/>
            <a:ext cx="3375286" cy="813567"/>
            <a:chOff x="0" y="0"/>
            <a:chExt cx="888964" cy="214273"/>
          </a:xfrm>
        </p:grpSpPr>
        <p:sp>
          <p:nvSpPr>
            <p:cNvPr id="22" name="Freeform 22"/>
            <p:cNvSpPr/>
            <p:nvPr/>
          </p:nvSpPr>
          <p:spPr>
            <a:xfrm>
              <a:off x="0" y="0"/>
              <a:ext cx="888964" cy="214273"/>
            </a:xfrm>
            <a:custGeom>
              <a:avLst/>
              <a:gdLst/>
              <a:ahLst/>
              <a:cxnLst/>
              <a:rect l="l" t="t" r="r" b="b"/>
              <a:pathLst>
                <a:path w="888964" h="214273">
                  <a:moveTo>
                    <a:pt x="61930" y="0"/>
                  </a:moveTo>
                  <a:lnTo>
                    <a:pt x="827034" y="0"/>
                  </a:lnTo>
                  <a:cubicBezTo>
                    <a:pt x="861237" y="0"/>
                    <a:pt x="888964" y="27727"/>
                    <a:pt x="888964" y="61930"/>
                  </a:cubicBezTo>
                  <a:lnTo>
                    <a:pt x="888964" y="152343"/>
                  </a:lnTo>
                  <a:cubicBezTo>
                    <a:pt x="888964" y="168768"/>
                    <a:pt x="882439" y="184520"/>
                    <a:pt x="870825" y="196134"/>
                  </a:cubicBezTo>
                  <a:cubicBezTo>
                    <a:pt x="859211" y="207748"/>
                    <a:pt x="843459" y="214273"/>
                    <a:pt x="827034" y="214273"/>
                  </a:cubicBezTo>
                  <a:lnTo>
                    <a:pt x="61930" y="214273"/>
                  </a:lnTo>
                  <a:cubicBezTo>
                    <a:pt x="45505" y="214273"/>
                    <a:pt x="29753" y="207748"/>
                    <a:pt x="18139" y="196134"/>
                  </a:cubicBezTo>
                  <a:cubicBezTo>
                    <a:pt x="6525" y="184520"/>
                    <a:pt x="0" y="168768"/>
                    <a:pt x="0" y="152343"/>
                  </a:cubicBezTo>
                  <a:lnTo>
                    <a:pt x="0" y="61930"/>
                  </a:lnTo>
                  <a:cubicBezTo>
                    <a:pt x="0" y="45505"/>
                    <a:pt x="6525" y="29753"/>
                    <a:pt x="18139" y="18139"/>
                  </a:cubicBezTo>
                  <a:cubicBezTo>
                    <a:pt x="29753" y="6525"/>
                    <a:pt x="45505" y="0"/>
                    <a:pt x="61930" y="0"/>
                  </a:cubicBezTo>
                  <a:close/>
                </a:path>
              </a:pathLst>
            </a:custGeom>
            <a:solidFill>
              <a:srgbClr val="C8CBC3"/>
            </a:solidFill>
            <a:ln w="19050" cap="rnd">
              <a:solidFill>
                <a:srgbClr val="6B7063"/>
              </a:solidFill>
              <a:prstDash val="solid"/>
              <a:round/>
            </a:ln>
          </p:spPr>
        </p:sp>
        <p:sp>
          <p:nvSpPr>
            <p:cNvPr id="23" name="TextBox 23"/>
            <p:cNvSpPr txBox="1"/>
            <p:nvPr/>
          </p:nvSpPr>
          <p:spPr>
            <a:xfrm>
              <a:off x="0" y="-38100"/>
              <a:ext cx="888964" cy="252373"/>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831328" y="8688873"/>
            <a:ext cx="12119000" cy="1124079"/>
            <a:chOff x="0" y="0"/>
            <a:chExt cx="3191835" cy="296054"/>
          </a:xfrm>
        </p:grpSpPr>
        <p:sp>
          <p:nvSpPr>
            <p:cNvPr id="25" name="Freeform 25"/>
            <p:cNvSpPr/>
            <p:nvPr/>
          </p:nvSpPr>
          <p:spPr>
            <a:xfrm>
              <a:off x="0" y="0"/>
              <a:ext cx="3191835" cy="296054"/>
            </a:xfrm>
            <a:custGeom>
              <a:avLst/>
              <a:gdLst/>
              <a:ahLst/>
              <a:cxnLst/>
              <a:rect l="l" t="t" r="r" b="b"/>
              <a:pathLst>
                <a:path w="3191835" h="296054">
                  <a:moveTo>
                    <a:pt x="19165" y="0"/>
                  </a:moveTo>
                  <a:lnTo>
                    <a:pt x="3172671" y="0"/>
                  </a:lnTo>
                  <a:cubicBezTo>
                    <a:pt x="3183255" y="0"/>
                    <a:pt x="3191835" y="8580"/>
                    <a:pt x="3191835" y="19165"/>
                  </a:cubicBezTo>
                  <a:lnTo>
                    <a:pt x="3191835" y="276889"/>
                  </a:lnTo>
                  <a:cubicBezTo>
                    <a:pt x="3191835" y="287473"/>
                    <a:pt x="3183255" y="296054"/>
                    <a:pt x="3172671" y="296054"/>
                  </a:cubicBezTo>
                  <a:lnTo>
                    <a:pt x="19165" y="296054"/>
                  </a:lnTo>
                  <a:cubicBezTo>
                    <a:pt x="8580" y="296054"/>
                    <a:pt x="0" y="287473"/>
                    <a:pt x="0" y="276889"/>
                  </a:cubicBezTo>
                  <a:lnTo>
                    <a:pt x="0" y="19165"/>
                  </a:lnTo>
                  <a:cubicBezTo>
                    <a:pt x="0" y="8580"/>
                    <a:pt x="8580" y="0"/>
                    <a:pt x="19165" y="0"/>
                  </a:cubicBezTo>
                  <a:close/>
                </a:path>
              </a:pathLst>
            </a:custGeom>
            <a:solidFill>
              <a:srgbClr val="F1F1F1"/>
            </a:solidFill>
            <a:ln w="28575" cap="rnd">
              <a:solidFill>
                <a:srgbClr val="C8CBC3"/>
              </a:solidFill>
              <a:prstDash val="lgDash"/>
              <a:round/>
            </a:ln>
          </p:spPr>
        </p:sp>
        <p:sp>
          <p:nvSpPr>
            <p:cNvPr id="26" name="TextBox 26"/>
            <p:cNvSpPr txBox="1"/>
            <p:nvPr/>
          </p:nvSpPr>
          <p:spPr>
            <a:xfrm>
              <a:off x="0" y="-38100"/>
              <a:ext cx="3191835" cy="334154"/>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5982698" y="8142363"/>
            <a:ext cx="3375286" cy="813567"/>
            <a:chOff x="0" y="0"/>
            <a:chExt cx="888964" cy="214273"/>
          </a:xfrm>
        </p:grpSpPr>
        <p:sp>
          <p:nvSpPr>
            <p:cNvPr id="28" name="Freeform 28"/>
            <p:cNvSpPr/>
            <p:nvPr/>
          </p:nvSpPr>
          <p:spPr>
            <a:xfrm>
              <a:off x="0" y="0"/>
              <a:ext cx="888964" cy="214273"/>
            </a:xfrm>
            <a:custGeom>
              <a:avLst/>
              <a:gdLst/>
              <a:ahLst/>
              <a:cxnLst/>
              <a:rect l="l" t="t" r="r" b="b"/>
              <a:pathLst>
                <a:path w="888964" h="214273">
                  <a:moveTo>
                    <a:pt x="61930" y="0"/>
                  </a:moveTo>
                  <a:lnTo>
                    <a:pt x="827034" y="0"/>
                  </a:lnTo>
                  <a:cubicBezTo>
                    <a:pt x="861237" y="0"/>
                    <a:pt x="888964" y="27727"/>
                    <a:pt x="888964" y="61930"/>
                  </a:cubicBezTo>
                  <a:lnTo>
                    <a:pt x="888964" y="152343"/>
                  </a:lnTo>
                  <a:cubicBezTo>
                    <a:pt x="888964" y="168768"/>
                    <a:pt x="882439" y="184520"/>
                    <a:pt x="870825" y="196134"/>
                  </a:cubicBezTo>
                  <a:cubicBezTo>
                    <a:pt x="859211" y="207748"/>
                    <a:pt x="843459" y="214273"/>
                    <a:pt x="827034" y="214273"/>
                  </a:cubicBezTo>
                  <a:lnTo>
                    <a:pt x="61930" y="214273"/>
                  </a:lnTo>
                  <a:cubicBezTo>
                    <a:pt x="45505" y="214273"/>
                    <a:pt x="29753" y="207748"/>
                    <a:pt x="18139" y="196134"/>
                  </a:cubicBezTo>
                  <a:cubicBezTo>
                    <a:pt x="6525" y="184520"/>
                    <a:pt x="0" y="168768"/>
                    <a:pt x="0" y="152343"/>
                  </a:cubicBezTo>
                  <a:lnTo>
                    <a:pt x="0" y="61930"/>
                  </a:lnTo>
                  <a:cubicBezTo>
                    <a:pt x="0" y="45505"/>
                    <a:pt x="6525" y="29753"/>
                    <a:pt x="18139" y="18139"/>
                  </a:cubicBezTo>
                  <a:cubicBezTo>
                    <a:pt x="29753" y="6525"/>
                    <a:pt x="45505" y="0"/>
                    <a:pt x="61930" y="0"/>
                  </a:cubicBezTo>
                  <a:close/>
                </a:path>
              </a:pathLst>
            </a:custGeom>
            <a:solidFill>
              <a:srgbClr val="C8CBC3"/>
            </a:solidFill>
            <a:ln w="19050" cap="rnd">
              <a:solidFill>
                <a:srgbClr val="6B7063"/>
              </a:solidFill>
              <a:prstDash val="solid"/>
              <a:round/>
            </a:ln>
          </p:spPr>
        </p:sp>
        <p:sp>
          <p:nvSpPr>
            <p:cNvPr id="29" name="TextBox 29"/>
            <p:cNvSpPr txBox="1"/>
            <p:nvPr/>
          </p:nvSpPr>
          <p:spPr>
            <a:xfrm>
              <a:off x="0" y="-38100"/>
              <a:ext cx="888964" cy="252373"/>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15214727" y="-309724"/>
            <a:ext cx="3073273" cy="2512400"/>
          </a:xfrm>
          <a:custGeom>
            <a:avLst/>
            <a:gdLst/>
            <a:ahLst/>
            <a:cxnLst/>
            <a:rect l="l" t="t" r="r" b="b"/>
            <a:pathLst>
              <a:path w="3073273" h="2512400">
                <a:moveTo>
                  <a:pt x="0" y="0"/>
                </a:moveTo>
                <a:lnTo>
                  <a:pt x="3073273" y="0"/>
                </a:lnTo>
                <a:lnTo>
                  <a:pt x="3073273" y="2512400"/>
                </a:lnTo>
                <a:lnTo>
                  <a:pt x="0" y="2512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TextBox 31"/>
          <p:cNvSpPr txBox="1"/>
          <p:nvPr/>
        </p:nvSpPr>
        <p:spPr>
          <a:xfrm>
            <a:off x="309868" y="244052"/>
            <a:ext cx="19079476" cy="743581"/>
          </a:xfrm>
          <a:prstGeom prst="rect">
            <a:avLst/>
          </a:prstGeom>
        </p:spPr>
        <p:txBody>
          <a:bodyPr lIns="0" tIns="0" rIns="0" bIns="0" rtlCol="0" anchor="t">
            <a:spAutoFit/>
          </a:bodyPr>
          <a:lstStyle/>
          <a:p>
            <a:pPr algn="l">
              <a:lnSpc>
                <a:spcPts val="4929"/>
              </a:lnSpc>
            </a:pPr>
            <a:r>
              <a:rPr lang="en-US" sz="5799">
                <a:solidFill>
                  <a:srgbClr val="5C6B55"/>
                </a:solidFill>
                <a:latin typeface="#9Slide05 IcielSanelma"/>
              </a:rPr>
              <a:t>3.2. Các thông tin được triển khai trong văn bản </a:t>
            </a:r>
          </a:p>
        </p:txBody>
      </p:sp>
      <p:sp>
        <p:nvSpPr>
          <p:cNvPr id="32" name="TextBox 32"/>
          <p:cNvSpPr txBox="1"/>
          <p:nvPr/>
        </p:nvSpPr>
        <p:spPr>
          <a:xfrm>
            <a:off x="697012" y="1025733"/>
            <a:ext cx="7710061" cy="646430"/>
          </a:xfrm>
          <a:prstGeom prst="rect">
            <a:avLst/>
          </a:prstGeom>
        </p:spPr>
        <p:txBody>
          <a:bodyPr wrap="square" lIns="0" tIns="0" rIns="0" bIns="0" rtlCol="0" anchor="t">
            <a:spAutoFit/>
          </a:bodyPr>
          <a:lstStyle/>
          <a:p>
            <a:pPr algn="ctr">
              <a:lnSpc>
                <a:spcPts val="5319"/>
              </a:lnSpc>
              <a:spcBef>
                <a:spcPct val="0"/>
              </a:spcBef>
            </a:pPr>
            <a:r>
              <a:rPr lang="en-US" sz="3799" dirty="0">
                <a:solidFill>
                  <a:srgbClr val="863D3D"/>
                </a:solidFill>
                <a:latin typeface="Roboto Condensed Bold"/>
              </a:rPr>
              <a:t> c. </a:t>
            </a:r>
            <a:r>
              <a:rPr lang="en-US" sz="3799" dirty="0" err="1">
                <a:solidFill>
                  <a:srgbClr val="863D3D"/>
                </a:solidFill>
                <a:latin typeface="Roboto Condensed Bold"/>
              </a:rPr>
              <a:t>Đặc</a:t>
            </a:r>
            <a:r>
              <a:rPr lang="en-US" sz="3799" dirty="0">
                <a:solidFill>
                  <a:srgbClr val="863D3D"/>
                </a:solidFill>
                <a:latin typeface="Roboto Condensed Bold"/>
              </a:rPr>
              <a:t> </a:t>
            </a:r>
            <a:r>
              <a:rPr lang="en-US" sz="3799" dirty="0" err="1">
                <a:solidFill>
                  <a:srgbClr val="863D3D"/>
                </a:solidFill>
                <a:latin typeface="Roboto Condensed Bold"/>
              </a:rPr>
              <a:t>điểm</a:t>
            </a:r>
            <a:r>
              <a:rPr lang="en-US" sz="3799" dirty="0">
                <a:solidFill>
                  <a:srgbClr val="863D3D"/>
                </a:solidFill>
                <a:latin typeface="Roboto Condensed Bold"/>
              </a:rPr>
              <a:t> </a:t>
            </a:r>
            <a:r>
              <a:rPr lang="en-US" sz="3799" dirty="0" err="1">
                <a:solidFill>
                  <a:srgbClr val="863D3D"/>
                </a:solidFill>
                <a:latin typeface="Roboto Condensed Bold"/>
              </a:rPr>
              <a:t>sinh</a:t>
            </a:r>
            <a:r>
              <a:rPr lang="en-US" sz="3799" dirty="0">
                <a:solidFill>
                  <a:srgbClr val="863D3D"/>
                </a:solidFill>
                <a:latin typeface="Roboto Condensed Bold"/>
              </a:rPr>
              <a:t> </a:t>
            </a:r>
            <a:r>
              <a:rPr lang="en-US" sz="3799" dirty="0" err="1">
                <a:solidFill>
                  <a:srgbClr val="863D3D"/>
                </a:solidFill>
                <a:latin typeface="Roboto Condensed Bold"/>
              </a:rPr>
              <a:t>học</a:t>
            </a:r>
            <a:r>
              <a:rPr lang="en-US" sz="3799" dirty="0">
                <a:solidFill>
                  <a:srgbClr val="863D3D"/>
                </a:solidFill>
                <a:latin typeface="Roboto Condensed Bold"/>
              </a:rPr>
              <a:t> </a:t>
            </a:r>
            <a:r>
              <a:rPr lang="en-US" sz="3799" dirty="0" err="1">
                <a:solidFill>
                  <a:srgbClr val="863D3D"/>
                </a:solidFill>
                <a:latin typeface="Roboto Condensed Bold"/>
              </a:rPr>
              <a:t>của</a:t>
            </a:r>
            <a:r>
              <a:rPr lang="en-US" sz="3799" dirty="0">
                <a:solidFill>
                  <a:srgbClr val="863D3D"/>
                </a:solidFill>
                <a:latin typeface="Roboto Condensed Bold"/>
              </a:rPr>
              <a:t> </a:t>
            </a:r>
            <a:r>
              <a:rPr lang="en-US" sz="3799" dirty="0" err="1">
                <a:solidFill>
                  <a:srgbClr val="863D3D"/>
                </a:solidFill>
                <a:latin typeface="Roboto Condensed Bold"/>
              </a:rPr>
              <a:t>sếu</a:t>
            </a:r>
            <a:r>
              <a:rPr lang="en-US" sz="3799" dirty="0">
                <a:solidFill>
                  <a:srgbClr val="863D3D"/>
                </a:solidFill>
                <a:latin typeface="Roboto Condensed Bold"/>
              </a:rPr>
              <a:t> </a:t>
            </a:r>
            <a:r>
              <a:rPr lang="en-US" sz="3799" dirty="0" err="1">
                <a:solidFill>
                  <a:srgbClr val="863D3D"/>
                </a:solidFill>
                <a:latin typeface="Roboto Condensed Bold"/>
              </a:rPr>
              <a:t>đầu</a:t>
            </a:r>
            <a:r>
              <a:rPr lang="en-US" sz="3799" dirty="0">
                <a:solidFill>
                  <a:srgbClr val="863D3D"/>
                </a:solidFill>
                <a:latin typeface="Roboto Condensed Bold"/>
              </a:rPr>
              <a:t> </a:t>
            </a:r>
            <a:r>
              <a:rPr lang="en-US" sz="3799" dirty="0" err="1">
                <a:solidFill>
                  <a:srgbClr val="863D3D"/>
                </a:solidFill>
                <a:latin typeface="Roboto Condensed Bold"/>
              </a:rPr>
              <a:t>đỏ</a:t>
            </a:r>
            <a:endParaRPr lang="en-US" sz="3799" dirty="0">
              <a:solidFill>
                <a:srgbClr val="863D3D"/>
              </a:solidFill>
              <a:latin typeface="Roboto Condensed Bold"/>
            </a:endParaRPr>
          </a:p>
        </p:txBody>
      </p:sp>
      <p:sp>
        <p:nvSpPr>
          <p:cNvPr id="33" name="TextBox 33"/>
          <p:cNvSpPr txBox="1"/>
          <p:nvPr/>
        </p:nvSpPr>
        <p:spPr>
          <a:xfrm>
            <a:off x="6410955" y="1864244"/>
            <a:ext cx="1996120"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Sinh</a:t>
            </a:r>
            <a:r>
              <a:rPr lang="en-US" sz="3499" dirty="0">
                <a:solidFill>
                  <a:srgbClr val="863D3D"/>
                </a:solidFill>
                <a:latin typeface="Roboto Condensed Bold"/>
              </a:rPr>
              <a:t> </a:t>
            </a:r>
            <a:r>
              <a:rPr lang="en-US" sz="3499" dirty="0" err="1">
                <a:solidFill>
                  <a:srgbClr val="863D3D"/>
                </a:solidFill>
                <a:latin typeface="Roboto Condensed Bold"/>
              </a:rPr>
              <a:t>sản</a:t>
            </a:r>
            <a:endParaRPr lang="en-US" sz="3499" dirty="0">
              <a:solidFill>
                <a:srgbClr val="863D3D"/>
              </a:solidFill>
              <a:latin typeface="Roboto Condensed Bold"/>
            </a:endParaRPr>
          </a:p>
        </p:txBody>
      </p:sp>
      <p:sp>
        <p:nvSpPr>
          <p:cNvPr id="34" name="TextBox 34"/>
          <p:cNvSpPr txBox="1"/>
          <p:nvPr/>
        </p:nvSpPr>
        <p:spPr>
          <a:xfrm>
            <a:off x="5982698" y="2635493"/>
            <a:ext cx="11647325" cy="2316480"/>
          </a:xfrm>
          <a:prstGeom prst="rect">
            <a:avLst/>
          </a:prstGeom>
        </p:spPr>
        <p:txBody>
          <a:bodyPr lIns="0" tIns="0" rIns="0" bIns="0" rtlCol="0" anchor="t">
            <a:spAutoFit/>
          </a:bodyPr>
          <a:lstStyle/>
          <a:p>
            <a:pPr algn="l">
              <a:lnSpc>
                <a:spcPts val="4620"/>
              </a:lnSpc>
            </a:pPr>
            <a:r>
              <a:rPr lang="en-US" sz="3300">
                <a:solidFill>
                  <a:srgbClr val="636363"/>
                </a:solidFill>
                <a:latin typeface="Roboto Condensed"/>
              </a:rPr>
              <a:t>Phân theo lãnh thổ từng cặp</a:t>
            </a:r>
          </a:p>
          <a:p>
            <a:pPr algn="l">
              <a:lnSpc>
                <a:spcPts val="4620"/>
              </a:lnSpc>
            </a:pPr>
            <a:r>
              <a:rPr lang="en-US" sz="3300">
                <a:solidFill>
                  <a:srgbClr val="636363"/>
                </a:solidFill>
                <a:latin typeface="Roboto Condensed"/>
              </a:rPr>
              <a:t>Đẻ một hoặc hai trứng, ấp từ 28 đến 32 ngày; trứng nở thường nở chỉ một con.</a:t>
            </a:r>
          </a:p>
          <a:p>
            <a:pPr algn="l">
              <a:lnSpc>
                <a:spcPts val="4620"/>
              </a:lnSpc>
              <a:spcBef>
                <a:spcPct val="0"/>
              </a:spcBef>
            </a:pPr>
            <a:endParaRPr lang="en-US" sz="3300">
              <a:solidFill>
                <a:srgbClr val="636363"/>
              </a:solidFill>
              <a:latin typeface="Roboto Condensed"/>
            </a:endParaRPr>
          </a:p>
        </p:txBody>
      </p:sp>
      <p:sp>
        <p:nvSpPr>
          <p:cNvPr id="35" name="TextBox 35"/>
          <p:cNvSpPr txBox="1"/>
          <p:nvPr/>
        </p:nvSpPr>
        <p:spPr>
          <a:xfrm>
            <a:off x="6410954" y="4704456"/>
            <a:ext cx="1996119"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Vòng</a:t>
            </a:r>
            <a:r>
              <a:rPr lang="en-US" sz="3499" dirty="0">
                <a:solidFill>
                  <a:srgbClr val="863D3D"/>
                </a:solidFill>
                <a:latin typeface="Roboto Condensed Bold"/>
              </a:rPr>
              <a:t> </a:t>
            </a:r>
            <a:r>
              <a:rPr lang="en-US" sz="3499" dirty="0" err="1">
                <a:solidFill>
                  <a:srgbClr val="863D3D"/>
                </a:solidFill>
                <a:latin typeface="Roboto Condensed Bold"/>
              </a:rPr>
              <a:t>đời</a:t>
            </a:r>
            <a:endParaRPr lang="en-US" sz="3499" dirty="0">
              <a:solidFill>
                <a:srgbClr val="863D3D"/>
              </a:solidFill>
              <a:latin typeface="Roboto Condensed Bold"/>
            </a:endParaRPr>
          </a:p>
        </p:txBody>
      </p:sp>
      <p:sp>
        <p:nvSpPr>
          <p:cNvPr id="36" name="TextBox 36"/>
          <p:cNvSpPr txBox="1"/>
          <p:nvPr/>
        </p:nvSpPr>
        <p:spPr>
          <a:xfrm>
            <a:off x="6410954" y="5446747"/>
            <a:ext cx="11725675" cy="540385"/>
          </a:xfrm>
          <a:prstGeom prst="rect">
            <a:avLst/>
          </a:prstGeom>
        </p:spPr>
        <p:txBody>
          <a:bodyPr lIns="0" tIns="0" rIns="0" bIns="0" rtlCol="0" anchor="t">
            <a:spAutoFit/>
          </a:bodyPr>
          <a:lstStyle/>
          <a:p>
            <a:pPr algn="l">
              <a:lnSpc>
                <a:spcPts val="4340"/>
              </a:lnSpc>
              <a:spcBef>
                <a:spcPct val="0"/>
              </a:spcBef>
            </a:pPr>
            <a:r>
              <a:rPr lang="en-US" sz="3100">
                <a:solidFill>
                  <a:srgbClr val="636363"/>
                </a:solidFill>
                <a:latin typeface="Roboto Condensed"/>
              </a:rPr>
              <a:t>Khoảng 30 năm</a:t>
            </a:r>
          </a:p>
        </p:txBody>
      </p:sp>
      <p:sp>
        <p:nvSpPr>
          <p:cNvPr id="37" name="TextBox 37"/>
          <p:cNvSpPr txBox="1"/>
          <p:nvPr/>
        </p:nvSpPr>
        <p:spPr>
          <a:xfrm>
            <a:off x="6553200" y="6354863"/>
            <a:ext cx="1518712"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Nơi</a:t>
            </a:r>
            <a:r>
              <a:rPr lang="en-US" sz="3499" dirty="0">
                <a:solidFill>
                  <a:srgbClr val="863D3D"/>
                </a:solidFill>
                <a:latin typeface="Roboto Condensed Bold"/>
              </a:rPr>
              <a:t> ở</a:t>
            </a:r>
          </a:p>
        </p:txBody>
      </p:sp>
      <p:sp>
        <p:nvSpPr>
          <p:cNvPr id="38" name="TextBox 38"/>
          <p:cNvSpPr txBox="1"/>
          <p:nvPr/>
        </p:nvSpPr>
        <p:spPr>
          <a:xfrm>
            <a:off x="6224652" y="7115024"/>
            <a:ext cx="11725675" cy="573405"/>
          </a:xfrm>
          <a:prstGeom prst="rect">
            <a:avLst/>
          </a:prstGeom>
        </p:spPr>
        <p:txBody>
          <a:bodyPr lIns="0" tIns="0" rIns="0" bIns="0" rtlCol="0" anchor="t">
            <a:spAutoFit/>
          </a:bodyPr>
          <a:lstStyle/>
          <a:p>
            <a:pPr algn="l">
              <a:lnSpc>
                <a:spcPts val="4620"/>
              </a:lnSpc>
              <a:spcBef>
                <a:spcPct val="0"/>
              </a:spcBef>
            </a:pPr>
            <a:r>
              <a:rPr lang="en-US" sz="3300">
                <a:solidFill>
                  <a:srgbClr val="636363"/>
                </a:solidFill>
                <a:latin typeface="Roboto Condensed"/>
              </a:rPr>
              <a:t>Mặt đất, đâm lầy</a:t>
            </a:r>
          </a:p>
        </p:txBody>
      </p:sp>
      <p:sp>
        <p:nvSpPr>
          <p:cNvPr id="39" name="TextBox 39"/>
          <p:cNvSpPr txBox="1"/>
          <p:nvPr/>
        </p:nvSpPr>
        <p:spPr>
          <a:xfrm>
            <a:off x="6410954" y="8233869"/>
            <a:ext cx="2056907" cy="596900"/>
          </a:xfrm>
          <a:prstGeom prst="rect">
            <a:avLst/>
          </a:prstGeom>
        </p:spPr>
        <p:txBody>
          <a:bodyPr wrap="square" lIns="0" tIns="0" rIns="0" bIns="0" rtlCol="0" anchor="t">
            <a:spAutoFit/>
          </a:bodyPr>
          <a:lstStyle/>
          <a:p>
            <a:pPr algn="ctr">
              <a:lnSpc>
                <a:spcPts val="4899"/>
              </a:lnSpc>
              <a:spcBef>
                <a:spcPct val="0"/>
              </a:spcBef>
            </a:pPr>
            <a:r>
              <a:rPr lang="en-US" sz="3499" dirty="0" err="1">
                <a:solidFill>
                  <a:srgbClr val="863D3D"/>
                </a:solidFill>
                <a:latin typeface="Roboto Condensed Bold"/>
              </a:rPr>
              <a:t>Tính</a:t>
            </a:r>
            <a:r>
              <a:rPr lang="en-US" sz="3499" dirty="0">
                <a:solidFill>
                  <a:srgbClr val="863D3D"/>
                </a:solidFill>
                <a:latin typeface="Roboto Condensed Bold"/>
              </a:rPr>
              <a:t> </a:t>
            </a:r>
            <a:r>
              <a:rPr lang="en-US" sz="3499" dirty="0" err="1">
                <a:solidFill>
                  <a:srgbClr val="863D3D"/>
                </a:solidFill>
                <a:latin typeface="Roboto Condensed Bold"/>
              </a:rPr>
              <a:t>cách</a:t>
            </a:r>
            <a:endParaRPr lang="en-US" sz="3499" dirty="0">
              <a:solidFill>
                <a:srgbClr val="863D3D"/>
              </a:solidFill>
              <a:latin typeface="Roboto Condensed Bold"/>
            </a:endParaRPr>
          </a:p>
        </p:txBody>
      </p:sp>
      <p:sp>
        <p:nvSpPr>
          <p:cNvPr id="40" name="TextBox 40"/>
          <p:cNvSpPr txBox="1"/>
          <p:nvPr/>
        </p:nvSpPr>
        <p:spPr>
          <a:xfrm>
            <a:off x="6224652" y="9022605"/>
            <a:ext cx="11725675" cy="573405"/>
          </a:xfrm>
          <a:prstGeom prst="rect">
            <a:avLst/>
          </a:prstGeom>
        </p:spPr>
        <p:txBody>
          <a:bodyPr lIns="0" tIns="0" rIns="0" bIns="0" rtlCol="0" anchor="t">
            <a:spAutoFit/>
          </a:bodyPr>
          <a:lstStyle/>
          <a:p>
            <a:pPr algn="l">
              <a:lnSpc>
                <a:spcPts val="4620"/>
              </a:lnSpc>
              <a:spcBef>
                <a:spcPct val="0"/>
              </a:spcBef>
            </a:pPr>
            <a:r>
              <a:rPr lang="en-US" sz="3300">
                <a:solidFill>
                  <a:srgbClr val="636363"/>
                </a:solidFill>
                <a:latin typeface="Roboto Condensed"/>
              </a:rPr>
              <a:t>Nóng nảy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202340" y="708664"/>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5000"/>
            </a:blip>
            <a:stretch>
              <a:fillRect l="-64665" r="-121186"/>
            </a:stretch>
          </a:blipFill>
        </p:spPr>
      </p:sp>
      <p:sp>
        <p:nvSpPr>
          <p:cNvPr id="4" name="TextBox 4"/>
          <p:cNvSpPr txBox="1"/>
          <p:nvPr/>
        </p:nvSpPr>
        <p:spPr>
          <a:xfrm>
            <a:off x="439109" y="420373"/>
            <a:ext cx="19079476" cy="795016"/>
          </a:xfrm>
          <a:prstGeom prst="rect">
            <a:avLst/>
          </a:prstGeom>
        </p:spPr>
        <p:txBody>
          <a:bodyPr lIns="0" tIns="0" rIns="0" bIns="0" rtlCol="0" anchor="t">
            <a:spAutoFit/>
          </a:bodyPr>
          <a:lstStyle/>
          <a:p>
            <a:pPr algn="l">
              <a:lnSpc>
                <a:spcPts val="5184"/>
              </a:lnSpc>
            </a:pPr>
            <a:r>
              <a:rPr lang="en-US" sz="6099">
                <a:solidFill>
                  <a:srgbClr val="5C6B55"/>
                </a:solidFill>
                <a:latin typeface="#9Slide05 IcielSanelma"/>
              </a:rPr>
              <a:t>3.2. Các thông tin được triển khai trong văn bản </a:t>
            </a:r>
          </a:p>
        </p:txBody>
      </p:sp>
      <p:sp>
        <p:nvSpPr>
          <p:cNvPr id="5" name="Freeform 5"/>
          <p:cNvSpPr/>
          <p:nvPr/>
        </p:nvSpPr>
        <p:spPr>
          <a:xfrm>
            <a:off x="4414287" y="5143500"/>
            <a:ext cx="10762419" cy="5273585"/>
          </a:xfrm>
          <a:custGeom>
            <a:avLst/>
            <a:gdLst/>
            <a:ahLst/>
            <a:cxnLst/>
            <a:rect l="l" t="t" r="r" b="b"/>
            <a:pathLst>
              <a:path w="10762419" h="5273585">
                <a:moveTo>
                  <a:pt x="0" y="0"/>
                </a:moveTo>
                <a:lnTo>
                  <a:pt x="10762419" y="0"/>
                </a:lnTo>
                <a:lnTo>
                  <a:pt x="10762419" y="5273585"/>
                </a:lnTo>
                <a:lnTo>
                  <a:pt x="0" y="5273585"/>
                </a:lnTo>
                <a:lnTo>
                  <a:pt x="0" y="0"/>
                </a:lnTo>
                <a:close/>
              </a:path>
            </a:pathLst>
          </a:custGeom>
          <a:blipFill>
            <a:blip r:embed="rId5"/>
            <a:stretch>
              <a:fillRect/>
            </a:stretch>
          </a:blipFill>
        </p:spPr>
      </p:sp>
      <p:grpSp>
        <p:nvGrpSpPr>
          <p:cNvPr id="6" name="Group 6"/>
          <p:cNvGrpSpPr/>
          <p:nvPr/>
        </p:nvGrpSpPr>
        <p:grpSpPr>
          <a:xfrm>
            <a:off x="2379390" y="2215044"/>
            <a:ext cx="15198914" cy="3970076"/>
            <a:chOff x="0" y="0"/>
            <a:chExt cx="4003006" cy="1045617"/>
          </a:xfrm>
        </p:grpSpPr>
        <p:sp>
          <p:nvSpPr>
            <p:cNvPr id="7" name="Freeform 7"/>
            <p:cNvSpPr/>
            <p:nvPr/>
          </p:nvSpPr>
          <p:spPr>
            <a:xfrm>
              <a:off x="0" y="0"/>
              <a:ext cx="4003006" cy="1045617"/>
            </a:xfrm>
            <a:custGeom>
              <a:avLst/>
              <a:gdLst/>
              <a:ahLst/>
              <a:cxnLst/>
              <a:rect l="l" t="t" r="r" b="b"/>
              <a:pathLst>
                <a:path w="4003006" h="1045617">
                  <a:moveTo>
                    <a:pt x="13753" y="0"/>
                  </a:moveTo>
                  <a:lnTo>
                    <a:pt x="3989253" y="0"/>
                  </a:lnTo>
                  <a:cubicBezTo>
                    <a:pt x="3996849" y="0"/>
                    <a:pt x="4003006" y="6157"/>
                    <a:pt x="4003006" y="13753"/>
                  </a:cubicBezTo>
                  <a:lnTo>
                    <a:pt x="4003006" y="1031864"/>
                  </a:lnTo>
                  <a:cubicBezTo>
                    <a:pt x="4003006" y="1039459"/>
                    <a:pt x="3996849" y="1045617"/>
                    <a:pt x="3989253" y="1045617"/>
                  </a:cubicBezTo>
                  <a:lnTo>
                    <a:pt x="13753" y="1045617"/>
                  </a:lnTo>
                  <a:cubicBezTo>
                    <a:pt x="6157" y="1045617"/>
                    <a:pt x="0" y="1039459"/>
                    <a:pt x="0" y="1031864"/>
                  </a:cubicBezTo>
                  <a:lnTo>
                    <a:pt x="0" y="13753"/>
                  </a:lnTo>
                  <a:cubicBezTo>
                    <a:pt x="0" y="6157"/>
                    <a:pt x="6157" y="0"/>
                    <a:pt x="13753" y="0"/>
                  </a:cubicBezTo>
                  <a:close/>
                </a:path>
              </a:pathLst>
            </a:custGeom>
            <a:solidFill>
              <a:srgbClr val="FFFFFF"/>
            </a:solidFill>
            <a:ln w="38100" cap="rnd">
              <a:solidFill>
                <a:srgbClr val="944B00"/>
              </a:solidFill>
              <a:prstDash val="solid"/>
              <a:round/>
            </a:ln>
          </p:spPr>
        </p:sp>
        <p:sp>
          <p:nvSpPr>
            <p:cNvPr id="8" name="TextBox 8"/>
            <p:cNvSpPr txBox="1"/>
            <p:nvPr/>
          </p:nvSpPr>
          <p:spPr>
            <a:xfrm>
              <a:off x="0" y="-38100"/>
              <a:ext cx="4003006" cy="108371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2215044"/>
            <a:ext cx="1123405" cy="3692302"/>
            <a:chOff x="0" y="0"/>
            <a:chExt cx="295876" cy="972458"/>
          </a:xfrm>
        </p:grpSpPr>
        <p:sp>
          <p:nvSpPr>
            <p:cNvPr id="10" name="Freeform 10"/>
            <p:cNvSpPr/>
            <p:nvPr/>
          </p:nvSpPr>
          <p:spPr>
            <a:xfrm>
              <a:off x="0" y="0"/>
              <a:ext cx="295876" cy="972458"/>
            </a:xfrm>
            <a:custGeom>
              <a:avLst/>
              <a:gdLst/>
              <a:ahLst/>
              <a:cxnLst/>
              <a:rect l="l" t="t" r="r" b="b"/>
              <a:pathLst>
                <a:path w="295876" h="972458">
                  <a:moveTo>
                    <a:pt x="147938" y="0"/>
                  </a:moveTo>
                  <a:lnTo>
                    <a:pt x="147938" y="0"/>
                  </a:lnTo>
                  <a:cubicBezTo>
                    <a:pt x="229642" y="0"/>
                    <a:pt x="295876" y="66234"/>
                    <a:pt x="295876" y="147938"/>
                  </a:cubicBezTo>
                  <a:lnTo>
                    <a:pt x="295876" y="824520"/>
                  </a:lnTo>
                  <a:cubicBezTo>
                    <a:pt x="295876" y="906224"/>
                    <a:pt x="229642" y="972458"/>
                    <a:pt x="147938" y="972458"/>
                  </a:cubicBezTo>
                  <a:lnTo>
                    <a:pt x="147938" y="972458"/>
                  </a:lnTo>
                  <a:cubicBezTo>
                    <a:pt x="108702" y="972458"/>
                    <a:pt x="71074" y="956872"/>
                    <a:pt x="43330" y="929128"/>
                  </a:cubicBezTo>
                  <a:cubicBezTo>
                    <a:pt x="15586" y="901384"/>
                    <a:pt x="0" y="863756"/>
                    <a:pt x="0" y="824520"/>
                  </a:cubicBezTo>
                  <a:lnTo>
                    <a:pt x="0" y="147938"/>
                  </a:lnTo>
                  <a:cubicBezTo>
                    <a:pt x="0" y="108702"/>
                    <a:pt x="15586" y="71074"/>
                    <a:pt x="43330" y="43330"/>
                  </a:cubicBezTo>
                  <a:cubicBezTo>
                    <a:pt x="71074" y="15586"/>
                    <a:pt x="108702" y="0"/>
                    <a:pt x="147938" y="0"/>
                  </a:cubicBezTo>
                  <a:close/>
                </a:path>
              </a:pathLst>
            </a:custGeom>
            <a:solidFill>
              <a:srgbClr val="944B00"/>
            </a:solidFill>
            <a:ln w="38100" cap="rnd">
              <a:solidFill>
                <a:srgbClr val="944B00"/>
              </a:solidFill>
              <a:prstDash val="solid"/>
              <a:round/>
            </a:ln>
          </p:spPr>
        </p:sp>
        <p:sp>
          <p:nvSpPr>
            <p:cNvPr id="11" name="TextBox 11"/>
            <p:cNvSpPr txBox="1"/>
            <p:nvPr/>
          </p:nvSpPr>
          <p:spPr>
            <a:xfrm>
              <a:off x="0" y="-38100"/>
              <a:ext cx="295876" cy="101055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rot="-5400000">
            <a:off x="414982" y="3836142"/>
            <a:ext cx="2274641" cy="573405"/>
          </a:xfrm>
          <a:prstGeom prst="rect">
            <a:avLst/>
          </a:prstGeom>
        </p:spPr>
        <p:txBody>
          <a:bodyPr lIns="0" tIns="0" rIns="0" bIns="0" rtlCol="0" anchor="t">
            <a:spAutoFit/>
          </a:bodyPr>
          <a:lstStyle/>
          <a:p>
            <a:pPr algn="ctr">
              <a:lnSpc>
                <a:spcPts val="4620"/>
              </a:lnSpc>
            </a:pPr>
            <a:r>
              <a:rPr lang="en-US" sz="3300">
                <a:solidFill>
                  <a:srgbClr val="FFFFFF"/>
                </a:solidFill>
                <a:latin typeface="Roboto Condensed Bold"/>
              </a:rPr>
              <a:t>Nhóm 3</a:t>
            </a:r>
          </a:p>
        </p:txBody>
      </p:sp>
      <p:sp>
        <p:nvSpPr>
          <p:cNvPr id="13" name="TextBox 13"/>
          <p:cNvSpPr txBox="1"/>
          <p:nvPr/>
        </p:nvSpPr>
        <p:spPr>
          <a:xfrm>
            <a:off x="2491714" y="2457035"/>
            <a:ext cx="14929365" cy="3670935"/>
          </a:xfrm>
          <a:prstGeom prst="rect">
            <a:avLst/>
          </a:prstGeom>
        </p:spPr>
        <p:txBody>
          <a:bodyPr lIns="0" tIns="0" rIns="0" bIns="0" rtlCol="0" anchor="t">
            <a:spAutoFit/>
          </a:bodyPr>
          <a:lstStyle/>
          <a:p>
            <a:pPr algn="l">
              <a:lnSpc>
                <a:spcPts val="5179"/>
              </a:lnSpc>
            </a:pPr>
            <a:r>
              <a:rPr lang="en-US" sz="3699">
                <a:solidFill>
                  <a:srgbClr val="944B00"/>
                </a:solidFill>
                <a:latin typeface="Roboto Condensed Bold"/>
              </a:rPr>
              <a:t>Kết nối văn bản với hiện thực đời sống</a:t>
            </a:r>
          </a:p>
          <a:p>
            <a:pPr marL="734058" lvl="1" indent="-367029" algn="l">
              <a:lnSpc>
                <a:spcPts val="4759"/>
              </a:lnSpc>
              <a:buFont typeface="Arial"/>
              <a:buChar char="•"/>
            </a:pPr>
            <a:r>
              <a:rPr lang="en-US" sz="3399">
                <a:solidFill>
                  <a:srgbClr val="000000"/>
                </a:solidFill>
                <a:latin typeface="Roboto Condensed"/>
              </a:rPr>
              <a:t>Hãy lí giải hiện tượng sếu biến mất và xuất hiện trở lại tại Tràm Chim – Tam Nông.</a:t>
            </a:r>
          </a:p>
          <a:p>
            <a:pPr marL="734058" lvl="1" indent="-367029" algn="l">
              <a:lnSpc>
                <a:spcPts val="4759"/>
              </a:lnSpc>
              <a:buFont typeface="Arial"/>
              <a:buChar char="•"/>
            </a:pPr>
            <a:r>
              <a:rPr lang="en-US" sz="3399">
                <a:solidFill>
                  <a:srgbClr val="000000"/>
                </a:solidFill>
                <a:latin typeface="Roboto Condensed"/>
              </a:rPr>
              <a:t>Cho đến thời điểm hiện tại, Trung tâm Bảo vệ sinh học và môi trường thiên nhiên Tràm Chim – Tam Nông đã có những giải pháp nào khắc phục vấn đề trên.</a:t>
            </a:r>
          </a:p>
          <a:p>
            <a:pPr marL="755647" lvl="1" indent="-377824" algn="l">
              <a:lnSpc>
                <a:spcPts val="4899"/>
              </a:lnSpc>
              <a:buFont typeface="Arial"/>
              <a:buChar char="•"/>
            </a:pPr>
            <a:r>
              <a:rPr lang="en-US" sz="3499">
                <a:solidFill>
                  <a:srgbClr val="000000"/>
                </a:solidFill>
                <a:latin typeface="Roboto Condensed"/>
              </a:rPr>
              <a:t>Hãy chia sẻ đề xuất khác để khắc phục và bảo tồn loài sinh vật quý hiếm này (nếu có)</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026034"/>
            <a:ext cx="20263081" cy="13508721"/>
          </a:xfrm>
          <a:custGeom>
            <a:avLst/>
            <a:gdLst/>
            <a:ahLst/>
            <a:cxnLst/>
            <a:rect l="l" t="t" r="r" b="b"/>
            <a:pathLst>
              <a:path w="20263081" h="13508721">
                <a:moveTo>
                  <a:pt x="0" y="0"/>
                </a:moveTo>
                <a:lnTo>
                  <a:pt x="20263081" y="0"/>
                </a:lnTo>
                <a:lnTo>
                  <a:pt x="20263081" y="13508720"/>
                </a:lnTo>
                <a:lnTo>
                  <a:pt x="0" y="13508720"/>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65354" y="-758803"/>
            <a:ext cx="19018709" cy="12241489"/>
          </a:xfrm>
          <a:custGeom>
            <a:avLst/>
            <a:gdLst/>
            <a:ahLst/>
            <a:cxnLst/>
            <a:rect l="l" t="t" r="r" b="b"/>
            <a:pathLst>
              <a:path w="19018709" h="12241489">
                <a:moveTo>
                  <a:pt x="0" y="0"/>
                </a:moveTo>
                <a:lnTo>
                  <a:pt x="19018708" y="0"/>
                </a:lnTo>
                <a:lnTo>
                  <a:pt x="19018708" y="12241489"/>
                </a:lnTo>
                <a:lnTo>
                  <a:pt x="0" y="12241489"/>
                </a:lnTo>
                <a:lnTo>
                  <a:pt x="0" y="0"/>
                </a:lnTo>
                <a:close/>
              </a:path>
            </a:pathLst>
          </a:custGeom>
          <a:blipFill>
            <a:blip r:embed="rId4">
              <a:alphaModFix amt="71000"/>
            </a:blip>
            <a:stretch>
              <a:fillRect l="-85002" r="-151548"/>
            </a:stretch>
          </a:blipFill>
        </p:spPr>
      </p:sp>
      <p:grpSp>
        <p:nvGrpSpPr>
          <p:cNvPr id="4" name="Group 4"/>
          <p:cNvGrpSpPr/>
          <p:nvPr/>
        </p:nvGrpSpPr>
        <p:grpSpPr>
          <a:xfrm>
            <a:off x="8941357" y="4154186"/>
            <a:ext cx="8317943" cy="2434043"/>
            <a:chOff x="0" y="0"/>
            <a:chExt cx="2190734" cy="641065"/>
          </a:xfrm>
        </p:grpSpPr>
        <p:sp>
          <p:nvSpPr>
            <p:cNvPr id="5" name="Freeform 5"/>
            <p:cNvSpPr/>
            <p:nvPr/>
          </p:nvSpPr>
          <p:spPr>
            <a:xfrm>
              <a:off x="0" y="0"/>
              <a:ext cx="2190734" cy="641065"/>
            </a:xfrm>
            <a:custGeom>
              <a:avLst/>
              <a:gdLst/>
              <a:ahLst/>
              <a:cxnLst/>
              <a:rect l="l" t="t" r="r" b="b"/>
              <a:pathLst>
                <a:path w="2190734" h="641065">
                  <a:moveTo>
                    <a:pt x="47468" y="0"/>
                  </a:moveTo>
                  <a:lnTo>
                    <a:pt x="2143266" y="0"/>
                  </a:lnTo>
                  <a:cubicBezTo>
                    <a:pt x="2169482" y="0"/>
                    <a:pt x="2190734" y="21252"/>
                    <a:pt x="2190734" y="47468"/>
                  </a:cubicBezTo>
                  <a:lnTo>
                    <a:pt x="2190734" y="593597"/>
                  </a:lnTo>
                  <a:cubicBezTo>
                    <a:pt x="2190734" y="619813"/>
                    <a:pt x="2169482" y="641065"/>
                    <a:pt x="2143266" y="641065"/>
                  </a:cubicBezTo>
                  <a:lnTo>
                    <a:pt x="47468" y="641065"/>
                  </a:lnTo>
                  <a:cubicBezTo>
                    <a:pt x="21252" y="641065"/>
                    <a:pt x="0" y="619813"/>
                    <a:pt x="0" y="593597"/>
                  </a:cubicBezTo>
                  <a:lnTo>
                    <a:pt x="0" y="47468"/>
                  </a:lnTo>
                  <a:cubicBezTo>
                    <a:pt x="0" y="21252"/>
                    <a:pt x="21252" y="0"/>
                    <a:pt x="47468" y="0"/>
                  </a:cubicBezTo>
                  <a:close/>
                </a:path>
              </a:pathLst>
            </a:custGeom>
            <a:solidFill>
              <a:srgbClr val="CBD6B9"/>
            </a:solidFill>
            <a:ln w="38100" cap="rnd">
              <a:solidFill>
                <a:srgbClr val="6E9473"/>
              </a:solidFill>
              <a:prstDash val="dash"/>
              <a:round/>
            </a:ln>
          </p:spPr>
        </p:sp>
        <p:sp>
          <p:nvSpPr>
            <p:cNvPr id="6" name="TextBox 6"/>
            <p:cNvSpPr txBox="1"/>
            <p:nvPr/>
          </p:nvSpPr>
          <p:spPr>
            <a:xfrm>
              <a:off x="0" y="-66675"/>
              <a:ext cx="2190734" cy="707740"/>
            </a:xfrm>
            <a:prstGeom prst="rect">
              <a:avLst/>
            </a:prstGeom>
          </p:spPr>
          <p:txBody>
            <a:bodyPr lIns="50800" tIns="50800" rIns="50800" bIns="50800" rtlCol="0" anchor="ctr"/>
            <a:lstStyle/>
            <a:p>
              <a:pPr algn="ctr">
                <a:lnSpc>
                  <a:spcPts val="5179"/>
                </a:lnSpc>
              </a:pPr>
              <a:r>
                <a:rPr lang="en-US" sz="3699" dirty="0" err="1">
                  <a:solidFill>
                    <a:srgbClr val="000000"/>
                  </a:solidFill>
                  <a:latin typeface="Roboto Condensed"/>
                </a:rPr>
                <a:t>Quy</a:t>
              </a:r>
              <a:r>
                <a:rPr lang="en-US" sz="3699" dirty="0">
                  <a:solidFill>
                    <a:srgbClr val="000000"/>
                  </a:solidFill>
                  <a:latin typeface="Roboto Condensed"/>
                </a:rPr>
                <a:t> </a:t>
              </a:r>
              <a:r>
                <a:rPr lang="en-US" sz="3699" dirty="0" err="1">
                  <a:solidFill>
                    <a:srgbClr val="000000"/>
                  </a:solidFill>
                  <a:latin typeface="Roboto Condensed"/>
                </a:rPr>
                <a:t>hoạch</a:t>
              </a:r>
              <a:r>
                <a:rPr lang="en-US" sz="3699" dirty="0">
                  <a:solidFill>
                    <a:srgbClr val="000000"/>
                  </a:solidFill>
                  <a:latin typeface="Roboto Condensed"/>
                </a:rPr>
                <a:t> </a:t>
              </a:r>
              <a:r>
                <a:rPr lang="en-US" sz="3699" dirty="0" err="1">
                  <a:solidFill>
                    <a:srgbClr val="000000"/>
                  </a:solidFill>
                  <a:latin typeface="Roboto Condensed"/>
                </a:rPr>
                <a:t>khu</a:t>
              </a:r>
              <a:r>
                <a:rPr lang="en-US" sz="3699" dirty="0">
                  <a:solidFill>
                    <a:srgbClr val="000000"/>
                  </a:solidFill>
                  <a:latin typeface="Roboto Condensed"/>
                </a:rPr>
                <a:t> </a:t>
              </a:r>
              <a:r>
                <a:rPr lang="en-US" sz="3699" dirty="0" err="1">
                  <a:solidFill>
                    <a:srgbClr val="000000"/>
                  </a:solidFill>
                  <a:latin typeface="Roboto Condensed"/>
                </a:rPr>
                <a:t>bảo</a:t>
              </a:r>
              <a:r>
                <a:rPr lang="en-US" sz="3699" dirty="0">
                  <a:solidFill>
                    <a:srgbClr val="000000"/>
                  </a:solidFill>
                  <a:latin typeface="Roboto Condensed"/>
                </a:rPr>
                <a:t> </a:t>
              </a:r>
              <a:r>
                <a:rPr lang="en-US" sz="3699" dirty="0" err="1">
                  <a:solidFill>
                    <a:srgbClr val="000000"/>
                  </a:solidFill>
                  <a:latin typeface="Roboto Condensed"/>
                </a:rPr>
                <a:t>tồn</a:t>
              </a:r>
              <a:r>
                <a:rPr lang="en-US" sz="3699" dirty="0">
                  <a:solidFill>
                    <a:srgbClr val="000000"/>
                  </a:solidFill>
                  <a:latin typeface="Roboto Condensed"/>
                </a:rPr>
                <a:t> </a:t>
              </a:r>
              <a:r>
                <a:rPr lang="en-US" sz="3699" dirty="0" err="1">
                  <a:solidFill>
                    <a:srgbClr val="000000"/>
                  </a:solidFill>
                  <a:latin typeface="Roboto Condensed"/>
                </a:rPr>
                <a:t>Tràm</a:t>
              </a:r>
              <a:r>
                <a:rPr lang="en-US" sz="3699" dirty="0">
                  <a:solidFill>
                    <a:srgbClr val="000000"/>
                  </a:solidFill>
                  <a:latin typeface="Roboto Condensed"/>
                </a:rPr>
                <a:t> </a:t>
              </a:r>
              <a:r>
                <a:rPr lang="en-US" sz="3699" dirty="0" err="1">
                  <a:solidFill>
                    <a:srgbClr val="000000"/>
                  </a:solidFill>
                  <a:latin typeface="Roboto Condensed"/>
                </a:rPr>
                <a:t>Chim</a:t>
              </a:r>
              <a:r>
                <a:rPr lang="en-US" sz="3699" dirty="0">
                  <a:solidFill>
                    <a:srgbClr val="000000"/>
                  </a:solidFill>
                  <a:latin typeface="Roboto Condensed"/>
                </a:rPr>
                <a:t> – </a:t>
              </a:r>
              <a:r>
                <a:rPr lang="en-US" sz="3699" dirty="0" err="1">
                  <a:solidFill>
                    <a:srgbClr val="000000"/>
                  </a:solidFill>
                  <a:latin typeface="Roboto Condensed"/>
                </a:rPr>
                <a:t>Đồng</a:t>
              </a:r>
              <a:r>
                <a:rPr lang="en-US" sz="3699" dirty="0">
                  <a:solidFill>
                    <a:srgbClr val="000000"/>
                  </a:solidFill>
                  <a:latin typeface="Roboto Condensed"/>
                </a:rPr>
                <a:t> </a:t>
              </a:r>
              <a:r>
                <a:rPr lang="en-US" sz="3699" dirty="0" err="1">
                  <a:solidFill>
                    <a:srgbClr val="000000"/>
                  </a:solidFill>
                  <a:latin typeface="Roboto Condensed"/>
                </a:rPr>
                <a:t>Tháp</a:t>
              </a:r>
              <a:r>
                <a:rPr lang="en-US" sz="3699" dirty="0">
                  <a:solidFill>
                    <a:srgbClr val="000000"/>
                  </a:solidFill>
                  <a:latin typeface="Roboto Condensed"/>
                </a:rPr>
                <a:t> </a:t>
              </a:r>
              <a:r>
                <a:rPr lang="en-US" sz="3699" dirty="0" err="1">
                  <a:solidFill>
                    <a:srgbClr val="000000"/>
                  </a:solidFill>
                  <a:latin typeface="Roboto Condensed"/>
                </a:rPr>
                <a:t>với</a:t>
              </a:r>
              <a:r>
                <a:rPr lang="en-US" sz="3699" dirty="0">
                  <a:solidFill>
                    <a:srgbClr val="000000"/>
                  </a:solidFill>
                  <a:latin typeface="Roboto Condensed"/>
                </a:rPr>
                <a:t> </a:t>
              </a:r>
              <a:r>
                <a:rPr lang="en-US" sz="3699" dirty="0" err="1">
                  <a:solidFill>
                    <a:srgbClr val="000000"/>
                  </a:solidFill>
                  <a:latin typeface="Roboto Condensed"/>
                </a:rPr>
                <a:t>diện</a:t>
              </a:r>
              <a:r>
                <a:rPr lang="en-US" sz="3699" dirty="0">
                  <a:solidFill>
                    <a:srgbClr val="000000"/>
                  </a:solidFill>
                  <a:latin typeface="Roboto Condensed"/>
                </a:rPr>
                <a:t> </a:t>
              </a:r>
              <a:r>
                <a:rPr lang="en-US" sz="3699" dirty="0" err="1">
                  <a:solidFill>
                    <a:srgbClr val="000000"/>
                  </a:solidFill>
                  <a:latin typeface="Roboto Condensed"/>
                </a:rPr>
                <a:t>tích</a:t>
              </a:r>
              <a:r>
                <a:rPr lang="en-US" sz="3699" dirty="0">
                  <a:solidFill>
                    <a:srgbClr val="000000"/>
                  </a:solidFill>
                  <a:latin typeface="Roboto Condensed"/>
                </a:rPr>
                <a:t> 10 000 </a:t>
              </a:r>
              <a:r>
                <a:rPr lang="en-US" sz="3699" dirty="0" err="1">
                  <a:solidFill>
                    <a:srgbClr val="000000"/>
                  </a:solidFill>
                  <a:latin typeface="Roboto Condensed"/>
                </a:rPr>
                <a:t>héc</a:t>
              </a:r>
              <a:r>
                <a:rPr lang="en-US" sz="3699" dirty="0">
                  <a:solidFill>
                    <a:srgbClr val="000000"/>
                  </a:solidFill>
                  <a:latin typeface="Roboto Condensed"/>
                </a:rPr>
                <a:t>-ta</a:t>
              </a:r>
            </a:p>
            <a:p>
              <a:pPr algn="ctr">
                <a:lnSpc>
                  <a:spcPts val="5179"/>
                </a:lnSpc>
              </a:pPr>
              <a:r>
                <a:rPr lang="en-US" sz="3699" dirty="0">
                  <a:solidFill>
                    <a:srgbClr val="000000"/>
                  </a:solidFill>
                  <a:latin typeface="Roboto Condensed"/>
                </a:rPr>
                <a:t>----&gt; </a:t>
              </a:r>
              <a:r>
                <a:rPr lang="en-US" sz="3699" dirty="0" err="1">
                  <a:solidFill>
                    <a:srgbClr val="000000"/>
                  </a:solidFill>
                  <a:latin typeface="Roboto Condensed"/>
                </a:rPr>
                <a:t>xây</a:t>
              </a:r>
              <a:r>
                <a:rPr lang="en-US" sz="3699" dirty="0">
                  <a:solidFill>
                    <a:srgbClr val="000000"/>
                  </a:solidFill>
                  <a:latin typeface="Roboto Condensed"/>
                </a:rPr>
                <a:t> </a:t>
              </a:r>
              <a:r>
                <a:rPr lang="en-US" sz="3699" dirty="0" err="1">
                  <a:solidFill>
                    <a:srgbClr val="000000"/>
                  </a:solidFill>
                  <a:latin typeface="Roboto Condensed"/>
                </a:rPr>
                <a:t>dựng</a:t>
              </a:r>
              <a:r>
                <a:rPr lang="en-US" sz="3699" dirty="0">
                  <a:solidFill>
                    <a:srgbClr val="000000"/>
                  </a:solidFill>
                  <a:latin typeface="Roboto Condensed"/>
                </a:rPr>
                <a:t> </a:t>
              </a:r>
              <a:r>
                <a:rPr lang="en-US" sz="3699" dirty="0" err="1">
                  <a:solidFill>
                    <a:srgbClr val="000000"/>
                  </a:solidFill>
                  <a:latin typeface="Roboto Condensed"/>
                </a:rPr>
                <a:t>nơi</a:t>
              </a:r>
              <a:r>
                <a:rPr lang="en-US" sz="3699" dirty="0">
                  <a:solidFill>
                    <a:srgbClr val="000000"/>
                  </a:solidFill>
                  <a:latin typeface="Roboto Condensed"/>
                </a:rPr>
                <a:t> </a:t>
              </a:r>
              <a:r>
                <a:rPr lang="en-US" sz="3699" dirty="0" err="1">
                  <a:solidFill>
                    <a:srgbClr val="000000"/>
                  </a:solidFill>
                  <a:latin typeface="Roboto Condensed"/>
                </a:rPr>
                <a:t>ngụ</a:t>
              </a:r>
              <a:r>
                <a:rPr lang="en-US" sz="3699" dirty="0">
                  <a:solidFill>
                    <a:srgbClr val="000000"/>
                  </a:solidFill>
                  <a:latin typeface="Roboto Condensed"/>
                </a:rPr>
                <a:t> </a:t>
              </a:r>
              <a:r>
                <a:rPr lang="en-US" sz="3699" dirty="0" err="1">
                  <a:solidFill>
                    <a:srgbClr val="000000"/>
                  </a:solidFill>
                  <a:latin typeface="Roboto Condensed"/>
                </a:rPr>
                <a:t>cư</a:t>
              </a:r>
              <a:r>
                <a:rPr lang="en-US" sz="3699" dirty="0">
                  <a:solidFill>
                    <a:srgbClr val="000000"/>
                  </a:solidFill>
                  <a:latin typeface="Roboto Condensed"/>
                </a:rPr>
                <a:t> </a:t>
              </a:r>
              <a:r>
                <a:rPr lang="en-US" sz="3699" dirty="0" err="1">
                  <a:solidFill>
                    <a:srgbClr val="000000"/>
                  </a:solidFill>
                  <a:latin typeface="Roboto Condensed"/>
                </a:rPr>
                <a:t>cho</a:t>
              </a:r>
              <a:r>
                <a:rPr lang="en-US" sz="3699" dirty="0">
                  <a:solidFill>
                    <a:srgbClr val="000000"/>
                  </a:solidFill>
                  <a:latin typeface="Roboto Condensed"/>
                </a:rPr>
                <a:t> </a:t>
              </a:r>
              <a:r>
                <a:rPr lang="en-US" sz="3699" dirty="0" err="1">
                  <a:solidFill>
                    <a:srgbClr val="000000"/>
                  </a:solidFill>
                  <a:latin typeface="Roboto Condensed"/>
                </a:rPr>
                <a:t>loài</a:t>
              </a:r>
              <a:r>
                <a:rPr lang="en-US" sz="3699" dirty="0">
                  <a:solidFill>
                    <a:srgbClr val="000000"/>
                  </a:solidFill>
                  <a:latin typeface="Roboto Condensed"/>
                </a:rPr>
                <a:t> </a:t>
              </a:r>
              <a:r>
                <a:rPr lang="en-US" sz="3699" dirty="0" err="1">
                  <a:solidFill>
                    <a:srgbClr val="000000"/>
                  </a:solidFill>
                  <a:latin typeface="Roboto Condensed"/>
                </a:rPr>
                <a:t>sếu</a:t>
              </a:r>
              <a:endParaRPr lang="en-US" sz="3699" dirty="0">
                <a:solidFill>
                  <a:srgbClr val="000000"/>
                </a:solidFill>
                <a:latin typeface="Roboto Condensed"/>
              </a:endParaRPr>
            </a:p>
          </p:txBody>
        </p:sp>
      </p:grpSp>
      <p:grpSp>
        <p:nvGrpSpPr>
          <p:cNvPr id="7" name="Group 7"/>
          <p:cNvGrpSpPr/>
          <p:nvPr/>
        </p:nvGrpSpPr>
        <p:grpSpPr>
          <a:xfrm>
            <a:off x="580224" y="4126893"/>
            <a:ext cx="7595944" cy="3318978"/>
            <a:chOff x="0" y="0"/>
            <a:chExt cx="2000578" cy="874134"/>
          </a:xfrm>
        </p:grpSpPr>
        <p:sp>
          <p:nvSpPr>
            <p:cNvPr id="8" name="Freeform 8"/>
            <p:cNvSpPr/>
            <p:nvPr/>
          </p:nvSpPr>
          <p:spPr>
            <a:xfrm>
              <a:off x="0" y="0"/>
              <a:ext cx="2000578" cy="874134"/>
            </a:xfrm>
            <a:custGeom>
              <a:avLst/>
              <a:gdLst/>
              <a:ahLst/>
              <a:cxnLst/>
              <a:rect l="l" t="t" r="r" b="b"/>
              <a:pathLst>
                <a:path w="2000578" h="874134">
                  <a:moveTo>
                    <a:pt x="51980" y="0"/>
                  </a:moveTo>
                  <a:lnTo>
                    <a:pt x="1948598" y="0"/>
                  </a:lnTo>
                  <a:cubicBezTo>
                    <a:pt x="1977306" y="0"/>
                    <a:pt x="2000578" y="23272"/>
                    <a:pt x="2000578" y="51980"/>
                  </a:cubicBezTo>
                  <a:lnTo>
                    <a:pt x="2000578" y="822154"/>
                  </a:lnTo>
                  <a:cubicBezTo>
                    <a:pt x="2000578" y="835940"/>
                    <a:pt x="1995101" y="849161"/>
                    <a:pt x="1985353" y="858909"/>
                  </a:cubicBezTo>
                  <a:cubicBezTo>
                    <a:pt x="1975605" y="868658"/>
                    <a:pt x="1962384" y="874134"/>
                    <a:pt x="1948598" y="874134"/>
                  </a:cubicBezTo>
                  <a:lnTo>
                    <a:pt x="51980" y="874134"/>
                  </a:lnTo>
                  <a:cubicBezTo>
                    <a:pt x="23272" y="874134"/>
                    <a:pt x="0" y="850862"/>
                    <a:pt x="0" y="822154"/>
                  </a:cubicBezTo>
                  <a:lnTo>
                    <a:pt x="0" y="51980"/>
                  </a:lnTo>
                  <a:cubicBezTo>
                    <a:pt x="0" y="23272"/>
                    <a:pt x="23272" y="0"/>
                    <a:pt x="51980" y="0"/>
                  </a:cubicBezTo>
                  <a:close/>
                </a:path>
              </a:pathLst>
            </a:custGeom>
            <a:solidFill>
              <a:srgbClr val="EDD6AB"/>
            </a:solidFill>
            <a:ln w="38100" cap="rnd">
              <a:solidFill>
                <a:srgbClr val="CD962A"/>
              </a:solidFill>
              <a:prstDash val="lgDash"/>
              <a:round/>
            </a:ln>
          </p:spPr>
        </p:sp>
        <p:sp>
          <p:nvSpPr>
            <p:cNvPr id="9" name="TextBox 9"/>
            <p:cNvSpPr txBox="1"/>
            <p:nvPr/>
          </p:nvSpPr>
          <p:spPr>
            <a:xfrm>
              <a:off x="0" y="-66675"/>
              <a:ext cx="2000578" cy="940809"/>
            </a:xfrm>
            <a:prstGeom prst="rect">
              <a:avLst/>
            </a:prstGeom>
          </p:spPr>
          <p:txBody>
            <a:bodyPr lIns="50800" tIns="50800" rIns="50800" bIns="50800" rtlCol="0" anchor="ctr"/>
            <a:lstStyle/>
            <a:p>
              <a:pPr algn="ctr">
                <a:lnSpc>
                  <a:spcPts val="5179"/>
                </a:lnSpc>
              </a:pPr>
              <a:r>
                <a:rPr lang="en-US" sz="3699">
                  <a:solidFill>
                    <a:srgbClr val="000000"/>
                  </a:solidFill>
                  <a:latin typeface="Roboto Condensed"/>
                </a:rPr>
                <a:t>Do sự di dân ồ ạt của con người và chiến tranh </a:t>
              </a:r>
            </a:p>
            <a:p>
              <a:pPr algn="ctr">
                <a:lnSpc>
                  <a:spcPts val="5179"/>
                </a:lnSpc>
              </a:pPr>
              <a:r>
                <a:rPr lang="en-US" sz="3699">
                  <a:solidFill>
                    <a:srgbClr val="000000"/>
                  </a:solidFill>
                  <a:latin typeface="Roboto Condensed"/>
                </a:rPr>
                <a:t>---&gt; tác động hệ sinh thái thay đổi; thiếu đi sự cân bằng.</a:t>
              </a:r>
            </a:p>
          </p:txBody>
        </p:sp>
      </p:grpSp>
      <p:grpSp>
        <p:nvGrpSpPr>
          <p:cNvPr id="10" name="Group 10"/>
          <p:cNvGrpSpPr/>
          <p:nvPr/>
        </p:nvGrpSpPr>
        <p:grpSpPr>
          <a:xfrm>
            <a:off x="1682402" y="2832880"/>
            <a:ext cx="5391587" cy="845641"/>
            <a:chOff x="0" y="0"/>
            <a:chExt cx="1420007" cy="222720"/>
          </a:xfrm>
        </p:grpSpPr>
        <p:sp>
          <p:nvSpPr>
            <p:cNvPr id="11" name="Freeform 11"/>
            <p:cNvSpPr/>
            <p:nvPr/>
          </p:nvSpPr>
          <p:spPr>
            <a:xfrm>
              <a:off x="0" y="0"/>
              <a:ext cx="1420007" cy="222720"/>
            </a:xfrm>
            <a:custGeom>
              <a:avLst/>
              <a:gdLst/>
              <a:ahLst/>
              <a:cxnLst/>
              <a:rect l="l" t="t" r="r" b="b"/>
              <a:pathLst>
                <a:path w="1420007" h="222720">
                  <a:moveTo>
                    <a:pt x="37334" y="0"/>
                  </a:moveTo>
                  <a:lnTo>
                    <a:pt x="1382672" y="0"/>
                  </a:lnTo>
                  <a:cubicBezTo>
                    <a:pt x="1403291" y="0"/>
                    <a:pt x="1420007" y="16715"/>
                    <a:pt x="1420007" y="37334"/>
                  </a:cubicBezTo>
                  <a:lnTo>
                    <a:pt x="1420007" y="185386"/>
                  </a:lnTo>
                  <a:cubicBezTo>
                    <a:pt x="1420007" y="206005"/>
                    <a:pt x="1403291" y="222720"/>
                    <a:pt x="1382672" y="222720"/>
                  </a:cubicBezTo>
                  <a:lnTo>
                    <a:pt x="37334" y="222720"/>
                  </a:lnTo>
                  <a:cubicBezTo>
                    <a:pt x="16715" y="222720"/>
                    <a:pt x="0" y="206005"/>
                    <a:pt x="0" y="185386"/>
                  </a:cubicBezTo>
                  <a:lnTo>
                    <a:pt x="0" y="37334"/>
                  </a:lnTo>
                  <a:cubicBezTo>
                    <a:pt x="0" y="16715"/>
                    <a:pt x="16715" y="0"/>
                    <a:pt x="37334" y="0"/>
                  </a:cubicBezTo>
                  <a:close/>
                </a:path>
              </a:pathLst>
            </a:custGeom>
            <a:solidFill>
              <a:srgbClr val="CFA954"/>
            </a:solidFill>
          </p:spPr>
        </p:sp>
        <p:sp>
          <p:nvSpPr>
            <p:cNvPr id="12" name="TextBox 12"/>
            <p:cNvSpPr txBox="1"/>
            <p:nvPr/>
          </p:nvSpPr>
          <p:spPr>
            <a:xfrm>
              <a:off x="0" y="-76200"/>
              <a:ext cx="1420007" cy="298920"/>
            </a:xfrm>
            <a:prstGeom prst="rect">
              <a:avLst/>
            </a:prstGeom>
          </p:spPr>
          <p:txBody>
            <a:bodyPr lIns="50800" tIns="50800" rIns="50800" bIns="50800" rtlCol="0" anchor="ctr"/>
            <a:lstStyle/>
            <a:p>
              <a:pPr algn="ctr">
                <a:lnSpc>
                  <a:spcPts val="5599"/>
                </a:lnSpc>
              </a:pPr>
              <a:r>
                <a:rPr lang="en-US" sz="3999">
                  <a:solidFill>
                    <a:srgbClr val="464941"/>
                  </a:solidFill>
                  <a:latin typeface="Roboto Condensed Bold"/>
                </a:rPr>
                <a:t>Nguyên nhân</a:t>
              </a:r>
            </a:p>
          </p:txBody>
        </p:sp>
      </p:grpSp>
      <p:grpSp>
        <p:nvGrpSpPr>
          <p:cNvPr id="13" name="Group 13"/>
          <p:cNvGrpSpPr/>
          <p:nvPr/>
        </p:nvGrpSpPr>
        <p:grpSpPr>
          <a:xfrm>
            <a:off x="10740752" y="2853632"/>
            <a:ext cx="5391587" cy="845641"/>
            <a:chOff x="0" y="0"/>
            <a:chExt cx="1420007" cy="222720"/>
          </a:xfrm>
        </p:grpSpPr>
        <p:sp>
          <p:nvSpPr>
            <p:cNvPr id="14" name="Freeform 14"/>
            <p:cNvSpPr/>
            <p:nvPr/>
          </p:nvSpPr>
          <p:spPr>
            <a:xfrm>
              <a:off x="0" y="0"/>
              <a:ext cx="1420007" cy="222720"/>
            </a:xfrm>
            <a:custGeom>
              <a:avLst/>
              <a:gdLst/>
              <a:ahLst/>
              <a:cxnLst/>
              <a:rect l="l" t="t" r="r" b="b"/>
              <a:pathLst>
                <a:path w="1420007" h="222720">
                  <a:moveTo>
                    <a:pt x="37334" y="0"/>
                  </a:moveTo>
                  <a:lnTo>
                    <a:pt x="1382672" y="0"/>
                  </a:lnTo>
                  <a:cubicBezTo>
                    <a:pt x="1403291" y="0"/>
                    <a:pt x="1420007" y="16715"/>
                    <a:pt x="1420007" y="37334"/>
                  </a:cubicBezTo>
                  <a:lnTo>
                    <a:pt x="1420007" y="185386"/>
                  </a:lnTo>
                  <a:cubicBezTo>
                    <a:pt x="1420007" y="206005"/>
                    <a:pt x="1403291" y="222720"/>
                    <a:pt x="1382672" y="222720"/>
                  </a:cubicBezTo>
                  <a:lnTo>
                    <a:pt x="37334" y="222720"/>
                  </a:lnTo>
                  <a:cubicBezTo>
                    <a:pt x="16715" y="222720"/>
                    <a:pt x="0" y="206005"/>
                    <a:pt x="0" y="185386"/>
                  </a:cubicBezTo>
                  <a:lnTo>
                    <a:pt x="0" y="37334"/>
                  </a:lnTo>
                  <a:cubicBezTo>
                    <a:pt x="0" y="16715"/>
                    <a:pt x="16715" y="0"/>
                    <a:pt x="37334" y="0"/>
                  </a:cubicBezTo>
                  <a:close/>
                </a:path>
              </a:pathLst>
            </a:custGeom>
            <a:solidFill>
              <a:srgbClr val="87A68B"/>
            </a:solidFill>
          </p:spPr>
        </p:sp>
        <p:sp>
          <p:nvSpPr>
            <p:cNvPr id="15" name="TextBox 15"/>
            <p:cNvSpPr txBox="1"/>
            <p:nvPr/>
          </p:nvSpPr>
          <p:spPr>
            <a:xfrm>
              <a:off x="0" y="-76200"/>
              <a:ext cx="1420007" cy="298920"/>
            </a:xfrm>
            <a:prstGeom prst="rect">
              <a:avLst/>
            </a:prstGeom>
          </p:spPr>
          <p:txBody>
            <a:bodyPr lIns="50800" tIns="50800" rIns="50800" bIns="50800" rtlCol="0" anchor="ctr"/>
            <a:lstStyle/>
            <a:p>
              <a:pPr algn="ctr">
                <a:lnSpc>
                  <a:spcPts val="5599"/>
                </a:lnSpc>
              </a:pPr>
              <a:r>
                <a:rPr lang="en-US" sz="3999">
                  <a:solidFill>
                    <a:srgbClr val="464941"/>
                  </a:solidFill>
                  <a:latin typeface="Roboto Condensed Bold"/>
                </a:rPr>
                <a:t>Giải pháp</a:t>
              </a:r>
            </a:p>
          </p:txBody>
        </p:sp>
      </p:grpSp>
      <p:grpSp>
        <p:nvGrpSpPr>
          <p:cNvPr id="16" name="Group 16"/>
          <p:cNvGrpSpPr/>
          <p:nvPr/>
        </p:nvGrpSpPr>
        <p:grpSpPr>
          <a:xfrm>
            <a:off x="8941357" y="6938102"/>
            <a:ext cx="8317943" cy="2320198"/>
            <a:chOff x="0" y="0"/>
            <a:chExt cx="2190734" cy="611081"/>
          </a:xfrm>
        </p:grpSpPr>
        <p:sp>
          <p:nvSpPr>
            <p:cNvPr id="17" name="Freeform 17"/>
            <p:cNvSpPr/>
            <p:nvPr/>
          </p:nvSpPr>
          <p:spPr>
            <a:xfrm>
              <a:off x="0" y="0"/>
              <a:ext cx="2190734" cy="611081"/>
            </a:xfrm>
            <a:custGeom>
              <a:avLst/>
              <a:gdLst/>
              <a:ahLst/>
              <a:cxnLst/>
              <a:rect l="l" t="t" r="r" b="b"/>
              <a:pathLst>
                <a:path w="2190734" h="611081">
                  <a:moveTo>
                    <a:pt x="47468" y="0"/>
                  </a:moveTo>
                  <a:lnTo>
                    <a:pt x="2143266" y="0"/>
                  </a:lnTo>
                  <a:cubicBezTo>
                    <a:pt x="2169482" y="0"/>
                    <a:pt x="2190734" y="21252"/>
                    <a:pt x="2190734" y="47468"/>
                  </a:cubicBezTo>
                  <a:lnTo>
                    <a:pt x="2190734" y="563613"/>
                  </a:lnTo>
                  <a:cubicBezTo>
                    <a:pt x="2190734" y="576202"/>
                    <a:pt x="2185733" y="588276"/>
                    <a:pt x="2176831" y="597178"/>
                  </a:cubicBezTo>
                  <a:cubicBezTo>
                    <a:pt x="2167929" y="606080"/>
                    <a:pt x="2155855" y="611081"/>
                    <a:pt x="2143266" y="611081"/>
                  </a:cubicBezTo>
                  <a:lnTo>
                    <a:pt x="47468" y="611081"/>
                  </a:lnTo>
                  <a:cubicBezTo>
                    <a:pt x="21252" y="611081"/>
                    <a:pt x="0" y="589829"/>
                    <a:pt x="0" y="563613"/>
                  </a:cubicBezTo>
                  <a:lnTo>
                    <a:pt x="0" y="47468"/>
                  </a:lnTo>
                  <a:cubicBezTo>
                    <a:pt x="0" y="21252"/>
                    <a:pt x="21252" y="0"/>
                    <a:pt x="47468" y="0"/>
                  </a:cubicBezTo>
                  <a:close/>
                </a:path>
              </a:pathLst>
            </a:custGeom>
            <a:solidFill>
              <a:srgbClr val="CBD6B9"/>
            </a:solidFill>
            <a:ln w="38100" cap="rnd">
              <a:solidFill>
                <a:srgbClr val="6E9473"/>
              </a:solidFill>
              <a:prstDash val="dash"/>
              <a:round/>
            </a:ln>
          </p:spPr>
        </p:sp>
        <p:sp>
          <p:nvSpPr>
            <p:cNvPr id="18" name="TextBox 18"/>
            <p:cNvSpPr txBox="1"/>
            <p:nvPr/>
          </p:nvSpPr>
          <p:spPr>
            <a:xfrm>
              <a:off x="0" y="-66675"/>
              <a:ext cx="2190734" cy="677756"/>
            </a:xfrm>
            <a:prstGeom prst="rect">
              <a:avLst/>
            </a:prstGeom>
          </p:spPr>
          <p:txBody>
            <a:bodyPr lIns="50800" tIns="50800" rIns="50800" bIns="50800" rtlCol="0" anchor="ctr"/>
            <a:lstStyle/>
            <a:p>
              <a:pPr algn="ctr">
                <a:lnSpc>
                  <a:spcPts val="5179"/>
                </a:lnSpc>
              </a:pPr>
              <a:r>
                <a:rPr lang="en-US" sz="3699" dirty="0" err="1">
                  <a:solidFill>
                    <a:srgbClr val="000000"/>
                  </a:solidFill>
                  <a:latin typeface="Roboto Condensed"/>
                </a:rPr>
                <a:t>Xây</a:t>
              </a:r>
              <a:r>
                <a:rPr lang="en-US" sz="3699" dirty="0">
                  <a:solidFill>
                    <a:srgbClr val="000000"/>
                  </a:solidFill>
                  <a:latin typeface="Roboto Condensed"/>
                </a:rPr>
                <a:t> </a:t>
              </a:r>
              <a:r>
                <a:rPr lang="en-US" sz="3699" dirty="0" err="1">
                  <a:solidFill>
                    <a:srgbClr val="000000"/>
                  </a:solidFill>
                  <a:latin typeface="Roboto Condensed"/>
                </a:rPr>
                <a:t>dựng</a:t>
              </a:r>
              <a:r>
                <a:rPr lang="en-US" sz="3699" dirty="0">
                  <a:solidFill>
                    <a:srgbClr val="000000"/>
                  </a:solidFill>
                  <a:latin typeface="Roboto Condensed"/>
                </a:rPr>
                <a:t> </a:t>
              </a:r>
              <a:r>
                <a:rPr lang="en-US" sz="3699" dirty="0" err="1">
                  <a:solidFill>
                    <a:srgbClr val="000000"/>
                  </a:solidFill>
                  <a:latin typeface="Roboto Condensed"/>
                </a:rPr>
                <a:t>trung</a:t>
              </a:r>
              <a:r>
                <a:rPr lang="en-US" sz="3699" dirty="0">
                  <a:solidFill>
                    <a:srgbClr val="000000"/>
                  </a:solidFill>
                  <a:latin typeface="Roboto Condensed"/>
                </a:rPr>
                <a:t> </a:t>
              </a:r>
              <a:r>
                <a:rPr lang="en-US" sz="3699" dirty="0" err="1">
                  <a:solidFill>
                    <a:srgbClr val="000000"/>
                  </a:solidFill>
                  <a:latin typeface="Roboto Condensed"/>
                </a:rPr>
                <a:t>tâm</a:t>
              </a:r>
              <a:r>
                <a:rPr lang="en-US" sz="3699" dirty="0">
                  <a:solidFill>
                    <a:srgbClr val="000000"/>
                  </a:solidFill>
                  <a:latin typeface="Roboto Condensed"/>
                </a:rPr>
                <a:t> </a:t>
              </a:r>
              <a:r>
                <a:rPr lang="en-US" sz="3699" dirty="0" err="1">
                  <a:solidFill>
                    <a:srgbClr val="000000"/>
                  </a:solidFill>
                  <a:latin typeface="Roboto Condensed"/>
                </a:rPr>
                <a:t>nghiên</a:t>
              </a:r>
              <a:r>
                <a:rPr lang="en-US" sz="3699" dirty="0">
                  <a:solidFill>
                    <a:srgbClr val="000000"/>
                  </a:solidFill>
                  <a:latin typeface="Roboto Condensed"/>
                </a:rPr>
                <a:t> </a:t>
              </a:r>
              <a:r>
                <a:rPr lang="en-US" sz="3699" dirty="0" err="1">
                  <a:solidFill>
                    <a:srgbClr val="000000"/>
                  </a:solidFill>
                  <a:latin typeface="Roboto Condensed"/>
                </a:rPr>
                <a:t>cứu</a:t>
              </a:r>
              <a:r>
                <a:rPr lang="en-US" sz="3699" dirty="0">
                  <a:solidFill>
                    <a:srgbClr val="000000"/>
                  </a:solidFill>
                  <a:latin typeface="Roboto Condensed"/>
                </a:rPr>
                <a:t> </a:t>
              </a:r>
              <a:r>
                <a:rPr lang="en-US" sz="3699" dirty="0" err="1">
                  <a:solidFill>
                    <a:srgbClr val="000000"/>
                  </a:solidFill>
                  <a:latin typeface="Roboto Condensed"/>
                </a:rPr>
                <a:t>về</a:t>
              </a:r>
              <a:r>
                <a:rPr lang="en-US" sz="3699" dirty="0">
                  <a:solidFill>
                    <a:srgbClr val="000000"/>
                  </a:solidFill>
                  <a:latin typeface="Roboto Condensed"/>
                </a:rPr>
                <a:t> </a:t>
              </a:r>
              <a:r>
                <a:rPr lang="en-US" sz="3699" dirty="0" err="1">
                  <a:solidFill>
                    <a:srgbClr val="000000"/>
                  </a:solidFill>
                  <a:latin typeface="Roboto Condensed"/>
                </a:rPr>
                <a:t>sếu</a:t>
              </a:r>
              <a:r>
                <a:rPr lang="en-US" sz="3699" dirty="0">
                  <a:solidFill>
                    <a:srgbClr val="000000"/>
                  </a:solidFill>
                  <a:latin typeface="Roboto Condensed"/>
                </a:rPr>
                <a:t> </a:t>
              </a:r>
            </a:p>
            <a:p>
              <a:pPr algn="ctr">
                <a:lnSpc>
                  <a:spcPts val="5179"/>
                </a:lnSpc>
              </a:pPr>
              <a:r>
                <a:rPr lang="en-US" sz="3699" dirty="0" err="1">
                  <a:solidFill>
                    <a:srgbClr val="000000"/>
                  </a:solidFill>
                  <a:latin typeface="Roboto Condensed"/>
                </a:rPr>
                <a:t>phương</a:t>
              </a:r>
              <a:r>
                <a:rPr lang="en-US" sz="3699" dirty="0">
                  <a:solidFill>
                    <a:srgbClr val="000000"/>
                  </a:solidFill>
                  <a:latin typeface="Roboto Condensed"/>
                </a:rPr>
                <a:t> </a:t>
              </a:r>
              <a:r>
                <a:rPr lang="en-US" sz="3699" dirty="0" err="1">
                  <a:solidFill>
                    <a:srgbClr val="000000"/>
                  </a:solidFill>
                  <a:latin typeface="Roboto Condensed"/>
                </a:rPr>
                <a:t>Đông</a:t>
              </a:r>
              <a:r>
                <a:rPr lang="en-US" sz="3699" dirty="0">
                  <a:solidFill>
                    <a:srgbClr val="000000"/>
                  </a:solidFill>
                  <a:latin typeface="Roboto Condensed"/>
                </a:rPr>
                <a:t> </a:t>
              </a:r>
            </a:p>
            <a:p>
              <a:pPr algn="ctr">
                <a:lnSpc>
                  <a:spcPts val="5179"/>
                </a:lnSpc>
              </a:pPr>
              <a:r>
                <a:rPr lang="en-US" sz="3699" dirty="0">
                  <a:solidFill>
                    <a:srgbClr val="000000"/>
                  </a:solidFill>
                  <a:latin typeface="Roboto Condensed"/>
                </a:rPr>
                <a:t>----&gt; </a:t>
              </a:r>
              <a:r>
                <a:rPr lang="en-US" sz="3699" dirty="0" err="1">
                  <a:solidFill>
                    <a:srgbClr val="000000"/>
                  </a:solidFill>
                  <a:latin typeface="Roboto Condensed"/>
                </a:rPr>
                <a:t>nghiên</a:t>
              </a:r>
              <a:r>
                <a:rPr lang="en-US" sz="3699" dirty="0">
                  <a:solidFill>
                    <a:srgbClr val="000000"/>
                  </a:solidFill>
                  <a:latin typeface="Roboto Condensed"/>
                </a:rPr>
                <a:t> </a:t>
              </a:r>
              <a:r>
                <a:rPr lang="en-US" sz="3699" dirty="0" err="1">
                  <a:solidFill>
                    <a:srgbClr val="000000"/>
                  </a:solidFill>
                  <a:latin typeface="Roboto Condensed"/>
                </a:rPr>
                <a:t>cứu</a:t>
              </a:r>
              <a:r>
                <a:rPr lang="en-US" sz="3699" dirty="0">
                  <a:solidFill>
                    <a:srgbClr val="000000"/>
                  </a:solidFill>
                  <a:latin typeface="Roboto Condensed"/>
                </a:rPr>
                <a:t> </a:t>
              </a:r>
              <a:r>
                <a:rPr lang="en-US" sz="3699" dirty="0" err="1">
                  <a:solidFill>
                    <a:srgbClr val="000000"/>
                  </a:solidFill>
                  <a:latin typeface="Roboto Condensed"/>
                </a:rPr>
                <a:t>và</a:t>
              </a:r>
              <a:r>
                <a:rPr lang="en-US" sz="3699" dirty="0">
                  <a:solidFill>
                    <a:srgbClr val="000000"/>
                  </a:solidFill>
                  <a:latin typeface="Roboto Condensed"/>
                </a:rPr>
                <a:t> </a:t>
              </a:r>
              <a:r>
                <a:rPr lang="en-US" sz="3699" dirty="0" err="1">
                  <a:solidFill>
                    <a:srgbClr val="000000"/>
                  </a:solidFill>
                  <a:latin typeface="Roboto Condensed"/>
                </a:rPr>
                <a:t>bảo</a:t>
              </a:r>
              <a:r>
                <a:rPr lang="en-US" sz="3699" dirty="0">
                  <a:solidFill>
                    <a:srgbClr val="000000"/>
                  </a:solidFill>
                  <a:latin typeface="Roboto Condensed"/>
                </a:rPr>
                <a:t> </a:t>
              </a:r>
              <a:r>
                <a:rPr lang="en-US" sz="3699" dirty="0" err="1">
                  <a:solidFill>
                    <a:srgbClr val="000000"/>
                  </a:solidFill>
                  <a:latin typeface="Roboto Condensed"/>
                </a:rPr>
                <a:t>tồn</a:t>
              </a:r>
              <a:r>
                <a:rPr lang="en-US" sz="3699" dirty="0">
                  <a:solidFill>
                    <a:srgbClr val="000000"/>
                  </a:solidFill>
                  <a:latin typeface="Roboto Condensed"/>
                </a:rPr>
                <a:t> </a:t>
              </a:r>
              <a:r>
                <a:rPr lang="en-US" sz="3699" dirty="0" err="1">
                  <a:solidFill>
                    <a:srgbClr val="000000"/>
                  </a:solidFill>
                  <a:latin typeface="Roboto Condensed"/>
                </a:rPr>
                <a:t>loài</a:t>
              </a:r>
              <a:r>
                <a:rPr lang="en-US" sz="3699" dirty="0">
                  <a:solidFill>
                    <a:srgbClr val="000000"/>
                  </a:solidFill>
                  <a:latin typeface="Roboto Condensed"/>
                </a:rPr>
                <a:t> </a:t>
              </a:r>
              <a:r>
                <a:rPr lang="en-US" sz="3699" dirty="0" err="1">
                  <a:solidFill>
                    <a:srgbClr val="000000"/>
                  </a:solidFill>
                  <a:latin typeface="Roboto Condensed"/>
                </a:rPr>
                <a:t>sếu</a:t>
              </a:r>
              <a:r>
                <a:rPr lang="en-US" sz="3699" dirty="0">
                  <a:solidFill>
                    <a:srgbClr val="000000"/>
                  </a:solidFill>
                  <a:latin typeface="Roboto Condensed"/>
                </a:rPr>
                <a:t>.</a:t>
              </a:r>
            </a:p>
          </p:txBody>
        </p:sp>
      </p:grpSp>
      <p:sp>
        <p:nvSpPr>
          <p:cNvPr id="19" name="Freeform 19"/>
          <p:cNvSpPr/>
          <p:nvPr/>
        </p:nvSpPr>
        <p:spPr>
          <a:xfrm>
            <a:off x="7861718" y="2861979"/>
            <a:ext cx="1938319" cy="787442"/>
          </a:xfrm>
          <a:custGeom>
            <a:avLst/>
            <a:gdLst/>
            <a:ahLst/>
            <a:cxnLst/>
            <a:rect l="l" t="t" r="r" b="b"/>
            <a:pathLst>
              <a:path w="1938319" h="787442">
                <a:moveTo>
                  <a:pt x="0" y="0"/>
                </a:moveTo>
                <a:lnTo>
                  <a:pt x="1938319" y="0"/>
                </a:lnTo>
                <a:lnTo>
                  <a:pt x="1938319" y="787442"/>
                </a:lnTo>
                <a:lnTo>
                  <a:pt x="0" y="7874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rot="-552206">
            <a:off x="1954608" y="2566511"/>
            <a:ext cx="877135" cy="801483"/>
          </a:xfrm>
          <a:custGeom>
            <a:avLst/>
            <a:gdLst/>
            <a:ahLst/>
            <a:cxnLst/>
            <a:rect l="l" t="t" r="r" b="b"/>
            <a:pathLst>
              <a:path w="877135" h="801483">
                <a:moveTo>
                  <a:pt x="0" y="0"/>
                </a:moveTo>
                <a:lnTo>
                  <a:pt x="877135" y="0"/>
                </a:lnTo>
                <a:lnTo>
                  <a:pt x="877135" y="801483"/>
                </a:lnTo>
                <a:lnTo>
                  <a:pt x="0" y="8014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rot="-737835">
            <a:off x="11318342" y="2400865"/>
            <a:ext cx="1153148" cy="1125761"/>
          </a:xfrm>
          <a:custGeom>
            <a:avLst/>
            <a:gdLst/>
            <a:ahLst/>
            <a:cxnLst/>
            <a:rect l="l" t="t" r="r" b="b"/>
            <a:pathLst>
              <a:path w="1153148" h="1125761">
                <a:moveTo>
                  <a:pt x="0" y="0"/>
                </a:moveTo>
                <a:lnTo>
                  <a:pt x="1153148" y="0"/>
                </a:lnTo>
                <a:lnTo>
                  <a:pt x="1153148" y="1125761"/>
                </a:lnTo>
                <a:lnTo>
                  <a:pt x="0" y="11257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TextBox 22"/>
          <p:cNvSpPr txBox="1"/>
          <p:nvPr/>
        </p:nvSpPr>
        <p:spPr>
          <a:xfrm>
            <a:off x="405500" y="455034"/>
            <a:ext cx="19079476" cy="795016"/>
          </a:xfrm>
          <a:prstGeom prst="rect">
            <a:avLst/>
          </a:prstGeom>
        </p:spPr>
        <p:txBody>
          <a:bodyPr lIns="0" tIns="0" rIns="0" bIns="0" rtlCol="0" anchor="t">
            <a:spAutoFit/>
          </a:bodyPr>
          <a:lstStyle/>
          <a:p>
            <a:pPr algn="l">
              <a:lnSpc>
                <a:spcPts val="5184"/>
              </a:lnSpc>
            </a:pPr>
            <a:r>
              <a:rPr lang="en-US" sz="6099">
                <a:solidFill>
                  <a:srgbClr val="5C6B55"/>
                </a:solidFill>
                <a:latin typeface="#9Slide05 IcielSanelma"/>
              </a:rPr>
              <a:t>3.2. Các thông tin được triển khai trong văn bản </a:t>
            </a:r>
          </a:p>
        </p:txBody>
      </p:sp>
      <p:sp>
        <p:nvSpPr>
          <p:cNvPr id="23" name="TextBox 23"/>
          <p:cNvSpPr txBox="1"/>
          <p:nvPr/>
        </p:nvSpPr>
        <p:spPr>
          <a:xfrm>
            <a:off x="1028700" y="1164325"/>
            <a:ext cx="11382723" cy="698029"/>
          </a:xfrm>
          <a:prstGeom prst="rect">
            <a:avLst/>
          </a:prstGeom>
        </p:spPr>
        <p:txBody>
          <a:bodyPr lIns="0" tIns="0" rIns="0" bIns="0" rtlCol="0" anchor="t">
            <a:spAutoFit/>
          </a:bodyPr>
          <a:lstStyle/>
          <a:p>
            <a:pPr algn="ctr">
              <a:lnSpc>
                <a:spcPts val="5625"/>
              </a:lnSpc>
            </a:pPr>
            <a:r>
              <a:rPr lang="en-US" sz="4018">
                <a:solidFill>
                  <a:srgbClr val="8D4343"/>
                </a:solidFill>
                <a:latin typeface="Roboto Condensed Bold Italics"/>
              </a:rPr>
              <a:t>d. Hiện trạng biến mất và xuất hiện trở lại của loài sếu</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631516"/>
            <a:ext cx="20263081" cy="13508721"/>
          </a:xfrm>
          <a:custGeom>
            <a:avLst/>
            <a:gdLst/>
            <a:ahLst/>
            <a:cxnLst/>
            <a:rect l="l" t="t" r="r" b="b"/>
            <a:pathLst>
              <a:path w="20263081" h="13508721">
                <a:moveTo>
                  <a:pt x="0" y="0"/>
                </a:moveTo>
                <a:lnTo>
                  <a:pt x="20263081" y="0"/>
                </a:lnTo>
                <a:lnTo>
                  <a:pt x="20263081" y="13508721"/>
                </a:lnTo>
                <a:lnTo>
                  <a:pt x="0" y="13508721"/>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4375">
            <a:off x="-202340" y="708664"/>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5000"/>
            </a:blip>
            <a:stretch>
              <a:fillRect l="-64665" r="-121186"/>
            </a:stretch>
          </a:blipFill>
        </p:spPr>
      </p:sp>
      <p:sp>
        <p:nvSpPr>
          <p:cNvPr id="4" name="TextBox 4"/>
          <p:cNvSpPr txBox="1"/>
          <p:nvPr/>
        </p:nvSpPr>
        <p:spPr>
          <a:xfrm>
            <a:off x="405500" y="350523"/>
            <a:ext cx="19079476" cy="799461"/>
          </a:xfrm>
          <a:prstGeom prst="rect">
            <a:avLst/>
          </a:prstGeom>
        </p:spPr>
        <p:txBody>
          <a:bodyPr lIns="0" tIns="0" rIns="0" bIns="0" rtlCol="0" anchor="t">
            <a:spAutoFit/>
          </a:bodyPr>
          <a:lstStyle/>
          <a:p>
            <a:pPr algn="l">
              <a:lnSpc>
                <a:spcPts val="5269"/>
              </a:lnSpc>
            </a:pPr>
            <a:r>
              <a:rPr lang="en-US" sz="6199">
                <a:solidFill>
                  <a:srgbClr val="5C6B55"/>
                </a:solidFill>
                <a:latin typeface="#9Slide05 IcielSanelma"/>
              </a:rPr>
              <a:t>3.2. Các thông tin được triển khai trong văn bản </a:t>
            </a:r>
          </a:p>
        </p:txBody>
      </p:sp>
      <p:grpSp>
        <p:nvGrpSpPr>
          <p:cNvPr id="5" name="Group 5"/>
          <p:cNvGrpSpPr/>
          <p:nvPr/>
        </p:nvGrpSpPr>
        <p:grpSpPr>
          <a:xfrm>
            <a:off x="1286767" y="2452837"/>
            <a:ext cx="14257697" cy="3009605"/>
            <a:chOff x="0" y="0"/>
            <a:chExt cx="3755114" cy="792653"/>
          </a:xfrm>
        </p:grpSpPr>
        <p:sp>
          <p:nvSpPr>
            <p:cNvPr id="6" name="Freeform 6"/>
            <p:cNvSpPr/>
            <p:nvPr/>
          </p:nvSpPr>
          <p:spPr>
            <a:xfrm>
              <a:off x="0" y="0"/>
              <a:ext cx="3755113" cy="792653"/>
            </a:xfrm>
            <a:custGeom>
              <a:avLst/>
              <a:gdLst/>
              <a:ahLst/>
              <a:cxnLst/>
              <a:rect l="l" t="t" r="r" b="b"/>
              <a:pathLst>
                <a:path w="3755113" h="792653">
                  <a:moveTo>
                    <a:pt x="27693" y="0"/>
                  </a:moveTo>
                  <a:lnTo>
                    <a:pt x="3727421" y="0"/>
                  </a:lnTo>
                  <a:cubicBezTo>
                    <a:pt x="3734765" y="0"/>
                    <a:pt x="3741809" y="2918"/>
                    <a:pt x="3747002" y="8111"/>
                  </a:cubicBezTo>
                  <a:cubicBezTo>
                    <a:pt x="3752196" y="13305"/>
                    <a:pt x="3755113" y="20348"/>
                    <a:pt x="3755113" y="27693"/>
                  </a:cubicBezTo>
                  <a:lnTo>
                    <a:pt x="3755113" y="764960"/>
                  </a:lnTo>
                  <a:cubicBezTo>
                    <a:pt x="3755113" y="772305"/>
                    <a:pt x="3752196" y="779349"/>
                    <a:pt x="3747002" y="784542"/>
                  </a:cubicBezTo>
                  <a:cubicBezTo>
                    <a:pt x="3741809" y="789736"/>
                    <a:pt x="3734765" y="792653"/>
                    <a:pt x="3727421" y="792653"/>
                  </a:cubicBezTo>
                  <a:lnTo>
                    <a:pt x="27693" y="792653"/>
                  </a:lnTo>
                  <a:cubicBezTo>
                    <a:pt x="20348" y="792653"/>
                    <a:pt x="13305" y="789736"/>
                    <a:pt x="8111" y="784542"/>
                  </a:cubicBezTo>
                  <a:cubicBezTo>
                    <a:pt x="2918" y="779349"/>
                    <a:pt x="0" y="772305"/>
                    <a:pt x="0" y="764960"/>
                  </a:cubicBezTo>
                  <a:lnTo>
                    <a:pt x="0" y="27693"/>
                  </a:lnTo>
                  <a:cubicBezTo>
                    <a:pt x="0" y="20348"/>
                    <a:pt x="2918" y="13305"/>
                    <a:pt x="8111" y="8111"/>
                  </a:cubicBezTo>
                  <a:cubicBezTo>
                    <a:pt x="13305" y="2918"/>
                    <a:pt x="20348" y="0"/>
                    <a:pt x="27693" y="0"/>
                  </a:cubicBezTo>
                  <a:close/>
                </a:path>
              </a:pathLst>
            </a:custGeom>
            <a:solidFill>
              <a:srgbClr val="FFFFFF"/>
            </a:solidFill>
            <a:ln w="38100" cap="rnd">
              <a:solidFill>
                <a:srgbClr val="2AABCD"/>
              </a:solidFill>
              <a:prstDash val="solid"/>
              <a:round/>
            </a:ln>
          </p:spPr>
        </p:sp>
        <p:sp>
          <p:nvSpPr>
            <p:cNvPr id="7" name="TextBox 7"/>
            <p:cNvSpPr txBox="1"/>
            <p:nvPr/>
          </p:nvSpPr>
          <p:spPr>
            <a:xfrm>
              <a:off x="0" y="-38100"/>
              <a:ext cx="3755114" cy="830753"/>
            </a:xfrm>
            <a:prstGeom prst="rect">
              <a:avLst/>
            </a:prstGeom>
          </p:spPr>
          <p:txBody>
            <a:bodyPr lIns="50800" tIns="50800" rIns="50800" bIns="50800" rtlCol="0" anchor="ctr"/>
            <a:lstStyle/>
            <a:p>
              <a:pPr algn="ctr">
                <a:lnSpc>
                  <a:spcPts val="2939"/>
                </a:lnSpc>
              </a:pPr>
              <a:endParaRPr/>
            </a:p>
          </p:txBody>
        </p:sp>
      </p:grpSp>
      <p:grpSp>
        <p:nvGrpSpPr>
          <p:cNvPr id="8" name="Group 8"/>
          <p:cNvGrpSpPr/>
          <p:nvPr/>
        </p:nvGrpSpPr>
        <p:grpSpPr>
          <a:xfrm>
            <a:off x="15877828" y="2515014"/>
            <a:ext cx="1123405" cy="2947428"/>
            <a:chOff x="0" y="0"/>
            <a:chExt cx="295876" cy="776277"/>
          </a:xfrm>
        </p:grpSpPr>
        <p:sp>
          <p:nvSpPr>
            <p:cNvPr id="9" name="Freeform 9"/>
            <p:cNvSpPr/>
            <p:nvPr/>
          </p:nvSpPr>
          <p:spPr>
            <a:xfrm>
              <a:off x="0" y="0"/>
              <a:ext cx="295876" cy="776277"/>
            </a:xfrm>
            <a:custGeom>
              <a:avLst/>
              <a:gdLst/>
              <a:ahLst/>
              <a:cxnLst/>
              <a:rect l="l" t="t" r="r" b="b"/>
              <a:pathLst>
                <a:path w="295876" h="776277">
                  <a:moveTo>
                    <a:pt x="147938" y="0"/>
                  </a:moveTo>
                  <a:lnTo>
                    <a:pt x="147938" y="0"/>
                  </a:lnTo>
                  <a:cubicBezTo>
                    <a:pt x="229642" y="0"/>
                    <a:pt x="295876" y="66234"/>
                    <a:pt x="295876" y="147938"/>
                  </a:cubicBezTo>
                  <a:lnTo>
                    <a:pt x="295876" y="628339"/>
                  </a:lnTo>
                  <a:cubicBezTo>
                    <a:pt x="295876" y="667575"/>
                    <a:pt x="280290" y="705204"/>
                    <a:pt x="252546" y="732947"/>
                  </a:cubicBezTo>
                  <a:cubicBezTo>
                    <a:pt x="224802" y="760691"/>
                    <a:pt x="187174" y="776277"/>
                    <a:pt x="147938" y="776277"/>
                  </a:cubicBezTo>
                  <a:lnTo>
                    <a:pt x="147938" y="776277"/>
                  </a:lnTo>
                  <a:cubicBezTo>
                    <a:pt x="66234" y="776277"/>
                    <a:pt x="0" y="710043"/>
                    <a:pt x="0" y="628339"/>
                  </a:cubicBezTo>
                  <a:lnTo>
                    <a:pt x="0" y="147938"/>
                  </a:lnTo>
                  <a:cubicBezTo>
                    <a:pt x="0" y="108702"/>
                    <a:pt x="15586" y="71074"/>
                    <a:pt x="43330" y="43330"/>
                  </a:cubicBezTo>
                  <a:cubicBezTo>
                    <a:pt x="71074" y="15586"/>
                    <a:pt x="108702" y="0"/>
                    <a:pt x="147938" y="0"/>
                  </a:cubicBezTo>
                  <a:close/>
                </a:path>
              </a:pathLst>
            </a:custGeom>
            <a:solidFill>
              <a:srgbClr val="2AABCD"/>
            </a:solidFill>
            <a:ln w="38100" cap="rnd">
              <a:solidFill>
                <a:srgbClr val="2AABCD"/>
              </a:solidFill>
              <a:prstDash val="solid"/>
              <a:round/>
            </a:ln>
          </p:spPr>
        </p:sp>
        <p:sp>
          <p:nvSpPr>
            <p:cNvPr id="10" name="TextBox 10"/>
            <p:cNvSpPr txBox="1"/>
            <p:nvPr/>
          </p:nvSpPr>
          <p:spPr>
            <a:xfrm>
              <a:off x="0" y="-38100"/>
              <a:ext cx="295876" cy="814377"/>
            </a:xfrm>
            <a:prstGeom prst="rect">
              <a:avLst/>
            </a:prstGeom>
          </p:spPr>
          <p:txBody>
            <a:bodyPr lIns="50800" tIns="50800" rIns="50800" bIns="50800" rtlCol="0" anchor="ctr"/>
            <a:lstStyle/>
            <a:p>
              <a:pPr algn="ctr">
                <a:lnSpc>
                  <a:spcPts val="2939"/>
                </a:lnSpc>
              </a:pPr>
              <a:endParaRPr/>
            </a:p>
          </p:txBody>
        </p:sp>
      </p:grpSp>
      <p:sp>
        <p:nvSpPr>
          <p:cNvPr id="11" name="TextBox 11"/>
          <p:cNvSpPr txBox="1"/>
          <p:nvPr/>
        </p:nvSpPr>
        <p:spPr>
          <a:xfrm rot="5333897">
            <a:off x="15340287" y="3871370"/>
            <a:ext cx="2274641" cy="573405"/>
          </a:xfrm>
          <a:prstGeom prst="rect">
            <a:avLst/>
          </a:prstGeom>
        </p:spPr>
        <p:txBody>
          <a:bodyPr lIns="0" tIns="0" rIns="0" bIns="0" rtlCol="0" anchor="t">
            <a:spAutoFit/>
          </a:bodyPr>
          <a:lstStyle/>
          <a:p>
            <a:pPr algn="ctr">
              <a:lnSpc>
                <a:spcPts val="4620"/>
              </a:lnSpc>
            </a:pPr>
            <a:r>
              <a:rPr lang="en-US" sz="3300">
                <a:solidFill>
                  <a:srgbClr val="FFFFFF"/>
                </a:solidFill>
                <a:latin typeface="Roboto Condensed Bold"/>
              </a:rPr>
              <a:t>Nhóm 4</a:t>
            </a:r>
          </a:p>
        </p:txBody>
      </p:sp>
      <p:sp>
        <p:nvSpPr>
          <p:cNvPr id="12" name="TextBox 12"/>
          <p:cNvSpPr txBox="1"/>
          <p:nvPr/>
        </p:nvSpPr>
        <p:spPr>
          <a:xfrm>
            <a:off x="1411821" y="3317710"/>
            <a:ext cx="14007588" cy="1835150"/>
          </a:xfrm>
          <a:prstGeom prst="rect">
            <a:avLst/>
          </a:prstGeom>
        </p:spPr>
        <p:txBody>
          <a:bodyPr lIns="0" tIns="0" rIns="0" bIns="0" rtlCol="0" anchor="t">
            <a:spAutoFit/>
          </a:bodyPr>
          <a:lstStyle/>
          <a:p>
            <a:pPr marL="755647" lvl="1" indent="-377824" algn="just">
              <a:lnSpc>
                <a:spcPts val="4899"/>
              </a:lnSpc>
              <a:buFont typeface="Arial"/>
              <a:buChar char="•"/>
            </a:pPr>
            <a:r>
              <a:rPr lang="en-US" sz="3499">
                <a:solidFill>
                  <a:srgbClr val="000000"/>
                </a:solidFill>
                <a:latin typeface="Roboto Condensed"/>
              </a:rPr>
              <a:t>Loài sếu có ý nghĩa như thế nào đối với người dân Việt Nam? </a:t>
            </a:r>
          </a:p>
          <a:p>
            <a:pPr marL="755647" lvl="1" indent="-377824" algn="just">
              <a:lnSpc>
                <a:spcPts val="4899"/>
              </a:lnSpc>
              <a:buFont typeface="Arial"/>
              <a:buChar char="•"/>
            </a:pPr>
            <a:r>
              <a:rPr lang="en-US" sz="3499">
                <a:solidFill>
                  <a:srgbClr val="000000"/>
                </a:solidFill>
                <a:latin typeface="Roboto Condensed"/>
              </a:rPr>
              <a:t>Phát biểu những chia sẻ của em về những khó khăn trong việc bảo tồn những những loài sinh vật quý hiếm như loài sếu đầu đỏ</a:t>
            </a:r>
          </a:p>
        </p:txBody>
      </p:sp>
      <p:sp>
        <p:nvSpPr>
          <p:cNvPr id="13" name="Freeform 13"/>
          <p:cNvSpPr/>
          <p:nvPr/>
        </p:nvSpPr>
        <p:spPr>
          <a:xfrm>
            <a:off x="4414287" y="5143500"/>
            <a:ext cx="10762419" cy="5273585"/>
          </a:xfrm>
          <a:custGeom>
            <a:avLst/>
            <a:gdLst/>
            <a:ahLst/>
            <a:cxnLst/>
            <a:rect l="l" t="t" r="r" b="b"/>
            <a:pathLst>
              <a:path w="10762419" h="5273585">
                <a:moveTo>
                  <a:pt x="0" y="0"/>
                </a:moveTo>
                <a:lnTo>
                  <a:pt x="10762419" y="0"/>
                </a:lnTo>
                <a:lnTo>
                  <a:pt x="10762419" y="5273585"/>
                </a:lnTo>
                <a:lnTo>
                  <a:pt x="0" y="5273585"/>
                </a:lnTo>
                <a:lnTo>
                  <a:pt x="0" y="0"/>
                </a:lnTo>
                <a:close/>
              </a:path>
            </a:pathLst>
          </a:custGeom>
          <a:blipFill>
            <a:blip r:embed="rId5"/>
            <a:stretch>
              <a:fillRect/>
            </a:stretch>
          </a:blipFill>
        </p:spPr>
      </p:sp>
      <p:sp>
        <p:nvSpPr>
          <p:cNvPr id="14" name="TextBox 14"/>
          <p:cNvSpPr txBox="1"/>
          <p:nvPr/>
        </p:nvSpPr>
        <p:spPr>
          <a:xfrm>
            <a:off x="8001000" y="2565937"/>
            <a:ext cx="6990395" cy="548227"/>
          </a:xfrm>
          <a:prstGeom prst="rect">
            <a:avLst/>
          </a:prstGeom>
        </p:spPr>
        <p:txBody>
          <a:bodyPr wrap="square" lIns="0" tIns="0" rIns="0" bIns="0" rtlCol="0" anchor="t">
            <a:spAutoFit/>
          </a:bodyPr>
          <a:lstStyle/>
          <a:p>
            <a:pPr algn="ctr">
              <a:lnSpc>
                <a:spcPts val="4620"/>
              </a:lnSpc>
              <a:spcBef>
                <a:spcPct val="0"/>
              </a:spcBef>
            </a:pPr>
            <a:r>
              <a:rPr lang="en-US" sz="3300" dirty="0" err="1">
                <a:solidFill>
                  <a:srgbClr val="34A9C8"/>
                </a:solidFill>
                <a:latin typeface="Roboto Condensed Bold"/>
              </a:rPr>
              <a:t>Kết</a:t>
            </a:r>
            <a:r>
              <a:rPr lang="en-US" sz="3300" dirty="0">
                <a:solidFill>
                  <a:srgbClr val="34A9C8"/>
                </a:solidFill>
                <a:latin typeface="Roboto Condensed Bold"/>
              </a:rPr>
              <a:t> </a:t>
            </a:r>
            <a:r>
              <a:rPr lang="en-US" sz="3300" dirty="0" err="1">
                <a:solidFill>
                  <a:srgbClr val="34A9C8"/>
                </a:solidFill>
                <a:latin typeface="Roboto Condensed Bold"/>
              </a:rPr>
              <a:t>nối</a:t>
            </a:r>
            <a:r>
              <a:rPr lang="en-US" sz="3300" dirty="0">
                <a:solidFill>
                  <a:srgbClr val="34A9C8"/>
                </a:solidFill>
                <a:latin typeface="Roboto Condensed Bold"/>
              </a:rPr>
              <a:t> </a:t>
            </a:r>
            <a:r>
              <a:rPr lang="en-US" sz="3300" dirty="0" err="1">
                <a:solidFill>
                  <a:srgbClr val="34A9C8"/>
                </a:solidFill>
                <a:latin typeface="Roboto Condensed Bold"/>
              </a:rPr>
              <a:t>văn</a:t>
            </a:r>
            <a:r>
              <a:rPr lang="en-US" sz="3300" dirty="0">
                <a:solidFill>
                  <a:srgbClr val="34A9C8"/>
                </a:solidFill>
                <a:latin typeface="Roboto Condensed Bold"/>
              </a:rPr>
              <a:t> </a:t>
            </a:r>
            <a:r>
              <a:rPr lang="en-US" sz="3300" dirty="0" err="1">
                <a:solidFill>
                  <a:srgbClr val="34A9C8"/>
                </a:solidFill>
                <a:latin typeface="Roboto Condensed Bold"/>
              </a:rPr>
              <a:t>bản</a:t>
            </a:r>
            <a:r>
              <a:rPr lang="en-US" sz="3300" dirty="0">
                <a:solidFill>
                  <a:srgbClr val="34A9C8"/>
                </a:solidFill>
                <a:latin typeface="Roboto Condensed Bold"/>
              </a:rPr>
              <a:t> </a:t>
            </a:r>
            <a:r>
              <a:rPr lang="en-US" sz="3300" dirty="0" err="1">
                <a:solidFill>
                  <a:srgbClr val="34A9C8"/>
                </a:solidFill>
                <a:latin typeface="Roboto Condensed Bold"/>
              </a:rPr>
              <a:t>với</a:t>
            </a:r>
            <a:r>
              <a:rPr lang="en-US" sz="3300" dirty="0">
                <a:solidFill>
                  <a:srgbClr val="34A9C8"/>
                </a:solidFill>
                <a:latin typeface="Roboto Condensed Bold"/>
              </a:rPr>
              <a:t> </a:t>
            </a:r>
            <a:r>
              <a:rPr lang="en-US" sz="3300" dirty="0" err="1">
                <a:solidFill>
                  <a:srgbClr val="34A9C8"/>
                </a:solidFill>
                <a:latin typeface="Roboto Condensed Bold"/>
              </a:rPr>
              <a:t>hiện</a:t>
            </a:r>
            <a:r>
              <a:rPr lang="en-US" sz="3300" dirty="0">
                <a:solidFill>
                  <a:srgbClr val="34A9C8"/>
                </a:solidFill>
                <a:latin typeface="Roboto Condensed Bold"/>
              </a:rPr>
              <a:t> </a:t>
            </a:r>
            <a:r>
              <a:rPr lang="en-US" sz="3300" dirty="0" err="1">
                <a:solidFill>
                  <a:srgbClr val="34A9C8"/>
                </a:solidFill>
                <a:latin typeface="Roboto Condensed Bold"/>
              </a:rPr>
              <a:t>thực</a:t>
            </a:r>
            <a:r>
              <a:rPr lang="en-US" sz="3300" dirty="0">
                <a:solidFill>
                  <a:srgbClr val="34A9C8"/>
                </a:solidFill>
                <a:latin typeface="Roboto Condensed Bold"/>
              </a:rPr>
              <a:t> </a:t>
            </a:r>
            <a:r>
              <a:rPr lang="en-US" sz="3300" dirty="0" err="1">
                <a:solidFill>
                  <a:srgbClr val="34A9C8"/>
                </a:solidFill>
                <a:latin typeface="Roboto Condensed Bold"/>
              </a:rPr>
              <a:t>đời</a:t>
            </a:r>
            <a:r>
              <a:rPr lang="en-US" sz="3300" dirty="0">
                <a:solidFill>
                  <a:srgbClr val="34A9C8"/>
                </a:solidFill>
                <a:latin typeface="Roboto Condensed Bold"/>
              </a:rPr>
              <a:t> </a:t>
            </a:r>
            <a:r>
              <a:rPr lang="en-US" sz="3300" dirty="0" err="1">
                <a:solidFill>
                  <a:srgbClr val="34A9C8"/>
                </a:solidFill>
                <a:latin typeface="Roboto Condensed Bold"/>
              </a:rPr>
              <a:t>sống</a:t>
            </a:r>
            <a:endParaRPr lang="en-US" sz="3300" dirty="0">
              <a:solidFill>
                <a:srgbClr val="34A9C8"/>
              </a:solidFill>
              <a:latin typeface="Roboto Condensed Bol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026034"/>
            <a:ext cx="20263081" cy="13508721"/>
          </a:xfrm>
          <a:custGeom>
            <a:avLst/>
            <a:gdLst/>
            <a:ahLst/>
            <a:cxnLst/>
            <a:rect l="l" t="t" r="r" b="b"/>
            <a:pathLst>
              <a:path w="20263081" h="13508721">
                <a:moveTo>
                  <a:pt x="0" y="0"/>
                </a:moveTo>
                <a:lnTo>
                  <a:pt x="20263081" y="0"/>
                </a:lnTo>
                <a:lnTo>
                  <a:pt x="20263081" y="13508720"/>
                </a:lnTo>
                <a:lnTo>
                  <a:pt x="0" y="13508720"/>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65354" y="-2482096"/>
            <a:ext cx="19018709" cy="13196287"/>
          </a:xfrm>
          <a:custGeom>
            <a:avLst/>
            <a:gdLst/>
            <a:ahLst/>
            <a:cxnLst/>
            <a:rect l="l" t="t" r="r" b="b"/>
            <a:pathLst>
              <a:path w="19018709" h="13196287">
                <a:moveTo>
                  <a:pt x="0" y="0"/>
                </a:moveTo>
                <a:lnTo>
                  <a:pt x="19018708" y="0"/>
                </a:lnTo>
                <a:lnTo>
                  <a:pt x="19018708" y="13196286"/>
                </a:lnTo>
                <a:lnTo>
                  <a:pt x="0" y="13196286"/>
                </a:lnTo>
                <a:lnTo>
                  <a:pt x="0" y="0"/>
                </a:lnTo>
                <a:close/>
              </a:path>
            </a:pathLst>
          </a:custGeom>
          <a:blipFill>
            <a:blip r:embed="rId4">
              <a:alphaModFix amt="71000"/>
            </a:blip>
            <a:stretch>
              <a:fillRect l="-95532" r="-167269"/>
            </a:stretch>
          </a:blipFill>
        </p:spPr>
      </p:sp>
      <p:pic>
        <p:nvPicPr>
          <p:cNvPr id="4" name="Picture 4"/>
          <p:cNvPicPr>
            <a:picLocks noChangeAspect="1"/>
          </p:cNvPicPr>
          <p:nvPr/>
        </p:nvPicPr>
        <p:blipFill>
          <a:blip r:embed="rId5"/>
          <a:srcRect/>
          <a:stretch>
            <a:fillRect/>
          </a:stretch>
        </p:blipFill>
        <p:spPr>
          <a:xfrm>
            <a:off x="2293727" y="7653934"/>
            <a:ext cx="1445412" cy="368580"/>
          </a:xfrm>
          <a:prstGeom prst="rect">
            <a:avLst/>
          </a:prstGeom>
        </p:spPr>
      </p:pic>
      <p:sp>
        <p:nvSpPr>
          <p:cNvPr id="5" name="Freeform 5"/>
          <p:cNvSpPr/>
          <p:nvPr/>
        </p:nvSpPr>
        <p:spPr>
          <a:xfrm>
            <a:off x="14576495" y="5820997"/>
            <a:ext cx="3955762" cy="4097306"/>
          </a:xfrm>
          <a:custGeom>
            <a:avLst/>
            <a:gdLst/>
            <a:ahLst/>
            <a:cxnLst/>
            <a:rect l="l" t="t" r="r" b="b"/>
            <a:pathLst>
              <a:path w="3955762" h="4097306">
                <a:moveTo>
                  <a:pt x="0" y="0"/>
                </a:moveTo>
                <a:lnTo>
                  <a:pt x="3955763" y="0"/>
                </a:lnTo>
                <a:lnTo>
                  <a:pt x="3955763" y="4097306"/>
                </a:lnTo>
                <a:lnTo>
                  <a:pt x="0" y="40973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342681" y="7946077"/>
            <a:ext cx="3396458" cy="2768113"/>
          </a:xfrm>
          <a:custGeom>
            <a:avLst/>
            <a:gdLst/>
            <a:ahLst/>
            <a:cxnLst/>
            <a:rect l="l" t="t" r="r" b="b"/>
            <a:pathLst>
              <a:path w="3396458" h="2768113">
                <a:moveTo>
                  <a:pt x="0" y="0"/>
                </a:moveTo>
                <a:lnTo>
                  <a:pt x="3396458" y="0"/>
                </a:lnTo>
                <a:lnTo>
                  <a:pt x="3396458" y="2768113"/>
                </a:lnTo>
                <a:lnTo>
                  <a:pt x="0" y="27681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2414590" y="6999365"/>
            <a:ext cx="4844710" cy="2918938"/>
          </a:xfrm>
          <a:custGeom>
            <a:avLst/>
            <a:gdLst/>
            <a:ahLst/>
            <a:cxnLst/>
            <a:rect l="l" t="t" r="r" b="b"/>
            <a:pathLst>
              <a:path w="4844710" h="2918938">
                <a:moveTo>
                  <a:pt x="0" y="0"/>
                </a:moveTo>
                <a:lnTo>
                  <a:pt x="4844710" y="0"/>
                </a:lnTo>
                <a:lnTo>
                  <a:pt x="4844710" y="2918938"/>
                </a:lnTo>
                <a:lnTo>
                  <a:pt x="0" y="29189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405500" y="719140"/>
            <a:ext cx="19079476" cy="799461"/>
          </a:xfrm>
          <a:prstGeom prst="rect">
            <a:avLst/>
          </a:prstGeom>
        </p:spPr>
        <p:txBody>
          <a:bodyPr lIns="0" tIns="0" rIns="0" bIns="0" rtlCol="0" anchor="t">
            <a:spAutoFit/>
          </a:bodyPr>
          <a:lstStyle/>
          <a:p>
            <a:pPr algn="l">
              <a:lnSpc>
                <a:spcPts val="5269"/>
              </a:lnSpc>
            </a:pPr>
            <a:r>
              <a:rPr lang="en-US" sz="6199">
                <a:solidFill>
                  <a:srgbClr val="5C6B55"/>
                </a:solidFill>
                <a:latin typeface="#9Slide05 IcielSanelma"/>
              </a:rPr>
              <a:t>3.2. Các thông tin được triển khai trong văn bản </a:t>
            </a:r>
          </a:p>
        </p:txBody>
      </p:sp>
      <p:sp>
        <p:nvSpPr>
          <p:cNvPr id="9" name="TextBox 9"/>
          <p:cNvSpPr txBox="1"/>
          <p:nvPr/>
        </p:nvSpPr>
        <p:spPr>
          <a:xfrm>
            <a:off x="0" y="1766431"/>
            <a:ext cx="9945238" cy="698029"/>
          </a:xfrm>
          <a:prstGeom prst="rect">
            <a:avLst/>
          </a:prstGeom>
        </p:spPr>
        <p:txBody>
          <a:bodyPr lIns="0" tIns="0" rIns="0" bIns="0" rtlCol="0" anchor="t">
            <a:spAutoFit/>
          </a:bodyPr>
          <a:lstStyle/>
          <a:p>
            <a:pPr algn="ctr">
              <a:lnSpc>
                <a:spcPts val="5625"/>
              </a:lnSpc>
            </a:pPr>
            <a:r>
              <a:rPr lang="en-US" sz="4018">
                <a:solidFill>
                  <a:srgbClr val="8D4343"/>
                </a:solidFill>
                <a:latin typeface="Roboto Condensed Bold Italics"/>
              </a:rPr>
              <a:t>e. Đề cập việc bảo vệ loài sếu quý hiếm</a:t>
            </a:r>
          </a:p>
        </p:txBody>
      </p:sp>
      <p:sp>
        <p:nvSpPr>
          <p:cNvPr id="10" name="TextBox 10"/>
          <p:cNvSpPr txBox="1"/>
          <p:nvPr/>
        </p:nvSpPr>
        <p:spPr>
          <a:xfrm>
            <a:off x="762000" y="2920522"/>
            <a:ext cx="14668500" cy="629920"/>
          </a:xfrm>
          <a:prstGeom prst="rect">
            <a:avLst/>
          </a:prstGeom>
        </p:spPr>
        <p:txBody>
          <a:bodyPr wrap="square" lIns="0" tIns="0" rIns="0" bIns="0" rtlCol="0" anchor="t">
            <a:spAutoFit/>
          </a:bodyPr>
          <a:lstStyle/>
          <a:p>
            <a:pPr algn="ctr">
              <a:lnSpc>
                <a:spcPts val="5179"/>
              </a:lnSpc>
              <a:spcBef>
                <a:spcPct val="0"/>
              </a:spcBef>
            </a:pPr>
            <a:r>
              <a:rPr lang="en-US" sz="3699" dirty="0">
                <a:solidFill>
                  <a:srgbClr val="636363"/>
                </a:solidFill>
                <a:latin typeface="Roboto Condensed"/>
              </a:rPr>
              <a:t>- Ý </a:t>
            </a:r>
            <a:r>
              <a:rPr lang="en-US" sz="3699" dirty="0" err="1">
                <a:solidFill>
                  <a:srgbClr val="636363"/>
                </a:solidFill>
                <a:latin typeface="Roboto Condensed"/>
              </a:rPr>
              <a:t>kiến</a:t>
            </a:r>
            <a:r>
              <a:rPr lang="en-US" sz="3699" dirty="0">
                <a:solidFill>
                  <a:srgbClr val="636363"/>
                </a:solidFill>
                <a:latin typeface="Roboto Condensed"/>
              </a:rPr>
              <a:t> </a:t>
            </a:r>
            <a:r>
              <a:rPr lang="en-US" sz="3699" dirty="0" err="1">
                <a:solidFill>
                  <a:srgbClr val="636363"/>
                </a:solidFill>
                <a:latin typeface="Roboto Condensed"/>
              </a:rPr>
              <a:t>người</a:t>
            </a:r>
            <a:r>
              <a:rPr lang="en-US" sz="3699" dirty="0">
                <a:solidFill>
                  <a:srgbClr val="636363"/>
                </a:solidFill>
                <a:latin typeface="Roboto Condensed"/>
              </a:rPr>
              <a:t> </a:t>
            </a:r>
            <a:r>
              <a:rPr lang="en-US" sz="3699" dirty="0" err="1">
                <a:solidFill>
                  <a:srgbClr val="636363"/>
                </a:solidFill>
                <a:latin typeface="Roboto Condensed"/>
              </a:rPr>
              <a:t>viết</a:t>
            </a:r>
            <a:r>
              <a:rPr lang="en-US" sz="3699" dirty="0">
                <a:solidFill>
                  <a:srgbClr val="636363"/>
                </a:solidFill>
                <a:latin typeface="Roboto Condensed"/>
              </a:rPr>
              <a:t>: </a:t>
            </a:r>
            <a:r>
              <a:rPr lang="en-US" sz="3699" dirty="0">
                <a:solidFill>
                  <a:srgbClr val="B6882D"/>
                </a:solidFill>
                <a:latin typeface="Roboto Condensed Italics"/>
              </a:rPr>
              <a:t>“</a:t>
            </a:r>
            <a:r>
              <a:rPr lang="en-US" sz="3699" dirty="0" err="1">
                <a:solidFill>
                  <a:srgbClr val="B6882D"/>
                </a:solidFill>
                <a:latin typeface="Roboto Condensed Bold Italics"/>
              </a:rPr>
              <a:t>Việc</a:t>
            </a:r>
            <a:r>
              <a:rPr lang="en-US" sz="3699" dirty="0">
                <a:solidFill>
                  <a:srgbClr val="B6882D"/>
                </a:solidFill>
                <a:latin typeface="Roboto Condensed Bold Italics"/>
              </a:rPr>
              <a:t> </a:t>
            </a:r>
            <a:r>
              <a:rPr lang="en-US" sz="3699" dirty="0" err="1">
                <a:solidFill>
                  <a:srgbClr val="B6882D"/>
                </a:solidFill>
                <a:latin typeface="Roboto Condensed Bold Italics"/>
              </a:rPr>
              <a:t>bảo</a:t>
            </a:r>
            <a:r>
              <a:rPr lang="en-US" sz="3699" dirty="0">
                <a:solidFill>
                  <a:srgbClr val="B6882D"/>
                </a:solidFill>
                <a:latin typeface="Roboto Condensed Bold Italics"/>
              </a:rPr>
              <a:t> </a:t>
            </a:r>
            <a:r>
              <a:rPr lang="en-US" sz="3699" dirty="0" err="1">
                <a:solidFill>
                  <a:srgbClr val="B6882D"/>
                </a:solidFill>
                <a:latin typeface="Roboto Condensed Bold Italics"/>
              </a:rPr>
              <a:t>vệ</a:t>
            </a:r>
            <a:r>
              <a:rPr lang="en-US" sz="3699" dirty="0">
                <a:solidFill>
                  <a:srgbClr val="B6882D"/>
                </a:solidFill>
                <a:latin typeface="Roboto Condensed Bold Italics"/>
              </a:rPr>
              <a:t> </a:t>
            </a:r>
            <a:r>
              <a:rPr lang="en-US" sz="3699" dirty="0" err="1">
                <a:solidFill>
                  <a:srgbClr val="B6882D"/>
                </a:solidFill>
                <a:latin typeface="Roboto Condensed Bold Italics"/>
              </a:rPr>
              <a:t>loài</a:t>
            </a:r>
            <a:r>
              <a:rPr lang="en-US" sz="3699" dirty="0">
                <a:solidFill>
                  <a:srgbClr val="B6882D"/>
                </a:solidFill>
                <a:latin typeface="Roboto Condensed Bold Italics"/>
              </a:rPr>
              <a:t> </a:t>
            </a:r>
            <a:r>
              <a:rPr lang="en-US" sz="3699" dirty="0" err="1">
                <a:solidFill>
                  <a:srgbClr val="B6882D"/>
                </a:solidFill>
                <a:latin typeface="Roboto Condensed Bold Italics"/>
              </a:rPr>
              <a:t>sếu</a:t>
            </a:r>
            <a:r>
              <a:rPr lang="en-US" sz="3699" dirty="0">
                <a:solidFill>
                  <a:srgbClr val="B6882D"/>
                </a:solidFill>
                <a:latin typeface="Roboto Condensed Bold Italics"/>
              </a:rPr>
              <a:t> </a:t>
            </a:r>
            <a:r>
              <a:rPr lang="en-US" sz="3699" dirty="0" err="1">
                <a:solidFill>
                  <a:srgbClr val="B6882D"/>
                </a:solidFill>
                <a:latin typeface="Roboto Condensed Bold Italics"/>
              </a:rPr>
              <a:t>quý</a:t>
            </a:r>
            <a:r>
              <a:rPr lang="en-US" sz="3699" dirty="0">
                <a:solidFill>
                  <a:srgbClr val="B6882D"/>
                </a:solidFill>
                <a:latin typeface="Roboto Condensed Bold Italics"/>
              </a:rPr>
              <a:t> </a:t>
            </a:r>
            <a:r>
              <a:rPr lang="en-US" sz="3699" dirty="0" err="1">
                <a:solidFill>
                  <a:srgbClr val="B6882D"/>
                </a:solidFill>
                <a:latin typeface="Roboto Condensed Bold Italics"/>
              </a:rPr>
              <a:t>hiếm</a:t>
            </a:r>
            <a:r>
              <a:rPr lang="en-US" sz="3699" dirty="0">
                <a:solidFill>
                  <a:srgbClr val="B6882D"/>
                </a:solidFill>
                <a:latin typeface="Roboto Condensed Bold Italics"/>
              </a:rPr>
              <a:t> </a:t>
            </a:r>
            <a:r>
              <a:rPr lang="en-US" sz="3699" dirty="0" err="1">
                <a:solidFill>
                  <a:srgbClr val="B6882D"/>
                </a:solidFill>
                <a:latin typeface="Roboto Condensed Bold Italics"/>
              </a:rPr>
              <a:t>này</a:t>
            </a:r>
            <a:r>
              <a:rPr lang="en-US" sz="3699" dirty="0">
                <a:solidFill>
                  <a:srgbClr val="B6882D"/>
                </a:solidFill>
                <a:latin typeface="Roboto Condensed Bold Italics"/>
              </a:rPr>
              <a:t> </a:t>
            </a:r>
            <a:r>
              <a:rPr lang="en-US" sz="3699" dirty="0" err="1">
                <a:solidFill>
                  <a:srgbClr val="B6882D"/>
                </a:solidFill>
                <a:latin typeface="Roboto Condensed Bold Italics"/>
              </a:rPr>
              <a:t>được</a:t>
            </a:r>
            <a:r>
              <a:rPr lang="en-US" sz="3699" dirty="0">
                <a:solidFill>
                  <a:srgbClr val="B6882D"/>
                </a:solidFill>
                <a:latin typeface="Roboto Condensed Bold Italics"/>
              </a:rPr>
              <a:t> </a:t>
            </a:r>
            <a:r>
              <a:rPr lang="en-US" sz="3699" dirty="0" err="1">
                <a:solidFill>
                  <a:srgbClr val="B6882D"/>
                </a:solidFill>
                <a:latin typeface="Roboto Condensed Bold Italics"/>
              </a:rPr>
              <a:t>coi</a:t>
            </a:r>
            <a:r>
              <a:rPr lang="en-US" sz="3699" dirty="0">
                <a:solidFill>
                  <a:srgbClr val="B6882D"/>
                </a:solidFill>
                <a:latin typeface="Roboto Condensed Bold Italics"/>
              </a:rPr>
              <a:t> </a:t>
            </a:r>
            <a:r>
              <a:rPr lang="en-US" sz="3699" dirty="0" err="1">
                <a:solidFill>
                  <a:srgbClr val="B6882D"/>
                </a:solidFill>
                <a:latin typeface="Roboto Condensed Bold Italics"/>
              </a:rPr>
              <a:t>là</a:t>
            </a:r>
            <a:r>
              <a:rPr lang="en-US" sz="3699" dirty="0">
                <a:solidFill>
                  <a:srgbClr val="B6882D"/>
                </a:solidFill>
                <a:latin typeface="Roboto Condensed Bold Italics"/>
              </a:rPr>
              <a:t> </a:t>
            </a:r>
            <a:r>
              <a:rPr lang="en-US" sz="3699" dirty="0" err="1">
                <a:solidFill>
                  <a:srgbClr val="B6882D"/>
                </a:solidFill>
                <a:latin typeface="Roboto Condensed Bold Italics"/>
              </a:rPr>
              <a:t>khẩn</a:t>
            </a:r>
            <a:r>
              <a:rPr lang="en-US" sz="3699" dirty="0">
                <a:solidFill>
                  <a:srgbClr val="B6882D"/>
                </a:solidFill>
                <a:latin typeface="Roboto Condensed Bold Italics"/>
              </a:rPr>
              <a:t> </a:t>
            </a:r>
            <a:r>
              <a:rPr lang="en-US" sz="3699" dirty="0" err="1">
                <a:solidFill>
                  <a:srgbClr val="B6882D"/>
                </a:solidFill>
                <a:latin typeface="Roboto Condensed Bold Italics"/>
              </a:rPr>
              <a:t>thiết</a:t>
            </a:r>
            <a:r>
              <a:rPr lang="en-US" sz="3699" dirty="0">
                <a:solidFill>
                  <a:srgbClr val="B6882D"/>
                </a:solidFill>
                <a:latin typeface="Roboto Condensed"/>
              </a:rPr>
              <a:t>”</a:t>
            </a:r>
          </a:p>
        </p:txBody>
      </p:sp>
      <p:sp>
        <p:nvSpPr>
          <p:cNvPr id="11" name="TextBox 11"/>
          <p:cNvSpPr txBox="1"/>
          <p:nvPr/>
        </p:nvSpPr>
        <p:spPr>
          <a:xfrm>
            <a:off x="1028700" y="3740545"/>
            <a:ext cx="15811429" cy="3258820"/>
          </a:xfrm>
          <a:prstGeom prst="rect">
            <a:avLst/>
          </a:prstGeom>
        </p:spPr>
        <p:txBody>
          <a:bodyPr lIns="0" tIns="0" rIns="0" bIns="0" rtlCol="0" anchor="t">
            <a:spAutoFit/>
          </a:bodyPr>
          <a:lstStyle/>
          <a:p>
            <a:pPr algn="l">
              <a:lnSpc>
                <a:spcPts val="5179"/>
              </a:lnSpc>
              <a:spcBef>
                <a:spcPct val="0"/>
              </a:spcBef>
            </a:pPr>
            <a:r>
              <a:rPr lang="en-US" sz="3699" dirty="0">
                <a:solidFill>
                  <a:srgbClr val="000000"/>
                </a:solidFill>
                <a:latin typeface="Roboto Condensed"/>
              </a:rPr>
              <a:t>-</a:t>
            </a:r>
            <a:r>
              <a:rPr lang="en-US" sz="3699" dirty="0">
                <a:solidFill>
                  <a:srgbClr val="636363"/>
                </a:solidFill>
                <a:latin typeface="Roboto Condensed"/>
              </a:rPr>
              <a:t> Chia </a:t>
            </a:r>
            <a:r>
              <a:rPr lang="en-US" sz="3699" dirty="0" err="1">
                <a:solidFill>
                  <a:srgbClr val="636363"/>
                </a:solidFill>
                <a:latin typeface="Roboto Condensed"/>
              </a:rPr>
              <a:t>sẻ</a:t>
            </a:r>
            <a:r>
              <a:rPr lang="en-US" sz="3699" dirty="0">
                <a:solidFill>
                  <a:srgbClr val="636363"/>
                </a:solidFill>
                <a:latin typeface="Roboto Condensed"/>
              </a:rPr>
              <a:t> </a:t>
            </a:r>
            <a:r>
              <a:rPr lang="en-US" sz="3699" dirty="0" err="1">
                <a:solidFill>
                  <a:srgbClr val="636363"/>
                </a:solidFill>
                <a:latin typeface="Roboto Condensed"/>
              </a:rPr>
              <a:t>thông</a:t>
            </a:r>
            <a:r>
              <a:rPr lang="en-US" sz="3699" dirty="0">
                <a:solidFill>
                  <a:srgbClr val="636363"/>
                </a:solidFill>
                <a:latin typeface="Roboto Condensed"/>
              </a:rPr>
              <a:t> tin: </a:t>
            </a:r>
          </a:p>
          <a:p>
            <a:pPr marL="798828" lvl="1" indent="-399414" algn="l">
              <a:lnSpc>
                <a:spcPts val="5179"/>
              </a:lnSpc>
              <a:buFont typeface="Arial"/>
              <a:buChar char="•"/>
            </a:pPr>
            <a:r>
              <a:rPr lang="en-US" sz="3699" dirty="0" err="1">
                <a:solidFill>
                  <a:srgbClr val="636363"/>
                </a:solidFill>
                <a:latin typeface="Roboto Condensed"/>
              </a:rPr>
              <a:t>Sếu</a:t>
            </a:r>
            <a:r>
              <a:rPr lang="en-US" sz="3699" dirty="0">
                <a:solidFill>
                  <a:srgbClr val="636363"/>
                </a:solidFill>
                <a:latin typeface="Roboto Condensed"/>
              </a:rPr>
              <a:t> </a:t>
            </a:r>
            <a:r>
              <a:rPr lang="en-US" sz="3699" dirty="0" err="1">
                <a:solidFill>
                  <a:srgbClr val="636363"/>
                </a:solidFill>
                <a:latin typeface="Roboto Condensed"/>
              </a:rPr>
              <a:t>Tràm</a:t>
            </a:r>
            <a:r>
              <a:rPr lang="en-US" sz="3699" dirty="0">
                <a:solidFill>
                  <a:srgbClr val="636363"/>
                </a:solidFill>
                <a:latin typeface="Roboto Condensed"/>
              </a:rPr>
              <a:t> </a:t>
            </a:r>
            <a:r>
              <a:rPr lang="en-US" sz="3699" dirty="0" err="1">
                <a:solidFill>
                  <a:srgbClr val="636363"/>
                </a:solidFill>
                <a:latin typeface="Roboto Condensed"/>
              </a:rPr>
              <a:t>Chim</a:t>
            </a:r>
            <a:r>
              <a:rPr lang="en-US" sz="3699" dirty="0">
                <a:solidFill>
                  <a:srgbClr val="636363"/>
                </a:solidFill>
                <a:latin typeface="Roboto Condensed"/>
              </a:rPr>
              <a:t>: </a:t>
            </a:r>
            <a:r>
              <a:rPr lang="en-US" sz="3699" dirty="0" err="1">
                <a:solidFill>
                  <a:srgbClr val="636363"/>
                </a:solidFill>
                <a:latin typeface="Roboto Condensed"/>
              </a:rPr>
              <a:t>trở</a:t>
            </a:r>
            <a:r>
              <a:rPr lang="en-US" sz="3699" dirty="0">
                <a:solidFill>
                  <a:srgbClr val="636363"/>
                </a:solidFill>
                <a:latin typeface="Roboto Condensed"/>
              </a:rPr>
              <a:t> </a:t>
            </a:r>
            <a:r>
              <a:rPr lang="en-US" sz="3699" dirty="0" err="1">
                <a:solidFill>
                  <a:srgbClr val="636363"/>
                </a:solidFill>
                <a:latin typeface="Roboto Condensed"/>
              </a:rPr>
              <a:t>thành</a:t>
            </a:r>
            <a:r>
              <a:rPr lang="en-US" sz="3699" dirty="0">
                <a:solidFill>
                  <a:srgbClr val="636363"/>
                </a:solidFill>
                <a:latin typeface="Roboto Condensed"/>
              </a:rPr>
              <a:t> </a:t>
            </a:r>
            <a:r>
              <a:rPr lang="en-US" sz="3699" dirty="0" err="1">
                <a:solidFill>
                  <a:srgbClr val="636363"/>
                </a:solidFill>
                <a:latin typeface="Roboto Condensed"/>
              </a:rPr>
              <a:t>đối</a:t>
            </a:r>
            <a:r>
              <a:rPr lang="en-US" sz="3699" dirty="0">
                <a:solidFill>
                  <a:srgbClr val="636363"/>
                </a:solidFill>
                <a:latin typeface="Roboto Condensed"/>
              </a:rPr>
              <a:t> </a:t>
            </a:r>
            <a:r>
              <a:rPr lang="en-US" sz="3699" dirty="0" err="1">
                <a:solidFill>
                  <a:srgbClr val="636363"/>
                </a:solidFill>
                <a:latin typeface="Roboto Condensed"/>
              </a:rPr>
              <a:t>tượng</a:t>
            </a:r>
            <a:r>
              <a:rPr lang="en-US" sz="3699" dirty="0">
                <a:solidFill>
                  <a:srgbClr val="636363"/>
                </a:solidFill>
                <a:latin typeface="Roboto Condensed"/>
              </a:rPr>
              <a:t> </a:t>
            </a:r>
            <a:r>
              <a:rPr lang="en-US" sz="3699" dirty="0" err="1">
                <a:solidFill>
                  <a:srgbClr val="636363"/>
                </a:solidFill>
                <a:latin typeface="Roboto Condensed"/>
              </a:rPr>
              <a:t>của</a:t>
            </a:r>
            <a:r>
              <a:rPr lang="en-US" sz="3699" dirty="0">
                <a:solidFill>
                  <a:srgbClr val="636363"/>
                </a:solidFill>
                <a:latin typeface="Roboto Condensed"/>
              </a:rPr>
              <a:t> </a:t>
            </a:r>
            <a:r>
              <a:rPr lang="en-US" sz="3699" dirty="0" err="1">
                <a:solidFill>
                  <a:srgbClr val="636363"/>
                </a:solidFill>
                <a:latin typeface="Roboto Condensed"/>
              </a:rPr>
              <a:t>các</a:t>
            </a:r>
            <a:r>
              <a:rPr lang="en-US" sz="3699" dirty="0">
                <a:solidFill>
                  <a:srgbClr val="636363"/>
                </a:solidFill>
                <a:latin typeface="Roboto Condensed"/>
              </a:rPr>
              <a:t> </a:t>
            </a:r>
            <a:r>
              <a:rPr lang="en-US" sz="3699" dirty="0" err="1">
                <a:solidFill>
                  <a:srgbClr val="636363"/>
                </a:solidFill>
                <a:latin typeface="Roboto Condensed"/>
              </a:rPr>
              <a:t>nhà</a:t>
            </a:r>
            <a:r>
              <a:rPr lang="en-US" sz="3699" dirty="0">
                <a:solidFill>
                  <a:srgbClr val="636363"/>
                </a:solidFill>
                <a:latin typeface="Roboto Condensed"/>
              </a:rPr>
              <a:t> </a:t>
            </a:r>
            <a:r>
              <a:rPr lang="en-US" sz="3699" dirty="0" err="1">
                <a:solidFill>
                  <a:srgbClr val="636363"/>
                </a:solidFill>
                <a:latin typeface="Roboto Condensed"/>
              </a:rPr>
              <a:t>nghiên</a:t>
            </a:r>
            <a:r>
              <a:rPr lang="en-US" sz="3699" dirty="0">
                <a:solidFill>
                  <a:srgbClr val="636363"/>
                </a:solidFill>
                <a:latin typeface="Roboto Condensed"/>
              </a:rPr>
              <a:t> </a:t>
            </a:r>
            <a:r>
              <a:rPr lang="en-US" sz="3699" dirty="0" err="1">
                <a:solidFill>
                  <a:srgbClr val="636363"/>
                </a:solidFill>
                <a:latin typeface="Roboto Condensed"/>
              </a:rPr>
              <a:t>cứu</a:t>
            </a:r>
            <a:r>
              <a:rPr lang="en-US" sz="3699" dirty="0">
                <a:solidFill>
                  <a:srgbClr val="636363"/>
                </a:solidFill>
                <a:latin typeface="Roboto Condensed"/>
              </a:rPr>
              <a:t> </a:t>
            </a:r>
            <a:r>
              <a:rPr lang="en-US" sz="3699" dirty="0" err="1">
                <a:solidFill>
                  <a:srgbClr val="636363"/>
                </a:solidFill>
                <a:latin typeface="Roboto Condensed"/>
              </a:rPr>
              <a:t>về</a:t>
            </a:r>
            <a:r>
              <a:rPr lang="en-US" sz="3699" dirty="0">
                <a:solidFill>
                  <a:srgbClr val="636363"/>
                </a:solidFill>
                <a:latin typeface="Roboto Condensed"/>
              </a:rPr>
              <a:t> </a:t>
            </a:r>
            <a:r>
              <a:rPr lang="en-US" sz="3699" dirty="0" err="1">
                <a:solidFill>
                  <a:srgbClr val="636363"/>
                </a:solidFill>
                <a:latin typeface="Roboto Condensed"/>
              </a:rPr>
              <a:t>sếu</a:t>
            </a:r>
            <a:r>
              <a:rPr lang="en-US" sz="3699" dirty="0">
                <a:solidFill>
                  <a:srgbClr val="636363"/>
                </a:solidFill>
                <a:latin typeface="Roboto Condensed"/>
              </a:rPr>
              <a:t> </a:t>
            </a:r>
            <a:r>
              <a:rPr lang="en-US" sz="3699" dirty="0" err="1">
                <a:solidFill>
                  <a:srgbClr val="636363"/>
                </a:solidFill>
                <a:latin typeface="Roboto Condensed"/>
              </a:rPr>
              <a:t>trên</a:t>
            </a:r>
            <a:r>
              <a:rPr lang="en-US" sz="3699" dirty="0">
                <a:solidFill>
                  <a:srgbClr val="636363"/>
                </a:solidFill>
                <a:latin typeface="Roboto Condensed"/>
              </a:rPr>
              <a:t> </a:t>
            </a:r>
            <a:r>
              <a:rPr lang="en-US" sz="3699" dirty="0" err="1">
                <a:solidFill>
                  <a:srgbClr val="636363"/>
                </a:solidFill>
                <a:latin typeface="Roboto Condensed"/>
              </a:rPr>
              <a:t>khắp</a:t>
            </a:r>
            <a:r>
              <a:rPr lang="en-US" sz="3699" dirty="0">
                <a:solidFill>
                  <a:srgbClr val="636363"/>
                </a:solidFill>
                <a:latin typeface="Roboto Condensed"/>
              </a:rPr>
              <a:t> </a:t>
            </a:r>
            <a:r>
              <a:rPr lang="en-US" sz="3699" dirty="0" err="1">
                <a:solidFill>
                  <a:srgbClr val="636363"/>
                </a:solidFill>
                <a:latin typeface="Roboto Condensed"/>
              </a:rPr>
              <a:t>thế</a:t>
            </a:r>
            <a:r>
              <a:rPr lang="en-US" sz="3699" dirty="0">
                <a:solidFill>
                  <a:srgbClr val="636363"/>
                </a:solidFill>
                <a:latin typeface="Roboto Condensed"/>
              </a:rPr>
              <a:t> </a:t>
            </a:r>
            <a:r>
              <a:rPr lang="en-US" sz="3699" dirty="0" err="1">
                <a:solidFill>
                  <a:srgbClr val="636363"/>
                </a:solidFill>
                <a:latin typeface="Roboto Condensed"/>
              </a:rPr>
              <a:t>giới</a:t>
            </a:r>
            <a:r>
              <a:rPr lang="en-US" sz="3699" dirty="0">
                <a:solidFill>
                  <a:srgbClr val="636363"/>
                </a:solidFill>
                <a:latin typeface="Roboto Condensed"/>
              </a:rPr>
              <a:t>.</a:t>
            </a:r>
          </a:p>
          <a:p>
            <a:pPr marL="798828" lvl="1" indent="-399414" algn="l">
              <a:lnSpc>
                <a:spcPts val="5179"/>
              </a:lnSpc>
              <a:buFont typeface="Arial"/>
              <a:buChar char="•"/>
            </a:pPr>
            <a:r>
              <a:rPr lang="en-US" sz="3699" dirty="0" err="1">
                <a:solidFill>
                  <a:srgbClr val="636363"/>
                </a:solidFill>
                <a:latin typeface="Roboto Condensed"/>
              </a:rPr>
              <a:t>Tại</a:t>
            </a:r>
            <a:r>
              <a:rPr lang="en-US" sz="3699" dirty="0">
                <a:solidFill>
                  <a:srgbClr val="636363"/>
                </a:solidFill>
                <a:latin typeface="Roboto Condensed"/>
              </a:rPr>
              <a:t> </a:t>
            </a:r>
            <a:r>
              <a:rPr lang="en-US" sz="3699" dirty="0" err="1">
                <a:solidFill>
                  <a:srgbClr val="636363"/>
                </a:solidFill>
                <a:latin typeface="Roboto Condensed"/>
              </a:rPr>
              <a:t>Tràm</a:t>
            </a:r>
            <a:r>
              <a:rPr lang="en-US" sz="3699" dirty="0">
                <a:solidFill>
                  <a:srgbClr val="636363"/>
                </a:solidFill>
                <a:latin typeface="Roboto Condensed"/>
              </a:rPr>
              <a:t> </a:t>
            </a:r>
            <a:r>
              <a:rPr lang="en-US" sz="3699" dirty="0" err="1">
                <a:solidFill>
                  <a:srgbClr val="636363"/>
                </a:solidFill>
                <a:latin typeface="Roboto Condensed"/>
              </a:rPr>
              <a:t>Chim</a:t>
            </a:r>
            <a:r>
              <a:rPr lang="en-US" sz="3699" dirty="0">
                <a:solidFill>
                  <a:srgbClr val="636363"/>
                </a:solidFill>
                <a:latin typeface="Roboto Condensed"/>
              </a:rPr>
              <a:t> </a:t>
            </a:r>
            <a:r>
              <a:rPr lang="en-US" sz="3699" dirty="0" err="1">
                <a:solidFill>
                  <a:srgbClr val="636363"/>
                </a:solidFill>
                <a:latin typeface="Roboto Condensed"/>
              </a:rPr>
              <a:t>đã</a:t>
            </a:r>
            <a:r>
              <a:rPr lang="en-US" sz="3699" dirty="0">
                <a:solidFill>
                  <a:srgbClr val="636363"/>
                </a:solidFill>
                <a:latin typeface="Roboto Condensed"/>
              </a:rPr>
              <a:t> </a:t>
            </a:r>
            <a:r>
              <a:rPr lang="en-US" sz="3699" dirty="0" err="1">
                <a:solidFill>
                  <a:srgbClr val="636363"/>
                </a:solidFill>
                <a:latin typeface="Roboto Condensed"/>
              </a:rPr>
              <a:t>xây</a:t>
            </a:r>
            <a:r>
              <a:rPr lang="en-US" sz="3699" dirty="0">
                <a:solidFill>
                  <a:srgbClr val="636363"/>
                </a:solidFill>
                <a:latin typeface="Roboto Condensed"/>
              </a:rPr>
              <a:t> </a:t>
            </a:r>
            <a:r>
              <a:rPr lang="en-US" sz="3699" dirty="0" err="1">
                <a:solidFill>
                  <a:srgbClr val="636363"/>
                </a:solidFill>
                <a:latin typeface="Roboto Condensed"/>
              </a:rPr>
              <a:t>dựng</a:t>
            </a:r>
            <a:r>
              <a:rPr lang="en-US" sz="3699" dirty="0">
                <a:solidFill>
                  <a:srgbClr val="636363"/>
                </a:solidFill>
                <a:latin typeface="Roboto Condensed"/>
              </a:rPr>
              <a:t> </a:t>
            </a:r>
            <a:r>
              <a:rPr lang="en-US" sz="3699" dirty="0" err="1">
                <a:solidFill>
                  <a:srgbClr val="636363"/>
                </a:solidFill>
                <a:latin typeface="Roboto Condensed"/>
              </a:rPr>
              <a:t>một</a:t>
            </a:r>
            <a:r>
              <a:rPr lang="en-US" sz="3699" dirty="0">
                <a:solidFill>
                  <a:srgbClr val="636363"/>
                </a:solidFill>
                <a:latin typeface="Roboto Condensed"/>
              </a:rPr>
              <a:t> </a:t>
            </a:r>
            <a:r>
              <a:rPr lang="en-US" sz="3699" dirty="0" err="1">
                <a:solidFill>
                  <a:srgbClr val="636363"/>
                </a:solidFill>
                <a:latin typeface="Roboto Condensed"/>
              </a:rPr>
              <a:t>trung</a:t>
            </a:r>
            <a:r>
              <a:rPr lang="en-US" sz="3699" dirty="0">
                <a:solidFill>
                  <a:srgbClr val="636363"/>
                </a:solidFill>
                <a:latin typeface="Roboto Condensed"/>
              </a:rPr>
              <a:t> </a:t>
            </a:r>
            <a:r>
              <a:rPr lang="en-US" sz="3699" dirty="0" err="1">
                <a:solidFill>
                  <a:srgbClr val="636363"/>
                </a:solidFill>
                <a:latin typeface="Roboto Condensed"/>
              </a:rPr>
              <a:t>tâm</a:t>
            </a:r>
            <a:r>
              <a:rPr lang="en-US" sz="3699" dirty="0">
                <a:solidFill>
                  <a:srgbClr val="636363"/>
                </a:solidFill>
                <a:latin typeface="Roboto Condensed"/>
              </a:rPr>
              <a:t> </a:t>
            </a:r>
            <a:r>
              <a:rPr lang="en-US" sz="3699" dirty="0" err="1">
                <a:solidFill>
                  <a:srgbClr val="636363"/>
                </a:solidFill>
                <a:latin typeface="Roboto Condensed"/>
              </a:rPr>
              <a:t>nghiên</a:t>
            </a:r>
            <a:r>
              <a:rPr lang="en-US" sz="3699" dirty="0">
                <a:solidFill>
                  <a:srgbClr val="636363"/>
                </a:solidFill>
                <a:latin typeface="Roboto Condensed"/>
              </a:rPr>
              <a:t> </a:t>
            </a:r>
            <a:r>
              <a:rPr lang="en-US" sz="3699" dirty="0" err="1">
                <a:solidFill>
                  <a:srgbClr val="636363"/>
                </a:solidFill>
                <a:latin typeface="Roboto Condensed"/>
              </a:rPr>
              <a:t>cứu</a:t>
            </a:r>
            <a:r>
              <a:rPr lang="en-US" sz="3699" dirty="0">
                <a:solidFill>
                  <a:srgbClr val="636363"/>
                </a:solidFill>
                <a:latin typeface="Roboto Condensed"/>
              </a:rPr>
              <a:t> </a:t>
            </a:r>
            <a:r>
              <a:rPr lang="en-US" sz="3699" dirty="0" err="1">
                <a:solidFill>
                  <a:srgbClr val="636363"/>
                </a:solidFill>
                <a:latin typeface="Roboto Condensed"/>
              </a:rPr>
              <a:t>về</a:t>
            </a:r>
            <a:r>
              <a:rPr lang="en-US" sz="3699" dirty="0">
                <a:solidFill>
                  <a:srgbClr val="636363"/>
                </a:solidFill>
                <a:latin typeface="Roboto Condensed"/>
              </a:rPr>
              <a:t> </a:t>
            </a:r>
            <a:r>
              <a:rPr lang="en-US" sz="3699" dirty="0" err="1">
                <a:solidFill>
                  <a:srgbClr val="636363"/>
                </a:solidFill>
                <a:latin typeface="Roboto Condensed"/>
              </a:rPr>
              <a:t>sếu</a:t>
            </a:r>
            <a:r>
              <a:rPr lang="en-US" sz="3699" dirty="0">
                <a:solidFill>
                  <a:srgbClr val="636363"/>
                </a:solidFill>
                <a:latin typeface="Roboto Condensed"/>
              </a:rPr>
              <a:t> </a:t>
            </a:r>
            <a:r>
              <a:rPr lang="en-US" sz="3699" dirty="0" err="1">
                <a:solidFill>
                  <a:srgbClr val="636363"/>
                </a:solidFill>
                <a:latin typeface="Roboto Condensed"/>
              </a:rPr>
              <a:t>phương</a:t>
            </a:r>
            <a:r>
              <a:rPr lang="en-US" sz="3699" dirty="0">
                <a:solidFill>
                  <a:srgbClr val="636363"/>
                </a:solidFill>
                <a:latin typeface="Roboto Condensed"/>
              </a:rPr>
              <a:t> </a:t>
            </a:r>
            <a:r>
              <a:rPr lang="en-US" sz="3699" dirty="0" err="1">
                <a:solidFill>
                  <a:srgbClr val="636363"/>
                </a:solidFill>
                <a:latin typeface="Roboto Condensed"/>
              </a:rPr>
              <a:t>Đông</a:t>
            </a:r>
            <a:r>
              <a:rPr lang="en-US" sz="3699" dirty="0">
                <a:solidFill>
                  <a:srgbClr val="636363"/>
                </a:solidFill>
                <a:latin typeface="Roboto Condensed"/>
              </a:rPr>
              <a:t>, </a:t>
            </a:r>
            <a:r>
              <a:rPr lang="en-US" sz="3699" dirty="0" err="1">
                <a:solidFill>
                  <a:srgbClr val="636363"/>
                </a:solidFill>
                <a:latin typeface="Roboto Condensed"/>
              </a:rPr>
              <a:t>một</a:t>
            </a:r>
            <a:r>
              <a:rPr lang="en-US" sz="3699" dirty="0">
                <a:solidFill>
                  <a:srgbClr val="636363"/>
                </a:solidFill>
                <a:latin typeface="Roboto Condensed"/>
              </a:rPr>
              <a:t> </a:t>
            </a:r>
            <a:r>
              <a:rPr lang="en-US" sz="3699" dirty="0" err="1">
                <a:solidFill>
                  <a:srgbClr val="636363"/>
                </a:solidFill>
                <a:latin typeface="Roboto Condensed"/>
              </a:rPr>
              <a:t>nhà</a:t>
            </a:r>
            <a:r>
              <a:rPr lang="en-US" sz="3699" dirty="0">
                <a:solidFill>
                  <a:srgbClr val="636363"/>
                </a:solidFill>
                <a:latin typeface="Roboto Condensed"/>
              </a:rPr>
              <a:t> </a:t>
            </a:r>
            <a:r>
              <a:rPr lang="en-US" sz="3699" dirty="0" err="1">
                <a:solidFill>
                  <a:srgbClr val="636363"/>
                </a:solidFill>
                <a:latin typeface="Roboto Condensed"/>
              </a:rPr>
              <a:t>khách</a:t>
            </a:r>
            <a:r>
              <a:rPr lang="en-US" sz="3699" dirty="0">
                <a:solidFill>
                  <a:srgbClr val="636363"/>
                </a:solidFill>
                <a:latin typeface="Roboto Condensed"/>
              </a:rPr>
              <a:t> </a:t>
            </a:r>
            <a:r>
              <a:rPr lang="en-US" sz="3699" dirty="0" err="1">
                <a:solidFill>
                  <a:srgbClr val="636363"/>
                </a:solidFill>
                <a:latin typeface="Roboto Condensed"/>
              </a:rPr>
              <a:t>dành</a:t>
            </a:r>
            <a:r>
              <a:rPr lang="en-US" sz="3699" dirty="0">
                <a:solidFill>
                  <a:srgbClr val="636363"/>
                </a:solidFill>
                <a:latin typeface="Roboto Condensed"/>
              </a:rPr>
              <a:t> </a:t>
            </a:r>
            <a:r>
              <a:rPr lang="en-US" sz="3699" dirty="0" err="1">
                <a:solidFill>
                  <a:srgbClr val="636363"/>
                </a:solidFill>
                <a:latin typeface="Roboto Condensed"/>
              </a:rPr>
              <a:t>cho</a:t>
            </a:r>
            <a:r>
              <a:rPr lang="en-US" sz="3699" dirty="0">
                <a:solidFill>
                  <a:srgbClr val="636363"/>
                </a:solidFill>
                <a:latin typeface="Roboto Condensed"/>
              </a:rPr>
              <a:t> </a:t>
            </a:r>
            <a:r>
              <a:rPr lang="en-US" sz="3699" dirty="0" err="1">
                <a:solidFill>
                  <a:srgbClr val="636363"/>
                </a:solidFill>
                <a:latin typeface="Roboto Condensed"/>
              </a:rPr>
              <a:t>khách</a:t>
            </a:r>
            <a:r>
              <a:rPr lang="en-US" sz="3699" dirty="0">
                <a:solidFill>
                  <a:srgbClr val="636363"/>
                </a:solidFill>
                <a:latin typeface="Roboto Condensed"/>
              </a:rPr>
              <a:t> du </a:t>
            </a:r>
            <a:r>
              <a:rPr lang="en-US" sz="3699" dirty="0" err="1">
                <a:solidFill>
                  <a:srgbClr val="636363"/>
                </a:solidFill>
                <a:latin typeface="Roboto Condensed"/>
              </a:rPr>
              <a:t>lịch</a:t>
            </a:r>
            <a:r>
              <a:rPr lang="en-US" sz="3699" dirty="0">
                <a:solidFill>
                  <a:srgbClr val="636363"/>
                </a:solidFill>
                <a:latin typeface="Roboto Condensed"/>
              </a:rPr>
              <a:t> </a:t>
            </a:r>
          </a:p>
        </p:txBody>
      </p:sp>
      <p:sp>
        <p:nvSpPr>
          <p:cNvPr id="12" name="TextBox 12"/>
          <p:cNvSpPr txBox="1"/>
          <p:nvPr/>
        </p:nvSpPr>
        <p:spPr>
          <a:xfrm>
            <a:off x="4119165" y="7587259"/>
            <a:ext cx="6872002" cy="1287145"/>
          </a:xfrm>
          <a:prstGeom prst="rect">
            <a:avLst/>
          </a:prstGeom>
        </p:spPr>
        <p:txBody>
          <a:bodyPr wrap="square" lIns="0" tIns="0" rIns="0" bIns="0" rtlCol="0" anchor="t">
            <a:spAutoFit/>
          </a:bodyPr>
          <a:lstStyle/>
          <a:p>
            <a:pPr algn="l">
              <a:lnSpc>
                <a:spcPts val="5179"/>
              </a:lnSpc>
              <a:spcBef>
                <a:spcPct val="0"/>
              </a:spcBef>
            </a:pPr>
            <a:r>
              <a:rPr lang="en-US" sz="3699" dirty="0" err="1">
                <a:solidFill>
                  <a:srgbClr val="B6882D"/>
                </a:solidFill>
                <a:latin typeface="Roboto Condensed Italics"/>
              </a:rPr>
              <a:t>Lời</a:t>
            </a:r>
            <a:r>
              <a:rPr lang="en-US" sz="3699" dirty="0">
                <a:solidFill>
                  <a:srgbClr val="B6882D"/>
                </a:solidFill>
                <a:latin typeface="Roboto Condensed Italics"/>
              </a:rPr>
              <a:t> </a:t>
            </a:r>
            <a:r>
              <a:rPr lang="en-US" sz="3699" dirty="0" err="1">
                <a:solidFill>
                  <a:srgbClr val="B6882D"/>
                </a:solidFill>
                <a:latin typeface="Roboto Condensed Italics"/>
              </a:rPr>
              <a:t>bỏ</a:t>
            </a:r>
            <a:r>
              <a:rPr lang="en-US" sz="3699" dirty="0">
                <a:solidFill>
                  <a:srgbClr val="B6882D"/>
                </a:solidFill>
                <a:latin typeface="Roboto Condensed Italics"/>
              </a:rPr>
              <a:t> </a:t>
            </a:r>
            <a:r>
              <a:rPr lang="en-US" sz="3699" dirty="0" err="1">
                <a:solidFill>
                  <a:srgbClr val="B6882D"/>
                </a:solidFill>
                <a:latin typeface="Roboto Condensed Italics"/>
              </a:rPr>
              <a:t>ngỏ</a:t>
            </a:r>
            <a:r>
              <a:rPr lang="en-US" sz="3699" dirty="0">
                <a:solidFill>
                  <a:srgbClr val="B6882D"/>
                </a:solidFill>
                <a:latin typeface="Roboto Condensed Italics"/>
              </a:rPr>
              <a:t> </a:t>
            </a:r>
            <a:r>
              <a:rPr lang="en-US" sz="3699" dirty="0" err="1">
                <a:solidFill>
                  <a:srgbClr val="B6882D"/>
                </a:solidFill>
                <a:latin typeface="Roboto Condensed Italics"/>
              </a:rPr>
              <a:t>mời</a:t>
            </a:r>
            <a:r>
              <a:rPr lang="en-US" sz="3699" dirty="0">
                <a:solidFill>
                  <a:srgbClr val="B6882D"/>
                </a:solidFill>
                <a:latin typeface="Roboto Condensed Italics"/>
              </a:rPr>
              <a:t> du </a:t>
            </a:r>
            <a:r>
              <a:rPr lang="en-US" sz="3699" dirty="0" err="1">
                <a:solidFill>
                  <a:srgbClr val="B6882D"/>
                </a:solidFill>
                <a:latin typeface="Roboto Condensed Italics"/>
              </a:rPr>
              <a:t>khách</a:t>
            </a:r>
            <a:r>
              <a:rPr lang="en-US" sz="3699" dirty="0">
                <a:solidFill>
                  <a:srgbClr val="B6882D"/>
                </a:solidFill>
                <a:latin typeface="Roboto Condensed Italics"/>
              </a:rPr>
              <a:t> (</a:t>
            </a:r>
            <a:r>
              <a:rPr lang="en-US" sz="3699" dirty="0" err="1">
                <a:solidFill>
                  <a:srgbClr val="B6882D"/>
                </a:solidFill>
                <a:latin typeface="Roboto Condensed Italics"/>
              </a:rPr>
              <a:t>người</a:t>
            </a:r>
            <a:r>
              <a:rPr lang="en-US" sz="3699" dirty="0">
                <a:solidFill>
                  <a:srgbClr val="B6882D"/>
                </a:solidFill>
                <a:latin typeface="Roboto Condensed Italics"/>
              </a:rPr>
              <a:t> </a:t>
            </a:r>
            <a:r>
              <a:rPr lang="en-US" sz="3699" dirty="0" err="1">
                <a:solidFill>
                  <a:srgbClr val="B6882D"/>
                </a:solidFill>
                <a:latin typeface="Roboto Condensed Italics"/>
              </a:rPr>
              <a:t>đọc</a:t>
            </a:r>
            <a:r>
              <a:rPr lang="en-US" sz="3699" dirty="0">
                <a:solidFill>
                  <a:srgbClr val="B6882D"/>
                </a:solidFill>
                <a:latin typeface="Roboto Condensed Italics"/>
              </a:rPr>
              <a:t>) </a:t>
            </a:r>
            <a:r>
              <a:rPr lang="en-US" sz="3699" dirty="0" err="1">
                <a:solidFill>
                  <a:srgbClr val="B6882D"/>
                </a:solidFill>
                <a:latin typeface="Roboto Condensed Italics"/>
              </a:rPr>
              <a:t>đến</a:t>
            </a:r>
            <a:r>
              <a:rPr lang="en-US" sz="3699" dirty="0">
                <a:solidFill>
                  <a:srgbClr val="B6882D"/>
                </a:solidFill>
                <a:latin typeface="Roboto Condensed Italics"/>
              </a:rPr>
              <a:t> </a:t>
            </a:r>
            <a:r>
              <a:rPr lang="en-US" sz="3699" dirty="0" err="1">
                <a:solidFill>
                  <a:srgbClr val="B6882D"/>
                </a:solidFill>
                <a:latin typeface="Roboto Condensed Italics"/>
              </a:rPr>
              <a:t>thăm</a:t>
            </a:r>
            <a:r>
              <a:rPr lang="en-US" sz="3699" dirty="0">
                <a:solidFill>
                  <a:srgbClr val="B6882D"/>
                </a:solidFill>
                <a:latin typeface="Roboto Condensed Italics"/>
              </a:rPr>
              <a:t> </a:t>
            </a:r>
            <a:r>
              <a:rPr lang="en-US" sz="3699" dirty="0" err="1">
                <a:solidFill>
                  <a:srgbClr val="B6882D"/>
                </a:solidFill>
                <a:latin typeface="Roboto Condensed Italics"/>
              </a:rPr>
              <a:t>quan</a:t>
            </a:r>
            <a:r>
              <a:rPr lang="en-US" sz="3699" dirty="0">
                <a:solidFill>
                  <a:srgbClr val="B6882D"/>
                </a:solidFill>
                <a:latin typeface="Roboto Condensed Italics"/>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86302" y="-2026034"/>
            <a:ext cx="20263081" cy="13508721"/>
          </a:xfrm>
          <a:custGeom>
            <a:avLst/>
            <a:gdLst/>
            <a:ahLst/>
            <a:cxnLst/>
            <a:rect l="l" t="t" r="r" b="b"/>
            <a:pathLst>
              <a:path w="20263081" h="13508721">
                <a:moveTo>
                  <a:pt x="0" y="0"/>
                </a:moveTo>
                <a:lnTo>
                  <a:pt x="20263081" y="0"/>
                </a:lnTo>
                <a:lnTo>
                  <a:pt x="20263081" y="13508720"/>
                </a:lnTo>
                <a:lnTo>
                  <a:pt x="0" y="13508720"/>
                </a:lnTo>
                <a:lnTo>
                  <a:pt x="0" y="0"/>
                </a:lnTo>
                <a:close/>
              </a:path>
            </a:pathLst>
          </a:custGeom>
          <a:blipFill>
            <a:blip r:embed="rId2">
              <a:alphaModFix amt="6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65354" y="-758803"/>
            <a:ext cx="19018709" cy="12241489"/>
          </a:xfrm>
          <a:custGeom>
            <a:avLst/>
            <a:gdLst/>
            <a:ahLst/>
            <a:cxnLst/>
            <a:rect l="l" t="t" r="r" b="b"/>
            <a:pathLst>
              <a:path w="19018709" h="12241489">
                <a:moveTo>
                  <a:pt x="0" y="0"/>
                </a:moveTo>
                <a:lnTo>
                  <a:pt x="19018708" y="0"/>
                </a:lnTo>
                <a:lnTo>
                  <a:pt x="19018708" y="12241489"/>
                </a:lnTo>
                <a:lnTo>
                  <a:pt x="0" y="12241489"/>
                </a:lnTo>
                <a:lnTo>
                  <a:pt x="0" y="0"/>
                </a:lnTo>
                <a:close/>
              </a:path>
            </a:pathLst>
          </a:custGeom>
          <a:blipFill>
            <a:blip r:embed="rId4">
              <a:alphaModFix amt="71000"/>
            </a:blip>
            <a:stretch>
              <a:fillRect l="-85002" r="-151548"/>
            </a:stretch>
          </a:blipFill>
        </p:spPr>
      </p:sp>
      <p:grpSp>
        <p:nvGrpSpPr>
          <p:cNvPr id="4" name="Group 4"/>
          <p:cNvGrpSpPr/>
          <p:nvPr/>
        </p:nvGrpSpPr>
        <p:grpSpPr>
          <a:xfrm>
            <a:off x="-365354" y="2273649"/>
            <a:ext cx="6984651" cy="698465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D9"/>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65354" y="2438621"/>
            <a:ext cx="6308309" cy="6197914"/>
          </a:xfrm>
          <a:custGeom>
            <a:avLst/>
            <a:gdLst/>
            <a:ahLst/>
            <a:cxnLst/>
            <a:rect l="l" t="t" r="r" b="b"/>
            <a:pathLst>
              <a:path w="6308309" h="6197914">
                <a:moveTo>
                  <a:pt x="0" y="0"/>
                </a:moveTo>
                <a:lnTo>
                  <a:pt x="6308309" y="0"/>
                </a:lnTo>
                <a:lnTo>
                  <a:pt x="6308309" y="6197914"/>
                </a:lnTo>
                <a:lnTo>
                  <a:pt x="0" y="61979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7003320" y="2438621"/>
            <a:ext cx="10838173" cy="2084121"/>
            <a:chOff x="0" y="0"/>
            <a:chExt cx="2854498" cy="548904"/>
          </a:xfrm>
        </p:grpSpPr>
        <p:sp>
          <p:nvSpPr>
            <p:cNvPr id="9" name="Freeform 9"/>
            <p:cNvSpPr/>
            <p:nvPr/>
          </p:nvSpPr>
          <p:spPr>
            <a:xfrm>
              <a:off x="0" y="0"/>
              <a:ext cx="2854498" cy="548904"/>
            </a:xfrm>
            <a:custGeom>
              <a:avLst/>
              <a:gdLst/>
              <a:ahLst/>
              <a:cxnLst/>
              <a:rect l="l" t="t" r="r" b="b"/>
              <a:pathLst>
                <a:path w="2854498" h="548904">
                  <a:moveTo>
                    <a:pt x="21430" y="0"/>
                  </a:moveTo>
                  <a:lnTo>
                    <a:pt x="2833069" y="0"/>
                  </a:lnTo>
                  <a:cubicBezTo>
                    <a:pt x="2838752" y="0"/>
                    <a:pt x="2844203" y="2258"/>
                    <a:pt x="2848222" y="6277"/>
                  </a:cubicBezTo>
                  <a:cubicBezTo>
                    <a:pt x="2852241" y="10295"/>
                    <a:pt x="2854498" y="15746"/>
                    <a:pt x="2854498" y="21430"/>
                  </a:cubicBezTo>
                  <a:lnTo>
                    <a:pt x="2854498" y="527475"/>
                  </a:lnTo>
                  <a:cubicBezTo>
                    <a:pt x="2854498" y="533158"/>
                    <a:pt x="2852241" y="538609"/>
                    <a:pt x="2848222" y="542628"/>
                  </a:cubicBezTo>
                  <a:cubicBezTo>
                    <a:pt x="2844203" y="546646"/>
                    <a:pt x="2838752" y="548904"/>
                    <a:pt x="2833069" y="548904"/>
                  </a:cubicBezTo>
                  <a:lnTo>
                    <a:pt x="21430" y="548904"/>
                  </a:lnTo>
                  <a:cubicBezTo>
                    <a:pt x="15746" y="548904"/>
                    <a:pt x="10295" y="546646"/>
                    <a:pt x="6277" y="542628"/>
                  </a:cubicBezTo>
                  <a:cubicBezTo>
                    <a:pt x="2258" y="538609"/>
                    <a:pt x="0" y="533158"/>
                    <a:pt x="0" y="527475"/>
                  </a:cubicBezTo>
                  <a:lnTo>
                    <a:pt x="0" y="21430"/>
                  </a:lnTo>
                  <a:cubicBezTo>
                    <a:pt x="0" y="15746"/>
                    <a:pt x="2258" y="10295"/>
                    <a:pt x="6277" y="6277"/>
                  </a:cubicBezTo>
                  <a:cubicBezTo>
                    <a:pt x="10295" y="2258"/>
                    <a:pt x="15746" y="0"/>
                    <a:pt x="21430" y="0"/>
                  </a:cubicBezTo>
                  <a:close/>
                </a:path>
              </a:pathLst>
            </a:custGeom>
            <a:solidFill>
              <a:srgbClr val="FFF7E5"/>
            </a:solidFill>
            <a:ln w="28575" cap="rnd">
              <a:solidFill>
                <a:srgbClr val="C8CBC3"/>
              </a:solidFill>
              <a:prstDash val="lgDash"/>
              <a:round/>
            </a:ln>
          </p:spPr>
        </p:sp>
        <p:sp>
          <p:nvSpPr>
            <p:cNvPr id="10" name="TextBox 10"/>
            <p:cNvSpPr txBox="1"/>
            <p:nvPr/>
          </p:nvSpPr>
          <p:spPr>
            <a:xfrm>
              <a:off x="0" y="-76200"/>
              <a:ext cx="2854498" cy="625104"/>
            </a:xfrm>
            <a:prstGeom prst="rect">
              <a:avLst/>
            </a:prstGeom>
          </p:spPr>
          <p:txBody>
            <a:bodyPr lIns="50800" tIns="50800" rIns="50800" bIns="50800" rtlCol="0" anchor="ctr"/>
            <a:lstStyle/>
            <a:p>
              <a:pPr algn="ctr">
                <a:lnSpc>
                  <a:spcPts val="4480"/>
                </a:lnSpc>
              </a:pPr>
              <a:r>
                <a:rPr lang="en-US" sz="3200" dirty="0" err="1">
                  <a:solidFill>
                    <a:srgbClr val="636363"/>
                  </a:solidFill>
                  <a:latin typeface="Roboto Condensed"/>
                </a:rPr>
                <a:t>Tăng</a:t>
              </a:r>
              <a:r>
                <a:rPr lang="en-US" sz="3200" dirty="0">
                  <a:solidFill>
                    <a:srgbClr val="636363"/>
                  </a:solidFill>
                  <a:latin typeface="Roboto Condensed"/>
                </a:rPr>
                <a:t> </a:t>
              </a:r>
              <a:r>
                <a:rPr lang="en-US" sz="3200" dirty="0" err="1">
                  <a:solidFill>
                    <a:srgbClr val="636363"/>
                  </a:solidFill>
                  <a:latin typeface="Roboto Condensed"/>
                </a:rPr>
                <a:t>cường</a:t>
              </a:r>
              <a:r>
                <a:rPr lang="en-US" sz="3200" dirty="0">
                  <a:solidFill>
                    <a:srgbClr val="636363"/>
                  </a:solidFill>
                  <a:latin typeface="Roboto Condensed"/>
                </a:rPr>
                <a:t> </a:t>
              </a:r>
              <a:r>
                <a:rPr lang="en-US" sz="3200" dirty="0" err="1">
                  <a:solidFill>
                    <a:srgbClr val="636363"/>
                  </a:solidFill>
                  <a:latin typeface="Roboto Condensed"/>
                </a:rPr>
                <a:t>tuần</a:t>
              </a:r>
              <a:r>
                <a:rPr lang="en-US" sz="3200" dirty="0">
                  <a:solidFill>
                    <a:srgbClr val="636363"/>
                  </a:solidFill>
                  <a:latin typeface="Roboto Condensed"/>
                </a:rPr>
                <a:t> </a:t>
              </a:r>
              <a:r>
                <a:rPr lang="en-US" sz="3200" dirty="0" err="1">
                  <a:solidFill>
                    <a:srgbClr val="636363"/>
                  </a:solidFill>
                  <a:latin typeface="Roboto Condensed"/>
                </a:rPr>
                <a:t>tra</a:t>
              </a:r>
              <a:r>
                <a:rPr lang="en-US" sz="3200" dirty="0">
                  <a:solidFill>
                    <a:srgbClr val="636363"/>
                  </a:solidFill>
                  <a:latin typeface="Roboto Condensed"/>
                </a:rPr>
                <a:t>, </a:t>
              </a:r>
              <a:r>
                <a:rPr lang="en-US" sz="3200" dirty="0" err="1">
                  <a:solidFill>
                    <a:srgbClr val="636363"/>
                  </a:solidFill>
                  <a:latin typeface="Roboto Condensed"/>
                </a:rPr>
                <a:t>kiểm</a:t>
              </a:r>
              <a:r>
                <a:rPr lang="en-US" sz="3200" dirty="0">
                  <a:solidFill>
                    <a:srgbClr val="636363"/>
                  </a:solidFill>
                  <a:latin typeface="Roboto Condensed"/>
                </a:rPr>
                <a:t> </a:t>
              </a:r>
              <a:r>
                <a:rPr lang="en-US" sz="3200" dirty="0" err="1">
                  <a:solidFill>
                    <a:srgbClr val="636363"/>
                  </a:solidFill>
                  <a:latin typeface="Roboto Condensed"/>
                </a:rPr>
                <a:t>soát</a:t>
              </a:r>
              <a:r>
                <a:rPr lang="en-US" sz="3200" dirty="0">
                  <a:solidFill>
                    <a:srgbClr val="636363"/>
                  </a:solidFill>
                  <a:latin typeface="Roboto Condensed"/>
                </a:rPr>
                <a:t>, </a:t>
              </a:r>
              <a:r>
                <a:rPr lang="en-US" sz="3200" dirty="0" err="1">
                  <a:solidFill>
                    <a:srgbClr val="636363"/>
                  </a:solidFill>
                  <a:latin typeface="Roboto Condensed"/>
                </a:rPr>
                <a:t>ngăn</a:t>
              </a:r>
              <a:r>
                <a:rPr lang="en-US" sz="3200" dirty="0">
                  <a:solidFill>
                    <a:srgbClr val="636363"/>
                  </a:solidFill>
                  <a:latin typeface="Roboto Condensed"/>
                </a:rPr>
                <a:t> </a:t>
              </a:r>
              <a:r>
                <a:rPr lang="en-US" sz="3200" dirty="0" err="1">
                  <a:solidFill>
                    <a:srgbClr val="636363"/>
                  </a:solidFill>
                  <a:latin typeface="Roboto Condensed"/>
                </a:rPr>
                <a:t>chặn</a:t>
              </a:r>
              <a:r>
                <a:rPr lang="en-US" sz="3200" dirty="0">
                  <a:solidFill>
                    <a:srgbClr val="636363"/>
                  </a:solidFill>
                  <a:latin typeface="Roboto Condensed"/>
                </a:rPr>
                <a:t>, </a:t>
              </a:r>
              <a:r>
                <a:rPr lang="en-US" sz="3200" dirty="0" err="1">
                  <a:solidFill>
                    <a:srgbClr val="636363"/>
                  </a:solidFill>
                  <a:latin typeface="Roboto Condensed"/>
                </a:rPr>
                <a:t>bắt</a:t>
              </a:r>
              <a:r>
                <a:rPr lang="en-US" sz="3200" dirty="0">
                  <a:solidFill>
                    <a:srgbClr val="636363"/>
                  </a:solidFill>
                  <a:latin typeface="Roboto Condensed"/>
                </a:rPr>
                <a:t> </a:t>
              </a:r>
              <a:r>
                <a:rPr lang="en-US" sz="3200" dirty="0" err="1">
                  <a:solidFill>
                    <a:srgbClr val="636363"/>
                  </a:solidFill>
                  <a:latin typeface="Roboto Condensed"/>
                </a:rPr>
                <a:t>giữ</a:t>
              </a:r>
              <a:r>
                <a:rPr lang="en-US" sz="3200" dirty="0">
                  <a:solidFill>
                    <a:srgbClr val="636363"/>
                  </a:solidFill>
                  <a:latin typeface="Roboto Condensed"/>
                </a:rPr>
                <a:t> </a:t>
              </a:r>
              <a:r>
                <a:rPr lang="en-US" sz="3200" dirty="0" err="1">
                  <a:solidFill>
                    <a:srgbClr val="636363"/>
                  </a:solidFill>
                  <a:latin typeface="Roboto Condensed"/>
                </a:rPr>
                <a:t>và</a:t>
              </a:r>
              <a:r>
                <a:rPr lang="en-US" sz="3200" dirty="0">
                  <a:solidFill>
                    <a:srgbClr val="636363"/>
                  </a:solidFill>
                  <a:latin typeface="Roboto Condensed"/>
                </a:rPr>
                <a:t> </a:t>
              </a:r>
              <a:r>
                <a:rPr lang="en-US" sz="3200" dirty="0" err="1">
                  <a:solidFill>
                    <a:srgbClr val="636363"/>
                  </a:solidFill>
                  <a:latin typeface="Roboto Condensed"/>
                </a:rPr>
                <a:t>xử</a:t>
              </a:r>
              <a:r>
                <a:rPr lang="en-US" sz="3200" dirty="0">
                  <a:solidFill>
                    <a:srgbClr val="636363"/>
                  </a:solidFill>
                  <a:latin typeface="Roboto Condensed"/>
                </a:rPr>
                <a:t> </a:t>
              </a:r>
              <a:r>
                <a:rPr lang="en-US" sz="3200" dirty="0" err="1">
                  <a:solidFill>
                    <a:srgbClr val="636363"/>
                  </a:solidFill>
                  <a:latin typeface="Roboto Condensed"/>
                </a:rPr>
                <a:t>lý</a:t>
              </a:r>
              <a:r>
                <a:rPr lang="en-US" sz="3200" dirty="0">
                  <a:solidFill>
                    <a:srgbClr val="636363"/>
                  </a:solidFill>
                  <a:latin typeface="Roboto Condensed"/>
                </a:rPr>
                <a:t> </a:t>
              </a:r>
              <a:r>
                <a:rPr lang="en-US" sz="3200" dirty="0" err="1">
                  <a:solidFill>
                    <a:srgbClr val="636363"/>
                  </a:solidFill>
                  <a:latin typeface="Roboto Condensed"/>
                </a:rPr>
                <a:t>nghiêm</a:t>
              </a:r>
              <a:r>
                <a:rPr lang="en-US" sz="3200" dirty="0">
                  <a:solidFill>
                    <a:srgbClr val="636363"/>
                  </a:solidFill>
                  <a:latin typeface="Roboto Condensed"/>
                </a:rPr>
                <a:t> </a:t>
              </a:r>
              <a:r>
                <a:rPr lang="en-US" sz="3200" dirty="0" err="1">
                  <a:solidFill>
                    <a:srgbClr val="636363"/>
                  </a:solidFill>
                  <a:latin typeface="Roboto Condensed"/>
                </a:rPr>
                <a:t>các</a:t>
              </a:r>
              <a:r>
                <a:rPr lang="en-US" sz="3200" dirty="0">
                  <a:solidFill>
                    <a:srgbClr val="636363"/>
                  </a:solidFill>
                  <a:latin typeface="Roboto Condensed"/>
                </a:rPr>
                <a:t> </a:t>
              </a:r>
              <a:r>
                <a:rPr lang="en-US" sz="3200" dirty="0" err="1">
                  <a:solidFill>
                    <a:srgbClr val="636363"/>
                  </a:solidFill>
                  <a:latin typeface="Roboto Condensed"/>
                </a:rPr>
                <a:t>hành</a:t>
              </a:r>
              <a:r>
                <a:rPr lang="en-US" sz="3200" dirty="0">
                  <a:solidFill>
                    <a:srgbClr val="636363"/>
                  </a:solidFill>
                  <a:latin typeface="Roboto Condensed"/>
                </a:rPr>
                <a:t> vi </a:t>
              </a:r>
              <a:r>
                <a:rPr lang="en-US" sz="3200" dirty="0" err="1">
                  <a:solidFill>
                    <a:srgbClr val="636363"/>
                  </a:solidFill>
                  <a:latin typeface="Roboto Condensed"/>
                </a:rPr>
                <a:t>săn</a:t>
              </a:r>
              <a:r>
                <a:rPr lang="en-US" sz="3200" dirty="0">
                  <a:solidFill>
                    <a:srgbClr val="636363"/>
                  </a:solidFill>
                  <a:latin typeface="Roboto Condensed"/>
                </a:rPr>
                <a:t>, </a:t>
              </a:r>
              <a:r>
                <a:rPr lang="en-US" sz="3200" dirty="0" err="1">
                  <a:solidFill>
                    <a:srgbClr val="636363"/>
                  </a:solidFill>
                  <a:latin typeface="Roboto Condensed"/>
                </a:rPr>
                <a:t>bắt</a:t>
              </a:r>
              <a:r>
                <a:rPr lang="en-US" sz="3200" dirty="0">
                  <a:solidFill>
                    <a:srgbClr val="636363"/>
                  </a:solidFill>
                  <a:latin typeface="Roboto Condensed"/>
                </a:rPr>
                <a:t>, </a:t>
              </a:r>
              <a:r>
                <a:rPr lang="en-US" sz="3200" dirty="0" err="1">
                  <a:solidFill>
                    <a:srgbClr val="636363"/>
                  </a:solidFill>
                  <a:latin typeface="Roboto Condensed"/>
                </a:rPr>
                <a:t>giết</a:t>
              </a:r>
              <a:r>
                <a:rPr lang="en-US" sz="3200" dirty="0">
                  <a:solidFill>
                    <a:srgbClr val="636363"/>
                  </a:solidFill>
                  <a:latin typeface="Roboto Condensed"/>
                </a:rPr>
                <a:t>, </a:t>
              </a:r>
              <a:r>
                <a:rPr lang="en-US" sz="3200" dirty="0" err="1">
                  <a:solidFill>
                    <a:srgbClr val="636363"/>
                  </a:solidFill>
                  <a:latin typeface="Roboto Condensed"/>
                </a:rPr>
                <a:t>nuôi</a:t>
              </a:r>
              <a:r>
                <a:rPr lang="en-US" sz="3200" dirty="0">
                  <a:solidFill>
                    <a:srgbClr val="636363"/>
                  </a:solidFill>
                  <a:latin typeface="Roboto Condensed"/>
                </a:rPr>
                <a:t>, </a:t>
              </a:r>
              <a:r>
                <a:rPr lang="en-US" sz="3200" dirty="0" err="1">
                  <a:solidFill>
                    <a:srgbClr val="636363"/>
                  </a:solidFill>
                  <a:latin typeface="Roboto Condensed"/>
                </a:rPr>
                <a:t>nhốt</a:t>
              </a:r>
              <a:r>
                <a:rPr lang="en-US" sz="3200" dirty="0">
                  <a:solidFill>
                    <a:srgbClr val="636363"/>
                  </a:solidFill>
                  <a:latin typeface="Roboto Condensed"/>
                </a:rPr>
                <a:t>, </a:t>
              </a:r>
              <a:r>
                <a:rPr lang="en-US" sz="3200" dirty="0" err="1">
                  <a:solidFill>
                    <a:srgbClr val="636363"/>
                  </a:solidFill>
                  <a:latin typeface="Roboto Condensed"/>
                </a:rPr>
                <a:t>vận</a:t>
              </a:r>
              <a:r>
                <a:rPr lang="en-US" sz="3200" dirty="0">
                  <a:solidFill>
                    <a:srgbClr val="636363"/>
                  </a:solidFill>
                  <a:latin typeface="Roboto Condensed"/>
                </a:rPr>
                <a:t> </a:t>
              </a:r>
              <a:r>
                <a:rPr lang="en-US" sz="3200" dirty="0" err="1">
                  <a:solidFill>
                    <a:srgbClr val="636363"/>
                  </a:solidFill>
                  <a:latin typeface="Roboto Condensed"/>
                </a:rPr>
                <a:t>chuyển</a:t>
              </a:r>
              <a:r>
                <a:rPr lang="en-US" sz="3200" dirty="0">
                  <a:solidFill>
                    <a:srgbClr val="636363"/>
                  </a:solidFill>
                  <a:latin typeface="Roboto Condensed"/>
                </a:rPr>
                <a:t>, </a:t>
              </a:r>
              <a:r>
                <a:rPr lang="en-US" sz="3200" dirty="0" err="1">
                  <a:solidFill>
                    <a:srgbClr val="636363"/>
                  </a:solidFill>
                  <a:latin typeface="Roboto Condensed"/>
                </a:rPr>
                <a:t>kinh</a:t>
              </a:r>
              <a:r>
                <a:rPr lang="en-US" sz="3200" dirty="0">
                  <a:solidFill>
                    <a:srgbClr val="636363"/>
                  </a:solidFill>
                  <a:latin typeface="Roboto Condensed"/>
                </a:rPr>
                <a:t> </a:t>
              </a:r>
              <a:r>
                <a:rPr lang="en-US" sz="3200" dirty="0" err="1">
                  <a:solidFill>
                    <a:srgbClr val="636363"/>
                  </a:solidFill>
                  <a:latin typeface="Roboto Condensed"/>
                </a:rPr>
                <a:t>doanh</a:t>
              </a:r>
              <a:r>
                <a:rPr lang="en-US" sz="3200" dirty="0">
                  <a:solidFill>
                    <a:srgbClr val="636363"/>
                  </a:solidFill>
                  <a:latin typeface="Roboto Condensed"/>
                </a:rPr>
                <a:t>, </a:t>
              </a:r>
              <a:r>
                <a:rPr lang="en-US" sz="3200" dirty="0" err="1">
                  <a:solidFill>
                    <a:srgbClr val="636363"/>
                  </a:solidFill>
                  <a:latin typeface="Roboto Condensed"/>
                </a:rPr>
                <a:t>chế</a:t>
              </a:r>
              <a:r>
                <a:rPr lang="en-US" sz="3200" dirty="0">
                  <a:solidFill>
                    <a:srgbClr val="636363"/>
                  </a:solidFill>
                  <a:latin typeface="Roboto Condensed"/>
                </a:rPr>
                <a:t> </a:t>
              </a:r>
              <a:r>
                <a:rPr lang="en-US" sz="3200" dirty="0" err="1">
                  <a:solidFill>
                    <a:srgbClr val="636363"/>
                  </a:solidFill>
                  <a:latin typeface="Roboto Condensed"/>
                </a:rPr>
                <a:t>biến</a:t>
              </a:r>
              <a:r>
                <a:rPr lang="en-US" sz="3200" dirty="0">
                  <a:solidFill>
                    <a:srgbClr val="636363"/>
                  </a:solidFill>
                  <a:latin typeface="Roboto Condensed"/>
                </a:rPr>
                <a:t>, </a:t>
              </a:r>
              <a:r>
                <a:rPr lang="en-US" sz="3200" dirty="0" err="1">
                  <a:solidFill>
                    <a:srgbClr val="636363"/>
                  </a:solidFill>
                  <a:latin typeface="Roboto Condensed"/>
                </a:rPr>
                <a:t>tàng</a:t>
              </a:r>
              <a:r>
                <a:rPr lang="en-US" sz="3200" dirty="0">
                  <a:solidFill>
                    <a:srgbClr val="636363"/>
                  </a:solidFill>
                  <a:latin typeface="Roboto Condensed"/>
                </a:rPr>
                <a:t> </a:t>
              </a:r>
              <a:r>
                <a:rPr lang="en-US" sz="3200" dirty="0" err="1">
                  <a:solidFill>
                    <a:srgbClr val="636363"/>
                  </a:solidFill>
                  <a:latin typeface="Roboto Condensed"/>
                </a:rPr>
                <a:t>trư</a:t>
              </a:r>
              <a:r>
                <a:rPr lang="en-US" sz="3200" dirty="0">
                  <a:solidFill>
                    <a:srgbClr val="636363"/>
                  </a:solidFill>
                  <a:latin typeface="Roboto Condensed"/>
                </a:rPr>
                <a:t>̃, </a:t>
              </a:r>
              <a:r>
                <a:rPr lang="en-US" sz="3200" dirty="0" err="1">
                  <a:solidFill>
                    <a:srgbClr val="636363"/>
                  </a:solidFill>
                  <a:latin typeface="Roboto Condensed"/>
                </a:rPr>
                <a:t>tiêu</a:t>
              </a:r>
              <a:r>
                <a:rPr lang="en-US" sz="3200" dirty="0">
                  <a:solidFill>
                    <a:srgbClr val="636363"/>
                  </a:solidFill>
                  <a:latin typeface="Roboto Condensed"/>
                </a:rPr>
                <a:t> </a:t>
              </a:r>
              <a:r>
                <a:rPr lang="en-US" sz="3200" dirty="0" err="1">
                  <a:solidFill>
                    <a:srgbClr val="636363"/>
                  </a:solidFill>
                  <a:latin typeface="Roboto Condensed"/>
                </a:rPr>
                <a:t>thụ</a:t>
              </a:r>
              <a:r>
                <a:rPr lang="en-US" sz="3200" dirty="0">
                  <a:solidFill>
                    <a:srgbClr val="636363"/>
                  </a:solidFill>
                  <a:latin typeface="Roboto Condensed"/>
                </a:rPr>
                <a:t> </a:t>
              </a:r>
              <a:r>
                <a:rPr lang="en-US" sz="3200" dirty="0" err="1">
                  <a:solidFill>
                    <a:srgbClr val="636363"/>
                  </a:solidFill>
                  <a:latin typeface="Roboto Condensed"/>
                </a:rPr>
                <a:t>trái</a:t>
              </a:r>
              <a:r>
                <a:rPr lang="en-US" sz="3200" dirty="0">
                  <a:solidFill>
                    <a:srgbClr val="636363"/>
                  </a:solidFill>
                  <a:latin typeface="Roboto Condensed"/>
                </a:rPr>
                <a:t> </a:t>
              </a:r>
              <a:r>
                <a:rPr lang="en-US" sz="3200" dirty="0" err="1">
                  <a:solidFill>
                    <a:srgbClr val="636363"/>
                  </a:solidFill>
                  <a:latin typeface="Roboto Condensed"/>
                </a:rPr>
                <a:t>pháp</a:t>
              </a:r>
              <a:r>
                <a:rPr lang="en-US" sz="3200" dirty="0">
                  <a:solidFill>
                    <a:srgbClr val="636363"/>
                  </a:solidFill>
                  <a:latin typeface="Roboto Condensed"/>
                </a:rPr>
                <a:t> </a:t>
              </a:r>
              <a:r>
                <a:rPr lang="en-US" sz="3200" dirty="0" err="1">
                  <a:solidFill>
                    <a:srgbClr val="636363"/>
                  </a:solidFill>
                  <a:latin typeface="Roboto Condensed"/>
                </a:rPr>
                <a:t>luật</a:t>
              </a:r>
              <a:r>
                <a:rPr lang="en-US" sz="3200" dirty="0">
                  <a:solidFill>
                    <a:srgbClr val="636363"/>
                  </a:solidFill>
                  <a:latin typeface="Roboto Condensed"/>
                </a:rPr>
                <a:t> </a:t>
              </a:r>
              <a:r>
                <a:rPr lang="en-US" sz="3200" dirty="0" err="1">
                  <a:solidFill>
                    <a:srgbClr val="636363"/>
                  </a:solidFill>
                  <a:latin typeface="Roboto Condensed"/>
                </a:rPr>
                <a:t>các</a:t>
              </a:r>
              <a:r>
                <a:rPr lang="en-US" sz="3200" dirty="0">
                  <a:solidFill>
                    <a:srgbClr val="636363"/>
                  </a:solidFill>
                  <a:latin typeface="Roboto Condensed"/>
                </a:rPr>
                <a:t> </a:t>
              </a:r>
              <a:r>
                <a:rPr lang="en-US" sz="3200" dirty="0" err="1">
                  <a:solidFill>
                    <a:srgbClr val="636363"/>
                  </a:solidFill>
                  <a:latin typeface="Roboto Condensed"/>
                </a:rPr>
                <a:t>loài</a:t>
              </a:r>
              <a:r>
                <a:rPr lang="en-US" sz="3200" dirty="0">
                  <a:solidFill>
                    <a:srgbClr val="636363"/>
                  </a:solidFill>
                  <a:latin typeface="Roboto Condensed"/>
                </a:rPr>
                <a:t> </a:t>
              </a:r>
              <a:r>
                <a:rPr lang="en-US" sz="3200" dirty="0" err="1">
                  <a:solidFill>
                    <a:srgbClr val="636363"/>
                  </a:solidFill>
                  <a:latin typeface="Roboto Condensed"/>
                </a:rPr>
                <a:t>sinh</a:t>
              </a:r>
              <a:r>
                <a:rPr lang="en-US" sz="3200" dirty="0">
                  <a:solidFill>
                    <a:srgbClr val="636363"/>
                  </a:solidFill>
                  <a:latin typeface="Roboto Condensed"/>
                </a:rPr>
                <a:t> </a:t>
              </a:r>
              <a:r>
                <a:rPr lang="en-US" sz="3200" dirty="0" err="1">
                  <a:solidFill>
                    <a:srgbClr val="636363"/>
                  </a:solidFill>
                  <a:latin typeface="Roboto Condensed"/>
                </a:rPr>
                <a:t>vật</a:t>
              </a:r>
              <a:r>
                <a:rPr lang="en-US" sz="3200" dirty="0">
                  <a:solidFill>
                    <a:srgbClr val="636363"/>
                  </a:solidFill>
                  <a:latin typeface="Roboto Condensed"/>
                </a:rPr>
                <a:t> </a:t>
              </a:r>
              <a:r>
                <a:rPr lang="en-US" sz="3200" dirty="0" err="1">
                  <a:solidFill>
                    <a:srgbClr val="636363"/>
                  </a:solidFill>
                  <a:latin typeface="Roboto Condensed"/>
                </a:rPr>
                <a:t>quý</a:t>
              </a:r>
              <a:r>
                <a:rPr lang="en-US" sz="3200" dirty="0">
                  <a:solidFill>
                    <a:srgbClr val="636363"/>
                  </a:solidFill>
                  <a:latin typeface="Roboto Condensed"/>
                </a:rPr>
                <a:t> </a:t>
              </a:r>
              <a:r>
                <a:rPr lang="en-US" sz="3200" dirty="0" err="1">
                  <a:solidFill>
                    <a:srgbClr val="636363"/>
                  </a:solidFill>
                  <a:latin typeface="Roboto Condensed"/>
                </a:rPr>
                <a:t>hiếm</a:t>
              </a:r>
              <a:r>
                <a:rPr lang="en-US" sz="3200" dirty="0">
                  <a:solidFill>
                    <a:srgbClr val="636363"/>
                  </a:solidFill>
                  <a:latin typeface="Roboto Condensed"/>
                </a:rPr>
                <a:t> </a:t>
              </a:r>
              <a:r>
                <a:rPr lang="en-US" sz="3200" dirty="0" err="1">
                  <a:solidFill>
                    <a:srgbClr val="636363"/>
                  </a:solidFill>
                  <a:latin typeface="Roboto Condensed"/>
                </a:rPr>
                <a:t>này</a:t>
              </a:r>
              <a:r>
                <a:rPr lang="en-US" sz="3200" dirty="0">
                  <a:solidFill>
                    <a:srgbClr val="636363"/>
                  </a:solidFill>
                  <a:latin typeface="Roboto Condensed"/>
                </a:rPr>
                <a:t>.</a:t>
              </a:r>
            </a:p>
          </p:txBody>
        </p:sp>
      </p:grpSp>
      <p:grpSp>
        <p:nvGrpSpPr>
          <p:cNvPr id="11" name="Group 11"/>
          <p:cNvGrpSpPr/>
          <p:nvPr/>
        </p:nvGrpSpPr>
        <p:grpSpPr>
          <a:xfrm>
            <a:off x="7003320" y="4728326"/>
            <a:ext cx="10838173" cy="2084121"/>
            <a:chOff x="0" y="0"/>
            <a:chExt cx="2854498" cy="548904"/>
          </a:xfrm>
        </p:grpSpPr>
        <p:sp>
          <p:nvSpPr>
            <p:cNvPr id="12" name="Freeform 12"/>
            <p:cNvSpPr/>
            <p:nvPr/>
          </p:nvSpPr>
          <p:spPr>
            <a:xfrm>
              <a:off x="0" y="0"/>
              <a:ext cx="2854498" cy="548904"/>
            </a:xfrm>
            <a:custGeom>
              <a:avLst/>
              <a:gdLst/>
              <a:ahLst/>
              <a:cxnLst/>
              <a:rect l="l" t="t" r="r" b="b"/>
              <a:pathLst>
                <a:path w="2854498" h="548904">
                  <a:moveTo>
                    <a:pt x="21430" y="0"/>
                  </a:moveTo>
                  <a:lnTo>
                    <a:pt x="2833069" y="0"/>
                  </a:lnTo>
                  <a:cubicBezTo>
                    <a:pt x="2838752" y="0"/>
                    <a:pt x="2844203" y="2258"/>
                    <a:pt x="2848222" y="6277"/>
                  </a:cubicBezTo>
                  <a:cubicBezTo>
                    <a:pt x="2852241" y="10295"/>
                    <a:pt x="2854498" y="15746"/>
                    <a:pt x="2854498" y="21430"/>
                  </a:cubicBezTo>
                  <a:lnTo>
                    <a:pt x="2854498" y="527475"/>
                  </a:lnTo>
                  <a:cubicBezTo>
                    <a:pt x="2854498" y="533158"/>
                    <a:pt x="2852241" y="538609"/>
                    <a:pt x="2848222" y="542628"/>
                  </a:cubicBezTo>
                  <a:cubicBezTo>
                    <a:pt x="2844203" y="546646"/>
                    <a:pt x="2838752" y="548904"/>
                    <a:pt x="2833069" y="548904"/>
                  </a:cubicBezTo>
                  <a:lnTo>
                    <a:pt x="21430" y="548904"/>
                  </a:lnTo>
                  <a:cubicBezTo>
                    <a:pt x="15746" y="548904"/>
                    <a:pt x="10295" y="546646"/>
                    <a:pt x="6277" y="542628"/>
                  </a:cubicBezTo>
                  <a:cubicBezTo>
                    <a:pt x="2258" y="538609"/>
                    <a:pt x="0" y="533158"/>
                    <a:pt x="0" y="527475"/>
                  </a:cubicBezTo>
                  <a:lnTo>
                    <a:pt x="0" y="21430"/>
                  </a:lnTo>
                  <a:cubicBezTo>
                    <a:pt x="0" y="15746"/>
                    <a:pt x="2258" y="10295"/>
                    <a:pt x="6277" y="6277"/>
                  </a:cubicBezTo>
                  <a:cubicBezTo>
                    <a:pt x="10295" y="2258"/>
                    <a:pt x="15746" y="0"/>
                    <a:pt x="21430" y="0"/>
                  </a:cubicBezTo>
                  <a:close/>
                </a:path>
              </a:pathLst>
            </a:custGeom>
            <a:solidFill>
              <a:srgbClr val="FFF7E5"/>
            </a:solidFill>
            <a:ln w="28575" cap="rnd">
              <a:solidFill>
                <a:srgbClr val="C8CBC3"/>
              </a:solidFill>
              <a:prstDash val="lgDash"/>
              <a:round/>
            </a:ln>
          </p:spPr>
        </p:sp>
        <p:sp>
          <p:nvSpPr>
            <p:cNvPr id="13" name="TextBox 13"/>
            <p:cNvSpPr txBox="1"/>
            <p:nvPr/>
          </p:nvSpPr>
          <p:spPr>
            <a:xfrm>
              <a:off x="0" y="-76200"/>
              <a:ext cx="2854498" cy="625104"/>
            </a:xfrm>
            <a:prstGeom prst="rect">
              <a:avLst/>
            </a:prstGeom>
          </p:spPr>
          <p:txBody>
            <a:bodyPr lIns="50800" tIns="50800" rIns="50800" bIns="50800" rtlCol="0" anchor="ctr"/>
            <a:lstStyle/>
            <a:p>
              <a:pPr algn="ctr">
                <a:lnSpc>
                  <a:spcPts val="4480"/>
                </a:lnSpc>
              </a:pPr>
              <a:r>
                <a:rPr lang="en-US" sz="3200" dirty="0" err="1">
                  <a:solidFill>
                    <a:srgbClr val="636363"/>
                  </a:solidFill>
                  <a:latin typeface="Roboto Condensed"/>
                </a:rPr>
                <a:t>Quản</a:t>
              </a:r>
              <a:r>
                <a:rPr lang="en-US" sz="3200" dirty="0">
                  <a:solidFill>
                    <a:srgbClr val="636363"/>
                  </a:solidFill>
                  <a:latin typeface="Roboto Condensed"/>
                </a:rPr>
                <a:t> </a:t>
              </a:r>
              <a:r>
                <a:rPr lang="en-US" sz="3200" dirty="0" err="1">
                  <a:solidFill>
                    <a:srgbClr val="636363"/>
                  </a:solidFill>
                  <a:latin typeface="Roboto Condensed"/>
                </a:rPr>
                <a:t>lý</a:t>
              </a:r>
              <a:r>
                <a:rPr lang="en-US" sz="3200" dirty="0">
                  <a:solidFill>
                    <a:srgbClr val="636363"/>
                  </a:solidFill>
                  <a:latin typeface="Roboto Condensed"/>
                </a:rPr>
                <a:t> </a:t>
              </a:r>
              <a:r>
                <a:rPr lang="en-US" sz="3200" dirty="0" err="1">
                  <a:solidFill>
                    <a:srgbClr val="636363"/>
                  </a:solidFill>
                  <a:latin typeface="Roboto Condensed"/>
                </a:rPr>
                <a:t>chặt</a:t>
              </a:r>
              <a:r>
                <a:rPr lang="en-US" sz="3200" dirty="0">
                  <a:solidFill>
                    <a:srgbClr val="636363"/>
                  </a:solidFill>
                  <a:latin typeface="Roboto Condensed"/>
                </a:rPr>
                <a:t> </a:t>
              </a:r>
              <a:r>
                <a:rPr lang="en-US" sz="3200" dirty="0" err="1">
                  <a:solidFill>
                    <a:srgbClr val="636363"/>
                  </a:solidFill>
                  <a:latin typeface="Roboto Condensed"/>
                </a:rPr>
                <a:t>chẽ</a:t>
              </a:r>
              <a:r>
                <a:rPr lang="en-US" sz="3200" dirty="0">
                  <a:solidFill>
                    <a:srgbClr val="636363"/>
                  </a:solidFill>
                  <a:latin typeface="Roboto Condensed"/>
                </a:rPr>
                <a:t> </a:t>
              </a:r>
              <a:r>
                <a:rPr lang="en-US" sz="3200" dirty="0" err="1">
                  <a:solidFill>
                    <a:srgbClr val="636363"/>
                  </a:solidFill>
                  <a:latin typeface="Roboto Condensed"/>
                </a:rPr>
                <a:t>bảo</a:t>
              </a:r>
              <a:r>
                <a:rPr lang="en-US" sz="3200" dirty="0">
                  <a:solidFill>
                    <a:srgbClr val="636363"/>
                  </a:solidFill>
                  <a:latin typeface="Roboto Condensed"/>
                </a:rPr>
                <a:t> </a:t>
              </a:r>
              <a:r>
                <a:rPr lang="en-US" sz="3200" dirty="0" err="1">
                  <a:solidFill>
                    <a:srgbClr val="636363"/>
                  </a:solidFill>
                  <a:latin typeface="Roboto Condensed"/>
                </a:rPr>
                <a:t>vệ</a:t>
              </a:r>
              <a:r>
                <a:rPr lang="en-US" sz="3200" dirty="0">
                  <a:solidFill>
                    <a:srgbClr val="636363"/>
                  </a:solidFill>
                  <a:latin typeface="Roboto Condensed"/>
                </a:rPr>
                <a:t> </a:t>
              </a:r>
              <a:r>
                <a:rPr lang="en-US" sz="3200" dirty="0" err="1">
                  <a:solidFill>
                    <a:srgbClr val="636363"/>
                  </a:solidFill>
                  <a:latin typeface="Roboto Condensed"/>
                </a:rPr>
                <a:t>và</a:t>
              </a:r>
              <a:r>
                <a:rPr lang="en-US" sz="3200" dirty="0">
                  <a:solidFill>
                    <a:srgbClr val="636363"/>
                  </a:solidFill>
                  <a:latin typeface="Roboto Condensed"/>
                </a:rPr>
                <a:t> </a:t>
              </a:r>
              <a:r>
                <a:rPr lang="en-US" sz="3200" dirty="0" err="1">
                  <a:solidFill>
                    <a:srgbClr val="636363"/>
                  </a:solidFill>
                  <a:latin typeface="Roboto Condensed"/>
                </a:rPr>
                <a:t>phát</a:t>
              </a:r>
              <a:r>
                <a:rPr lang="en-US" sz="3200" dirty="0">
                  <a:solidFill>
                    <a:srgbClr val="636363"/>
                  </a:solidFill>
                  <a:latin typeface="Roboto Condensed"/>
                </a:rPr>
                <a:t> </a:t>
              </a:r>
              <a:r>
                <a:rPr lang="en-US" sz="3200" dirty="0" err="1">
                  <a:solidFill>
                    <a:srgbClr val="636363"/>
                  </a:solidFill>
                  <a:latin typeface="Roboto Condensed"/>
                </a:rPr>
                <a:t>triển</a:t>
              </a:r>
              <a:r>
                <a:rPr lang="en-US" sz="3200" dirty="0">
                  <a:solidFill>
                    <a:srgbClr val="636363"/>
                  </a:solidFill>
                  <a:latin typeface="Roboto Condensed"/>
                </a:rPr>
                <a:t> </a:t>
              </a:r>
              <a:r>
                <a:rPr lang="en-US" sz="3200" dirty="0" err="1">
                  <a:solidFill>
                    <a:srgbClr val="636363"/>
                  </a:solidFill>
                  <a:latin typeface="Roboto Condensed"/>
                </a:rPr>
                <a:t>bền</a:t>
              </a:r>
              <a:r>
                <a:rPr lang="en-US" sz="3200" dirty="0">
                  <a:solidFill>
                    <a:srgbClr val="636363"/>
                  </a:solidFill>
                  <a:latin typeface="Roboto Condensed"/>
                </a:rPr>
                <a:t> </a:t>
              </a:r>
              <a:r>
                <a:rPr lang="en-US" sz="3200" dirty="0" err="1">
                  <a:solidFill>
                    <a:srgbClr val="636363"/>
                  </a:solidFill>
                  <a:latin typeface="Roboto Condensed"/>
                </a:rPr>
                <a:t>vững</a:t>
              </a:r>
              <a:r>
                <a:rPr lang="en-US" sz="3200" dirty="0">
                  <a:solidFill>
                    <a:srgbClr val="636363"/>
                  </a:solidFill>
                  <a:latin typeface="Roboto Condensed"/>
                </a:rPr>
                <a:t> </a:t>
              </a:r>
              <a:r>
                <a:rPr lang="en-US" sz="3200" dirty="0" err="1">
                  <a:solidFill>
                    <a:srgbClr val="636363"/>
                  </a:solidFill>
                  <a:latin typeface="Roboto Condensed"/>
                </a:rPr>
                <a:t>các</a:t>
              </a:r>
              <a:r>
                <a:rPr lang="en-US" sz="3200" dirty="0">
                  <a:solidFill>
                    <a:srgbClr val="636363"/>
                  </a:solidFill>
                  <a:latin typeface="Roboto Condensed"/>
                </a:rPr>
                <a:t> </a:t>
              </a:r>
              <a:r>
                <a:rPr lang="en-US" sz="3200" dirty="0" err="1">
                  <a:solidFill>
                    <a:srgbClr val="636363"/>
                  </a:solidFill>
                  <a:latin typeface="Roboto Condensed"/>
                </a:rPr>
                <a:t>khu</a:t>
              </a:r>
              <a:r>
                <a:rPr lang="en-US" sz="3200" dirty="0">
                  <a:solidFill>
                    <a:srgbClr val="636363"/>
                  </a:solidFill>
                  <a:latin typeface="Roboto Condensed"/>
                </a:rPr>
                <a:t> </a:t>
              </a:r>
              <a:r>
                <a:rPr lang="en-US" sz="3200" dirty="0" err="1">
                  <a:solidFill>
                    <a:srgbClr val="636363"/>
                  </a:solidFill>
                  <a:latin typeface="Roboto Condensed"/>
                </a:rPr>
                <a:t>bảo</a:t>
              </a:r>
              <a:r>
                <a:rPr lang="en-US" sz="3200" dirty="0">
                  <a:solidFill>
                    <a:srgbClr val="636363"/>
                  </a:solidFill>
                  <a:latin typeface="Roboto Condensed"/>
                </a:rPr>
                <a:t> </a:t>
              </a:r>
              <a:r>
                <a:rPr lang="en-US" sz="3200" dirty="0" err="1">
                  <a:solidFill>
                    <a:srgbClr val="636363"/>
                  </a:solidFill>
                  <a:latin typeface="Roboto Condensed"/>
                </a:rPr>
                <a:t>tồn</a:t>
              </a:r>
              <a:r>
                <a:rPr lang="en-US" sz="3200" dirty="0">
                  <a:solidFill>
                    <a:srgbClr val="636363"/>
                  </a:solidFill>
                  <a:latin typeface="Roboto Condensed"/>
                </a:rPr>
                <a:t> </a:t>
              </a:r>
              <a:r>
                <a:rPr lang="en-US" sz="3200" dirty="0" err="1">
                  <a:solidFill>
                    <a:srgbClr val="636363"/>
                  </a:solidFill>
                  <a:latin typeface="Roboto Condensed"/>
                </a:rPr>
                <a:t>thiên</a:t>
              </a:r>
              <a:r>
                <a:rPr lang="en-US" sz="3200" dirty="0">
                  <a:solidFill>
                    <a:srgbClr val="636363"/>
                  </a:solidFill>
                  <a:latin typeface="Roboto Condensed"/>
                </a:rPr>
                <a:t> </a:t>
              </a:r>
              <a:r>
                <a:rPr lang="en-US" sz="3200" dirty="0" err="1">
                  <a:solidFill>
                    <a:srgbClr val="636363"/>
                  </a:solidFill>
                  <a:latin typeface="Roboto Condensed"/>
                </a:rPr>
                <a:t>nhiên</a:t>
              </a:r>
              <a:r>
                <a:rPr lang="en-US" sz="3200" dirty="0">
                  <a:solidFill>
                    <a:srgbClr val="636363"/>
                  </a:solidFill>
                  <a:latin typeface="Roboto Condensed"/>
                </a:rPr>
                <a:t> ----&gt; </a:t>
              </a:r>
              <a:r>
                <a:rPr lang="en-US" sz="3200" dirty="0" err="1">
                  <a:solidFill>
                    <a:srgbClr val="636363"/>
                  </a:solidFill>
                  <a:latin typeface="Roboto Condensed"/>
                </a:rPr>
                <a:t>xây</a:t>
              </a:r>
              <a:r>
                <a:rPr lang="en-US" sz="3200" dirty="0">
                  <a:solidFill>
                    <a:srgbClr val="636363"/>
                  </a:solidFill>
                  <a:latin typeface="Roboto Condensed"/>
                </a:rPr>
                <a:t> </a:t>
              </a:r>
              <a:r>
                <a:rPr lang="en-US" sz="3200" dirty="0" err="1">
                  <a:solidFill>
                    <a:srgbClr val="636363"/>
                  </a:solidFill>
                  <a:latin typeface="Roboto Condensed"/>
                </a:rPr>
                <a:t>dựng</a:t>
              </a:r>
              <a:r>
                <a:rPr lang="en-US" sz="3200" dirty="0">
                  <a:solidFill>
                    <a:srgbClr val="636363"/>
                  </a:solidFill>
                  <a:latin typeface="Roboto Condensed"/>
                </a:rPr>
                <a:t> </a:t>
              </a:r>
              <a:r>
                <a:rPr lang="en-US" sz="3200" dirty="0" err="1">
                  <a:solidFill>
                    <a:srgbClr val="636363"/>
                  </a:solidFill>
                  <a:latin typeface="Roboto Condensed"/>
                </a:rPr>
                <a:t>hệ</a:t>
              </a:r>
              <a:r>
                <a:rPr lang="en-US" sz="3200" dirty="0">
                  <a:solidFill>
                    <a:srgbClr val="636363"/>
                  </a:solidFill>
                  <a:latin typeface="Roboto Condensed"/>
                </a:rPr>
                <a:t> </a:t>
              </a:r>
              <a:r>
                <a:rPr lang="en-US" sz="3200" dirty="0" err="1">
                  <a:solidFill>
                    <a:srgbClr val="636363"/>
                  </a:solidFill>
                  <a:latin typeface="Roboto Condensed"/>
                </a:rPr>
                <a:t>sinh</a:t>
              </a:r>
              <a:r>
                <a:rPr lang="en-US" sz="3200" dirty="0">
                  <a:solidFill>
                    <a:srgbClr val="636363"/>
                  </a:solidFill>
                  <a:latin typeface="Roboto Condensed"/>
                </a:rPr>
                <a:t> </a:t>
              </a:r>
              <a:r>
                <a:rPr lang="en-US" sz="3200" dirty="0" err="1">
                  <a:solidFill>
                    <a:srgbClr val="636363"/>
                  </a:solidFill>
                  <a:latin typeface="Roboto Condensed"/>
                </a:rPr>
                <a:t>thái</a:t>
              </a:r>
              <a:r>
                <a:rPr lang="en-US" sz="3200" dirty="0">
                  <a:solidFill>
                    <a:srgbClr val="636363"/>
                  </a:solidFill>
                  <a:latin typeface="Roboto Condensed"/>
                </a:rPr>
                <a:t> </a:t>
              </a:r>
              <a:r>
                <a:rPr lang="en-US" sz="3200" dirty="0" err="1">
                  <a:solidFill>
                    <a:srgbClr val="636363"/>
                  </a:solidFill>
                  <a:latin typeface="Roboto Condensed"/>
                </a:rPr>
                <a:t>cân</a:t>
              </a:r>
              <a:r>
                <a:rPr lang="en-US" sz="3200" dirty="0">
                  <a:solidFill>
                    <a:srgbClr val="636363"/>
                  </a:solidFill>
                  <a:latin typeface="Roboto Condensed"/>
                </a:rPr>
                <a:t> </a:t>
              </a:r>
              <a:r>
                <a:rPr lang="en-US" sz="3200" dirty="0" err="1">
                  <a:solidFill>
                    <a:srgbClr val="636363"/>
                  </a:solidFill>
                  <a:latin typeface="Roboto Condensed"/>
                </a:rPr>
                <a:t>bằng</a:t>
              </a:r>
              <a:r>
                <a:rPr lang="en-US" sz="3200" dirty="0">
                  <a:solidFill>
                    <a:srgbClr val="636363"/>
                  </a:solidFill>
                  <a:latin typeface="Roboto Condensed"/>
                </a:rPr>
                <a:t> </a:t>
              </a:r>
              <a:r>
                <a:rPr lang="en-US" sz="3200" dirty="0" err="1">
                  <a:solidFill>
                    <a:srgbClr val="636363"/>
                  </a:solidFill>
                  <a:latin typeface="Roboto Condensed"/>
                </a:rPr>
                <a:t>để</a:t>
              </a:r>
              <a:r>
                <a:rPr lang="en-US" sz="3200" dirty="0">
                  <a:solidFill>
                    <a:srgbClr val="636363"/>
                  </a:solidFill>
                  <a:latin typeface="Roboto Condensed"/>
                </a:rPr>
                <a:t> </a:t>
              </a:r>
              <a:r>
                <a:rPr lang="en-US" sz="3200" dirty="0" err="1">
                  <a:solidFill>
                    <a:srgbClr val="636363"/>
                  </a:solidFill>
                  <a:latin typeface="Roboto Condensed"/>
                </a:rPr>
                <a:t>chim</a:t>
              </a:r>
              <a:r>
                <a:rPr lang="en-US" sz="3200" dirty="0">
                  <a:solidFill>
                    <a:srgbClr val="636363"/>
                  </a:solidFill>
                  <a:latin typeface="Roboto Condensed"/>
                </a:rPr>
                <a:t> </a:t>
              </a:r>
              <a:r>
                <a:rPr lang="en-US" sz="3200" dirty="0" err="1">
                  <a:solidFill>
                    <a:srgbClr val="636363"/>
                  </a:solidFill>
                  <a:latin typeface="Roboto Condensed"/>
                </a:rPr>
                <a:t>trú</a:t>
              </a:r>
              <a:r>
                <a:rPr lang="en-US" sz="3200" dirty="0">
                  <a:solidFill>
                    <a:srgbClr val="636363"/>
                  </a:solidFill>
                  <a:latin typeface="Roboto Condensed"/>
                </a:rPr>
                <a:t> </a:t>
              </a:r>
              <a:r>
                <a:rPr lang="en-US" sz="3200" dirty="0" err="1">
                  <a:solidFill>
                    <a:srgbClr val="636363"/>
                  </a:solidFill>
                  <a:latin typeface="Roboto Condensed"/>
                </a:rPr>
                <a:t>ngụ</a:t>
              </a:r>
              <a:r>
                <a:rPr lang="en-US" sz="3200" dirty="0">
                  <a:solidFill>
                    <a:srgbClr val="636363"/>
                  </a:solidFill>
                  <a:latin typeface="Roboto Condensed"/>
                </a:rPr>
                <a:t>.</a:t>
              </a:r>
            </a:p>
          </p:txBody>
        </p:sp>
      </p:grpSp>
      <p:grpSp>
        <p:nvGrpSpPr>
          <p:cNvPr id="14" name="Group 14"/>
          <p:cNvGrpSpPr/>
          <p:nvPr/>
        </p:nvGrpSpPr>
        <p:grpSpPr>
          <a:xfrm>
            <a:off x="7003320" y="7124646"/>
            <a:ext cx="10838173" cy="2084121"/>
            <a:chOff x="0" y="0"/>
            <a:chExt cx="2854498" cy="548904"/>
          </a:xfrm>
        </p:grpSpPr>
        <p:sp>
          <p:nvSpPr>
            <p:cNvPr id="15" name="Freeform 15"/>
            <p:cNvSpPr/>
            <p:nvPr/>
          </p:nvSpPr>
          <p:spPr>
            <a:xfrm>
              <a:off x="0" y="0"/>
              <a:ext cx="2854498" cy="548904"/>
            </a:xfrm>
            <a:custGeom>
              <a:avLst/>
              <a:gdLst/>
              <a:ahLst/>
              <a:cxnLst/>
              <a:rect l="l" t="t" r="r" b="b"/>
              <a:pathLst>
                <a:path w="2854498" h="548904">
                  <a:moveTo>
                    <a:pt x="21430" y="0"/>
                  </a:moveTo>
                  <a:lnTo>
                    <a:pt x="2833069" y="0"/>
                  </a:lnTo>
                  <a:cubicBezTo>
                    <a:pt x="2838752" y="0"/>
                    <a:pt x="2844203" y="2258"/>
                    <a:pt x="2848222" y="6277"/>
                  </a:cubicBezTo>
                  <a:cubicBezTo>
                    <a:pt x="2852241" y="10295"/>
                    <a:pt x="2854498" y="15746"/>
                    <a:pt x="2854498" y="21430"/>
                  </a:cubicBezTo>
                  <a:lnTo>
                    <a:pt x="2854498" y="527475"/>
                  </a:lnTo>
                  <a:cubicBezTo>
                    <a:pt x="2854498" y="533158"/>
                    <a:pt x="2852241" y="538609"/>
                    <a:pt x="2848222" y="542628"/>
                  </a:cubicBezTo>
                  <a:cubicBezTo>
                    <a:pt x="2844203" y="546646"/>
                    <a:pt x="2838752" y="548904"/>
                    <a:pt x="2833069" y="548904"/>
                  </a:cubicBezTo>
                  <a:lnTo>
                    <a:pt x="21430" y="548904"/>
                  </a:lnTo>
                  <a:cubicBezTo>
                    <a:pt x="15746" y="548904"/>
                    <a:pt x="10295" y="546646"/>
                    <a:pt x="6277" y="542628"/>
                  </a:cubicBezTo>
                  <a:cubicBezTo>
                    <a:pt x="2258" y="538609"/>
                    <a:pt x="0" y="533158"/>
                    <a:pt x="0" y="527475"/>
                  </a:cubicBezTo>
                  <a:lnTo>
                    <a:pt x="0" y="21430"/>
                  </a:lnTo>
                  <a:cubicBezTo>
                    <a:pt x="0" y="15746"/>
                    <a:pt x="2258" y="10295"/>
                    <a:pt x="6277" y="6277"/>
                  </a:cubicBezTo>
                  <a:cubicBezTo>
                    <a:pt x="10295" y="2258"/>
                    <a:pt x="15746" y="0"/>
                    <a:pt x="21430" y="0"/>
                  </a:cubicBezTo>
                  <a:close/>
                </a:path>
              </a:pathLst>
            </a:custGeom>
            <a:solidFill>
              <a:srgbClr val="FFF7E5"/>
            </a:solidFill>
            <a:ln w="28575" cap="rnd">
              <a:solidFill>
                <a:srgbClr val="C8CBC3"/>
              </a:solidFill>
              <a:prstDash val="lgDash"/>
              <a:round/>
            </a:ln>
          </p:spPr>
        </p:sp>
        <p:sp>
          <p:nvSpPr>
            <p:cNvPr id="16" name="TextBox 16"/>
            <p:cNvSpPr txBox="1"/>
            <p:nvPr/>
          </p:nvSpPr>
          <p:spPr>
            <a:xfrm>
              <a:off x="0" y="-76200"/>
              <a:ext cx="2854498" cy="625104"/>
            </a:xfrm>
            <a:prstGeom prst="rect">
              <a:avLst/>
            </a:prstGeom>
          </p:spPr>
          <p:txBody>
            <a:bodyPr lIns="50800" tIns="50800" rIns="50800" bIns="50800" rtlCol="0" anchor="ctr"/>
            <a:lstStyle/>
            <a:p>
              <a:pPr algn="ctr">
                <a:lnSpc>
                  <a:spcPts val="4480"/>
                </a:lnSpc>
              </a:pPr>
              <a:r>
                <a:rPr lang="en-US" sz="3200" dirty="0" err="1">
                  <a:solidFill>
                    <a:srgbClr val="636363"/>
                  </a:solidFill>
                  <a:latin typeface="Roboto Condensed"/>
                </a:rPr>
                <a:t>Duy</a:t>
              </a:r>
              <a:r>
                <a:rPr lang="en-US" sz="3200" dirty="0">
                  <a:solidFill>
                    <a:srgbClr val="636363"/>
                  </a:solidFill>
                  <a:latin typeface="Roboto Condensed"/>
                </a:rPr>
                <a:t> </a:t>
              </a:r>
              <a:r>
                <a:rPr lang="en-US" sz="3200" dirty="0" err="1">
                  <a:solidFill>
                    <a:srgbClr val="636363"/>
                  </a:solidFill>
                  <a:latin typeface="Roboto Condensed"/>
                </a:rPr>
                <a:t>trì</a:t>
              </a:r>
              <a:r>
                <a:rPr lang="en-US" sz="3200" dirty="0">
                  <a:solidFill>
                    <a:srgbClr val="636363"/>
                  </a:solidFill>
                  <a:latin typeface="Roboto Condensed"/>
                </a:rPr>
                <a:t> </a:t>
              </a:r>
              <a:r>
                <a:rPr lang="en-US" sz="3200" dirty="0" err="1">
                  <a:solidFill>
                    <a:srgbClr val="636363"/>
                  </a:solidFill>
                  <a:latin typeface="Roboto Condensed"/>
                </a:rPr>
                <a:t>việc</a:t>
              </a:r>
              <a:r>
                <a:rPr lang="en-US" sz="3200" dirty="0">
                  <a:solidFill>
                    <a:srgbClr val="636363"/>
                  </a:solidFill>
                  <a:latin typeface="Roboto Condensed"/>
                </a:rPr>
                <a:t> </a:t>
              </a:r>
              <a:r>
                <a:rPr lang="en-US" sz="3200" dirty="0" err="1">
                  <a:solidFill>
                    <a:srgbClr val="636363"/>
                  </a:solidFill>
                  <a:latin typeface="Roboto Condensed"/>
                </a:rPr>
                <a:t>theo</a:t>
              </a:r>
              <a:r>
                <a:rPr lang="en-US" sz="3200" dirty="0">
                  <a:solidFill>
                    <a:srgbClr val="636363"/>
                  </a:solidFill>
                  <a:latin typeface="Roboto Condensed"/>
                </a:rPr>
                <a:t> </a:t>
              </a:r>
              <a:r>
                <a:rPr lang="en-US" sz="3200" dirty="0" err="1">
                  <a:solidFill>
                    <a:srgbClr val="636363"/>
                  </a:solidFill>
                  <a:latin typeface="Roboto Condensed"/>
                </a:rPr>
                <a:t>dõi</a:t>
              </a:r>
              <a:r>
                <a:rPr lang="en-US" sz="3200" dirty="0">
                  <a:solidFill>
                    <a:srgbClr val="636363"/>
                  </a:solidFill>
                  <a:latin typeface="Roboto Condensed"/>
                </a:rPr>
                <a:t> </a:t>
              </a:r>
              <a:r>
                <a:rPr lang="en-US" sz="3200" dirty="0" err="1">
                  <a:solidFill>
                    <a:srgbClr val="636363"/>
                  </a:solidFill>
                  <a:latin typeface="Roboto Condensed"/>
                </a:rPr>
                <a:t>và</a:t>
              </a:r>
              <a:r>
                <a:rPr lang="en-US" sz="3200" dirty="0">
                  <a:solidFill>
                    <a:srgbClr val="636363"/>
                  </a:solidFill>
                  <a:latin typeface="Roboto Condensed"/>
                </a:rPr>
                <a:t> </a:t>
              </a:r>
              <a:r>
                <a:rPr lang="en-US" sz="3200" dirty="0" err="1">
                  <a:solidFill>
                    <a:srgbClr val="636363"/>
                  </a:solidFill>
                  <a:latin typeface="Roboto Condensed"/>
                </a:rPr>
                <a:t>nghiên</a:t>
              </a:r>
              <a:r>
                <a:rPr lang="en-US" sz="3200" dirty="0">
                  <a:solidFill>
                    <a:srgbClr val="636363"/>
                  </a:solidFill>
                  <a:latin typeface="Roboto Condensed"/>
                </a:rPr>
                <a:t> </a:t>
              </a:r>
              <a:r>
                <a:rPr lang="en-US" sz="3200" dirty="0" err="1">
                  <a:solidFill>
                    <a:srgbClr val="636363"/>
                  </a:solidFill>
                  <a:latin typeface="Roboto Condensed"/>
                </a:rPr>
                <a:t>cứu</a:t>
              </a:r>
              <a:r>
                <a:rPr lang="en-US" sz="3200" dirty="0">
                  <a:solidFill>
                    <a:srgbClr val="636363"/>
                  </a:solidFill>
                  <a:latin typeface="Roboto Condensed"/>
                </a:rPr>
                <a:t>  </a:t>
              </a:r>
              <a:r>
                <a:rPr lang="en-US" sz="3200" dirty="0" err="1">
                  <a:solidFill>
                    <a:srgbClr val="636363"/>
                  </a:solidFill>
                  <a:latin typeface="Roboto Condensed"/>
                </a:rPr>
                <a:t>đặc</a:t>
              </a:r>
              <a:r>
                <a:rPr lang="en-US" sz="3200" dirty="0">
                  <a:solidFill>
                    <a:srgbClr val="636363"/>
                  </a:solidFill>
                  <a:latin typeface="Roboto Condensed"/>
                </a:rPr>
                <a:t> </a:t>
              </a:r>
              <a:r>
                <a:rPr lang="en-US" sz="3200" dirty="0" err="1">
                  <a:solidFill>
                    <a:srgbClr val="636363"/>
                  </a:solidFill>
                  <a:latin typeface="Roboto Condensed"/>
                </a:rPr>
                <a:t>tính</a:t>
              </a:r>
              <a:r>
                <a:rPr lang="en-US" sz="3200" dirty="0">
                  <a:solidFill>
                    <a:srgbClr val="636363"/>
                  </a:solidFill>
                  <a:latin typeface="Roboto Condensed"/>
                </a:rPr>
                <a:t>, </a:t>
              </a:r>
              <a:r>
                <a:rPr lang="en-US" sz="3200" dirty="0" err="1">
                  <a:solidFill>
                    <a:srgbClr val="636363"/>
                  </a:solidFill>
                  <a:latin typeface="Roboto Condensed"/>
                </a:rPr>
                <a:t>vùng</a:t>
              </a:r>
              <a:r>
                <a:rPr lang="en-US" sz="3200" dirty="0">
                  <a:solidFill>
                    <a:srgbClr val="636363"/>
                  </a:solidFill>
                  <a:latin typeface="Roboto Condensed"/>
                </a:rPr>
                <a:t> </a:t>
              </a:r>
              <a:r>
                <a:rPr lang="en-US" sz="3200" dirty="0" err="1">
                  <a:solidFill>
                    <a:srgbClr val="636363"/>
                  </a:solidFill>
                  <a:latin typeface="Roboto Condensed"/>
                </a:rPr>
                <a:t>chim</a:t>
              </a:r>
              <a:r>
                <a:rPr lang="en-US" sz="3200" dirty="0">
                  <a:solidFill>
                    <a:srgbClr val="636363"/>
                  </a:solidFill>
                  <a:latin typeface="Roboto Condensed"/>
                </a:rPr>
                <a:t> di </a:t>
              </a:r>
              <a:r>
                <a:rPr lang="en-US" sz="3200" dirty="0" err="1">
                  <a:solidFill>
                    <a:srgbClr val="636363"/>
                  </a:solidFill>
                  <a:latin typeface="Roboto Condensed"/>
                </a:rPr>
                <a:t>cư</a:t>
              </a:r>
              <a:r>
                <a:rPr lang="en-US" sz="3200" dirty="0">
                  <a:solidFill>
                    <a:srgbClr val="636363"/>
                  </a:solidFill>
                  <a:latin typeface="Roboto Condensed"/>
                </a:rPr>
                <a:t> </a:t>
              </a:r>
              <a:r>
                <a:rPr lang="en-US" sz="3200" dirty="0" err="1">
                  <a:solidFill>
                    <a:srgbClr val="636363"/>
                  </a:solidFill>
                  <a:latin typeface="Roboto Condensed"/>
                </a:rPr>
                <a:t>quan</a:t>
              </a:r>
              <a:r>
                <a:rPr lang="en-US" sz="3200" dirty="0">
                  <a:solidFill>
                    <a:srgbClr val="636363"/>
                  </a:solidFill>
                  <a:latin typeface="Roboto Condensed"/>
                </a:rPr>
                <a:t> </a:t>
              </a:r>
              <a:r>
                <a:rPr lang="en-US" sz="3200" dirty="0" err="1">
                  <a:solidFill>
                    <a:srgbClr val="636363"/>
                  </a:solidFill>
                  <a:latin typeface="Roboto Condensed"/>
                </a:rPr>
                <a:t>trọng</a:t>
              </a:r>
              <a:r>
                <a:rPr lang="en-US" sz="3200" dirty="0">
                  <a:solidFill>
                    <a:srgbClr val="636363"/>
                  </a:solidFill>
                  <a:latin typeface="Roboto Condensed"/>
                </a:rPr>
                <a:t> </a:t>
              </a:r>
              <a:r>
                <a:rPr lang="en-US" sz="3200" dirty="0" err="1">
                  <a:solidFill>
                    <a:srgbClr val="636363"/>
                  </a:solidFill>
                  <a:latin typeface="Roboto Condensed"/>
                </a:rPr>
                <a:t>và</a:t>
              </a:r>
              <a:r>
                <a:rPr lang="en-US" sz="3200" dirty="0">
                  <a:solidFill>
                    <a:srgbClr val="636363"/>
                  </a:solidFill>
                  <a:latin typeface="Roboto Condensed"/>
                </a:rPr>
                <a:t> </a:t>
              </a:r>
              <a:r>
                <a:rPr lang="en-US" sz="3200" dirty="0" err="1">
                  <a:solidFill>
                    <a:srgbClr val="636363"/>
                  </a:solidFill>
                  <a:latin typeface="Roboto Condensed"/>
                </a:rPr>
                <a:t>điểm</a:t>
              </a:r>
              <a:r>
                <a:rPr lang="en-US" sz="3200" dirty="0">
                  <a:solidFill>
                    <a:srgbClr val="636363"/>
                  </a:solidFill>
                  <a:latin typeface="Roboto Condensed"/>
                </a:rPr>
                <a:t> </a:t>
              </a:r>
              <a:r>
                <a:rPr lang="en-US" sz="3200" dirty="0" err="1">
                  <a:solidFill>
                    <a:srgbClr val="636363"/>
                  </a:solidFill>
                  <a:latin typeface="Roboto Condensed"/>
                </a:rPr>
                <a:t>dừng</a:t>
              </a:r>
              <a:r>
                <a:rPr lang="en-US" sz="3200" dirty="0">
                  <a:solidFill>
                    <a:srgbClr val="636363"/>
                  </a:solidFill>
                  <a:latin typeface="Roboto Condensed"/>
                </a:rPr>
                <a:t> </a:t>
              </a:r>
              <a:r>
                <a:rPr lang="en-US" sz="3200" dirty="0" err="1">
                  <a:solidFill>
                    <a:srgbClr val="636363"/>
                  </a:solidFill>
                  <a:latin typeface="Roboto Condensed"/>
                </a:rPr>
                <a:t>chân</a:t>
              </a:r>
              <a:r>
                <a:rPr lang="en-US" sz="3200" dirty="0">
                  <a:solidFill>
                    <a:srgbClr val="636363"/>
                  </a:solidFill>
                  <a:latin typeface="Roboto Condensed"/>
                </a:rPr>
                <a:t> </a:t>
              </a:r>
              <a:r>
                <a:rPr lang="en-US" sz="3200" dirty="0" err="1">
                  <a:solidFill>
                    <a:srgbClr val="636363"/>
                  </a:solidFill>
                  <a:latin typeface="Roboto Condensed"/>
                </a:rPr>
                <a:t>của</a:t>
              </a:r>
              <a:r>
                <a:rPr lang="en-US" sz="3200" dirty="0">
                  <a:solidFill>
                    <a:srgbClr val="636363"/>
                  </a:solidFill>
                  <a:latin typeface="Roboto Condensed"/>
                </a:rPr>
                <a:t> </a:t>
              </a:r>
              <a:r>
                <a:rPr lang="en-US" sz="3200" dirty="0" err="1">
                  <a:solidFill>
                    <a:srgbClr val="636363"/>
                  </a:solidFill>
                  <a:latin typeface="Roboto Condensed"/>
                </a:rPr>
                <a:t>chúng</a:t>
              </a:r>
              <a:r>
                <a:rPr lang="en-US" sz="3200" dirty="0">
                  <a:solidFill>
                    <a:srgbClr val="636363"/>
                  </a:solidFill>
                  <a:latin typeface="Roboto Condensed"/>
                </a:rPr>
                <a:t> ----&gt; </a:t>
              </a:r>
              <a:r>
                <a:rPr lang="en-US" sz="3200" dirty="0" err="1">
                  <a:solidFill>
                    <a:srgbClr val="636363"/>
                  </a:solidFill>
                  <a:latin typeface="Roboto Condensed"/>
                </a:rPr>
                <a:t>để</a:t>
              </a:r>
              <a:r>
                <a:rPr lang="en-US" sz="3200" dirty="0">
                  <a:solidFill>
                    <a:srgbClr val="636363"/>
                  </a:solidFill>
                  <a:latin typeface="Roboto Condensed"/>
                </a:rPr>
                <a:t> </a:t>
              </a:r>
              <a:r>
                <a:rPr lang="en-US" sz="3200" dirty="0" err="1">
                  <a:solidFill>
                    <a:srgbClr val="636363"/>
                  </a:solidFill>
                  <a:latin typeface="Roboto Condensed"/>
                </a:rPr>
                <a:t>có</a:t>
              </a:r>
              <a:r>
                <a:rPr lang="en-US" sz="3200" dirty="0">
                  <a:solidFill>
                    <a:srgbClr val="636363"/>
                  </a:solidFill>
                  <a:latin typeface="Roboto Condensed"/>
                </a:rPr>
                <a:t> </a:t>
              </a:r>
              <a:r>
                <a:rPr lang="en-US" sz="3200" dirty="0" err="1">
                  <a:solidFill>
                    <a:srgbClr val="636363"/>
                  </a:solidFill>
                  <a:latin typeface="Roboto Condensed"/>
                </a:rPr>
                <a:t>căn</a:t>
              </a:r>
              <a:r>
                <a:rPr lang="en-US" sz="3200" dirty="0">
                  <a:solidFill>
                    <a:srgbClr val="636363"/>
                  </a:solidFill>
                  <a:latin typeface="Roboto Condensed"/>
                </a:rPr>
                <a:t> </a:t>
              </a:r>
              <a:r>
                <a:rPr lang="en-US" sz="3200" dirty="0" err="1">
                  <a:solidFill>
                    <a:srgbClr val="636363"/>
                  </a:solidFill>
                  <a:latin typeface="Roboto Condensed"/>
                </a:rPr>
                <a:t>cứ</a:t>
              </a:r>
              <a:r>
                <a:rPr lang="en-US" sz="3200" dirty="0">
                  <a:solidFill>
                    <a:srgbClr val="636363"/>
                  </a:solidFill>
                  <a:latin typeface="Roboto Condensed"/>
                </a:rPr>
                <a:t> </a:t>
              </a:r>
              <a:r>
                <a:rPr lang="en-US" sz="3200" dirty="0" err="1">
                  <a:solidFill>
                    <a:srgbClr val="636363"/>
                  </a:solidFill>
                  <a:latin typeface="Roboto Condensed"/>
                </a:rPr>
                <a:t>xây</a:t>
              </a:r>
              <a:r>
                <a:rPr lang="en-US" sz="3200" dirty="0">
                  <a:solidFill>
                    <a:srgbClr val="636363"/>
                  </a:solidFill>
                  <a:latin typeface="Roboto Condensed"/>
                </a:rPr>
                <a:t> </a:t>
              </a:r>
              <a:r>
                <a:rPr lang="en-US" sz="3200" dirty="0" err="1">
                  <a:solidFill>
                    <a:srgbClr val="636363"/>
                  </a:solidFill>
                  <a:latin typeface="Roboto Condensed"/>
                </a:rPr>
                <a:t>dựng</a:t>
              </a:r>
              <a:r>
                <a:rPr lang="en-US" sz="3200" dirty="0">
                  <a:solidFill>
                    <a:srgbClr val="636363"/>
                  </a:solidFill>
                  <a:latin typeface="Roboto Condensed"/>
                </a:rPr>
                <a:t> </a:t>
              </a:r>
              <a:r>
                <a:rPr lang="en-US" sz="3200" dirty="0" err="1">
                  <a:solidFill>
                    <a:srgbClr val="636363"/>
                  </a:solidFill>
                  <a:latin typeface="Roboto Condensed"/>
                </a:rPr>
                <a:t>hoặc</a:t>
              </a:r>
              <a:r>
                <a:rPr lang="en-US" sz="3200" dirty="0">
                  <a:solidFill>
                    <a:srgbClr val="636363"/>
                  </a:solidFill>
                  <a:latin typeface="Roboto Condensed"/>
                </a:rPr>
                <a:t> </a:t>
              </a:r>
              <a:r>
                <a:rPr lang="en-US" sz="3200" dirty="0" err="1">
                  <a:solidFill>
                    <a:srgbClr val="636363"/>
                  </a:solidFill>
                  <a:latin typeface="Roboto Condensed"/>
                </a:rPr>
                <a:t>thay</a:t>
              </a:r>
              <a:r>
                <a:rPr lang="en-US" sz="3200" dirty="0">
                  <a:solidFill>
                    <a:srgbClr val="636363"/>
                  </a:solidFill>
                  <a:latin typeface="Roboto Condensed"/>
                </a:rPr>
                <a:t> </a:t>
              </a:r>
              <a:r>
                <a:rPr lang="en-US" sz="3200" dirty="0" err="1">
                  <a:solidFill>
                    <a:srgbClr val="636363"/>
                  </a:solidFill>
                  <a:latin typeface="Roboto Condensed"/>
                </a:rPr>
                <a:t>đổi</a:t>
              </a:r>
              <a:r>
                <a:rPr lang="en-US" sz="3200" dirty="0">
                  <a:solidFill>
                    <a:srgbClr val="636363"/>
                  </a:solidFill>
                  <a:latin typeface="Roboto Condensed"/>
                </a:rPr>
                <a:t>, </a:t>
              </a:r>
              <a:r>
                <a:rPr lang="en-US" sz="3200" dirty="0" err="1">
                  <a:solidFill>
                    <a:srgbClr val="636363"/>
                  </a:solidFill>
                  <a:latin typeface="Roboto Condensed"/>
                </a:rPr>
                <a:t>cải</a:t>
              </a:r>
              <a:r>
                <a:rPr lang="en-US" sz="3200" dirty="0">
                  <a:solidFill>
                    <a:srgbClr val="636363"/>
                  </a:solidFill>
                  <a:latin typeface="Roboto Condensed"/>
                </a:rPr>
                <a:t> </a:t>
              </a:r>
              <a:r>
                <a:rPr lang="en-US" sz="3200" dirty="0" err="1">
                  <a:solidFill>
                    <a:srgbClr val="636363"/>
                  </a:solidFill>
                  <a:latin typeface="Roboto Condensed"/>
                </a:rPr>
                <a:t>tiến</a:t>
              </a:r>
              <a:r>
                <a:rPr lang="en-US" sz="3200" dirty="0">
                  <a:solidFill>
                    <a:srgbClr val="636363"/>
                  </a:solidFill>
                  <a:latin typeface="Roboto Condensed"/>
                </a:rPr>
                <a:t> </a:t>
              </a:r>
              <a:r>
                <a:rPr lang="en-US" sz="3200" dirty="0" err="1">
                  <a:solidFill>
                    <a:srgbClr val="636363"/>
                  </a:solidFill>
                  <a:latin typeface="Roboto Condensed"/>
                </a:rPr>
                <a:t>kế</a:t>
              </a:r>
              <a:r>
                <a:rPr lang="en-US" sz="3200" dirty="0">
                  <a:solidFill>
                    <a:srgbClr val="636363"/>
                  </a:solidFill>
                  <a:latin typeface="Roboto Condensed"/>
                </a:rPr>
                <a:t> </a:t>
              </a:r>
              <a:r>
                <a:rPr lang="en-US" sz="3200" dirty="0" err="1">
                  <a:solidFill>
                    <a:srgbClr val="636363"/>
                  </a:solidFill>
                  <a:latin typeface="Roboto Condensed"/>
                </a:rPr>
                <a:t>hoạch</a:t>
              </a:r>
              <a:r>
                <a:rPr lang="en-US" sz="3200" dirty="0">
                  <a:solidFill>
                    <a:srgbClr val="636363"/>
                  </a:solidFill>
                  <a:latin typeface="Roboto Condensed"/>
                </a:rPr>
                <a:t> </a:t>
              </a:r>
              <a:r>
                <a:rPr lang="en-US" sz="3200" dirty="0" err="1">
                  <a:solidFill>
                    <a:srgbClr val="636363"/>
                  </a:solidFill>
                  <a:latin typeface="Roboto Condensed"/>
                </a:rPr>
                <a:t>bảo</a:t>
              </a:r>
              <a:r>
                <a:rPr lang="en-US" sz="3200" dirty="0">
                  <a:solidFill>
                    <a:srgbClr val="636363"/>
                  </a:solidFill>
                  <a:latin typeface="Roboto Condensed"/>
                </a:rPr>
                <a:t> </a:t>
              </a:r>
              <a:r>
                <a:rPr lang="en-US" sz="3200" dirty="0" err="1">
                  <a:solidFill>
                    <a:srgbClr val="636363"/>
                  </a:solidFill>
                  <a:latin typeface="Roboto Condensed"/>
                </a:rPr>
                <a:t>tồn</a:t>
              </a:r>
              <a:r>
                <a:rPr lang="en-US" sz="3200" dirty="0">
                  <a:solidFill>
                    <a:srgbClr val="636363"/>
                  </a:solidFill>
                  <a:latin typeface="Roboto Condensed"/>
                </a:rPr>
                <a:t> </a:t>
              </a:r>
              <a:r>
                <a:rPr lang="en-US" sz="3200" dirty="0" err="1">
                  <a:solidFill>
                    <a:srgbClr val="636363"/>
                  </a:solidFill>
                  <a:latin typeface="Roboto Condensed"/>
                </a:rPr>
                <a:t>chúng</a:t>
              </a:r>
              <a:r>
                <a:rPr lang="en-US" sz="3200" dirty="0">
                  <a:solidFill>
                    <a:srgbClr val="636363"/>
                  </a:solidFill>
                  <a:latin typeface="Roboto Condensed"/>
                </a:rPr>
                <a:t>.</a:t>
              </a:r>
            </a:p>
          </p:txBody>
        </p:sp>
      </p:grpSp>
      <p:sp>
        <p:nvSpPr>
          <p:cNvPr id="17" name="TextBox 17"/>
          <p:cNvSpPr txBox="1"/>
          <p:nvPr/>
        </p:nvSpPr>
        <p:spPr>
          <a:xfrm>
            <a:off x="405500" y="142875"/>
            <a:ext cx="19079476" cy="799461"/>
          </a:xfrm>
          <a:prstGeom prst="rect">
            <a:avLst/>
          </a:prstGeom>
        </p:spPr>
        <p:txBody>
          <a:bodyPr lIns="0" tIns="0" rIns="0" bIns="0" rtlCol="0" anchor="t">
            <a:spAutoFit/>
          </a:bodyPr>
          <a:lstStyle/>
          <a:p>
            <a:pPr algn="l">
              <a:lnSpc>
                <a:spcPts val="5269"/>
              </a:lnSpc>
            </a:pPr>
            <a:r>
              <a:rPr lang="en-US" sz="6199">
                <a:solidFill>
                  <a:srgbClr val="5C6B55"/>
                </a:solidFill>
                <a:latin typeface="#9Slide05 IcielSanelma"/>
              </a:rPr>
              <a:t>3.2. Các thông tin được triển khai trong văn bản </a:t>
            </a:r>
          </a:p>
        </p:txBody>
      </p:sp>
      <p:sp>
        <p:nvSpPr>
          <p:cNvPr id="18" name="TextBox 18"/>
          <p:cNvSpPr txBox="1"/>
          <p:nvPr/>
        </p:nvSpPr>
        <p:spPr>
          <a:xfrm>
            <a:off x="0" y="955355"/>
            <a:ext cx="9945238" cy="698029"/>
          </a:xfrm>
          <a:prstGeom prst="rect">
            <a:avLst/>
          </a:prstGeom>
        </p:spPr>
        <p:txBody>
          <a:bodyPr lIns="0" tIns="0" rIns="0" bIns="0" rtlCol="0" anchor="t">
            <a:spAutoFit/>
          </a:bodyPr>
          <a:lstStyle/>
          <a:p>
            <a:pPr algn="ctr">
              <a:lnSpc>
                <a:spcPts val="5625"/>
              </a:lnSpc>
            </a:pPr>
            <a:r>
              <a:rPr lang="en-US" sz="4018">
                <a:solidFill>
                  <a:srgbClr val="8D4343"/>
                </a:solidFill>
                <a:latin typeface="Roboto Condensed Bold Italics"/>
              </a:rPr>
              <a:t>e. Đề cập việc bảo vệ loài sếu quý hiếm</a:t>
            </a:r>
          </a:p>
        </p:txBody>
      </p:sp>
      <p:sp>
        <p:nvSpPr>
          <p:cNvPr id="19" name="TextBox 19"/>
          <p:cNvSpPr txBox="1"/>
          <p:nvPr/>
        </p:nvSpPr>
        <p:spPr>
          <a:xfrm>
            <a:off x="8458200" y="1660239"/>
            <a:ext cx="7889356" cy="629920"/>
          </a:xfrm>
          <a:prstGeom prst="rect">
            <a:avLst/>
          </a:prstGeom>
        </p:spPr>
        <p:txBody>
          <a:bodyPr wrap="square" lIns="0" tIns="0" rIns="0" bIns="0" rtlCol="0" anchor="t">
            <a:spAutoFit/>
          </a:bodyPr>
          <a:lstStyle/>
          <a:p>
            <a:pPr algn="ctr">
              <a:lnSpc>
                <a:spcPts val="5179"/>
              </a:lnSpc>
              <a:spcBef>
                <a:spcPct val="0"/>
              </a:spcBef>
            </a:pPr>
            <a:r>
              <a:rPr lang="en-US" sz="3699" dirty="0" err="1">
                <a:solidFill>
                  <a:srgbClr val="8B6721"/>
                </a:solidFill>
                <a:latin typeface="Roboto Condensed Bold"/>
              </a:rPr>
              <a:t>Các</a:t>
            </a:r>
            <a:r>
              <a:rPr lang="en-US" sz="3699" dirty="0">
                <a:solidFill>
                  <a:srgbClr val="8B6721"/>
                </a:solidFill>
                <a:latin typeface="Roboto Condensed Bold"/>
              </a:rPr>
              <a:t> </a:t>
            </a:r>
            <a:r>
              <a:rPr lang="en-US" sz="3699" dirty="0" err="1">
                <a:solidFill>
                  <a:srgbClr val="8B6721"/>
                </a:solidFill>
                <a:latin typeface="Roboto Condensed Bold"/>
              </a:rPr>
              <a:t>biện</a:t>
            </a:r>
            <a:r>
              <a:rPr lang="en-US" sz="3699" dirty="0">
                <a:solidFill>
                  <a:srgbClr val="8B6721"/>
                </a:solidFill>
                <a:latin typeface="Roboto Condensed Bold"/>
              </a:rPr>
              <a:t> </a:t>
            </a:r>
            <a:r>
              <a:rPr lang="en-US" sz="3699" dirty="0" err="1">
                <a:solidFill>
                  <a:srgbClr val="8B6721"/>
                </a:solidFill>
                <a:latin typeface="Roboto Condensed Bold"/>
              </a:rPr>
              <a:t>pháp</a:t>
            </a:r>
            <a:r>
              <a:rPr lang="en-US" sz="3699" dirty="0">
                <a:solidFill>
                  <a:srgbClr val="8B6721"/>
                </a:solidFill>
                <a:latin typeface="Roboto Condensed Bold"/>
              </a:rPr>
              <a:t> </a:t>
            </a:r>
            <a:r>
              <a:rPr lang="en-US" sz="3699" dirty="0" err="1">
                <a:solidFill>
                  <a:srgbClr val="8B6721"/>
                </a:solidFill>
                <a:latin typeface="Roboto Condensed Bold"/>
              </a:rPr>
              <a:t>bảo</a:t>
            </a:r>
            <a:r>
              <a:rPr lang="en-US" sz="3699" dirty="0">
                <a:solidFill>
                  <a:srgbClr val="8B6721"/>
                </a:solidFill>
                <a:latin typeface="Roboto Condensed Bold"/>
              </a:rPr>
              <a:t> </a:t>
            </a:r>
            <a:r>
              <a:rPr lang="en-US" sz="3699" dirty="0" err="1">
                <a:solidFill>
                  <a:srgbClr val="8B6721"/>
                </a:solidFill>
                <a:latin typeface="Roboto Condensed Bold"/>
              </a:rPr>
              <a:t>tồn</a:t>
            </a:r>
            <a:r>
              <a:rPr lang="en-US" sz="3699" dirty="0">
                <a:solidFill>
                  <a:srgbClr val="8B6721"/>
                </a:solidFill>
                <a:latin typeface="Roboto Condensed Bold"/>
              </a:rPr>
              <a:t> </a:t>
            </a:r>
            <a:r>
              <a:rPr lang="en-US" sz="3699" dirty="0" err="1">
                <a:solidFill>
                  <a:srgbClr val="8B6721"/>
                </a:solidFill>
                <a:latin typeface="Roboto Condensed Bold"/>
              </a:rPr>
              <a:t>sinh</a:t>
            </a:r>
            <a:r>
              <a:rPr lang="en-US" sz="3699" dirty="0">
                <a:solidFill>
                  <a:srgbClr val="8B6721"/>
                </a:solidFill>
                <a:latin typeface="Roboto Condensed Bold"/>
              </a:rPr>
              <a:t> </a:t>
            </a:r>
            <a:r>
              <a:rPr lang="en-US" sz="3699" dirty="0" err="1">
                <a:solidFill>
                  <a:srgbClr val="8B6721"/>
                </a:solidFill>
                <a:latin typeface="Roboto Condensed Bold"/>
              </a:rPr>
              <a:t>vật</a:t>
            </a:r>
            <a:r>
              <a:rPr lang="en-US" sz="3699" dirty="0">
                <a:solidFill>
                  <a:srgbClr val="8B6721"/>
                </a:solidFill>
                <a:latin typeface="Roboto Condensed Bold"/>
              </a:rPr>
              <a:t> </a:t>
            </a:r>
            <a:r>
              <a:rPr lang="en-US" sz="3699" dirty="0" err="1">
                <a:solidFill>
                  <a:srgbClr val="8B6721"/>
                </a:solidFill>
                <a:latin typeface="Roboto Condensed Bold"/>
              </a:rPr>
              <a:t>quý</a:t>
            </a:r>
            <a:r>
              <a:rPr lang="en-US" sz="3699" dirty="0">
                <a:solidFill>
                  <a:srgbClr val="8B6721"/>
                </a:solidFill>
                <a:latin typeface="Roboto Condensed Bold"/>
              </a:rPr>
              <a:t> </a:t>
            </a:r>
            <a:r>
              <a:rPr lang="en-US" sz="3699" dirty="0" err="1">
                <a:solidFill>
                  <a:srgbClr val="8B6721"/>
                </a:solidFill>
                <a:latin typeface="Roboto Condensed Bold"/>
              </a:rPr>
              <a:t>hiếm</a:t>
            </a:r>
            <a:endParaRPr lang="en-US" sz="3699" dirty="0">
              <a:solidFill>
                <a:srgbClr val="8B6721"/>
              </a:solidFill>
              <a:latin typeface="Roboto Condensed Bol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1273917" y="297643"/>
            <a:ext cx="2584002" cy="1462115"/>
          </a:xfrm>
          <a:custGeom>
            <a:avLst/>
            <a:gdLst/>
            <a:ahLst/>
            <a:cxnLst/>
            <a:rect l="l" t="t" r="r" b="b"/>
            <a:pathLst>
              <a:path w="2584002" h="1462115">
                <a:moveTo>
                  <a:pt x="0" y="0"/>
                </a:moveTo>
                <a:lnTo>
                  <a:pt x="2584003" y="0"/>
                </a:lnTo>
                <a:lnTo>
                  <a:pt x="2584003" y="1462114"/>
                </a:lnTo>
                <a:lnTo>
                  <a:pt x="0" y="14621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628449" y="-1366064"/>
            <a:ext cx="19018709" cy="10397364"/>
          </a:xfrm>
          <a:custGeom>
            <a:avLst/>
            <a:gdLst/>
            <a:ahLst/>
            <a:cxnLst/>
            <a:rect l="l" t="t" r="r" b="b"/>
            <a:pathLst>
              <a:path w="19018709" h="10397364">
                <a:moveTo>
                  <a:pt x="0" y="0"/>
                </a:moveTo>
                <a:lnTo>
                  <a:pt x="19018709" y="0"/>
                </a:lnTo>
                <a:lnTo>
                  <a:pt x="19018709" y="10397363"/>
                </a:lnTo>
                <a:lnTo>
                  <a:pt x="0" y="10397363"/>
                </a:lnTo>
                <a:lnTo>
                  <a:pt x="0" y="0"/>
                </a:lnTo>
                <a:close/>
              </a:path>
            </a:pathLst>
          </a:custGeom>
          <a:blipFill>
            <a:blip r:embed="rId6">
              <a:alphaModFix amt="60000"/>
            </a:blip>
            <a:stretch>
              <a:fillRect l="-64665" r="-121186"/>
            </a:stretch>
          </a:blipFill>
        </p:spPr>
      </p:sp>
      <p:sp>
        <p:nvSpPr>
          <p:cNvPr id="4" name="Freeform 4"/>
          <p:cNvSpPr/>
          <p:nvPr/>
        </p:nvSpPr>
        <p:spPr>
          <a:xfrm>
            <a:off x="14880311" y="250871"/>
            <a:ext cx="3967267" cy="1329034"/>
          </a:xfrm>
          <a:custGeom>
            <a:avLst/>
            <a:gdLst/>
            <a:ahLst/>
            <a:cxnLst/>
            <a:rect l="l" t="t" r="r" b="b"/>
            <a:pathLst>
              <a:path w="3967267" h="1329034">
                <a:moveTo>
                  <a:pt x="0" y="0"/>
                </a:moveTo>
                <a:lnTo>
                  <a:pt x="3967267" y="0"/>
                </a:lnTo>
                <a:lnTo>
                  <a:pt x="3967267" y="1329034"/>
                </a:lnTo>
                <a:lnTo>
                  <a:pt x="0" y="13290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31592" y="6877749"/>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9">
              <a:alphaModFix amt="85000"/>
            </a:blip>
            <a:stretch>
              <a:fillRect/>
            </a:stretch>
          </a:blipFill>
        </p:spPr>
      </p:sp>
      <p:grpSp>
        <p:nvGrpSpPr>
          <p:cNvPr id="6" name="Group 6"/>
          <p:cNvGrpSpPr/>
          <p:nvPr/>
        </p:nvGrpSpPr>
        <p:grpSpPr>
          <a:xfrm>
            <a:off x="9144000" y="250871"/>
            <a:ext cx="7697535" cy="76975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52014" r="-4847"/>
              </a:stretch>
            </a:blipFill>
          </p:spPr>
        </p:sp>
      </p:grpSp>
      <p:sp>
        <p:nvSpPr>
          <p:cNvPr id="8" name="Freeform 8"/>
          <p:cNvSpPr/>
          <p:nvPr/>
        </p:nvSpPr>
        <p:spPr>
          <a:xfrm>
            <a:off x="13690159" y="0"/>
            <a:ext cx="4932048" cy="3964133"/>
          </a:xfrm>
          <a:custGeom>
            <a:avLst/>
            <a:gdLst/>
            <a:ahLst/>
            <a:cxnLst/>
            <a:rect l="l" t="t" r="r" b="b"/>
            <a:pathLst>
              <a:path w="4932048" h="3964133">
                <a:moveTo>
                  <a:pt x="0" y="0"/>
                </a:moveTo>
                <a:lnTo>
                  <a:pt x="4932048" y="0"/>
                </a:lnTo>
                <a:lnTo>
                  <a:pt x="4932048" y="3964133"/>
                </a:lnTo>
                <a:lnTo>
                  <a:pt x="0" y="3964133"/>
                </a:lnTo>
                <a:lnTo>
                  <a:pt x="0" y="0"/>
                </a:lnTo>
                <a:close/>
              </a:path>
            </a:pathLst>
          </a:custGeom>
          <a:blipFill>
            <a:blip r:embed="rId11"/>
            <a:stretch>
              <a:fillRect/>
            </a:stretch>
          </a:blipFill>
        </p:spPr>
      </p:sp>
      <p:sp>
        <p:nvSpPr>
          <p:cNvPr id="9" name="TextBox 9"/>
          <p:cNvSpPr txBox="1"/>
          <p:nvPr/>
        </p:nvSpPr>
        <p:spPr>
          <a:xfrm>
            <a:off x="6679282" y="7919709"/>
            <a:ext cx="11942926" cy="1338591"/>
          </a:xfrm>
          <a:prstGeom prst="rect">
            <a:avLst/>
          </a:prstGeom>
        </p:spPr>
        <p:txBody>
          <a:bodyPr lIns="0" tIns="0" rIns="0" bIns="0" rtlCol="0" anchor="t">
            <a:spAutoFit/>
          </a:bodyPr>
          <a:lstStyle/>
          <a:p>
            <a:pPr algn="ctr">
              <a:lnSpc>
                <a:spcPts val="10292"/>
              </a:lnSpc>
            </a:pPr>
            <a:r>
              <a:rPr lang="en-US" sz="7351">
                <a:solidFill>
                  <a:srgbClr val="FFF7E5"/>
                </a:solidFill>
                <a:latin typeface="#9Slide05 IcielSanelma"/>
              </a:rPr>
              <a:t>Chim kền kền</a:t>
            </a:r>
          </a:p>
        </p:txBody>
      </p:sp>
      <p:sp>
        <p:nvSpPr>
          <p:cNvPr id="10" name="Freeform 10"/>
          <p:cNvSpPr/>
          <p:nvPr/>
        </p:nvSpPr>
        <p:spPr>
          <a:xfrm>
            <a:off x="2565919" y="915388"/>
            <a:ext cx="5737496" cy="4871656"/>
          </a:xfrm>
          <a:custGeom>
            <a:avLst/>
            <a:gdLst/>
            <a:ahLst/>
            <a:cxnLst/>
            <a:rect l="l" t="t" r="r" b="b"/>
            <a:pathLst>
              <a:path w="5737496" h="4871656">
                <a:moveTo>
                  <a:pt x="0" y="0"/>
                </a:moveTo>
                <a:lnTo>
                  <a:pt x="5737496" y="0"/>
                </a:lnTo>
                <a:lnTo>
                  <a:pt x="5737496" y="4871656"/>
                </a:lnTo>
                <a:lnTo>
                  <a:pt x="0" y="48716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
        <p:nvSpPr>
          <p:cNvPr id="11" name="TextBox 11"/>
          <p:cNvSpPr txBox="1"/>
          <p:nvPr/>
        </p:nvSpPr>
        <p:spPr>
          <a:xfrm>
            <a:off x="3555062" y="2382983"/>
            <a:ext cx="3531537" cy="1581150"/>
          </a:xfrm>
          <a:prstGeom prst="rect">
            <a:avLst/>
          </a:prstGeom>
        </p:spPr>
        <p:txBody>
          <a:bodyPr wrap="square" lIns="0" tIns="0" rIns="0" bIns="0" rtlCol="0" anchor="t">
            <a:spAutoFit/>
          </a:bodyPr>
          <a:lstStyle/>
          <a:p>
            <a:pPr algn="ctr">
              <a:lnSpc>
                <a:spcPts val="6299"/>
              </a:lnSpc>
              <a:spcBef>
                <a:spcPct val="0"/>
              </a:spcBef>
            </a:pPr>
            <a:r>
              <a:rPr lang="en-US" sz="4500" dirty="0" err="1">
                <a:solidFill>
                  <a:srgbClr val="8E9484"/>
                </a:solidFill>
                <a:latin typeface="Roboto Condensed"/>
              </a:rPr>
              <a:t>Đây</a:t>
            </a:r>
            <a:r>
              <a:rPr lang="en-US" sz="4500" dirty="0">
                <a:solidFill>
                  <a:srgbClr val="8E9484"/>
                </a:solidFill>
                <a:latin typeface="Roboto Condensed"/>
              </a:rPr>
              <a:t> </a:t>
            </a:r>
            <a:r>
              <a:rPr lang="en-US" sz="4500" dirty="0" err="1">
                <a:solidFill>
                  <a:srgbClr val="8E9484"/>
                </a:solidFill>
                <a:latin typeface="Roboto Condensed"/>
              </a:rPr>
              <a:t>là</a:t>
            </a:r>
            <a:r>
              <a:rPr lang="en-US" sz="4500" dirty="0">
                <a:solidFill>
                  <a:srgbClr val="8E9484"/>
                </a:solidFill>
                <a:latin typeface="Roboto Condensed"/>
              </a:rPr>
              <a:t> </a:t>
            </a:r>
            <a:r>
              <a:rPr lang="en-US" sz="4500" dirty="0" err="1">
                <a:solidFill>
                  <a:srgbClr val="8E9484"/>
                </a:solidFill>
                <a:latin typeface="Roboto Condensed"/>
              </a:rPr>
              <a:t>tiếng</a:t>
            </a:r>
            <a:endParaRPr lang="en-US" sz="4500" dirty="0">
              <a:solidFill>
                <a:srgbClr val="8E9484"/>
              </a:solidFill>
              <a:latin typeface="Roboto Condensed"/>
            </a:endParaRPr>
          </a:p>
          <a:p>
            <a:pPr algn="ctr">
              <a:lnSpc>
                <a:spcPts val="6299"/>
              </a:lnSpc>
              <a:spcBef>
                <a:spcPct val="0"/>
              </a:spcBef>
            </a:pPr>
            <a:r>
              <a:rPr lang="en-US" sz="4500" dirty="0">
                <a:solidFill>
                  <a:srgbClr val="8E9484"/>
                </a:solidFill>
                <a:latin typeface="Roboto Condensed"/>
              </a:rPr>
              <a:t> </a:t>
            </a:r>
            <a:r>
              <a:rPr lang="en-US" sz="4500" dirty="0" err="1">
                <a:solidFill>
                  <a:srgbClr val="8E9484"/>
                </a:solidFill>
                <a:latin typeface="Roboto Condensed"/>
              </a:rPr>
              <a:t>loài</a:t>
            </a:r>
            <a:r>
              <a:rPr lang="en-US" sz="4500" dirty="0">
                <a:solidFill>
                  <a:srgbClr val="8E9484"/>
                </a:solidFill>
                <a:latin typeface="Roboto Condensed"/>
              </a:rPr>
              <a:t> </a:t>
            </a:r>
            <a:r>
              <a:rPr lang="en-US" sz="4500" dirty="0" err="1">
                <a:solidFill>
                  <a:srgbClr val="8E9484"/>
                </a:solidFill>
                <a:latin typeface="Roboto Condensed"/>
              </a:rPr>
              <a:t>chim</a:t>
            </a:r>
            <a:r>
              <a:rPr lang="en-US" sz="4500" dirty="0">
                <a:solidFill>
                  <a:srgbClr val="8E9484"/>
                </a:solidFill>
                <a:latin typeface="Roboto Condensed"/>
              </a:rPr>
              <a:t> </a:t>
            </a:r>
            <a:r>
              <a:rPr lang="en-US" sz="4500" dirty="0" err="1">
                <a:solidFill>
                  <a:srgbClr val="8E9484"/>
                </a:solidFill>
                <a:latin typeface="Roboto Condensed"/>
              </a:rPr>
              <a:t>nào</a:t>
            </a:r>
            <a:r>
              <a:rPr lang="en-US" sz="4500" dirty="0">
                <a:solidFill>
                  <a:srgbClr val="8E9484"/>
                </a:solidFill>
                <a:latin typeface="Roboto Condensed"/>
              </a:rPr>
              <a:t>?</a:t>
            </a:r>
          </a:p>
        </p:txBody>
      </p:sp>
      <p:sp>
        <p:nvSpPr>
          <p:cNvPr id="12" name="Freeform 12"/>
          <p:cNvSpPr/>
          <p:nvPr/>
        </p:nvSpPr>
        <p:spPr>
          <a:xfrm>
            <a:off x="-131592" y="5143500"/>
            <a:ext cx="4564986" cy="5575555"/>
          </a:xfrm>
          <a:custGeom>
            <a:avLst/>
            <a:gdLst/>
            <a:ahLst/>
            <a:cxnLst/>
            <a:rect l="l" t="t" r="r" b="b"/>
            <a:pathLst>
              <a:path w="4564986" h="5575555">
                <a:moveTo>
                  <a:pt x="0" y="0"/>
                </a:moveTo>
                <a:lnTo>
                  <a:pt x="4564985" y="0"/>
                </a:lnTo>
                <a:lnTo>
                  <a:pt x="4564985" y="5575555"/>
                </a:lnTo>
                <a:lnTo>
                  <a:pt x="0" y="557555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Chim kền kền">
            <a:hlinkClick r:id="" action="ppaction://media"/>
            <a:extLst>
              <a:ext uri="{FF2B5EF4-FFF2-40B4-BE49-F238E27FC236}">
                <a16:creationId xmlns:a16="http://schemas.microsoft.com/office/drawing/2014/main" id="{91AEC06D-BB2E-4617-B3D4-19EBDF9E5D6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03843" y="3745779"/>
            <a:ext cx="1616075" cy="161607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649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923128"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51664"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69523" y="-2372380"/>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4">
              <a:alphaModFix amt="64000"/>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378445" y="3956619"/>
            <a:ext cx="19044890" cy="3086100"/>
            <a:chOff x="0" y="0"/>
            <a:chExt cx="5015938" cy="812800"/>
          </a:xfrm>
        </p:grpSpPr>
        <p:sp>
          <p:nvSpPr>
            <p:cNvPr id="6" name="Freeform 6"/>
            <p:cNvSpPr/>
            <p:nvPr/>
          </p:nvSpPr>
          <p:spPr>
            <a:xfrm>
              <a:off x="0" y="0"/>
              <a:ext cx="5015938" cy="812800"/>
            </a:xfrm>
            <a:custGeom>
              <a:avLst/>
              <a:gdLst/>
              <a:ahLst/>
              <a:cxnLst/>
              <a:rect l="l" t="t" r="r" b="b"/>
              <a:pathLst>
                <a:path w="5015938" h="812800">
                  <a:moveTo>
                    <a:pt x="20732" y="0"/>
                  </a:moveTo>
                  <a:lnTo>
                    <a:pt x="4995206" y="0"/>
                  </a:lnTo>
                  <a:cubicBezTo>
                    <a:pt x="5000704" y="0"/>
                    <a:pt x="5005978" y="2184"/>
                    <a:pt x="5009866" y="6072"/>
                  </a:cubicBezTo>
                  <a:cubicBezTo>
                    <a:pt x="5013754" y="9960"/>
                    <a:pt x="5015938" y="15234"/>
                    <a:pt x="5015938" y="20732"/>
                  </a:cubicBezTo>
                  <a:lnTo>
                    <a:pt x="5015938" y="792068"/>
                  </a:lnTo>
                  <a:cubicBezTo>
                    <a:pt x="5015938" y="797566"/>
                    <a:pt x="5013754" y="802840"/>
                    <a:pt x="5009866" y="806728"/>
                  </a:cubicBezTo>
                  <a:cubicBezTo>
                    <a:pt x="5005978" y="810616"/>
                    <a:pt x="5000704" y="812800"/>
                    <a:pt x="4995206" y="812800"/>
                  </a:cubicBezTo>
                  <a:lnTo>
                    <a:pt x="20732" y="812800"/>
                  </a:lnTo>
                  <a:cubicBezTo>
                    <a:pt x="15234" y="812800"/>
                    <a:pt x="9960" y="810616"/>
                    <a:pt x="6072" y="806728"/>
                  </a:cubicBezTo>
                  <a:cubicBezTo>
                    <a:pt x="2184" y="802840"/>
                    <a:pt x="0" y="797566"/>
                    <a:pt x="0" y="792068"/>
                  </a:cubicBezTo>
                  <a:lnTo>
                    <a:pt x="0" y="20732"/>
                  </a:lnTo>
                  <a:cubicBezTo>
                    <a:pt x="0" y="15234"/>
                    <a:pt x="2184" y="9960"/>
                    <a:pt x="6072" y="6072"/>
                  </a:cubicBezTo>
                  <a:cubicBezTo>
                    <a:pt x="9960" y="2184"/>
                    <a:pt x="15234" y="0"/>
                    <a:pt x="20732" y="0"/>
                  </a:cubicBezTo>
                  <a:close/>
                </a:path>
              </a:pathLst>
            </a:custGeom>
            <a:solidFill>
              <a:srgbClr val="FFFFFF">
                <a:alpha val="82745"/>
              </a:srgbClr>
            </a:solidFill>
          </p:spPr>
        </p:sp>
        <p:sp>
          <p:nvSpPr>
            <p:cNvPr id="7" name="TextBox 7"/>
            <p:cNvSpPr txBox="1"/>
            <p:nvPr/>
          </p:nvSpPr>
          <p:spPr>
            <a:xfrm>
              <a:off x="0" y="-38100"/>
              <a:ext cx="5015938"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871368" y="5921077"/>
            <a:ext cx="2995680" cy="4310332"/>
          </a:xfrm>
          <a:custGeom>
            <a:avLst/>
            <a:gdLst/>
            <a:ahLst/>
            <a:cxnLst/>
            <a:rect l="l" t="t" r="r" b="b"/>
            <a:pathLst>
              <a:path w="2995680" h="4310332">
                <a:moveTo>
                  <a:pt x="0" y="0"/>
                </a:moveTo>
                <a:lnTo>
                  <a:pt x="2995681" y="0"/>
                </a:lnTo>
                <a:lnTo>
                  <a:pt x="2995681" y="4310332"/>
                </a:lnTo>
                <a:lnTo>
                  <a:pt x="0" y="4310332"/>
                </a:lnTo>
                <a:lnTo>
                  <a:pt x="0" y="0"/>
                </a:lnTo>
                <a:close/>
              </a:path>
            </a:pathLst>
          </a:custGeom>
          <a:blipFill>
            <a:blip r:embed="rId6"/>
            <a:stretch>
              <a:fillRect/>
            </a:stretch>
          </a:blipFill>
        </p:spPr>
      </p:sp>
      <p:sp>
        <p:nvSpPr>
          <p:cNvPr id="9" name="TextBox 9"/>
          <p:cNvSpPr txBox="1"/>
          <p:nvPr/>
        </p:nvSpPr>
        <p:spPr>
          <a:xfrm>
            <a:off x="-723510" y="4167790"/>
            <a:ext cx="20491910" cy="2976008"/>
          </a:xfrm>
          <a:prstGeom prst="rect">
            <a:avLst/>
          </a:prstGeom>
        </p:spPr>
        <p:txBody>
          <a:bodyPr lIns="0" tIns="0" rIns="0" bIns="0" rtlCol="0" anchor="t">
            <a:spAutoFit/>
          </a:bodyPr>
          <a:lstStyle/>
          <a:p>
            <a:pPr algn="ctr">
              <a:lnSpc>
                <a:spcPts val="10990"/>
              </a:lnSpc>
            </a:pPr>
            <a:r>
              <a:rPr lang="en-US" sz="9313" dirty="0">
                <a:solidFill>
                  <a:srgbClr val="6B7063"/>
                </a:solidFill>
                <a:latin typeface="Fraunces Bold"/>
              </a:rPr>
              <a:t> </a:t>
            </a:r>
            <a:r>
              <a:rPr lang="en-US" sz="13000" dirty="0">
                <a:solidFill>
                  <a:srgbClr val="6B7063"/>
                </a:solidFill>
                <a:latin typeface="#9Slide05 IcielSanelma" panose="020B0604020202020204" charset="0"/>
              </a:rPr>
              <a:t>IV. </a:t>
            </a:r>
          </a:p>
          <a:p>
            <a:pPr algn="ctr">
              <a:lnSpc>
                <a:spcPts val="10990"/>
              </a:lnSpc>
            </a:pPr>
            <a:r>
              <a:rPr lang="en-US" sz="13000" dirty="0">
                <a:solidFill>
                  <a:srgbClr val="6B7063"/>
                </a:solidFill>
                <a:latin typeface="#9Slide05 IcielSanelma" panose="020B0604020202020204" charset="0"/>
              </a:rPr>
              <a:t>LUYỆN TẬP</a:t>
            </a:r>
          </a:p>
        </p:txBody>
      </p:sp>
      <p:sp>
        <p:nvSpPr>
          <p:cNvPr id="10" name="Freeform 10"/>
          <p:cNvSpPr/>
          <p:nvPr/>
        </p:nvSpPr>
        <p:spPr>
          <a:xfrm>
            <a:off x="16038561" y="-2002625"/>
            <a:ext cx="7035847" cy="4406199"/>
          </a:xfrm>
          <a:custGeom>
            <a:avLst/>
            <a:gdLst/>
            <a:ahLst/>
            <a:cxnLst/>
            <a:rect l="l" t="t" r="r" b="b"/>
            <a:pathLst>
              <a:path w="7035847" h="4406199">
                <a:moveTo>
                  <a:pt x="0" y="0"/>
                </a:moveTo>
                <a:lnTo>
                  <a:pt x="7035848" y="0"/>
                </a:lnTo>
                <a:lnTo>
                  <a:pt x="7035848" y="4406200"/>
                </a:lnTo>
                <a:lnTo>
                  <a:pt x="0" y="4406200"/>
                </a:lnTo>
                <a:lnTo>
                  <a:pt x="0" y="0"/>
                </a:lnTo>
                <a:close/>
              </a:path>
            </a:pathLst>
          </a:custGeom>
          <a:blipFill>
            <a:blip r:embed="rId7"/>
            <a:stretch>
              <a:fillRect/>
            </a:stretch>
          </a:blipFill>
        </p:spPr>
      </p:sp>
      <p:sp>
        <p:nvSpPr>
          <p:cNvPr id="11" name="Freeform 11"/>
          <p:cNvSpPr/>
          <p:nvPr/>
        </p:nvSpPr>
        <p:spPr>
          <a:xfrm>
            <a:off x="1028700" y="4724487"/>
            <a:ext cx="2877367" cy="550692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8"/>
            <a:stretch>
              <a:fillRect/>
            </a:stretch>
          </a:blipFill>
        </p:spPr>
      </p:sp>
      <p:sp>
        <p:nvSpPr>
          <p:cNvPr id="12" name="Freeform 12"/>
          <p:cNvSpPr/>
          <p:nvPr/>
        </p:nvSpPr>
        <p:spPr>
          <a:xfrm>
            <a:off x="-2548400" y="-1174400"/>
            <a:ext cx="7035847" cy="4406199"/>
          </a:xfrm>
          <a:custGeom>
            <a:avLst/>
            <a:gdLst/>
            <a:ahLst/>
            <a:cxnLst/>
            <a:rect l="l" t="t" r="r" b="b"/>
            <a:pathLst>
              <a:path w="7035847" h="4406199">
                <a:moveTo>
                  <a:pt x="0" y="0"/>
                </a:moveTo>
                <a:lnTo>
                  <a:pt x="7035847" y="0"/>
                </a:lnTo>
                <a:lnTo>
                  <a:pt x="7035847" y="4406200"/>
                </a:lnTo>
                <a:lnTo>
                  <a:pt x="0" y="4406200"/>
                </a:lnTo>
                <a:lnTo>
                  <a:pt x="0" y="0"/>
                </a:lnTo>
                <a:close/>
              </a:path>
            </a:pathLst>
          </a:custGeom>
          <a:blipFill>
            <a:blip r:embed="rId7"/>
            <a:stretch>
              <a:fillRect/>
            </a:stretch>
          </a:blipFill>
        </p:spPr>
      </p:sp>
      <p:sp>
        <p:nvSpPr>
          <p:cNvPr id="13" name="Freeform 13"/>
          <p:cNvSpPr/>
          <p:nvPr/>
        </p:nvSpPr>
        <p:spPr>
          <a:xfrm>
            <a:off x="3906067" y="911606"/>
            <a:ext cx="4354702" cy="1769893"/>
          </a:xfrm>
          <a:custGeom>
            <a:avLst/>
            <a:gdLst/>
            <a:ahLst/>
            <a:cxnLst/>
            <a:rect l="l" t="t" r="r" b="b"/>
            <a:pathLst>
              <a:path w="4354702" h="1769893">
                <a:moveTo>
                  <a:pt x="0" y="0"/>
                </a:moveTo>
                <a:lnTo>
                  <a:pt x="4354701" y="0"/>
                </a:lnTo>
                <a:lnTo>
                  <a:pt x="4354701"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144000" y="1028700"/>
            <a:ext cx="4354702" cy="1769893"/>
          </a:xfrm>
          <a:custGeom>
            <a:avLst/>
            <a:gdLst/>
            <a:ahLst/>
            <a:cxnLst/>
            <a:rect l="l" t="t" r="r" b="b"/>
            <a:pathLst>
              <a:path w="4354702" h="1769893">
                <a:moveTo>
                  <a:pt x="0" y="0"/>
                </a:moveTo>
                <a:lnTo>
                  <a:pt x="4354702" y="0"/>
                </a:lnTo>
                <a:lnTo>
                  <a:pt x="4354702"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969523" y="-2372380"/>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090" y="4288985"/>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0000"/>
            </a:blip>
            <a:stretch>
              <a:fillRect l="-64665" r="-121186"/>
            </a:stretch>
          </a:blipFill>
        </p:spPr>
      </p:sp>
      <p:grpSp>
        <p:nvGrpSpPr>
          <p:cNvPr id="4" name="Group 4"/>
          <p:cNvGrpSpPr/>
          <p:nvPr/>
        </p:nvGrpSpPr>
        <p:grpSpPr>
          <a:xfrm>
            <a:off x="806989" y="3061335"/>
            <a:ext cx="9187491" cy="2806647"/>
            <a:chOff x="0" y="0"/>
            <a:chExt cx="2419751" cy="739199"/>
          </a:xfrm>
        </p:grpSpPr>
        <p:sp>
          <p:nvSpPr>
            <p:cNvPr id="5" name="Freeform 5"/>
            <p:cNvSpPr/>
            <p:nvPr/>
          </p:nvSpPr>
          <p:spPr>
            <a:xfrm>
              <a:off x="0" y="0"/>
              <a:ext cx="2419751" cy="739199"/>
            </a:xfrm>
            <a:custGeom>
              <a:avLst/>
              <a:gdLst/>
              <a:ahLst/>
              <a:cxnLst/>
              <a:rect l="l" t="t" r="r" b="b"/>
              <a:pathLst>
                <a:path w="2419751" h="739199">
                  <a:moveTo>
                    <a:pt x="42976" y="0"/>
                  </a:moveTo>
                  <a:lnTo>
                    <a:pt x="2376775" y="0"/>
                  </a:lnTo>
                  <a:cubicBezTo>
                    <a:pt x="2388173" y="0"/>
                    <a:pt x="2399104" y="4528"/>
                    <a:pt x="2407164" y="12587"/>
                  </a:cubicBezTo>
                  <a:cubicBezTo>
                    <a:pt x="2415223" y="20647"/>
                    <a:pt x="2419751" y="31578"/>
                    <a:pt x="2419751" y="42976"/>
                  </a:cubicBezTo>
                  <a:lnTo>
                    <a:pt x="2419751" y="696224"/>
                  </a:lnTo>
                  <a:cubicBezTo>
                    <a:pt x="2419751" y="707621"/>
                    <a:pt x="2415223" y="718552"/>
                    <a:pt x="2407164" y="726612"/>
                  </a:cubicBezTo>
                  <a:cubicBezTo>
                    <a:pt x="2399104" y="734671"/>
                    <a:pt x="2388173" y="739199"/>
                    <a:pt x="2376775" y="739199"/>
                  </a:cubicBezTo>
                  <a:lnTo>
                    <a:pt x="42976" y="739199"/>
                  </a:lnTo>
                  <a:cubicBezTo>
                    <a:pt x="31578" y="739199"/>
                    <a:pt x="20647" y="734671"/>
                    <a:pt x="12587" y="726612"/>
                  </a:cubicBezTo>
                  <a:cubicBezTo>
                    <a:pt x="4528" y="718552"/>
                    <a:pt x="0" y="707621"/>
                    <a:pt x="0" y="696224"/>
                  </a:cubicBezTo>
                  <a:lnTo>
                    <a:pt x="0" y="42976"/>
                  </a:lnTo>
                  <a:cubicBezTo>
                    <a:pt x="0" y="31578"/>
                    <a:pt x="4528" y="20647"/>
                    <a:pt x="12587" y="12587"/>
                  </a:cubicBezTo>
                  <a:cubicBezTo>
                    <a:pt x="20647" y="4528"/>
                    <a:pt x="31578" y="0"/>
                    <a:pt x="42976" y="0"/>
                  </a:cubicBezTo>
                  <a:close/>
                </a:path>
              </a:pathLst>
            </a:custGeom>
            <a:solidFill>
              <a:srgbClr val="FFF9D9"/>
            </a:solidFill>
          </p:spPr>
        </p:sp>
        <p:sp>
          <p:nvSpPr>
            <p:cNvPr id="6" name="TextBox 6"/>
            <p:cNvSpPr txBox="1"/>
            <p:nvPr/>
          </p:nvSpPr>
          <p:spPr>
            <a:xfrm>
              <a:off x="0" y="-38100"/>
              <a:ext cx="2419751" cy="77729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277219">
            <a:off x="10548830" y="463998"/>
            <a:ext cx="6615920" cy="9359005"/>
          </a:xfrm>
          <a:custGeom>
            <a:avLst/>
            <a:gdLst/>
            <a:ahLst/>
            <a:cxnLst/>
            <a:rect l="l" t="t" r="r" b="b"/>
            <a:pathLst>
              <a:path w="6615920" h="9359005">
                <a:moveTo>
                  <a:pt x="0" y="0"/>
                </a:moveTo>
                <a:lnTo>
                  <a:pt x="6615920" y="0"/>
                </a:lnTo>
                <a:lnTo>
                  <a:pt x="6615920" y="9359004"/>
                </a:lnTo>
                <a:lnTo>
                  <a:pt x="0" y="9359004"/>
                </a:lnTo>
                <a:lnTo>
                  <a:pt x="0" y="0"/>
                </a:lnTo>
                <a:close/>
              </a:path>
            </a:pathLst>
          </a:custGeom>
          <a:blipFill>
            <a:blip r:embed="rId5"/>
            <a:stretch>
              <a:fillRect/>
            </a:stretch>
          </a:blipFill>
        </p:spPr>
      </p:sp>
      <p:sp>
        <p:nvSpPr>
          <p:cNvPr id="8" name="Freeform 8"/>
          <p:cNvSpPr/>
          <p:nvPr/>
        </p:nvSpPr>
        <p:spPr>
          <a:xfrm>
            <a:off x="6059855" y="-610220"/>
            <a:ext cx="5083921" cy="1645919"/>
          </a:xfrm>
          <a:custGeom>
            <a:avLst/>
            <a:gdLst/>
            <a:ahLst/>
            <a:cxnLst/>
            <a:rect l="l" t="t" r="r" b="b"/>
            <a:pathLst>
              <a:path w="5083921" h="1645919">
                <a:moveTo>
                  <a:pt x="0" y="0"/>
                </a:moveTo>
                <a:lnTo>
                  <a:pt x="5083921" y="0"/>
                </a:lnTo>
                <a:lnTo>
                  <a:pt x="5083921" y="1645920"/>
                </a:lnTo>
                <a:lnTo>
                  <a:pt x="0" y="16459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5907288" y="4902545"/>
            <a:ext cx="4750130" cy="4114800"/>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1238290" y="3459136"/>
            <a:ext cx="8324890" cy="1944370"/>
          </a:xfrm>
          <a:prstGeom prst="rect">
            <a:avLst/>
          </a:prstGeom>
        </p:spPr>
        <p:txBody>
          <a:bodyPr lIns="0" tIns="0" rIns="0" bIns="0" rtlCol="0" anchor="t">
            <a:spAutoFit/>
          </a:bodyPr>
          <a:lstStyle/>
          <a:p>
            <a:pPr algn="just">
              <a:lnSpc>
                <a:spcPts val="5179"/>
              </a:lnSpc>
              <a:spcBef>
                <a:spcPct val="0"/>
              </a:spcBef>
            </a:pPr>
            <a:r>
              <a:rPr lang="en-US" sz="3699">
                <a:solidFill>
                  <a:srgbClr val="726F4B"/>
                </a:solidFill>
                <a:latin typeface="Roboto Condensed Bold"/>
              </a:rPr>
              <a:t>Bài tập 1. </a:t>
            </a:r>
            <a:r>
              <a:rPr lang="en-US" sz="3699">
                <a:solidFill>
                  <a:srgbClr val="726F4B"/>
                </a:solidFill>
                <a:latin typeface="Roboto Condensed"/>
              </a:rPr>
              <a:t>Hoàn thành phiếu học tập 2: Từ những thông tin trong văn bản Vườn quốc gia Tràm Chim – Tam Nông.</a:t>
            </a:r>
          </a:p>
        </p:txBody>
      </p:sp>
      <p:grpSp>
        <p:nvGrpSpPr>
          <p:cNvPr id="11" name="Group 11"/>
          <p:cNvGrpSpPr/>
          <p:nvPr/>
        </p:nvGrpSpPr>
        <p:grpSpPr>
          <a:xfrm>
            <a:off x="409670" y="812710"/>
            <a:ext cx="7536204" cy="1168355"/>
            <a:chOff x="0" y="0"/>
            <a:chExt cx="1984844" cy="307715"/>
          </a:xfrm>
        </p:grpSpPr>
        <p:sp>
          <p:nvSpPr>
            <p:cNvPr id="12" name="Freeform 12"/>
            <p:cNvSpPr/>
            <p:nvPr/>
          </p:nvSpPr>
          <p:spPr>
            <a:xfrm>
              <a:off x="0" y="0"/>
              <a:ext cx="1984844" cy="307715"/>
            </a:xfrm>
            <a:custGeom>
              <a:avLst/>
              <a:gdLst/>
              <a:ahLst/>
              <a:cxnLst/>
              <a:rect l="l" t="t" r="r" b="b"/>
              <a:pathLst>
                <a:path w="1984844" h="307715">
                  <a:moveTo>
                    <a:pt x="52392" y="0"/>
                  </a:moveTo>
                  <a:lnTo>
                    <a:pt x="1932452" y="0"/>
                  </a:lnTo>
                  <a:cubicBezTo>
                    <a:pt x="1946347" y="0"/>
                    <a:pt x="1959673" y="5520"/>
                    <a:pt x="1969499" y="15345"/>
                  </a:cubicBezTo>
                  <a:cubicBezTo>
                    <a:pt x="1979324" y="25171"/>
                    <a:pt x="1984844" y="38497"/>
                    <a:pt x="1984844" y="52392"/>
                  </a:cubicBezTo>
                  <a:lnTo>
                    <a:pt x="1984844" y="255323"/>
                  </a:lnTo>
                  <a:cubicBezTo>
                    <a:pt x="1984844" y="269218"/>
                    <a:pt x="1979324" y="282544"/>
                    <a:pt x="1969499" y="292370"/>
                  </a:cubicBezTo>
                  <a:cubicBezTo>
                    <a:pt x="1959673" y="302195"/>
                    <a:pt x="1946347" y="307715"/>
                    <a:pt x="1932452" y="307715"/>
                  </a:cubicBezTo>
                  <a:lnTo>
                    <a:pt x="52392" y="307715"/>
                  </a:lnTo>
                  <a:cubicBezTo>
                    <a:pt x="38497" y="307715"/>
                    <a:pt x="25171" y="302195"/>
                    <a:pt x="15345" y="292370"/>
                  </a:cubicBezTo>
                  <a:cubicBezTo>
                    <a:pt x="5520" y="282544"/>
                    <a:pt x="0" y="269218"/>
                    <a:pt x="0" y="255323"/>
                  </a:cubicBezTo>
                  <a:lnTo>
                    <a:pt x="0" y="52392"/>
                  </a:lnTo>
                  <a:cubicBezTo>
                    <a:pt x="0" y="38497"/>
                    <a:pt x="5520" y="25171"/>
                    <a:pt x="15345" y="15345"/>
                  </a:cubicBezTo>
                  <a:cubicBezTo>
                    <a:pt x="25171" y="5520"/>
                    <a:pt x="38497" y="0"/>
                    <a:pt x="52392" y="0"/>
                  </a:cubicBezTo>
                  <a:close/>
                </a:path>
              </a:pathLst>
            </a:custGeom>
            <a:solidFill>
              <a:srgbClr val="FFFCF5">
                <a:alpha val="44706"/>
              </a:srgbClr>
            </a:solidFill>
          </p:spPr>
        </p:sp>
        <p:sp>
          <p:nvSpPr>
            <p:cNvPr id="13" name="TextBox 13"/>
            <p:cNvSpPr txBox="1"/>
            <p:nvPr/>
          </p:nvSpPr>
          <p:spPr>
            <a:xfrm>
              <a:off x="0" y="-38100"/>
              <a:ext cx="1984844" cy="34581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981136" y="795255"/>
            <a:ext cx="13875808" cy="1169936"/>
          </a:xfrm>
          <a:prstGeom prst="rect">
            <a:avLst/>
          </a:prstGeom>
        </p:spPr>
        <p:txBody>
          <a:bodyPr lIns="0" tIns="0" rIns="0" bIns="0" rtlCol="0" anchor="t">
            <a:spAutoFit/>
          </a:bodyPr>
          <a:lstStyle/>
          <a:p>
            <a:pPr algn="ctr">
              <a:lnSpc>
                <a:spcPts val="8829"/>
              </a:lnSpc>
              <a:spcBef>
                <a:spcPct val="0"/>
              </a:spcBef>
            </a:pPr>
            <a:r>
              <a:rPr lang="en-US" sz="8800" dirty="0">
                <a:solidFill>
                  <a:srgbClr val="8D4343"/>
                </a:solidFill>
                <a:latin typeface="#9Slide05 IcielSanelma" panose="020B0604020202020204" charset="0"/>
              </a:rPr>
              <a:t> IV. LUYỆN TẬP</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4094" y="1245393"/>
            <a:ext cx="19162245" cy="10144013"/>
          </a:xfrm>
          <a:custGeom>
            <a:avLst/>
            <a:gdLst/>
            <a:ahLst/>
            <a:cxnLst/>
            <a:rect l="l" t="t" r="r" b="b"/>
            <a:pathLst>
              <a:path w="19162245" h="10144013">
                <a:moveTo>
                  <a:pt x="0" y="0"/>
                </a:moveTo>
                <a:lnTo>
                  <a:pt x="19162245" y="0"/>
                </a:lnTo>
                <a:lnTo>
                  <a:pt x="19162245" y="10144014"/>
                </a:lnTo>
                <a:lnTo>
                  <a:pt x="0" y="10144014"/>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graphicFrame>
        <p:nvGraphicFramePr>
          <p:cNvPr id="3" name="Table 3"/>
          <p:cNvGraphicFramePr>
            <a:graphicFrameLocks noGrp="1"/>
          </p:cNvGraphicFramePr>
          <p:nvPr/>
        </p:nvGraphicFramePr>
        <p:xfrm>
          <a:off x="679070" y="0"/>
          <a:ext cx="16929859" cy="10287002"/>
        </p:xfrm>
        <a:graphic>
          <a:graphicData uri="http://schemas.openxmlformats.org/drawingml/2006/table">
            <a:tbl>
              <a:tblPr/>
              <a:tblGrid>
                <a:gridCol w="2069428">
                  <a:extLst>
                    <a:ext uri="{9D8B030D-6E8A-4147-A177-3AD203B41FA5}">
                      <a16:colId xmlns:a16="http://schemas.microsoft.com/office/drawing/2014/main" val="20000"/>
                    </a:ext>
                  </a:extLst>
                </a:gridCol>
                <a:gridCol w="6188248">
                  <a:extLst>
                    <a:ext uri="{9D8B030D-6E8A-4147-A177-3AD203B41FA5}">
                      <a16:colId xmlns:a16="http://schemas.microsoft.com/office/drawing/2014/main" val="20001"/>
                    </a:ext>
                  </a:extLst>
                </a:gridCol>
                <a:gridCol w="8672183">
                  <a:extLst>
                    <a:ext uri="{9D8B030D-6E8A-4147-A177-3AD203B41FA5}">
                      <a16:colId xmlns:a16="http://schemas.microsoft.com/office/drawing/2014/main" val="20002"/>
                    </a:ext>
                  </a:extLst>
                </a:gridCol>
              </a:tblGrid>
              <a:tr h="1221933">
                <a:tc gridSpan="2">
                  <a:txBody>
                    <a:bodyPr/>
                    <a:lstStyle/>
                    <a:p>
                      <a:pPr algn="ctr">
                        <a:lnSpc>
                          <a:spcPts val="3000"/>
                        </a:lnSpc>
                        <a:defRPr/>
                      </a:pPr>
                      <a:r>
                        <a:rPr lang="en-US" sz="3000" spc="-6">
                          <a:solidFill>
                            <a:srgbClr val="726F4B"/>
                          </a:solidFill>
                          <a:latin typeface="Roboto Condensed Bold"/>
                        </a:rPr>
                        <a:t>Các yếu tố </a:t>
                      </a:r>
                      <a:endParaRPr lang="en-US" sz="1100"/>
                    </a:p>
                    <a:p>
                      <a:pPr algn="ctr">
                        <a:lnSpc>
                          <a:spcPts val="3000"/>
                        </a:lnSpc>
                      </a:pPr>
                      <a:r>
                        <a:rPr lang="en-US" sz="3000" spc="-6">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hMerge="1">
                  <a:txBody>
                    <a:bodyPr/>
                    <a:lstStyle/>
                    <a:p>
                      <a:pPr algn="ctr">
                        <a:lnSpc>
                          <a:spcPts val="3000"/>
                        </a:lnSpc>
                        <a:defRPr/>
                      </a:pPr>
                      <a:r>
                        <a:rPr lang="en-US" sz="3000" spc="-6">
                          <a:solidFill>
                            <a:srgbClr val="726F4B"/>
                          </a:solidFill>
                          <a:latin typeface="Roboto Condensed Bold"/>
                        </a:rPr>
                        <a:t>Các yếu tố </a:t>
                      </a:r>
                      <a:endParaRPr lang="en-US" sz="1100"/>
                    </a:p>
                    <a:p>
                      <a:pPr algn="ctr">
                        <a:lnSpc>
                          <a:spcPts val="3000"/>
                        </a:lnSpc>
                      </a:pPr>
                      <a:r>
                        <a:rPr lang="en-US" sz="3000" spc="-6">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a:txBody>
                    <a:bodyPr/>
                    <a:lstStyle/>
                    <a:p>
                      <a:pPr algn="ctr">
                        <a:lnSpc>
                          <a:spcPts val="4200"/>
                        </a:lnSpc>
                        <a:defRPr/>
                      </a:pPr>
                      <a:r>
                        <a:rPr lang="en-US" sz="3000">
                          <a:solidFill>
                            <a:srgbClr val="726F4B"/>
                          </a:solidFill>
                          <a:latin typeface="Roboto Condensed Bold"/>
                        </a:rPr>
                        <a:t>Biểu hiện trong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extLst>
                  <a:ext uri="{0D108BD9-81ED-4DB2-BD59-A6C34878D82A}">
                    <a16:rowId xmlns:a16="http://schemas.microsoft.com/office/drawing/2014/main" val="10000"/>
                  </a:ext>
                </a:extLst>
              </a:tr>
              <a:tr h="897357">
                <a:tc gridSpan="2">
                  <a:txBody>
                    <a:bodyPr/>
                    <a:lstStyle/>
                    <a:p>
                      <a:pPr algn="ctr">
                        <a:lnSpc>
                          <a:spcPts val="3640"/>
                        </a:lnSpc>
                        <a:defRPr/>
                      </a:pPr>
                      <a:r>
                        <a:rPr lang="en-US" sz="2600">
                          <a:solidFill>
                            <a:srgbClr val="726F4B"/>
                          </a:solidFill>
                          <a:latin typeface="Roboto Condensed Bold"/>
                        </a:rPr>
                        <a:t>Đối tượng thuyết minh</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hMerge="1">
                  <a:txBody>
                    <a:bodyPr/>
                    <a:lstStyle/>
                    <a:p>
                      <a:pPr algn="ctr">
                        <a:lnSpc>
                          <a:spcPts val="3640"/>
                        </a:lnSpc>
                        <a:defRPr/>
                      </a:pPr>
                      <a:r>
                        <a:rPr lang="en-US" sz="2600">
                          <a:solidFill>
                            <a:srgbClr val="726F4B"/>
                          </a:solidFill>
                          <a:latin typeface="Roboto Condensed Bold"/>
                        </a:rPr>
                        <a:t>Đối tượng thuyết minh</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4620"/>
                        </a:lnSpc>
                        <a:defRPr/>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1"/>
                  </a:ext>
                </a:extLst>
              </a:tr>
              <a:tr h="1260119">
                <a:tc>
                  <a:txBody>
                    <a:bodyPr/>
                    <a:lstStyle/>
                    <a:p>
                      <a:pPr algn="ctr">
                        <a:lnSpc>
                          <a:spcPts val="3640"/>
                        </a:lnSpc>
                        <a:defRPr/>
                      </a:pPr>
                      <a:r>
                        <a:rPr lang="en-US" sz="2600">
                          <a:solidFill>
                            <a:srgbClr val="726F4B"/>
                          </a:solidFill>
                          <a:latin typeface="Roboto Condensed Bold"/>
                        </a:rPr>
                        <a:t>Mục đích của </a:t>
                      </a:r>
                      <a:endParaRPr lang="en-US" sz="1100"/>
                    </a:p>
                    <a:p>
                      <a:pPr algn="ctr">
                        <a:lnSpc>
                          <a:spcPts val="3640"/>
                        </a:lnSpc>
                      </a:pPr>
                      <a:r>
                        <a:rPr lang="en-US" sz="2600">
                          <a:solidFill>
                            <a:srgbClr val="726F4B"/>
                          </a:solidFill>
                          <a:latin typeface="Roboto Condensed Bold"/>
                        </a:rPr>
                        <a:t>văn bản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3780"/>
                        </a:lnSpc>
                        <a:defRPr/>
                      </a:pPr>
                      <a:r>
                        <a:rPr lang="en-US" sz="2700">
                          <a:solidFill>
                            <a:srgbClr val="726F4B"/>
                          </a:solidFill>
                          <a:latin typeface="Roboto Condensed"/>
                        </a:rPr>
                        <a:t> Mục đích của văn bản là gì? Nêu căn cứ để xác định được mục đích của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4620"/>
                        </a:lnSpc>
                        <a:defRPr/>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2"/>
                  </a:ext>
                </a:extLst>
              </a:tr>
              <a:tr h="801894">
                <a:tc rowSpan="2">
                  <a:txBody>
                    <a:bodyPr/>
                    <a:lstStyle/>
                    <a:p>
                      <a:pPr algn="ctr">
                        <a:lnSpc>
                          <a:spcPts val="3640"/>
                        </a:lnSpc>
                        <a:defRPr/>
                      </a:pPr>
                      <a:r>
                        <a:rPr lang="en-US" sz="2600">
                          <a:solidFill>
                            <a:srgbClr val="726F4B"/>
                          </a:solidFill>
                          <a:latin typeface="Roboto Condensed Bold"/>
                        </a:rPr>
                        <a:t>Nhan đề</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3780"/>
                        </a:lnSpc>
                        <a:defRPr/>
                      </a:pPr>
                      <a:r>
                        <a:rPr lang="en-US" sz="2700">
                          <a:solidFill>
                            <a:srgbClr val="726F4B"/>
                          </a:solidFill>
                          <a:latin typeface="Roboto Condensed"/>
                        </a:rPr>
                        <a:t>Cách đặt nhan đề</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3920"/>
                        </a:lnSpc>
                        <a:defRPr/>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3"/>
                  </a:ext>
                </a:extLst>
              </a:tr>
              <a:tr h="897357">
                <a:tc vMerge="1">
                  <a:txBody>
                    <a:bodyPr/>
                    <a:lstStyle/>
                    <a:p>
                      <a:pPr algn="ctr">
                        <a:lnSpc>
                          <a:spcPts val="3640"/>
                        </a:lnSpc>
                        <a:defRPr/>
                      </a:pPr>
                      <a:r>
                        <a:rPr lang="en-US" sz="2600">
                          <a:solidFill>
                            <a:srgbClr val="726F4B"/>
                          </a:solidFill>
                          <a:latin typeface="Roboto Condensed Bold"/>
                        </a:rPr>
                        <a:t>Nhan đề</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3780"/>
                        </a:lnSpc>
                        <a:defRPr/>
                      </a:pPr>
                      <a:r>
                        <a:rPr lang="en-US" sz="2700">
                          <a:solidFill>
                            <a:srgbClr val="726F4B"/>
                          </a:solidFill>
                          <a:latin typeface="Roboto Condensed"/>
                        </a:rPr>
                        <a:t>Tác dụng biểu đạt của nhan đề</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4620"/>
                        </a:lnSpc>
                        <a:defRPr/>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4"/>
                  </a:ext>
                </a:extLst>
              </a:tr>
              <a:tr h="1291806">
                <a:tc rowSpan="2">
                  <a:txBody>
                    <a:bodyPr/>
                    <a:lstStyle/>
                    <a:p>
                      <a:pPr algn="ctr">
                        <a:lnSpc>
                          <a:spcPts val="3780"/>
                        </a:lnSpc>
                        <a:defRPr/>
                      </a:pPr>
                      <a:r>
                        <a:rPr lang="en-US" sz="2700">
                          <a:solidFill>
                            <a:srgbClr val="726F4B"/>
                          </a:solidFill>
                          <a:latin typeface="Roboto Condensed Bold"/>
                        </a:rPr>
                        <a:t>Cấu trúc triển khai</a:t>
                      </a:r>
                      <a:endParaRPr lang="en-US" sz="1100"/>
                    </a:p>
                    <a:p>
                      <a:pPr algn="ctr">
                        <a:lnSpc>
                          <a:spcPts val="3780"/>
                        </a:lnSpc>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3780"/>
                        </a:lnSpc>
                        <a:defRPr/>
                      </a:pPr>
                      <a:r>
                        <a:rPr lang="en-US" sz="2700">
                          <a:solidFill>
                            <a:srgbClr val="726F4B"/>
                          </a:solidFill>
                          <a:latin typeface="Roboto Condensed"/>
                        </a:rPr>
                        <a:t>Gồm mấy phần? Nêu nội dung chính của từng phần.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4620"/>
                        </a:lnSpc>
                        <a:defRPr/>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5"/>
                  </a:ext>
                </a:extLst>
              </a:tr>
              <a:tr h="1291806">
                <a:tc vMerge="1">
                  <a:txBody>
                    <a:bodyPr/>
                    <a:lstStyle/>
                    <a:p>
                      <a:pPr algn="ctr">
                        <a:lnSpc>
                          <a:spcPts val="3780"/>
                        </a:lnSpc>
                        <a:defRPr/>
                      </a:pPr>
                      <a:r>
                        <a:rPr lang="en-US" sz="2700">
                          <a:solidFill>
                            <a:srgbClr val="726F4B"/>
                          </a:solidFill>
                          <a:latin typeface="Roboto Condensed Bold"/>
                        </a:rPr>
                        <a:t>Cấu trúc triển khai</a:t>
                      </a:r>
                      <a:endParaRPr lang="en-US" sz="1100"/>
                    </a:p>
                    <a:p>
                      <a:pPr algn="ctr">
                        <a:lnSpc>
                          <a:spcPts val="3780"/>
                        </a:lnSpc>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3780"/>
                        </a:lnSpc>
                        <a:defRPr/>
                      </a:pPr>
                      <a:r>
                        <a:rPr lang="en-US" sz="2700">
                          <a:solidFill>
                            <a:srgbClr val="726F4B"/>
                          </a:solidFill>
                          <a:latin typeface="Roboto Condensed"/>
                        </a:rPr>
                        <a:t>Nêu tác dụng của từng phương tiện </a:t>
                      </a:r>
                      <a:endParaRPr lang="en-US" sz="1100"/>
                    </a:p>
                    <a:p>
                      <a:pPr algn="l">
                        <a:lnSpc>
                          <a:spcPts val="3780"/>
                        </a:lnSpc>
                      </a:pPr>
                      <a:r>
                        <a:rPr lang="en-US" sz="2700">
                          <a:solidFill>
                            <a:srgbClr val="726F4B"/>
                          </a:solidFill>
                          <a:latin typeface="Roboto Condensed"/>
                        </a:rPr>
                        <a:t>phi ngôn ngữ trên.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4620"/>
                        </a:lnSpc>
                        <a:defRPr/>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6"/>
                  </a:ext>
                </a:extLst>
              </a:tr>
              <a:tr h="1260119">
                <a:tc rowSpan="2">
                  <a:txBody>
                    <a:bodyPr/>
                    <a:lstStyle/>
                    <a:p>
                      <a:pPr algn="ctr">
                        <a:lnSpc>
                          <a:spcPts val="3780"/>
                        </a:lnSpc>
                        <a:defRPr/>
                      </a:pPr>
                      <a:r>
                        <a:rPr lang="en-US" sz="2700">
                          <a:solidFill>
                            <a:srgbClr val="726F4B"/>
                          </a:solidFill>
                          <a:latin typeface="Roboto Condensed Bold"/>
                        </a:rPr>
                        <a:t>Phương tiện phi ngôn ngữ</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3780"/>
                        </a:lnSpc>
                        <a:defRPr/>
                      </a:pPr>
                      <a:r>
                        <a:rPr lang="en-US" sz="2700">
                          <a:solidFill>
                            <a:srgbClr val="726F4B"/>
                          </a:solidFill>
                          <a:latin typeface="Roboto Condensed"/>
                        </a:rPr>
                        <a:t>Chỉ ra các phương tiện phi ngôn ngữ được sử dụng trong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4620"/>
                        </a:lnSpc>
                        <a:defRPr/>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7"/>
                  </a:ext>
                </a:extLst>
              </a:tr>
              <a:tr h="1364611">
                <a:tc vMerge="1">
                  <a:txBody>
                    <a:bodyPr/>
                    <a:lstStyle/>
                    <a:p>
                      <a:pPr algn="ctr">
                        <a:lnSpc>
                          <a:spcPts val="3780"/>
                        </a:lnSpc>
                        <a:defRPr/>
                      </a:pPr>
                      <a:r>
                        <a:rPr lang="en-US" sz="2700">
                          <a:solidFill>
                            <a:srgbClr val="726F4B"/>
                          </a:solidFill>
                          <a:latin typeface="Roboto Condensed Bold"/>
                        </a:rPr>
                        <a:t>Phương tiện phi ngôn ngữ</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3780"/>
                        </a:lnSpc>
                        <a:defRPr/>
                      </a:pPr>
                      <a:r>
                        <a:rPr lang="en-US" sz="2700">
                          <a:solidFill>
                            <a:srgbClr val="726F4B"/>
                          </a:solidFill>
                          <a:latin typeface="Roboto Condensed"/>
                        </a:rPr>
                        <a:t>Nêu tác dụng của từng phương tiện </a:t>
                      </a:r>
                      <a:endParaRPr lang="en-US" sz="1100"/>
                    </a:p>
                    <a:p>
                      <a:pPr algn="l">
                        <a:lnSpc>
                          <a:spcPts val="3780"/>
                        </a:lnSpc>
                      </a:pPr>
                      <a:r>
                        <a:rPr lang="en-US" sz="2700">
                          <a:solidFill>
                            <a:srgbClr val="726F4B"/>
                          </a:solidFill>
                          <a:latin typeface="Roboto Condensed"/>
                        </a:rPr>
                        <a:t>phi ngôn ngữ trên.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4620"/>
                        </a:lnSpc>
                        <a:defRPr/>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122" y="521426"/>
            <a:ext cx="19162245" cy="10144013"/>
          </a:xfrm>
          <a:custGeom>
            <a:avLst/>
            <a:gdLst/>
            <a:ahLst/>
            <a:cxnLst/>
            <a:rect l="l" t="t" r="r" b="b"/>
            <a:pathLst>
              <a:path w="19162245" h="10144013">
                <a:moveTo>
                  <a:pt x="0" y="0"/>
                </a:moveTo>
                <a:lnTo>
                  <a:pt x="19162244" y="0"/>
                </a:lnTo>
                <a:lnTo>
                  <a:pt x="19162244" y="10144014"/>
                </a:lnTo>
                <a:lnTo>
                  <a:pt x="0" y="10144014"/>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graphicFrame>
        <p:nvGraphicFramePr>
          <p:cNvPr id="3" name="Table 3"/>
          <p:cNvGraphicFramePr>
            <a:graphicFrameLocks noGrp="1"/>
          </p:cNvGraphicFramePr>
          <p:nvPr/>
        </p:nvGraphicFramePr>
        <p:xfrm>
          <a:off x="1474936" y="870743"/>
          <a:ext cx="15784365" cy="7930349"/>
        </p:xfrm>
        <a:graphic>
          <a:graphicData uri="http://schemas.openxmlformats.org/drawingml/2006/table">
            <a:tbl>
              <a:tblPr/>
              <a:tblGrid>
                <a:gridCol w="1597270">
                  <a:extLst>
                    <a:ext uri="{9D8B030D-6E8A-4147-A177-3AD203B41FA5}">
                      <a16:colId xmlns:a16="http://schemas.microsoft.com/office/drawing/2014/main" val="20000"/>
                    </a:ext>
                  </a:extLst>
                </a:gridCol>
                <a:gridCol w="3358218">
                  <a:extLst>
                    <a:ext uri="{9D8B030D-6E8A-4147-A177-3AD203B41FA5}">
                      <a16:colId xmlns:a16="http://schemas.microsoft.com/office/drawing/2014/main" val="20001"/>
                    </a:ext>
                  </a:extLst>
                </a:gridCol>
                <a:gridCol w="10828877">
                  <a:extLst>
                    <a:ext uri="{9D8B030D-6E8A-4147-A177-3AD203B41FA5}">
                      <a16:colId xmlns:a16="http://schemas.microsoft.com/office/drawing/2014/main" val="20002"/>
                    </a:ext>
                  </a:extLst>
                </a:gridCol>
              </a:tblGrid>
              <a:tr h="1480671">
                <a:tc gridSpan="2">
                  <a:txBody>
                    <a:bodyPr/>
                    <a:lstStyle/>
                    <a:p>
                      <a:pPr algn="ctr">
                        <a:lnSpc>
                          <a:spcPts val="4620"/>
                        </a:lnSpc>
                        <a:defRPr/>
                      </a:pPr>
                      <a:r>
                        <a:rPr lang="en-US" sz="3300">
                          <a:solidFill>
                            <a:srgbClr val="726F4B"/>
                          </a:solidFill>
                          <a:latin typeface="Roboto Condensed Bold"/>
                        </a:rPr>
                        <a:t>Các yếu tố </a:t>
                      </a:r>
                      <a:endParaRPr lang="en-US" sz="1100"/>
                    </a:p>
                    <a:p>
                      <a:pPr algn="ctr">
                        <a:lnSpc>
                          <a:spcPts val="4620"/>
                        </a:lnSpc>
                      </a:pPr>
                      <a:r>
                        <a:rPr lang="en-US" sz="3300">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hMerge="1">
                  <a:txBody>
                    <a:bodyPr/>
                    <a:lstStyle/>
                    <a:p>
                      <a:pPr algn="ctr">
                        <a:lnSpc>
                          <a:spcPts val="4620"/>
                        </a:lnSpc>
                        <a:defRPr/>
                      </a:pPr>
                      <a:r>
                        <a:rPr lang="en-US" sz="3300">
                          <a:solidFill>
                            <a:srgbClr val="726F4B"/>
                          </a:solidFill>
                          <a:latin typeface="Roboto Condensed Bold"/>
                        </a:rPr>
                        <a:t>Các yếu tố </a:t>
                      </a:r>
                      <a:endParaRPr lang="en-US" sz="1100"/>
                    </a:p>
                    <a:p>
                      <a:pPr algn="ctr">
                        <a:lnSpc>
                          <a:spcPts val="4620"/>
                        </a:lnSpc>
                      </a:pPr>
                      <a:r>
                        <a:rPr lang="en-US" sz="3300">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a:txBody>
                    <a:bodyPr/>
                    <a:lstStyle/>
                    <a:p>
                      <a:pPr algn="ctr">
                        <a:lnSpc>
                          <a:spcPts val="4620"/>
                        </a:lnSpc>
                        <a:defRPr/>
                      </a:pPr>
                      <a:r>
                        <a:rPr lang="en-US" sz="3300">
                          <a:solidFill>
                            <a:srgbClr val="726F4B"/>
                          </a:solidFill>
                          <a:latin typeface="Roboto Condensed Bold"/>
                        </a:rPr>
                        <a:t>Biểu hiện trong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extLst>
                  <a:ext uri="{0D108BD9-81ED-4DB2-BD59-A6C34878D82A}">
                    <a16:rowId xmlns:a16="http://schemas.microsoft.com/office/drawing/2014/main" val="10000"/>
                  </a:ext>
                </a:extLst>
              </a:tr>
              <a:tr h="1480671">
                <a:tc gridSpan="2">
                  <a:txBody>
                    <a:bodyPr/>
                    <a:lstStyle/>
                    <a:p>
                      <a:pPr algn="ctr">
                        <a:lnSpc>
                          <a:spcPts val="4620"/>
                        </a:lnSpc>
                        <a:defRPr/>
                      </a:pPr>
                      <a:r>
                        <a:rPr lang="en-US" sz="3300">
                          <a:solidFill>
                            <a:srgbClr val="726F4B"/>
                          </a:solidFill>
                          <a:latin typeface="Roboto Condensed Bold"/>
                        </a:rPr>
                        <a:t>Đối tượng thuyết minh</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hMerge="1">
                  <a:txBody>
                    <a:bodyPr/>
                    <a:lstStyle/>
                    <a:p>
                      <a:pPr algn="ctr">
                        <a:lnSpc>
                          <a:spcPts val="4620"/>
                        </a:lnSpc>
                        <a:defRPr/>
                      </a:pPr>
                      <a:r>
                        <a:rPr lang="en-US" sz="3300">
                          <a:solidFill>
                            <a:srgbClr val="726F4B"/>
                          </a:solidFill>
                          <a:latin typeface="Roboto Condensed Bold"/>
                        </a:rPr>
                        <a:t>Đối tượng thuyết minh</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4620"/>
                        </a:lnSpc>
                        <a:defRPr/>
                      </a:pPr>
                      <a:r>
                        <a:rPr lang="en-US" sz="3300">
                          <a:solidFill>
                            <a:srgbClr val="726F4B"/>
                          </a:solidFill>
                          <a:latin typeface="Roboto Condensed"/>
                        </a:rPr>
                        <a:t>Danh lam thắng cảnh: Vườn quốc gia Tràm Chim (Tam Nông, Đồng Tháp)</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1"/>
                  </a:ext>
                </a:extLst>
              </a:tr>
              <a:tr h="4969007">
                <a:tc>
                  <a:txBody>
                    <a:bodyPr/>
                    <a:lstStyle/>
                    <a:p>
                      <a:pPr algn="ctr">
                        <a:lnSpc>
                          <a:spcPts val="4620"/>
                        </a:lnSpc>
                        <a:defRPr/>
                      </a:pPr>
                      <a:r>
                        <a:rPr lang="en-US" sz="3300">
                          <a:solidFill>
                            <a:srgbClr val="726F4B"/>
                          </a:solidFill>
                          <a:latin typeface="Roboto Condensed Bold"/>
                        </a:rPr>
                        <a:t>Mục đích của </a:t>
                      </a:r>
                      <a:endParaRPr lang="en-US" sz="1100"/>
                    </a:p>
                    <a:p>
                      <a:pPr algn="ctr">
                        <a:lnSpc>
                          <a:spcPts val="4620"/>
                        </a:lnSpc>
                      </a:pPr>
                      <a:r>
                        <a:rPr lang="en-US" sz="3300">
                          <a:solidFill>
                            <a:srgbClr val="726F4B"/>
                          </a:solidFill>
                          <a:latin typeface="Roboto Condensed Bold"/>
                        </a:rPr>
                        <a:t>văn bản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4620"/>
                        </a:lnSpc>
                        <a:defRPr/>
                      </a:pPr>
                      <a:r>
                        <a:rPr lang="en-US" sz="3300">
                          <a:solidFill>
                            <a:srgbClr val="726F4B"/>
                          </a:solidFill>
                          <a:latin typeface="Roboto Condensed"/>
                        </a:rPr>
                        <a:t> Mục đích của văn bản là gì? Nêu căn cứ để xác định được mục đích của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marL="712470" lvl="1" indent="-356235" algn="just">
                        <a:lnSpc>
                          <a:spcPts val="4620"/>
                        </a:lnSpc>
                        <a:buFont typeface="Arial"/>
                        <a:buChar char="•"/>
                        <a:defRPr/>
                      </a:pPr>
                      <a:r>
                        <a:rPr lang="en-US" sz="3300">
                          <a:solidFill>
                            <a:srgbClr val="726F4B"/>
                          </a:solidFill>
                          <a:latin typeface="Roboto Condensed"/>
                        </a:rPr>
                        <a:t>Mục đích văn bản: Giới thiệu về Vườn quốc gia Tràm Chim với điểm nổi bật là loài sếu đầu đỏ; quảng bá du khách (người đọc) đến thăm quan nơi đây</a:t>
                      </a:r>
                      <a:endParaRPr lang="en-US" sz="1100"/>
                    </a:p>
                    <a:p>
                      <a:pPr marL="712470" lvl="1" indent="-356235" algn="just">
                        <a:lnSpc>
                          <a:spcPts val="4620"/>
                        </a:lnSpc>
                        <a:buFont typeface="Arial"/>
                        <a:buChar char="•"/>
                      </a:pPr>
                      <a:r>
                        <a:rPr lang="en-US" sz="3300">
                          <a:solidFill>
                            <a:srgbClr val="726F4B"/>
                          </a:solidFill>
                          <a:latin typeface="Roboto Condensed"/>
                        </a:rPr>
                        <a:t>Căn cứ xác định:</a:t>
                      </a:r>
                    </a:p>
                    <a:p>
                      <a:pPr algn="just">
                        <a:lnSpc>
                          <a:spcPts val="4620"/>
                        </a:lnSpc>
                      </a:pPr>
                      <a:r>
                        <a:rPr lang="en-US" sz="3300">
                          <a:solidFill>
                            <a:srgbClr val="726F4B"/>
                          </a:solidFill>
                          <a:latin typeface="Roboto Condensed"/>
                        </a:rPr>
                        <a:t>       + Dựa vào nhan đề văn bản</a:t>
                      </a:r>
                    </a:p>
                    <a:p>
                      <a:pPr algn="just">
                        <a:lnSpc>
                          <a:spcPts val="4620"/>
                        </a:lnSpc>
                      </a:pPr>
                      <a:r>
                        <a:rPr lang="en-US" sz="3300">
                          <a:solidFill>
                            <a:srgbClr val="726F4B"/>
                          </a:solidFill>
                          <a:latin typeface="Roboto Condensed"/>
                        </a:rPr>
                        <a:t>      +  Thông tin được triển khai trong văn bản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122" y="521426"/>
            <a:ext cx="19162245" cy="10144013"/>
          </a:xfrm>
          <a:custGeom>
            <a:avLst/>
            <a:gdLst/>
            <a:ahLst/>
            <a:cxnLst/>
            <a:rect l="l" t="t" r="r" b="b"/>
            <a:pathLst>
              <a:path w="19162245" h="10144013">
                <a:moveTo>
                  <a:pt x="0" y="0"/>
                </a:moveTo>
                <a:lnTo>
                  <a:pt x="19162244" y="0"/>
                </a:lnTo>
                <a:lnTo>
                  <a:pt x="19162244" y="10144014"/>
                </a:lnTo>
                <a:lnTo>
                  <a:pt x="0" y="10144014"/>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graphicFrame>
        <p:nvGraphicFramePr>
          <p:cNvPr id="3" name="Table 3"/>
          <p:cNvGraphicFramePr>
            <a:graphicFrameLocks noGrp="1"/>
          </p:cNvGraphicFramePr>
          <p:nvPr/>
        </p:nvGraphicFramePr>
        <p:xfrm>
          <a:off x="494966" y="1650004"/>
          <a:ext cx="17298068" cy="5614185"/>
        </p:xfrm>
        <a:graphic>
          <a:graphicData uri="http://schemas.openxmlformats.org/drawingml/2006/table">
            <a:tbl>
              <a:tblPr/>
              <a:tblGrid>
                <a:gridCol w="1597066">
                  <a:extLst>
                    <a:ext uri="{9D8B030D-6E8A-4147-A177-3AD203B41FA5}">
                      <a16:colId xmlns:a16="http://schemas.microsoft.com/office/drawing/2014/main" val="20000"/>
                    </a:ext>
                  </a:extLst>
                </a:gridCol>
                <a:gridCol w="4080670">
                  <a:extLst>
                    <a:ext uri="{9D8B030D-6E8A-4147-A177-3AD203B41FA5}">
                      <a16:colId xmlns:a16="http://schemas.microsoft.com/office/drawing/2014/main" val="20001"/>
                    </a:ext>
                  </a:extLst>
                </a:gridCol>
                <a:gridCol w="11620332">
                  <a:extLst>
                    <a:ext uri="{9D8B030D-6E8A-4147-A177-3AD203B41FA5}">
                      <a16:colId xmlns:a16="http://schemas.microsoft.com/office/drawing/2014/main" val="20002"/>
                    </a:ext>
                  </a:extLst>
                </a:gridCol>
              </a:tblGrid>
              <a:tr h="1482451">
                <a:tc gridSpan="2">
                  <a:txBody>
                    <a:bodyPr/>
                    <a:lstStyle/>
                    <a:p>
                      <a:pPr algn="ctr">
                        <a:lnSpc>
                          <a:spcPts val="4620"/>
                        </a:lnSpc>
                        <a:defRPr/>
                      </a:pPr>
                      <a:r>
                        <a:rPr lang="en-US" sz="3300">
                          <a:solidFill>
                            <a:srgbClr val="726F4B"/>
                          </a:solidFill>
                          <a:latin typeface="Roboto Condensed Bold"/>
                        </a:rPr>
                        <a:t>Các yếu tố </a:t>
                      </a:r>
                      <a:endParaRPr lang="en-US" sz="1100"/>
                    </a:p>
                    <a:p>
                      <a:pPr algn="ctr">
                        <a:lnSpc>
                          <a:spcPts val="4620"/>
                        </a:lnSpc>
                      </a:pPr>
                      <a:r>
                        <a:rPr lang="en-US" sz="3300">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hMerge="1">
                  <a:txBody>
                    <a:bodyPr/>
                    <a:lstStyle/>
                    <a:p>
                      <a:pPr algn="ctr">
                        <a:lnSpc>
                          <a:spcPts val="4620"/>
                        </a:lnSpc>
                        <a:defRPr/>
                      </a:pPr>
                      <a:r>
                        <a:rPr lang="en-US" sz="3300">
                          <a:solidFill>
                            <a:srgbClr val="726F4B"/>
                          </a:solidFill>
                          <a:latin typeface="Roboto Condensed Bold"/>
                        </a:rPr>
                        <a:t>Các yếu tố </a:t>
                      </a:r>
                      <a:endParaRPr lang="en-US" sz="1100"/>
                    </a:p>
                    <a:p>
                      <a:pPr algn="ctr">
                        <a:lnSpc>
                          <a:spcPts val="4620"/>
                        </a:lnSpc>
                      </a:pPr>
                      <a:r>
                        <a:rPr lang="en-US" sz="3300">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a:txBody>
                    <a:bodyPr/>
                    <a:lstStyle/>
                    <a:p>
                      <a:pPr algn="ctr">
                        <a:lnSpc>
                          <a:spcPts val="4620"/>
                        </a:lnSpc>
                        <a:defRPr/>
                      </a:pPr>
                      <a:r>
                        <a:rPr lang="en-US" sz="3300">
                          <a:solidFill>
                            <a:srgbClr val="726F4B"/>
                          </a:solidFill>
                          <a:latin typeface="Roboto Condensed Bold"/>
                        </a:rPr>
                        <a:t>Biểu hiện trong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extLst>
                  <a:ext uri="{0D108BD9-81ED-4DB2-BD59-A6C34878D82A}">
                    <a16:rowId xmlns:a16="http://schemas.microsoft.com/office/drawing/2014/main" val="10000"/>
                  </a:ext>
                </a:extLst>
              </a:tr>
              <a:tr h="1482451">
                <a:tc rowSpan="2">
                  <a:txBody>
                    <a:bodyPr/>
                    <a:lstStyle/>
                    <a:p>
                      <a:pPr algn="ctr">
                        <a:lnSpc>
                          <a:spcPts val="4620"/>
                        </a:lnSpc>
                        <a:defRPr/>
                      </a:pPr>
                      <a:r>
                        <a:rPr lang="en-US" sz="3300">
                          <a:solidFill>
                            <a:srgbClr val="726F4B"/>
                          </a:solidFill>
                          <a:latin typeface="Roboto Condensed Bold"/>
                        </a:rPr>
                        <a:t>Nhan đề</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ctr">
                        <a:lnSpc>
                          <a:spcPts val="4620"/>
                        </a:lnSpc>
                        <a:defRPr/>
                      </a:pPr>
                      <a:r>
                        <a:rPr lang="en-US" sz="3300">
                          <a:solidFill>
                            <a:srgbClr val="726F4B"/>
                          </a:solidFill>
                          <a:latin typeface="Roboto Condensed"/>
                        </a:rPr>
                        <a:t>Cách đặt nhan đề</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ctr">
                        <a:lnSpc>
                          <a:spcPts val="4620"/>
                        </a:lnSpc>
                        <a:defRPr/>
                      </a:pPr>
                      <a:r>
                        <a:rPr lang="en-US" sz="3300">
                          <a:solidFill>
                            <a:srgbClr val="726F4B"/>
                          </a:solidFill>
                          <a:latin typeface="Roboto Condensed"/>
                        </a:rPr>
                        <a:t>Đặt theo cách nêu tên địa danh (danh lam thắng cảnh)</a:t>
                      </a:r>
                      <a:endParaRPr lang="en-US" sz="1100"/>
                    </a:p>
                    <a:p>
                      <a:pPr algn="ctr">
                        <a:lnSpc>
                          <a:spcPts val="4620"/>
                        </a:lnSpc>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1"/>
                  </a:ext>
                </a:extLst>
              </a:tr>
              <a:tr h="2649283">
                <a:tc vMerge="1">
                  <a:txBody>
                    <a:bodyPr/>
                    <a:lstStyle/>
                    <a:p>
                      <a:pPr algn="ctr">
                        <a:lnSpc>
                          <a:spcPts val="4620"/>
                        </a:lnSpc>
                        <a:defRPr/>
                      </a:pPr>
                      <a:r>
                        <a:rPr lang="en-US" sz="3300">
                          <a:solidFill>
                            <a:srgbClr val="726F4B"/>
                          </a:solidFill>
                          <a:latin typeface="Roboto Condensed Bold"/>
                        </a:rPr>
                        <a:t>Nhan đề</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ctr">
                        <a:lnSpc>
                          <a:spcPts val="4620"/>
                        </a:lnSpc>
                        <a:defRPr/>
                      </a:pPr>
                      <a:r>
                        <a:rPr lang="en-US" sz="3300">
                          <a:solidFill>
                            <a:srgbClr val="726F4B"/>
                          </a:solidFill>
                          <a:latin typeface="Roboto Condensed"/>
                        </a:rPr>
                        <a:t>Tác dụng biểu đạt của nhan đề</a:t>
                      </a:r>
                      <a:endParaRPr lang="en-US" sz="1100"/>
                    </a:p>
                    <a:p>
                      <a:pPr algn="ctr">
                        <a:lnSpc>
                          <a:spcPts val="4620"/>
                        </a:lnSpc>
                      </a:pP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marL="712470" lvl="1" indent="-356235" algn="l">
                        <a:lnSpc>
                          <a:spcPts val="4620"/>
                        </a:lnSpc>
                        <a:buFont typeface="Arial"/>
                        <a:buChar char="•"/>
                        <a:defRPr/>
                      </a:pPr>
                      <a:r>
                        <a:rPr lang="en-US" sz="3300">
                          <a:solidFill>
                            <a:srgbClr val="726F4B"/>
                          </a:solidFill>
                          <a:latin typeface="Roboto Condensed"/>
                        </a:rPr>
                        <a:t>Đề cập trực tiếp địa danh (danh lam thắng cảnh) được giới thiệu trong văn bản</a:t>
                      </a:r>
                      <a:endParaRPr lang="en-US" sz="1100"/>
                    </a:p>
                    <a:p>
                      <a:pPr marL="712470" lvl="1" indent="-356235" algn="l">
                        <a:lnSpc>
                          <a:spcPts val="4620"/>
                        </a:lnSpc>
                        <a:buFont typeface="Arial"/>
                        <a:buChar char="•"/>
                      </a:pPr>
                      <a:r>
                        <a:rPr lang="en-US" sz="3300">
                          <a:solidFill>
                            <a:srgbClr val="726F4B"/>
                          </a:solidFill>
                          <a:latin typeface="Roboto Condensed"/>
                        </a:rPr>
                        <a:t>Giúp người đọc nắm bắt được cụ thế đối tượng thuyết minh của văn bản: Vườn quốc gia Tràm Chim (Tam Nông)</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122" y="521426"/>
            <a:ext cx="19162245" cy="10144013"/>
          </a:xfrm>
          <a:custGeom>
            <a:avLst/>
            <a:gdLst/>
            <a:ahLst/>
            <a:cxnLst/>
            <a:rect l="l" t="t" r="r" b="b"/>
            <a:pathLst>
              <a:path w="19162245" h="10144013">
                <a:moveTo>
                  <a:pt x="0" y="0"/>
                </a:moveTo>
                <a:lnTo>
                  <a:pt x="19162244" y="0"/>
                </a:lnTo>
                <a:lnTo>
                  <a:pt x="19162244" y="10144014"/>
                </a:lnTo>
                <a:lnTo>
                  <a:pt x="0" y="10144014"/>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graphicFrame>
        <p:nvGraphicFramePr>
          <p:cNvPr id="3" name="Table 3"/>
          <p:cNvGraphicFramePr>
            <a:graphicFrameLocks noGrp="1"/>
          </p:cNvGraphicFramePr>
          <p:nvPr/>
        </p:nvGraphicFramePr>
        <p:xfrm>
          <a:off x="355240" y="330576"/>
          <a:ext cx="17577521" cy="9625849"/>
        </p:xfrm>
        <a:graphic>
          <a:graphicData uri="http://schemas.openxmlformats.org/drawingml/2006/table">
            <a:tbl>
              <a:tblPr/>
              <a:tblGrid>
                <a:gridCol w="1542622">
                  <a:extLst>
                    <a:ext uri="{9D8B030D-6E8A-4147-A177-3AD203B41FA5}">
                      <a16:colId xmlns:a16="http://schemas.microsoft.com/office/drawing/2014/main" val="20000"/>
                    </a:ext>
                  </a:extLst>
                </a:gridCol>
                <a:gridCol w="4026175">
                  <a:extLst>
                    <a:ext uri="{9D8B030D-6E8A-4147-A177-3AD203B41FA5}">
                      <a16:colId xmlns:a16="http://schemas.microsoft.com/office/drawing/2014/main" val="20001"/>
                    </a:ext>
                  </a:extLst>
                </a:gridCol>
                <a:gridCol w="12008724">
                  <a:extLst>
                    <a:ext uri="{9D8B030D-6E8A-4147-A177-3AD203B41FA5}">
                      <a16:colId xmlns:a16="http://schemas.microsoft.com/office/drawing/2014/main" val="20002"/>
                    </a:ext>
                  </a:extLst>
                </a:gridCol>
              </a:tblGrid>
              <a:tr h="1393982">
                <a:tc gridSpan="2">
                  <a:txBody>
                    <a:bodyPr/>
                    <a:lstStyle/>
                    <a:p>
                      <a:pPr algn="ctr">
                        <a:lnSpc>
                          <a:spcPts val="4339"/>
                        </a:lnSpc>
                        <a:defRPr/>
                      </a:pPr>
                      <a:r>
                        <a:rPr lang="en-US" sz="3099">
                          <a:solidFill>
                            <a:srgbClr val="726F4B"/>
                          </a:solidFill>
                          <a:latin typeface="Roboto Condensed Bold"/>
                        </a:rPr>
                        <a:t>Các yếu tố </a:t>
                      </a:r>
                      <a:endParaRPr lang="en-US" sz="1100"/>
                    </a:p>
                    <a:p>
                      <a:pPr algn="ctr">
                        <a:lnSpc>
                          <a:spcPts val="4339"/>
                        </a:lnSpc>
                      </a:pPr>
                      <a:r>
                        <a:rPr lang="en-US" sz="3099">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hMerge="1">
                  <a:txBody>
                    <a:bodyPr/>
                    <a:lstStyle/>
                    <a:p>
                      <a:pPr algn="ctr">
                        <a:lnSpc>
                          <a:spcPts val="4339"/>
                        </a:lnSpc>
                        <a:defRPr/>
                      </a:pPr>
                      <a:r>
                        <a:rPr lang="en-US" sz="3099">
                          <a:solidFill>
                            <a:srgbClr val="726F4B"/>
                          </a:solidFill>
                          <a:latin typeface="Roboto Condensed Bold"/>
                        </a:rPr>
                        <a:t>Các yếu tố </a:t>
                      </a:r>
                      <a:endParaRPr lang="en-US" sz="1100"/>
                    </a:p>
                    <a:p>
                      <a:pPr algn="ctr">
                        <a:lnSpc>
                          <a:spcPts val="4339"/>
                        </a:lnSpc>
                      </a:pPr>
                      <a:r>
                        <a:rPr lang="en-US" sz="3099">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a:txBody>
                    <a:bodyPr/>
                    <a:lstStyle/>
                    <a:p>
                      <a:pPr algn="ctr">
                        <a:lnSpc>
                          <a:spcPts val="4339"/>
                        </a:lnSpc>
                        <a:defRPr/>
                      </a:pPr>
                      <a:r>
                        <a:rPr lang="en-US" sz="3099">
                          <a:solidFill>
                            <a:srgbClr val="726F4B"/>
                          </a:solidFill>
                          <a:latin typeface="Roboto Condensed Bold"/>
                        </a:rPr>
                        <a:t>Biểu hiện trong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extLst>
                  <a:ext uri="{0D108BD9-81ED-4DB2-BD59-A6C34878D82A}">
                    <a16:rowId xmlns:a16="http://schemas.microsoft.com/office/drawing/2014/main" val="10000"/>
                  </a:ext>
                </a:extLst>
              </a:tr>
              <a:tr h="4660981">
                <a:tc rowSpan="2">
                  <a:txBody>
                    <a:bodyPr/>
                    <a:lstStyle/>
                    <a:p>
                      <a:pPr algn="ctr">
                        <a:lnSpc>
                          <a:spcPts val="4339"/>
                        </a:lnSpc>
                        <a:defRPr/>
                      </a:pPr>
                      <a:r>
                        <a:rPr lang="en-US" sz="3099">
                          <a:solidFill>
                            <a:srgbClr val="726F4B"/>
                          </a:solidFill>
                          <a:latin typeface="Roboto Condensed Bold"/>
                        </a:rPr>
                        <a:t>Cấu trúc triển khai</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ctr">
                        <a:lnSpc>
                          <a:spcPts val="4339"/>
                        </a:lnSpc>
                        <a:defRPr/>
                      </a:pPr>
                      <a:r>
                        <a:rPr lang="en-US" sz="3099">
                          <a:solidFill>
                            <a:srgbClr val="726F4B"/>
                          </a:solidFill>
                          <a:latin typeface="Roboto Condensed"/>
                        </a:rPr>
                        <a:t>Gồm mấy phần? </a:t>
                      </a:r>
                      <a:endParaRPr lang="en-US" sz="1100"/>
                    </a:p>
                    <a:p>
                      <a:pPr algn="ctr">
                        <a:lnSpc>
                          <a:spcPts val="4339"/>
                        </a:lnSpc>
                      </a:pPr>
                      <a:r>
                        <a:rPr lang="en-US" sz="3099">
                          <a:solidFill>
                            <a:srgbClr val="726F4B"/>
                          </a:solidFill>
                          <a:latin typeface="Roboto Condensed"/>
                        </a:rPr>
                        <a:t>Nêu nội dung chính của từng phần.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4339"/>
                        </a:lnSpc>
                        <a:defRPr/>
                      </a:pPr>
                      <a:r>
                        <a:rPr lang="en-US" sz="3099">
                          <a:solidFill>
                            <a:srgbClr val="726F4B"/>
                          </a:solidFill>
                          <a:latin typeface="Roboto Condensed"/>
                        </a:rPr>
                        <a:t>Gồm 5 phần:</a:t>
                      </a:r>
                      <a:endParaRPr lang="en-US" sz="1100"/>
                    </a:p>
                    <a:p>
                      <a:pPr marL="669289" lvl="1" indent="-334645" algn="l">
                        <a:lnSpc>
                          <a:spcPts val="4339"/>
                        </a:lnSpc>
                        <a:buFont typeface="Arial"/>
                        <a:buChar char="•"/>
                      </a:pPr>
                      <a:r>
                        <a:rPr lang="en-US" sz="3099">
                          <a:solidFill>
                            <a:srgbClr val="726F4B"/>
                          </a:solidFill>
                          <a:latin typeface="Roboto Condensed"/>
                        </a:rPr>
                        <a:t>Phần 1. Phần mở đầu: Giới thiệu thông tin về Vườn quốc gia Tràm Chim – Tam Nông</a:t>
                      </a:r>
                    </a:p>
                    <a:p>
                      <a:pPr marL="669289" lvl="1" indent="-334645" algn="l">
                        <a:lnSpc>
                          <a:spcPts val="4339"/>
                        </a:lnSpc>
                        <a:buFont typeface="Arial"/>
                        <a:buChar char="•"/>
                      </a:pPr>
                      <a:r>
                        <a:rPr lang="en-US" sz="3099">
                          <a:solidFill>
                            <a:srgbClr val="726F4B"/>
                          </a:solidFill>
                          <a:latin typeface="Roboto Condensed"/>
                        </a:rPr>
                        <a:t>Phần 2. Giới thiệu đặc điểm và ý nghĩa của loài Sếu.</a:t>
                      </a:r>
                    </a:p>
                    <a:p>
                      <a:pPr marL="669289" lvl="1" indent="-334645" algn="l">
                        <a:lnSpc>
                          <a:spcPts val="4339"/>
                        </a:lnSpc>
                        <a:buFont typeface="Arial"/>
                        <a:buChar char="•"/>
                      </a:pPr>
                      <a:r>
                        <a:rPr lang="en-US" sz="3099">
                          <a:solidFill>
                            <a:srgbClr val="726F4B"/>
                          </a:solidFill>
                          <a:latin typeface="Roboto Condensed"/>
                        </a:rPr>
                        <a:t>Phần 3. Lí giải hiện tượng sếu biến mất và xuất hiện ở tại Tràm Chim – Tam Nông.</a:t>
                      </a:r>
                    </a:p>
                    <a:p>
                      <a:pPr marL="669289" lvl="1" indent="-334645" algn="l">
                        <a:lnSpc>
                          <a:spcPts val="4339"/>
                        </a:lnSpc>
                        <a:buFont typeface="Arial"/>
                        <a:buChar char="•"/>
                      </a:pPr>
                      <a:r>
                        <a:rPr lang="en-US" sz="3099">
                          <a:solidFill>
                            <a:srgbClr val="726F4B"/>
                          </a:solidFill>
                          <a:latin typeface="Roboto Condensed"/>
                        </a:rPr>
                        <a:t>Phần 4. Giới thiệu đặc điểm sinh học của loài sếu đầu đỏ. </a:t>
                      </a:r>
                    </a:p>
                    <a:p>
                      <a:pPr marL="669289" lvl="1" indent="-334645" algn="l">
                        <a:lnSpc>
                          <a:spcPts val="4339"/>
                        </a:lnSpc>
                        <a:buFont typeface="Arial"/>
                        <a:buChar char="•"/>
                      </a:pPr>
                      <a:r>
                        <a:rPr lang="en-US" sz="3099">
                          <a:solidFill>
                            <a:srgbClr val="726F4B"/>
                          </a:solidFill>
                          <a:latin typeface="Roboto Condensed"/>
                        </a:rPr>
                        <a:t>Phần 5. Đề cập về việc bảo vệ loài sếu quý hiếm.</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1"/>
                  </a:ext>
                </a:extLst>
              </a:tr>
              <a:tr h="3570886">
                <a:tc vMerge="1">
                  <a:txBody>
                    <a:bodyPr/>
                    <a:lstStyle/>
                    <a:p>
                      <a:pPr algn="ctr">
                        <a:lnSpc>
                          <a:spcPts val="4339"/>
                        </a:lnSpc>
                        <a:defRPr/>
                      </a:pPr>
                      <a:r>
                        <a:rPr lang="en-US" sz="3099">
                          <a:solidFill>
                            <a:srgbClr val="726F4B"/>
                          </a:solidFill>
                          <a:latin typeface="Roboto Condensed Bold"/>
                        </a:rPr>
                        <a:t>Cấu trúc triển khai</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ctr">
                        <a:lnSpc>
                          <a:spcPts val="4339"/>
                        </a:lnSpc>
                        <a:defRPr/>
                      </a:pPr>
                      <a:r>
                        <a:rPr lang="en-US" sz="3099">
                          <a:solidFill>
                            <a:srgbClr val="726F4B"/>
                          </a:solidFill>
                          <a:latin typeface="Roboto Condensed"/>
                        </a:rPr>
                        <a:t>Nêu cách triển khai của từng phần.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4339"/>
                        </a:lnSpc>
                        <a:defRPr/>
                      </a:pPr>
                      <a:r>
                        <a:rPr lang="en-US" sz="3099">
                          <a:solidFill>
                            <a:srgbClr val="726F4B"/>
                          </a:solidFill>
                          <a:latin typeface="Roboto Condensed"/>
                        </a:rPr>
                        <a:t>Cách triển khai từng phần:</a:t>
                      </a:r>
                      <a:endParaRPr lang="en-US" sz="1100"/>
                    </a:p>
                    <a:p>
                      <a:pPr marL="669289" lvl="1" indent="-334645" algn="l">
                        <a:lnSpc>
                          <a:spcPts val="4339"/>
                        </a:lnSpc>
                        <a:buFont typeface="Arial"/>
                        <a:buChar char="•"/>
                      </a:pPr>
                      <a:r>
                        <a:rPr lang="en-US" sz="3099">
                          <a:solidFill>
                            <a:srgbClr val="726F4B"/>
                          </a:solidFill>
                          <a:latin typeface="Roboto Condensed"/>
                        </a:rPr>
                        <a:t>Phần 1 triển khai theo hướng: Chính – phụ</a:t>
                      </a:r>
                    </a:p>
                    <a:p>
                      <a:pPr marL="669289" lvl="1" indent="-334645" algn="l">
                        <a:lnSpc>
                          <a:spcPts val="4339"/>
                        </a:lnSpc>
                        <a:buFont typeface="Arial"/>
                        <a:buChar char="•"/>
                      </a:pPr>
                      <a:r>
                        <a:rPr lang="en-US" sz="3099">
                          <a:solidFill>
                            <a:srgbClr val="726F4B"/>
                          </a:solidFill>
                          <a:latin typeface="Roboto Condensed"/>
                        </a:rPr>
                        <a:t>Phần 2 triển khai theo hướng: Chính – phụ</a:t>
                      </a:r>
                    </a:p>
                    <a:p>
                      <a:pPr marL="669289" lvl="1" indent="-334645" algn="l">
                        <a:lnSpc>
                          <a:spcPts val="4339"/>
                        </a:lnSpc>
                        <a:buFont typeface="Arial"/>
                        <a:buChar char="•"/>
                      </a:pPr>
                      <a:r>
                        <a:rPr lang="en-US" sz="3099">
                          <a:solidFill>
                            <a:srgbClr val="726F4B"/>
                          </a:solidFill>
                          <a:latin typeface="Roboto Condensed"/>
                        </a:rPr>
                        <a:t>Phần 3 triển khai theo hướng: Nguyên nhân – Kết quả</a:t>
                      </a:r>
                    </a:p>
                    <a:p>
                      <a:pPr marL="669289" lvl="1" indent="-334645" algn="l">
                        <a:lnSpc>
                          <a:spcPts val="4339"/>
                        </a:lnSpc>
                        <a:buFont typeface="Arial"/>
                        <a:buChar char="•"/>
                      </a:pPr>
                      <a:r>
                        <a:rPr lang="en-US" sz="3099">
                          <a:solidFill>
                            <a:srgbClr val="726F4B"/>
                          </a:solidFill>
                          <a:latin typeface="Roboto Condensed"/>
                        </a:rPr>
                        <a:t>Phần 4 triển khai theo hướng: Phân loại đối tượng</a:t>
                      </a:r>
                    </a:p>
                    <a:p>
                      <a:pPr marL="669289" lvl="1" indent="-334645" algn="l">
                        <a:lnSpc>
                          <a:spcPts val="4339"/>
                        </a:lnSpc>
                        <a:buFont typeface="Arial"/>
                        <a:buChar char="•"/>
                      </a:pPr>
                      <a:r>
                        <a:rPr lang="en-US" sz="3099">
                          <a:solidFill>
                            <a:srgbClr val="726F4B"/>
                          </a:solidFill>
                          <a:latin typeface="Roboto Condensed"/>
                        </a:rPr>
                        <a:t>Phần 5 triển khai theo hướng: Chính – phụ</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122" y="521426"/>
            <a:ext cx="19162245" cy="10144013"/>
          </a:xfrm>
          <a:custGeom>
            <a:avLst/>
            <a:gdLst/>
            <a:ahLst/>
            <a:cxnLst/>
            <a:rect l="l" t="t" r="r" b="b"/>
            <a:pathLst>
              <a:path w="19162245" h="10144013">
                <a:moveTo>
                  <a:pt x="0" y="0"/>
                </a:moveTo>
                <a:lnTo>
                  <a:pt x="19162244" y="0"/>
                </a:lnTo>
                <a:lnTo>
                  <a:pt x="19162244" y="10144014"/>
                </a:lnTo>
                <a:lnTo>
                  <a:pt x="0" y="10144014"/>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graphicFrame>
        <p:nvGraphicFramePr>
          <p:cNvPr id="3" name="Table 3"/>
          <p:cNvGraphicFramePr>
            <a:graphicFrameLocks noGrp="1"/>
          </p:cNvGraphicFramePr>
          <p:nvPr/>
        </p:nvGraphicFramePr>
        <p:xfrm>
          <a:off x="1028700" y="1170390"/>
          <a:ext cx="16985568" cy="7946219"/>
        </p:xfrm>
        <a:graphic>
          <a:graphicData uri="http://schemas.openxmlformats.org/drawingml/2006/table">
            <a:tbl>
              <a:tblPr/>
              <a:tblGrid>
                <a:gridCol w="1597105">
                  <a:extLst>
                    <a:ext uri="{9D8B030D-6E8A-4147-A177-3AD203B41FA5}">
                      <a16:colId xmlns:a16="http://schemas.microsoft.com/office/drawing/2014/main" val="20000"/>
                    </a:ext>
                  </a:extLst>
                </a:gridCol>
                <a:gridCol w="3637703">
                  <a:extLst>
                    <a:ext uri="{9D8B030D-6E8A-4147-A177-3AD203B41FA5}">
                      <a16:colId xmlns:a16="http://schemas.microsoft.com/office/drawing/2014/main" val="20001"/>
                    </a:ext>
                  </a:extLst>
                </a:gridCol>
                <a:gridCol w="11750760">
                  <a:extLst>
                    <a:ext uri="{9D8B030D-6E8A-4147-A177-3AD203B41FA5}">
                      <a16:colId xmlns:a16="http://schemas.microsoft.com/office/drawing/2014/main" val="20002"/>
                    </a:ext>
                  </a:extLst>
                </a:gridCol>
              </a:tblGrid>
              <a:tr h="1480662">
                <a:tc gridSpan="2">
                  <a:txBody>
                    <a:bodyPr/>
                    <a:lstStyle/>
                    <a:p>
                      <a:pPr algn="ctr">
                        <a:lnSpc>
                          <a:spcPts val="4620"/>
                        </a:lnSpc>
                        <a:defRPr/>
                      </a:pPr>
                      <a:r>
                        <a:rPr lang="en-US" sz="3300">
                          <a:solidFill>
                            <a:srgbClr val="726F4B"/>
                          </a:solidFill>
                          <a:latin typeface="Roboto Condensed Bold"/>
                        </a:rPr>
                        <a:t>Các yếu tố </a:t>
                      </a:r>
                      <a:endParaRPr lang="en-US" sz="1100"/>
                    </a:p>
                    <a:p>
                      <a:pPr algn="ctr">
                        <a:lnSpc>
                          <a:spcPts val="4620"/>
                        </a:lnSpc>
                      </a:pPr>
                      <a:r>
                        <a:rPr lang="en-US" sz="3300">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hMerge="1">
                  <a:txBody>
                    <a:bodyPr/>
                    <a:lstStyle/>
                    <a:p>
                      <a:pPr algn="ctr">
                        <a:lnSpc>
                          <a:spcPts val="4620"/>
                        </a:lnSpc>
                        <a:defRPr/>
                      </a:pPr>
                      <a:r>
                        <a:rPr lang="en-US" sz="3300">
                          <a:solidFill>
                            <a:srgbClr val="726F4B"/>
                          </a:solidFill>
                          <a:latin typeface="Roboto Condensed Bold"/>
                        </a:rPr>
                        <a:t>Các yếu tố </a:t>
                      </a:r>
                      <a:endParaRPr lang="en-US" sz="1100"/>
                    </a:p>
                    <a:p>
                      <a:pPr algn="ctr">
                        <a:lnSpc>
                          <a:spcPts val="4620"/>
                        </a:lnSpc>
                      </a:pPr>
                      <a:r>
                        <a:rPr lang="en-US" sz="3300">
                          <a:solidFill>
                            <a:srgbClr val="726F4B"/>
                          </a:solidFill>
                          <a:latin typeface="Roboto Condensed Bold"/>
                        </a:rPr>
                        <a:t>của văn bản thông tin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tc>
                  <a:txBody>
                    <a:bodyPr/>
                    <a:lstStyle/>
                    <a:p>
                      <a:pPr algn="ctr">
                        <a:lnSpc>
                          <a:spcPts val="4620"/>
                        </a:lnSpc>
                        <a:defRPr/>
                      </a:pPr>
                      <a:r>
                        <a:rPr lang="en-US" sz="3300">
                          <a:solidFill>
                            <a:srgbClr val="726F4B"/>
                          </a:solidFill>
                          <a:latin typeface="Roboto Condensed Bold"/>
                        </a:rPr>
                        <a:t>Biểu hiện trong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CED1AE"/>
                    </a:solidFill>
                  </a:tcPr>
                </a:tc>
                <a:extLst>
                  <a:ext uri="{0D108BD9-81ED-4DB2-BD59-A6C34878D82A}">
                    <a16:rowId xmlns:a16="http://schemas.microsoft.com/office/drawing/2014/main" val="10000"/>
                  </a:ext>
                </a:extLst>
              </a:tr>
              <a:tr h="2646087">
                <a:tc rowSpan="2">
                  <a:txBody>
                    <a:bodyPr/>
                    <a:lstStyle/>
                    <a:p>
                      <a:pPr algn="ctr">
                        <a:lnSpc>
                          <a:spcPts val="4620"/>
                        </a:lnSpc>
                        <a:defRPr/>
                      </a:pPr>
                      <a:r>
                        <a:rPr lang="en-US" sz="3300">
                          <a:solidFill>
                            <a:srgbClr val="726F4B"/>
                          </a:solidFill>
                          <a:latin typeface="Roboto Condensed Bold"/>
                        </a:rPr>
                        <a:t>Phương tiện phi ngôn ngữ</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ctr">
                        <a:lnSpc>
                          <a:spcPts val="4620"/>
                        </a:lnSpc>
                        <a:defRPr/>
                      </a:pPr>
                      <a:r>
                        <a:rPr lang="en-US" sz="3300">
                          <a:solidFill>
                            <a:srgbClr val="726F4B"/>
                          </a:solidFill>
                          <a:latin typeface="Roboto Condensed"/>
                        </a:rPr>
                        <a:t>Chỉ ra các phương tiện phi ngôn ngữ được sử dụng trong văn bản?</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just">
                        <a:lnSpc>
                          <a:spcPts val="4620"/>
                        </a:lnSpc>
                        <a:defRPr/>
                      </a:pPr>
                      <a:r>
                        <a:rPr lang="en-US" sz="3300">
                          <a:solidFill>
                            <a:srgbClr val="726F4B"/>
                          </a:solidFill>
                          <a:latin typeface="Roboto Condensed"/>
                        </a:rPr>
                        <a:t>Phương tiện phi ngôn ngữ:</a:t>
                      </a:r>
                      <a:endParaRPr lang="en-US" sz="1100"/>
                    </a:p>
                    <a:p>
                      <a:pPr marL="712470" lvl="1" indent="-356235" algn="just">
                        <a:lnSpc>
                          <a:spcPts val="4620"/>
                        </a:lnSpc>
                        <a:buFont typeface="Arial"/>
                        <a:buChar char="•"/>
                      </a:pPr>
                      <a:r>
                        <a:rPr lang="en-US" sz="3300">
                          <a:solidFill>
                            <a:srgbClr val="726F4B"/>
                          </a:solidFill>
                          <a:latin typeface="Roboto Condensed"/>
                        </a:rPr>
                        <a:t>Hình ảnh minh họa (có 1 hình ảnh về loài sếu đầu đỏ)</a:t>
                      </a:r>
                    </a:p>
                    <a:p>
                      <a:pPr marL="712470" lvl="1" indent="-356235" algn="just">
                        <a:lnSpc>
                          <a:spcPts val="4620"/>
                        </a:lnSpc>
                        <a:buFont typeface="Arial"/>
                        <a:buChar char="•"/>
                      </a:pPr>
                      <a:r>
                        <a:rPr lang="en-US" sz="3300">
                          <a:solidFill>
                            <a:srgbClr val="726F4B"/>
                          </a:solidFill>
                          <a:latin typeface="Roboto Condensed"/>
                        </a:rPr>
                        <a:t>Số liệu thống kê, con số: 7 612 héc-ta, 10 000 héc-ta, 15 loài, ...</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1"/>
                  </a:ext>
                </a:extLst>
              </a:tr>
              <a:tr h="3819470">
                <a:tc vMerge="1">
                  <a:txBody>
                    <a:bodyPr/>
                    <a:lstStyle/>
                    <a:p>
                      <a:pPr algn="ctr">
                        <a:lnSpc>
                          <a:spcPts val="4620"/>
                        </a:lnSpc>
                        <a:defRPr/>
                      </a:pPr>
                      <a:r>
                        <a:rPr lang="en-US" sz="3300">
                          <a:solidFill>
                            <a:srgbClr val="726F4B"/>
                          </a:solidFill>
                          <a:latin typeface="Roboto Condensed Bold"/>
                        </a:rPr>
                        <a:t>Phương tiện phi ngôn ngữ</a:t>
                      </a:r>
                      <a:endParaRPr lang="en-US" sz="1100"/>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ctr">
                        <a:lnSpc>
                          <a:spcPts val="4620"/>
                        </a:lnSpc>
                        <a:defRPr/>
                      </a:pPr>
                      <a:r>
                        <a:rPr lang="en-US" sz="3300">
                          <a:solidFill>
                            <a:srgbClr val="726F4B"/>
                          </a:solidFill>
                          <a:latin typeface="Roboto Condensed"/>
                        </a:rPr>
                        <a:t>Nêu tác dụng của từng phương tiện </a:t>
                      </a:r>
                      <a:endParaRPr lang="en-US" sz="1100"/>
                    </a:p>
                    <a:p>
                      <a:pPr algn="ctr">
                        <a:lnSpc>
                          <a:spcPts val="4620"/>
                        </a:lnSpc>
                      </a:pPr>
                      <a:r>
                        <a:rPr lang="en-US" sz="3300">
                          <a:solidFill>
                            <a:srgbClr val="726F4B"/>
                          </a:solidFill>
                          <a:latin typeface="Roboto Condensed"/>
                        </a:rPr>
                        <a:t>phi ngôn ngữ trên.</a:t>
                      </a:r>
                    </a:p>
                    <a:p>
                      <a:pPr algn="ctr">
                        <a:lnSpc>
                          <a:spcPts val="4620"/>
                        </a:lnSpc>
                      </a:pPr>
                      <a:endParaRPr lang="en-US" sz="3300">
                        <a:solidFill>
                          <a:srgbClr val="726F4B"/>
                        </a:solidFill>
                        <a:latin typeface="Roboto Condensed"/>
                      </a:endParaRP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tc>
                  <a:txBody>
                    <a:bodyPr/>
                    <a:lstStyle/>
                    <a:p>
                      <a:pPr algn="l">
                        <a:lnSpc>
                          <a:spcPts val="4620"/>
                        </a:lnSpc>
                        <a:defRPr/>
                      </a:pPr>
                      <a:r>
                        <a:rPr lang="en-US" sz="3300">
                          <a:solidFill>
                            <a:srgbClr val="726F4B"/>
                          </a:solidFill>
                          <a:latin typeface="Roboto Condensed"/>
                        </a:rPr>
                        <a:t>Tác dụng:</a:t>
                      </a:r>
                      <a:endParaRPr lang="en-US" sz="1100"/>
                    </a:p>
                    <a:p>
                      <a:pPr marL="712470" lvl="1" indent="-356235" algn="l">
                        <a:lnSpc>
                          <a:spcPts val="4620"/>
                        </a:lnSpc>
                        <a:buFont typeface="Arial"/>
                        <a:buChar char="•"/>
                      </a:pPr>
                      <a:r>
                        <a:rPr lang="en-US" sz="3300">
                          <a:solidFill>
                            <a:srgbClr val="726F4B"/>
                          </a:solidFill>
                          <a:latin typeface="Roboto Condensed"/>
                        </a:rPr>
                        <a:t>Hình ảnh minh họa: Giúp người đọc hình dung rõ hơn về hình ảnh loài sếu đầu đỏ</a:t>
                      </a:r>
                    </a:p>
                    <a:p>
                      <a:pPr marL="712470" lvl="1" indent="-356235" algn="l">
                        <a:lnSpc>
                          <a:spcPts val="4620"/>
                        </a:lnSpc>
                        <a:buFont typeface="Arial"/>
                        <a:buChar char="•"/>
                      </a:pPr>
                      <a:r>
                        <a:rPr lang="en-US" sz="3300">
                          <a:solidFill>
                            <a:srgbClr val="726F4B"/>
                          </a:solidFill>
                          <a:latin typeface="Roboto Condensed"/>
                        </a:rPr>
                        <a:t>Số liệu thống kê, con số: Minh chứng các phương tiện của đối tượng thuyết minh (vườn quốc gia Tràm Chim, Sếu đầu đỏ) ---&gt; Tăng tính xác thực, thuyết phục và hấp dẫn</a:t>
                      </a:r>
                    </a:p>
                  </a:txBody>
                  <a:tcPr marL="115046" marR="115046" marT="115046" marB="115046" anchor="ctr">
                    <a:lnL w="23009" cap="flat" cmpd="sng" algn="ctr">
                      <a:solidFill>
                        <a:srgbClr val="CED1AE"/>
                      </a:solidFill>
                      <a:prstDash val="solid"/>
                      <a:round/>
                      <a:headEnd type="none" w="med" len="med"/>
                      <a:tailEnd type="none" w="med" len="med"/>
                    </a:lnL>
                    <a:lnR w="23009" cap="flat" cmpd="sng" algn="ctr">
                      <a:solidFill>
                        <a:srgbClr val="CED1AE"/>
                      </a:solidFill>
                      <a:prstDash val="solid"/>
                      <a:round/>
                      <a:headEnd type="none" w="med" len="med"/>
                      <a:tailEnd type="none" w="med" len="med"/>
                    </a:lnR>
                    <a:lnT w="23009" cap="flat" cmpd="sng" algn="ctr">
                      <a:solidFill>
                        <a:srgbClr val="CED1AE"/>
                      </a:solidFill>
                      <a:prstDash val="solid"/>
                      <a:round/>
                      <a:headEnd type="none" w="med" len="med"/>
                      <a:tailEnd type="none" w="med" len="med"/>
                    </a:lnT>
                    <a:lnB w="23009" cap="flat" cmpd="sng" algn="ctr">
                      <a:solidFill>
                        <a:srgbClr val="CED1AE"/>
                      </a:solidFill>
                      <a:prstDash val="solid"/>
                      <a:round/>
                      <a:headEnd type="none" w="med" len="med"/>
                      <a:tailEnd type="none" w="med" len="med"/>
                    </a:lnB>
                    <a:solidFill>
                      <a:srgbClr val="FFFCF5"/>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736646" y="-1885547"/>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9787" y="4059618"/>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0000"/>
            </a:blip>
            <a:stretch>
              <a:fillRect l="-64665" r="-121186"/>
            </a:stretch>
          </a:blipFill>
        </p:spPr>
      </p:sp>
      <p:grpSp>
        <p:nvGrpSpPr>
          <p:cNvPr id="4" name="Group 4"/>
          <p:cNvGrpSpPr/>
          <p:nvPr/>
        </p:nvGrpSpPr>
        <p:grpSpPr>
          <a:xfrm>
            <a:off x="864495" y="1845600"/>
            <a:ext cx="9187491" cy="3252608"/>
            <a:chOff x="0" y="0"/>
            <a:chExt cx="2419751" cy="856654"/>
          </a:xfrm>
        </p:grpSpPr>
        <p:sp>
          <p:nvSpPr>
            <p:cNvPr id="5" name="Freeform 5"/>
            <p:cNvSpPr/>
            <p:nvPr/>
          </p:nvSpPr>
          <p:spPr>
            <a:xfrm>
              <a:off x="0" y="0"/>
              <a:ext cx="2419751" cy="856654"/>
            </a:xfrm>
            <a:custGeom>
              <a:avLst/>
              <a:gdLst/>
              <a:ahLst/>
              <a:cxnLst/>
              <a:rect l="l" t="t" r="r" b="b"/>
              <a:pathLst>
                <a:path w="2419751" h="856654">
                  <a:moveTo>
                    <a:pt x="42976" y="0"/>
                  </a:moveTo>
                  <a:lnTo>
                    <a:pt x="2376775" y="0"/>
                  </a:lnTo>
                  <a:cubicBezTo>
                    <a:pt x="2388173" y="0"/>
                    <a:pt x="2399104" y="4528"/>
                    <a:pt x="2407164" y="12587"/>
                  </a:cubicBezTo>
                  <a:cubicBezTo>
                    <a:pt x="2415223" y="20647"/>
                    <a:pt x="2419751" y="31578"/>
                    <a:pt x="2419751" y="42976"/>
                  </a:cubicBezTo>
                  <a:lnTo>
                    <a:pt x="2419751" y="813678"/>
                  </a:lnTo>
                  <a:cubicBezTo>
                    <a:pt x="2419751" y="825076"/>
                    <a:pt x="2415223" y="836007"/>
                    <a:pt x="2407164" y="844067"/>
                  </a:cubicBezTo>
                  <a:cubicBezTo>
                    <a:pt x="2399104" y="852126"/>
                    <a:pt x="2388173" y="856654"/>
                    <a:pt x="2376775" y="856654"/>
                  </a:cubicBezTo>
                  <a:lnTo>
                    <a:pt x="42976" y="856654"/>
                  </a:lnTo>
                  <a:cubicBezTo>
                    <a:pt x="31578" y="856654"/>
                    <a:pt x="20647" y="852126"/>
                    <a:pt x="12587" y="844067"/>
                  </a:cubicBezTo>
                  <a:cubicBezTo>
                    <a:pt x="4528" y="836007"/>
                    <a:pt x="0" y="825076"/>
                    <a:pt x="0" y="813678"/>
                  </a:cubicBezTo>
                  <a:lnTo>
                    <a:pt x="0" y="42976"/>
                  </a:lnTo>
                  <a:cubicBezTo>
                    <a:pt x="0" y="31578"/>
                    <a:pt x="4528" y="20647"/>
                    <a:pt x="12587" y="12587"/>
                  </a:cubicBezTo>
                  <a:cubicBezTo>
                    <a:pt x="20647" y="4528"/>
                    <a:pt x="31578" y="0"/>
                    <a:pt x="42976" y="0"/>
                  </a:cubicBezTo>
                  <a:close/>
                </a:path>
              </a:pathLst>
            </a:custGeom>
            <a:solidFill>
              <a:srgbClr val="FFF9D9"/>
            </a:solidFill>
          </p:spPr>
        </p:sp>
        <p:sp>
          <p:nvSpPr>
            <p:cNvPr id="6" name="TextBox 6"/>
            <p:cNvSpPr txBox="1"/>
            <p:nvPr/>
          </p:nvSpPr>
          <p:spPr>
            <a:xfrm>
              <a:off x="0" y="-38100"/>
              <a:ext cx="2419751" cy="894754"/>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219787" y="7258516"/>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5">
              <a:alphaModFix amt="67000"/>
            </a:blip>
            <a:stretch>
              <a:fillRect/>
            </a:stretch>
          </a:blipFill>
        </p:spPr>
      </p:sp>
      <p:sp>
        <p:nvSpPr>
          <p:cNvPr id="8" name="Freeform 8"/>
          <p:cNvSpPr/>
          <p:nvPr/>
        </p:nvSpPr>
        <p:spPr>
          <a:xfrm rot="315466">
            <a:off x="10684770" y="559073"/>
            <a:ext cx="6481502" cy="9168854"/>
          </a:xfrm>
          <a:custGeom>
            <a:avLst/>
            <a:gdLst/>
            <a:ahLst/>
            <a:cxnLst/>
            <a:rect l="l" t="t" r="r" b="b"/>
            <a:pathLst>
              <a:path w="6481502" h="9168854">
                <a:moveTo>
                  <a:pt x="0" y="0"/>
                </a:moveTo>
                <a:lnTo>
                  <a:pt x="6481502" y="0"/>
                </a:lnTo>
                <a:lnTo>
                  <a:pt x="6481502" y="9168854"/>
                </a:lnTo>
                <a:lnTo>
                  <a:pt x="0" y="9168854"/>
                </a:lnTo>
                <a:lnTo>
                  <a:pt x="0" y="0"/>
                </a:lnTo>
                <a:close/>
              </a:path>
            </a:pathLst>
          </a:custGeom>
          <a:blipFill>
            <a:blip r:embed="rId6"/>
            <a:stretch>
              <a:fillRect/>
            </a:stretch>
          </a:blipFill>
        </p:spPr>
      </p:sp>
      <p:sp>
        <p:nvSpPr>
          <p:cNvPr id="9" name="Freeform 9"/>
          <p:cNvSpPr/>
          <p:nvPr/>
        </p:nvSpPr>
        <p:spPr>
          <a:xfrm>
            <a:off x="475163" y="4801188"/>
            <a:ext cx="8839781" cy="5204421"/>
          </a:xfrm>
          <a:custGeom>
            <a:avLst/>
            <a:gdLst/>
            <a:ahLst/>
            <a:cxnLst/>
            <a:rect l="l" t="t" r="r" b="b"/>
            <a:pathLst>
              <a:path w="8839781" h="5204421">
                <a:moveTo>
                  <a:pt x="0" y="0"/>
                </a:moveTo>
                <a:lnTo>
                  <a:pt x="8839782" y="0"/>
                </a:lnTo>
                <a:lnTo>
                  <a:pt x="8839782" y="5204422"/>
                </a:lnTo>
                <a:lnTo>
                  <a:pt x="0" y="5204422"/>
                </a:lnTo>
                <a:lnTo>
                  <a:pt x="0" y="0"/>
                </a:lnTo>
                <a:close/>
              </a:path>
            </a:pathLst>
          </a:custGeom>
          <a:blipFill>
            <a:blip r:embed="rId7"/>
            <a:stretch>
              <a:fillRect/>
            </a:stretch>
          </a:blipFill>
        </p:spPr>
      </p:sp>
      <p:sp>
        <p:nvSpPr>
          <p:cNvPr id="10" name="TextBox 10"/>
          <p:cNvSpPr txBox="1"/>
          <p:nvPr/>
        </p:nvSpPr>
        <p:spPr>
          <a:xfrm>
            <a:off x="1074562" y="2981410"/>
            <a:ext cx="8767357" cy="1735455"/>
          </a:xfrm>
          <a:prstGeom prst="rect">
            <a:avLst/>
          </a:prstGeom>
        </p:spPr>
        <p:txBody>
          <a:bodyPr lIns="0" tIns="0" rIns="0" bIns="0" rtlCol="0" anchor="t">
            <a:spAutoFit/>
          </a:bodyPr>
          <a:lstStyle/>
          <a:p>
            <a:pPr algn="just">
              <a:lnSpc>
                <a:spcPts val="4620"/>
              </a:lnSpc>
              <a:spcBef>
                <a:spcPct val="0"/>
              </a:spcBef>
            </a:pPr>
            <a:r>
              <a:rPr lang="en-US" sz="3300">
                <a:solidFill>
                  <a:srgbClr val="726F4B"/>
                </a:solidFill>
                <a:latin typeface="Roboto Condensed Bold"/>
              </a:rPr>
              <a:t>Bài tập 2. </a:t>
            </a:r>
            <a:r>
              <a:rPr lang="en-US" sz="3300">
                <a:solidFill>
                  <a:srgbClr val="726F4B"/>
                </a:solidFill>
                <a:latin typeface="Roboto Condensed"/>
              </a:rPr>
              <a:t>Em hãy viết một đoạn văn ngắn (khoảng 8 câu) đề xuất những giải pháp hữu ích để có thể giúp con người bảo tồn những loài sinh vật quý hiếm. </a:t>
            </a:r>
          </a:p>
        </p:txBody>
      </p:sp>
      <p:sp>
        <p:nvSpPr>
          <p:cNvPr id="11" name="TextBox 11"/>
          <p:cNvSpPr txBox="1"/>
          <p:nvPr/>
        </p:nvSpPr>
        <p:spPr>
          <a:xfrm>
            <a:off x="2438400" y="1689425"/>
            <a:ext cx="5067776" cy="1285545"/>
          </a:xfrm>
          <a:prstGeom prst="rect">
            <a:avLst/>
          </a:prstGeom>
        </p:spPr>
        <p:txBody>
          <a:bodyPr wrap="square" lIns="0" tIns="0" rIns="0" bIns="0" rtlCol="0" anchor="t">
            <a:spAutoFit/>
          </a:bodyPr>
          <a:lstStyle/>
          <a:p>
            <a:pPr algn="ctr">
              <a:lnSpc>
                <a:spcPts val="10498"/>
              </a:lnSpc>
              <a:spcBef>
                <a:spcPct val="0"/>
              </a:spcBef>
            </a:pPr>
            <a:r>
              <a:rPr lang="en-US" sz="7498" dirty="0" err="1">
                <a:solidFill>
                  <a:srgbClr val="726F4B"/>
                </a:solidFill>
                <a:latin typeface="#9Slide05 IcielSanelma"/>
              </a:rPr>
              <a:t>Viết</a:t>
            </a:r>
            <a:r>
              <a:rPr lang="en-US" sz="7498" dirty="0">
                <a:solidFill>
                  <a:srgbClr val="726F4B"/>
                </a:solidFill>
                <a:latin typeface="#9Slide05 IcielSanelma"/>
              </a:rPr>
              <a:t> </a:t>
            </a:r>
            <a:r>
              <a:rPr lang="en-US" sz="7498" dirty="0" err="1">
                <a:solidFill>
                  <a:srgbClr val="726F4B"/>
                </a:solidFill>
                <a:latin typeface="#9Slide05 IcielSanelma"/>
              </a:rPr>
              <a:t>kết</a:t>
            </a:r>
            <a:r>
              <a:rPr lang="en-US" sz="7498" dirty="0">
                <a:solidFill>
                  <a:srgbClr val="726F4B"/>
                </a:solidFill>
                <a:latin typeface="#9Slide05 IcielSanelma"/>
              </a:rPr>
              <a:t> </a:t>
            </a:r>
            <a:r>
              <a:rPr lang="en-US" sz="7498" dirty="0" err="1">
                <a:solidFill>
                  <a:srgbClr val="726F4B"/>
                </a:solidFill>
                <a:latin typeface="#9Slide05 IcielSanelma"/>
              </a:rPr>
              <a:t>nối</a:t>
            </a:r>
            <a:r>
              <a:rPr lang="en-US" sz="7498" dirty="0">
                <a:solidFill>
                  <a:srgbClr val="726F4B"/>
                </a:solidFill>
                <a:latin typeface="#9Slide05 IcielSanelma"/>
              </a:rPr>
              <a:t> </a:t>
            </a:r>
            <a:r>
              <a:rPr lang="en-US" sz="7498" dirty="0" err="1">
                <a:solidFill>
                  <a:srgbClr val="726F4B"/>
                </a:solidFill>
                <a:latin typeface="#9Slide05 IcielSanelma"/>
              </a:rPr>
              <a:t>đọc</a:t>
            </a:r>
            <a:endParaRPr lang="en-US" sz="7498" dirty="0">
              <a:solidFill>
                <a:srgbClr val="726F4B"/>
              </a:solidFill>
              <a:latin typeface="#9Slide05 IcielSanelma"/>
            </a:endParaRPr>
          </a:p>
        </p:txBody>
      </p:sp>
      <p:grpSp>
        <p:nvGrpSpPr>
          <p:cNvPr id="12" name="Group 12"/>
          <p:cNvGrpSpPr/>
          <p:nvPr/>
        </p:nvGrpSpPr>
        <p:grpSpPr>
          <a:xfrm>
            <a:off x="475163" y="444523"/>
            <a:ext cx="7536204" cy="1168355"/>
            <a:chOff x="0" y="0"/>
            <a:chExt cx="1984844" cy="307715"/>
          </a:xfrm>
        </p:grpSpPr>
        <p:sp>
          <p:nvSpPr>
            <p:cNvPr id="13" name="Freeform 13"/>
            <p:cNvSpPr/>
            <p:nvPr/>
          </p:nvSpPr>
          <p:spPr>
            <a:xfrm>
              <a:off x="0" y="0"/>
              <a:ext cx="1984844" cy="307715"/>
            </a:xfrm>
            <a:custGeom>
              <a:avLst/>
              <a:gdLst/>
              <a:ahLst/>
              <a:cxnLst/>
              <a:rect l="l" t="t" r="r" b="b"/>
              <a:pathLst>
                <a:path w="1984844" h="307715">
                  <a:moveTo>
                    <a:pt x="52392" y="0"/>
                  </a:moveTo>
                  <a:lnTo>
                    <a:pt x="1932452" y="0"/>
                  </a:lnTo>
                  <a:cubicBezTo>
                    <a:pt x="1946347" y="0"/>
                    <a:pt x="1959673" y="5520"/>
                    <a:pt x="1969499" y="15345"/>
                  </a:cubicBezTo>
                  <a:cubicBezTo>
                    <a:pt x="1979324" y="25171"/>
                    <a:pt x="1984844" y="38497"/>
                    <a:pt x="1984844" y="52392"/>
                  </a:cubicBezTo>
                  <a:lnTo>
                    <a:pt x="1984844" y="255323"/>
                  </a:lnTo>
                  <a:cubicBezTo>
                    <a:pt x="1984844" y="269218"/>
                    <a:pt x="1979324" y="282544"/>
                    <a:pt x="1969499" y="292370"/>
                  </a:cubicBezTo>
                  <a:cubicBezTo>
                    <a:pt x="1959673" y="302195"/>
                    <a:pt x="1946347" y="307715"/>
                    <a:pt x="1932452" y="307715"/>
                  </a:cubicBezTo>
                  <a:lnTo>
                    <a:pt x="52392" y="307715"/>
                  </a:lnTo>
                  <a:cubicBezTo>
                    <a:pt x="38497" y="307715"/>
                    <a:pt x="25171" y="302195"/>
                    <a:pt x="15345" y="292370"/>
                  </a:cubicBezTo>
                  <a:cubicBezTo>
                    <a:pt x="5520" y="282544"/>
                    <a:pt x="0" y="269218"/>
                    <a:pt x="0" y="255323"/>
                  </a:cubicBezTo>
                  <a:lnTo>
                    <a:pt x="0" y="52392"/>
                  </a:lnTo>
                  <a:cubicBezTo>
                    <a:pt x="0" y="38497"/>
                    <a:pt x="5520" y="25171"/>
                    <a:pt x="15345" y="15345"/>
                  </a:cubicBezTo>
                  <a:cubicBezTo>
                    <a:pt x="25171" y="5520"/>
                    <a:pt x="38497" y="0"/>
                    <a:pt x="52392" y="0"/>
                  </a:cubicBezTo>
                  <a:close/>
                </a:path>
              </a:pathLst>
            </a:custGeom>
            <a:solidFill>
              <a:srgbClr val="FFFCF5">
                <a:alpha val="44706"/>
              </a:srgbClr>
            </a:solidFill>
          </p:spPr>
        </p:sp>
        <p:sp>
          <p:nvSpPr>
            <p:cNvPr id="14" name="TextBox 14"/>
            <p:cNvSpPr txBox="1"/>
            <p:nvPr/>
          </p:nvSpPr>
          <p:spPr>
            <a:xfrm>
              <a:off x="0" y="-38100"/>
              <a:ext cx="1984844" cy="34581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734727" y="427068"/>
            <a:ext cx="13875808" cy="1140505"/>
          </a:xfrm>
          <a:prstGeom prst="rect">
            <a:avLst/>
          </a:prstGeom>
        </p:spPr>
        <p:txBody>
          <a:bodyPr lIns="0" tIns="0" rIns="0" bIns="0" rtlCol="0" anchor="t">
            <a:spAutoFit/>
          </a:bodyPr>
          <a:lstStyle/>
          <a:p>
            <a:pPr algn="ctr">
              <a:lnSpc>
                <a:spcPts val="8829"/>
              </a:lnSpc>
              <a:spcBef>
                <a:spcPct val="0"/>
              </a:spcBef>
            </a:pPr>
            <a:r>
              <a:rPr lang="en-US" sz="8000" dirty="0">
                <a:solidFill>
                  <a:srgbClr val="8D4343"/>
                </a:solidFill>
                <a:latin typeface="#9Slide05 IcielSanelma" panose="020B0604020202020204" charset="0"/>
              </a:rPr>
              <a:t> IV. LUYỆN TẬP</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736646" y="-2372380"/>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30709" y="0"/>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0000"/>
            </a:blip>
            <a:stretch>
              <a:fillRect l="-64665" r="-121186"/>
            </a:stretch>
          </a:blipFill>
        </p:spPr>
      </p:sp>
      <p:sp>
        <p:nvSpPr>
          <p:cNvPr id="4" name="Freeform 4"/>
          <p:cNvSpPr/>
          <p:nvPr/>
        </p:nvSpPr>
        <p:spPr>
          <a:xfrm>
            <a:off x="0" y="7180137"/>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5">
              <a:alphaModFix amt="67000"/>
            </a:blip>
            <a:stretch>
              <a:fillRect/>
            </a:stretch>
          </a:blipFill>
        </p:spPr>
      </p:sp>
      <p:graphicFrame>
        <p:nvGraphicFramePr>
          <p:cNvPr id="5" name="Table 5"/>
          <p:cNvGraphicFramePr>
            <a:graphicFrameLocks noGrp="1"/>
          </p:cNvGraphicFramePr>
          <p:nvPr/>
        </p:nvGraphicFramePr>
        <p:xfrm>
          <a:off x="2856498" y="845391"/>
          <a:ext cx="13682496" cy="7934325"/>
        </p:xfrm>
        <a:graphic>
          <a:graphicData uri="http://schemas.openxmlformats.org/drawingml/2006/table">
            <a:tbl>
              <a:tblPr/>
              <a:tblGrid>
                <a:gridCol w="3021628">
                  <a:extLst>
                    <a:ext uri="{9D8B030D-6E8A-4147-A177-3AD203B41FA5}">
                      <a16:colId xmlns:a16="http://schemas.microsoft.com/office/drawing/2014/main" val="20000"/>
                    </a:ext>
                  </a:extLst>
                </a:gridCol>
                <a:gridCol w="10660868">
                  <a:extLst>
                    <a:ext uri="{9D8B030D-6E8A-4147-A177-3AD203B41FA5}">
                      <a16:colId xmlns:a16="http://schemas.microsoft.com/office/drawing/2014/main" val="20001"/>
                    </a:ext>
                  </a:extLst>
                </a:gridCol>
              </a:tblGrid>
              <a:tr h="2291249">
                <a:tc>
                  <a:txBody>
                    <a:bodyPr/>
                    <a:lstStyle/>
                    <a:p>
                      <a:pPr algn="ctr">
                        <a:lnSpc>
                          <a:spcPts val="4619"/>
                        </a:lnSpc>
                        <a:defRPr/>
                      </a:pPr>
                      <a:r>
                        <a:rPr lang="en-US" sz="3299">
                          <a:solidFill>
                            <a:srgbClr val="726F4B"/>
                          </a:solidFill>
                          <a:latin typeface="Roboto Condensed Bold"/>
                        </a:rPr>
                        <a:t>Mở đoạn</a:t>
                      </a:r>
                      <a:endParaRPr lang="en-US" sz="1100"/>
                    </a:p>
                    <a:p>
                      <a:pPr algn="ctr">
                        <a:lnSpc>
                          <a:spcPts val="4619"/>
                        </a:lnSpc>
                      </a:pPr>
                      <a:r>
                        <a:rPr lang="en-US" sz="3299">
                          <a:solidFill>
                            <a:srgbClr val="726F4B"/>
                          </a:solidFill>
                          <a:latin typeface="Roboto Condensed"/>
                        </a:rPr>
                        <a:t>(1 câu)</a:t>
                      </a:r>
                    </a:p>
                    <a:p>
                      <a:pPr algn="ctr">
                        <a:lnSpc>
                          <a:spcPts val="4619"/>
                        </a:lnSpc>
                      </a:pPr>
                      <a:endParaRPr lang="en-US" sz="3299">
                        <a:solidFill>
                          <a:srgbClr val="726F4B"/>
                        </a:solidFill>
                        <a:latin typeface="Roboto Condensed"/>
                      </a:endParaRP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F7E5"/>
                    </a:solidFill>
                  </a:tcPr>
                </a:tc>
                <a:tc>
                  <a:txBody>
                    <a:bodyPr/>
                    <a:lstStyle/>
                    <a:p>
                      <a:pPr algn="l">
                        <a:lnSpc>
                          <a:spcPts val="4479"/>
                        </a:lnSpc>
                        <a:defRPr/>
                      </a:pPr>
                      <a:r>
                        <a:rPr lang="en-US" sz="3199">
                          <a:solidFill>
                            <a:srgbClr val="5C6B55"/>
                          </a:solidFill>
                          <a:latin typeface="Roboto Condensed"/>
                        </a:rPr>
                        <a:t>Dẫn dắt và nêu vấn đề: </a:t>
                      </a:r>
                      <a:r>
                        <a:rPr lang="en-US" sz="3199">
                          <a:solidFill>
                            <a:srgbClr val="5C6B55"/>
                          </a:solidFill>
                          <a:latin typeface="Roboto Condensed Italics"/>
                        </a:rPr>
                        <a:t>Việc bảo tồn những loài sinh vật quý hiếm là cần thiết.</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11860">
                <a:tc>
                  <a:txBody>
                    <a:bodyPr/>
                    <a:lstStyle/>
                    <a:p>
                      <a:pPr algn="ctr">
                        <a:lnSpc>
                          <a:spcPts val="4479"/>
                        </a:lnSpc>
                        <a:defRPr/>
                      </a:pPr>
                      <a:r>
                        <a:rPr lang="en-US" sz="3199">
                          <a:solidFill>
                            <a:srgbClr val="726F4B"/>
                          </a:solidFill>
                          <a:latin typeface="Roboto Condensed Bold"/>
                        </a:rPr>
                        <a:t>Thân đoạn</a:t>
                      </a:r>
                      <a:endParaRPr lang="en-US" sz="1100"/>
                    </a:p>
                    <a:p>
                      <a:pPr algn="ctr">
                        <a:lnSpc>
                          <a:spcPts val="4479"/>
                        </a:lnSpc>
                      </a:pPr>
                      <a:r>
                        <a:rPr lang="en-US" sz="3199">
                          <a:solidFill>
                            <a:srgbClr val="726F4B"/>
                          </a:solidFill>
                          <a:latin typeface="Roboto Condensed"/>
                        </a:rPr>
                        <a:t>(6 câu)</a:t>
                      </a:r>
                    </a:p>
                    <a:p>
                      <a:pPr algn="ctr">
                        <a:lnSpc>
                          <a:spcPts val="4479"/>
                        </a:lnSpc>
                      </a:pPr>
                      <a:endParaRPr lang="en-US" sz="3199">
                        <a:solidFill>
                          <a:srgbClr val="726F4B"/>
                        </a:solidFill>
                        <a:latin typeface="Roboto Condensed"/>
                      </a:endParaRP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F7E5"/>
                    </a:solidFill>
                  </a:tcPr>
                </a:tc>
                <a:tc>
                  <a:txBody>
                    <a:bodyPr/>
                    <a:lstStyle/>
                    <a:p>
                      <a:pPr algn="just">
                        <a:lnSpc>
                          <a:spcPts val="4479"/>
                        </a:lnSpc>
                        <a:defRPr/>
                      </a:pPr>
                      <a:r>
                        <a:rPr lang="en-US" sz="3199">
                          <a:solidFill>
                            <a:srgbClr val="5C6B55"/>
                          </a:solidFill>
                          <a:latin typeface="Roboto Condensed"/>
                        </a:rPr>
                        <a:t>Giải thích cụm từ “bảo tồn”</a:t>
                      </a:r>
                      <a:endParaRPr lang="en-US" sz="1100"/>
                    </a:p>
                    <a:p>
                      <a:pPr algn="just">
                        <a:lnSpc>
                          <a:spcPts val="4479"/>
                        </a:lnSpc>
                      </a:pPr>
                      <a:r>
                        <a:rPr lang="en-US" sz="3199">
                          <a:solidFill>
                            <a:srgbClr val="5C6B55"/>
                          </a:solidFill>
                          <a:latin typeface="Roboto Condensed"/>
                        </a:rPr>
                        <a:t>Đưa ra các giải pháp hữu hiệu:</a:t>
                      </a:r>
                    </a:p>
                    <a:p>
                      <a:pPr algn="just">
                        <a:lnSpc>
                          <a:spcPts val="4479"/>
                        </a:lnSpc>
                      </a:pPr>
                      <a:r>
                        <a:rPr lang="en-US" sz="3199">
                          <a:solidFill>
                            <a:srgbClr val="5C6B55"/>
                          </a:solidFill>
                          <a:latin typeface="Roboto Condensed"/>
                        </a:rPr>
                        <a:t>+ Tối thiểu 03 giải pháp kèm bằng chứng xác thực, tiêu biểu</a:t>
                      </a:r>
                    </a:p>
                    <a:p>
                      <a:pPr algn="just">
                        <a:lnSpc>
                          <a:spcPts val="4479"/>
                        </a:lnSpc>
                      </a:pPr>
                      <a:r>
                        <a:rPr lang="en-US" sz="3199">
                          <a:solidFill>
                            <a:srgbClr val="5C6B55"/>
                          </a:solidFill>
                          <a:latin typeface="Roboto Condensed"/>
                        </a:rPr>
                        <a:t>+ Phê phán nhận thức sai lầm hoặc những hành động thờ ơ hoặc sai phạm đối vớ những loài sinh vật quý hiếm.</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31216">
                <a:tc>
                  <a:txBody>
                    <a:bodyPr/>
                    <a:lstStyle/>
                    <a:p>
                      <a:pPr algn="ctr">
                        <a:lnSpc>
                          <a:spcPts val="4479"/>
                        </a:lnSpc>
                        <a:defRPr/>
                      </a:pPr>
                      <a:r>
                        <a:rPr lang="en-US" sz="3199">
                          <a:solidFill>
                            <a:srgbClr val="726F4B"/>
                          </a:solidFill>
                          <a:latin typeface="Roboto Condensed Bold"/>
                        </a:rPr>
                        <a:t>Kết đoạn</a:t>
                      </a:r>
                      <a:endParaRPr lang="en-US" sz="1100"/>
                    </a:p>
                    <a:p>
                      <a:pPr algn="ctr">
                        <a:lnSpc>
                          <a:spcPts val="4479"/>
                        </a:lnSpc>
                      </a:pPr>
                      <a:r>
                        <a:rPr lang="en-US" sz="3199">
                          <a:solidFill>
                            <a:srgbClr val="726F4B"/>
                          </a:solidFill>
                          <a:latin typeface="Roboto Condensed"/>
                        </a:rPr>
                        <a:t>(1 câu)</a:t>
                      </a:r>
                    </a:p>
                    <a:p>
                      <a:pPr algn="ctr">
                        <a:lnSpc>
                          <a:spcPts val="4479"/>
                        </a:lnSpc>
                      </a:pPr>
                      <a:endParaRPr lang="en-US" sz="3199">
                        <a:solidFill>
                          <a:srgbClr val="726F4B"/>
                        </a:solidFill>
                        <a:latin typeface="Roboto Condensed"/>
                      </a:endParaRP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F7E5"/>
                    </a:solidFill>
                  </a:tcPr>
                </a:tc>
                <a:tc>
                  <a:txBody>
                    <a:bodyPr/>
                    <a:lstStyle/>
                    <a:p>
                      <a:pPr algn="l">
                        <a:lnSpc>
                          <a:spcPts val="4479"/>
                        </a:lnSpc>
                        <a:defRPr/>
                      </a:pPr>
                      <a:r>
                        <a:rPr lang="en-US" sz="3199">
                          <a:solidFill>
                            <a:srgbClr val="5C6B55"/>
                          </a:solidFill>
                          <a:latin typeface="Roboto Condensed"/>
                        </a:rPr>
                        <a:t>Bày tỏ quyết tâm hoặc mong muốn của bản thân về việc bảo tồn những loài sinh vật quý hiếm.</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6" name="Freeform 6"/>
          <p:cNvSpPr/>
          <p:nvPr/>
        </p:nvSpPr>
        <p:spPr>
          <a:xfrm>
            <a:off x="15758717" y="0"/>
            <a:ext cx="3001167" cy="9839891"/>
          </a:xfrm>
          <a:custGeom>
            <a:avLst/>
            <a:gdLst/>
            <a:ahLst/>
            <a:cxnLst/>
            <a:rect l="l" t="t" r="r" b="b"/>
            <a:pathLst>
              <a:path w="3001167" h="9839891">
                <a:moveTo>
                  <a:pt x="0" y="0"/>
                </a:moveTo>
                <a:lnTo>
                  <a:pt x="3001166" y="0"/>
                </a:lnTo>
                <a:lnTo>
                  <a:pt x="3001166" y="9839891"/>
                </a:lnTo>
                <a:lnTo>
                  <a:pt x="0" y="9839891"/>
                </a:lnTo>
                <a:lnTo>
                  <a:pt x="0" y="0"/>
                </a:lnTo>
                <a:close/>
              </a:path>
            </a:pathLst>
          </a:custGeom>
          <a:blipFill>
            <a:blip r:embed="rId6">
              <a:alphaModFix amt="70000"/>
            </a:blip>
            <a:stretch>
              <a:fillRect/>
            </a:stretch>
          </a:blipFill>
        </p:spPr>
      </p:sp>
      <p:sp>
        <p:nvSpPr>
          <p:cNvPr id="7" name="Freeform 7"/>
          <p:cNvSpPr/>
          <p:nvPr/>
        </p:nvSpPr>
        <p:spPr>
          <a:xfrm>
            <a:off x="140809" y="7402007"/>
            <a:ext cx="3429265" cy="2721979"/>
          </a:xfrm>
          <a:custGeom>
            <a:avLst/>
            <a:gdLst/>
            <a:ahLst/>
            <a:cxnLst/>
            <a:rect l="l" t="t" r="r" b="b"/>
            <a:pathLst>
              <a:path w="3429265" h="2721979">
                <a:moveTo>
                  <a:pt x="0" y="0"/>
                </a:moveTo>
                <a:lnTo>
                  <a:pt x="3429264" y="0"/>
                </a:lnTo>
                <a:lnTo>
                  <a:pt x="3429264" y="2721979"/>
                </a:lnTo>
                <a:lnTo>
                  <a:pt x="0" y="2721979"/>
                </a:lnTo>
                <a:lnTo>
                  <a:pt x="0" y="0"/>
                </a:lnTo>
                <a:close/>
              </a:path>
            </a:pathLst>
          </a:custGeom>
          <a:blipFill>
            <a:blip r:embed="rId7">
              <a:alphaModFix amt="95000"/>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923128"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51664"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69523" y="-2372380"/>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4">
              <a:alphaModFix amt="64000"/>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378445" y="3956619"/>
            <a:ext cx="19044890" cy="3086100"/>
            <a:chOff x="0" y="0"/>
            <a:chExt cx="5015938" cy="812800"/>
          </a:xfrm>
        </p:grpSpPr>
        <p:sp>
          <p:nvSpPr>
            <p:cNvPr id="6" name="Freeform 6"/>
            <p:cNvSpPr/>
            <p:nvPr/>
          </p:nvSpPr>
          <p:spPr>
            <a:xfrm>
              <a:off x="0" y="0"/>
              <a:ext cx="5015938" cy="812800"/>
            </a:xfrm>
            <a:custGeom>
              <a:avLst/>
              <a:gdLst/>
              <a:ahLst/>
              <a:cxnLst/>
              <a:rect l="l" t="t" r="r" b="b"/>
              <a:pathLst>
                <a:path w="5015938" h="812800">
                  <a:moveTo>
                    <a:pt x="20732" y="0"/>
                  </a:moveTo>
                  <a:lnTo>
                    <a:pt x="4995206" y="0"/>
                  </a:lnTo>
                  <a:cubicBezTo>
                    <a:pt x="5000704" y="0"/>
                    <a:pt x="5005978" y="2184"/>
                    <a:pt x="5009866" y="6072"/>
                  </a:cubicBezTo>
                  <a:cubicBezTo>
                    <a:pt x="5013754" y="9960"/>
                    <a:pt x="5015938" y="15234"/>
                    <a:pt x="5015938" y="20732"/>
                  </a:cubicBezTo>
                  <a:lnTo>
                    <a:pt x="5015938" y="792068"/>
                  </a:lnTo>
                  <a:cubicBezTo>
                    <a:pt x="5015938" y="797566"/>
                    <a:pt x="5013754" y="802840"/>
                    <a:pt x="5009866" y="806728"/>
                  </a:cubicBezTo>
                  <a:cubicBezTo>
                    <a:pt x="5005978" y="810616"/>
                    <a:pt x="5000704" y="812800"/>
                    <a:pt x="4995206" y="812800"/>
                  </a:cubicBezTo>
                  <a:lnTo>
                    <a:pt x="20732" y="812800"/>
                  </a:lnTo>
                  <a:cubicBezTo>
                    <a:pt x="15234" y="812800"/>
                    <a:pt x="9960" y="810616"/>
                    <a:pt x="6072" y="806728"/>
                  </a:cubicBezTo>
                  <a:cubicBezTo>
                    <a:pt x="2184" y="802840"/>
                    <a:pt x="0" y="797566"/>
                    <a:pt x="0" y="792068"/>
                  </a:cubicBezTo>
                  <a:lnTo>
                    <a:pt x="0" y="20732"/>
                  </a:lnTo>
                  <a:cubicBezTo>
                    <a:pt x="0" y="15234"/>
                    <a:pt x="2184" y="9960"/>
                    <a:pt x="6072" y="6072"/>
                  </a:cubicBezTo>
                  <a:cubicBezTo>
                    <a:pt x="9960" y="2184"/>
                    <a:pt x="15234" y="0"/>
                    <a:pt x="20732" y="0"/>
                  </a:cubicBezTo>
                  <a:close/>
                </a:path>
              </a:pathLst>
            </a:custGeom>
            <a:solidFill>
              <a:srgbClr val="FFFFFF">
                <a:alpha val="82745"/>
              </a:srgbClr>
            </a:solidFill>
          </p:spPr>
        </p:sp>
        <p:sp>
          <p:nvSpPr>
            <p:cNvPr id="7" name="TextBox 7"/>
            <p:cNvSpPr txBox="1"/>
            <p:nvPr/>
          </p:nvSpPr>
          <p:spPr>
            <a:xfrm>
              <a:off x="0" y="-38100"/>
              <a:ext cx="5015938"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871368" y="5921077"/>
            <a:ext cx="2995680" cy="4310332"/>
          </a:xfrm>
          <a:custGeom>
            <a:avLst/>
            <a:gdLst/>
            <a:ahLst/>
            <a:cxnLst/>
            <a:rect l="l" t="t" r="r" b="b"/>
            <a:pathLst>
              <a:path w="2995680" h="4310332">
                <a:moveTo>
                  <a:pt x="0" y="0"/>
                </a:moveTo>
                <a:lnTo>
                  <a:pt x="2995681" y="0"/>
                </a:lnTo>
                <a:lnTo>
                  <a:pt x="2995681" y="4310332"/>
                </a:lnTo>
                <a:lnTo>
                  <a:pt x="0" y="4310332"/>
                </a:lnTo>
                <a:lnTo>
                  <a:pt x="0" y="0"/>
                </a:lnTo>
                <a:close/>
              </a:path>
            </a:pathLst>
          </a:custGeom>
          <a:blipFill>
            <a:blip r:embed="rId6"/>
            <a:stretch>
              <a:fillRect/>
            </a:stretch>
          </a:blipFill>
        </p:spPr>
      </p:sp>
      <p:sp>
        <p:nvSpPr>
          <p:cNvPr id="9" name="TextBox 9"/>
          <p:cNvSpPr txBox="1"/>
          <p:nvPr/>
        </p:nvSpPr>
        <p:spPr>
          <a:xfrm>
            <a:off x="-723510" y="4205890"/>
            <a:ext cx="20491910" cy="2863797"/>
          </a:xfrm>
          <a:prstGeom prst="rect">
            <a:avLst/>
          </a:prstGeom>
        </p:spPr>
        <p:txBody>
          <a:bodyPr lIns="0" tIns="0" rIns="0" bIns="0" rtlCol="0" anchor="t">
            <a:spAutoFit/>
          </a:bodyPr>
          <a:lstStyle/>
          <a:p>
            <a:pPr algn="ctr">
              <a:lnSpc>
                <a:spcPts val="10524"/>
              </a:lnSpc>
            </a:pPr>
            <a:r>
              <a:rPr lang="en-US" sz="13800" dirty="0">
                <a:solidFill>
                  <a:srgbClr val="6B7063"/>
                </a:solidFill>
                <a:latin typeface="#9Slide05 IcielSanelma" panose="020B0604020202020204" charset="0"/>
              </a:rPr>
              <a:t> V. </a:t>
            </a:r>
          </a:p>
          <a:p>
            <a:pPr algn="ctr">
              <a:lnSpc>
                <a:spcPts val="10524"/>
              </a:lnSpc>
            </a:pPr>
            <a:r>
              <a:rPr lang="en-US" sz="13800" dirty="0">
                <a:solidFill>
                  <a:srgbClr val="6B7063"/>
                </a:solidFill>
                <a:latin typeface="#9Slide05 IcielSanelma" panose="020B0604020202020204" charset="0"/>
              </a:rPr>
              <a:t>VẬN DỤNG</a:t>
            </a:r>
          </a:p>
        </p:txBody>
      </p:sp>
      <p:sp>
        <p:nvSpPr>
          <p:cNvPr id="10" name="Freeform 10"/>
          <p:cNvSpPr/>
          <p:nvPr/>
        </p:nvSpPr>
        <p:spPr>
          <a:xfrm>
            <a:off x="16038561" y="-2002625"/>
            <a:ext cx="7035847" cy="4406199"/>
          </a:xfrm>
          <a:custGeom>
            <a:avLst/>
            <a:gdLst/>
            <a:ahLst/>
            <a:cxnLst/>
            <a:rect l="l" t="t" r="r" b="b"/>
            <a:pathLst>
              <a:path w="7035847" h="4406199">
                <a:moveTo>
                  <a:pt x="0" y="0"/>
                </a:moveTo>
                <a:lnTo>
                  <a:pt x="7035848" y="0"/>
                </a:lnTo>
                <a:lnTo>
                  <a:pt x="7035848" y="4406200"/>
                </a:lnTo>
                <a:lnTo>
                  <a:pt x="0" y="4406200"/>
                </a:lnTo>
                <a:lnTo>
                  <a:pt x="0" y="0"/>
                </a:lnTo>
                <a:close/>
              </a:path>
            </a:pathLst>
          </a:custGeom>
          <a:blipFill>
            <a:blip r:embed="rId7"/>
            <a:stretch>
              <a:fillRect/>
            </a:stretch>
          </a:blipFill>
        </p:spPr>
      </p:sp>
      <p:sp>
        <p:nvSpPr>
          <p:cNvPr id="11" name="Freeform 11"/>
          <p:cNvSpPr/>
          <p:nvPr/>
        </p:nvSpPr>
        <p:spPr>
          <a:xfrm>
            <a:off x="1028700" y="4724487"/>
            <a:ext cx="2877367" cy="550692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8"/>
            <a:stretch>
              <a:fillRect/>
            </a:stretch>
          </a:blipFill>
        </p:spPr>
      </p:sp>
      <p:sp>
        <p:nvSpPr>
          <p:cNvPr id="12" name="Freeform 12"/>
          <p:cNvSpPr/>
          <p:nvPr/>
        </p:nvSpPr>
        <p:spPr>
          <a:xfrm>
            <a:off x="-2548400" y="-1174400"/>
            <a:ext cx="7035847" cy="4406199"/>
          </a:xfrm>
          <a:custGeom>
            <a:avLst/>
            <a:gdLst/>
            <a:ahLst/>
            <a:cxnLst/>
            <a:rect l="l" t="t" r="r" b="b"/>
            <a:pathLst>
              <a:path w="7035847" h="4406199">
                <a:moveTo>
                  <a:pt x="0" y="0"/>
                </a:moveTo>
                <a:lnTo>
                  <a:pt x="7035847" y="0"/>
                </a:lnTo>
                <a:lnTo>
                  <a:pt x="7035847" y="4406200"/>
                </a:lnTo>
                <a:lnTo>
                  <a:pt x="0" y="4406200"/>
                </a:lnTo>
                <a:lnTo>
                  <a:pt x="0" y="0"/>
                </a:lnTo>
                <a:close/>
              </a:path>
            </a:pathLst>
          </a:custGeom>
          <a:blipFill>
            <a:blip r:embed="rId7"/>
            <a:stretch>
              <a:fillRect/>
            </a:stretch>
          </a:blipFill>
        </p:spPr>
      </p:sp>
      <p:sp>
        <p:nvSpPr>
          <p:cNvPr id="13" name="Freeform 13"/>
          <p:cNvSpPr/>
          <p:nvPr/>
        </p:nvSpPr>
        <p:spPr>
          <a:xfrm>
            <a:off x="3906067" y="911606"/>
            <a:ext cx="4354702" cy="1769893"/>
          </a:xfrm>
          <a:custGeom>
            <a:avLst/>
            <a:gdLst/>
            <a:ahLst/>
            <a:cxnLst/>
            <a:rect l="l" t="t" r="r" b="b"/>
            <a:pathLst>
              <a:path w="4354702" h="1769893">
                <a:moveTo>
                  <a:pt x="0" y="0"/>
                </a:moveTo>
                <a:lnTo>
                  <a:pt x="4354701" y="0"/>
                </a:lnTo>
                <a:lnTo>
                  <a:pt x="4354701"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144000" y="1028700"/>
            <a:ext cx="4354702" cy="1769893"/>
          </a:xfrm>
          <a:custGeom>
            <a:avLst/>
            <a:gdLst/>
            <a:ahLst/>
            <a:cxnLst/>
            <a:rect l="l" t="t" r="r" b="b"/>
            <a:pathLst>
              <a:path w="4354702" h="1769893">
                <a:moveTo>
                  <a:pt x="0" y="0"/>
                </a:moveTo>
                <a:lnTo>
                  <a:pt x="4354702" y="0"/>
                </a:lnTo>
                <a:lnTo>
                  <a:pt x="4354702"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628449" y="-1366064"/>
            <a:ext cx="19018709" cy="10397364"/>
          </a:xfrm>
          <a:custGeom>
            <a:avLst/>
            <a:gdLst/>
            <a:ahLst/>
            <a:cxnLst/>
            <a:rect l="l" t="t" r="r" b="b"/>
            <a:pathLst>
              <a:path w="19018709" h="10397364">
                <a:moveTo>
                  <a:pt x="0" y="0"/>
                </a:moveTo>
                <a:lnTo>
                  <a:pt x="19018709" y="0"/>
                </a:lnTo>
                <a:lnTo>
                  <a:pt x="19018709" y="10397363"/>
                </a:lnTo>
                <a:lnTo>
                  <a:pt x="0" y="10397363"/>
                </a:lnTo>
                <a:lnTo>
                  <a:pt x="0" y="0"/>
                </a:lnTo>
                <a:close/>
              </a:path>
            </a:pathLst>
          </a:custGeom>
          <a:blipFill>
            <a:blip r:embed="rId4">
              <a:alphaModFix amt="60000"/>
            </a:blip>
            <a:stretch>
              <a:fillRect l="-64665" r="-121186"/>
            </a:stretch>
          </a:blipFill>
        </p:spPr>
      </p:sp>
      <p:sp>
        <p:nvSpPr>
          <p:cNvPr id="3" name="Freeform 3"/>
          <p:cNvSpPr/>
          <p:nvPr/>
        </p:nvSpPr>
        <p:spPr>
          <a:xfrm>
            <a:off x="-263301" y="117790"/>
            <a:ext cx="2584002" cy="1462115"/>
          </a:xfrm>
          <a:custGeom>
            <a:avLst/>
            <a:gdLst/>
            <a:ahLst/>
            <a:cxnLst/>
            <a:rect l="l" t="t" r="r" b="b"/>
            <a:pathLst>
              <a:path w="2584002" h="1462115">
                <a:moveTo>
                  <a:pt x="0" y="0"/>
                </a:moveTo>
                <a:lnTo>
                  <a:pt x="2584002" y="0"/>
                </a:lnTo>
                <a:lnTo>
                  <a:pt x="2584002" y="1462115"/>
                </a:lnTo>
                <a:lnTo>
                  <a:pt x="0" y="14621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880311" y="250871"/>
            <a:ext cx="3967267" cy="1329034"/>
          </a:xfrm>
          <a:custGeom>
            <a:avLst/>
            <a:gdLst/>
            <a:ahLst/>
            <a:cxnLst/>
            <a:rect l="l" t="t" r="r" b="b"/>
            <a:pathLst>
              <a:path w="3967267" h="1329034">
                <a:moveTo>
                  <a:pt x="0" y="0"/>
                </a:moveTo>
                <a:lnTo>
                  <a:pt x="3967267" y="0"/>
                </a:lnTo>
                <a:lnTo>
                  <a:pt x="3967267" y="1329034"/>
                </a:lnTo>
                <a:lnTo>
                  <a:pt x="0" y="13290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31592" y="6877749"/>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9">
              <a:alphaModFix amt="85000"/>
            </a:blip>
            <a:stretch>
              <a:fillRect/>
            </a:stretch>
          </a:blipFill>
        </p:spPr>
      </p:sp>
      <p:grpSp>
        <p:nvGrpSpPr>
          <p:cNvPr id="6" name="Group 6"/>
          <p:cNvGrpSpPr/>
          <p:nvPr/>
        </p:nvGrpSpPr>
        <p:grpSpPr>
          <a:xfrm>
            <a:off x="9144000" y="250871"/>
            <a:ext cx="7697535" cy="76975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12500" b="-12500"/>
              </a:stretch>
            </a:blipFill>
          </p:spPr>
        </p:sp>
      </p:grpSp>
      <p:sp>
        <p:nvSpPr>
          <p:cNvPr id="8" name="TextBox 8"/>
          <p:cNvSpPr txBox="1"/>
          <p:nvPr/>
        </p:nvSpPr>
        <p:spPr>
          <a:xfrm>
            <a:off x="6679282" y="7919709"/>
            <a:ext cx="11942926" cy="1338591"/>
          </a:xfrm>
          <a:prstGeom prst="rect">
            <a:avLst/>
          </a:prstGeom>
        </p:spPr>
        <p:txBody>
          <a:bodyPr lIns="0" tIns="0" rIns="0" bIns="0" rtlCol="0" anchor="t">
            <a:spAutoFit/>
          </a:bodyPr>
          <a:lstStyle/>
          <a:p>
            <a:pPr algn="ctr">
              <a:lnSpc>
                <a:spcPts val="10292"/>
              </a:lnSpc>
            </a:pPr>
            <a:r>
              <a:rPr lang="en-US" sz="7351">
                <a:solidFill>
                  <a:srgbClr val="FFF7E5"/>
                </a:solidFill>
                <a:latin typeface="#9Slide05 IcielSanelma"/>
              </a:rPr>
              <a:t>Chim đại bàng</a:t>
            </a:r>
          </a:p>
        </p:txBody>
      </p:sp>
      <p:sp>
        <p:nvSpPr>
          <p:cNvPr id="9" name="Freeform 9"/>
          <p:cNvSpPr/>
          <p:nvPr/>
        </p:nvSpPr>
        <p:spPr>
          <a:xfrm>
            <a:off x="1168427" y="1028700"/>
            <a:ext cx="5968055" cy="5067421"/>
          </a:xfrm>
          <a:custGeom>
            <a:avLst/>
            <a:gdLst/>
            <a:ahLst/>
            <a:cxnLst/>
            <a:rect l="l" t="t" r="r" b="b"/>
            <a:pathLst>
              <a:path w="5968055" h="5067421">
                <a:moveTo>
                  <a:pt x="0" y="0"/>
                </a:moveTo>
                <a:lnTo>
                  <a:pt x="5968054" y="0"/>
                </a:lnTo>
                <a:lnTo>
                  <a:pt x="5968054" y="5067421"/>
                </a:lnTo>
                <a:lnTo>
                  <a:pt x="0" y="506742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6316183" y="303848"/>
            <a:ext cx="5129445" cy="2785819"/>
          </a:xfrm>
          <a:custGeom>
            <a:avLst/>
            <a:gdLst/>
            <a:ahLst/>
            <a:cxnLst/>
            <a:rect l="l" t="t" r="r" b="b"/>
            <a:pathLst>
              <a:path w="5129445" h="2785819">
                <a:moveTo>
                  <a:pt x="0" y="0"/>
                </a:moveTo>
                <a:lnTo>
                  <a:pt x="5129445" y="0"/>
                </a:lnTo>
                <a:lnTo>
                  <a:pt x="5129445" y="2785819"/>
                </a:lnTo>
                <a:lnTo>
                  <a:pt x="0" y="2785819"/>
                </a:lnTo>
                <a:lnTo>
                  <a:pt x="0" y="0"/>
                </a:lnTo>
                <a:close/>
              </a:path>
            </a:pathLst>
          </a:custGeom>
          <a:blipFill>
            <a:blip r:embed="rId13"/>
            <a:stretch>
              <a:fillRect/>
            </a:stretch>
          </a:blipFill>
        </p:spPr>
      </p:sp>
      <p:sp>
        <p:nvSpPr>
          <p:cNvPr id="11" name="TextBox 11"/>
          <p:cNvSpPr txBox="1"/>
          <p:nvPr/>
        </p:nvSpPr>
        <p:spPr>
          <a:xfrm>
            <a:off x="2320701" y="2518488"/>
            <a:ext cx="3538164" cy="1581150"/>
          </a:xfrm>
          <a:prstGeom prst="rect">
            <a:avLst/>
          </a:prstGeom>
        </p:spPr>
        <p:txBody>
          <a:bodyPr wrap="square" lIns="0" tIns="0" rIns="0" bIns="0" rtlCol="0" anchor="t">
            <a:spAutoFit/>
          </a:bodyPr>
          <a:lstStyle/>
          <a:p>
            <a:pPr algn="ctr">
              <a:lnSpc>
                <a:spcPts val="6299"/>
              </a:lnSpc>
              <a:spcBef>
                <a:spcPct val="0"/>
              </a:spcBef>
            </a:pPr>
            <a:r>
              <a:rPr lang="en-US" sz="4500" dirty="0" err="1">
                <a:solidFill>
                  <a:srgbClr val="8E9484"/>
                </a:solidFill>
                <a:latin typeface="Roboto Condensed"/>
              </a:rPr>
              <a:t>Đây</a:t>
            </a:r>
            <a:r>
              <a:rPr lang="en-US" sz="4500" dirty="0">
                <a:solidFill>
                  <a:srgbClr val="8E9484"/>
                </a:solidFill>
                <a:latin typeface="Roboto Condensed"/>
              </a:rPr>
              <a:t> </a:t>
            </a:r>
            <a:r>
              <a:rPr lang="en-US" sz="4500" dirty="0" err="1">
                <a:solidFill>
                  <a:srgbClr val="8E9484"/>
                </a:solidFill>
                <a:latin typeface="Roboto Condensed"/>
              </a:rPr>
              <a:t>là</a:t>
            </a:r>
            <a:r>
              <a:rPr lang="en-US" sz="4500" dirty="0">
                <a:solidFill>
                  <a:srgbClr val="8E9484"/>
                </a:solidFill>
                <a:latin typeface="Roboto Condensed"/>
              </a:rPr>
              <a:t> </a:t>
            </a:r>
            <a:r>
              <a:rPr lang="en-US" sz="4500" dirty="0" err="1">
                <a:solidFill>
                  <a:srgbClr val="8E9484"/>
                </a:solidFill>
                <a:latin typeface="Roboto Condensed"/>
              </a:rPr>
              <a:t>tiếng</a:t>
            </a:r>
            <a:endParaRPr lang="en-US" sz="4500" dirty="0">
              <a:solidFill>
                <a:srgbClr val="8E9484"/>
              </a:solidFill>
              <a:latin typeface="Roboto Condensed"/>
            </a:endParaRPr>
          </a:p>
          <a:p>
            <a:pPr algn="ctr">
              <a:lnSpc>
                <a:spcPts val="6299"/>
              </a:lnSpc>
              <a:spcBef>
                <a:spcPct val="0"/>
              </a:spcBef>
            </a:pPr>
            <a:r>
              <a:rPr lang="en-US" sz="4500" dirty="0">
                <a:solidFill>
                  <a:srgbClr val="8E9484"/>
                </a:solidFill>
                <a:latin typeface="Roboto Condensed"/>
              </a:rPr>
              <a:t> </a:t>
            </a:r>
            <a:r>
              <a:rPr lang="en-US" sz="4500" dirty="0" err="1">
                <a:solidFill>
                  <a:srgbClr val="8E9484"/>
                </a:solidFill>
                <a:latin typeface="Roboto Condensed"/>
              </a:rPr>
              <a:t>loài</a:t>
            </a:r>
            <a:r>
              <a:rPr lang="en-US" sz="4500" dirty="0">
                <a:solidFill>
                  <a:srgbClr val="8E9484"/>
                </a:solidFill>
                <a:latin typeface="Roboto Condensed"/>
              </a:rPr>
              <a:t> </a:t>
            </a:r>
            <a:r>
              <a:rPr lang="en-US" sz="4500" dirty="0" err="1">
                <a:solidFill>
                  <a:srgbClr val="8E9484"/>
                </a:solidFill>
                <a:latin typeface="Roboto Condensed"/>
              </a:rPr>
              <a:t>chim</a:t>
            </a:r>
            <a:r>
              <a:rPr lang="en-US" sz="4500" dirty="0">
                <a:solidFill>
                  <a:srgbClr val="8E9484"/>
                </a:solidFill>
                <a:latin typeface="Roboto Condensed"/>
              </a:rPr>
              <a:t> </a:t>
            </a:r>
            <a:r>
              <a:rPr lang="en-US" sz="4500" dirty="0" err="1">
                <a:solidFill>
                  <a:srgbClr val="8E9484"/>
                </a:solidFill>
                <a:latin typeface="Roboto Condensed"/>
              </a:rPr>
              <a:t>nào</a:t>
            </a:r>
            <a:r>
              <a:rPr lang="en-US" sz="4500" dirty="0">
                <a:solidFill>
                  <a:srgbClr val="8E9484"/>
                </a:solidFill>
                <a:latin typeface="Roboto Condensed"/>
              </a:rPr>
              <a:t>?</a:t>
            </a:r>
          </a:p>
        </p:txBody>
      </p:sp>
      <p:sp>
        <p:nvSpPr>
          <p:cNvPr id="12" name="Freeform 12"/>
          <p:cNvSpPr/>
          <p:nvPr/>
        </p:nvSpPr>
        <p:spPr>
          <a:xfrm>
            <a:off x="-628449" y="5596339"/>
            <a:ext cx="4163253" cy="5084890"/>
          </a:xfrm>
          <a:custGeom>
            <a:avLst/>
            <a:gdLst/>
            <a:ahLst/>
            <a:cxnLst/>
            <a:rect l="l" t="t" r="r" b="b"/>
            <a:pathLst>
              <a:path w="4163253" h="5084890">
                <a:moveTo>
                  <a:pt x="0" y="0"/>
                </a:moveTo>
                <a:lnTo>
                  <a:pt x="4163253" y="0"/>
                </a:lnTo>
                <a:lnTo>
                  <a:pt x="4163253" y="5084890"/>
                </a:lnTo>
                <a:lnTo>
                  <a:pt x="0" y="508489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Chim đại bàng">
            <a:hlinkClick r:id="" action="ppaction://media"/>
            <a:extLst>
              <a:ext uri="{FF2B5EF4-FFF2-40B4-BE49-F238E27FC236}">
                <a16:creationId xmlns:a16="http://schemas.microsoft.com/office/drawing/2014/main" id="{14BAD0BF-7202-4908-AAE7-938E1AFE97F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05421" y="4167561"/>
            <a:ext cx="1462115" cy="146211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5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736646" y="-2372380"/>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19787" y="4059618"/>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4">
              <a:alphaModFix amt="60000"/>
            </a:blip>
            <a:stretch>
              <a:fillRect l="-64665" r="-121186"/>
            </a:stretch>
          </a:blipFill>
        </p:spPr>
      </p:sp>
      <p:grpSp>
        <p:nvGrpSpPr>
          <p:cNvPr id="4" name="Group 4"/>
          <p:cNvGrpSpPr/>
          <p:nvPr/>
        </p:nvGrpSpPr>
        <p:grpSpPr>
          <a:xfrm>
            <a:off x="736646" y="2064549"/>
            <a:ext cx="10991204" cy="1995070"/>
            <a:chOff x="0" y="0"/>
            <a:chExt cx="2894803" cy="525450"/>
          </a:xfrm>
        </p:grpSpPr>
        <p:sp>
          <p:nvSpPr>
            <p:cNvPr id="5" name="Freeform 5"/>
            <p:cNvSpPr/>
            <p:nvPr/>
          </p:nvSpPr>
          <p:spPr>
            <a:xfrm>
              <a:off x="0" y="0"/>
              <a:ext cx="2894803" cy="525450"/>
            </a:xfrm>
            <a:custGeom>
              <a:avLst/>
              <a:gdLst/>
              <a:ahLst/>
              <a:cxnLst/>
              <a:rect l="l" t="t" r="r" b="b"/>
              <a:pathLst>
                <a:path w="2894803" h="525450">
                  <a:moveTo>
                    <a:pt x="35923" y="0"/>
                  </a:moveTo>
                  <a:lnTo>
                    <a:pt x="2858880" y="0"/>
                  </a:lnTo>
                  <a:cubicBezTo>
                    <a:pt x="2868407" y="0"/>
                    <a:pt x="2877544" y="3785"/>
                    <a:pt x="2884281" y="10522"/>
                  </a:cubicBezTo>
                  <a:cubicBezTo>
                    <a:pt x="2891018" y="17259"/>
                    <a:pt x="2894803" y="26396"/>
                    <a:pt x="2894803" y="35923"/>
                  </a:cubicBezTo>
                  <a:lnTo>
                    <a:pt x="2894803" y="489527"/>
                  </a:lnTo>
                  <a:cubicBezTo>
                    <a:pt x="2894803" y="499055"/>
                    <a:pt x="2891018" y="508192"/>
                    <a:pt x="2884281" y="514929"/>
                  </a:cubicBezTo>
                  <a:cubicBezTo>
                    <a:pt x="2877544" y="521666"/>
                    <a:pt x="2868407" y="525450"/>
                    <a:pt x="2858880" y="525450"/>
                  </a:cubicBezTo>
                  <a:lnTo>
                    <a:pt x="35923" y="525450"/>
                  </a:lnTo>
                  <a:cubicBezTo>
                    <a:pt x="26396" y="525450"/>
                    <a:pt x="17259" y="521666"/>
                    <a:pt x="10522" y="514929"/>
                  </a:cubicBezTo>
                  <a:cubicBezTo>
                    <a:pt x="3785" y="508192"/>
                    <a:pt x="0" y="499055"/>
                    <a:pt x="0" y="489527"/>
                  </a:cubicBezTo>
                  <a:lnTo>
                    <a:pt x="0" y="35923"/>
                  </a:lnTo>
                  <a:cubicBezTo>
                    <a:pt x="0" y="26396"/>
                    <a:pt x="3785" y="17259"/>
                    <a:pt x="10522" y="10522"/>
                  </a:cubicBezTo>
                  <a:cubicBezTo>
                    <a:pt x="17259" y="3785"/>
                    <a:pt x="26396" y="0"/>
                    <a:pt x="35923" y="0"/>
                  </a:cubicBezTo>
                  <a:close/>
                </a:path>
              </a:pathLst>
            </a:custGeom>
            <a:solidFill>
              <a:srgbClr val="FFF9D9"/>
            </a:solidFill>
          </p:spPr>
        </p:sp>
        <p:sp>
          <p:nvSpPr>
            <p:cNvPr id="6" name="TextBox 6"/>
            <p:cNvSpPr txBox="1"/>
            <p:nvPr/>
          </p:nvSpPr>
          <p:spPr>
            <a:xfrm>
              <a:off x="0" y="-76200"/>
              <a:ext cx="2894803" cy="601650"/>
            </a:xfrm>
            <a:prstGeom prst="rect">
              <a:avLst/>
            </a:prstGeom>
          </p:spPr>
          <p:txBody>
            <a:bodyPr lIns="50800" tIns="50800" rIns="50800" bIns="50800" rtlCol="0" anchor="ctr"/>
            <a:lstStyle/>
            <a:p>
              <a:pPr algn="ctr">
                <a:lnSpc>
                  <a:spcPts val="5459"/>
                </a:lnSpc>
              </a:pPr>
              <a:r>
                <a:rPr lang="en-US" sz="3899">
                  <a:solidFill>
                    <a:srgbClr val="6B7063"/>
                  </a:solidFill>
                  <a:latin typeface="Roboto Condensed Bold"/>
                </a:rPr>
                <a:t>Nhiệm vụ</a:t>
              </a:r>
              <a:r>
                <a:rPr lang="en-US" sz="3899">
                  <a:solidFill>
                    <a:srgbClr val="6B7063"/>
                  </a:solidFill>
                  <a:latin typeface="Roboto Condensed"/>
                </a:rPr>
                <a:t>: Thiết kế Poster hoặc Banner tuyên truyền việc bảo vệ tồn những loài sinh vật quý hiếm.</a:t>
              </a:r>
            </a:p>
          </p:txBody>
        </p:sp>
      </p:grpSp>
      <p:sp>
        <p:nvSpPr>
          <p:cNvPr id="7" name="Freeform 7"/>
          <p:cNvSpPr/>
          <p:nvPr/>
        </p:nvSpPr>
        <p:spPr>
          <a:xfrm>
            <a:off x="-219787" y="7258516"/>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5">
              <a:alphaModFix amt="67000"/>
            </a:blip>
            <a:stretch>
              <a:fillRect/>
            </a:stretch>
          </a:blipFill>
        </p:spPr>
      </p:sp>
      <p:sp>
        <p:nvSpPr>
          <p:cNvPr id="8" name="Freeform 8"/>
          <p:cNvSpPr/>
          <p:nvPr/>
        </p:nvSpPr>
        <p:spPr>
          <a:xfrm>
            <a:off x="8902541" y="3613841"/>
            <a:ext cx="5874268" cy="6448797"/>
          </a:xfrm>
          <a:custGeom>
            <a:avLst/>
            <a:gdLst/>
            <a:ahLst/>
            <a:cxnLst/>
            <a:rect l="l" t="t" r="r" b="b"/>
            <a:pathLst>
              <a:path w="5874268" h="6448797">
                <a:moveTo>
                  <a:pt x="0" y="0"/>
                </a:moveTo>
                <a:lnTo>
                  <a:pt x="5874268" y="0"/>
                </a:lnTo>
                <a:lnTo>
                  <a:pt x="5874268" y="6448797"/>
                </a:lnTo>
                <a:lnTo>
                  <a:pt x="0" y="64487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1749824" y="1274807"/>
            <a:ext cx="6565639" cy="5073449"/>
          </a:xfrm>
          <a:custGeom>
            <a:avLst/>
            <a:gdLst/>
            <a:ahLst/>
            <a:cxnLst/>
            <a:rect l="l" t="t" r="r" b="b"/>
            <a:pathLst>
              <a:path w="6565639" h="5073449">
                <a:moveTo>
                  <a:pt x="0" y="0"/>
                </a:moveTo>
                <a:lnTo>
                  <a:pt x="6565639" y="0"/>
                </a:lnTo>
                <a:lnTo>
                  <a:pt x="6565639" y="5073448"/>
                </a:lnTo>
                <a:lnTo>
                  <a:pt x="0" y="50734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0" name="Group 10"/>
          <p:cNvGrpSpPr/>
          <p:nvPr/>
        </p:nvGrpSpPr>
        <p:grpSpPr>
          <a:xfrm>
            <a:off x="736646" y="350978"/>
            <a:ext cx="7536204" cy="1168355"/>
            <a:chOff x="0" y="0"/>
            <a:chExt cx="1984844" cy="307715"/>
          </a:xfrm>
        </p:grpSpPr>
        <p:sp>
          <p:nvSpPr>
            <p:cNvPr id="11" name="Freeform 11"/>
            <p:cNvSpPr/>
            <p:nvPr/>
          </p:nvSpPr>
          <p:spPr>
            <a:xfrm>
              <a:off x="0" y="0"/>
              <a:ext cx="1984844" cy="307715"/>
            </a:xfrm>
            <a:custGeom>
              <a:avLst/>
              <a:gdLst/>
              <a:ahLst/>
              <a:cxnLst/>
              <a:rect l="l" t="t" r="r" b="b"/>
              <a:pathLst>
                <a:path w="1984844" h="307715">
                  <a:moveTo>
                    <a:pt x="52392" y="0"/>
                  </a:moveTo>
                  <a:lnTo>
                    <a:pt x="1932452" y="0"/>
                  </a:lnTo>
                  <a:cubicBezTo>
                    <a:pt x="1946347" y="0"/>
                    <a:pt x="1959673" y="5520"/>
                    <a:pt x="1969499" y="15345"/>
                  </a:cubicBezTo>
                  <a:cubicBezTo>
                    <a:pt x="1979324" y="25171"/>
                    <a:pt x="1984844" y="38497"/>
                    <a:pt x="1984844" y="52392"/>
                  </a:cubicBezTo>
                  <a:lnTo>
                    <a:pt x="1984844" y="255323"/>
                  </a:lnTo>
                  <a:cubicBezTo>
                    <a:pt x="1984844" y="269218"/>
                    <a:pt x="1979324" y="282544"/>
                    <a:pt x="1969499" y="292370"/>
                  </a:cubicBezTo>
                  <a:cubicBezTo>
                    <a:pt x="1959673" y="302195"/>
                    <a:pt x="1946347" y="307715"/>
                    <a:pt x="1932452" y="307715"/>
                  </a:cubicBezTo>
                  <a:lnTo>
                    <a:pt x="52392" y="307715"/>
                  </a:lnTo>
                  <a:cubicBezTo>
                    <a:pt x="38497" y="307715"/>
                    <a:pt x="25171" y="302195"/>
                    <a:pt x="15345" y="292370"/>
                  </a:cubicBezTo>
                  <a:cubicBezTo>
                    <a:pt x="5520" y="282544"/>
                    <a:pt x="0" y="269218"/>
                    <a:pt x="0" y="255323"/>
                  </a:cubicBezTo>
                  <a:lnTo>
                    <a:pt x="0" y="52392"/>
                  </a:lnTo>
                  <a:cubicBezTo>
                    <a:pt x="0" y="38497"/>
                    <a:pt x="5520" y="25171"/>
                    <a:pt x="15345" y="15345"/>
                  </a:cubicBezTo>
                  <a:cubicBezTo>
                    <a:pt x="25171" y="5520"/>
                    <a:pt x="38497" y="0"/>
                    <a:pt x="52392" y="0"/>
                  </a:cubicBezTo>
                  <a:close/>
                </a:path>
              </a:pathLst>
            </a:custGeom>
            <a:solidFill>
              <a:srgbClr val="FFFCF5">
                <a:alpha val="44706"/>
              </a:srgbClr>
            </a:solidFill>
          </p:spPr>
        </p:sp>
        <p:sp>
          <p:nvSpPr>
            <p:cNvPr id="12" name="TextBox 12"/>
            <p:cNvSpPr txBox="1"/>
            <p:nvPr/>
          </p:nvSpPr>
          <p:spPr>
            <a:xfrm>
              <a:off x="0" y="-38100"/>
              <a:ext cx="1984844" cy="34581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28700" y="338234"/>
            <a:ext cx="6290171" cy="1130887"/>
          </a:xfrm>
          <a:prstGeom prst="rect">
            <a:avLst/>
          </a:prstGeom>
        </p:spPr>
        <p:txBody>
          <a:bodyPr lIns="0" tIns="0" rIns="0" bIns="0" rtlCol="0" anchor="t">
            <a:spAutoFit/>
          </a:bodyPr>
          <a:lstStyle/>
          <a:p>
            <a:pPr algn="ctr">
              <a:lnSpc>
                <a:spcPts val="8747"/>
              </a:lnSpc>
              <a:spcBef>
                <a:spcPct val="0"/>
              </a:spcBef>
            </a:pPr>
            <a:r>
              <a:rPr lang="en-US" sz="8000" dirty="0">
                <a:solidFill>
                  <a:srgbClr val="8D4343"/>
                </a:solidFill>
                <a:latin typeface="#9Slide05 IcielSanelma" panose="020B0604020202020204" charset="0"/>
              </a:rPr>
              <a:t>V. VẬN DỤNG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2" name="Freeform 2"/>
          <p:cNvSpPr/>
          <p:nvPr/>
        </p:nvSpPr>
        <p:spPr>
          <a:xfrm>
            <a:off x="-628159" y="-643979"/>
            <a:ext cx="19544318" cy="12207379"/>
          </a:xfrm>
          <a:custGeom>
            <a:avLst/>
            <a:gdLst/>
            <a:ahLst/>
            <a:cxnLst/>
            <a:rect l="l" t="t" r="r" b="b"/>
            <a:pathLst>
              <a:path w="19544318" h="12207379">
                <a:moveTo>
                  <a:pt x="0" y="0"/>
                </a:moveTo>
                <a:lnTo>
                  <a:pt x="19544318" y="0"/>
                </a:lnTo>
                <a:lnTo>
                  <a:pt x="19544318" y="12207379"/>
                </a:lnTo>
                <a:lnTo>
                  <a:pt x="0" y="12207379"/>
                </a:lnTo>
                <a:lnTo>
                  <a:pt x="0" y="0"/>
                </a:lnTo>
                <a:close/>
              </a:path>
            </a:pathLst>
          </a:custGeom>
          <a:blipFill>
            <a:blip r:embed="rId2">
              <a:alphaModFix amt="75000"/>
            </a:blip>
            <a:stretch>
              <a:fillRect l="-3658" t="-5285" b="-5285"/>
            </a:stretch>
          </a:blipFill>
        </p:spPr>
      </p:sp>
      <p:sp>
        <p:nvSpPr>
          <p:cNvPr id="3" name="Freeform 3"/>
          <p:cNvSpPr/>
          <p:nvPr/>
        </p:nvSpPr>
        <p:spPr>
          <a:xfrm>
            <a:off x="-2008911" y="305001"/>
            <a:ext cx="11401747" cy="5045273"/>
          </a:xfrm>
          <a:custGeom>
            <a:avLst/>
            <a:gdLst/>
            <a:ahLst/>
            <a:cxnLst/>
            <a:rect l="l" t="t" r="r" b="b"/>
            <a:pathLst>
              <a:path w="11401747" h="5045273">
                <a:moveTo>
                  <a:pt x="0" y="0"/>
                </a:moveTo>
                <a:lnTo>
                  <a:pt x="11401747" y="0"/>
                </a:lnTo>
                <a:lnTo>
                  <a:pt x="11401747" y="5045274"/>
                </a:lnTo>
                <a:lnTo>
                  <a:pt x="0" y="5045274"/>
                </a:lnTo>
                <a:lnTo>
                  <a:pt x="0" y="0"/>
                </a:lnTo>
                <a:close/>
              </a:path>
            </a:pathLst>
          </a:custGeom>
          <a:blipFill>
            <a:blip r:embed="rId3"/>
            <a:stretch>
              <a:fillRect/>
            </a:stretch>
          </a:blipFill>
        </p:spPr>
      </p:sp>
      <p:sp>
        <p:nvSpPr>
          <p:cNvPr id="4" name="Freeform 4"/>
          <p:cNvSpPr/>
          <p:nvPr/>
        </p:nvSpPr>
        <p:spPr>
          <a:xfrm>
            <a:off x="-4511895" y="-1074771"/>
            <a:ext cx="9023791" cy="5978261"/>
          </a:xfrm>
          <a:custGeom>
            <a:avLst/>
            <a:gdLst/>
            <a:ahLst/>
            <a:cxnLst/>
            <a:rect l="l" t="t" r="r" b="b"/>
            <a:pathLst>
              <a:path w="9023791" h="5978261">
                <a:moveTo>
                  <a:pt x="0" y="0"/>
                </a:moveTo>
                <a:lnTo>
                  <a:pt x="9023790" y="0"/>
                </a:lnTo>
                <a:lnTo>
                  <a:pt x="9023790" y="5978262"/>
                </a:lnTo>
                <a:lnTo>
                  <a:pt x="0" y="5978262"/>
                </a:lnTo>
                <a:lnTo>
                  <a:pt x="0" y="0"/>
                </a:lnTo>
                <a:close/>
              </a:path>
            </a:pathLst>
          </a:custGeom>
          <a:blipFill>
            <a:blip r:embed="rId4"/>
            <a:stretch>
              <a:fillRect/>
            </a:stretch>
          </a:blipFill>
        </p:spPr>
      </p:sp>
      <p:sp>
        <p:nvSpPr>
          <p:cNvPr id="5" name="Freeform 5"/>
          <p:cNvSpPr/>
          <p:nvPr/>
        </p:nvSpPr>
        <p:spPr>
          <a:xfrm>
            <a:off x="9980898" y="0"/>
            <a:ext cx="12422038" cy="8229600"/>
          </a:xfrm>
          <a:custGeom>
            <a:avLst/>
            <a:gdLst/>
            <a:ahLst/>
            <a:cxnLst/>
            <a:rect l="l" t="t" r="r" b="b"/>
            <a:pathLst>
              <a:path w="12422038" h="8229600">
                <a:moveTo>
                  <a:pt x="0" y="0"/>
                </a:moveTo>
                <a:lnTo>
                  <a:pt x="12422037" y="0"/>
                </a:lnTo>
                <a:lnTo>
                  <a:pt x="12422037" y="8229600"/>
                </a:lnTo>
                <a:lnTo>
                  <a:pt x="0" y="8229600"/>
                </a:lnTo>
                <a:lnTo>
                  <a:pt x="0" y="0"/>
                </a:lnTo>
                <a:close/>
              </a:path>
            </a:pathLst>
          </a:custGeom>
          <a:blipFill>
            <a:blip r:embed="rId4"/>
            <a:stretch>
              <a:fillRect/>
            </a:stretch>
          </a:blipFill>
        </p:spPr>
      </p:sp>
      <p:grpSp>
        <p:nvGrpSpPr>
          <p:cNvPr id="6" name="Group 6"/>
          <p:cNvGrpSpPr/>
          <p:nvPr/>
        </p:nvGrpSpPr>
        <p:grpSpPr>
          <a:xfrm>
            <a:off x="4241219" y="3355205"/>
            <a:ext cx="13309423" cy="1995070"/>
            <a:chOff x="0" y="0"/>
            <a:chExt cx="3505362" cy="525450"/>
          </a:xfrm>
        </p:grpSpPr>
        <p:sp>
          <p:nvSpPr>
            <p:cNvPr id="7" name="Freeform 7"/>
            <p:cNvSpPr/>
            <p:nvPr/>
          </p:nvSpPr>
          <p:spPr>
            <a:xfrm>
              <a:off x="0" y="0"/>
              <a:ext cx="3505362" cy="525450"/>
            </a:xfrm>
            <a:custGeom>
              <a:avLst/>
              <a:gdLst/>
              <a:ahLst/>
              <a:cxnLst/>
              <a:rect l="l" t="t" r="r" b="b"/>
              <a:pathLst>
                <a:path w="3505362" h="525450">
                  <a:moveTo>
                    <a:pt x="29666" y="0"/>
                  </a:moveTo>
                  <a:lnTo>
                    <a:pt x="3475696" y="0"/>
                  </a:lnTo>
                  <a:cubicBezTo>
                    <a:pt x="3483564" y="0"/>
                    <a:pt x="3491110" y="3126"/>
                    <a:pt x="3496673" y="8689"/>
                  </a:cubicBezTo>
                  <a:cubicBezTo>
                    <a:pt x="3502237" y="14252"/>
                    <a:pt x="3505362" y="21798"/>
                    <a:pt x="3505362" y="29666"/>
                  </a:cubicBezTo>
                  <a:lnTo>
                    <a:pt x="3505362" y="495784"/>
                  </a:lnTo>
                  <a:cubicBezTo>
                    <a:pt x="3505362" y="503652"/>
                    <a:pt x="3502237" y="511198"/>
                    <a:pt x="3496673" y="516761"/>
                  </a:cubicBezTo>
                  <a:cubicBezTo>
                    <a:pt x="3491110" y="522325"/>
                    <a:pt x="3483564" y="525450"/>
                    <a:pt x="3475696" y="525450"/>
                  </a:cubicBezTo>
                  <a:lnTo>
                    <a:pt x="29666" y="525450"/>
                  </a:lnTo>
                  <a:cubicBezTo>
                    <a:pt x="21798" y="525450"/>
                    <a:pt x="14252" y="522325"/>
                    <a:pt x="8689" y="516761"/>
                  </a:cubicBezTo>
                  <a:cubicBezTo>
                    <a:pt x="3126" y="511198"/>
                    <a:pt x="0" y="503652"/>
                    <a:pt x="0" y="495784"/>
                  </a:cubicBezTo>
                  <a:lnTo>
                    <a:pt x="0" y="29666"/>
                  </a:lnTo>
                  <a:cubicBezTo>
                    <a:pt x="0" y="21798"/>
                    <a:pt x="3126" y="14252"/>
                    <a:pt x="8689" y="8689"/>
                  </a:cubicBezTo>
                  <a:cubicBezTo>
                    <a:pt x="14252" y="3126"/>
                    <a:pt x="21798" y="0"/>
                    <a:pt x="29666" y="0"/>
                  </a:cubicBezTo>
                  <a:close/>
                </a:path>
              </a:pathLst>
            </a:custGeom>
            <a:solidFill>
              <a:srgbClr val="FFF9D9">
                <a:alpha val="80000"/>
              </a:srgbClr>
            </a:solidFill>
          </p:spPr>
        </p:sp>
        <p:sp>
          <p:nvSpPr>
            <p:cNvPr id="8" name="TextBox 8"/>
            <p:cNvSpPr txBox="1"/>
            <p:nvPr/>
          </p:nvSpPr>
          <p:spPr>
            <a:xfrm>
              <a:off x="0" y="-76200"/>
              <a:ext cx="3505362" cy="601650"/>
            </a:xfrm>
            <a:prstGeom prst="rect">
              <a:avLst/>
            </a:prstGeom>
          </p:spPr>
          <p:txBody>
            <a:bodyPr lIns="50800" tIns="50800" rIns="50800" bIns="50800" rtlCol="0" anchor="ctr"/>
            <a:lstStyle/>
            <a:p>
              <a:pPr algn="ctr">
                <a:lnSpc>
                  <a:spcPts val="4620"/>
                </a:lnSpc>
              </a:pPr>
              <a:r>
                <a:rPr lang="en-US" sz="3300">
                  <a:solidFill>
                    <a:srgbClr val="6B7063">
                      <a:alpha val="80000"/>
                    </a:srgbClr>
                  </a:solidFill>
                  <a:latin typeface="Roboto Condensed Bold"/>
                </a:rPr>
                <a:t> Đọc mở rộng văn bản ở nhà:</a:t>
              </a:r>
              <a:r>
                <a:rPr lang="en-US" sz="3300">
                  <a:solidFill>
                    <a:srgbClr val="6B7063">
                      <a:alpha val="80000"/>
                    </a:srgbClr>
                  </a:solidFill>
                  <a:latin typeface="Roboto Condensed"/>
                </a:rPr>
                <a:t> Đọc khám phá văn bản </a:t>
              </a:r>
              <a:r>
                <a:rPr lang="en-US" sz="3300">
                  <a:solidFill>
                    <a:srgbClr val="8B6721">
                      <a:alpha val="80000"/>
                    </a:srgbClr>
                  </a:solidFill>
                  <a:latin typeface="Roboto Condensed Bold Italics"/>
                </a:rPr>
                <a:t>Cao nguyên đá: Đồng Văn </a:t>
              </a:r>
              <a:r>
                <a:rPr lang="en-US" sz="3300">
                  <a:solidFill>
                    <a:srgbClr val="6B7063">
                      <a:alpha val="80000"/>
                    </a:srgbClr>
                  </a:solidFill>
                  <a:latin typeface="Roboto Condensed"/>
                </a:rPr>
                <a:t>theo phiếu gợi dẫn ở nhà, trình bày sản phẩm trên lớp</a:t>
              </a:r>
            </a:p>
          </p:txBody>
        </p:sp>
      </p:grpSp>
      <p:sp>
        <p:nvSpPr>
          <p:cNvPr id="9" name="Freeform 9"/>
          <p:cNvSpPr/>
          <p:nvPr/>
        </p:nvSpPr>
        <p:spPr>
          <a:xfrm>
            <a:off x="13583327" y="-3876860"/>
            <a:ext cx="8214555" cy="8229600"/>
          </a:xfrm>
          <a:custGeom>
            <a:avLst/>
            <a:gdLst/>
            <a:ahLst/>
            <a:cxnLst/>
            <a:rect l="l" t="t" r="r" b="b"/>
            <a:pathLst>
              <a:path w="8214555" h="8229600">
                <a:moveTo>
                  <a:pt x="0" y="0"/>
                </a:moveTo>
                <a:lnTo>
                  <a:pt x="8214555" y="0"/>
                </a:lnTo>
                <a:lnTo>
                  <a:pt x="8214555" y="8229600"/>
                </a:lnTo>
                <a:lnTo>
                  <a:pt x="0" y="8229600"/>
                </a:lnTo>
                <a:lnTo>
                  <a:pt x="0" y="0"/>
                </a:lnTo>
                <a:close/>
              </a:path>
            </a:pathLst>
          </a:custGeom>
          <a:blipFill>
            <a:blip r:embed="rId5"/>
            <a:stretch>
              <a:fillRect/>
            </a:stretch>
          </a:blipFill>
        </p:spPr>
      </p:sp>
      <p:sp>
        <p:nvSpPr>
          <p:cNvPr id="10" name="Freeform 10"/>
          <p:cNvSpPr/>
          <p:nvPr/>
        </p:nvSpPr>
        <p:spPr>
          <a:xfrm>
            <a:off x="13457709" y="305001"/>
            <a:ext cx="4232896" cy="2242194"/>
          </a:xfrm>
          <a:custGeom>
            <a:avLst/>
            <a:gdLst/>
            <a:ahLst/>
            <a:cxnLst/>
            <a:rect l="l" t="t" r="r" b="b"/>
            <a:pathLst>
              <a:path w="4232896" h="2242194">
                <a:moveTo>
                  <a:pt x="0" y="0"/>
                </a:moveTo>
                <a:lnTo>
                  <a:pt x="4232896" y="0"/>
                </a:lnTo>
                <a:lnTo>
                  <a:pt x="4232896" y="2242194"/>
                </a:lnTo>
                <a:lnTo>
                  <a:pt x="0" y="2242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2055831" y="4539888"/>
            <a:ext cx="6112565" cy="2704810"/>
          </a:xfrm>
          <a:custGeom>
            <a:avLst/>
            <a:gdLst/>
            <a:ahLst/>
            <a:cxnLst/>
            <a:rect l="l" t="t" r="r" b="b"/>
            <a:pathLst>
              <a:path w="6112565" h="2704810">
                <a:moveTo>
                  <a:pt x="0" y="0"/>
                </a:moveTo>
                <a:lnTo>
                  <a:pt x="6112565" y="0"/>
                </a:lnTo>
                <a:lnTo>
                  <a:pt x="6112565" y="2704810"/>
                </a:lnTo>
                <a:lnTo>
                  <a:pt x="0" y="2704810"/>
                </a:lnTo>
                <a:lnTo>
                  <a:pt x="0" y="0"/>
                </a:lnTo>
                <a:close/>
              </a:path>
            </a:pathLst>
          </a:custGeom>
          <a:blipFill>
            <a:blip r:embed="rId3"/>
            <a:stretch>
              <a:fillRect/>
            </a:stretch>
          </a:blipFill>
        </p:spPr>
      </p:sp>
      <p:grpSp>
        <p:nvGrpSpPr>
          <p:cNvPr id="12" name="Group 12"/>
          <p:cNvGrpSpPr/>
          <p:nvPr/>
        </p:nvGrpSpPr>
        <p:grpSpPr>
          <a:xfrm>
            <a:off x="591078" y="350978"/>
            <a:ext cx="7536204" cy="1168355"/>
            <a:chOff x="0" y="0"/>
            <a:chExt cx="1984844" cy="307715"/>
          </a:xfrm>
        </p:grpSpPr>
        <p:sp>
          <p:nvSpPr>
            <p:cNvPr id="13" name="Freeform 13"/>
            <p:cNvSpPr/>
            <p:nvPr/>
          </p:nvSpPr>
          <p:spPr>
            <a:xfrm>
              <a:off x="0" y="0"/>
              <a:ext cx="1984844" cy="307715"/>
            </a:xfrm>
            <a:custGeom>
              <a:avLst/>
              <a:gdLst/>
              <a:ahLst/>
              <a:cxnLst/>
              <a:rect l="l" t="t" r="r" b="b"/>
              <a:pathLst>
                <a:path w="1984844" h="307715">
                  <a:moveTo>
                    <a:pt x="52392" y="0"/>
                  </a:moveTo>
                  <a:lnTo>
                    <a:pt x="1932452" y="0"/>
                  </a:lnTo>
                  <a:cubicBezTo>
                    <a:pt x="1946347" y="0"/>
                    <a:pt x="1959673" y="5520"/>
                    <a:pt x="1969499" y="15345"/>
                  </a:cubicBezTo>
                  <a:cubicBezTo>
                    <a:pt x="1979324" y="25171"/>
                    <a:pt x="1984844" y="38497"/>
                    <a:pt x="1984844" y="52392"/>
                  </a:cubicBezTo>
                  <a:lnTo>
                    <a:pt x="1984844" y="255323"/>
                  </a:lnTo>
                  <a:cubicBezTo>
                    <a:pt x="1984844" y="269218"/>
                    <a:pt x="1979324" y="282544"/>
                    <a:pt x="1969499" y="292370"/>
                  </a:cubicBezTo>
                  <a:cubicBezTo>
                    <a:pt x="1959673" y="302195"/>
                    <a:pt x="1946347" y="307715"/>
                    <a:pt x="1932452" y="307715"/>
                  </a:cubicBezTo>
                  <a:lnTo>
                    <a:pt x="52392" y="307715"/>
                  </a:lnTo>
                  <a:cubicBezTo>
                    <a:pt x="38497" y="307715"/>
                    <a:pt x="25171" y="302195"/>
                    <a:pt x="15345" y="292370"/>
                  </a:cubicBezTo>
                  <a:cubicBezTo>
                    <a:pt x="5520" y="282544"/>
                    <a:pt x="0" y="269218"/>
                    <a:pt x="0" y="255323"/>
                  </a:cubicBezTo>
                  <a:lnTo>
                    <a:pt x="0" y="52392"/>
                  </a:lnTo>
                  <a:cubicBezTo>
                    <a:pt x="0" y="38497"/>
                    <a:pt x="5520" y="25171"/>
                    <a:pt x="15345" y="15345"/>
                  </a:cubicBezTo>
                  <a:cubicBezTo>
                    <a:pt x="25171" y="5520"/>
                    <a:pt x="38497" y="0"/>
                    <a:pt x="52392" y="0"/>
                  </a:cubicBezTo>
                  <a:close/>
                </a:path>
              </a:pathLst>
            </a:custGeom>
            <a:solidFill>
              <a:srgbClr val="FFFCF5">
                <a:alpha val="44706"/>
              </a:srgbClr>
            </a:solidFill>
          </p:spPr>
        </p:sp>
        <p:sp>
          <p:nvSpPr>
            <p:cNvPr id="14" name="TextBox 14"/>
            <p:cNvSpPr txBox="1"/>
            <p:nvPr/>
          </p:nvSpPr>
          <p:spPr>
            <a:xfrm>
              <a:off x="0" y="-38100"/>
              <a:ext cx="1984844" cy="34581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46877" y="181176"/>
            <a:ext cx="6290171" cy="1130887"/>
          </a:xfrm>
          <a:prstGeom prst="rect">
            <a:avLst/>
          </a:prstGeom>
        </p:spPr>
        <p:txBody>
          <a:bodyPr lIns="0" tIns="0" rIns="0" bIns="0" rtlCol="0" anchor="t">
            <a:spAutoFit/>
          </a:bodyPr>
          <a:lstStyle/>
          <a:p>
            <a:pPr algn="ctr">
              <a:lnSpc>
                <a:spcPts val="8747"/>
              </a:lnSpc>
              <a:spcBef>
                <a:spcPct val="0"/>
              </a:spcBef>
            </a:pPr>
            <a:r>
              <a:rPr lang="en-US" sz="8000" dirty="0">
                <a:solidFill>
                  <a:srgbClr val="8D4343"/>
                </a:solidFill>
                <a:latin typeface="#9Slide05 IcielSanelma" panose="020B0604020202020204" charset="0"/>
              </a:rPr>
              <a:t>V. VẬN DỤNG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2" name="Freeform 2"/>
          <p:cNvSpPr/>
          <p:nvPr/>
        </p:nvSpPr>
        <p:spPr>
          <a:xfrm>
            <a:off x="-923128"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51664" y="-555635"/>
            <a:ext cx="11574792" cy="4704375"/>
          </a:xfrm>
          <a:custGeom>
            <a:avLst/>
            <a:gdLst/>
            <a:ahLst/>
            <a:cxnLst/>
            <a:rect l="l" t="t" r="r" b="b"/>
            <a:pathLst>
              <a:path w="11574792" h="4704375">
                <a:moveTo>
                  <a:pt x="0" y="0"/>
                </a:moveTo>
                <a:lnTo>
                  <a:pt x="11574792" y="0"/>
                </a:lnTo>
                <a:lnTo>
                  <a:pt x="11574792" y="4704375"/>
                </a:lnTo>
                <a:lnTo>
                  <a:pt x="0" y="4704375"/>
                </a:lnTo>
                <a:lnTo>
                  <a:pt x="0" y="0"/>
                </a:lnTo>
                <a:close/>
              </a:path>
            </a:pathLst>
          </a:custGeom>
          <a:blipFill>
            <a:blip r:embed="rId2">
              <a:alphaModFix amt="77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69523" y="-2372380"/>
            <a:ext cx="17105843" cy="15031760"/>
          </a:xfrm>
          <a:custGeom>
            <a:avLst/>
            <a:gdLst/>
            <a:ahLst/>
            <a:cxnLst/>
            <a:rect l="l" t="t" r="r" b="b"/>
            <a:pathLst>
              <a:path w="17105843" h="15031760">
                <a:moveTo>
                  <a:pt x="0" y="0"/>
                </a:moveTo>
                <a:lnTo>
                  <a:pt x="17105843" y="0"/>
                </a:lnTo>
                <a:lnTo>
                  <a:pt x="17105843" y="15031760"/>
                </a:lnTo>
                <a:lnTo>
                  <a:pt x="0" y="15031760"/>
                </a:lnTo>
                <a:lnTo>
                  <a:pt x="0" y="0"/>
                </a:lnTo>
                <a:close/>
              </a:path>
            </a:pathLst>
          </a:custGeom>
          <a:blipFill>
            <a:blip r:embed="rId4">
              <a:alphaModFix amt="64000"/>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378445" y="3568710"/>
            <a:ext cx="19044890" cy="2352367"/>
            <a:chOff x="0" y="0"/>
            <a:chExt cx="5015938" cy="619553"/>
          </a:xfrm>
        </p:grpSpPr>
        <p:sp>
          <p:nvSpPr>
            <p:cNvPr id="6" name="Freeform 6"/>
            <p:cNvSpPr/>
            <p:nvPr/>
          </p:nvSpPr>
          <p:spPr>
            <a:xfrm>
              <a:off x="0" y="0"/>
              <a:ext cx="5015938" cy="619553"/>
            </a:xfrm>
            <a:custGeom>
              <a:avLst/>
              <a:gdLst/>
              <a:ahLst/>
              <a:cxnLst/>
              <a:rect l="l" t="t" r="r" b="b"/>
              <a:pathLst>
                <a:path w="5015938" h="619553">
                  <a:moveTo>
                    <a:pt x="20732" y="0"/>
                  </a:moveTo>
                  <a:lnTo>
                    <a:pt x="4995206" y="0"/>
                  </a:lnTo>
                  <a:cubicBezTo>
                    <a:pt x="5000704" y="0"/>
                    <a:pt x="5005978" y="2184"/>
                    <a:pt x="5009866" y="6072"/>
                  </a:cubicBezTo>
                  <a:cubicBezTo>
                    <a:pt x="5013754" y="9960"/>
                    <a:pt x="5015938" y="15234"/>
                    <a:pt x="5015938" y="20732"/>
                  </a:cubicBezTo>
                  <a:lnTo>
                    <a:pt x="5015938" y="598821"/>
                  </a:lnTo>
                  <a:cubicBezTo>
                    <a:pt x="5015938" y="604320"/>
                    <a:pt x="5013754" y="609593"/>
                    <a:pt x="5009866" y="613481"/>
                  </a:cubicBezTo>
                  <a:cubicBezTo>
                    <a:pt x="5005978" y="617369"/>
                    <a:pt x="5000704" y="619553"/>
                    <a:pt x="4995206" y="619553"/>
                  </a:cubicBezTo>
                  <a:lnTo>
                    <a:pt x="20732" y="619553"/>
                  </a:lnTo>
                  <a:cubicBezTo>
                    <a:pt x="15234" y="619553"/>
                    <a:pt x="9960" y="617369"/>
                    <a:pt x="6072" y="613481"/>
                  </a:cubicBezTo>
                  <a:cubicBezTo>
                    <a:pt x="2184" y="609593"/>
                    <a:pt x="0" y="604320"/>
                    <a:pt x="0" y="598821"/>
                  </a:cubicBezTo>
                  <a:lnTo>
                    <a:pt x="0" y="20732"/>
                  </a:lnTo>
                  <a:cubicBezTo>
                    <a:pt x="0" y="15234"/>
                    <a:pt x="2184" y="9960"/>
                    <a:pt x="6072" y="6072"/>
                  </a:cubicBezTo>
                  <a:cubicBezTo>
                    <a:pt x="9960" y="2184"/>
                    <a:pt x="15234" y="0"/>
                    <a:pt x="20732" y="0"/>
                  </a:cubicBezTo>
                  <a:close/>
                </a:path>
              </a:pathLst>
            </a:custGeom>
            <a:solidFill>
              <a:srgbClr val="FFFFFF">
                <a:alpha val="60784"/>
              </a:srgbClr>
            </a:solidFill>
          </p:spPr>
        </p:sp>
        <p:sp>
          <p:nvSpPr>
            <p:cNvPr id="7" name="TextBox 7"/>
            <p:cNvSpPr txBox="1"/>
            <p:nvPr/>
          </p:nvSpPr>
          <p:spPr>
            <a:xfrm>
              <a:off x="0" y="-38100"/>
              <a:ext cx="5015938" cy="65765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694046" y="5665938"/>
            <a:ext cx="3173002" cy="4565471"/>
          </a:xfrm>
          <a:custGeom>
            <a:avLst/>
            <a:gdLst/>
            <a:ahLst/>
            <a:cxnLst/>
            <a:rect l="l" t="t" r="r" b="b"/>
            <a:pathLst>
              <a:path w="3173002" h="4565471">
                <a:moveTo>
                  <a:pt x="0" y="0"/>
                </a:moveTo>
                <a:lnTo>
                  <a:pt x="3173003" y="0"/>
                </a:lnTo>
                <a:lnTo>
                  <a:pt x="3173003" y="4565471"/>
                </a:lnTo>
                <a:lnTo>
                  <a:pt x="0" y="4565471"/>
                </a:lnTo>
                <a:lnTo>
                  <a:pt x="0" y="0"/>
                </a:lnTo>
                <a:close/>
              </a:path>
            </a:pathLst>
          </a:custGeom>
          <a:blipFill>
            <a:blip r:embed="rId6"/>
            <a:stretch>
              <a:fillRect/>
            </a:stretch>
          </a:blipFill>
        </p:spPr>
      </p:sp>
      <p:sp>
        <p:nvSpPr>
          <p:cNvPr id="9" name="Freeform 9"/>
          <p:cNvSpPr/>
          <p:nvPr/>
        </p:nvSpPr>
        <p:spPr>
          <a:xfrm>
            <a:off x="16038561" y="-2002625"/>
            <a:ext cx="7035847" cy="4406199"/>
          </a:xfrm>
          <a:custGeom>
            <a:avLst/>
            <a:gdLst/>
            <a:ahLst/>
            <a:cxnLst/>
            <a:rect l="l" t="t" r="r" b="b"/>
            <a:pathLst>
              <a:path w="7035847" h="4406199">
                <a:moveTo>
                  <a:pt x="0" y="0"/>
                </a:moveTo>
                <a:lnTo>
                  <a:pt x="7035848" y="0"/>
                </a:lnTo>
                <a:lnTo>
                  <a:pt x="7035848" y="4406200"/>
                </a:lnTo>
                <a:lnTo>
                  <a:pt x="0" y="4406200"/>
                </a:lnTo>
                <a:lnTo>
                  <a:pt x="0" y="0"/>
                </a:lnTo>
                <a:close/>
              </a:path>
            </a:pathLst>
          </a:custGeom>
          <a:blipFill>
            <a:blip r:embed="rId7"/>
            <a:stretch>
              <a:fillRect/>
            </a:stretch>
          </a:blipFill>
        </p:spPr>
      </p:sp>
      <p:sp>
        <p:nvSpPr>
          <p:cNvPr id="10" name="Freeform 10"/>
          <p:cNvSpPr/>
          <p:nvPr/>
        </p:nvSpPr>
        <p:spPr>
          <a:xfrm>
            <a:off x="422261" y="4952497"/>
            <a:ext cx="2758232" cy="5278912"/>
          </a:xfrm>
          <a:custGeom>
            <a:avLst/>
            <a:gdLst/>
            <a:ahLst/>
            <a:cxnLst/>
            <a:rect l="l" t="t" r="r" b="b"/>
            <a:pathLst>
              <a:path w="2758232" h="5278912">
                <a:moveTo>
                  <a:pt x="0" y="0"/>
                </a:moveTo>
                <a:lnTo>
                  <a:pt x="2758232" y="0"/>
                </a:lnTo>
                <a:lnTo>
                  <a:pt x="2758232" y="5278912"/>
                </a:lnTo>
                <a:lnTo>
                  <a:pt x="0" y="5278912"/>
                </a:lnTo>
                <a:lnTo>
                  <a:pt x="0" y="0"/>
                </a:lnTo>
                <a:close/>
              </a:path>
            </a:pathLst>
          </a:custGeom>
          <a:blipFill>
            <a:blip r:embed="rId8"/>
            <a:stretch>
              <a:fillRect/>
            </a:stretch>
          </a:blipFill>
        </p:spPr>
      </p:sp>
      <p:sp>
        <p:nvSpPr>
          <p:cNvPr id="11" name="Freeform 11"/>
          <p:cNvSpPr/>
          <p:nvPr/>
        </p:nvSpPr>
        <p:spPr>
          <a:xfrm>
            <a:off x="-2548400" y="-1174400"/>
            <a:ext cx="7035847" cy="4406199"/>
          </a:xfrm>
          <a:custGeom>
            <a:avLst/>
            <a:gdLst/>
            <a:ahLst/>
            <a:cxnLst/>
            <a:rect l="l" t="t" r="r" b="b"/>
            <a:pathLst>
              <a:path w="7035847" h="4406199">
                <a:moveTo>
                  <a:pt x="0" y="0"/>
                </a:moveTo>
                <a:lnTo>
                  <a:pt x="7035847" y="0"/>
                </a:lnTo>
                <a:lnTo>
                  <a:pt x="7035847" y="4406200"/>
                </a:lnTo>
                <a:lnTo>
                  <a:pt x="0" y="4406200"/>
                </a:lnTo>
                <a:lnTo>
                  <a:pt x="0" y="0"/>
                </a:lnTo>
                <a:close/>
              </a:path>
            </a:pathLst>
          </a:custGeom>
          <a:blipFill>
            <a:blip r:embed="rId7"/>
            <a:stretch>
              <a:fillRect/>
            </a:stretch>
          </a:blipFill>
        </p:spPr>
      </p:sp>
      <p:sp>
        <p:nvSpPr>
          <p:cNvPr id="12" name="Freeform 12"/>
          <p:cNvSpPr/>
          <p:nvPr/>
        </p:nvSpPr>
        <p:spPr>
          <a:xfrm>
            <a:off x="3906067" y="911606"/>
            <a:ext cx="4354702" cy="1769893"/>
          </a:xfrm>
          <a:custGeom>
            <a:avLst/>
            <a:gdLst/>
            <a:ahLst/>
            <a:cxnLst/>
            <a:rect l="l" t="t" r="r" b="b"/>
            <a:pathLst>
              <a:path w="4354702" h="1769893">
                <a:moveTo>
                  <a:pt x="0" y="0"/>
                </a:moveTo>
                <a:lnTo>
                  <a:pt x="4354701" y="0"/>
                </a:lnTo>
                <a:lnTo>
                  <a:pt x="4354701"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144000" y="1028700"/>
            <a:ext cx="4354702" cy="1769893"/>
          </a:xfrm>
          <a:custGeom>
            <a:avLst/>
            <a:gdLst/>
            <a:ahLst/>
            <a:cxnLst/>
            <a:rect l="l" t="t" r="r" b="b"/>
            <a:pathLst>
              <a:path w="4354702" h="1769893">
                <a:moveTo>
                  <a:pt x="0" y="0"/>
                </a:moveTo>
                <a:lnTo>
                  <a:pt x="4354702" y="0"/>
                </a:lnTo>
                <a:lnTo>
                  <a:pt x="4354702" y="1769893"/>
                </a:lnTo>
                <a:lnTo>
                  <a:pt x="0" y="1769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TextBox 14"/>
          <p:cNvSpPr txBox="1"/>
          <p:nvPr/>
        </p:nvSpPr>
        <p:spPr>
          <a:xfrm>
            <a:off x="3342604" y="3421086"/>
            <a:ext cx="12695958" cy="2244852"/>
          </a:xfrm>
          <a:prstGeom prst="rect">
            <a:avLst/>
          </a:prstGeom>
        </p:spPr>
        <p:txBody>
          <a:bodyPr lIns="0" tIns="0" rIns="0" bIns="0" rtlCol="0" anchor="t">
            <a:spAutoFit/>
          </a:bodyPr>
          <a:lstStyle/>
          <a:p>
            <a:pPr algn="ctr">
              <a:lnSpc>
                <a:spcPts val="17566"/>
              </a:lnSpc>
              <a:spcBef>
                <a:spcPct val="0"/>
              </a:spcBef>
            </a:pPr>
            <a:r>
              <a:rPr lang="en-US" sz="12547">
                <a:solidFill>
                  <a:srgbClr val="886047"/>
                </a:solidFill>
                <a:latin typeface="#9Slide05 IcielSanelma"/>
              </a:rPr>
              <a:t>Xin chào và hẹn gặp lại!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628449" y="-1366064"/>
            <a:ext cx="19018709" cy="10397364"/>
          </a:xfrm>
          <a:custGeom>
            <a:avLst/>
            <a:gdLst/>
            <a:ahLst/>
            <a:cxnLst/>
            <a:rect l="l" t="t" r="r" b="b"/>
            <a:pathLst>
              <a:path w="19018709" h="10397364">
                <a:moveTo>
                  <a:pt x="0" y="0"/>
                </a:moveTo>
                <a:lnTo>
                  <a:pt x="19018709" y="0"/>
                </a:lnTo>
                <a:lnTo>
                  <a:pt x="19018709" y="10397363"/>
                </a:lnTo>
                <a:lnTo>
                  <a:pt x="0" y="10397363"/>
                </a:lnTo>
                <a:lnTo>
                  <a:pt x="0" y="0"/>
                </a:lnTo>
                <a:close/>
              </a:path>
            </a:pathLst>
          </a:custGeom>
          <a:blipFill>
            <a:blip r:embed="rId4">
              <a:alphaModFix amt="60000"/>
            </a:blip>
            <a:stretch>
              <a:fillRect l="-64665" r="-121186"/>
            </a:stretch>
          </a:blipFill>
        </p:spPr>
      </p:sp>
      <p:sp>
        <p:nvSpPr>
          <p:cNvPr id="3" name="Freeform 3"/>
          <p:cNvSpPr/>
          <p:nvPr/>
        </p:nvSpPr>
        <p:spPr>
          <a:xfrm>
            <a:off x="0" y="250871"/>
            <a:ext cx="2584002" cy="1462115"/>
          </a:xfrm>
          <a:custGeom>
            <a:avLst/>
            <a:gdLst/>
            <a:ahLst/>
            <a:cxnLst/>
            <a:rect l="l" t="t" r="r" b="b"/>
            <a:pathLst>
              <a:path w="2584002" h="1462115">
                <a:moveTo>
                  <a:pt x="0" y="0"/>
                </a:moveTo>
                <a:lnTo>
                  <a:pt x="2584002" y="0"/>
                </a:lnTo>
                <a:lnTo>
                  <a:pt x="2584002" y="1462114"/>
                </a:lnTo>
                <a:lnTo>
                  <a:pt x="0" y="14621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880311" y="250871"/>
            <a:ext cx="3967267" cy="1329034"/>
          </a:xfrm>
          <a:custGeom>
            <a:avLst/>
            <a:gdLst/>
            <a:ahLst/>
            <a:cxnLst/>
            <a:rect l="l" t="t" r="r" b="b"/>
            <a:pathLst>
              <a:path w="3967267" h="1329034">
                <a:moveTo>
                  <a:pt x="0" y="0"/>
                </a:moveTo>
                <a:lnTo>
                  <a:pt x="3967267" y="0"/>
                </a:lnTo>
                <a:lnTo>
                  <a:pt x="3967267" y="1329034"/>
                </a:lnTo>
                <a:lnTo>
                  <a:pt x="0" y="13290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31592" y="6877749"/>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9">
              <a:alphaModFix amt="85000"/>
            </a:blip>
            <a:stretch>
              <a:fillRect/>
            </a:stretch>
          </a:blipFill>
        </p:spPr>
      </p:sp>
      <p:grpSp>
        <p:nvGrpSpPr>
          <p:cNvPr id="6" name="Group 6"/>
          <p:cNvGrpSpPr/>
          <p:nvPr/>
        </p:nvGrpSpPr>
        <p:grpSpPr>
          <a:xfrm>
            <a:off x="9144000" y="250871"/>
            <a:ext cx="7697535" cy="76975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5187" r="-25187"/>
              </a:stretch>
            </a:blipFill>
          </p:spPr>
        </p:sp>
      </p:grpSp>
      <p:sp>
        <p:nvSpPr>
          <p:cNvPr id="8" name="Freeform 8"/>
          <p:cNvSpPr/>
          <p:nvPr/>
        </p:nvSpPr>
        <p:spPr>
          <a:xfrm>
            <a:off x="5572084" y="-141722"/>
            <a:ext cx="6320146" cy="5285222"/>
          </a:xfrm>
          <a:custGeom>
            <a:avLst/>
            <a:gdLst/>
            <a:ahLst/>
            <a:cxnLst/>
            <a:rect l="l" t="t" r="r" b="b"/>
            <a:pathLst>
              <a:path w="6320146" h="5285222">
                <a:moveTo>
                  <a:pt x="0" y="0"/>
                </a:moveTo>
                <a:lnTo>
                  <a:pt x="6320146" y="0"/>
                </a:lnTo>
                <a:lnTo>
                  <a:pt x="6320146" y="5285222"/>
                </a:lnTo>
                <a:lnTo>
                  <a:pt x="0" y="5285222"/>
                </a:lnTo>
                <a:lnTo>
                  <a:pt x="0" y="0"/>
                </a:lnTo>
                <a:close/>
              </a:path>
            </a:pathLst>
          </a:custGeom>
          <a:blipFill>
            <a:blip r:embed="rId11"/>
            <a:stretch>
              <a:fillRect/>
            </a:stretch>
          </a:blipFill>
        </p:spPr>
      </p:sp>
      <p:sp>
        <p:nvSpPr>
          <p:cNvPr id="9" name="TextBox 9"/>
          <p:cNvSpPr txBox="1"/>
          <p:nvPr/>
        </p:nvSpPr>
        <p:spPr>
          <a:xfrm>
            <a:off x="6679282" y="7919709"/>
            <a:ext cx="11942926" cy="1338591"/>
          </a:xfrm>
          <a:prstGeom prst="rect">
            <a:avLst/>
          </a:prstGeom>
        </p:spPr>
        <p:txBody>
          <a:bodyPr lIns="0" tIns="0" rIns="0" bIns="0" rtlCol="0" anchor="t">
            <a:spAutoFit/>
          </a:bodyPr>
          <a:lstStyle/>
          <a:p>
            <a:pPr algn="ctr">
              <a:lnSpc>
                <a:spcPts val="10292"/>
              </a:lnSpc>
            </a:pPr>
            <a:r>
              <a:rPr lang="en-US" sz="7351">
                <a:solidFill>
                  <a:srgbClr val="FFF7E5"/>
                </a:solidFill>
                <a:latin typeface="#9Slide05 IcielSanelma"/>
              </a:rPr>
              <a:t>Chim cú (cú mèo)</a:t>
            </a:r>
          </a:p>
        </p:txBody>
      </p:sp>
      <p:sp>
        <p:nvSpPr>
          <p:cNvPr id="10" name="Freeform 10"/>
          <p:cNvSpPr/>
          <p:nvPr/>
        </p:nvSpPr>
        <p:spPr>
          <a:xfrm>
            <a:off x="1456435" y="1028700"/>
            <a:ext cx="5968055" cy="5067421"/>
          </a:xfrm>
          <a:custGeom>
            <a:avLst/>
            <a:gdLst/>
            <a:ahLst/>
            <a:cxnLst/>
            <a:rect l="l" t="t" r="r" b="b"/>
            <a:pathLst>
              <a:path w="5968055" h="5067421">
                <a:moveTo>
                  <a:pt x="0" y="0"/>
                </a:moveTo>
                <a:lnTo>
                  <a:pt x="5968055" y="0"/>
                </a:lnTo>
                <a:lnTo>
                  <a:pt x="5968055" y="5067421"/>
                </a:lnTo>
                <a:lnTo>
                  <a:pt x="0" y="50674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TextBox 11"/>
          <p:cNvSpPr txBox="1"/>
          <p:nvPr/>
        </p:nvSpPr>
        <p:spPr>
          <a:xfrm>
            <a:off x="2584002" y="2467342"/>
            <a:ext cx="3816798" cy="1581150"/>
          </a:xfrm>
          <a:prstGeom prst="rect">
            <a:avLst/>
          </a:prstGeom>
        </p:spPr>
        <p:txBody>
          <a:bodyPr wrap="square" lIns="0" tIns="0" rIns="0" bIns="0" rtlCol="0" anchor="t">
            <a:spAutoFit/>
          </a:bodyPr>
          <a:lstStyle/>
          <a:p>
            <a:pPr algn="ctr">
              <a:lnSpc>
                <a:spcPts val="6299"/>
              </a:lnSpc>
              <a:spcBef>
                <a:spcPct val="0"/>
              </a:spcBef>
            </a:pPr>
            <a:r>
              <a:rPr lang="en-US" sz="4500" dirty="0" err="1">
                <a:solidFill>
                  <a:srgbClr val="8E9484"/>
                </a:solidFill>
                <a:latin typeface="Roboto Condensed"/>
              </a:rPr>
              <a:t>Đây</a:t>
            </a:r>
            <a:r>
              <a:rPr lang="en-US" sz="4500" dirty="0">
                <a:solidFill>
                  <a:srgbClr val="8E9484"/>
                </a:solidFill>
                <a:latin typeface="Roboto Condensed"/>
              </a:rPr>
              <a:t> </a:t>
            </a:r>
            <a:r>
              <a:rPr lang="en-US" sz="4500" dirty="0" err="1">
                <a:solidFill>
                  <a:srgbClr val="8E9484"/>
                </a:solidFill>
                <a:latin typeface="Roboto Condensed"/>
              </a:rPr>
              <a:t>là</a:t>
            </a:r>
            <a:r>
              <a:rPr lang="en-US" sz="4500" dirty="0">
                <a:solidFill>
                  <a:srgbClr val="8E9484"/>
                </a:solidFill>
                <a:latin typeface="Roboto Condensed"/>
              </a:rPr>
              <a:t> </a:t>
            </a:r>
            <a:r>
              <a:rPr lang="en-US" sz="4500" dirty="0" err="1">
                <a:solidFill>
                  <a:srgbClr val="8E9484"/>
                </a:solidFill>
                <a:latin typeface="Roboto Condensed"/>
              </a:rPr>
              <a:t>tiếng</a:t>
            </a:r>
            <a:endParaRPr lang="en-US" sz="4500" dirty="0">
              <a:solidFill>
                <a:srgbClr val="8E9484"/>
              </a:solidFill>
              <a:latin typeface="Roboto Condensed"/>
            </a:endParaRPr>
          </a:p>
          <a:p>
            <a:pPr algn="ctr">
              <a:lnSpc>
                <a:spcPts val="6299"/>
              </a:lnSpc>
              <a:spcBef>
                <a:spcPct val="0"/>
              </a:spcBef>
            </a:pPr>
            <a:r>
              <a:rPr lang="en-US" sz="4500" dirty="0">
                <a:solidFill>
                  <a:srgbClr val="8E9484"/>
                </a:solidFill>
                <a:latin typeface="Roboto Condensed"/>
              </a:rPr>
              <a:t> </a:t>
            </a:r>
            <a:r>
              <a:rPr lang="en-US" sz="4500" dirty="0" err="1">
                <a:solidFill>
                  <a:srgbClr val="8E9484"/>
                </a:solidFill>
                <a:latin typeface="Roboto Condensed"/>
              </a:rPr>
              <a:t>loài</a:t>
            </a:r>
            <a:r>
              <a:rPr lang="en-US" sz="4500" dirty="0">
                <a:solidFill>
                  <a:srgbClr val="8E9484"/>
                </a:solidFill>
                <a:latin typeface="Roboto Condensed"/>
              </a:rPr>
              <a:t> </a:t>
            </a:r>
            <a:r>
              <a:rPr lang="en-US" sz="4500" dirty="0" err="1">
                <a:solidFill>
                  <a:srgbClr val="8E9484"/>
                </a:solidFill>
                <a:latin typeface="Roboto Condensed"/>
              </a:rPr>
              <a:t>chim</a:t>
            </a:r>
            <a:r>
              <a:rPr lang="en-US" sz="4500" dirty="0">
                <a:solidFill>
                  <a:srgbClr val="8E9484"/>
                </a:solidFill>
                <a:latin typeface="Roboto Condensed"/>
              </a:rPr>
              <a:t> </a:t>
            </a:r>
            <a:r>
              <a:rPr lang="en-US" sz="4500" dirty="0" err="1">
                <a:solidFill>
                  <a:srgbClr val="8E9484"/>
                </a:solidFill>
                <a:latin typeface="Roboto Condensed"/>
              </a:rPr>
              <a:t>nào</a:t>
            </a:r>
            <a:r>
              <a:rPr lang="en-US" sz="4500" dirty="0">
                <a:solidFill>
                  <a:srgbClr val="8E9484"/>
                </a:solidFill>
                <a:latin typeface="Roboto Condensed"/>
              </a:rPr>
              <a:t>?</a:t>
            </a:r>
          </a:p>
        </p:txBody>
      </p:sp>
      <p:sp>
        <p:nvSpPr>
          <p:cNvPr id="12" name="Freeform 12"/>
          <p:cNvSpPr/>
          <p:nvPr/>
        </p:nvSpPr>
        <p:spPr>
          <a:xfrm>
            <a:off x="-325708" y="5143500"/>
            <a:ext cx="4412162" cy="5388901"/>
          </a:xfrm>
          <a:custGeom>
            <a:avLst/>
            <a:gdLst/>
            <a:ahLst/>
            <a:cxnLst/>
            <a:rect l="l" t="t" r="r" b="b"/>
            <a:pathLst>
              <a:path w="4412162" h="5388901">
                <a:moveTo>
                  <a:pt x="0" y="0"/>
                </a:moveTo>
                <a:lnTo>
                  <a:pt x="4412162" y="0"/>
                </a:lnTo>
                <a:lnTo>
                  <a:pt x="4412162" y="5388901"/>
                </a:lnTo>
                <a:lnTo>
                  <a:pt x="0" y="538890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Chim cú mèo">
            <a:hlinkClick r:id="" action="ppaction://media"/>
            <a:extLst>
              <a:ext uri="{FF2B5EF4-FFF2-40B4-BE49-F238E27FC236}">
                <a16:creationId xmlns:a16="http://schemas.microsoft.com/office/drawing/2014/main" id="{DEBF8D77-4760-4724-BCA9-C3A36600B91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8376" y="4386976"/>
            <a:ext cx="1513047" cy="151304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91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628449" y="-1366064"/>
            <a:ext cx="19018709" cy="10397364"/>
          </a:xfrm>
          <a:custGeom>
            <a:avLst/>
            <a:gdLst/>
            <a:ahLst/>
            <a:cxnLst/>
            <a:rect l="l" t="t" r="r" b="b"/>
            <a:pathLst>
              <a:path w="19018709" h="10397364">
                <a:moveTo>
                  <a:pt x="0" y="0"/>
                </a:moveTo>
                <a:lnTo>
                  <a:pt x="19018709" y="0"/>
                </a:lnTo>
                <a:lnTo>
                  <a:pt x="19018709" y="10397363"/>
                </a:lnTo>
                <a:lnTo>
                  <a:pt x="0" y="10397363"/>
                </a:lnTo>
                <a:lnTo>
                  <a:pt x="0" y="0"/>
                </a:lnTo>
                <a:close/>
              </a:path>
            </a:pathLst>
          </a:custGeom>
          <a:blipFill>
            <a:blip r:embed="rId4">
              <a:alphaModFix amt="60000"/>
            </a:blip>
            <a:stretch>
              <a:fillRect l="-64665" r="-121186"/>
            </a:stretch>
          </a:blipFill>
        </p:spPr>
      </p:sp>
      <p:sp>
        <p:nvSpPr>
          <p:cNvPr id="3" name="Freeform 3"/>
          <p:cNvSpPr/>
          <p:nvPr/>
        </p:nvSpPr>
        <p:spPr>
          <a:xfrm>
            <a:off x="14880311" y="250871"/>
            <a:ext cx="3967267" cy="1329034"/>
          </a:xfrm>
          <a:custGeom>
            <a:avLst/>
            <a:gdLst/>
            <a:ahLst/>
            <a:cxnLst/>
            <a:rect l="l" t="t" r="r" b="b"/>
            <a:pathLst>
              <a:path w="3967267" h="1329034">
                <a:moveTo>
                  <a:pt x="0" y="0"/>
                </a:moveTo>
                <a:lnTo>
                  <a:pt x="3967267" y="0"/>
                </a:lnTo>
                <a:lnTo>
                  <a:pt x="3967267" y="1329034"/>
                </a:lnTo>
                <a:lnTo>
                  <a:pt x="0" y="13290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31592" y="6877749"/>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7">
              <a:alphaModFix amt="85000"/>
            </a:blip>
            <a:stretch>
              <a:fillRect/>
            </a:stretch>
          </a:blipFill>
        </p:spPr>
      </p:sp>
      <p:grpSp>
        <p:nvGrpSpPr>
          <p:cNvPr id="5" name="Group 5"/>
          <p:cNvGrpSpPr/>
          <p:nvPr/>
        </p:nvGrpSpPr>
        <p:grpSpPr>
          <a:xfrm>
            <a:off x="9144000" y="250871"/>
            <a:ext cx="7697535" cy="76975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50093"/>
              </a:stretch>
            </a:blipFill>
          </p:spPr>
        </p:sp>
      </p:grpSp>
      <p:sp>
        <p:nvSpPr>
          <p:cNvPr id="7" name="Freeform 7"/>
          <p:cNvSpPr/>
          <p:nvPr/>
        </p:nvSpPr>
        <p:spPr>
          <a:xfrm>
            <a:off x="2346544" y="2609789"/>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9"/>
            <a:stretch>
              <a:fillRect/>
            </a:stretch>
          </a:blipFill>
        </p:spPr>
      </p:sp>
      <p:sp>
        <p:nvSpPr>
          <p:cNvPr id="8" name="TextBox 8"/>
          <p:cNvSpPr txBox="1"/>
          <p:nvPr/>
        </p:nvSpPr>
        <p:spPr>
          <a:xfrm>
            <a:off x="6679282" y="7919709"/>
            <a:ext cx="11942926" cy="1338591"/>
          </a:xfrm>
          <a:prstGeom prst="rect">
            <a:avLst/>
          </a:prstGeom>
        </p:spPr>
        <p:txBody>
          <a:bodyPr lIns="0" tIns="0" rIns="0" bIns="0" rtlCol="0" anchor="t">
            <a:spAutoFit/>
          </a:bodyPr>
          <a:lstStyle/>
          <a:p>
            <a:pPr algn="ctr">
              <a:lnSpc>
                <a:spcPts val="10292"/>
              </a:lnSpc>
            </a:pPr>
            <a:r>
              <a:rPr lang="en-US" sz="7351">
                <a:solidFill>
                  <a:srgbClr val="FFF7E5"/>
                </a:solidFill>
                <a:latin typeface="#9Slide05 IcielSanelma"/>
              </a:rPr>
              <a:t>chim hạc</a:t>
            </a:r>
          </a:p>
        </p:txBody>
      </p:sp>
      <p:sp>
        <p:nvSpPr>
          <p:cNvPr id="9" name="Freeform 9"/>
          <p:cNvSpPr/>
          <p:nvPr/>
        </p:nvSpPr>
        <p:spPr>
          <a:xfrm>
            <a:off x="0" y="446506"/>
            <a:ext cx="2584002" cy="1462115"/>
          </a:xfrm>
          <a:custGeom>
            <a:avLst/>
            <a:gdLst/>
            <a:ahLst/>
            <a:cxnLst/>
            <a:rect l="l" t="t" r="r" b="b"/>
            <a:pathLst>
              <a:path w="2584002" h="1462115">
                <a:moveTo>
                  <a:pt x="0" y="0"/>
                </a:moveTo>
                <a:lnTo>
                  <a:pt x="2584002" y="0"/>
                </a:lnTo>
                <a:lnTo>
                  <a:pt x="2584002" y="1462115"/>
                </a:lnTo>
                <a:lnTo>
                  <a:pt x="0" y="14621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2150608" y="446506"/>
            <a:ext cx="5968055" cy="5067421"/>
          </a:xfrm>
          <a:custGeom>
            <a:avLst/>
            <a:gdLst/>
            <a:ahLst/>
            <a:cxnLst/>
            <a:rect l="l" t="t" r="r" b="b"/>
            <a:pathLst>
              <a:path w="5968055" h="5067421">
                <a:moveTo>
                  <a:pt x="0" y="0"/>
                </a:moveTo>
                <a:lnTo>
                  <a:pt x="5968054" y="0"/>
                </a:lnTo>
                <a:lnTo>
                  <a:pt x="5968054" y="5067421"/>
                </a:lnTo>
                <a:lnTo>
                  <a:pt x="0" y="50674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TextBox 11"/>
          <p:cNvSpPr txBox="1"/>
          <p:nvPr/>
        </p:nvSpPr>
        <p:spPr>
          <a:xfrm>
            <a:off x="3284941" y="1771589"/>
            <a:ext cx="3716187" cy="1581150"/>
          </a:xfrm>
          <a:prstGeom prst="rect">
            <a:avLst/>
          </a:prstGeom>
        </p:spPr>
        <p:txBody>
          <a:bodyPr wrap="square" lIns="0" tIns="0" rIns="0" bIns="0" rtlCol="0" anchor="t">
            <a:spAutoFit/>
          </a:bodyPr>
          <a:lstStyle/>
          <a:p>
            <a:pPr algn="ctr">
              <a:lnSpc>
                <a:spcPts val="6299"/>
              </a:lnSpc>
              <a:spcBef>
                <a:spcPct val="0"/>
              </a:spcBef>
            </a:pPr>
            <a:r>
              <a:rPr lang="en-US" sz="4500" dirty="0" err="1">
                <a:solidFill>
                  <a:srgbClr val="8E9484"/>
                </a:solidFill>
                <a:latin typeface="Roboto Condensed"/>
              </a:rPr>
              <a:t>Đây</a:t>
            </a:r>
            <a:r>
              <a:rPr lang="en-US" sz="4500" dirty="0">
                <a:solidFill>
                  <a:srgbClr val="8E9484"/>
                </a:solidFill>
                <a:latin typeface="Roboto Condensed"/>
              </a:rPr>
              <a:t> </a:t>
            </a:r>
            <a:r>
              <a:rPr lang="en-US" sz="4500" dirty="0" err="1">
                <a:solidFill>
                  <a:srgbClr val="8E9484"/>
                </a:solidFill>
                <a:latin typeface="Roboto Condensed"/>
              </a:rPr>
              <a:t>là</a:t>
            </a:r>
            <a:r>
              <a:rPr lang="en-US" sz="4500" dirty="0">
                <a:solidFill>
                  <a:srgbClr val="8E9484"/>
                </a:solidFill>
                <a:latin typeface="Roboto Condensed"/>
              </a:rPr>
              <a:t> </a:t>
            </a:r>
            <a:r>
              <a:rPr lang="en-US" sz="4500" dirty="0" err="1">
                <a:solidFill>
                  <a:srgbClr val="8E9484"/>
                </a:solidFill>
                <a:latin typeface="Roboto Condensed"/>
              </a:rPr>
              <a:t>tiếng</a:t>
            </a:r>
            <a:endParaRPr lang="en-US" sz="4500" dirty="0">
              <a:solidFill>
                <a:srgbClr val="8E9484"/>
              </a:solidFill>
              <a:latin typeface="Roboto Condensed"/>
            </a:endParaRPr>
          </a:p>
          <a:p>
            <a:pPr algn="ctr">
              <a:lnSpc>
                <a:spcPts val="6299"/>
              </a:lnSpc>
              <a:spcBef>
                <a:spcPct val="0"/>
              </a:spcBef>
            </a:pPr>
            <a:r>
              <a:rPr lang="en-US" sz="4500" dirty="0">
                <a:solidFill>
                  <a:srgbClr val="8E9484"/>
                </a:solidFill>
                <a:latin typeface="Roboto Condensed"/>
              </a:rPr>
              <a:t> </a:t>
            </a:r>
            <a:r>
              <a:rPr lang="en-US" sz="4500" dirty="0" err="1">
                <a:solidFill>
                  <a:srgbClr val="8E9484"/>
                </a:solidFill>
                <a:latin typeface="Roboto Condensed"/>
              </a:rPr>
              <a:t>loài</a:t>
            </a:r>
            <a:r>
              <a:rPr lang="en-US" sz="4500" dirty="0">
                <a:solidFill>
                  <a:srgbClr val="8E9484"/>
                </a:solidFill>
                <a:latin typeface="Roboto Condensed"/>
              </a:rPr>
              <a:t> </a:t>
            </a:r>
            <a:r>
              <a:rPr lang="en-US" sz="4500" dirty="0" err="1">
                <a:solidFill>
                  <a:srgbClr val="8E9484"/>
                </a:solidFill>
                <a:latin typeface="Roboto Condensed"/>
              </a:rPr>
              <a:t>chim</a:t>
            </a:r>
            <a:r>
              <a:rPr lang="en-US" sz="4500" dirty="0">
                <a:solidFill>
                  <a:srgbClr val="8E9484"/>
                </a:solidFill>
                <a:latin typeface="Roboto Condensed"/>
              </a:rPr>
              <a:t> </a:t>
            </a:r>
            <a:r>
              <a:rPr lang="en-US" sz="4500" dirty="0" err="1">
                <a:solidFill>
                  <a:srgbClr val="8E9484"/>
                </a:solidFill>
                <a:latin typeface="Roboto Condensed"/>
              </a:rPr>
              <a:t>nào</a:t>
            </a:r>
            <a:r>
              <a:rPr lang="en-US" sz="4500" dirty="0">
                <a:solidFill>
                  <a:srgbClr val="8E9484"/>
                </a:solidFill>
                <a:latin typeface="Roboto Condensed"/>
              </a:rPr>
              <a:t>?</a:t>
            </a:r>
          </a:p>
        </p:txBody>
      </p:sp>
      <p:sp>
        <p:nvSpPr>
          <p:cNvPr id="12" name="Freeform 12"/>
          <p:cNvSpPr/>
          <p:nvPr/>
        </p:nvSpPr>
        <p:spPr>
          <a:xfrm>
            <a:off x="-628449" y="4898099"/>
            <a:ext cx="4564986" cy="5575555"/>
          </a:xfrm>
          <a:custGeom>
            <a:avLst/>
            <a:gdLst/>
            <a:ahLst/>
            <a:cxnLst/>
            <a:rect l="l" t="t" r="r" b="b"/>
            <a:pathLst>
              <a:path w="4564986" h="5575555">
                <a:moveTo>
                  <a:pt x="0" y="0"/>
                </a:moveTo>
                <a:lnTo>
                  <a:pt x="4564985" y="0"/>
                </a:lnTo>
                <a:lnTo>
                  <a:pt x="4564985" y="5575555"/>
                </a:lnTo>
                <a:lnTo>
                  <a:pt x="0" y="557555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Chim hạc">
            <a:hlinkClick r:id="" action="ppaction://media"/>
            <a:extLst>
              <a:ext uri="{FF2B5EF4-FFF2-40B4-BE49-F238E27FC236}">
                <a16:creationId xmlns:a16="http://schemas.microsoft.com/office/drawing/2014/main" id="{8565317C-F3DA-4DD9-A770-7A9874CF9C8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139" y="3224985"/>
            <a:ext cx="1844675" cy="184467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307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D6B9"/>
        </a:solidFill>
        <a:effectLst/>
      </p:bgPr>
    </p:bg>
    <p:spTree>
      <p:nvGrpSpPr>
        <p:cNvPr id="1" name=""/>
        <p:cNvGrpSpPr/>
        <p:nvPr/>
      </p:nvGrpSpPr>
      <p:grpSpPr>
        <a:xfrm>
          <a:off x="0" y="0"/>
          <a:ext cx="0" cy="0"/>
          <a:chOff x="0" y="0"/>
          <a:chExt cx="0" cy="0"/>
        </a:xfrm>
      </p:grpSpPr>
      <p:sp>
        <p:nvSpPr>
          <p:cNvPr id="2" name="Freeform 2"/>
          <p:cNvSpPr/>
          <p:nvPr/>
        </p:nvSpPr>
        <p:spPr>
          <a:xfrm>
            <a:off x="-628449" y="-1366064"/>
            <a:ext cx="19018709" cy="10397364"/>
          </a:xfrm>
          <a:custGeom>
            <a:avLst/>
            <a:gdLst/>
            <a:ahLst/>
            <a:cxnLst/>
            <a:rect l="l" t="t" r="r" b="b"/>
            <a:pathLst>
              <a:path w="19018709" h="10397364">
                <a:moveTo>
                  <a:pt x="0" y="0"/>
                </a:moveTo>
                <a:lnTo>
                  <a:pt x="19018709" y="0"/>
                </a:lnTo>
                <a:lnTo>
                  <a:pt x="19018709" y="10397363"/>
                </a:lnTo>
                <a:lnTo>
                  <a:pt x="0" y="10397363"/>
                </a:lnTo>
                <a:lnTo>
                  <a:pt x="0" y="0"/>
                </a:lnTo>
                <a:close/>
              </a:path>
            </a:pathLst>
          </a:custGeom>
          <a:blipFill>
            <a:blip r:embed="rId4">
              <a:alphaModFix amt="60000"/>
            </a:blip>
            <a:stretch>
              <a:fillRect l="-64665" r="-121186"/>
            </a:stretch>
          </a:blipFill>
        </p:spPr>
      </p:sp>
      <p:sp>
        <p:nvSpPr>
          <p:cNvPr id="3" name="Freeform 3"/>
          <p:cNvSpPr/>
          <p:nvPr/>
        </p:nvSpPr>
        <p:spPr>
          <a:xfrm>
            <a:off x="14880311" y="250871"/>
            <a:ext cx="3967267" cy="1329034"/>
          </a:xfrm>
          <a:custGeom>
            <a:avLst/>
            <a:gdLst/>
            <a:ahLst/>
            <a:cxnLst/>
            <a:rect l="l" t="t" r="r" b="b"/>
            <a:pathLst>
              <a:path w="3967267" h="1329034">
                <a:moveTo>
                  <a:pt x="0" y="0"/>
                </a:moveTo>
                <a:lnTo>
                  <a:pt x="3967267" y="0"/>
                </a:lnTo>
                <a:lnTo>
                  <a:pt x="3967267" y="1329034"/>
                </a:lnTo>
                <a:lnTo>
                  <a:pt x="0" y="13290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31592" y="6877749"/>
            <a:ext cx="19069463" cy="5887697"/>
          </a:xfrm>
          <a:custGeom>
            <a:avLst/>
            <a:gdLst/>
            <a:ahLst/>
            <a:cxnLst/>
            <a:rect l="l" t="t" r="r" b="b"/>
            <a:pathLst>
              <a:path w="19069463" h="5887697">
                <a:moveTo>
                  <a:pt x="0" y="0"/>
                </a:moveTo>
                <a:lnTo>
                  <a:pt x="19069463" y="0"/>
                </a:lnTo>
                <a:lnTo>
                  <a:pt x="19069463" y="5887697"/>
                </a:lnTo>
                <a:lnTo>
                  <a:pt x="0" y="5887697"/>
                </a:lnTo>
                <a:lnTo>
                  <a:pt x="0" y="0"/>
                </a:lnTo>
                <a:close/>
              </a:path>
            </a:pathLst>
          </a:custGeom>
          <a:blipFill>
            <a:blip r:embed="rId7">
              <a:alphaModFix amt="85000"/>
            </a:blip>
            <a:stretch>
              <a:fillRect/>
            </a:stretch>
          </a:blipFill>
        </p:spPr>
      </p:sp>
      <p:grpSp>
        <p:nvGrpSpPr>
          <p:cNvPr id="5" name="Group 5"/>
          <p:cNvGrpSpPr/>
          <p:nvPr/>
        </p:nvGrpSpPr>
        <p:grpSpPr>
          <a:xfrm>
            <a:off x="9144000" y="250871"/>
            <a:ext cx="7697535" cy="76975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2672" r="-42066"/>
              </a:stretch>
            </a:blipFill>
          </p:spPr>
        </p:sp>
      </p:grpSp>
      <p:sp>
        <p:nvSpPr>
          <p:cNvPr id="7" name="Freeform 7"/>
          <p:cNvSpPr/>
          <p:nvPr/>
        </p:nvSpPr>
        <p:spPr>
          <a:xfrm flipH="1">
            <a:off x="4500968" y="-80869"/>
            <a:ext cx="7662297" cy="5673424"/>
          </a:xfrm>
          <a:custGeom>
            <a:avLst/>
            <a:gdLst/>
            <a:ahLst/>
            <a:cxnLst/>
            <a:rect l="l" t="t" r="r" b="b"/>
            <a:pathLst>
              <a:path w="7662297" h="5673424">
                <a:moveTo>
                  <a:pt x="7662297" y="0"/>
                </a:moveTo>
                <a:lnTo>
                  <a:pt x="0" y="0"/>
                </a:lnTo>
                <a:lnTo>
                  <a:pt x="0" y="5673424"/>
                </a:lnTo>
                <a:lnTo>
                  <a:pt x="7662297" y="5673424"/>
                </a:lnTo>
                <a:lnTo>
                  <a:pt x="7662297" y="0"/>
                </a:lnTo>
                <a:close/>
              </a:path>
            </a:pathLst>
          </a:custGeom>
          <a:blipFill>
            <a:blip r:embed="rId9"/>
            <a:stretch>
              <a:fillRect l="-21631"/>
            </a:stretch>
          </a:blipFill>
        </p:spPr>
      </p:sp>
      <p:sp>
        <p:nvSpPr>
          <p:cNvPr id="8" name="Freeform 8"/>
          <p:cNvSpPr/>
          <p:nvPr/>
        </p:nvSpPr>
        <p:spPr>
          <a:xfrm>
            <a:off x="978139" y="0"/>
            <a:ext cx="5968055" cy="5067421"/>
          </a:xfrm>
          <a:custGeom>
            <a:avLst/>
            <a:gdLst/>
            <a:ahLst/>
            <a:cxnLst/>
            <a:rect l="l" t="t" r="r" b="b"/>
            <a:pathLst>
              <a:path w="5968055" h="5067421">
                <a:moveTo>
                  <a:pt x="0" y="0"/>
                </a:moveTo>
                <a:lnTo>
                  <a:pt x="5968055" y="0"/>
                </a:lnTo>
                <a:lnTo>
                  <a:pt x="5968055" y="5067421"/>
                </a:lnTo>
                <a:lnTo>
                  <a:pt x="0" y="50674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628449" y="4898099"/>
            <a:ext cx="4564986" cy="5575555"/>
          </a:xfrm>
          <a:custGeom>
            <a:avLst/>
            <a:gdLst/>
            <a:ahLst/>
            <a:cxnLst/>
            <a:rect l="l" t="t" r="r" b="b"/>
            <a:pathLst>
              <a:path w="4564986" h="5575555">
                <a:moveTo>
                  <a:pt x="0" y="0"/>
                </a:moveTo>
                <a:lnTo>
                  <a:pt x="4564985" y="0"/>
                </a:lnTo>
                <a:lnTo>
                  <a:pt x="4564985" y="5575555"/>
                </a:lnTo>
                <a:lnTo>
                  <a:pt x="0" y="557555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TextBox 10"/>
          <p:cNvSpPr txBox="1"/>
          <p:nvPr/>
        </p:nvSpPr>
        <p:spPr>
          <a:xfrm>
            <a:off x="6679282" y="7919709"/>
            <a:ext cx="11942926" cy="1338591"/>
          </a:xfrm>
          <a:prstGeom prst="rect">
            <a:avLst/>
          </a:prstGeom>
        </p:spPr>
        <p:txBody>
          <a:bodyPr lIns="0" tIns="0" rIns="0" bIns="0" rtlCol="0" anchor="t">
            <a:spAutoFit/>
          </a:bodyPr>
          <a:lstStyle/>
          <a:p>
            <a:pPr algn="ctr">
              <a:lnSpc>
                <a:spcPts val="10292"/>
              </a:lnSpc>
            </a:pPr>
            <a:r>
              <a:rPr lang="en-US" sz="7351">
                <a:solidFill>
                  <a:srgbClr val="FFF7E5"/>
                </a:solidFill>
                <a:latin typeface="#9Slide05 IcielSanelma"/>
              </a:rPr>
              <a:t>chim hải âu</a:t>
            </a:r>
          </a:p>
        </p:txBody>
      </p:sp>
      <p:sp>
        <p:nvSpPr>
          <p:cNvPr id="11" name="TextBox 11"/>
          <p:cNvSpPr txBox="1"/>
          <p:nvPr/>
        </p:nvSpPr>
        <p:spPr>
          <a:xfrm>
            <a:off x="2264996" y="1484655"/>
            <a:ext cx="3602403" cy="1581150"/>
          </a:xfrm>
          <a:prstGeom prst="rect">
            <a:avLst/>
          </a:prstGeom>
        </p:spPr>
        <p:txBody>
          <a:bodyPr wrap="square" lIns="0" tIns="0" rIns="0" bIns="0" rtlCol="0" anchor="t">
            <a:spAutoFit/>
          </a:bodyPr>
          <a:lstStyle/>
          <a:p>
            <a:pPr algn="ctr">
              <a:lnSpc>
                <a:spcPts val="6299"/>
              </a:lnSpc>
              <a:spcBef>
                <a:spcPct val="0"/>
              </a:spcBef>
            </a:pPr>
            <a:r>
              <a:rPr lang="en-US" sz="4500" dirty="0" err="1">
                <a:solidFill>
                  <a:srgbClr val="8E9484"/>
                </a:solidFill>
                <a:latin typeface="Roboto Condensed"/>
              </a:rPr>
              <a:t>Đây</a:t>
            </a:r>
            <a:r>
              <a:rPr lang="en-US" sz="4500" dirty="0">
                <a:solidFill>
                  <a:srgbClr val="8E9484"/>
                </a:solidFill>
                <a:latin typeface="Roboto Condensed"/>
              </a:rPr>
              <a:t> </a:t>
            </a:r>
            <a:r>
              <a:rPr lang="en-US" sz="4500" dirty="0" err="1">
                <a:solidFill>
                  <a:srgbClr val="8E9484"/>
                </a:solidFill>
                <a:latin typeface="Roboto Condensed"/>
              </a:rPr>
              <a:t>là</a:t>
            </a:r>
            <a:r>
              <a:rPr lang="en-US" sz="4500" dirty="0">
                <a:solidFill>
                  <a:srgbClr val="8E9484"/>
                </a:solidFill>
                <a:latin typeface="Roboto Condensed"/>
              </a:rPr>
              <a:t> </a:t>
            </a:r>
            <a:r>
              <a:rPr lang="en-US" sz="4500" dirty="0" err="1">
                <a:solidFill>
                  <a:srgbClr val="8E9484"/>
                </a:solidFill>
                <a:latin typeface="Roboto Condensed"/>
              </a:rPr>
              <a:t>tiếng</a:t>
            </a:r>
            <a:endParaRPr lang="en-US" sz="4500" dirty="0">
              <a:solidFill>
                <a:srgbClr val="8E9484"/>
              </a:solidFill>
              <a:latin typeface="Roboto Condensed"/>
            </a:endParaRPr>
          </a:p>
          <a:p>
            <a:pPr algn="ctr">
              <a:lnSpc>
                <a:spcPts val="6299"/>
              </a:lnSpc>
              <a:spcBef>
                <a:spcPct val="0"/>
              </a:spcBef>
            </a:pPr>
            <a:r>
              <a:rPr lang="en-US" sz="4500" dirty="0">
                <a:solidFill>
                  <a:srgbClr val="8E9484"/>
                </a:solidFill>
                <a:latin typeface="Roboto Condensed"/>
              </a:rPr>
              <a:t> </a:t>
            </a:r>
            <a:r>
              <a:rPr lang="en-US" sz="4500" dirty="0" err="1">
                <a:solidFill>
                  <a:srgbClr val="8E9484"/>
                </a:solidFill>
                <a:latin typeface="Roboto Condensed"/>
              </a:rPr>
              <a:t>loài</a:t>
            </a:r>
            <a:r>
              <a:rPr lang="en-US" sz="4500" dirty="0">
                <a:solidFill>
                  <a:srgbClr val="8E9484"/>
                </a:solidFill>
                <a:latin typeface="Roboto Condensed"/>
              </a:rPr>
              <a:t> </a:t>
            </a:r>
            <a:r>
              <a:rPr lang="en-US" sz="4500" dirty="0" err="1">
                <a:solidFill>
                  <a:srgbClr val="8E9484"/>
                </a:solidFill>
                <a:latin typeface="Roboto Condensed"/>
              </a:rPr>
              <a:t>chim</a:t>
            </a:r>
            <a:r>
              <a:rPr lang="en-US" sz="4500" dirty="0">
                <a:solidFill>
                  <a:srgbClr val="8E9484"/>
                </a:solidFill>
                <a:latin typeface="Roboto Condensed"/>
              </a:rPr>
              <a:t> </a:t>
            </a:r>
            <a:r>
              <a:rPr lang="en-US" sz="4500" dirty="0" err="1">
                <a:solidFill>
                  <a:srgbClr val="8E9484"/>
                </a:solidFill>
                <a:latin typeface="Roboto Condensed"/>
              </a:rPr>
              <a:t>nào</a:t>
            </a:r>
            <a:r>
              <a:rPr lang="en-US" sz="4500" dirty="0">
                <a:solidFill>
                  <a:srgbClr val="8E9484"/>
                </a:solidFill>
                <a:latin typeface="Roboto Condensed"/>
              </a:rPr>
              <a:t>?</a:t>
            </a:r>
          </a:p>
        </p:txBody>
      </p:sp>
      <p:pic>
        <p:nvPicPr>
          <p:cNvPr id="12" name="Chim hải âu">
            <a:hlinkClick r:id="" action="ppaction://media"/>
            <a:extLst>
              <a:ext uri="{FF2B5EF4-FFF2-40B4-BE49-F238E27FC236}">
                <a16:creationId xmlns:a16="http://schemas.microsoft.com/office/drawing/2014/main" id="{DBDEAF46-CB8D-426A-8B66-17173CE6A27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3390" y="3650082"/>
            <a:ext cx="1569498" cy="156949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0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E6E4"/>
        </a:solidFill>
        <a:effectLst/>
      </p:bgPr>
    </p:bg>
    <p:spTree>
      <p:nvGrpSpPr>
        <p:cNvPr id="1" name=""/>
        <p:cNvGrpSpPr/>
        <p:nvPr/>
      </p:nvGrpSpPr>
      <p:grpSpPr>
        <a:xfrm>
          <a:off x="0" y="0"/>
          <a:ext cx="0" cy="0"/>
          <a:chOff x="0" y="0"/>
          <a:chExt cx="0" cy="0"/>
        </a:xfrm>
      </p:grpSpPr>
      <p:sp>
        <p:nvSpPr>
          <p:cNvPr id="2" name="Freeform 2"/>
          <p:cNvSpPr/>
          <p:nvPr/>
        </p:nvSpPr>
        <p:spPr>
          <a:xfrm rot="-7655315">
            <a:off x="316416" y="5676834"/>
            <a:ext cx="12162446" cy="13325389"/>
          </a:xfrm>
          <a:custGeom>
            <a:avLst/>
            <a:gdLst/>
            <a:ahLst/>
            <a:cxnLst/>
            <a:rect l="l" t="t" r="r" b="b"/>
            <a:pathLst>
              <a:path w="12162446" h="13325389">
                <a:moveTo>
                  <a:pt x="0" y="0"/>
                </a:moveTo>
                <a:lnTo>
                  <a:pt x="12162446" y="0"/>
                </a:lnTo>
                <a:lnTo>
                  <a:pt x="12162446" y="13325389"/>
                </a:lnTo>
                <a:lnTo>
                  <a:pt x="0" y="133253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667453" y="4876051"/>
            <a:ext cx="2275147" cy="2374442"/>
          </a:xfrm>
          <a:custGeom>
            <a:avLst/>
            <a:gdLst/>
            <a:ahLst/>
            <a:cxnLst/>
            <a:rect l="l" t="t" r="r" b="b"/>
            <a:pathLst>
              <a:path w="2275147" h="2374442">
                <a:moveTo>
                  <a:pt x="0" y="0"/>
                </a:moveTo>
                <a:lnTo>
                  <a:pt x="2275147" y="0"/>
                </a:lnTo>
                <a:lnTo>
                  <a:pt x="2275147" y="2374442"/>
                </a:lnTo>
                <a:lnTo>
                  <a:pt x="0" y="23744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53562" y="4815595"/>
            <a:ext cx="1214544" cy="1267551"/>
          </a:xfrm>
          <a:custGeom>
            <a:avLst/>
            <a:gdLst/>
            <a:ahLst/>
            <a:cxnLst/>
            <a:rect l="l" t="t" r="r" b="b"/>
            <a:pathLst>
              <a:path w="1214544" h="1267551">
                <a:moveTo>
                  <a:pt x="0" y="0"/>
                </a:moveTo>
                <a:lnTo>
                  <a:pt x="1214544" y="0"/>
                </a:lnTo>
                <a:lnTo>
                  <a:pt x="1214544" y="1267551"/>
                </a:lnTo>
                <a:lnTo>
                  <a:pt x="0" y="1267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9148772">
            <a:off x="15085958" y="-2480801"/>
            <a:ext cx="5817241" cy="6373471"/>
          </a:xfrm>
          <a:custGeom>
            <a:avLst/>
            <a:gdLst/>
            <a:ahLst/>
            <a:cxnLst/>
            <a:rect l="l" t="t" r="r" b="b"/>
            <a:pathLst>
              <a:path w="5817241" h="6373471">
                <a:moveTo>
                  <a:pt x="0" y="0"/>
                </a:moveTo>
                <a:lnTo>
                  <a:pt x="5817241" y="0"/>
                </a:lnTo>
                <a:lnTo>
                  <a:pt x="5817241" y="6373472"/>
                </a:lnTo>
                <a:lnTo>
                  <a:pt x="0" y="63734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2264477" y="3288300"/>
            <a:ext cx="5814798" cy="3996352"/>
          </a:xfrm>
          <a:custGeom>
            <a:avLst/>
            <a:gdLst/>
            <a:ahLst/>
            <a:cxnLst/>
            <a:rect l="l" t="t" r="r" b="b"/>
            <a:pathLst>
              <a:path w="5814798" h="3996352">
                <a:moveTo>
                  <a:pt x="0" y="0"/>
                </a:moveTo>
                <a:lnTo>
                  <a:pt x="5814799" y="0"/>
                </a:lnTo>
                <a:lnTo>
                  <a:pt x="5814799" y="3996352"/>
                </a:lnTo>
                <a:lnTo>
                  <a:pt x="0" y="39963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53909" y="206183"/>
            <a:ext cx="19018709" cy="10397364"/>
          </a:xfrm>
          <a:custGeom>
            <a:avLst/>
            <a:gdLst/>
            <a:ahLst/>
            <a:cxnLst/>
            <a:rect l="l" t="t" r="r" b="b"/>
            <a:pathLst>
              <a:path w="19018709" h="10397364">
                <a:moveTo>
                  <a:pt x="0" y="0"/>
                </a:moveTo>
                <a:lnTo>
                  <a:pt x="19018709" y="0"/>
                </a:lnTo>
                <a:lnTo>
                  <a:pt x="19018709" y="10397364"/>
                </a:lnTo>
                <a:lnTo>
                  <a:pt x="0" y="10397364"/>
                </a:lnTo>
                <a:lnTo>
                  <a:pt x="0" y="0"/>
                </a:lnTo>
                <a:close/>
              </a:path>
            </a:pathLst>
          </a:custGeom>
          <a:blipFill>
            <a:blip r:embed="rId10">
              <a:alphaModFix amt="60000"/>
            </a:blip>
            <a:stretch>
              <a:fillRect l="-64665" r="-121186"/>
            </a:stretch>
          </a:blipFill>
        </p:spPr>
      </p:sp>
      <p:sp>
        <p:nvSpPr>
          <p:cNvPr id="8" name="Freeform 8"/>
          <p:cNvSpPr/>
          <p:nvPr/>
        </p:nvSpPr>
        <p:spPr>
          <a:xfrm>
            <a:off x="-989249" y="2778593"/>
            <a:ext cx="19854049" cy="8289066"/>
          </a:xfrm>
          <a:custGeom>
            <a:avLst/>
            <a:gdLst/>
            <a:ahLst/>
            <a:cxnLst/>
            <a:rect l="l" t="t" r="r" b="b"/>
            <a:pathLst>
              <a:path w="19854049" h="8289066">
                <a:moveTo>
                  <a:pt x="0" y="0"/>
                </a:moveTo>
                <a:lnTo>
                  <a:pt x="19854049" y="0"/>
                </a:lnTo>
                <a:lnTo>
                  <a:pt x="19854049" y="8289065"/>
                </a:lnTo>
                <a:lnTo>
                  <a:pt x="0" y="82890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994246" y="6499965"/>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13"/>
            <a:stretch>
              <a:fillRect/>
            </a:stretch>
          </a:blipFill>
        </p:spPr>
      </p:sp>
      <p:sp>
        <p:nvSpPr>
          <p:cNvPr id="10" name="Freeform 10"/>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14"/>
            <a:stretch>
              <a:fillRect/>
            </a:stretch>
          </a:blipFill>
        </p:spPr>
      </p:sp>
      <p:sp>
        <p:nvSpPr>
          <p:cNvPr id="11" name="Freeform 11"/>
          <p:cNvSpPr/>
          <p:nvPr/>
        </p:nvSpPr>
        <p:spPr>
          <a:xfrm flipH="1">
            <a:off x="642922" y="4160615"/>
            <a:ext cx="1828166" cy="982885"/>
          </a:xfrm>
          <a:custGeom>
            <a:avLst/>
            <a:gdLst/>
            <a:ahLst/>
            <a:cxnLst/>
            <a:rect l="l" t="t" r="r" b="b"/>
            <a:pathLst>
              <a:path w="1828166" h="982885">
                <a:moveTo>
                  <a:pt x="1828167" y="0"/>
                </a:moveTo>
                <a:lnTo>
                  <a:pt x="0" y="0"/>
                </a:lnTo>
                <a:lnTo>
                  <a:pt x="0" y="982885"/>
                </a:lnTo>
                <a:lnTo>
                  <a:pt x="1828167" y="982885"/>
                </a:lnTo>
                <a:lnTo>
                  <a:pt x="1828167" y="0"/>
                </a:lnTo>
                <a:close/>
              </a:path>
            </a:pathLst>
          </a:custGeom>
          <a:blipFill>
            <a:blip r:embed="rId15"/>
            <a:stretch>
              <a:fillRect/>
            </a:stretch>
          </a:blipFill>
        </p:spPr>
      </p:sp>
      <p:sp>
        <p:nvSpPr>
          <p:cNvPr id="12" name="Freeform 12"/>
          <p:cNvSpPr/>
          <p:nvPr/>
        </p:nvSpPr>
        <p:spPr>
          <a:xfrm>
            <a:off x="2528016" y="2567400"/>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16"/>
            <a:stretch>
              <a:fillRect/>
            </a:stretch>
          </a:blipFill>
        </p:spPr>
      </p:sp>
      <p:sp>
        <p:nvSpPr>
          <p:cNvPr id="13" name="Freeform 13"/>
          <p:cNvSpPr/>
          <p:nvPr/>
        </p:nvSpPr>
        <p:spPr>
          <a:xfrm rot="-142089" flipH="1">
            <a:off x="2928194" y="4844624"/>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17"/>
            <a:stretch>
              <a:fillRect/>
            </a:stretch>
          </a:blipFill>
        </p:spPr>
      </p:sp>
      <p:sp>
        <p:nvSpPr>
          <p:cNvPr id="14" name="Freeform 14"/>
          <p:cNvSpPr/>
          <p:nvPr/>
        </p:nvSpPr>
        <p:spPr>
          <a:xfrm flipH="1">
            <a:off x="4970414" y="2778593"/>
            <a:ext cx="862212" cy="463555"/>
          </a:xfrm>
          <a:custGeom>
            <a:avLst/>
            <a:gdLst/>
            <a:ahLst/>
            <a:cxnLst/>
            <a:rect l="l" t="t" r="r" b="b"/>
            <a:pathLst>
              <a:path w="862212" h="463555">
                <a:moveTo>
                  <a:pt x="862212" y="0"/>
                </a:moveTo>
                <a:lnTo>
                  <a:pt x="0" y="0"/>
                </a:lnTo>
                <a:lnTo>
                  <a:pt x="0" y="463555"/>
                </a:lnTo>
                <a:lnTo>
                  <a:pt x="862212" y="463555"/>
                </a:lnTo>
                <a:lnTo>
                  <a:pt x="862212" y="0"/>
                </a:lnTo>
                <a:close/>
              </a:path>
            </a:pathLst>
          </a:custGeom>
          <a:blipFill>
            <a:blip r:embed="rId18"/>
            <a:stretch>
              <a:fillRect/>
            </a:stretch>
          </a:blipFill>
        </p:spPr>
      </p:sp>
      <p:sp>
        <p:nvSpPr>
          <p:cNvPr id="15" name="Freeform 15"/>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19"/>
            <a:stretch>
              <a:fillRect/>
            </a:stretch>
          </a:blipFill>
        </p:spPr>
      </p:sp>
      <p:sp>
        <p:nvSpPr>
          <p:cNvPr id="16" name="Freeform 16"/>
          <p:cNvSpPr/>
          <p:nvPr/>
        </p:nvSpPr>
        <p:spPr>
          <a:xfrm>
            <a:off x="13756239" y="206183"/>
            <a:ext cx="4238340" cy="1059585"/>
          </a:xfrm>
          <a:custGeom>
            <a:avLst/>
            <a:gdLst/>
            <a:ahLst/>
            <a:cxnLst/>
            <a:rect l="l" t="t" r="r" b="b"/>
            <a:pathLst>
              <a:path w="4238340" h="1059585">
                <a:moveTo>
                  <a:pt x="0" y="0"/>
                </a:moveTo>
                <a:lnTo>
                  <a:pt x="4238339" y="0"/>
                </a:lnTo>
                <a:lnTo>
                  <a:pt x="4238339" y="1059585"/>
                </a:lnTo>
                <a:lnTo>
                  <a:pt x="0" y="105958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TextBox 17"/>
          <p:cNvSpPr txBox="1"/>
          <p:nvPr/>
        </p:nvSpPr>
        <p:spPr>
          <a:xfrm>
            <a:off x="13628807" y="633842"/>
            <a:ext cx="3515790" cy="1872629"/>
          </a:xfrm>
          <a:prstGeom prst="rect">
            <a:avLst/>
          </a:prstGeom>
        </p:spPr>
        <p:txBody>
          <a:bodyPr lIns="0" tIns="0" rIns="0" bIns="0" rtlCol="0" anchor="t">
            <a:spAutoFit/>
          </a:bodyPr>
          <a:lstStyle/>
          <a:p>
            <a:pPr algn="ctr">
              <a:lnSpc>
                <a:spcPts val="15825"/>
              </a:lnSpc>
            </a:pPr>
            <a:r>
              <a:rPr lang="en-US" sz="9600" dirty="0" err="1">
                <a:solidFill>
                  <a:srgbClr val="729463"/>
                </a:solidFill>
                <a:latin typeface="#9Slide05 IcielSanelma"/>
              </a:rPr>
              <a:t>Văn</a:t>
            </a:r>
            <a:r>
              <a:rPr lang="en-US" sz="9600" dirty="0">
                <a:solidFill>
                  <a:srgbClr val="729463"/>
                </a:solidFill>
                <a:latin typeface="#9Slide05 IcielSanelma"/>
              </a:rPr>
              <a:t> </a:t>
            </a:r>
            <a:r>
              <a:rPr lang="en-US" sz="9600" dirty="0" err="1">
                <a:solidFill>
                  <a:srgbClr val="729463"/>
                </a:solidFill>
                <a:latin typeface="#9Slide05 IcielSanelma"/>
              </a:rPr>
              <a:t>bản</a:t>
            </a:r>
            <a:endParaRPr lang="en-US" sz="9600" dirty="0">
              <a:solidFill>
                <a:srgbClr val="729463"/>
              </a:solidFill>
              <a:latin typeface="#9Slide05 IcielSanelma"/>
            </a:endParaRPr>
          </a:p>
        </p:txBody>
      </p:sp>
      <p:sp>
        <p:nvSpPr>
          <p:cNvPr id="18" name="TextBox 18"/>
          <p:cNvSpPr txBox="1"/>
          <p:nvPr/>
        </p:nvSpPr>
        <p:spPr>
          <a:xfrm>
            <a:off x="2246741" y="2146311"/>
            <a:ext cx="15163116" cy="3421969"/>
          </a:xfrm>
          <a:prstGeom prst="rect">
            <a:avLst/>
          </a:prstGeom>
        </p:spPr>
        <p:txBody>
          <a:bodyPr wrap="square" lIns="0" tIns="0" rIns="0" bIns="0" rtlCol="0" anchor="t">
            <a:spAutoFit/>
          </a:bodyPr>
          <a:lstStyle/>
          <a:p>
            <a:pPr algn="r">
              <a:lnSpc>
                <a:spcPts val="12562"/>
              </a:lnSpc>
            </a:pPr>
            <a:r>
              <a:rPr lang="en-US" sz="13364" spc="-414" dirty="0" err="1">
                <a:solidFill>
                  <a:srgbClr val="6B7063"/>
                </a:solidFill>
                <a:latin typeface="#9Slide05 Fleur"/>
              </a:rPr>
              <a:t>Vườn</a:t>
            </a:r>
            <a:r>
              <a:rPr lang="en-US" sz="13364" spc="-414" dirty="0">
                <a:solidFill>
                  <a:srgbClr val="6B7063"/>
                </a:solidFill>
                <a:latin typeface="#9Slide05 Fleur"/>
              </a:rPr>
              <a:t> </a:t>
            </a:r>
            <a:r>
              <a:rPr lang="en-US" sz="13364" spc="-414" dirty="0" err="1">
                <a:solidFill>
                  <a:srgbClr val="6B7063"/>
                </a:solidFill>
                <a:latin typeface="#9Slide05 Fleur"/>
              </a:rPr>
              <a:t>quốc</a:t>
            </a:r>
            <a:r>
              <a:rPr lang="en-US" sz="13364" spc="-414" dirty="0">
                <a:solidFill>
                  <a:srgbClr val="6B7063"/>
                </a:solidFill>
                <a:latin typeface="#9Slide05 Fleur"/>
              </a:rPr>
              <a:t> </a:t>
            </a:r>
            <a:r>
              <a:rPr lang="en-US" sz="13364" spc="-414" dirty="0" err="1">
                <a:solidFill>
                  <a:srgbClr val="6B7063"/>
                </a:solidFill>
                <a:latin typeface="#9Slide05 Fleur"/>
              </a:rPr>
              <a:t>gia</a:t>
            </a:r>
            <a:endParaRPr lang="en-US" sz="13364" spc="-414" dirty="0">
              <a:solidFill>
                <a:srgbClr val="6B7063"/>
              </a:solidFill>
              <a:latin typeface="#9Slide05 Fleur"/>
            </a:endParaRPr>
          </a:p>
          <a:p>
            <a:pPr algn="r">
              <a:lnSpc>
                <a:spcPts val="12562"/>
              </a:lnSpc>
            </a:pPr>
            <a:r>
              <a:rPr lang="en-US" sz="13364" spc="-414" dirty="0" err="1">
                <a:solidFill>
                  <a:srgbClr val="6B7063"/>
                </a:solidFill>
                <a:latin typeface="#9Slide05 Fleur"/>
              </a:rPr>
              <a:t>Tràm</a:t>
            </a:r>
            <a:r>
              <a:rPr lang="en-US" sz="13364" spc="-414" dirty="0">
                <a:solidFill>
                  <a:srgbClr val="6B7063"/>
                </a:solidFill>
                <a:latin typeface="#9Slide05 Fleur"/>
              </a:rPr>
              <a:t> </a:t>
            </a:r>
            <a:r>
              <a:rPr lang="en-US" sz="13364" spc="-414" dirty="0" err="1">
                <a:solidFill>
                  <a:srgbClr val="6B7063"/>
                </a:solidFill>
                <a:latin typeface="#9Slide05 Fleur"/>
              </a:rPr>
              <a:t>Chim</a:t>
            </a:r>
            <a:r>
              <a:rPr lang="en-US" sz="13364" spc="-414" dirty="0">
                <a:solidFill>
                  <a:srgbClr val="6B7063"/>
                </a:solidFill>
                <a:latin typeface="#9Slide05 Fleur"/>
              </a:rPr>
              <a:t> - Tam </a:t>
            </a:r>
            <a:r>
              <a:rPr lang="en-US" sz="13364" spc="-414" dirty="0" err="1">
                <a:solidFill>
                  <a:srgbClr val="6B7063"/>
                </a:solidFill>
                <a:latin typeface="#9Slide05 Fleur"/>
              </a:rPr>
              <a:t>Nông</a:t>
            </a:r>
            <a:endParaRPr lang="en-US" sz="13364" spc="-414" dirty="0">
              <a:solidFill>
                <a:srgbClr val="6B7063"/>
              </a:solidFill>
              <a:latin typeface="#9Slide05 Fleu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3845</Words>
  <Application>Microsoft Office PowerPoint</Application>
  <PresentationFormat>Custom</PresentationFormat>
  <Paragraphs>341</Paragraphs>
  <Slides>52</Slides>
  <Notes>0</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#9Slide05 IcielSanelma</vt:lpstr>
      <vt:lpstr>Roboto Condensed</vt:lpstr>
      <vt:lpstr>Arial</vt:lpstr>
      <vt:lpstr>Fraunces Bold</vt:lpstr>
      <vt:lpstr>Calibri</vt:lpstr>
      <vt:lpstr>Roboto Condensed Bold Italics</vt:lpstr>
      <vt:lpstr>Roboto Condensed Bold</vt:lpstr>
      <vt:lpstr>Roboto Condensed Italics</vt:lpstr>
      <vt:lpstr>#9Slide05 Fleur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Văn bản Vườn quốc gia Tràm Chim - Tam Nông</dc:title>
  <dc:creator>DELL</dc:creator>
  <cp:lastModifiedBy>Admin</cp:lastModifiedBy>
  <cp:revision>7</cp:revision>
  <dcterms:created xsi:type="dcterms:W3CDTF">2006-08-16T00:00:00Z</dcterms:created>
  <dcterms:modified xsi:type="dcterms:W3CDTF">2024-07-07T09:31:06Z</dcterms:modified>
  <dc:identifier>DAGE_7ErIu0</dc:identifier>
</cp:coreProperties>
</file>