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9Slide05 IcielSanelma" panose="020B0604020202020204" charset="0"/>
      <p:regular r:id="rId40"/>
    </p:embeddedFont>
    <p:embeddedFont>
      <p:font typeface="#9Slide05 SVNCookie" panose="020B0604020202020204" charset="0"/>
      <p:regular r:id="rId41"/>
    </p:embeddedFont>
    <p:embeddedFont>
      <p:font typeface="Roboto Condensed Bold Italics" panose="020B0604020202020204" charset="0"/>
      <p:regular r:id="rId42"/>
    </p:embeddedFont>
    <p:embeddedFont>
      <p:font typeface="#9Slide03 Arima Madurai Medium" panose="020B0604020202020204" charset="0"/>
      <p:regular r:id="rId43"/>
    </p:embeddedFont>
    <p:embeddedFont>
      <p:font typeface="#9Slide05 SVNBulgary" panose="020B0604020202020204" charset="0"/>
      <p:regular r:id="rId44"/>
    </p:embeddedFont>
    <p:embeddedFont>
      <p:font typeface="Roboto Condensed Italics" panose="020B0604020202020204" charset="0"/>
      <p:regular r:id="rId45"/>
    </p:embeddedFont>
    <p:embeddedFont>
      <p:font typeface="Roboto Condensed Bold" panose="020B0604020202020204" charset="0"/>
      <p:regular r:id="rId46"/>
    </p:embeddedFont>
    <p:embeddedFont>
      <p:font typeface="Calibri" panose="020F0502020204030204" pitchFamily="34" charset="0"/>
      <p:regular r:id="rId47"/>
      <p:bold r:id="rId48"/>
      <p:italic r:id="rId49"/>
      <p:boldItalic r:id="rId50"/>
    </p:embeddedFont>
    <p:embeddedFont>
      <p:font typeface="#9Slide06 Carolinea" panose="020B0604020202020204" charset="0"/>
      <p:regular r:id="rId51"/>
    </p:embeddedFont>
    <p:embeddedFont>
      <p:font typeface="Roboto Condensed" panose="020B0604020202020204" charset="0"/>
      <p:regular r:id="rId52"/>
      <p:bold r:id="rId53"/>
      <p:italic r:id="rId54"/>
      <p:boldItalic r:id="rId55"/>
    </p:embeddedFont>
    <p:embeddedFont>
      <p:font typeface="Glacial Indifference" panose="020B060402020202020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1.png"/><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6.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37.png"/><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39.png"/><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40.png"/><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3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81.sv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50.pn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9.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17.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1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247604"/>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64000"/>
            </a:blip>
            <a:stretch>
              <a:fillRect t="-21033" b="-9281"/>
            </a:stretch>
          </a:blipFill>
        </p:spPr>
      </p:sp>
      <p:sp>
        <p:nvSpPr>
          <p:cNvPr id="3" name="Freeform 3"/>
          <p:cNvSpPr/>
          <p:nvPr/>
        </p:nvSpPr>
        <p:spPr>
          <a:xfrm>
            <a:off x="7382037" y="3280008"/>
            <a:ext cx="7601402" cy="7325851"/>
          </a:xfrm>
          <a:custGeom>
            <a:avLst/>
            <a:gdLst/>
            <a:ahLst/>
            <a:cxnLst/>
            <a:rect l="l" t="t" r="r" b="b"/>
            <a:pathLst>
              <a:path w="7601402" h="7325851">
                <a:moveTo>
                  <a:pt x="0" y="0"/>
                </a:moveTo>
                <a:lnTo>
                  <a:pt x="7601402" y="0"/>
                </a:lnTo>
                <a:lnTo>
                  <a:pt x="7601402" y="7325851"/>
                </a:lnTo>
                <a:lnTo>
                  <a:pt x="0" y="732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9320441" y="225424"/>
            <a:ext cx="8787607" cy="3987377"/>
          </a:xfrm>
          <a:custGeom>
            <a:avLst/>
            <a:gdLst/>
            <a:ahLst/>
            <a:cxnLst/>
            <a:rect l="l" t="t" r="r" b="b"/>
            <a:pathLst>
              <a:path w="8787607" h="3987377">
                <a:moveTo>
                  <a:pt x="0" y="0"/>
                </a:moveTo>
                <a:lnTo>
                  <a:pt x="8787607" y="0"/>
                </a:lnTo>
                <a:lnTo>
                  <a:pt x="8787607" y="3987377"/>
                </a:lnTo>
                <a:lnTo>
                  <a:pt x="0" y="39873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66069" y="6942933"/>
            <a:ext cx="8288554" cy="2949344"/>
          </a:xfrm>
          <a:custGeom>
            <a:avLst/>
            <a:gdLst/>
            <a:ahLst/>
            <a:cxnLst/>
            <a:rect l="l" t="t" r="r" b="b"/>
            <a:pathLst>
              <a:path w="8288554" h="2949344">
                <a:moveTo>
                  <a:pt x="0" y="0"/>
                </a:moveTo>
                <a:lnTo>
                  <a:pt x="8288554" y="0"/>
                </a:lnTo>
                <a:lnTo>
                  <a:pt x="8288554" y="2949344"/>
                </a:lnTo>
                <a:lnTo>
                  <a:pt x="0" y="29493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621850" y="798279"/>
            <a:ext cx="8209677" cy="4892662"/>
          </a:xfrm>
          <a:prstGeom prst="rect">
            <a:avLst/>
          </a:prstGeom>
        </p:spPr>
        <p:txBody>
          <a:bodyPr lIns="0" tIns="0" rIns="0" bIns="0" rtlCol="0" anchor="t">
            <a:spAutoFit/>
          </a:bodyPr>
          <a:lstStyle/>
          <a:p>
            <a:pPr algn="just">
              <a:lnSpc>
                <a:spcPts val="6475"/>
              </a:lnSpc>
            </a:pPr>
            <a:r>
              <a:rPr lang="en-US" sz="4625" dirty="0" err="1">
                <a:solidFill>
                  <a:srgbClr val="385C4D"/>
                </a:solidFill>
                <a:latin typeface="Roboto Condensed"/>
              </a:rPr>
              <a:t>Giả</a:t>
            </a:r>
            <a:r>
              <a:rPr lang="en-US" sz="4625" dirty="0">
                <a:solidFill>
                  <a:srgbClr val="385C4D"/>
                </a:solidFill>
                <a:latin typeface="Roboto Condensed"/>
              </a:rPr>
              <a:t> </a:t>
            </a:r>
            <a:r>
              <a:rPr lang="en-US" sz="4625" dirty="0" err="1">
                <a:solidFill>
                  <a:srgbClr val="385C4D"/>
                </a:solidFill>
                <a:latin typeface="Roboto Condensed"/>
              </a:rPr>
              <a:t>sử</a:t>
            </a:r>
            <a:r>
              <a:rPr lang="en-US" sz="4625" dirty="0">
                <a:solidFill>
                  <a:srgbClr val="385C4D"/>
                </a:solidFill>
                <a:latin typeface="Roboto Condensed"/>
              </a:rPr>
              <a:t>, </a:t>
            </a:r>
            <a:r>
              <a:rPr lang="en-US" sz="4625" dirty="0" err="1">
                <a:solidFill>
                  <a:srgbClr val="385C4D"/>
                </a:solidFill>
                <a:latin typeface="Roboto Condensed"/>
              </a:rPr>
              <a:t>em</a:t>
            </a:r>
            <a:r>
              <a:rPr lang="en-US" sz="4625" dirty="0">
                <a:solidFill>
                  <a:srgbClr val="385C4D"/>
                </a:solidFill>
                <a:latin typeface="Roboto Condensed"/>
              </a:rPr>
              <a:t> </a:t>
            </a:r>
            <a:r>
              <a:rPr lang="en-US" sz="4625" dirty="0" err="1">
                <a:solidFill>
                  <a:srgbClr val="385C4D"/>
                </a:solidFill>
                <a:latin typeface="Roboto Condensed"/>
              </a:rPr>
              <a:t>được</a:t>
            </a:r>
            <a:r>
              <a:rPr lang="en-US" sz="4625" dirty="0">
                <a:solidFill>
                  <a:srgbClr val="385C4D"/>
                </a:solidFill>
                <a:latin typeface="Roboto Condensed"/>
              </a:rPr>
              <a:t> </a:t>
            </a:r>
            <a:r>
              <a:rPr lang="en-US" sz="4625" dirty="0" err="1">
                <a:solidFill>
                  <a:srgbClr val="385C4D"/>
                </a:solidFill>
                <a:latin typeface="Roboto Condensed"/>
              </a:rPr>
              <a:t>một</a:t>
            </a:r>
            <a:r>
              <a:rPr lang="en-US" sz="4625" dirty="0">
                <a:solidFill>
                  <a:srgbClr val="385C4D"/>
                </a:solidFill>
                <a:latin typeface="Roboto Condensed"/>
              </a:rPr>
              <a:t> </a:t>
            </a:r>
            <a:r>
              <a:rPr lang="en-US" sz="4625" dirty="0" err="1">
                <a:solidFill>
                  <a:srgbClr val="385C4D"/>
                </a:solidFill>
                <a:latin typeface="Roboto Condensed"/>
              </a:rPr>
              <a:t>công</a:t>
            </a:r>
            <a:r>
              <a:rPr lang="en-US" sz="4625" dirty="0">
                <a:solidFill>
                  <a:srgbClr val="385C4D"/>
                </a:solidFill>
                <a:latin typeface="Roboto Condensed"/>
              </a:rPr>
              <a:t> ty du </a:t>
            </a:r>
            <a:r>
              <a:rPr lang="en-US" sz="4625" dirty="0" err="1">
                <a:solidFill>
                  <a:srgbClr val="385C4D"/>
                </a:solidFill>
                <a:latin typeface="Roboto Condensed"/>
              </a:rPr>
              <a:t>lịch</a:t>
            </a:r>
            <a:r>
              <a:rPr lang="en-US" sz="4625" dirty="0">
                <a:solidFill>
                  <a:srgbClr val="385C4D"/>
                </a:solidFill>
                <a:latin typeface="Roboto Condensed"/>
              </a:rPr>
              <a:t> </a:t>
            </a:r>
            <a:r>
              <a:rPr lang="en-US" sz="4625" dirty="0" err="1">
                <a:solidFill>
                  <a:srgbClr val="385C4D"/>
                </a:solidFill>
                <a:latin typeface="Roboto Condensed"/>
              </a:rPr>
              <a:t>thuê</a:t>
            </a:r>
            <a:r>
              <a:rPr lang="en-US" sz="4625" dirty="0">
                <a:solidFill>
                  <a:srgbClr val="385C4D"/>
                </a:solidFill>
                <a:latin typeface="Roboto Condensed"/>
              </a:rPr>
              <a:t> </a:t>
            </a:r>
            <a:r>
              <a:rPr lang="en-US" sz="4625" dirty="0" err="1">
                <a:solidFill>
                  <a:srgbClr val="385C4D"/>
                </a:solidFill>
                <a:latin typeface="Roboto Condensed"/>
              </a:rPr>
              <a:t>viết</a:t>
            </a:r>
            <a:r>
              <a:rPr lang="en-US" sz="4625" dirty="0">
                <a:solidFill>
                  <a:srgbClr val="385C4D"/>
                </a:solidFill>
                <a:latin typeface="Roboto Condensed"/>
              </a:rPr>
              <a:t> </a:t>
            </a:r>
            <a:r>
              <a:rPr lang="en-US" sz="4625" dirty="0" err="1">
                <a:solidFill>
                  <a:srgbClr val="385C4D"/>
                </a:solidFill>
                <a:latin typeface="Roboto Condensed"/>
              </a:rPr>
              <a:t>bài</a:t>
            </a:r>
            <a:r>
              <a:rPr lang="en-US" sz="4625" dirty="0">
                <a:solidFill>
                  <a:srgbClr val="385C4D"/>
                </a:solidFill>
                <a:latin typeface="Roboto Condensed"/>
              </a:rPr>
              <a:t> </a:t>
            </a:r>
            <a:r>
              <a:rPr lang="en-US" sz="4625" dirty="0" err="1">
                <a:solidFill>
                  <a:srgbClr val="385C4D"/>
                </a:solidFill>
                <a:latin typeface="Roboto Condensed"/>
              </a:rPr>
              <a:t>giới</a:t>
            </a:r>
            <a:r>
              <a:rPr lang="en-US" sz="4625" dirty="0">
                <a:solidFill>
                  <a:srgbClr val="385C4D"/>
                </a:solidFill>
                <a:latin typeface="Roboto Condensed"/>
              </a:rPr>
              <a:t> </a:t>
            </a:r>
            <a:r>
              <a:rPr lang="en-US" sz="4625" dirty="0" err="1">
                <a:solidFill>
                  <a:srgbClr val="385C4D"/>
                </a:solidFill>
                <a:latin typeface="Roboto Condensed"/>
              </a:rPr>
              <a:t>thiệu</a:t>
            </a:r>
            <a:r>
              <a:rPr lang="en-US" sz="4625" dirty="0">
                <a:solidFill>
                  <a:srgbClr val="385C4D"/>
                </a:solidFill>
                <a:latin typeface="Roboto Condensed"/>
              </a:rPr>
              <a:t> </a:t>
            </a:r>
            <a:r>
              <a:rPr lang="en-US" sz="4625" dirty="0" err="1">
                <a:solidFill>
                  <a:srgbClr val="385C4D"/>
                </a:solidFill>
                <a:latin typeface="Roboto Condensed"/>
              </a:rPr>
              <a:t>về</a:t>
            </a:r>
            <a:r>
              <a:rPr lang="en-US" sz="4625" dirty="0">
                <a:solidFill>
                  <a:srgbClr val="385C4D"/>
                </a:solidFill>
                <a:latin typeface="Roboto Condensed"/>
              </a:rPr>
              <a:t> </a:t>
            </a:r>
            <a:r>
              <a:rPr lang="en-US" sz="4625" dirty="0" err="1">
                <a:solidFill>
                  <a:srgbClr val="385C4D"/>
                </a:solidFill>
                <a:latin typeface="Roboto Condensed"/>
              </a:rPr>
              <a:t>một</a:t>
            </a:r>
            <a:r>
              <a:rPr lang="en-US" sz="4625" dirty="0">
                <a:solidFill>
                  <a:srgbClr val="385C4D"/>
                </a:solidFill>
                <a:latin typeface="Roboto Condensed"/>
              </a:rPr>
              <a:t> </a:t>
            </a:r>
            <a:r>
              <a:rPr lang="en-US" sz="4625" dirty="0" err="1">
                <a:solidFill>
                  <a:srgbClr val="385C4D"/>
                </a:solidFill>
                <a:latin typeface="Roboto Condensed"/>
              </a:rPr>
              <a:t>danh</a:t>
            </a:r>
            <a:r>
              <a:rPr lang="en-US" sz="4625" dirty="0">
                <a:solidFill>
                  <a:srgbClr val="385C4D"/>
                </a:solidFill>
                <a:latin typeface="Roboto Condensed"/>
              </a:rPr>
              <a:t> lam </a:t>
            </a:r>
            <a:r>
              <a:rPr lang="en-US" sz="4625" dirty="0" err="1">
                <a:solidFill>
                  <a:srgbClr val="385C4D"/>
                </a:solidFill>
                <a:latin typeface="Roboto Condensed"/>
              </a:rPr>
              <a:t>thắng</a:t>
            </a:r>
            <a:r>
              <a:rPr lang="en-US" sz="4625" dirty="0">
                <a:solidFill>
                  <a:srgbClr val="385C4D"/>
                </a:solidFill>
                <a:latin typeface="Roboto Condensed"/>
              </a:rPr>
              <a:t> </a:t>
            </a:r>
            <a:r>
              <a:rPr lang="en-US" sz="4625" dirty="0" err="1">
                <a:solidFill>
                  <a:srgbClr val="385C4D"/>
                </a:solidFill>
                <a:latin typeface="Roboto Condensed"/>
              </a:rPr>
              <a:t>cảnh</a:t>
            </a:r>
            <a:r>
              <a:rPr lang="en-US" sz="4625" dirty="0">
                <a:solidFill>
                  <a:srgbClr val="385C4D"/>
                </a:solidFill>
                <a:latin typeface="Roboto Condensed"/>
              </a:rPr>
              <a:t> ở </a:t>
            </a:r>
            <a:r>
              <a:rPr lang="en-US" sz="4625" dirty="0" err="1">
                <a:solidFill>
                  <a:srgbClr val="385C4D"/>
                </a:solidFill>
                <a:latin typeface="Roboto Condensed"/>
              </a:rPr>
              <a:t>trên</a:t>
            </a:r>
            <a:r>
              <a:rPr lang="en-US" sz="4625" dirty="0">
                <a:solidFill>
                  <a:srgbClr val="385C4D"/>
                </a:solidFill>
                <a:latin typeface="Roboto Condensed"/>
              </a:rPr>
              <a:t> </a:t>
            </a:r>
            <a:r>
              <a:rPr lang="en-US" sz="4625" dirty="0" err="1">
                <a:solidFill>
                  <a:srgbClr val="385C4D"/>
                </a:solidFill>
                <a:latin typeface="Roboto Condensed"/>
              </a:rPr>
              <a:t>đất</a:t>
            </a:r>
            <a:r>
              <a:rPr lang="en-US" sz="4625" dirty="0">
                <a:solidFill>
                  <a:srgbClr val="385C4D"/>
                </a:solidFill>
                <a:latin typeface="Roboto Condensed"/>
              </a:rPr>
              <a:t> </a:t>
            </a:r>
            <a:r>
              <a:rPr lang="en-US" sz="4625" dirty="0" err="1">
                <a:solidFill>
                  <a:srgbClr val="385C4D"/>
                </a:solidFill>
                <a:latin typeface="Roboto Condensed"/>
              </a:rPr>
              <a:t>nước</a:t>
            </a:r>
            <a:r>
              <a:rPr lang="en-US" sz="4625" dirty="0">
                <a:solidFill>
                  <a:srgbClr val="385C4D"/>
                </a:solidFill>
                <a:latin typeface="Roboto Condensed"/>
              </a:rPr>
              <a:t> ta </a:t>
            </a:r>
            <a:r>
              <a:rPr lang="en-US" sz="4625" dirty="0" err="1">
                <a:solidFill>
                  <a:srgbClr val="385C4D"/>
                </a:solidFill>
                <a:latin typeface="Roboto Condensed"/>
              </a:rPr>
              <a:t>mà</a:t>
            </a:r>
            <a:r>
              <a:rPr lang="en-US" sz="4625" dirty="0">
                <a:solidFill>
                  <a:srgbClr val="385C4D"/>
                </a:solidFill>
                <a:latin typeface="Roboto Condensed"/>
              </a:rPr>
              <a:t> du </a:t>
            </a:r>
            <a:r>
              <a:rPr lang="en-US" sz="4625" dirty="0" err="1">
                <a:solidFill>
                  <a:srgbClr val="385C4D"/>
                </a:solidFill>
                <a:latin typeface="Roboto Condensed"/>
              </a:rPr>
              <a:t>khách</a:t>
            </a:r>
            <a:r>
              <a:rPr lang="en-US" sz="4625" dirty="0">
                <a:solidFill>
                  <a:srgbClr val="385C4D"/>
                </a:solidFill>
                <a:latin typeface="Roboto Condensed"/>
              </a:rPr>
              <a:t> </a:t>
            </a:r>
            <a:r>
              <a:rPr lang="en-US" sz="4625" dirty="0" err="1">
                <a:solidFill>
                  <a:srgbClr val="385C4D"/>
                </a:solidFill>
                <a:latin typeface="Roboto Condensed"/>
              </a:rPr>
              <a:t>sẽ</a:t>
            </a:r>
            <a:r>
              <a:rPr lang="en-US" sz="4625" dirty="0">
                <a:solidFill>
                  <a:srgbClr val="385C4D"/>
                </a:solidFill>
                <a:latin typeface="Roboto Condensed"/>
              </a:rPr>
              <a:t> </a:t>
            </a:r>
            <a:r>
              <a:rPr lang="en-US" sz="4625" dirty="0" err="1">
                <a:solidFill>
                  <a:srgbClr val="385C4D"/>
                </a:solidFill>
                <a:latin typeface="Roboto Condensed"/>
              </a:rPr>
              <a:t>tìm</a:t>
            </a:r>
            <a:r>
              <a:rPr lang="en-US" sz="4625" dirty="0">
                <a:solidFill>
                  <a:srgbClr val="385C4D"/>
                </a:solidFill>
                <a:latin typeface="Roboto Condensed"/>
              </a:rPr>
              <a:t> </a:t>
            </a:r>
            <a:r>
              <a:rPr lang="en-US" sz="4625" dirty="0" err="1">
                <a:solidFill>
                  <a:srgbClr val="385C4D"/>
                </a:solidFill>
                <a:latin typeface="Roboto Condensed"/>
              </a:rPr>
              <a:t>thấy</a:t>
            </a:r>
            <a:r>
              <a:rPr lang="en-US" sz="4625" dirty="0">
                <a:solidFill>
                  <a:srgbClr val="385C4D"/>
                </a:solidFill>
                <a:latin typeface="Roboto Condensed"/>
              </a:rPr>
              <a:t> </a:t>
            </a:r>
            <a:r>
              <a:rPr lang="en-US" sz="4625" dirty="0" err="1">
                <a:solidFill>
                  <a:srgbClr val="385C4D"/>
                </a:solidFill>
                <a:latin typeface="Roboto Condensed"/>
              </a:rPr>
              <a:t>nhiều</a:t>
            </a:r>
            <a:r>
              <a:rPr lang="en-US" sz="4625" dirty="0">
                <a:solidFill>
                  <a:srgbClr val="385C4D"/>
                </a:solidFill>
                <a:latin typeface="Roboto Condensed"/>
              </a:rPr>
              <a:t> </a:t>
            </a:r>
            <a:r>
              <a:rPr lang="en-US" sz="4625" dirty="0" err="1">
                <a:solidFill>
                  <a:srgbClr val="385C4D"/>
                </a:solidFill>
                <a:latin typeface="Roboto Condensed"/>
              </a:rPr>
              <a:t>điều</a:t>
            </a:r>
            <a:r>
              <a:rPr lang="en-US" sz="4625" dirty="0">
                <a:solidFill>
                  <a:srgbClr val="385C4D"/>
                </a:solidFill>
                <a:latin typeface="Roboto Condensed"/>
              </a:rPr>
              <a:t> </a:t>
            </a:r>
            <a:r>
              <a:rPr lang="en-US" sz="4625" dirty="0" err="1">
                <a:solidFill>
                  <a:srgbClr val="385C4D"/>
                </a:solidFill>
                <a:latin typeface="Roboto Condensed"/>
              </a:rPr>
              <a:t>thú</a:t>
            </a:r>
            <a:r>
              <a:rPr lang="en-US" sz="4625" dirty="0">
                <a:solidFill>
                  <a:srgbClr val="385C4D"/>
                </a:solidFill>
                <a:latin typeface="Roboto Condensed"/>
              </a:rPr>
              <a:t> </a:t>
            </a:r>
            <a:r>
              <a:rPr lang="en-US" sz="4625" dirty="0" err="1">
                <a:solidFill>
                  <a:srgbClr val="385C4D"/>
                </a:solidFill>
                <a:latin typeface="Roboto Condensed"/>
              </a:rPr>
              <a:t>vị</a:t>
            </a:r>
            <a:r>
              <a:rPr lang="en-US" sz="4625" dirty="0">
                <a:solidFill>
                  <a:srgbClr val="385C4D"/>
                </a:solidFill>
                <a:latin typeface="Roboto Condensed"/>
              </a:rPr>
              <a:t> </a:t>
            </a:r>
            <a:r>
              <a:rPr lang="en-US" sz="4625" dirty="0" err="1">
                <a:solidFill>
                  <a:srgbClr val="385C4D"/>
                </a:solidFill>
                <a:latin typeface="Roboto Condensed"/>
              </a:rPr>
              <a:t>khi</a:t>
            </a:r>
            <a:r>
              <a:rPr lang="en-US" sz="4625" dirty="0">
                <a:solidFill>
                  <a:srgbClr val="385C4D"/>
                </a:solidFill>
                <a:latin typeface="Roboto Condensed"/>
              </a:rPr>
              <a:t> </a:t>
            </a:r>
            <a:r>
              <a:rPr lang="en-US" sz="4625" dirty="0" err="1">
                <a:solidFill>
                  <a:srgbClr val="385C4D"/>
                </a:solidFill>
                <a:latin typeface="Roboto Condensed"/>
              </a:rPr>
              <a:t>đến</a:t>
            </a:r>
            <a:r>
              <a:rPr lang="en-US" sz="4625" dirty="0">
                <a:solidFill>
                  <a:srgbClr val="385C4D"/>
                </a:solidFill>
                <a:latin typeface="Roboto Condensed"/>
              </a:rPr>
              <a:t> </a:t>
            </a:r>
            <a:r>
              <a:rPr lang="en-US" sz="4625" dirty="0" err="1">
                <a:solidFill>
                  <a:srgbClr val="385C4D"/>
                </a:solidFill>
                <a:latin typeface="Roboto Condensed"/>
              </a:rPr>
              <a:t>đó</a:t>
            </a:r>
            <a:r>
              <a:rPr lang="en-US" sz="4625" dirty="0">
                <a:solidFill>
                  <a:srgbClr val="385C4D"/>
                </a:solidFill>
                <a:latin typeface="Roboto Condensed"/>
              </a:rPr>
              <a:t>.</a:t>
            </a:r>
          </a:p>
          <a:p>
            <a:pPr algn="just">
              <a:lnSpc>
                <a:spcPts val="6475"/>
              </a:lnSpc>
            </a:pPr>
            <a:endParaRPr lang="en-US" sz="4625" dirty="0">
              <a:solidFill>
                <a:srgbClr val="385C4D"/>
              </a:solidFill>
              <a:latin typeface="Roboto Condensed"/>
            </a:endParaRPr>
          </a:p>
        </p:txBody>
      </p:sp>
      <p:sp>
        <p:nvSpPr>
          <p:cNvPr id="7" name="TextBox 7"/>
          <p:cNvSpPr txBox="1"/>
          <p:nvPr/>
        </p:nvSpPr>
        <p:spPr>
          <a:xfrm>
            <a:off x="826242" y="7775892"/>
            <a:ext cx="7368209" cy="1400175"/>
          </a:xfrm>
          <a:prstGeom prst="rect">
            <a:avLst/>
          </a:prstGeom>
        </p:spPr>
        <p:txBody>
          <a:bodyPr lIns="0" tIns="0" rIns="0" bIns="0" rtlCol="0" anchor="t">
            <a:spAutoFit/>
          </a:bodyPr>
          <a:lstStyle/>
          <a:p>
            <a:pPr algn="ctr">
              <a:lnSpc>
                <a:spcPts val="5520"/>
              </a:lnSpc>
              <a:spcBef>
                <a:spcPct val="0"/>
              </a:spcBef>
            </a:pPr>
            <a:r>
              <a:rPr lang="en-US" sz="4600">
                <a:solidFill>
                  <a:srgbClr val="3E3B3C"/>
                </a:solidFill>
                <a:latin typeface="Roboto Condensed"/>
              </a:rPr>
              <a:t>Em sẽ lựa chọn giới thiệu danh lam thắng cảnh nào? </a:t>
            </a:r>
          </a:p>
        </p:txBody>
      </p:sp>
      <p:sp>
        <p:nvSpPr>
          <p:cNvPr id="8" name="TextBox 8"/>
          <p:cNvSpPr txBox="1"/>
          <p:nvPr/>
        </p:nvSpPr>
        <p:spPr>
          <a:xfrm>
            <a:off x="10050726" y="1019175"/>
            <a:ext cx="7368209" cy="2790825"/>
          </a:xfrm>
          <a:prstGeom prst="rect">
            <a:avLst/>
          </a:prstGeom>
        </p:spPr>
        <p:txBody>
          <a:bodyPr lIns="0" tIns="0" rIns="0" bIns="0" rtlCol="0" anchor="t">
            <a:spAutoFit/>
          </a:bodyPr>
          <a:lstStyle/>
          <a:p>
            <a:pPr algn="ctr">
              <a:lnSpc>
                <a:spcPts val="5520"/>
              </a:lnSpc>
              <a:spcBef>
                <a:spcPct val="0"/>
              </a:spcBef>
            </a:pPr>
            <a:r>
              <a:rPr lang="en-US" sz="4600">
                <a:solidFill>
                  <a:srgbClr val="FFFBF0"/>
                </a:solidFill>
                <a:latin typeface="Roboto Condensed"/>
              </a:rPr>
              <a:t>Dự định của em sẽ giới thiệu những gì và bằng phương tiện nào để du khách có hứng thú và muốn đến nơi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67000"/>
            </a:blip>
            <a:stretch>
              <a:fillRect t="-21033" b="-9281"/>
            </a:stretch>
          </a:blipFill>
        </p:spPr>
      </p:sp>
      <p:sp>
        <p:nvSpPr>
          <p:cNvPr id="3" name="Freeform 3"/>
          <p:cNvSpPr/>
          <p:nvPr/>
        </p:nvSpPr>
        <p:spPr>
          <a:xfrm>
            <a:off x="8805695" y="3153249"/>
            <a:ext cx="4956998" cy="7012263"/>
          </a:xfrm>
          <a:custGeom>
            <a:avLst/>
            <a:gdLst/>
            <a:ahLst/>
            <a:cxnLst/>
            <a:rect l="l" t="t" r="r" b="b"/>
            <a:pathLst>
              <a:path w="4956998" h="7012263">
                <a:moveTo>
                  <a:pt x="0" y="0"/>
                </a:moveTo>
                <a:lnTo>
                  <a:pt x="4956998" y="0"/>
                </a:lnTo>
                <a:lnTo>
                  <a:pt x="4956998" y="7012263"/>
                </a:lnTo>
                <a:lnTo>
                  <a:pt x="0" y="7012263"/>
                </a:lnTo>
                <a:lnTo>
                  <a:pt x="0" y="0"/>
                </a:lnTo>
                <a:close/>
              </a:path>
            </a:pathLst>
          </a:custGeom>
          <a:blipFill>
            <a:blip r:embed="rId3"/>
            <a:stretch>
              <a:fillRect/>
            </a:stretch>
          </a:blipFill>
        </p:spPr>
      </p:sp>
      <p:sp>
        <p:nvSpPr>
          <p:cNvPr id="4" name="Freeform 4"/>
          <p:cNvSpPr/>
          <p:nvPr/>
        </p:nvSpPr>
        <p:spPr>
          <a:xfrm>
            <a:off x="3471072" y="3153249"/>
            <a:ext cx="5115335" cy="7012263"/>
          </a:xfrm>
          <a:custGeom>
            <a:avLst/>
            <a:gdLst/>
            <a:ahLst/>
            <a:cxnLst/>
            <a:rect l="l" t="t" r="r" b="b"/>
            <a:pathLst>
              <a:path w="5115335" h="7012263">
                <a:moveTo>
                  <a:pt x="0" y="0"/>
                </a:moveTo>
                <a:lnTo>
                  <a:pt x="5115335" y="0"/>
                </a:lnTo>
                <a:lnTo>
                  <a:pt x="5115335" y="7012263"/>
                </a:lnTo>
                <a:lnTo>
                  <a:pt x="0" y="7012263"/>
                </a:lnTo>
                <a:lnTo>
                  <a:pt x="0" y="0"/>
                </a:lnTo>
                <a:close/>
              </a:path>
            </a:pathLst>
          </a:custGeom>
          <a:blipFill>
            <a:blip r:embed="rId4"/>
            <a:stretch>
              <a:fillRect b="-3194"/>
            </a:stretch>
          </a:blipFill>
        </p:spPr>
      </p:sp>
      <p:sp>
        <p:nvSpPr>
          <p:cNvPr id="5" name="TextBox 5"/>
          <p:cNvSpPr txBox="1"/>
          <p:nvPr/>
        </p:nvSpPr>
        <p:spPr>
          <a:xfrm>
            <a:off x="2086331" y="1162050"/>
            <a:ext cx="14115338" cy="1979929"/>
          </a:xfrm>
          <a:prstGeom prst="rect">
            <a:avLst/>
          </a:prstGeom>
        </p:spPr>
        <p:txBody>
          <a:bodyPr lIns="0" tIns="0" rIns="0" bIns="0" rtlCol="0" anchor="t">
            <a:spAutoFit/>
          </a:bodyPr>
          <a:lstStyle/>
          <a:p>
            <a:pPr algn="l">
              <a:lnSpc>
                <a:spcPts val="5320"/>
              </a:lnSpc>
            </a:pPr>
            <a:r>
              <a:rPr lang="en-US" sz="3800">
                <a:solidFill>
                  <a:srgbClr val="BC660A"/>
                </a:solidFill>
                <a:latin typeface="Roboto Condensed Bold"/>
              </a:rPr>
              <a:t>Nhiệm vụ: </a:t>
            </a:r>
            <a:r>
              <a:rPr lang="en-US" sz="3800">
                <a:solidFill>
                  <a:srgbClr val="BC660A"/>
                </a:solidFill>
                <a:latin typeface="Roboto Condensed"/>
              </a:rPr>
              <a:t>Đọc bài viết tham khảo </a:t>
            </a:r>
            <a:r>
              <a:rPr lang="en-US" sz="3800">
                <a:solidFill>
                  <a:srgbClr val="BC660A"/>
                </a:solidFill>
                <a:latin typeface="Roboto Condensed Bold Italics"/>
              </a:rPr>
              <a:t>“Khám phá vườn quốc gia Tràm Chim” </a:t>
            </a:r>
            <a:r>
              <a:rPr lang="en-US" sz="3800">
                <a:solidFill>
                  <a:srgbClr val="BC660A"/>
                </a:solidFill>
                <a:latin typeface="Roboto Condensed"/>
              </a:rPr>
              <a:t>và thực hiện trả lời các câu hỏi trong phiếu học tập số 1.</a:t>
            </a:r>
          </a:p>
          <a:p>
            <a:pPr algn="l">
              <a:lnSpc>
                <a:spcPts val="5320"/>
              </a:lnSpc>
            </a:pPr>
            <a:r>
              <a:rPr lang="en-US" sz="3800">
                <a:solidFill>
                  <a:srgbClr val="BC660A"/>
                </a:solidFill>
                <a:latin typeface="Roboto Condensed Bold"/>
              </a:rPr>
              <a:t>Thời gian: </a:t>
            </a:r>
            <a:r>
              <a:rPr lang="en-US" sz="3800">
                <a:solidFill>
                  <a:srgbClr val="BC660A"/>
                </a:solidFill>
                <a:latin typeface="Roboto Condensed"/>
              </a:rPr>
              <a:t>7 phút</a:t>
            </a:r>
          </a:p>
        </p:txBody>
      </p:sp>
      <p:sp>
        <p:nvSpPr>
          <p:cNvPr id="6" name="TextBox 6"/>
          <p:cNvSpPr txBox="1"/>
          <p:nvPr/>
        </p:nvSpPr>
        <p:spPr>
          <a:xfrm>
            <a:off x="2441432" y="-85725"/>
            <a:ext cx="13078670" cy="1323975"/>
          </a:xfrm>
          <a:prstGeom prst="rect">
            <a:avLst/>
          </a:prstGeom>
        </p:spPr>
        <p:txBody>
          <a:bodyPr lIns="0" tIns="0" rIns="0" bIns="0" rtlCol="0" anchor="t">
            <a:spAutoFit/>
          </a:bodyPr>
          <a:lstStyle/>
          <a:p>
            <a:pPr marL="0" lvl="0" indent="0" algn="ctr">
              <a:lnSpc>
                <a:spcPts val="9791"/>
              </a:lnSpc>
              <a:spcBef>
                <a:spcPct val="0"/>
              </a:spcBef>
            </a:pPr>
            <a:r>
              <a:rPr lang="en-US" sz="8159">
                <a:solidFill>
                  <a:srgbClr val="BC660A"/>
                </a:solidFill>
                <a:latin typeface="#9Slide05 IcielSanelma"/>
              </a:rPr>
              <a:t>Thảo luận theo cặp</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grpSp>
        <p:nvGrpSpPr>
          <p:cNvPr id="2" name="Group 2"/>
          <p:cNvGrpSpPr/>
          <p:nvPr/>
        </p:nvGrpSpPr>
        <p:grpSpPr>
          <a:xfrm>
            <a:off x="673641" y="243773"/>
            <a:ext cx="9646299" cy="835078"/>
            <a:chOff x="0" y="0"/>
            <a:chExt cx="2948550" cy="255255"/>
          </a:xfrm>
        </p:grpSpPr>
        <p:sp>
          <p:nvSpPr>
            <p:cNvPr id="3" name="Freeform 3"/>
            <p:cNvSpPr/>
            <p:nvPr/>
          </p:nvSpPr>
          <p:spPr>
            <a:xfrm>
              <a:off x="0" y="0"/>
              <a:ext cx="2948550" cy="255255"/>
            </a:xfrm>
            <a:custGeom>
              <a:avLst/>
              <a:gdLst/>
              <a:ahLst/>
              <a:cxnLst/>
              <a:rect l="l" t="t" r="r" b="b"/>
              <a:pathLst>
                <a:path w="2948550" h="255255">
                  <a:moveTo>
                    <a:pt x="15249" y="0"/>
                  </a:moveTo>
                  <a:lnTo>
                    <a:pt x="2933301" y="0"/>
                  </a:lnTo>
                  <a:cubicBezTo>
                    <a:pt x="2941723" y="0"/>
                    <a:pt x="2948550" y="6827"/>
                    <a:pt x="2948550" y="15249"/>
                  </a:cubicBezTo>
                  <a:lnTo>
                    <a:pt x="2948550" y="240006"/>
                  </a:lnTo>
                  <a:cubicBezTo>
                    <a:pt x="2948550" y="244051"/>
                    <a:pt x="2946944" y="247929"/>
                    <a:pt x="2944084" y="250789"/>
                  </a:cubicBezTo>
                  <a:cubicBezTo>
                    <a:pt x="2941224" y="253649"/>
                    <a:pt x="2937345" y="255255"/>
                    <a:pt x="2933301" y="255255"/>
                  </a:cubicBezTo>
                  <a:lnTo>
                    <a:pt x="15249" y="255255"/>
                  </a:lnTo>
                  <a:cubicBezTo>
                    <a:pt x="6827" y="255255"/>
                    <a:pt x="0" y="248428"/>
                    <a:pt x="0" y="240006"/>
                  </a:cubicBezTo>
                  <a:lnTo>
                    <a:pt x="0" y="15249"/>
                  </a:lnTo>
                  <a:cubicBezTo>
                    <a:pt x="0" y="11205"/>
                    <a:pt x="1607" y="7326"/>
                    <a:pt x="4466" y="4466"/>
                  </a:cubicBezTo>
                  <a:cubicBezTo>
                    <a:pt x="7326" y="1607"/>
                    <a:pt x="11205" y="0"/>
                    <a:pt x="15249" y="0"/>
                  </a:cubicBezTo>
                  <a:close/>
                </a:path>
              </a:pathLst>
            </a:custGeom>
            <a:solidFill>
              <a:srgbClr val="D0DFD0"/>
            </a:solidFill>
          </p:spPr>
        </p:sp>
        <p:sp>
          <p:nvSpPr>
            <p:cNvPr id="4" name="TextBox 4"/>
            <p:cNvSpPr txBox="1"/>
            <p:nvPr/>
          </p:nvSpPr>
          <p:spPr>
            <a:xfrm>
              <a:off x="0" y="-76200"/>
              <a:ext cx="2948550" cy="331455"/>
            </a:xfrm>
            <a:prstGeom prst="rect">
              <a:avLst/>
            </a:prstGeom>
          </p:spPr>
          <p:txBody>
            <a:bodyPr lIns="29780" tIns="29780" rIns="29780" bIns="29780" rtlCol="0" anchor="ctr"/>
            <a:lstStyle/>
            <a:p>
              <a:pPr algn="ctr">
                <a:lnSpc>
                  <a:spcPts val="4480"/>
                </a:lnSpc>
              </a:pPr>
              <a:r>
                <a:rPr lang="en-US" sz="3200">
                  <a:solidFill>
                    <a:srgbClr val="518475"/>
                  </a:solidFill>
                  <a:latin typeface="Roboto Condensed Bold"/>
                </a:rPr>
                <a:t>Câu hỏi</a:t>
              </a:r>
            </a:p>
          </p:txBody>
        </p:sp>
      </p:grpSp>
      <p:grpSp>
        <p:nvGrpSpPr>
          <p:cNvPr id="5" name="Group 5"/>
          <p:cNvGrpSpPr/>
          <p:nvPr/>
        </p:nvGrpSpPr>
        <p:grpSpPr>
          <a:xfrm>
            <a:off x="10480361" y="243773"/>
            <a:ext cx="6778939" cy="897113"/>
            <a:chOff x="0" y="0"/>
            <a:chExt cx="2072094" cy="274217"/>
          </a:xfrm>
        </p:grpSpPr>
        <p:sp>
          <p:nvSpPr>
            <p:cNvPr id="6" name="Freeform 6"/>
            <p:cNvSpPr/>
            <p:nvPr/>
          </p:nvSpPr>
          <p:spPr>
            <a:xfrm>
              <a:off x="0" y="0"/>
              <a:ext cx="2072094" cy="274217"/>
            </a:xfrm>
            <a:custGeom>
              <a:avLst/>
              <a:gdLst/>
              <a:ahLst/>
              <a:cxnLst/>
              <a:rect l="l" t="t" r="r" b="b"/>
              <a:pathLst>
                <a:path w="2072094" h="274217">
                  <a:moveTo>
                    <a:pt x="20557" y="0"/>
                  </a:moveTo>
                  <a:lnTo>
                    <a:pt x="2051537" y="0"/>
                  </a:lnTo>
                  <a:cubicBezTo>
                    <a:pt x="2062891" y="0"/>
                    <a:pt x="2072094" y="9204"/>
                    <a:pt x="2072094" y="20557"/>
                  </a:cubicBezTo>
                  <a:lnTo>
                    <a:pt x="2072094" y="253661"/>
                  </a:lnTo>
                  <a:cubicBezTo>
                    <a:pt x="2072094" y="265014"/>
                    <a:pt x="2062891" y="274217"/>
                    <a:pt x="2051537" y="274217"/>
                  </a:cubicBezTo>
                  <a:lnTo>
                    <a:pt x="20557" y="274217"/>
                  </a:lnTo>
                  <a:cubicBezTo>
                    <a:pt x="9204" y="274217"/>
                    <a:pt x="0" y="265014"/>
                    <a:pt x="0" y="253661"/>
                  </a:cubicBezTo>
                  <a:lnTo>
                    <a:pt x="0" y="20557"/>
                  </a:lnTo>
                  <a:cubicBezTo>
                    <a:pt x="0" y="9204"/>
                    <a:pt x="9204" y="0"/>
                    <a:pt x="20557" y="0"/>
                  </a:cubicBezTo>
                  <a:close/>
                </a:path>
              </a:pathLst>
            </a:custGeom>
            <a:solidFill>
              <a:srgbClr val="FAF0DA"/>
            </a:solidFill>
          </p:spPr>
        </p:sp>
        <p:sp>
          <p:nvSpPr>
            <p:cNvPr id="7" name="TextBox 7"/>
            <p:cNvSpPr txBox="1"/>
            <p:nvPr/>
          </p:nvSpPr>
          <p:spPr>
            <a:xfrm>
              <a:off x="0" y="-76200"/>
              <a:ext cx="2072094" cy="350417"/>
            </a:xfrm>
            <a:prstGeom prst="rect">
              <a:avLst/>
            </a:prstGeom>
          </p:spPr>
          <p:txBody>
            <a:bodyPr lIns="29780" tIns="29780" rIns="29780" bIns="29780" rtlCol="0" anchor="ctr"/>
            <a:lstStyle/>
            <a:p>
              <a:pPr algn="ctr">
                <a:lnSpc>
                  <a:spcPts val="4480"/>
                </a:lnSpc>
              </a:pPr>
              <a:r>
                <a:rPr lang="en-US" sz="3200">
                  <a:solidFill>
                    <a:srgbClr val="518475"/>
                  </a:solidFill>
                  <a:latin typeface="Roboto Condensed Bold"/>
                </a:rPr>
                <a:t>Biểu hiện trong văn bản</a:t>
              </a:r>
            </a:p>
          </p:txBody>
        </p:sp>
      </p:grpSp>
      <p:grpSp>
        <p:nvGrpSpPr>
          <p:cNvPr id="8" name="Group 8"/>
          <p:cNvGrpSpPr/>
          <p:nvPr/>
        </p:nvGrpSpPr>
        <p:grpSpPr>
          <a:xfrm>
            <a:off x="510796" y="1231251"/>
            <a:ext cx="9809144" cy="658318"/>
            <a:chOff x="0" y="0"/>
            <a:chExt cx="2998326" cy="201226"/>
          </a:xfrm>
        </p:grpSpPr>
        <p:sp>
          <p:nvSpPr>
            <p:cNvPr id="9" name="Freeform 9"/>
            <p:cNvSpPr/>
            <p:nvPr/>
          </p:nvSpPr>
          <p:spPr>
            <a:xfrm>
              <a:off x="0" y="0"/>
              <a:ext cx="2998326" cy="201226"/>
            </a:xfrm>
            <a:custGeom>
              <a:avLst/>
              <a:gdLst/>
              <a:ahLst/>
              <a:cxnLst/>
              <a:rect l="l" t="t" r="r" b="b"/>
              <a:pathLst>
                <a:path w="2998326" h="201226">
                  <a:moveTo>
                    <a:pt x="9471" y="0"/>
                  </a:moveTo>
                  <a:lnTo>
                    <a:pt x="2988855" y="0"/>
                  </a:lnTo>
                  <a:cubicBezTo>
                    <a:pt x="2991367" y="0"/>
                    <a:pt x="2993776" y="998"/>
                    <a:pt x="2995552" y="2774"/>
                  </a:cubicBezTo>
                  <a:cubicBezTo>
                    <a:pt x="2997328" y="4550"/>
                    <a:pt x="2998326" y="6959"/>
                    <a:pt x="2998326" y="9471"/>
                  </a:cubicBezTo>
                  <a:lnTo>
                    <a:pt x="2998326" y="191755"/>
                  </a:lnTo>
                  <a:cubicBezTo>
                    <a:pt x="2998326" y="194267"/>
                    <a:pt x="2997328" y="196676"/>
                    <a:pt x="2995552" y="198452"/>
                  </a:cubicBezTo>
                  <a:cubicBezTo>
                    <a:pt x="2993776" y="200228"/>
                    <a:pt x="2991367" y="201226"/>
                    <a:pt x="2988855" y="201226"/>
                  </a:cubicBezTo>
                  <a:lnTo>
                    <a:pt x="9471" y="201226"/>
                  </a:lnTo>
                  <a:cubicBezTo>
                    <a:pt x="6959" y="201226"/>
                    <a:pt x="4550" y="200228"/>
                    <a:pt x="2774" y="198452"/>
                  </a:cubicBezTo>
                  <a:cubicBezTo>
                    <a:pt x="998" y="196676"/>
                    <a:pt x="0" y="194267"/>
                    <a:pt x="0" y="191755"/>
                  </a:cubicBezTo>
                  <a:lnTo>
                    <a:pt x="0" y="9471"/>
                  </a:lnTo>
                  <a:cubicBezTo>
                    <a:pt x="0" y="6959"/>
                    <a:pt x="998" y="4550"/>
                    <a:pt x="2774" y="2774"/>
                  </a:cubicBezTo>
                  <a:cubicBezTo>
                    <a:pt x="4550" y="998"/>
                    <a:pt x="6959" y="0"/>
                    <a:pt x="9471" y="0"/>
                  </a:cubicBezTo>
                  <a:close/>
                </a:path>
              </a:pathLst>
            </a:custGeom>
            <a:solidFill>
              <a:srgbClr val="ECF6EC"/>
            </a:solidFill>
          </p:spPr>
        </p:sp>
        <p:sp>
          <p:nvSpPr>
            <p:cNvPr id="10" name="TextBox 10"/>
            <p:cNvSpPr txBox="1"/>
            <p:nvPr/>
          </p:nvSpPr>
          <p:spPr>
            <a:xfrm>
              <a:off x="0" y="-76200"/>
              <a:ext cx="2998326" cy="277426"/>
            </a:xfrm>
            <a:prstGeom prst="rect">
              <a:avLst/>
            </a:prstGeom>
          </p:spPr>
          <p:txBody>
            <a:bodyPr lIns="29780" tIns="29780" rIns="29780" bIns="29780" rtlCol="0" anchor="ctr"/>
            <a:lstStyle/>
            <a:p>
              <a:pPr algn="l">
                <a:lnSpc>
                  <a:spcPts val="4480"/>
                </a:lnSpc>
              </a:pPr>
              <a:r>
                <a:rPr lang="en-US" sz="3200">
                  <a:solidFill>
                    <a:srgbClr val="437466"/>
                  </a:solidFill>
                  <a:latin typeface="Roboto Condensed"/>
                </a:rPr>
                <a:t>1.Văn bản trên giới thiệu về danh lam thắng cảnh nào?</a:t>
              </a:r>
            </a:p>
          </p:txBody>
        </p:sp>
      </p:grpSp>
      <p:grpSp>
        <p:nvGrpSpPr>
          <p:cNvPr id="11" name="Group 11"/>
          <p:cNvGrpSpPr/>
          <p:nvPr/>
        </p:nvGrpSpPr>
        <p:grpSpPr>
          <a:xfrm>
            <a:off x="510796" y="1972939"/>
            <a:ext cx="9809144" cy="1533625"/>
            <a:chOff x="0" y="0"/>
            <a:chExt cx="2998326" cy="468778"/>
          </a:xfrm>
        </p:grpSpPr>
        <p:sp>
          <p:nvSpPr>
            <p:cNvPr id="12" name="Freeform 12"/>
            <p:cNvSpPr/>
            <p:nvPr/>
          </p:nvSpPr>
          <p:spPr>
            <a:xfrm>
              <a:off x="0" y="0"/>
              <a:ext cx="2998326" cy="468778"/>
            </a:xfrm>
            <a:custGeom>
              <a:avLst/>
              <a:gdLst/>
              <a:ahLst/>
              <a:cxnLst/>
              <a:rect l="l" t="t" r="r" b="b"/>
              <a:pathLst>
                <a:path w="2998326" h="468778">
                  <a:moveTo>
                    <a:pt x="9471" y="0"/>
                  </a:moveTo>
                  <a:lnTo>
                    <a:pt x="2988855" y="0"/>
                  </a:lnTo>
                  <a:cubicBezTo>
                    <a:pt x="2991367" y="0"/>
                    <a:pt x="2993776" y="998"/>
                    <a:pt x="2995552" y="2774"/>
                  </a:cubicBezTo>
                  <a:cubicBezTo>
                    <a:pt x="2997328" y="4550"/>
                    <a:pt x="2998326" y="6959"/>
                    <a:pt x="2998326" y="9471"/>
                  </a:cubicBezTo>
                  <a:lnTo>
                    <a:pt x="2998326" y="459307"/>
                  </a:lnTo>
                  <a:cubicBezTo>
                    <a:pt x="2998326" y="461818"/>
                    <a:pt x="2997328" y="464227"/>
                    <a:pt x="2995552" y="466004"/>
                  </a:cubicBezTo>
                  <a:cubicBezTo>
                    <a:pt x="2993776" y="467780"/>
                    <a:pt x="2991367" y="468778"/>
                    <a:pt x="2988855" y="468778"/>
                  </a:cubicBezTo>
                  <a:lnTo>
                    <a:pt x="9471" y="468778"/>
                  </a:lnTo>
                  <a:cubicBezTo>
                    <a:pt x="6959" y="468778"/>
                    <a:pt x="4550" y="467780"/>
                    <a:pt x="2774" y="466004"/>
                  </a:cubicBezTo>
                  <a:cubicBezTo>
                    <a:pt x="998" y="464227"/>
                    <a:pt x="0" y="461818"/>
                    <a:pt x="0" y="459307"/>
                  </a:cubicBezTo>
                  <a:lnTo>
                    <a:pt x="0" y="9471"/>
                  </a:lnTo>
                  <a:cubicBezTo>
                    <a:pt x="0" y="6959"/>
                    <a:pt x="998" y="4550"/>
                    <a:pt x="2774" y="2774"/>
                  </a:cubicBezTo>
                  <a:cubicBezTo>
                    <a:pt x="4550" y="998"/>
                    <a:pt x="6959" y="0"/>
                    <a:pt x="9471" y="0"/>
                  </a:cubicBezTo>
                  <a:close/>
                </a:path>
              </a:pathLst>
            </a:custGeom>
            <a:solidFill>
              <a:srgbClr val="ECF6EC"/>
            </a:solidFill>
          </p:spPr>
        </p:sp>
        <p:sp>
          <p:nvSpPr>
            <p:cNvPr id="13" name="TextBox 13"/>
            <p:cNvSpPr txBox="1"/>
            <p:nvPr/>
          </p:nvSpPr>
          <p:spPr>
            <a:xfrm>
              <a:off x="0" y="-76200"/>
              <a:ext cx="2998326" cy="544978"/>
            </a:xfrm>
            <a:prstGeom prst="rect">
              <a:avLst/>
            </a:prstGeom>
          </p:spPr>
          <p:txBody>
            <a:bodyPr lIns="29780" tIns="29780" rIns="29780" bIns="29780" rtlCol="0" anchor="ctr"/>
            <a:lstStyle/>
            <a:p>
              <a:pPr algn="just">
                <a:lnSpc>
                  <a:spcPts val="4480"/>
                </a:lnSpc>
              </a:pPr>
              <a:r>
                <a:rPr lang="en-US" sz="3200">
                  <a:solidFill>
                    <a:srgbClr val="437466"/>
                  </a:solidFill>
                  <a:latin typeface="Roboto Condensed"/>
                </a:rPr>
                <a:t>2.Xác định những ý chính của văn bản trên và những thông tin chi tiết làm rõ cho từng ý chính.</a:t>
              </a:r>
            </a:p>
          </p:txBody>
        </p:sp>
      </p:grpSp>
      <p:grpSp>
        <p:nvGrpSpPr>
          <p:cNvPr id="14" name="Group 14"/>
          <p:cNvGrpSpPr/>
          <p:nvPr/>
        </p:nvGrpSpPr>
        <p:grpSpPr>
          <a:xfrm>
            <a:off x="510796" y="3640574"/>
            <a:ext cx="9809144" cy="976300"/>
            <a:chOff x="0" y="0"/>
            <a:chExt cx="2998326" cy="298422"/>
          </a:xfrm>
        </p:grpSpPr>
        <p:sp>
          <p:nvSpPr>
            <p:cNvPr id="15" name="Freeform 15"/>
            <p:cNvSpPr/>
            <p:nvPr/>
          </p:nvSpPr>
          <p:spPr>
            <a:xfrm>
              <a:off x="0" y="0"/>
              <a:ext cx="2998326" cy="298422"/>
            </a:xfrm>
            <a:custGeom>
              <a:avLst/>
              <a:gdLst/>
              <a:ahLst/>
              <a:cxnLst/>
              <a:rect l="l" t="t" r="r" b="b"/>
              <a:pathLst>
                <a:path w="2998326" h="298422">
                  <a:moveTo>
                    <a:pt x="9471" y="0"/>
                  </a:moveTo>
                  <a:lnTo>
                    <a:pt x="2988855" y="0"/>
                  </a:lnTo>
                  <a:cubicBezTo>
                    <a:pt x="2991367" y="0"/>
                    <a:pt x="2993776" y="998"/>
                    <a:pt x="2995552" y="2774"/>
                  </a:cubicBezTo>
                  <a:cubicBezTo>
                    <a:pt x="2997328" y="4550"/>
                    <a:pt x="2998326" y="6959"/>
                    <a:pt x="2998326" y="9471"/>
                  </a:cubicBezTo>
                  <a:lnTo>
                    <a:pt x="2998326" y="288951"/>
                  </a:lnTo>
                  <a:cubicBezTo>
                    <a:pt x="2998326" y="291463"/>
                    <a:pt x="2997328" y="293872"/>
                    <a:pt x="2995552" y="295648"/>
                  </a:cubicBezTo>
                  <a:cubicBezTo>
                    <a:pt x="2993776" y="297424"/>
                    <a:pt x="2991367" y="298422"/>
                    <a:pt x="2988855" y="298422"/>
                  </a:cubicBezTo>
                  <a:lnTo>
                    <a:pt x="9471" y="298422"/>
                  </a:lnTo>
                  <a:cubicBezTo>
                    <a:pt x="6959" y="298422"/>
                    <a:pt x="4550" y="297424"/>
                    <a:pt x="2774" y="295648"/>
                  </a:cubicBezTo>
                  <a:cubicBezTo>
                    <a:pt x="998" y="293872"/>
                    <a:pt x="0" y="291463"/>
                    <a:pt x="0" y="288951"/>
                  </a:cubicBezTo>
                  <a:lnTo>
                    <a:pt x="0" y="9471"/>
                  </a:lnTo>
                  <a:cubicBezTo>
                    <a:pt x="0" y="6959"/>
                    <a:pt x="998" y="4550"/>
                    <a:pt x="2774" y="2774"/>
                  </a:cubicBezTo>
                  <a:cubicBezTo>
                    <a:pt x="4550" y="998"/>
                    <a:pt x="6959" y="0"/>
                    <a:pt x="9471" y="0"/>
                  </a:cubicBezTo>
                  <a:close/>
                </a:path>
              </a:pathLst>
            </a:custGeom>
            <a:solidFill>
              <a:srgbClr val="ECF6EC"/>
            </a:solidFill>
          </p:spPr>
        </p:sp>
        <p:sp>
          <p:nvSpPr>
            <p:cNvPr id="16" name="TextBox 16"/>
            <p:cNvSpPr txBox="1"/>
            <p:nvPr/>
          </p:nvSpPr>
          <p:spPr>
            <a:xfrm>
              <a:off x="0" y="-76200"/>
              <a:ext cx="2998326" cy="374622"/>
            </a:xfrm>
            <a:prstGeom prst="rect">
              <a:avLst/>
            </a:prstGeom>
          </p:spPr>
          <p:txBody>
            <a:bodyPr lIns="29780" tIns="29780" rIns="29780" bIns="29780" rtlCol="0" anchor="ctr"/>
            <a:lstStyle/>
            <a:p>
              <a:pPr algn="l">
                <a:lnSpc>
                  <a:spcPts val="4480"/>
                </a:lnSpc>
              </a:pPr>
              <a:r>
                <a:rPr lang="en-US" sz="3200">
                  <a:solidFill>
                    <a:srgbClr val="437466"/>
                  </a:solidFill>
                  <a:latin typeface="Roboto Condensed"/>
                </a:rPr>
                <a:t>3. Cho biết văn bản được trình bày theo cách thức nào?</a:t>
              </a:r>
            </a:p>
          </p:txBody>
        </p:sp>
      </p:grpSp>
      <p:grpSp>
        <p:nvGrpSpPr>
          <p:cNvPr id="17" name="Group 17"/>
          <p:cNvGrpSpPr/>
          <p:nvPr/>
        </p:nvGrpSpPr>
        <p:grpSpPr>
          <a:xfrm>
            <a:off x="510796" y="4750884"/>
            <a:ext cx="9809144" cy="1220293"/>
            <a:chOff x="0" y="0"/>
            <a:chExt cx="2998326" cy="373003"/>
          </a:xfrm>
        </p:grpSpPr>
        <p:sp>
          <p:nvSpPr>
            <p:cNvPr id="18" name="Freeform 18"/>
            <p:cNvSpPr/>
            <p:nvPr/>
          </p:nvSpPr>
          <p:spPr>
            <a:xfrm>
              <a:off x="0" y="0"/>
              <a:ext cx="2998326" cy="373003"/>
            </a:xfrm>
            <a:custGeom>
              <a:avLst/>
              <a:gdLst/>
              <a:ahLst/>
              <a:cxnLst/>
              <a:rect l="l" t="t" r="r" b="b"/>
              <a:pathLst>
                <a:path w="2998326" h="373003">
                  <a:moveTo>
                    <a:pt x="9471" y="0"/>
                  </a:moveTo>
                  <a:lnTo>
                    <a:pt x="2988855" y="0"/>
                  </a:lnTo>
                  <a:cubicBezTo>
                    <a:pt x="2991367" y="0"/>
                    <a:pt x="2993776" y="998"/>
                    <a:pt x="2995552" y="2774"/>
                  </a:cubicBezTo>
                  <a:cubicBezTo>
                    <a:pt x="2997328" y="4550"/>
                    <a:pt x="2998326" y="6959"/>
                    <a:pt x="2998326" y="9471"/>
                  </a:cubicBezTo>
                  <a:lnTo>
                    <a:pt x="2998326" y="363532"/>
                  </a:lnTo>
                  <a:cubicBezTo>
                    <a:pt x="2998326" y="366044"/>
                    <a:pt x="2997328" y="368453"/>
                    <a:pt x="2995552" y="370229"/>
                  </a:cubicBezTo>
                  <a:cubicBezTo>
                    <a:pt x="2993776" y="372005"/>
                    <a:pt x="2991367" y="373003"/>
                    <a:pt x="2988855" y="373003"/>
                  </a:cubicBezTo>
                  <a:lnTo>
                    <a:pt x="9471" y="373003"/>
                  </a:lnTo>
                  <a:cubicBezTo>
                    <a:pt x="6959" y="373003"/>
                    <a:pt x="4550" y="372005"/>
                    <a:pt x="2774" y="370229"/>
                  </a:cubicBezTo>
                  <a:cubicBezTo>
                    <a:pt x="998" y="368453"/>
                    <a:pt x="0" y="366044"/>
                    <a:pt x="0" y="363532"/>
                  </a:cubicBezTo>
                  <a:lnTo>
                    <a:pt x="0" y="9471"/>
                  </a:lnTo>
                  <a:cubicBezTo>
                    <a:pt x="0" y="6959"/>
                    <a:pt x="998" y="4550"/>
                    <a:pt x="2774" y="2774"/>
                  </a:cubicBezTo>
                  <a:cubicBezTo>
                    <a:pt x="4550" y="998"/>
                    <a:pt x="6959" y="0"/>
                    <a:pt x="9471" y="0"/>
                  </a:cubicBezTo>
                  <a:close/>
                </a:path>
              </a:pathLst>
            </a:custGeom>
            <a:solidFill>
              <a:srgbClr val="ECF6EC"/>
            </a:solidFill>
          </p:spPr>
        </p:sp>
        <p:sp>
          <p:nvSpPr>
            <p:cNvPr id="19" name="TextBox 19"/>
            <p:cNvSpPr txBox="1"/>
            <p:nvPr/>
          </p:nvSpPr>
          <p:spPr>
            <a:xfrm>
              <a:off x="0" y="-76200"/>
              <a:ext cx="2998326" cy="449203"/>
            </a:xfrm>
            <a:prstGeom prst="rect">
              <a:avLst/>
            </a:prstGeom>
          </p:spPr>
          <p:txBody>
            <a:bodyPr lIns="29780" tIns="29780" rIns="29780" bIns="29780" rtlCol="0" anchor="ctr"/>
            <a:lstStyle/>
            <a:p>
              <a:pPr algn="just">
                <a:lnSpc>
                  <a:spcPts val="4480"/>
                </a:lnSpc>
              </a:pPr>
              <a:r>
                <a:rPr lang="en-US" sz="3200">
                  <a:solidFill>
                    <a:srgbClr val="437466"/>
                  </a:solidFill>
                  <a:latin typeface="Roboto Condensed"/>
                </a:rPr>
                <a:t>4.Trong bài viết có sử dụng phương thức biểu đạt nào?</a:t>
              </a:r>
            </a:p>
            <a:p>
              <a:pPr algn="just">
                <a:lnSpc>
                  <a:spcPts val="4480"/>
                </a:lnSpc>
              </a:pPr>
              <a:r>
                <a:rPr lang="en-US" sz="3200">
                  <a:solidFill>
                    <a:srgbClr val="437466"/>
                  </a:solidFill>
                  <a:latin typeface="Roboto Condensed"/>
                </a:rPr>
                <a:t> Lấy 01 dẫn chứng kèm theo và nêu hiệu quả biểu đạt của nó</a:t>
              </a:r>
            </a:p>
          </p:txBody>
        </p:sp>
      </p:grpSp>
      <p:sp>
        <p:nvSpPr>
          <p:cNvPr id="20" name="Freeform 20"/>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60000"/>
            </a:blip>
            <a:stretch>
              <a:fillRect/>
            </a:stretch>
          </a:blipFill>
        </p:spPr>
      </p:sp>
      <p:sp>
        <p:nvSpPr>
          <p:cNvPr id="21" name="Freeform 21"/>
          <p:cNvSpPr/>
          <p:nvPr/>
        </p:nvSpPr>
        <p:spPr>
          <a:xfrm>
            <a:off x="8470285" y="6811368"/>
            <a:ext cx="10117073" cy="3616854"/>
          </a:xfrm>
          <a:custGeom>
            <a:avLst/>
            <a:gdLst/>
            <a:ahLst/>
            <a:cxnLst/>
            <a:rect l="l" t="t" r="r" b="b"/>
            <a:pathLst>
              <a:path w="10117073" h="3616854">
                <a:moveTo>
                  <a:pt x="0" y="0"/>
                </a:moveTo>
                <a:lnTo>
                  <a:pt x="10117073" y="0"/>
                </a:lnTo>
                <a:lnTo>
                  <a:pt x="10117073" y="3616854"/>
                </a:lnTo>
                <a:lnTo>
                  <a:pt x="0" y="3616854"/>
                </a:lnTo>
                <a:lnTo>
                  <a:pt x="0" y="0"/>
                </a:lnTo>
                <a:close/>
              </a:path>
            </a:pathLst>
          </a:custGeom>
          <a:blipFill>
            <a:blip r:embed="rId3">
              <a:alphaModFix amt="60000"/>
            </a:blip>
            <a:stretch>
              <a:fillRect/>
            </a:stretch>
          </a:blipFill>
        </p:spPr>
      </p:sp>
      <p:sp>
        <p:nvSpPr>
          <p:cNvPr id="22" name="Freeform 22"/>
          <p:cNvSpPr/>
          <p:nvPr/>
        </p:nvSpPr>
        <p:spPr>
          <a:xfrm>
            <a:off x="-128460" y="7185903"/>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60000"/>
            </a:blip>
            <a:stretch>
              <a:fillRect l="-82532"/>
            </a:stretch>
          </a:blipFill>
        </p:spPr>
      </p:sp>
      <p:grpSp>
        <p:nvGrpSpPr>
          <p:cNvPr id="23" name="Group 23"/>
          <p:cNvGrpSpPr/>
          <p:nvPr/>
        </p:nvGrpSpPr>
        <p:grpSpPr>
          <a:xfrm>
            <a:off x="510796" y="6022641"/>
            <a:ext cx="9809144" cy="1537806"/>
            <a:chOff x="0" y="0"/>
            <a:chExt cx="2998326" cy="470056"/>
          </a:xfrm>
        </p:grpSpPr>
        <p:sp>
          <p:nvSpPr>
            <p:cNvPr id="24" name="Freeform 24"/>
            <p:cNvSpPr/>
            <p:nvPr/>
          </p:nvSpPr>
          <p:spPr>
            <a:xfrm>
              <a:off x="0" y="0"/>
              <a:ext cx="2998326" cy="470056"/>
            </a:xfrm>
            <a:custGeom>
              <a:avLst/>
              <a:gdLst/>
              <a:ahLst/>
              <a:cxnLst/>
              <a:rect l="l" t="t" r="r" b="b"/>
              <a:pathLst>
                <a:path w="2998326" h="470056">
                  <a:moveTo>
                    <a:pt x="9471" y="0"/>
                  </a:moveTo>
                  <a:lnTo>
                    <a:pt x="2988855" y="0"/>
                  </a:lnTo>
                  <a:cubicBezTo>
                    <a:pt x="2991367" y="0"/>
                    <a:pt x="2993776" y="998"/>
                    <a:pt x="2995552" y="2774"/>
                  </a:cubicBezTo>
                  <a:cubicBezTo>
                    <a:pt x="2997328" y="4550"/>
                    <a:pt x="2998326" y="6959"/>
                    <a:pt x="2998326" y="9471"/>
                  </a:cubicBezTo>
                  <a:lnTo>
                    <a:pt x="2998326" y="460585"/>
                  </a:lnTo>
                  <a:cubicBezTo>
                    <a:pt x="2998326" y="463097"/>
                    <a:pt x="2997328" y="465506"/>
                    <a:pt x="2995552" y="467282"/>
                  </a:cubicBezTo>
                  <a:cubicBezTo>
                    <a:pt x="2993776" y="469058"/>
                    <a:pt x="2991367" y="470056"/>
                    <a:pt x="2988855" y="470056"/>
                  </a:cubicBezTo>
                  <a:lnTo>
                    <a:pt x="9471" y="470056"/>
                  </a:lnTo>
                  <a:cubicBezTo>
                    <a:pt x="6959" y="470056"/>
                    <a:pt x="4550" y="469058"/>
                    <a:pt x="2774" y="467282"/>
                  </a:cubicBezTo>
                  <a:cubicBezTo>
                    <a:pt x="998" y="465506"/>
                    <a:pt x="0" y="463097"/>
                    <a:pt x="0" y="460585"/>
                  </a:cubicBezTo>
                  <a:lnTo>
                    <a:pt x="0" y="9471"/>
                  </a:lnTo>
                  <a:cubicBezTo>
                    <a:pt x="0" y="6959"/>
                    <a:pt x="998" y="4550"/>
                    <a:pt x="2774" y="2774"/>
                  </a:cubicBezTo>
                  <a:cubicBezTo>
                    <a:pt x="4550" y="998"/>
                    <a:pt x="6959" y="0"/>
                    <a:pt x="9471" y="0"/>
                  </a:cubicBezTo>
                  <a:close/>
                </a:path>
              </a:pathLst>
            </a:custGeom>
            <a:solidFill>
              <a:srgbClr val="ECF6EC"/>
            </a:solidFill>
          </p:spPr>
        </p:sp>
        <p:sp>
          <p:nvSpPr>
            <p:cNvPr id="25" name="TextBox 25"/>
            <p:cNvSpPr txBox="1"/>
            <p:nvPr/>
          </p:nvSpPr>
          <p:spPr>
            <a:xfrm>
              <a:off x="0" y="-76200"/>
              <a:ext cx="2998326" cy="546256"/>
            </a:xfrm>
            <a:prstGeom prst="rect">
              <a:avLst/>
            </a:prstGeom>
          </p:spPr>
          <p:txBody>
            <a:bodyPr lIns="29780" tIns="29780" rIns="29780" bIns="29780" rtlCol="0" anchor="ctr"/>
            <a:lstStyle/>
            <a:p>
              <a:pPr algn="just">
                <a:lnSpc>
                  <a:spcPts val="4480"/>
                </a:lnSpc>
              </a:pPr>
              <a:r>
                <a:rPr lang="en-US" sz="3200">
                  <a:solidFill>
                    <a:srgbClr val="437466"/>
                  </a:solidFill>
                  <a:latin typeface="Roboto Condensed"/>
                </a:rPr>
                <a:t>5.Nhận xét về cách sử dụng phương tiện ngôn ngữ và phi ngôn ngữ trong văn bản.</a:t>
              </a:r>
            </a:p>
          </p:txBody>
        </p:sp>
      </p:grpSp>
      <p:grpSp>
        <p:nvGrpSpPr>
          <p:cNvPr id="26" name="Group 26"/>
          <p:cNvGrpSpPr/>
          <p:nvPr/>
        </p:nvGrpSpPr>
        <p:grpSpPr>
          <a:xfrm>
            <a:off x="510796" y="7708482"/>
            <a:ext cx="9809144" cy="2344243"/>
            <a:chOff x="0" y="0"/>
            <a:chExt cx="2998326" cy="716557"/>
          </a:xfrm>
        </p:grpSpPr>
        <p:sp>
          <p:nvSpPr>
            <p:cNvPr id="27" name="Freeform 27"/>
            <p:cNvSpPr/>
            <p:nvPr/>
          </p:nvSpPr>
          <p:spPr>
            <a:xfrm>
              <a:off x="0" y="0"/>
              <a:ext cx="2998326" cy="716557"/>
            </a:xfrm>
            <a:custGeom>
              <a:avLst/>
              <a:gdLst/>
              <a:ahLst/>
              <a:cxnLst/>
              <a:rect l="l" t="t" r="r" b="b"/>
              <a:pathLst>
                <a:path w="2998326" h="716557">
                  <a:moveTo>
                    <a:pt x="9471" y="0"/>
                  </a:moveTo>
                  <a:lnTo>
                    <a:pt x="2988855" y="0"/>
                  </a:lnTo>
                  <a:cubicBezTo>
                    <a:pt x="2991367" y="0"/>
                    <a:pt x="2993776" y="998"/>
                    <a:pt x="2995552" y="2774"/>
                  </a:cubicBezTo>
                  <a:cubicBezTo>
                    <a:pt x="2997328" y="4550"/>
                    <a:pt x="2998326" y="6959"/>
                    <a:pt x="2998326" y="9471"/>
                  </a:cubicBezTo>
                  <a:lnTo>
                    <a:pt x="2998326" y="707086"/>
                  </a:lnTo>
                  <a:cubicBezTo>
                    <a:pt x="2998326" y="709597"/>
                    <a:pt x="2997328" y="712006"/>
                    <a:pt x="2995552" y="713783"/>
                  </a:cubicBezTo>
                  <a:cubicBezTo>
                    <a:pt x="2993776" y="715559"/>
                    <a:pt x="2991367" y="716557"/>
                    <a:pt x="2988855" y="716557"/>
                  </a:cubicBezTo>
                  <a:lnTo>
                    <a:pt x="9471" y="716557"/>
                  </a:lnTo>
                  <a:cubicBezTo>
                    <a:pt x="6959" y="716557"/>
                    <a:pt x="4550" y="715559"/>
                    <a:pt x="2774" y="713783"/>
                  </a:cubicBezTo>
                  <a:cubicBezTo>
                    <a:pt x="998" y="712006"/>
                    <a:pt x="0" y="709597"/>
                    <a:pt x="0" y="707086"/>
                  </a:cubicBezTo>
                  <a:lnTo>
                    <a:pt x="0" y="9471"/>
                  </a:lnTo>
                  <a:cubicBezTo>
                    <a:pt x="0" y="6959"/>
                    <a:pt x="998" y="4550"/>
                    <a:pt x="2774" y="2774"/>
                  </a:cubicBezTo>
                  <a:cubicBezTo>
                    <a:pt x="4550" y="998"/>
                    <a:pt x="6959" y="0"/>
                    <a:pt x="9471" y="0"/>
                  </a:cubicBezTo>
                  <a:close/>
                </a:path>
              </a:pathLst>
            </a:custGeom>
            <a:solidFill>
              <a:srgbClr val="ECF6EC"/>
            </a:solidFill>
          </p:spPr>
        </p:sp>
        <p:sp>
          <p:nvSpPr>
            <p:cNvPr id="28" name="TextBox 28"/>
            <p:cNvSpPr txBox="1"/>
            <p:nvPr/>
          </p:nvSpPr>
          <p:spPr>
            <a:xfrm>
              <a:off x="0" y="-76200"/>
              <a:ext cx="2998326" cy="792757"/>
            </a:xfrm>
            <a:prstGeom prst="rect">
              <a:avLst/>
            </a:prstGeom>
          </p:spPr>
          <p:txBody>
            <a:bodyPr lIns="29780" tIns="29780" rIns="29780" bIns="29780" rtlCol="0" anchor="ctr"/>
            <a:lstStyle/>
            <a:p>
              <a:pPr algn="just">
                <a:lnSpc>
                  <a:spcPts val="4480"/>
                </a:lnSpc>
              </a:pPr>
              <a:r>
                <a:rPr lang="en-US" sz="3200">
                  <a:solidFill>
                    <a:srgbClr val="437466"/>
                  </a:solidFill>
                  <a:latin typeface="Roboto Condensed"/>
                </a:rPr>
                <a:t>6.So sánh đối chiếu thông tin với văn bản Vườn quốc gia Tràm Chim – Tam Nông đã được học, tìm ra điểm giống và khác nhau giữa hai văn bản này.</a:t>
              </a:r>
            </a:p>
          </p:txBody>
        </p:sp>
      </p:grpSp>
      <p:grpSp>
        <p:nvGrpSpPr>
          <p:cNvPr id="29" name="Group 29"/>
          <p:cNvGrpSpPr/>
          <p:nvPr/>
        </p:nvGrpSpPr>
        <p:grpSpPr>
          <a:xfrm>
            <a:off x="10556815" y="1231251"/>
            <a:ext cx="6702485" cy="698702"/>
            <a:chOff x="0" y="0"/>
            <a:chExt cx="2048725" cy="213570"/>
          </a:xfrm>
        </p:grpSpPr>
        <p:sp>
          <p:nvSpPr>
            <p:cNvPr id="30" name="Freeform 30"/>
            <p:cNvSpPr/>
            <p:nvPr/>
          </p:nvSpPr>
          <p:spPr>
            <a:xfrm>
              <a:off x="0" y="0"/>
              <a:ext cx="2048725" cy="213570"/>
            </a:xfrm>
            <a:custGeom>
              <a:avLst/>
              <a:gdLst/>
              <a:ahLst/>
              <a:cxnLst/>
              <a:rect l="l" t="t" r="r" b="b"/>
              <a:pathLst>
                <a:path w="2048725" h="213570">
                  <a:moveTo>
                    <a:pt x="13861" y="0"/>
                  </a:moveTo>
                  <a:lnTo>
                    <a:pt x="2034864" y="0"/>
                  </a:lnTo>
                  <a:cubicBezTo>
                    <a:pt x="2038540" y="0"/>
                    <a:pt x="2042066" y="1460"/>
                    <a:pt x="2044665" y="4060"/>
                  </a:cubicBezTo>
                  <a:cubicBezTo>
                    <a:pt x="2047265" y="6659"/>
                    <a:pt x="2048725" y="10185"/>
                    <a:pt x="2048725" y="13861"/>
                  </a:cubicBezTo>
                  <a:lnTo>
                    <a:pt x="2048725" y="199709"/>
                  </a:lnTo>
                  <a:cubicBezTo>
                    <a:pt x="2048725" y="203385"/>
                    <a:pt x="2047265" y="206911"/>
                    <a:pt x="2044665" y="209510"/>
                  </a:cubicBezTo>
                  <a:cubicBezTo>
                    <a:pt x="2042066" y="212110"/>
                    <a:pt x="2038540" y="213570"/>
                    <a:pt x="2034864" y="213570"/>
                  </a:cubicBezTo>
                  <a:lnTo>
                    <a:pt x="13861" y="213570"/>
                  </a:lnTo>
                  <a:cubicBezTo>
                    <a:pt x="10185" y="213570"/>
                    <a:pt x="6659" y="212110"/>
                    <a:pt x="4060" y="209510"/>
                  </a:cubicBezTo>
                  <a:cubicBezTo>
                    <a:pt x="1460" y="206911"/>
                    <a:pt x="0" y="203385"/>
                    <a:pt x="0" y="199709"/>
                  </a:cubicBezTo>
                  <a:lnTo>
                    <a:pt x="0" y="13861"/>
                  </a:lnTo>
                  <a:cubicBezTo>
                    <a:pt x="0" y="10185"/>
                    <a:pt x="1460" y="6659"/>
                    <a:pt x="4060" y="4060"/>
                  </a:cubicBezTo>
                  <a:cubicBezTo>
                    <a:pt x="6659" y="1460"/>
                    <a:pt x="10185" y="0"/>
                    <a:pt x="13861" y="0"/>
                  </a:cubicBezTo>
                  <a:close/>
                </a:path>
              </a:pathLst>
            </a:custGeom>
            <a:solidFill>
              <a:srgbClr val="FFFFFF"/>
            </a:solidFill>
            <a:ln w="9525" cap="sq">
              <a:solidFill>
                <a:srgbClr val="D0DFD0"/>
              </a:solidFill>
              <a:prstDash val="solid"/>
              <a:miter/>
            </a:ln>
          </p:spPr>
        </p:sp>
        <p:sp>
          <p:nvSpPr>
            <p:cNvPr id="31" name="TextBox 31"/>
            <p:cNvSpPr txBox="1"/>
            <p:nvPr/>
          </p:nvSpPr>
          <p:spPr>
            <a:xfrm>
              <a:off x="0" y="-76200"/>
              <a:ext cx="2048725" cy="289770"/>
            </a:xfrm>
            <a:prstGeom prst="rect">
              <a:avLst/>
            </a:prstGeom>
          </p:spPr>
          <p:txBody>
            <a:bodyPr lIns="29780" tIns="29780" rIns="29780" bIns="29780" rtlCol="0" anchor="ctr"/>
            <a:lstStyle/>
            <a:p>
              <a:pPr algn="ctr">
                <a:lnSpc>
                  <a:spcPts val="4480"/>
                </a:lnSpc>
              </a:pPr>
              <a:endParaRPr/>
            </a:p>
          </p:txBody>
        </p:sp>
      </p:grpSp>
      <p:grpSp>
        <p:nvGrpSpPr>
          <p:cNvPr id="32" name="Group 32"/>
          <p:cNvGrpSpPr/>
          <p:nvPr/>
        </p:nvGrpSpPr>
        <p:grpSpPr>
          <a:xfrm>
            <a:off x="10556815" y="2015678"/>
            <a:ext cx="6702485" cy="1490885"/>
            <a:chOff x="0" y="0"/>
            <a:chExt cx="2048725" cy="455714"/>
          </a:xfrm>
        </p:grpSpPr>
        <p:sp>
          <p:nvSpPr>
            <p:cNvPr id="33" name="Freeform 33"/>
            <p:cNvSpPr/>
            <p:nvPr/>
          </p:nvSpPr>
          <p:spPr>
            <a:xfrm>
              <a:off x="0" y="0"/>
              <a:ext cx="2048725" cy="455714"/>
            </a:xfrm>
            <a:custGeom>
              <a:avLst/>
              <a:gdLst/>
              <a:ahLst/>
              <a:cxnLst/>
              <a:rect l="l" t="t" r="r" b="b"/>
              <a:pathLst>
                <a:path w="2048725" h="455714">
                  <a:moveTo>
                    <a:pt x="13861" y="0"/>
                  </a:moveTo>
                  <a:lnTo>
                    <a:pt x="2034864" y="0"/>
                  </a:lnTo>
                  <a:cubicBezTo>
                    <a:pt x="2038540" y="0"/>
                    <a:pt x="2042066" y="1460"/>
                    <a:pt x="2044665" y="4060"/>
                  </a:cubicBezTo>
                  <a:cubicBezTo>
                    <a:pt x="2047265" y="6659"/>
                    <a:pt x="2048725" y="10185"/>
                    <a:pt x="2048725" y="13861"/>
                  </a:cubicBezTo>
                  <a:lnTo>
                    <a:pt x="2048725" y="441853"/>
                  </a:lnTo>
                  <a:cubicBezTo>
                    <a:pt x="2048725" y="449508"/>
                    <a:pt x="2042519" y="455714"/>
                    <a:pt x="2034864" y="455714"/>
                  </a:cubicBezTo>
                  <a:lnTo>
                    <a:pt x="13861" y="455714"/>
                  </a:lnTo>
                  <a:cubicBezTo>
                    <a:pt x="10185" y="455714"/>
                    <a:pt x="6659" y="454253"/>
                    <a:pt x="4060" y="451654"/>
                  </a:cubicBezTo>
                  <a:cubicBezTo>
                    <a:pt x="1460" y="449054"/>
                    <a:pt x="0" y="445529"/>
                    <a:pt x="0" y="441853"/>
                  </a:cubicBezTo>
                  <a:lnTo>
                    <a:pt x="0" y="13861"/>
                  </a:lnTo>
                  <a:cubicBezTo>
                    <a:pt x="0" y="10185"/>
                    <a:pt x="1460" y="6659"/>
                    <a:pt x="4060" y="4060"/>
                  </a:cubicBezTo>
                  <a:cubicBezTo>
                    <a:pt x="6659" y="1460"/>
                    <a:pt x="10185" y="0"/>
                    <a:pt x="13861" y="0"/>
                  </a:cubicBezTo>
                  <a:close/>
                </a:path>
              </a:pathLst>
            </a:custGeom>
            <a:solidFill>
              <a:srgbClr val="FFFFFD"/>
            </a:solidFill>
            <a:ln w="9525" cap="sq">
              <a:solidFill>
                <a:srgbClr val="D0DFD0"/>
              </a:solidFill>
              <a:prstDash val="solid"/>
              <a:miter/>
            </a:ln>
          </p:spPr>
        </p:sp>
        <p:sp>
          <p:nvSpPr>
            <p:cNvPr id="34" name="TextBox 34"/>
            <p:cNvSpPr txBox="1"/>
            <p:nvPr/>
          </p:nvSpPr>
          <p:spPr>
            <a:xfrm>
              <a:off x="0" y="-76200"/>
              <a:ext cx="2048725" cy="531914"/>
            </a:xfrm>
            <a:prstGeom prst="rect">
              <a:avLst/>
            </a:prstGeom>
          </p:spPr>
          <p:txBody>
            <a:bodyPr lIns="29780" tIns="29780" rIns="29780" bIns="29780" rtlCol="0" anchor="ctr"/>
            <a:lstStyle/>
            <a:p>
              <a:pPr algn="ctr">
                <a:lnSpc>
                  <a:spcPts val="4480"/>
                </a:lnSpc>
              </a:pPr>
              <a:endParaRPr/>
            </a:p>
          </p:txBody>
        </p:sp>
      </p:grpSp>
      <p:grpSp>
        <p:nvGrpSpPr>
          <p:cNvPr id="35" name="Group 35"/>
          <p:cNvGrpSpPr/>
          <p:nvPr/>
        </p:nvGrpSpPr>
        <p:grpSpPr>
          <a:xfrm>
            <a:off x="10556815" y="3640574"/>
            <a:ext cx="6702485" cy="976300"/>
            <a:chOff x="0" y="0"/>
            <a:chExt cx="2048725" cy="298422"/>
          </a:xfrm>
        </p:grpSpPr>
        <p:sp>
          <p:nvSpPr>
            <p:cNvPr id="36" name="Freeform 36"/>
            <p:cNvSpPr/>
            <p:nvPr/>
          </p:nvSpPr>
          <p:spPr>
            <a:xfrm>
              <a:off x="0" y="0"/>
              <a:ext cx="2048725" cy="298422"/>
            </a:xfrm>
            <a:custGeom>
              <a:avLst/>
              <a:gdLst/>
              <a:ahLst/>
              <a:cxnLst/>
              <a:rect l="l" t="t" r="r" b="b"/>
              <a:pathLst>
                <a:path w="2048725" h="298422">
                  <a:moveTo>
                    <a:pt x="13861" y="0"/>
                  </a:moveTo>
                  <a:lnTo>
                    <a:pt x="2034864" y="0"/>
                  </a:lnTo>
                  <a:cubicBezTo>
                    <a:pt x="2038540" y="0"/>
                    <a:pt x="2042066" y="1460"/>
                    <a:pt x="2044665" y="4060"/>
                  </a:cubicBezTo>
                  <a:cubicBezTo>
                    <a:pt x="2047265" y="6659"/>
                    <a:pt x="2048725" y="10185"/>
                    <a:pt x="2048725" y="13861"/>
                  </a:cubicBezTo>
                  <a:lnTo>
                    <a:pt x="2048725" y="284561"/>
                  </a:lnTo>
                  <a:cubicBezTo>
                    <a:pt x="2048725" y="288237"/>
                    <a:pt x="2047265" y="291763"/>
                    <a:pt x="2044665" y="294362"/>
                  </a:cubicBezTo>
                  <a:cubicBezTo>
                    <a:pt x="2042066" y="296962"/>
                    <a:pt x="2038540" y="298422"/>
                    <a:pt x="2034864" y="298422"/>
                  </a:cubicBezTo>
                  <a:lnTo>
                    <a:pt x="13861" y="298422"/>
                  </a:lnTo>
                  <a:cubicBezTo>
                    <a:pt x="10185" y="298422"/>
                    <a:pt x="6659" y="296962"/>
                    <a:pt x="4060" y="294362"/>
                  </a:cubicBezTo>
                  <a:cubicBezTo>
                    <a:pt x="1460" y="291763"/>
                    <a:pt x="0" y="288237"/>
                    <a:pt x="0" y="284561"/>
                  </a:cubicBezTo>
                  <a:lnTo>
                    <a:pt x="0" y="13861"/>
                  </a:lnTo>
                  <a:cubicBezTo>
                    <a:pt x="0" y="10185"/>
                    <a:pt x="1460" y="6659"/>
                    <a:pt x="4060" y="4060"/>
                  </a:cubicBezTo>
                  <a:cubicBezTo>
                    <a:pt x="6659" y="1460"/>
                    <a:pt x="10185" y="0"/>
                    <a:pt x="13861" y="0"/>
                  </a:cubicBezTo>
                  <a:close/>
                </a:path>
              </a:pathLst>
            </a:custGeom>
            <a:solidFill>
              <a:srgbClr val="FFFFFF"/>
            </a:solidFill>
            <a:ln w="9525" cap="sq">
              <a:solidFill>
                <a:srgbClr val="D0DFD0"/>
              </a:solidFill>
              <a:prstDash val="solid"/>
              <a:miter/>
            </a:ln>
          </p:spPr>
        </p:sp>
        <p:sp>
          <p:nvSpPr>
            <p:cNvPr id="37" name="TextBox 37"/>
            <p:cNvSpPr txBox="1"/>
            <p:nvPr/>
          </p:nvSpPr>
          <p:spPr>
            <a:xfrm>
              <a:off x="0" y="-76200"/>
              <a:ext cx="2048725" cy="374622"/>
            </a:xfrm>
            <a:prstGeom prst="rect">
              <a:avLst/>
            </a:prstGeom>
          </p:spPr>
          <p:txBody>
            <a:bodyPr lIns="29780" tIns="29780" rIns="29780" bIns="29780" rtlCol="0" anchor="ctr"/>
            <a:lstStyle/>
            <a:p>
              <a:pPr algn="ctr">
                <a:lnSpc>
                  <a:spcPts val="4480"/>
                </a:lnSpc>
              </a:pPr>
              <a:endParaRPr/>
            </a:p>
          </p:txBody>
        </p:sp>
      </p:grpSp>
      <p:grpSp>
        <p:nvGrpSpPr>
          <p:cNvPr id="38" name="Group 38"/>
          <p:cNvGrpSpPr/>
          <p:nvPr/>
        </p:nvGrpSpPr>
        <p:grpSpPr>
          <a:xfrm>
            <a:off x="10556815" y="4750884"/>
            <a:ext cx="6702485" cy="1151770"/>
            <a:chOff x="0" y="0"/>
            <a:chExt cx="2048725" cy="352058"/>
          </a:xfrm>
        </p:grpSpPr>
        <p:sp>
          <p:nvSpPr>
            <p:cNvPr id="39" name="Freeform 39"/>
            <p:cNvSpPr/>
            <p:nvPr/>
          </p:nvSpPr>
          <p:spPr>
            <a:xfrm>
              <a:off x="0" y="0"/>
              <a:ext cx="2048725" cy="352058"/>
            </a:xfrm>
            <a:custGeom>
              <a:avLst/>
              <a:gdLst/>
              <a:ahLst/>
              <a:cxnLst/>
              <a:rect l="l" t="t" r="r" b="b"/>
              <a:pathLst>
                <a:path w="2048725" h="352058">
                  <a:moveTo>
                    <a:pt x="13861" y="0"/>
                  </a:moveTo>
                  <a:lnTo>
                    <a:pt x="2034864" y="0"/>
                  </a:lnTo>
                  <a:cubicBezTo>
                    <a:pt x="2038540" y="0"/>
                    <a:pt x="2042066" y="1460"/>
                    <a:pt x="2044665" y="4060"/>
                  </a:cubicBezTo>
                  <a:cubicBezTo>
                    <a:pt x="2047265" y="6659"/>
                    <a:pt x="2048725" y="10185"/>
                    <a:pt x="2048725" y="13861"/>
                  </a:cubicBezTo>
                  <a:lnTo>
                    <a:pt x="2048725" y="338197"/>
                  </a:lnTo>
                  <a:cubicBezTo>
                    <a:pt x="2048725" y="345852"/>
                    <a:pt x="2042519" y="352058"/>
                    <a:pt x="2034864" y="352058"/>
                  </a:cubicBezTo>
                  <a:lnTo>
                    <a:pt x="13861" y="352058"/>
                  </a:lnTo>
                  <a:cubicBezTo>
                    <a:pt x="10185" y="352058"/>
                    <a:pt x="6659" y="350597"/>
                    <a:pt x="4060" y="347998"/>
                  </a:cubicBezTo>
                  <a:cubicBezTo>
                    <a:pt x="1460" y="345398"/>
                    <a:pt x="0" y="341873"/>
                    <a:pt x="0" y="338197"/>
                  </a:cubicBezTo>
                  <a:lnTo>
                    <a:pt x="0" y="13861"/>
                  </a:lnTo>
                  <a:cubicBezTo>
                    <a:pt x="0" y="10185"/>
                    <a:pt x="1460" y="6659"/>
                    <a:pt x="4060" y="4060"/>
                  </a:cubicBezTo>
                  <a:cubicBezTo>
                    <a:pt x="6659" y="1460"/>
                    <a:pt x="10185" y="0"/>
                    <a:pt x="13861" y="0"/>
                  </a:cubicBezTo>
                  <a:close/>
                </a:path>
              </a:pathLst>
            </a:custGeom>
            <a:solidFill>
              <a:srgbClr val="FFFFFF"/>
            </a:solidFill>
            <a:ln w="9525" cap="sq">
              <a:solidFill>
                <a:srgbClr val="D0DFD0"/>
              </a:solidFill>
              <a:prstDash val="solid"/>
              <a:miter/>
            </a:ln>
          </p:spPr>
        </p:sp>
        <p:sp>
          <p:nvSpPr>
            <p:cNvPr id="40" name="TextBox 40"/>
            <p:cNvSpPr txBox="1"/>
            <p:nvPr/>
          </p:nvSpPr>
          <p:spPr>
            <a:xfrm>
              <a:off x="0" y="-76200"/>
              <a:ext cx="2048725" cy="428258"/>
            </a:xfrm>
            <a:prstGeom prst="rect">
              <a:avLst/>
            </a:prstGeom>
          </p:spPr>
          <p:txBody>
            <a:bodyPr lIns="29780" tIns="29780" rIns="29780" bIns="29780" rtlCol="0" anchor="ctr"/>
            <a:lstStyle/>
            <a:p>
              <a:pPr algn="ctr">
                <a:lnSpc>
                  <a:spcPts val="4480"/>
                </a:lnSpc>
              </a:pPr>
              <a:endParaRPr/>
            </a:p>
          </p:txBody>
        </p:sp>
      </p:grpSp>
      <p:grpSp>
        <p:nvGrpSpPr>
          <p:cNvPr id="41" name="Group 41"/>
          <p:cNvGrpSpPr/>
          <p:nvPr/>
        </p:nvGrpSpPr>
        <p:grpSpPr>
          <a:xfrm>
            <a:off x="10556815" y="6036665"/>
            <a:ext cx="6702485" cy="1537806"/>
            <a:chOff x="0" y="0"/>
            <a:chExt cx="2048725" cy="470056"/>
          </a:xfrm>
        </p:grpSpPr>
        <p:sp>
          <p:nvSpPr>
            <p:cNvPr id="42" name="Freeform 42"/>
            <p:cNvSpPr/>
            <p:nvPr/>
          </p:nvSpPr>
          <p:spPr>
            <a:xfrm>
              <a:off x="0" y="0"/>
              <a:ext cx="2048725" cy="470056"/>
            </a:xfrm>
            <a:custGeom>
              <a:avLst/>
              <a:gdLst/>
              <a:ahLst/>
              <a:cxnLst/>
              <a:rect l="l" t="t" r="r" b="b"/>
              <a:pathLst>
                <a:path w="2048725" h="470056">
                  <a:moveTo>
                    <a:pt x="13861" y="0"/>
                  </a:moveTo>
                  <a:lnTo>
                    <a:pt x="2034864" y="0"/>
                  </a:lnTo>
                  <a:cubicBezTo>
                    <a:pt x="2038540" y="0"/>
                    <a:pt x="2042066" y="1460"/>
                    <a:pt x="2044665" y="4060"/>
                  </a:cubicBezTo>
                  <a:cubicBezTo>
                    <a:pt x="2047265" y="6659"/>
                    <a:pt x="2048725" y="10185"/>
                    <a:pt x="2048725" y="13861"/>
                  </a:cubicBezTo>
                  <a:lnTo>
                    <a:pt x="2048725" y="456195"/>
                  </a:lnTo>
                  <a:cubicBezTo>
                    <a:pt x="2048725" y="463850"/>
                    <a:pt x="2042519" y="470056"/>
                    <a:pt x="2034864" y="470056"/>
                  </a:cubicBezTo>
                  <a:lnTo>
                    <a:pt x="13861" y="470056"/>
                  </a:lnTo>
                  <a:cubicBezTo>
                    <a:pt x="10185" y="470056"/>
                    <a:pt x="6659" y="468596"/>
                    <a:pt x="4060" y="465996"/>
                  </a:cubicBezTo>
                  <a:cubicBezTo>
                    <a:pt x="1460" y="463397"/>
                    <a:pt x="0" y="459871"/>
                    <a:pt x="0" y="456195"/>
                  </a:cubicBezTo>
                  <a:lnTo>
                    <a:pt x="0" y="13861"/>
                  </a:lnTo>
                  <a:cubicBezTo>
                    <a:pt x="0" y="10185"/>
                    <a:pt x="1460" y="6659"/>
                    <a:pt x="4060" y="4060"/>
                  </a:cubicBezTo>
                  <a:cubicBezTo>
                    <a:pt x="6659" y="1460"/>
                    <a:pt x="10185" y="0"/>
                    <a:pt x="13861" y="0"/>
                  </a:cubicBezTo>
                  <a:close/>
                </a:path>
              </a:pathLst>
            </a:custGeom>
            <a:solidFill>
              <a:srgbClr val="FFFFFF"/>
            </a:solidFill>
            <a:ln w="9525" cap="sq">
              <a:solidFill>
                <a:srgbClr val="D0DFD0"/>
              </a:solidFill>
              <a:prstDash val="solid"/>
              <a:miter/>
            </a:ln>
          </p:spPr>
        </p:sp>
        <p:sp>
          <p:nvSpPr>
            <p:cNvPr id="43" name="TextBox 43"/>
            <p:cNvSpPr txBox="1"/>
            <p:nvPr/>
          </p:nvSpPr>
          <p:spPr>
            <a:xfrm>
              <a:off x="0" y="-76200"/>
              <a:ext cx="2048725" cy="546256"/>
            </a:xfrm>
            <a:prstGeom prst="rect">
              <a:avLst/>
            </a:prstGeom>
          </p:spPr>
          <p:txBody>
            <a:bodyPr lIns="29780" tIns="29780" rIns="29780" bIns="29780" rtlCol="0" anchor="ctr"/>
            <a:lstStyle/>
            <a:p>
              <a:pPr algn="ctr">
                <a:lnSpc>
                  <a:spcPts val="4480"/>
                </a:lnSpc>
              </a:pPr>
              <a:endParaRPr/>
            </a:p>
          </p:txBody>
        </p:sp>
      </p:grpSp>
      <p:grpSp>
        <p:nvGrpSpPr>
          <p:cNvPr id="44" name="Group 44"/>
          <p:cNvGrpSpPr/>
          <p:nvPr/>
        </p:nvGrpSpPr>
        <p:grpSpPr>
          <a:xfrm>
            <a:off x="10556815" y="7708482"/>
            <a:ext cx="6702485" cy="2344243"/>
            <a:chOff x="0" y="0"/>
            <a:chExt cx="2048725" cy="716557"/>
          </a:xfrm>
        </p:grpSpPr>
        <p:sp>
          <p:nvSpPr>
            <p:cNvPr id="45" name="Freeform 45"/>
            <p:cNvSpPr/>
            <p:nvPr/>
          </p:nvSpPr>
          <p:spPr>
            <a:xfrm>
              <a:off x="0" y="0"/>
              <a:ext cx="2048725" cy="716557"/>
            </a:xfrm>
            <a:custGeom>
              <a:avLst/>
              <a:gdLst/>
              <a:ahLst/>
              <a:cxnLst/>
              <a:rect l="l" t="t" r="r" b="b"/>
              <a:pathLst>
                <a:path w="2048725" h="716557">
                  <a:moveTo>
                    <a:pt x="13861" y="0"/>
                  </a:moveTo>
                  <a:lnTo>
                    <a:pt x="2034864" y="0"/>
                  </a:lnTo>
                  <a:cubicBezTo>
                    <a:pt x="2038540" y="0"/>
                    <a:pt x="2042066" y="1460"/>
                    <a:pt x="2044665" y="4060"/>
                  </a:cubicBezTo>
                  <a:cubicBezTo>
                    <a:pt x="2047265" y="6659"/>
                    <a:pt x="2048725" y="10185"/>
                    <a:pt x="2048725" y="13861"/>
                  </a:cubicBezTo>
                  <a:lnTo>
                    <a:pt x="2048725" y="702696"/>
                  </a:lnTo>
                  <a:cubicBezTo>
                    <a:pt x="2048725" y="710351"/>
                    <a:pt x="2042519" y="716557"/>
                    <a:pt x="2034864" y="716557"/>
                  </a:cubicBezTo>
                  <a:lnTo>
                    <a:pt x="13861" y="716557"/>
                  </a:lnTo>
                  <a:cubicBezTo>
                    <a:pt x="10185" y="716557"/>
                    <a:pt x="6659" y="715096"/>
                    <a:pt x="4060" y="712497"/>
                  </a:cubicBezTo>
                  <a:cubicBezTo>
                    <a:pt x="1460" y="709897"/>
                    <a:pt x="0" y="706372"/>
                    <a:pt x="0" y="702696"/>
                  </a:cubicBezTo>
                  <a:lnTo>
                    <a:pt x="0" y="13861"/>
                  </a:lnTo>
                  <a:cubicBezTo>
                    <a:pt x="0" y="10185"/>
                    <a:pt x="1460" y="6659"/>
                    <a:pt x="4060" y="4060"/>
                  </a:cubicBezTo>
                  <a:cubicBezTo>
                    <a:pt x="6659" y="1460"/>
                    <a:pt x="10185" y="0"/>
                    <a:pt x="13861" y="0"/>
                  </a:cubicBezTo>
                  <a:close/>
                </a:path>
              </a:pathLst>
            </a:custGeom>
            <a:solidFill>
              <a:srgbClr val="FFFFFF"/>
            </a:solidFill>
            <a:ln w="9525" cap="sq">
              <a:solidFill>
                <a:srgbClr val="D0DFD0"/>
              </a:solidFill>
              <a:prstDash val="solid"/>
              <a:miter/>
            </a:ln>
          </p:spPr>
        </p:sp>
        <p:sp>
          <p:nvSpPr>
            <p:cNvPr id="46" name="TextBox 46"/>
            <p:cNvSpPr txBox="1"/>
            <p:nvPr/>
          </p:nvSpPr>
          <p:spPr>
            <a:xfrm>
              <a:off x="0" y="-76200"/>
              <a:ext cx="2048725" cy="792757"/>
            </a:xfrm>
            <a:prstGeom prst="rect">
              <a:avLst/>
            </a:prstGeom>
          </p:spPr>
          <p:txBody>
            <a:bodyPr lIns="29780" tIns="29780" rIns="29780" bIns="29780" rtlCol="0" anchor="ctr"/>
            <a:lstStyle/>
            <a:p>
              <a:pPr algn="ctr">
                <a:lnSpc>
                  <a:spcPts val="4480"/>
                </a:lnSpc>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68000"/>
            </a:blip>
            <a:stretch>
              <a:fillRect/>
            </a:stretch>
          </a:blipFill>
        </p:spPr>
      </p:sp>
      <p:sp>
        <p:nvSpPr>
          <p:cNvPr id="3" name="Freeform 3"/>
          <p:cNvSpPr/>
          <p:nvPr/>
        </p:nvSpPr>
        <p:spPr>
          <a:xfrm>
            <a:off x="8470285" y="6811368"/>
            <a:ext cx="10117073" cy="3616854"/>
          </a:xfrm>
          <a:custGeom>
            <a:avLst/>
            <a:gdLst/>
            <a:ahLst/>
            <a:cxnLst/>
            <a:rect l="l" t="t" r="r" b="b"/>
            <a:pathLst>
              <a:path w="10117073" h="3616854">
                <a:moveTo>
                  <a:pt x="0" y="0"/>
                </a:moveTo>
                <a:lnTo>
                  <a:pt x="10117073" y="0"/>
                </a:lnTo>
                <a:lnTo>
                  <a:pt x="10117073" y="3616854"/>
                </a:lnTo>
                <a:lnTo>
                  <a:pt x="0" y="3616854"/>
                </a:lnTo>
                <a:lnTo>
                  <a:pt x="0" y="0"/>
                </a:lnTo>
                <a:close/>
              </a:path>
            </a:pathLst>
          </a:custGeom>
          <a:blipFill>
            <a:blip r:embed="rId3">
              <a:alphaModFix amt="68000"/>
            </a:blip>
            <a:stretch>
              <a:fillRect/>
            </a:stretch>
          </a:blipFill>
        </p:spPr>
      </p:sp>
      <p:sp>
        <p:nvSpPr>
          <p:cNvPr id="4" name="Freeform 4"/>
          <p:cNvSpPr/>
          <p:nvPr/>
        </p:nvSpPr>
        <p:spPr>
          <a:xfrm>
            <a:off x="-128460" y="7185903"/>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68000"/>
            </a:blip>
            <a:stretch>
              <a:fillRect l="-82532"/>
            </a:stretch>
          </a:blipFill>
        </p:spPr>
      </p:sp>
      <p:sp>
        <p:nvSpPr>
          <p:cNvPr id="5" name="Freeform 5"/>
          <p:cNvSpPr/>
          <p:nvPr/>
        </p:nvSpPr>
        <p:spPr>
          <a:xfrm>
            <a:off x="10972800" y="-155448"/>
            <a:ext cx="7315200" cy="2368296"/>
          </a:xfrm>
          <a:custGeom>
            <a:avLst/>
            <a:gdLst/>
            <a:ahLst/>
            <a:cxnLst/>
            <a:rect l="l" t="t" r="r" b="b"/>
            <a:pathLst>
              <a:path w="7315200" h="2368296">
                <a:moveTo>
                  <a:pt x="0" y="0"/>
                </a:moveTo>
                <a:lnTo>
                  <a:pt x="7315200" y="0"/>
                </a:lnTo>
                <a:lnTo>
                  <a:pt x="7315200" y="2368296"/>
                </a:lnTo>
                <a:lnTo>
                  <a:pt x="0" y="23682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447800" y="2098548"/>
            <a:ext cx="14848348" cy="870110"/>
          </a:xfrm>
          <a:prstGeom prst="rect">
            <a:avLst/>
          </a:prstGeom>
        </p:spPr>
        <p:txBody>
          <a:bodyPr wrap="square" lIns="0" tIns="0" rIns="0" bIns="0" rtlCol="0" anchor="t">
            <a:spAutoFit/>
          </a:bodyPr>
          <a:lstStyle/>
          <a:p>
            <a:pPr algn="ctr">
              <a:lnSpc>
                <a:spcPts val="7337"/>
              </a:lnSpc>
              <a:spcBef>
                <a:spcPct val="0"/>
              </a:spcBef>
            </a:pPr>
            <a:r>
              <a:rPr lang="en-US" sz="5241" dirty="0">
                <a:solidFill>
                  <a:srgbClr val="BC660A"/>
                </a:solidFill>
                <a:latin typeface="Roboto Condensed Bold"/>
              </a:rPr>
              <a:t>1.Văn </a:t>
            </a:r>
            <a:r>
              <a:rPr lang="en-US" sz="5241" dirty="0" err="1">
                <a:solidFill>
                  <a:srgbClr val="BC660A"/>
                </a:solidFill>
                <a:latin typeface="Roboto Condensed Bold"/>
              </a:rPr>
              <a:t>bản</a:t>
            </a:r>
            <a:r>
              <a:rPr lang="en-US" sz="5241" dirty="0">
                <a:solidFill>
                  <a:srgbClr val="BC660A"/>
                </a:solidFill>
                <a:latin typeface="Roboto Condensed Bold"/>
              </a:rPr>
              <a:t> </a:t>
            </a:r>
            <a:r>
              <a:rPr lang="en-US" sz="5241" dirty="0" err="1">
                <a:solidFill>
                  <a:srgbClr val="BC660A"/>
                </a:solidFill>
                <a:latin typeface="Roboto Condensed Bold"/>
              </a:rPr>
              <a:t>trên</a:t>
            </a:r>
            <a:r>
              <a:rPr lang="en-US" sz="5241" dirty="0">
                <a:solidFill>
                  <a:srgbClr val="BC660A"/>
                </a:solidFill>
                <a:latin typeface="Roboto Condensed Bold"/>
              </a:rPr>
              <a:t> </a:t>
            </a:r>
            <a:r>
              <a:rPr lang="en-US" sz="5241" dirty="0" err="1">
                <a:solidFill>
                  <a:srgbClr val="BC660A"/>
                </a:solidFill>
                <a:latin typeface="Roboto Condensed Bold"/>
              </a:rPr>
              <a:t>giới</a:t>
            </a:r>
            <a:r>
              <a:rPr lang="en-US" sz="5241" dirty="0">
                <a:solidFill>
                  <a:srgbClr val="BC660A"/>
                </a:solidFill>
                <a:latin typeface="Roboto Condensed Bold"/>
              </a:rPr>
              <a:t> </a:t>
            </a:r>
            <a:r>
              <a:rPr lang="en-US" sz="5241" dirty="0" err="1">
                <a:solidFill>
                  <a:srgbClr val="BC660A"/>
                </a:solidFill>
                <a:latin typeface="Roboto Condensed Bold"/>
              </a:rPr>
              <a:t>thiệu</a:t>
            </a:r>
            <a:r>
              <a:rPr lang="en-US" sz="5241" dirty="0">
                <a:solidFill>
                  <a:srgbClr val="BC660A"/>
                </a:solidFill>
                <a:latin typeface="Roboto Condensed Bold"/>
              </a:rPr>
              <a:t> </a:t>
            </a:r>
            <a:r>
              <a:rPr lang="en-US" sz="5241" dirty="0" err="1">
                <a:solidFill>
                  <a:srgbClr val="BC660A"/>
                </a:solidFill>
                <a:latin typeface="Roboto Condensed Bold"/>
              </a:rPr>
              <a:t>về</a:t>
            </a:r>
            <a:r>
              <a:rPr lang="en-US" sz="5241" dirty="0">
                <a:solidFill>
                  <a:srgbClr val="BC660A"/>
                </a:solidFill>
                <a:latin typeface="Roboto Condensed Bold"/>
              </a:rPr>
              <a:t> </a:t>
            </a:r>
            <a:r>
              <a:rPr lang="en-US" sz="5241" dirty="0" err="1">
                <a:solidFill>
                  <a:srgbClr val="BC660A"/>
                </a:solidFill>
                <a:latin typeface="Roboto Condensed Bold"/>
              </a:rPr>
              <a:t>danh</a:t>
            </a:r>
            <a:r>
              <a:rPr lang="en-US" sz="5241" dirty="0">
                <a:solidFill>
                  <a:srgbClr val="BC660A"/>
                </a:solidFill>
                <a:latin typeface="Roboto Condensed Bold"/>
              </a:rPr>
              <a:t> lam </a:t>
            </a:r>
            <a:r>
              <a:rPr lang="en-US" sz="5241" dirty="0" err="1">
                <a:solidFill>
                  <a:srgbClr val="BC660A"/>
                </a:solidFill>
                <a:latin typeface="Roboto Condensed Bold"/>
              </a:rPr>
              <a:t>thắng</a:t>
            </a:r>
            <a:r>
              <a:rPr lang="en-US" sz="5241" dirty="0">
                <a:solidFill>
                  <a:srgbClr val="BC660A"/>
                </a:solidFill>
                <a:latin typeface="Roboto Condensed Bold"/>
              </a:rPr>
              <a:t> </a:t>
            </a:r>
            <a:r>
              <a:rPr lang="en-US" sz="5241" dirty="0" err="1">
                <a:solidFill>
                  <a:srgbClr val="BC660A"/>
                </a:solidFill>
                <a:latin typeface="Roboto Condensed Bold"/>
              </a:rPr>
              <a:t>cảnh</a:t>
            </a:r>
            <a:r>
              <a:rPr lang="en-US" sz="5241" dirty="0">
                <a:solidFill>
                  <a:srgbClr val="BC660A"/>
                </a:solidFill>
                <a:latin typeface="Roboto Condensed Bold"/>
              </a:rPr>
              <a:t> </a:t>
            </a:r>
            <a:r>
              <a:rPr lang="en-US" sz="5241" dirty="0" err="1">
                <a:solidFill>
                  <a:srgbClr val="BC660A"/>
                </a:solidFill>
                <a:latin typeface="Roboto Condensed Bold"/>
              </a:rPr>
              <a:t>nào</a:t>
            </a:r>
            <a:r>
              <a:rPr lang="en-US" sz="5241" dirty="0">
                <a:solidFill>
                  <a:srgbClr val="BC660A"/>
                </a:solidFill>
                <a:latin typeface="Roboto Condensed Bold"/>
              </a:rPr>
              <a:t>?</a:t>
            </a:r>
          </a:p>
        </p:txBody>
      </p:sp>
      <p:sp>
        <p:nvSpPr>
          <p:cNvPr id="7" name="TextBox 7"/>
          <p:cNvSpPr txBox="1"/>
          <p:nvPr/>
        </p:nvSpPr>
        <p:spPr>
          <a:xfrm>
            <a:off x="2133601" y="3909549"/>
            <a:ext cx="13021226" cy="786780"/>
          </a:xfrm>
          <a:prstGeom prst="rect">
            <a:avLst/>
          </a:prstGeom>
        </p:spPr>
        <p:txBody>
          <a:bodyPr wrap="square" lIns="0" tIns="0" rIns="0" bIns="0" rtlCol="0" anchor="t">
            <a:spAutoFit/>
          </a:bodyPr>
          <a:lstStyle/>
          <a:p>
            <a:pPr algn="ctr">
              <a:lnSpc>
                <a:spcPts val="6444"/>
              </a:lnSpc>
              <a:spcBef>
                <a:spcPct val="0"/>
              </a:spcBef>
            </a:pPr>
            <a:r>
              <a:rPr lang="en-US" sz="4603">
                <a:solidFill>
                  <a:srgbClr val="758B66"/>
                </a:solidFill>
                <a:latin typeface="Roboto Condensed"/>
              </a:rPr>
              <a:t>Văn bản trên giới thiệu về Vườn Quốc gia Tràm Chim</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64230" y="6461821"/>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70000"/>
            </a:blip>
            <a:stretch>
              <a:fillRect/>
            </a:stretch>
          </a:blipFill>
        </p:spPr>
      </p:sp>
      <p:sp>
        <p:nvSpPr>
          <p:cNvPr id="3" name="Freeform 3"/>
          <p:cNvSpPr/>
          <p:nvPr/>
        </p:nvSpPr>
        <p:spPr>
          <a:xfrm>
            <a:off x="8745279" y="7329086"/>
            <a:ext cx="10117073" cy="3616854"/>
          </a:xfrm>
          <a:custGeom>
            <a:avLst/>
            <a:gdLst/>
            <a:ahLst/>
            <a:cxnLst/>
            <a:rect l="l" t="t" r="r" b="b"/>
            <a:pathLst>
              <a:path w="10117073" h="3616854">
                <a:moveTo>
                  <a:pt x="0" y="0"/>
                </a:moveTo>
                <a:lnTo>
                  <a:pt x="10117074" y="0"/>
                </a:lnTo>
                <a:lnTo>
                  <a:pt x="10117074" y="3616854"/>
                </a:lnTo>
                <a:lnTo>
                  <a:pt x="0" y="3616854"/>
                </a:lnTo>
                <a:lnTo>
                  <a:pt x="0" y="0"/>
                </a:lnTo>
                <a:close/>
              </a:path>
            </a:pathLst>
          </a:custGeom>
          <a:blipFill>
            <a:blip r:embed="rId3">
              <a:alphaModFix amt="73000"/>
            </a:blip>
            <a:stretch>
              <a:fillRect/>
            </a:stretch>
          </a:blipFill>
        </p:spPr>
      </p:sp>
      <p:sp>
        <p:nvSpPr>
          <p:cNvPr id="4" name="Freeform 4"/>
          <p:cNvSpPr/>
          <p:nvPr/>
        </p:nvSpPr>
        <p:spPr>
          <a:xfrm>
            <a:off x="-258636" y="7329086"/>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72000"/>
            </a:blip>
            <a:stretch>
              <a:fillRect l="-82532"/>
            </a:stretch>
          </a:blipFill>
        </p:spPr>
      </p:sp>
      <p:sp>
        <p:nvSpPr>
          <p:cNvPr id="5" name="TextBox 5"/>
          <p:cNvSpPr txBox="1"/>
          <p:nvPr/>
        </p:nvSpPr>
        <p:spPr>
          <a:xfrm>
            <a:off x="1707659" y="2539927"/>
            <a:ext cx="15551641" cy="6169025"/>
          </a:xfrm>
          <a:prstGeom prst="rect">
            <a:avLst/>
          </a:prstGeom>
        </p:spPr>
        <p:txBody>
          <a:bodyPr lIns="0" tIns="0" rIns="0" bIns="0" rtlCol="0" anchor="t">
            <a:spAutoFit/>
          </a:bodyPr>
          <a:lstStyle/>
          <a:p>
            <a:pPr marL="755649" lvl="1" indent="-377824" algn="l">
              <a:lnSpc>
                <a:spcPts val="4899"/>
              </a:lnSpc>
              <a:buFont typeface="Arial"/>
              <a:buChar char="•"/>
            </a:pPr>
            <a:r>
              <a:rPr lang="en-US" sz="3499" dirty="0" err="1">
                <a:solidFill>
                  <a:srgbClr val="518475"/>
                </a:solidFill>
                <a:latin typeface="Roboto Condensed Bold"/>
              </a:rPr>
              <a:t>Phần</a:t>
            </a:r>
            <a:r>
              <a:rPr lang="en-US" sz="3499" dirty="0">
                <a:solidFill>
                  <a:srgbClr val="518475"/>
                </a:solidFill>
                <a:latin typeface="Roboto Condensed Bold"/>
              </a:rPr>
              <a:t> 1</a:t>
            </a:r>
            <a:r>
              <a:rPr lang="en-US" sz="3499" dirty="0">
                <a:solidFill>
                  <a:srgbClr val="518475"/>
                </a:solidFill>
                <a:latin typeface="Roboto Condensed"/>
              </a:rPr>
              <a:t> (</a:t>
            </a:r>
            <a:r>
              <a:rPr lang="en-US" sz="3499" dirty="0" err="1">
                <a:solidFill>
                  <a:srgbClr val="518475"/>
                </a:solidFill>
                <a:latin typeface="Roboto Condensed"/>
              </a:rPr>
              <a:t>Từ</a:t>
            </a:r>
            <a:r>
              <a:rPr lang="en-US" sz="3499" dirty="0">
                <a:solidFill>
                  <a:srgbClr val="518475"/>
                </a:solidFill>
                <a:latin typeface="Roboto Condensed"/>
              </a:rPr>
              <a:t> </a:t>
            </a:r>
            <a:r>
              <a:rPr lang="en-US" sz="3499" dirty="0" err="1">
                <a:solidFill>
                  <a:srgbClr val="518475"/>
                </a:solidFill>
                <a:latin typeface="Roboto Condensed"/>
              </a:rPr>
              <a:t>đầu</a:t>
            </a:r>
            <a:r>
              <a:rPr lang="en-US" sz="3499" dirty="0">
                <a:solidFill>
                  <a:srgbClr val="518475"/>
                </a:solidFill>
                <a:latin typeface="Roboto Condensed"/>
              </a:rPr>
              <a:t> </a:t>
            </a:r>
            <a:r>
              <a:rPr lang="en-US" sz="3499" dirty="0" err="1">
                <a:solidFill>
                  <a:srgbClr val="518475"/>
                </a:solidFill>
                <a:latin typeface="Roboto Condensed"/>
              </a:rPr>
              <a:t>đến</a:t>
            </a:r>
            <a:r>
              <a:rPr lang="en-US" sz="3499" dirty="0">
                <a:solidFill>
                  <a:srgbClr val="518475"/>
                </a:solidFill>
                <a:latin typeface="Roboto Condensed"/>
              </a:rPr>
              <a:t> “</a:t>
            </a:r>
            <a:r>
              <a:rPr lang="en-US" sz="3499" dirty="0" err="1">
                <a:solidFill>
                  <a:srgbClr val="518475"/>
                </a:solidFill>
                <a:latin typeface="Roboto Condensed"/>
              </a:rPr>
              <a:t>phong</a:t>
            </a:r>
            <a:r>
              <a:rPr lang="en-US" sz="3499" dirty="0">
                <a:solidFill>
                  <a:srgbClr val="518475"/>
                </a:solidFill>
                <a:latin typeface="Roboto Condensed"/>
              </a:rPr>
              <a:t> </a:t>
            </a:r>
            <a:r>
              <a:rPr lang="en-US" sz="3499" dirty="0" err="1">
                <a:solidFill>
                  <a:srgbClr val="518475"/>
                </a:solidFill>
                <a:latin typeface="Roboto Condensed"/>
              </a:rPr>
              <a:t>phú</a:t>
            </a:r>
            <a:r>
              <a:rPr lang="en-US" sz="3499" dirty="0">
                <a:solidFill>
                  <a:srgbClr val="518475"/>
                </a:solidFill>
                <a:latin typeface="Roboto Condensed"/>
              </a:rPr>
              <a:t>”) -&gt; </a:t>
            </a:r>
            <a:r>
              <a:rPr lang="en-US" sz="3499" dirty="0" err="1">
                <a:solidFill>
                  <a:srgbClr val="518475"/>
                </a:solidFill>
                <a:latin typeface="Roboto Condensed"/>
              </a:rPr>
              <a:t>Mở</a:t>
            </a:r>
            <a:r>
              <a:rPr lang="en-US" sz="3499" dirty="0">
                <a:solidFill>
                  <a:srgbClr val="518475"/>
                </a:solidFill>
                <a:latin typeface="Roboto Condensed"/>
              </a:rPr>
              <a:t> </a:t>
            </a:r>
            <a:r>
              <a:rPr lang="en-US" sz="3499" dirty="0" err="1">
                <a:solidFill>
                  <a:srgbClr val="518475"/>
                </a:solidFill>
                <a:latin typeface="Roboto Condensed"/>
              </a:rPr>
              <a:t>bài</a:t>
            </a:r>
            <a:r>
              <a:rPr lang="en-US" sz="3499" dirty="0">
                <a:solidFill>
                  <a:srgbClr val="518475"/>
                </a:solidFill>
                <a:latin typeface="Roboto Condensed"/>
              </a:rPr>
              <a:t>: </a:t>
            </a:r>
            <a:r>
              <a:rPr lang="en-US" sz="3499" dirty="0" err="1">
                <a:solidFill>
                  <a:srgbClr val="518475"/>
                </a:solidFill>
                <a:latin typeface="Roboto Condensed"/>
              </a:rPr>
              <a:t>Giới</a:t>
            </a:r>
            <a:r>
              <a:rPr lang="en-US" sz="3499" dirty="0">
                <a:solidFill>
                  <a:srgbClr val="518475"/>
                </a:solidFill>
                <a:latin typeface="Roboto Condensed"/>
              </a:rPr>
              <a:t> </a:t>
            </a:r>
            <a:r>
              <a:rPr lang="en-US" sz="3499" dirty="0" err="1">
                <a:solidFill>
                  <a:srgbClr val="518475"/>
                </a:solidFill>
                <a:latin typeface="Roboto Condensed"/>
              </a:rPr>
              <a:t>thiệu</a:t>
            </a:r>
            <a:r>
              <a:rPr lang="en-US" sz="3499" dirty="0">
                <a:solidFill>
                  <a:srgbClr val="518475"/>
                </a:solidFill>
                <a:latin typeface="Roboto Condensed"/>
              </a:rPr>
              <a:t> </a:t>
            </a:r>
            <a:r>
              <a:rPr lang="en-US" sz="3499" dirty="0" err="1">
                <a:solidFill>
                  <a:srgbClr val="518475"/>
                </a:solidFill>
                <a:latin typeface="Roboto Condensed"/>
              </a:rPr>
              <a:t>khái</a:t>
            </a:r>
            <a:r>
              <a:rPr lang="en-US" sz="3499" dirty="0">
                <a:solidFill>
                  <a:srgbClr val="518475"/>
                </a:solidFill>
                <a:latin typeface="Roboto Condensed"/>
              </a:rPr>
              <a:t> </a:t>
            </a:r>
            <a:r>
              <a:rPr lang="en-US" sz="3499" dirty="0" err="1">
                <a:solidFill>
                  <a:srgbClr val="518475"/>
                </a:solidFill>
                <a:latin typeface="Roboto Condensed"/>
              </a:rPr>
              <a:t>quát</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endParaRPr lang="en-US" sz="3499" dirty="0">
              <a:solidFill>
                <a:srgbClr val="518475"/>
              </a:solidFill>
              <a:latin typeface="Roboto Condensed"/>
            </a:endParaRPr>
          </a:p>
          <a:p>
            <a:pPr marL="755649" lvl="1" indent="-377824" algn="l">
              <a:lnSpc>
                <a:spcPts val="4899"/>
              </a:lnSpc>
              <a:buFont typeface="Arial"/>
              <a:buChar char="•"/>
            </a:pPr>
            <a:r>
              <a:rPr lang="en-US" sz="3499" dirty="0" err="1">
                <a:solidFill>
                  <a:srgbClr val="518475"/>
                </a:solidFill>
                <a:latin typeface="Roboto Condensed Bold"/>
              </a:rPr>
              <a:t>Phần</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Từ</a:t>
            </a:r>
            <a:r>
              <a:rPr lang="en-US" sz="3499" dirty="0">
                <a:solidFill>
                  <a:srgbClr val="518475"/>
                </a:solidFill>
                <a:latin typeface="Roboto Condensed"/>
              </a:rPr>
              <a:t> “</a:t>
            </a:r>
            <a:r>
              <a:rPr lang="en-US" sz="3499" dirty="0" err="1">
                <a:solidFill>
                  <a:srgbClr val="518475"/>
                </a:solidFill>
                <a:latin typeface="Roboto Condensed"/>
              </a:rPr>
              <a:t>vị</a:t>
            </a:r>
            <a:r>
              <a:rPr lang="en-US" sz="3499" dirty="0">
                <a:solidFill>
                  <a:srgbClr val="518475"/>
                </a:solidFill>
                <a:latin typeface="Roboto Condensed"/>
              </a:rPr>
              <a:t> </a:t>
            </a:r>
            <a:r>
              <a:rPr lang="en-US" sz="3499" dirty="0" err="1">
                <a:solidFill>
                  <a:srgbClr val="518475"/>
                </a:solidFill>
                <a:latin typeface="Roboto Condensed"/>
              </a:rPr>
              <a:t>trí</a:t>
            </a:r>
            <a:r>
              <a:rPr lang="en-US" sz="3499" dirty="0">
                <a:solidFill>
                  <a:srgbClr val="518475"/>
                </a:solidFill>
                <a:latin typeface="Roboto Condensed"/>
              </a:rPr>
              <a:t> </a:t>
            </a:r>
            <a:r>
              <a:rPr lang="en-US" sz="3499" dirty="0" err="1">
                <a:solidFill>
                  <a:srgbClr val="518475"/>
                </a:solidFill>
                <a:latin typeface="Roboto Condensed"/>
              </a:rPr>
              <a:t>tọa</a:t>
            </a:r>
            <a:r>
              <a:rPr lang="en-US" sz="3499" dirty="0">
                <a:solidFill>
                  <a:srgbClr val="518475"/>
                </a:solidFill>
                <a:latin typeface="Roboto Condensed"/>
              </a:rPr>
              <a:t> </a:t>
            </a:r>
            <a:r>
              <a:rPr lang="en-US" sz="3499" dirty="0" err="1">
                <a:solidFill>
                  <a:srgbClr val="518475"/>
                </a:solidFill>
                <a:latin typeface="Roboto Condensed"/>
              </a:rPr>
              <a:t>lạc</a:t>
            </a:r>
            <a:r>
              <a:rPr lang="en-US" sz="3499" dirty="0">
                <a:solidFill>
                  <a:srgbClr val="518475"/>
                </a:solidFill>
                <a:latin typeface="Roboto Condensed"/>
              </a:rPr>
              <a:t>” </a:t>
            </a:r>
            <a:r>
              <a:rPr lang="en-US" sz="3499" dirty="0" err="1">
                <a:solidFill>
                  <a:srgbClr val="518475"/>
                </a:solidFill>
                <a:latin typeface="Roboto Condensed"/>
              </a:rPr>
              <a:t>đến</a:t>
            </a:r>
            <a:r>
              <a:rPr lang="en-US" sz="3499" dirty="0">
                <a:solidFill>
                  <a:srgbClr val="518475"/>
                </a:solidFill>
                <a:latin typeface="Roboto Condensed"/>
              </a:rPr>
              <a:t> “</a:t>
            </a:r>
            <a:r>
              <a:rPr lang="en-US" sz="3499" dirty="0" err="1">
                <a:solidFill>
                  <a:srgbClr val="518475"/>
                </a:solidFill>
                <a:latin typeface="Roboto Condensed"/>
              </a:rPr>
              <a:t>mật</a:t>
            </a:r>
            <a:r>
              <a:rPr lang="en-US" sz="3499" dirty="0">
                <a:solidFill>
                  <a:srgbClr val="518475"/>
                </a:solidFill>
                <a:latin typeface="Roboto Condensed"/>
              </a:rPr>
              <a:t> </a:t>
            </a:r>
            <a:r>
              <a:rPr lang="en-US" sz="3499" dirty="0" err="1">
                <a:solidFill>
                  <a:srgbClr val="518475"/>
                </a:solidFill>
                <a:latin typeface="Roboto Condensed"/>
              </a:rPr>
              <a:t>ong</a:t>
            </a:r>
            <a:r>
              <a:rPr lang="en-US" sz="3499" dirty="0">
                <a:solidFill>
                  <a:srgbClr val="518475"/>
                </a:solidFill>
                <a:latin typeface="Roboto Condensed"/>
              </a:rPr>
              <a:t> </a:t>
            </a:r>
            <a:r>
              <a:rPr lang="en-US" sz="3499" dirty="0" err="1">
                <a:solidFill>
                  <a:srgbClr val="518475"/>
                </a:solidFill>
                <a:latin typeface="Roboto Condensed"/>
              </a:rPr>
              <a:t>hương</a:t>
            </a:r>
            <a:r>
              <a:rPr lang="en-US" sz="3499" dirty="0">
                <a:solidFill>
                  <a:srgbClr val="518475"/>
                </a:solidFill>
                <a:latin typeface="Roboto Condensed"/>
              </a:rPr>
              <a:t> </a:t>
            </a:r>
            <a:r>
              <a:rPr lang="en-US" sz="3499" dirty="0" err="1">
                <a:solidFill>
                  <a:srgbClr val="518475"/>
                </a:solidFill>
                <a:latin typeface="Roboto Condensed"/>
              </a:rPr>
              <a:t>tràm</a:t>
            </a:r>
            <a:r>
              <a:rPr lang="en-US" sz="3499" dirty="0">
                <a:solidFill>
                  <a:srgbClr val="518475"/>
                </a:solidFill>
                <a:latin typeface="Roboto Condensed"/>
              </a:rPr>
              <a:t>,…”) </a:t>
            </a:r>
            <a:r>
              <a:rPr lang="en-US" sz="3499" dirty="0" err="1">
                <a:solidFill>
                  <a:srgbClr val="518475"/>
                </a:solidFill>
                <a:latin typeface="Roboto Condensed"/>
              </a:rPr>
              <a:t>Thân</a:t>
            </a:r>
            <a:r>
              <a:rPr lang="en-US" sz="3499" dirty="0">
                <a:solidFill>
                  <a:srgbClr val="518475"/>
                </a:solidFill>
                <a:latin typeface="Roboto Condensed"/>
              </a:rPr>
              <a:t> </a:t>
            </a:r>
            <a:r>
              <a:rPr lang="en-US" sz="3499" dirty="0" err="1">
                <a:solidFill>
                  <a:srgbClr val="518475"/>
                </a:solidFill>
                <a:latin typeface="Roboto Condensed"/>
              </a:rPr>
              <a:t>bài</a:t>
            </a:r>
            <a:r>
              <a:rPr lang="en-US" sz="3499" dirty="0">
                <a:solidFill>
                  <a:srgbClr val="518475"/>
                </a:solidFill>
                <a:latin typeface="Roboto Condensed"/>
              </a:rPr>
              <a:t>: </a:t>
            </a:r>
            <a:r>
              <a:rPr lang="en-US" sz="3499" dirty="0" err="1">
                <a:solidFill>
                  <a:srgbClr val="518475"/>
                </a:solidFill>
                <a:latin typeface="Roboto Condensed"/>
              </a:rPr>
              <a:t>Trình</a:t>
            </a:r>
            <a:r>
              <a:rPr lang="en-US" sz="3499" dirty="0">
                <a:solidFill>
                  <a:srgbClr val="518475"/>
                </a:solidFill>
                <a:latin typeface="Roboto Condensed"/>
              </a:rPr>
              <a:t> </a:t>
            </a:r>
            <a:r>
              <a:rPr lang="en-US" sz="3499" dirty="0" err="1">
                <a:solidFill>
                  <a:srgbClr val="518475"/>
                </a:solidFill>
                <a:latin typeface="Roboto Condensed"/>
              </a:rPr>
              <a:t>bày</a:t>
            </a:r>
            <a:r>
              <a:rPr lang="en-US" sz="3499" dirty="0">
                <a:solidFill>
                  <a:srgbClr val="518475"/>
                </a:solidFill>
                <a:latin typeface="Roboto Condensed"/>
              </a:rPr>
              <a:t> </a:t>
            </a:r>
            <a:r>
              <a:rPr lang="en-US" sz="3499" dirty="0" err="1">
                <a:solidFill>
                  <a:srgbClr val="518475"/>
                </a:solidFill>
                <a:latin typeface="Roboto Condensed"/>
              </a:rPr>
              <a:t>thông</a:t>
            </a:r>
            <a:r>
              <a:rPr lang="en-US" sz="3499" dirty="0">
                <a:solidFill>
                  <a:srgbClr val="518475"/>
                </a:solidFill>
                <a:latin typeface="Roboto Condensed"/>
              </a:rPr>
              <a:t> tin </a:t>
            </a:r>
            <a:r>
              <a:rPr lang="en-US" sz="3499" dirty="0" err="1">
                <a:solidFill>
                  <a:srgbClr val="518475"/>
                </a:solidFill>
                <a:latin typeface="Roboto Condensed"/>
              </a:rPr>
              <a:t>liên</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 </a:t>
            </a:r>
            <a:r>
              <a:rPr lang="en-US" sz="3499" dirty="0" err="1">
                <a:solidFill>
                  <a:srgbClr val="518475"/>
                </a:solidFill>
                <a:latin typeface="Roboto Condensed"/>
              </a:rPr>
              <a:t>đến</a:t>
            </a:r>
            <a:r>
              <a:rPr lang="en-US" sz="3499" dirty="0">
                <a:solidFill>
                  <a:srgbClr val="518475"/>
                </a:solidFill>
                <a:latin typeface="Roboto Condensed"/>
              </a:rPr>
              <a:t> </a:t>
            </a:r>
            <a:r>
              <a:rPr lang="en-US" sz="3499" dirty="0" err="1">
                <a:solidFill>
                  <a:srgbClr val="518475"/>
                </a:solidFill>
                <a:latin typeface="Roboto Condensed"/>
              </a:rPr>
              <a:t>đặc</a:t>
            </a:r>
            <a:r>
              <a:rPr lang="en-US" sz="3499" dirty="0">
                <a:solidFill>
                  <a:srgbClr val="518475"/>
                </a:solidFill>
                <a:latin typeface="Roboto Condensed"/>
              </a:rPr>
              <a:t> </a:t>
            </a:r>
            <a:r>
              <a:rPr lang="en-US" sz="3499" dirty="0" err="1">
                <a:solidFill>
                  <a:srgbClr val="518475"/>
                </a:solidFill>
                <a:latin typeface="Roboto Condensed"/>
              </a:rPr>
              <a:t>điểm</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a:t>
            </a:r>
          </a:p>
          <a:p>
            <a:pPr algn="l">
              <a:lnSpc>
                <a:spcPts val="4899"/>
              </a:lnSpc>
            </a:pPr>
            <a:r>
              <a:rPr lang="en-US" sz="3499" dirty="0">
                <a:solidFill>
                  <a:srgbClr val="518475"/>
                </a:solidFill>
                <a:latin typeface="Roboto Condensed"/>
              </a:rPr>
              <a:t>        + </a:t>
            </a:r>
            <a:r>
              <a:rPr lang="en-US" sz="3499" dirty="0" err="1">
                <a:solidFill>
                  <a:srgbClr val="518475"/>
                </a:solidFill>
                <a:latin typeface="Roboto Condensed"/>
              </a:rPr>
              <a:t>Đoạn</a:t>
            </a:r>
            <a:r>
              <a:rPr lang="en-US" sz="3499" dirty="0">
                <a:solidFill>
                  <a:srgbClr val="518475"/>
                </a:solidFill>
                <a:latin typeface="Roboto Condensed"/>
              </a:rPr>
              <a:t> 1. </a:t>
            </a:r>
            <a:r>
              <a:rPr lang="en-US" sz="3499" dirty="0" err="1">
                <a:solidFill>
                  <a:srgbClr val="518475"/>
                </a:solidFill>
                <a:latin typeface="Roboto Condensed"/>
              </a:rPr>
              <a:t>Giới</a:t>
            </a:r>
            <a:r>
              <a:rPr lang="en-US" sz="3499" dirty="0">
                <a:solidFill>
                  <a:srgbClr val="518475"/>
                </a:solidFill>
                <a:latin typeface="Roboto Condensed"/>
              </a:rPr>
              <a:t> </a:t>
            </a:r>
            <a:r>
              <a:rPr lang="en-US" sz="3499" dirty="0" err="1">
                <a:solidFill>
                  <a:srgbClr val="518475"/>
                </a:solidFill>
                <a:latin typeface="Roboto Condensed"/>
              </a:rPr>
              <a:t>thiệu</a:t>
            </a:r>
            <a:r>
              <a:rPr lang="en-US" sz="3499" dirty="0">
                <a:solidFill>
                  <a:srgbClr val="518475"/>
                </a:solidFill>
                <a:latin typeface="Roboto Condensed"/>
              </a:rPr>
              <a:t> </a:t>
            </a:r>
            <a:r>
              <a:rPr lang="en-US" sz="3499" dirty="0" err="1">
                <a:solidFill>
                  <a:srgbClr val="518475"/>
                </a:solidFill>
                <a:latin typeface="Roboto Condensed"/>
              </a:rPr>
              <a:t>vị</a:t>
            </a:r>
            <a:r>
              <a:rPr lang="en-US" sz="3499" dirty="0">
                <a:solidFill>
                  <a:srgbClr val="518475"/>
                </a:solidFill>
                <a:latin typeface="Roboto Condensed"/>
              </a:rPr>
              <a:t> </a:t>
            </a:r>
            <a:r>
              <a:rPr lang="en-US" sz="3499" dirty="0" err="1">
                <a:solidFill>
                  <a:srgbClr val="518475"/>
                </a:solidFill>
                <a:latin typeface="Roboto Condensed"/>
              </a:rPr>
              <a:t>trí</a:t>
            </a:r>
            <a:r>
              <a:rPr lang="en-US" sz="3499" dirty="0">
                <a:solidFill>
                  <a:srgbClr val="518475"/>
                </a:solidFill>
                <a:latin typeface="Roboto Condensed"/>
              </a:rPr>
              <a:t> </a:t>
            </a:r>
            <a:r>
              <a:rPr lang="en-US" sz="3499" dirty="0" err="1">
                <a:solidFill>
                  <a:srgbClr val="518475"/>
                </a:solidFill>
                <a:latin typeface="Roboto Condensed"/>
              </a:rPr>
              <a:t>tọa</a:t>
            </a:r>
            <a:r>
              <a:rPr lang="en-US" sz="3499" dirty="0">
                <a:solidFill>
                  <a:srgbClr val="518475"/>
                </a:solidFill>
                <a:latin typeface="Roboto Condensed"/>
              </a:rPr>
              <a:t> </a:t>
            </a:r>
            <a:r>
              <a:rPr lang="en-US" sz="3499" dirty="0" err="1">
                <a:solidFill>
                  <a:srgbClr val="518475"/>
                </a:solidFill>
                <a:latin typeface="Roboto Condensed"/>
              </a:rPr>
              <a:t>lạc</a:t>
            </a:r>
            <a:r>
              <a:rPr lang="en-US" sz="3499" dirty="0">
                <a:solidFill>
                  <a:srgbClr val="518475"/>
                </a:solidFill>
                <a:latin typeface="Roboto Condensed"/>
              </a:rPr>
              <a:t>, </a:t>
            </a:r>
            <a:r>
              <a:rPr lang="en-US" sz="3499" dirty="0" err="1">
                <a:solidFill>
                  <a:srgbClr val="518475"/>
                </a:solidFill>
                <a:latin typeface="Roboto Condensed"/>
              </a:rPr>
              <a:t>lịch</a:t>
            </a:r>
            <a:r>
              <a:rPr lang="en-US" sz="3499" dirty="0">
                <a:solidFill>
                  <a:srgbClr val="518475"/>
                </a:solidFill>
                <a:latin typeface="Roboto Condensed"/>
              </a:rPr>
              <a:t> </a:t>
            </a:r>
            <a:r>
              <a:rPr lang="en-US" sz="3499" dirty="0" err="1">
                <a:solidFill>
                  <a:srgbClr val="518475"/>
                </a:solidFill>
                <a:latin typeface="Roboto Condensed"/>
              </a:rPr>
              <a:t>sử</a:t>
            </a:r>
            <a:r>
              <a:rPr lang="en-US" sz="3499" dirty="0">
                <a:solidFill>
                  <a:srgbClr val="518475"/>
                </a:solidFill>
                <a:latin typeface="Roboto Condensed"/>
              </a:rPr>
              <a:t> </a:t>
            </a:r>
            <a:r>
              <a:rPr lang="en-US" sz="3499" dirty="0" err="1">
                <a:solidFill>
                  <a:srgbClr val="518475"/>
                </a:solidFill>
                <a:latin typeface="Roboto Condensed"/>
              </a:rPr>
              <a:t>hình</a:t>
            </a:r>
            <a:r>
              <a:rPr lang="en-US" sz="3499" dirty="0">
                <a:solidFill>
                  <a:srgbClr val="518475"/>
                </a:solidFill>
                <a:latin typeface="Roboto Condensed"/>
              </a:rPr>
              <a:t> </a:t>
            </a:r>
            <a:r>
              <a:rPr lang="en-US" sz="3499" dirty="0" err="1">
                <a:solidFill>
                  <a:srgbClr val="518475"/>
                </a:solidFill>
                <a:latin typeface="Roboto Condensed"/>
              </a:rPr>
              <a:t>thành</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Vườn</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gia</a:t>
            </a:r>
            <a:r>
              <a:rPr lang="en-US" sz="3499" dirty="0">
                <a:solidFill>
                  <a:srgbClr val="518475"/>
                </a:solidFill>
                <a:latin typeface="Roboto Condensed"/>
              </a:rPr>
              <a:t> </a:t>
            </a:r>
            <a:r>
              <a:rPr lang="en-US" sz="3499" dirty="0" err="1">
                <a:solidFill>
                  <a:srgbClr val="518475"/>
                </a:solidFill>
                <a:latin typeface="Roboto Condensed"/>
              </a:rPr>
              <a:t>Tràm</a:t>
            </a:r>
            <a:r>
              <a:rPr lang="en-US" sz="3499" dirty="0">
                <a:solidFill>
                  <a:srgbClr val="518475"/>
                </a:solidFill>
                <a:latin typeface="Roboto Condensed"/>
              </a:rPr>
              <a:t> </a:t>
            </a:r>
            <a:r>
              <a:rPr lang="en-US" sz="3499" dirty="0" err="1">
                <a:solidFill>
                  <a:srgbClr val="518475"/>
                </a:solidFill>
                <a:latin typeface="Roboto Condensed"/>
              </a:rPr>
              <a:t>Chim</a:t>
            </a:r>
            <a:endParaRPr lang="en-US" sz="3499" dirty="0">
              <a:solidFill>
                <a:srgbClr val="518475"/>
              </a:solidFill>
              <a:latin typeface="Roboto Condensed"/>
            </a:endParaRPr>
          </a:p>
          <a:p>
            <a:pPr algn="l">
              <a:lnSpc>
                <a:spcPts val="4899"/>
              </a:lnSpc>
            </a:pPr>
            <a:r>
              <a:rPr lang="en-US" sz="3499" dirty="0">
                <a:solidFill>
                  <a:srgbClr val="518475"/>
                </a:solidFill>
                <a:latin typeface="Roboto Condensed"/>
              </a:rPr>
              <a:t>        + </a:t>
            </a:r>
            <a:r>
              <a:rPr lang="en-US" sz="3499" dirty="0" err="1">
                <a:solidFill>
                  <a:srgbClr val="518475"/>
                </a:solidFill>
                <a:latin typeface="Roboto Condensed"/>
              </a:rPr>
              <a:t>Đoạn</a:t>
            </a:r>
            <a:r>
              <a:rPr lang="en-US" sz="3499" dirty="0">
                <a:solidFill>
                  <a:srgbClr val="518475"/>
                </a:solidFill>
                <a:latin typeface="Roboto Condensed"/>
              </a:rPr>
              <a:t> 2. </a:t>
            </a:r>
            <a:r>
              <a:rPr lang="en-US" sz="3499" dirty="0" err="1">
                <a:solidFill>
                  <a:srgbClr val="518475"/>
                </a:solidFill>
                <a:latin typeface="Roboto Condensed"/>
              </a:rPr>
              <a:t>Giới</a:t>
            </a:r>
            <a:r>
              <a:rPr lang="en-US" sz="3499" dirty="0">
                <a:solidFill>
                  <a:srgbClr val="518475"/>
                </a:solidFill>
                <a:latin typeface="Roboto Condensed"/>
              </a:rPr>
              <a:t> </a:t>
            </a:r>
            <a:r>
              <a:rPr lang="en-US" sz="3499" dirty="0" err="1">
                <a:solidFill>
                  <a:srgbClr val="518475"/>
                </a:solidFill>
                <a:latin typeface="Roboto Condensed"/>
              </a:rPr>
              <a:t>thiệu</a:t>
            </a:r>
            <a:r>
              <a:rPr lang="en-US" sz="3499" dirty="0">
                <a:solidFill>
                  <a:srgbClr val="518475"/>
                </a:solidFill>
                <a:latin typeface="Roboto Condensed"/>
              </a:rPr>
              <a:t> </a:t>
            </a:r>
            <a:r>
              <a:rPr lang="en-US" sz="3499" dirty="0" err="1">
                <a:solidFill>
                  <a:srgbClr val="518475"/>
                </a:solidFill>
                <a:latin typeface="Roboto Condensed"/>
              </a:rPr>
              <a:t>hệ</a:t>
            </a:r>
            <a:r>
              <a:rPr lang="en-US" sz="3499" dirty="0">
                <a:solidFill>
                  <a:srgbClr val="518475"/>
                </a:solidFill>
                <a:latin typeface="Roboto Condensed"/>
              </a:rPr>
              <a:t> </a:t>
            </a:r>
            <a:r>
              <a:rPr lang="en-US" sz="3499" dirty="0" err="1">
                <a:solidFill>
                  <a:srgbClr val="518475"/>
                </a:solidFill>
                <a:latin typeface="Roboto Condensed"/>
              </a:rPr>
              <a:t>sinh</a:t>
            </a:r>
            <a:r>
              <a:rPr lang="en-US" sz="3499" dirty="0">
                <a:solidFill>
                  <a:srgbClr val="518475"/>
                </a:solidFill>
                <a:latin typeface="Roboto Condensed"/>
              </a:rPr>
              <a:t> </a:t>
            </a:r>
            <a:r>
              <a:rPr lang="en-US" sz="3499" dirty="0" err="1">
                <a:solidFill>
                  <a:srgbClr val="518475"/>
                </a:solidFill>
                <a:latin typeface="Roboto Condensed"/>
              </a:rPr>
              <a:t>thái</a:t>
            </a:r>
            <a:r>
              <a:rPr lang="en-US" sz="3499" dirty="0">
                <a:solidFill>
                  <a:srgbClr val="518475"/>
                </a:solidFill>
                <a:latin typeface="Roboto Condensed"/>
              </a:rPr>
              <a:t> </a:t>
            </a:r>
            <a:r>
              <a:rPr lang="en-US" sz="3499" dirty="0" err="1">
                <a:solidFill>
                  <a:srgbClr val="518475"/>
                </a:solidFill>
                <a:latin typeface="Roboto Condensed"/>
              </a:rPr>
              <a:t>động</a:t>
            </a:r>
            <a:r>
              <a:rPr lang="en-US" sz="3499" dirty="0">
                <a:solidFill>
                  <a:srgbClr val="518475"/>
                </a:solidFill>
                <a:latin typeface="Roboto Condensed"/>
              </a:rPr>
              <a:t> </a:t>
            </a:r>
            <a:r>
              <a:rPr lang="en-US" sz="3499" dirty="0" err="1">
                <a:solidFill>
                  <a:srgbClr val="518475"/>
                </a:solidFill>
                <a:latin typeface="Roboto Condensed"/>
              </a:rPr>
              <a:t>vật</a:t>
            </a:r>
            <a:r>
              <a:rPr lang="en-US" sz="3499" dirty="0">
                <a:solidFill>
                  <a:srgbClr val="518475"/>
                </a:solidFill>
                <a:latin typeface="Roboto Condensed"/>
              </a:rPr>
              <a:t> </a:t>
            </a:r>
            <a:r>
              <a:rPr lang="en-US" sz="3499" dirty="0" err="1">
                <a:solidFill>
                  <a:srgbClr val="518475"/>
                </a:solidFill>
                <a:latin typeface="Roboto Condensed"/>
              </a:rPr>
              <a:t>và</a:t>
            </a:r>
            <a:r>
              <a:rPr lang="en-US" sz="3499" dirty="0">
                <a:solidFill>
                  <a:srgbClr val="518475"/>
                </a:solidFill>
                <a:latin typeface="Roboto Condensed"/>
              </a:rPr>
              <a:t> </a:t>
            </a:r>
            <a:r>
              <a:rPr lang="en-US" sz="3499" dirty="0" err="1">
                <a:solidFill>
                  <a:srgbClr val="518475"/>
                </a:solidFill>
                <a:latin typeface="Roboto Condensed"/>
              </a:rPr>
              <a:t>thực</a:t>
            </a:r>
            <a:r>
              <a:rPr lang="en-US" sz="3499" dirty="0">
                <a:solidFill>
                  <a:srgbClr val="518475"/>
                </a:solidFill>
                <a:latin typeface="Roboto Condensed"/>
              </a:rPr>
              <a:t> </a:t>
            </a:r>
            <a:r>
              <a:rPr lang="en-US" sz="3499" dirty="0" err="1">
                <a:solidFill>
                  <a:srgbClr val="518475"/>
                </a:solidFill>
                <a:latin typeface="Roboto Condensed"/>
              </a:rPr>
              <a:t>vật</a:t>
            </a:r>
            <a:r>
              <a:rPr lang="en-US" sz="3499" dirty="0">
                <a:solidFill>
                  <a:srgbClr val="518475"/>
                </a:solidFill>
                <a:latin typeface="Roboto Condensed"/>
              </a:rPr>
              <a:t> </a:t>
            </a:r>
            <a:r>
              <a:rPr lang="en-US" sz="3499" dirty="0" err="1">
                <a:solidFill>
                  <a:srgbClr val="518475"/>
                </a:solidFill>
                <a:latin typeface="Roboto Condensed"/>
              </a:rPr>
              <a:t>tại</a:t>
            </a:r>
            <a:r>
              <a:rPr lang="en-US" sz="3499" dirty="0">
                <a:solidFill>
                  <a:srgbClr val="518475"/>
                </a:solidFill>
                <a:latin typeface="Roboto Condensed"/>
              </a:rPr>
              <a:t> </a:t>
            </a:r>
            <a:r>
              <a:rPr lang="en-US" sz="3499" dirty="0" err="1">
                <a:solidFill>
                  <a:srgbClr val="518475"/>
                </a:solidFill>
                <a:latin typeface="Roboto Condensed"/>
              </a:rPr>
              <a:t>Vườn</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gia</a:t>
            </a:r>
            <a:r>
              <a:rPr lang="en-US" sz="3499" dirty="0">
                <a:solidFill>
                  <a:srgbClr val="518475"/>
                </a:solidFill>
                <a:latin typeface="Roboto Condensed"/>
              </a:rPr>
              <a:t> </a:t>
            </a:r>
            <a:r>
              <a:rPr lang="en-US" sz="3499" dirty="0" err="1">
                <a:solidFill>
                  <a:srgbClr val="518475"/>
                </a:solidFill>
                <a:latin typeface="Roboto Condensed"/>
              </a:rPr>
              <a:t>Tràm</a:t>
            </a:r>
            <a:r>
              <a:rPr lang="en-US" sz="3499" dirty="0">
                <a:solidFill>
                  <a:srgbClr val="518475"/>
                </a:solidFill>
                <a:latin typeface="Roboto Condensed"/>
              </a:rPr>
              <a:t> </a:t>
            </a:r>
            <a:r>
              <a:rPr lang="en-US" sz="3499" dirty="0" err="1">
                <a:solidFill>
                  <a:srgbClr val="518475"/>
                </a:solidFill>
                <a:latin typeface="Roboto Condensed"/>
              </a:rPr>
              <a:t>Chim</a:t>
            </a:r>
            <a:endParaRPr lang="en-US" sz="3499" dirty="0">
              <a:solidFill>
                <a:srgbClr val="518475"/>
              </a:solidFill>
              <a:latin typeface="Roboto Condensed"/>
            </a:endParaRPr>
          </a:p>
          <a:p>
            <a:pPr algn="l">
              <a:lnSpc>
                <a:spcPts val="4899"/>
              </a:lnSpc>
            </a:pPr>
            <a:r>
              <a:rPr lang="en-US" sz="3499" dirty="0">
                <a:solidFill>
                  <a:srgbClr val="518475"/>
                </a:solidFill>
                <a:latin typeface="Roboto Condensed"/>
              </a:rPr>
              <a:t>        + </a:t>
            </a:r>
            <a:r>
              <a:rPr lang="en-US" sz="3499" dirty="0" err="1">
                <a:solidFill>
                  <a:srgbClr val="518475"/>
                </a:solidFill>
                <a:latin typeface="Roboto Condensed"/>
              </a:rPr>
              <a:t>Đoạn</a:t>
            </a:r>
            <a:r>
              <a:rPr lang="en-US" sz="3499" dirty="0">
                <a:solidFill>
                  <a:srgbClr val="518475"/>
                </a:solidFill>
                <a:latin typeface="Roboto Condensed"/>
              </a:rPr>
              <a:t> 3. </a:t>
            </a:r>
            <a:r>
              <a:rPr lang="en-US" sz="3499" dirty="0" err="1">
                <a:solidFill>
                  <a:srgbClr val="518475"/>
                </a:solidFill>
                <a:latin typeface="Roboto Condensed"/>
              </a:rPr>
              <a:t>Giới</a:t>
            </a:r>
            <a:r>
              <a:rPr lang="en-US" sz="3499" dirty="0">
                <a:solidFill>
                  <a:srgbClr val="518475"/>
                </a:solidFill>
                <a:latin typeface="Roboto Condensed"/>
              </a:rPr>
              <a:t> </a:t>
            </a:r>
            <a:r>
              <a:rPr lang="en-US" sz="3499" dirty="0" err="1">
                <a:solidFill>
                  <a:srgbClr val="518475"/>
                </a:solidFill>
                <a:latin typeface="Roboto Condensed"/>
              </a:rPr>
              <a:t>thiệu</a:t>
            </a:r>
            <a:r>
              <a:rPr lang="en-US" sz="3499" dirty="0">
                <a:solidFill>
                  <a:srgbClr val="518475"/>
                </a:solidFill>
                <a:latin typeface="Roboto Condensed"/>
              </a:rPr>
              <a:t> </a:t>
            </a:r>
            <a:r>
              <a:rPr lang="en-US" sz="3499" dirty="0" err="1">
                <a:solidFill>
                  <a:srgbClr val="518475"/>
                </a:solidFill>
                <a:latin typeface="Roboto Condensed"/>
              </a:rPr>
              <a:t>giá</a:t>
            </a:r>
            <a:r>
              <a:rPr lang="en-US" sz="3499" dirty="0">
                <a:solidFill>
                  <a:srgbClr val="518475"/>
                </a:solidFill>
                <a:latin typeface="Roboto Condensed"/>
              </a:rPr>
              <a:t> </a:t>
            </a:r>
            <a:r>
              <a:rPr lang="en-US" sz="3499" dirty="0" err="1">
                <a:solidFill>
                  <a:srgbClr val="518475"/>
                </a:solidFill>
                <a:latin typeface="Roboto Condensed"/>
              </a:rPr>
              <a:t>trị</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 </a:t>
            </a:r>
            <a:r>
              <a:rPr lang="en-US" sz="3499" dirty="0" err="1">
                <a:solidFill>
                  <a:srgbClr val="518475"/>
                </a:solidFill>
                <a:latin typeface="Roboto Condensed"/>
              </a:rPr>
              <a:t>Vườn</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gia</a:t>
            </a:r>
            <a:r>
              <a:rPr lang="en-US" sz="3499" dirty="0">
                <a:solidFill>
                  <a:srgbClr val="518475"/>
                </a:solidFill>
                <a:latin typeface="Roboto Condensed"/>
              </a:rPr>
              <a:t> </a:t>
            </a:r>
            <a:r>
              <a:rPr lang="en-US" sz="3499" dirty="0" err="1">
                <a:solidFill>
                  <a:srgbClr val="518475"/>
                </a:solidFill>
                <a:latin typeface="Roboto Condensed"/>
              </a:rPr>
              <a:t>Tràm</a:t>
            </a:r>
            <a:r>
              <a:rPr lang="en-US" sz="3499" dirty="0">
                <a:solidFill>
                  <a:srgbClr val="518475"/>
                </a:solidFill>
                <a:latin typeface="Roboto Condensed"/>
              </a:rPr>
              <a:t> </a:t>
            </a:r>
            <a:r>
              <a:rPr lang="en-US" sz="3499" dirty="0" err="1">
                <a:solidFill>
                  <a:srgbClr val="518475"/>
                </a:solidFill>
                <a:latin typeface="Roboto Condensed"/>
              </a:rPr>
              <a:t>Chim</a:t>
            </a:r>
            <a:endParaRPr lang="en-US" sz="3499" dirty="0">
              <a:solidFill>
                <a:srgbClr val="518475"/>
              </a:solidFill>
              <a:latin typeface="Roboto Condensed"/>
            </a:endParaRPr>
          </a:p>
          <a:p>
            <a:pPr algn="l">
              <a:lnSpc>
                <a:spcPts val="4899"/>
              </a:lnSpc>
            </a:pPr>
            <a:r>
              <a:rPr lang="en-US" sz="3499" dirty="0">
                <a:solidFill>
                  <a:srgbClr val="518475"/>
                </a:solidFill>
                <a:latin typeface="Roboto Condensed"/>
              </a:rPr>
              <a:t>        + </a:t>
            </a:r>
            <a:r>
              <a:rPr lang="en-US" sz="3499" dirty="0" err="1">
                <a:solidFill>
                  <a:srgbClr val="518475"/>
                </a:solidFill>
                <a:latin typeface="Roboto Condensed"/>
              </a:rPr>
              <a:t>Đoạn</a:t>
            </a:r>
            <a:r>
              <a:rPr lang="en-US" sz="3499" dirty="0">
                <a:solidFill>
                  <a:srgbClr val="518475"/>
                </a:solidFill>
                <a:latin typeface="Roboto Condensed"/>
              </a:rPr>
              <a:t> 4. </a:t>
            </a:r>
            <a:r>
              <a:rPr lang="en-US" sz="3499" dirty="0" err="1">
                <a:solidFill>
                  <a:srgbClr val="518475"/>
                </a:solidFill>
                <a:latin typeface="Roboto Condensed"/>
              </a:rPr>
              <a:t>Gợi</a:t>
            </a:r>
            <a:r>
              <a:rPr lang="en-US" sz="3499" dirty="0">
                <a:solidFill>
                  <a:srgbClr val="518475"/>
                </a:solidFill>
                <a:latin typeface="Roboto Condensed"/>
              </a:rPr>
              <a:t> ý </a:t>
            </a:r>
            <a:r>
              <a:rPr lang="en-US" sz="3499" dirty="0" err="1">
                <a:solidFill>
                  <a:srgbClr val="518475"/>
                </a:solidFill>
                <a:latin typeface="Roboto Condensed"/>
              </a:rPr>
              <a:t>cách</a:t>
            </a:r>
            <a:r>
              <a:rPr lang="en-US" sz="3499" dirty="0">
                <a:solidFill>
                  <a:srgbClr val="518475"/>
                </a:solidFill>
                <a:latin typeface="Roboto Condensed"/>
              </a:rPr>
              <a:t> </a:t>
            </a:r>
            <a:r>
              <a:rPr lang="en-US" sz="3499" dirty="0" err="1">
                <a:solidFill>
                  <a:srgbClr val="518475"/>
                </a:solidFill>
                <a:latin typeface="Roboto Condensed"/>
              </a:rPr>
              <a:t>thức</a:t>
            </a:r>
            <a:r>
              <a:rPr lang="en-US" sz="3499" dirty="0">
                <a:solidFill>
                  <a:srgbClr val="518475"/>
                </a:solidFill>
                <a:latin typeface="Roboto Condensed"/>
              </a:rPr>
              <a:t> </a:t>
            </a:r>
            <a:r>
              <a:rPr lang="en-US" sz="3499" dirty="0" err="1">
                <a:solidFill>
                  <a:srgbClr val="518475"/>
                </a:solidFill>
                <a:latin typeface="Roboto Condensed"/>
              </a:rPr>
              <a:t>tham</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a:t>
            </a:r>
          </a:p>
          <a:p>
            <a:pPr marL="755649" lvl="1" indent="-377824" algn="l">
              <a:lnSpc>
                <a:spcPts val="4899"/>
              </a:lnSpc>
              <a:buFont typeface="Arial"/>
              <a:buChar char="•"/>
            </a:pPr>
            <a:r>
              <a:rPr lang="en-US" sz="3499" dirty="0" err="1">
                <a:solidFill>
                  <a:srgbClr val="518475"/>
                </a:solidFill>
                <a:latin typeface="Roboto Condensed Bold"/>
              </a:rPr>
              <a:t>Phần</a:t>
            </a:r>
            <a:r>
              <a:rPr lang="en-US" sz="3499" dirty="0">
                <a:solidFill>
                  <a:srgbClr val="518475"/>
                </a:solidFill>
                <a:latin typeface="Roboto Condensed Bold"/>
              </a:rPr>
              <a:t> 3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còn</a:t>
            </a:r>
            <a:r>
              <a:rPr lang="en-US" sz="3499" dirty="0">
                <a:solidFill>
                  <a:srgbClr val="518475"/>
                </a:solidFill>
                <a:latin typeface="Roboto Condensed"/>
              </a:rPr>
              <a:t> </a:t>
            </a:r>
            <a:r>
              <a:rPr lang="en-US" sz="3499" dirty="0" err="1">
                <a:solidFill>
                  <a:srgbClr val="518475"/>
                </a:solidFill>
                <a:latin typeface="Roboto Condensed"/>
              </a:rPr>
              <a:t>lại</a:t>
            </a:r>
            <a:r>
              <a:rPr lang="en-US" sz="3499" dirty="0">
                <a:solidFill>
                  <a:srgbClr val="518475"/>
                </a:solidFill>
                <a:latin typeface="Roboto Condensed"/>
              </a:rPr>
              <a:t>) </a:t>
            </a:r>
            <a:r>
              <a:rPr lang="en-US" sz="3499" dirty="0" err="1">
                <a:solidFill>
                  <a:srgbClr val="518475"/>
                </a:solidFill>
                <a:latin typeface="Roboto Condensed"/>
              </a:rPr>
              <a:t>Kết</a:t>
            </a:r>
            <a:r>
              <a:rPr lang="en-US" sz="3499" dirty="0">
                <a:solidFill>
                  <a:srgbClr val="518475"/>
                </a:solidFill>
                <a:latin typeface="Roboto Condensed"/>
              </a:rPr>
              <a:t> </a:t>
            </a:r>
            <a:r>
              <a:rPr lang="en-US" sz="3499" dirty="0" err="1">
                <a:solidFill>
                  <a:srgbClr val="518475"/>
                </a:solidFill>
                <a:latin typeface="Roboto Condensed"/>
              </a:rPr>
              <a:t>bài</a:t>
            </a:r>
            <a:r>
              <a:rPr lang="en-US" sz="3499" dirty="0">
                <a:solidFill>
                  <a:srgbClr val="518475"/>
                </a:solidFill>
                <a:latin typeface="Roboto Condensed"/>
              </a:rPr>
              <a:t>: </a:t>
            </a:r>
            <a:r>
              <a:rPr lang="en-US" sz="3499" dirty="0" err="1">
                <a:solidFill>
                  <a:srgbClr val="518475"/>
                </a:solidFill>
                <a:latin typeface="Roboto Condensed"/>
              </a:rPr>
              <a:t>Đánh</a:t>
            </a:r>
            <a:r>
              <a:rPr lang="en-US" sz="3499" dirty="0">
                <a:solidFill>
                  <a:srgbClr val="518475"/>
                </a:solidFill>
                <a:latin typeface="Roboto Condensed"/>
              </a:rPr>
              <a:t> </a:t>
            </a:r>
            <a:r>
              <a:rPr lang="en-US" sz="3499" dirty="0" err="1">
                <a:solidFill>
                  <a:srgbClr val="518475"/>
                </a:solidFill>
                <a:latin typeface="Roboto Condensed"/>
              </a:rPr>
              <a:t>giá</a:t>
            </a:r>
            <a:r>
              <a:rPr lang="en-US" sz="3499" dirty="0">
                <a:solidFill>
                  <a:srgbClr val="518475"/>
                </a:solidFill>
                <a:latin typeface="Roboto Condensed"/>
              </a:rPr>
              <a:t> </a:t>
            </a:r>
            <a:r>
              <a:rPr lang="en-US" sz="3499" dirty="0" err="1">
                <a:solidFill>
                  <a:srgbClr val="518475"/>
                </a:solidFill>
                <a:latin typeface="Roboto Condensed"/>
              </a:rPr>
              <a:t>khái</a:t>
            </a:r>
            <a:r>
              <a:rPr lang="en-US" sz="3499" dirty="0">
                <a:solidFill>
                  <a:srgbClr val="518475"/>
                </a:solidFill>
                <a:latin typeface="Roboto Condensed"/>
              </a:rPr>
              <a:t> </a:t>
            </a:r>
            <a:r>
              <a:rPr lang="en-US" sz="3499" dirty="0" err="1">
                <a:solidFill>
                  <a:srgbClr val="518475"/>
                </a:solidFill>
                <a:latin typeface="Roboto Condensed"/>
              </a:rPr>
              <a:t>quát</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 </a:t>
            </a:r>
            <a:r>
              <a:rPr lang="en-US" sz="3499" dirty="0" err="1">
                <a:solidFill>
                  <a:srgbClr val="518475"/>
                </a:solidFill>
                <a:latin typeface="Roboto Condensed"/>
              </a:rPr>
              <a:t>đưa</a:t>
            </a:r>
            <a:r>
              <a:rPr lang="en-US" sz="3499" dirty="0">
                <a:solidFill>
                  <a:srgbClr val="518475"/>
                </a:solidFill>
                <a:latin typeface="Roboto Condensed"/>
              </a:rPr>
              <a:t> ra </a:t>
            </a:r>
            <a:r>
              <a:rPr lang="en-US" sz="3499" dirty="0" err="1">
                <a:solidFill>
                  <a:srgbClr val="518475"/>
                </a:solidFill>
                <a:latin typeface="Roboto Condensed"/>
              </a:rPr>
              <a:t>lời</a:t>
            </a:r>
            <a:r>
              <a:rPr lang="en-US" sz="3499" dirty="0">
                <a:solidFill>
                  <a:srgbClr val="518475"/>
                </a:solidFill>
                <a:latin typeface="Roboto Condensed"/>
              </a:rPr>
              <a:t> </a:t>
            </a:r>
            <a:r>
              <a:rPr lang="en-US" sz="3499" dirty="0" err="1">
                <a:solidFill>
                  <a:srgbClr val="518475"/>
                </a:solidFill>
                <a:latin typeface="Roboto Condensed"/>
              </a:rPr>
              <a:t>mời</a:t>
            </a:r>
            <a:r>
              <a:rPr lang="en-US" sz="3499" dirty="0">
                <a:solidFill>
                  <a:srgbClr val="518475"/>
                </a:solidFill>
                <a:latin typeface="Roboto Condensed"/>
              </a:rPr>
              <a:t> </a:t>
            </a:r>
            <a:r>
              <a:rPr lang="en-US" sz="3499" dirty="0" err="1">
                <a:solidFill>
                  <a:srgbClr val="518475"/>
                </a:solidFill>
                <a:latin typeface="Roboto Condensed"/>
              </a:rPr>
              <a:t>gọi</a:t>
            </a:r>
            <a:r>
              <a:rPr lang="en-US" sz="3499" dirty="0">
                <a:solidFill>
                  <a:srgbClr val="518475"/>
                </a:solidFill>
                <a:latin typeface="Roboto Condensed"/>
              </a:rPr>
              <a:t> </a:t>
            </a:r>
            <a:r>
              <a:rPr lang="en-US" sz="3499" dirty="0" err="1">
                <a:solidFill>
                  <a:srgbClr val="518475"/>
                </a:solidFill>
                <a:latin typeface="Roboto Condensed"/>
              </a:rPr>
              <a:t>tham</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a:t>
            </a:r>
          </a:p>
          <a:p>
            <a:pPr algn="l">
              <a:lnSpc>
                <a:spcPts val="4899"/>
              </a:lnSpc>
            </a:pPr>
            <a:endParaRPr lang="en-US" sz="3499" dirty="0">
              <a:solidFill>
                <a:srgbClr val="518475"/>
              </a:solidFill>
              <a:latin typeface="Roboto Condensed"/>
            </a:endParaRPr>
          </a:p>
        </p:txBody>
      </p:sp>
      <p:sp>
        <p:nvSpPr>
          <p:cNvPr id="6" name="Freeform 6"/>
          <p:cNvSpPr/>
          <p:nvPr/>
        </p:nvSpPr>
        <p:spPr>
          <a:xfrm>
            <a:off x="-627688" y="-289744"/>
            <a:ext cx="5911669" cy="1477917"/>
          </a:xfrm>
          <a:custGeom>
            <a:avLst/>
            <a:gdLst/>
            <a:ahLst/>
            <a:cxnLst/>
            <a:rect l="l" t="t" r="r" b="b"/>
            <a:pathLst>
              <a:path w="5911669" h="1477917">
                <a:moveTo>
                  <a:pt x="0" y="0"/>
                </a:moveTo>
                <a:lnTo>
                  <a:pt x="5911668" y="0"/>
                </a:lnTo>
                <a:lnTo>
                  <a:pt x="5911668" y="1477917"/>
                </a:lnTo>
                <a:lnTo>
                  <a:pt x="0" y="14779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707659" y="684042"/>
            <a:ext cx="14778098" cy="1523024"/>
          </a:xfrm>
          <a:prstGeom prst="rect">
            <a:avLst/>
          </a:prstGeom>
        </p:spPr>
        <p:txBody>
          <a:bodyPr lIns="0" tIns="0" rIns="0" bIns="0" rtlCol="0" anchor="t">
            <a:spAutoFit/>
          </a:bodyPr>
          <a:lstStyle/>
          <a:p>
            <a:pPr algn="ctr">
              <a:lnSpc>
                <a:spcPts val="6144"/>
              </a:lnSpc>
            </a:pPr>
            <a:r>
              <a:rPr lang="en-US" sz="4551">
                <a:solidFill>
                  <a:srgbClr val="BC660A"/>
                </a:solidFill>
                <a:latin typeface="Roboto Condensed Bold"/>
              </a:rPr>
              <a:t>2. Xác định những ý chính của văn bản trên và những thông tin chi tiết làm rõ cho từng ý chính.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58000"/>
            </a:blip>
            <a:stretch>
              <a:fillRect/>
            </a:stretch>
          </a:blipFill>
        </p:spPr>
      </p:sp>
      <p:sp>
        <p:nvSpPr>
          <p:cNvPr id="3" name="Freeform 3"/>
          <p:cNvSpPr/>
          <p:nvPr/>
        </p:nvSpPr>
        <p:spPr>
          <a:xfrm>
            <a:off x="8537813" y="6664251"/>
            <a:ext cx="10117073" cy="3616854"/>
          </a:xfrm>
          <a:custGeom>
            <a:avLst/>
            <a:gdLst/>
            <a:ahLst/>
            <a:cxnLst/>
            <a:rect l="l" t="t" r="r" b="b"/>
            <a:pathLst>
              <a:path w="10117073" h="3616854">
                <a:moveTo>
                  <a:pt x="0" y="0"/>
                </a:moveTo>
                <a:lnTo>
                  <a:pt x="10117074" y="0"/>
                </a:lnTo>
                <a:lnTo>
                  <a:pt x="10117074" y="3616853"/>
                </a:lnTo>
                <a:lnTo>
                  <a:pt x="0" y="3616853"/>
                </a:lnTo>
                <a:lnTo>
                  <a:pt x="0" y="0"/>
                </a:lnTo>
                <a:close/>
              </a:path>
            </a:pathLst>
          </a:custGeom>
          <a:blipFill>
            <a:blip r:embed="rId3">
              <a:alphaModFix amt="58000"/>
            </a:blip>
            <a:stretch>
              <a:fillRect/>
            </a:stretch>
          </a:blipFill>
        </p:spPr>
      </p:sp>
      <p:sp>
        <p:nvSpPr>
          <p:cNvPr id="4" name="Freeform 4"/>
          <p:cNvSpPr/>
          <p:nvPr/>
        </p:nvSpPr>
        <p:spPr>
          <a:xfrm>
            <a:off x="0" y="6670146"/>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58000"/>
            </a:blip>
            <a:stretch>
              <a:fillRect l="-82532"/>
            </a:stretch>
          </a:blipFill>
        </p:spPr>
      </p:sp>
      <p:sp>
        <p:nvSpPr>
          <p:cNvPr id="5" name="Freeform 5"/>
          <p:cNvSpPr/>
          <p:nvPr/>
        </p:nvSpPr>
        <p:spPr>
          <a:xfrm>
            <a:off x="12351635" y="67751"/>
            <a:ext cx="5936365" cy="1921898"/>
          </a:xfrm>
          <a:custGeom>
            <a:avLst/>
            <a:gdLst/>
            <a:ahLst/>
            <a:cxnLst/>
            <a:rect l="l" t="t" r="r" b="b"/>
            <a:pathLst>
              <a:path w="5936365" h="1921898">
                <a:moveTo>
                  <a:pt x="0" y="0"/>
                </a:moveTo>
                <a:lnTo>
                  <a:pt x="5936365" y="0"/>
                </a:lnTo>
                <a:lnTo>
                  <a:pt x="5936365" y="1921898"/>
                </a:lnTo>
                <a:lnTo>
                  <a:pt x="0" y="19218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524000" y="2098548"/>
            <a:ext cx="14966071" cy="870110"/>
          </a:xfrm>
          <a:prstGeom prst="rect">
            <a:avLst/>
          </a:prstGeom>
        </p:spPr>
        <p:txBody>
          <a:bodyPr wrap="square" lIns="0" tIns="0" rIns="0" bIns="0" rtlCol="0" anchor="t">
            <a:spAutoFit/>
          </a:bodyPr>
          <a:lstStyle/>
          <a:p>
            <a:pPr algn="ctr">
              <a:lnSpc>
                <a:spcPts val="7337"/>
              </a:lnSpc>
              <a:spcBef>
                <a:spcPct val="0"/>
              </a:spcBef>
            </a:pPr>
            <a:r>
              <a:rPr lang="en-US" sz="5241" dirty="0">
                <a:solidFill>
                  <a:srgbClr val="BC660A"/>
                </a:solidFill>
                <a:latin typeface="Roboto Condensed Bold"/>
              </a:rPr>
              <a:t>3.  Cho </a:t>
            </a:r>
            <a:r>
              <a:rPr lang="en-US" sz="5241" dirty="0" err="1">
                <a:solidFill>
                  <a:srgbClr val="BC660A"/>
                </a:solidFill>
                <a:latin typeface="Roboto Condensed Bold"/>
              </a:rPr>
              <a:t>biết</a:t>
            </a:r>
            <a:r>
              <a:rPr lang="en-US" sz="5241" dirty="0">
                <a:solidFill>
                  <a:srgbClr val="BC660A"/>
                </a:solidFill>
                <a:latin typeface="Roboto Condensed Bold"/>
              </a:rPr>
              <a:t> </a:t>
            </a:r>
            <a:r>
              <a:rPr lang="en-US" sz="5241" dirty="0" err="1">
                <a:solidFill>
                  <a:srgbClr val="BC660A"/>
                </a:solidFill>
                <a:latin typeface="Roboto Condensed Bold"/>
              </a:rPr>
              <a:t>văn</a:t>
            </a:r>
            <a:r>
              <a:rPr lang="en-US" sz="5241" dirty="0">
                <a:solidFill>
                  <a:srgbClr val="BC660A"/>
                </a:solidFill>
                <a:latin typeface="Roboto Condensed Bold"/>
              </a:rPr>
              <a:t> </a:t>
            </a:r>
            <a:r>
              <a:rPr lang="en-US" sz="5241" dirty="0" err="1">
                <a:solidFill>
                  <a:srgbClr val="BC660A"/>
                </a:solidFill>
                <a:latin typeface="Roboto Condensed Bold"/>
              </a:rPr>
              <a:t>bản</a:t>
            </a:r>
            <a:r>
              <a:rPr lang="en-US" sz="5241" dirty="0">
                <a:solidFill>
                  <a:srgbClr val="BC660A"/>
                </a:solidFill>
                <a:latin typeface="Roboto Condensed Bold"/>
              </a:rPr>
              <a:t> </a:t>
            </a:r>
            <a:r>
              <a:rPr lang="en-US" sz="5241" dirty="0" err="1">
                <a:solidFill>
                  <a:srgbClr val="BC660A"/>
                </a:solidFill>
                <a:latin typeface="Roboto Condensed Bold"/>
              </a:rPr>
              <a:t>được</a:t>
            </a:r>
            <a:r>
              <a:rPr lang="en-US" sz="5241" dirty="0">
                <a:solidFill>
                  <a:srgbClr val="BC660A"/>
                </a:solidFill>
                <a:latin typeface="Roboto Condensed Bold"/>
              </a:rPr>
              <a:t> </a:t>
            </a:r>
            <a:r>
              <a:rPr lang="en-US" sz="5241" dirty="0" err="1">
                <a:solidFill>
                  <a:srgbClr val="BC660A"/>
                </a:solidFill>
                <a:latin typeface="Roboto Condensed Bold"/>
              </a:rPr>
              <a:t>trình</a:t>
            </a:r>
            <a:r>
              <a:rPr lang="en-US" sz="5241" dirty="0">
                <a:solidFill>
                  <a:srgbClr val="BC660A"/>
                </a:solidFill>
                <a:latin typeface="Roboto Condensed Bold"/>
              </a:rPr>
              <a:t> </a:t>
            </a:r>
            <a:r>
              <a:rPr lang="en-US" sz="5241" dirty="0" err="1">
                <a:solidFill>
                  <a:srgbClr val="BC660A"/>
                </a:solidFill>
                <a:latin typeface="Roboto Condensed Bold"/>
              </a:rPr>
              <a:t>bày</a:t>
            </a:r>
            <a:r>
              <a:rPr lang="en-US" sz="5241" dirty="0">
                <a:solidFill>
                  <a:srgbClr val="BC660A"/>
                </a:solidFill>
                <a:latin typeface="Roboto Condensed Bold"/>
              </a:rPr>
              <a:t> </a:t>
            </a:r>
            <a:r>
              <a:rPr lang="en-US" sz="5241" dirty="0" err="1">
                <a:solidFill>
                  <a:srgbClr val="BC660A"/>
                </a:solidFill>
                <a:latin typeface="Roboto Condensed Bold"/>
              </a:rPr>
              <a:t>theo</a:t>
            </a:r>
            <a:r>
              <a:rPr lang="en-US" sz="5241" dirty="0">
                <a:solidFill>
                  <a:srgbClr val="BC660A"/>
                </a:solidFill>
                <a:latin typeface="Roboto Condensed Bold"/>
              </a:rPr>
              <a:t> </a:t>
            </a:r>
            <a:r>
              <a:rPr lang="en-US" sz="5241" dirty="0" err="1">
                <a:solidFill>
                  <a:srgbClr val="BC660A"/>
                </a:solidFill>
                <a:latin typeface="Roboto Condensed Bold"/>
              </a:rPr>
              <a:t>cách</a:t>
            </a:r>
            <a:r>
              <a:rPr lang="en-US" sz="5241" dirty="0">
                <a:solidFill>
                  <a:srgbClr val="BC660A"/>
                </a:solidFill>
                <a:latin typeface="Roboto Condensed Bold"/>
              </a:rPr>
              <a:t> </a:t>
            </a:r>
            <a:r>
              <a:rPr lang="en-US" sz="5241" dirty="0" err="1">
                <a:solidFill>
                  <a:srgbClr val="BC660A"/>
                </a:solidFill>
                <a:latin typeface="Roboto Condensed Bold"/>
              </a:rPr>
              <a:t>thức</a:t>
            </a:r>
            <a:r>
              <a:rPr lang="en-US" sz="5241" dirty="0">
                <a:solidFill>
                  <a:srgbClr val="BC660A"/>
                </a:solidFill>
                <a:latin typeface="Roboto Condensed Bold"/>
              </a:rPr>
              <a:t> </a:t>
            </a:r>
            <a:r>
              <a:rPr lang="en-US" sz="5241" dirty="0" err="1">
                <a:solidFill>
                  <a:srgbClr val="BC660A"/>
                </a:solidFill>
                <a:latin typeface="Roboto Condensed Bold"/>
              </a:rPr>
              <a:t>nào</a:t>
            </a:r>
            <a:r>
              <a:rPr lang="en-US" sz="5241" dirty="0">
                <a:solidFill>
                  <a:srgbClr val="BC660A"/>
                </a:solidFill>
                <a:latin typeface="Roboto Condensed Bold"/>
              </a:rPr>
              <a:t>?</a:t>
            </a:r>
          </a:p>
        </p:txBody>
      </p:sp>
      <p:sp>
        <p:nvSpPr>
          <p:cNvPr id="7" name="TextBox 7"/>
          <p:cNvSpPr txBox="1"/>
          <p:nvPr/>
        </p:nvSpPr>
        <p:spPr>
          <a:xfrm>
            <a:off x="914400" y="3886746"/>
            <a:ext cx="15877469" cy="786780"/>
          </a:xfrm>
          <a:prstGeom prst="rect">
            <a:avLst/>
          </a:prstGeom>
        </p:spPr>
        <p:txBody>
          <a:bodyPr wrap="square" lIns="0" tIns="0" rIns="0" bIns="0" rtlCol="0" anchor="t">
            <a:spAutoFit/>
          </a:bodyPr>
          <a:lstStyle/>
          <a:p>
            <a:pPr algn="ctr">
              <a:lnSpc>
                <a:spcPts val="6444"/>
              </a:lnSpc>
              <a:spcBef>
                <a:spcPct val="0"/>
              </a:spcBef>
            </a:pPr>
            <a:r>
              <a:rPr lang="en-US" sz="4603" dirty="0" err="1">
                <a:solidFill>
                  <a:srgbClr val="758B66"/>
                </a:solidFill>
                <a:latin typeface="Roboto Condensed"/>
              </a:rPr>
              <a:t>Cách</a:t>
            </a:r>
            <a:r>
              <a:rPr lang="en-US" sz="4603" dirty="0">
                <a:solidFill>
                  <a:srgbClr val="758B66"/>
                </a:solidFill>
                <a:latin typeface="Roboto Condensed"/>
              </a:rPr>
              <a:t> </a:t>
            </a:r>
            <a:r>
              <a:rPr lang="en-US" sz="4603" dirty="0" err="1">
                <a:solidFill>
                  <a:srgbClr val="758B66"/>
                </a:solidFill>
                <a:latin typeface="Roboto Condensed"/>
              </a:rPr>
              <a:t>triển</a:t>
            </a:r>
            <a:r>
              <a:rPr lang="en-US" sz="4603" dirty="0">
                <a:solidFill>
                  <a:srgbClr val="758B66"/>
                </a:solidFill>
                <a:latin typeface="Roboto Condensed"/>
              </a:rPr>
              <a:t> </a:t>
            </a:r>
            <a:r>
              <a:rPr lang="en-US" sz="4603" dirty="0" err="1">
                <a:solidFill>
                  <a:srgbClr val="758B66"/>
                </a:solidFill>
                <a:latin typeface="Roboto Condensed"/>
              </a:rPr>
              <a:t>khai</a:t>
            </a:r>
            <a:r>
              <a:rPr lang="en-US" sz="4603" dirty="0">
                <a:solidFill>
                  <a:srgbClr val="758B66"/>
                </a:solidFill>
                <a:latin typeface="Roboto Condensed"/>
              </a:rPr>
              <a:t> </a:t>
            </a:r>
            <a:r>
              <a:rPr lang="en-US" sz="4603" dirty="0" err="1">
                <a:solidFill>
                  <a:srgbClr val="758B66"/>
                </a:solidFill>
                <a:latin typeface="Roboto Condensed"/>
              </a:rPr>
              <a:t>văn</a:t>
            </a:r>
            <a:r>
              <a:rPr lang="en-US" sz="4603" dirty="0">
                <a:solidFill>
                  <a:srgbClr val="758B66"/>
                </a:solidFill>
                <a:latin typeface="Roboto Condensed"/>
              </a:rPr>
              <a:t> </a:t>
            </a:r>
            <a:r>
              <a:rPr lang="en-US" sz="4603" dirty="0" err="1">
                <a:solidFill>
                  <a:srgbClr val="758B66"/>
                </a:solidFill>
                <a:latin typeface="Roboto Condensed"/>
              </a:rPr>
              <a:t>bản</a:t>
            </a:r>
            <a:r>
              <a:rPr lang="en-US" sz="4603" dirty="0">
                <a:solidFill>
                  <a:srgbClr val="758B66"/>
                </a:solidFill>
                <a:latin typeface="Roboto Condensed"/>
              </a:rPr>
              <a:t>: </a:t>
            </a:r>
            <a:r>
              <a:rPr lang="en-US" sz="4603" dirty="0" err="1">
                <a:solidFill>
                  <a:srgbClr val="758B66"/>
                </a:solidFill>
                <a:latin typeface="Roboto Condensed"/>
              </a:rPr>
              <a:t>Phân</a:t>
            </a:r>
            <a:r>
              <a:rPr lang="en-US" sz="4603" dirty="0">
                <a:solidFill>
                  <a:srgbClr val="758B66"/>
                </a:solidFill>
                <a:latin typeface="Roboto Condensed"/>
              </a:rPr>
              <a:t> </a:t>
            </a:r>
            <a:r>
              <a:rPr lang="en-US" sz="4603" dirty="0" err="1">
                <a:solidFill>
                  <a:srgbClr val="758B66"/>
                </a:solidFill>
                <a:latin typeface="Roboto Condensed"/>
              </a:rPr>
              <a:t>loại</a:t>
            </a:r>
            <a:r>
              <a:rPr lang="en-US" sz="4603" dirty="0">
                <a:solidFill>
                  <a:srgbClr val="758B66"/>
                </a:solidFill>
                <a:latin typeface="Roboto Condensed"/>
              </a:rPr>
              <a:t> </a:t>
            </a:r>
            <a:r>
              <a:rPr lang="en-US" sz="4603" dirty="0" err="1">
                <a:solidFill>
                  <a:srgbClr val="758B66"/>
                </a:solidFill>
                <a:latin typeface="Roboto Condensed"/>
              </a:rPr>
              <a:t>đối</a:t>
            </a:r>
            <a:r>
              <a:rPr lang="en-US" sz="4603" dirty="0">
                <a:solidFill>
                  <a:srgbClr val="758B66"/>
                </a:solidFill>
                <a:latin typeface="Roboto Condensed"/>
              </a:rPr>
              <a:t> </a:t>
            </a:r>
            <a:r>
              <a:rPr lang="en-US" sz="4603" dirty="0" err="1">
                <a:solidFill>
                  <a:srgbClr val="758B66"/>
                </a:solidFill>
                <a:latin typeface="Roboto Condensed"/>
              </a:rPr>
              <a:t>tượng</a:t>
            </a:r>
            <a:r>
              <a:rPr lang="en-US" sz="4603" dirty="0">
                <a:solidFill>
                  <a:srgbClr val="758B66"/>
                </a:solidFill>
                <a:latin typeface="Roboto Condensed"/>
              </a:rPr>
              <a:t> </a:t>
            </a:r>
            <a:r>
              <a:rPr lang="en-US" sz="4603" dirty="0" err="1">
                <a:solidFill>
                  <a:srgbClr val="758B66"/>
                </a:solidFill>
                <a:latin typeface="Roboto Condensed"/>
              </a:rPr>
              <a:t>kết</a:t>
            </a:r>
            <a:r>
              <a:rPr lang="en-US" sz="4603" dirty="0">
                <a:solidFill>
                  <a:srgbClr val="758B66"/>
                </a:solidFill>
                <a:latin typeface="Roboto Condensed"/>
              </a:rPr>
              <a:t> </a:t>
            </a:r>
            <a:r>
              <a:rPr lang="en-US" sz="4603" dirty="0" err="1">
                <a:solidFill>
                  <a:srgbClr val="758B66"/>
                </a:solidFill>
                <a:latin typeface="Roboto Condensed"/>
              </a:rPr>
              <a:t>hợp</a:t>
            </a:r>
            <a:r>
              <a:rPr lang="en-US" sz="4603" dirty="0">
                <a:solidFill>
                  <a:srgbClr val="758B66"/>
                </a:solidFill>
                <a:latin typeface="Roboto Condensed"/>
              </a:rPr>
              <a:t> </a:t>
            </a:r>
            <a:r>
              <a:rPr lang="en-US" sz="4603" dirty="0" err="1">
                <a:solidFill>
                  <a:srgbClr val="758B66"/>
                </a:solidFill>
                <a:latin typeface="Roboto Condensed"/>
              </a:rPr>
              <a:t>với</a:t>
            </a:r>
            <a:r>
              <a:rPr lang="en-US" sz="4603" dirty="0">
                <a:solidFill>
                  <a:srgbClr val="758B66"/>
                </a:solidFill>
                <a:latin typeface="Roboto Condensed"/>
              </a:rPr>
              <a:t> </a:t>
            </a:r>
            <a:r>
              <a:rPr lang="en-US" sz="4603" dirty="0" err="1">
                <a:solidFill>
                  <a:srgbClr val="758B66"/>
                </a:solidFill>
                <a:latin typeface="Roboto Condensed"/>
              </a:rPr>
              <a:t>chính</a:t>
            </a:r>
            <a:r>
              <a:rPr lang="en-US" sz="4603" dirty="0">
                <a:solidFill>
                  <a:srgbClr val="758B66"/>
                </a:solidFill>
                <a:latin typeface="Roboto Condensed"/>
              </a:rPr>
              <a:t> – </a:t>
            </a:r>
            <a:r>
              <a:rPr lang="en-US" sz="4603" dirty="0" err="1">
                <a:solidFill>
                  <a:srgbClr val="758B66"/>
                </a:solidFill>
                <a:latin typeface="Roboto Condensed"/>
              </a:rPr>
              <a:t>phụ</a:t>
            </a:r>
            <a:endParaRPr lang="en-US" sz="4603" dirty="0">
              <a:solidFill>
                <a:srgbClr val="758B66"/>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grpSp>
        <p:nvGrpSpPr>
          <p:cNvPr id="2" name="Group 2"/>
          <p:cNvGrpSpPr/>
          <p:nvPr/>
        </p:nvGrpSpPr>
        <p:grpSpPr>
          <a:xfrm>
            <a:off x="634642" y="2171700"/>
            <a:ext cx="17182303" cy="7326907"/>
            <a:chOff x="0" y="0"/>
            <a:chExt cx="4525380" cy="1850535"/>
          </a:xfrm>
        </p:grpSpPr>
        <p:sp>
          <p:nvSpPr>
            <p:cNvPr id="3" name="Freeform 3"/>
            <p:cNvSpPr/>
            <p:nvPr/>
          </p:nvSpPr>
          <p:spPr>
            <a:xfrm>
              <a:off x="0" y="0"/>
              <a:ext cx="4525380" cy="1850535"/>
            </a:xfrm>
            <a:custGeom>
              <a:avLst/>
              <a:gdLst/>
              <a:ahLst/>
              <a:cxnLst/>
              <a:rect l="l" t="t" r="r" b="b"/>
              <a:pathLst>
                <a:path w="4525380" h="1850535">
                  <a:moveTo>
                    <a:pt x="22979" y="0"/>
                  </a:moveTo>
                  <a:lnTo>
                    <a:pt x="4502401" y="0"/>
                  </a:lnTo>
                  <a:cubicBezTo>
                    <a:pt x="4508495" y="0"/>
                    <a:pt x="4514340" y="2421"/>
                    <a:pt x="4518650" y="6730"/>
                  </a:cubicBezTo>
                  <a:cubicBezTo>
                    <a:pt x="4522959" y="11040"/>
                    <a:pt x="4525380" y="16885"/>
                    <a:pt x="4525380" y="22979"/>
                  </a:cubicBezTo>
                  <a:lnTo>
                    <a:pt x="4525380" y="1827555"/>
                  </a:lnTo>
                  <a:cubicBezTo>
                    <a:pt x="4525380" y="1840247"/>
                    <a:pt x="4515092" y="1850535"/>
                    <a:pt x="4502401" y="1850535"/>
                  </a:cubicBezTo>
                  <a:lnTo>
                    <a:pt x="22979" y="1850535"/>
                  </a:lnTo>
                  <a:cubicBezTo>
                    <a:pt x="16885" y="1850535"/>
                    <a:pt x="11040" y="1848114"/>
                    <a:pt x="6730" y="1843804"/>
                  </a:cubicBezTo>
                  <a:cubicBezTo>
                    <a:pt x="2421" y="1839495"/>
                    <a:pt x="0" y="1833650"/>
                    <a:pt x="0" y="1827555"/>
                  </a:cubicBezTo>
                  <a:lnTo>
                    <a:pt x="0" y="22979"/>
                  </a:lnTo>
                  <a:cubicBezTo>
                    <a:pt x="0" y="10288"/>
                    <a:pt x="10288" y="0"/>
                    <a:pt x="22979" y="0"/>
                  </a:cubicBezTo>
                  <a:close/>
                </a:path>
              </a:pathLst>
            </a:custGeom>
            <a:solidFill>
              <a:srgbClr val="CBDBC2">
                <a:alpha val="76863"/>
              </a:srgbClr>
            </a:solidFill>
          </p:spPr>
        </p:sp>
        <p:sp>
          <p:nvSpPr>
            <p:cNvPr id="4" name="TextBox 4"/>
            <p:cNvSpPr txBox="1"/>
            <p:nvPr/>
          </p:nvSpPr>
          <p:spPr>
            <a:xfrm>
              <a:off x="0" y="-38100"/>
              <a:ext cx="4525380" cy="188863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427278"/>
            <a:ext cx="15082049" cy="2325597"/>
          </a:xfrm>
          <a:prstGeom prst="rect">
            <a:avLst/>
          </a:prstGeom>
        </p:spPr>
        <p:txBody>
          <a:bodyPr lIns="0" tIns="0" rIns="0" bIns="0" rtlCol="0" anchor="t">
            <a:spAutoFit/>
          </a:bodyPr>
          <a:lstStyle/>
          <a:p>
            <a:pPr algn="ctr">
              <a:lnSpc>
                <a:spcPts val="6217"/>
              </a:lnSpc>
            </a:pPr>
            <a:r>
              <a:rPr lang="en-US" sz="4441" dirty="0">
                <a:solidFill>
                  <a:srgbClr val="BC660A"/>
                </a:solidFill>
                <a:latin typeface="Roboto Condensed Bold"/>
              </a:rPr>
              <a:t>4. </a:t>
            </a:r>
            <a:r>
              <a:rPr lang="en-US" sz="4441" dirty="0" err="1">
                <a:solidFill>
                  <a:srgbClr val="BC660A"/>
                </a:solidFill>
                <a:latin typeface="Roboto Condensed Bold"/>
              </a:rPr>
              <a:t>Trong</a:t>
            </a:r>
            <a:r>
              <a:rPr lang="en-US" sz="4441" dirty="0">
                <a:solidFill>
                  <a:srgbClr val="BC660A"/>
                </a:solidFill>
                <a:latin typeface="Roboto Condensed Bold"/>
              </a:rPr>
              <a:t> </a:t>
            </a:r>
            <a:r>
              <a:rPr lang="en-US" sz="4441" dirty="0" err="1">
                <a:solidFill>
                  <a:srgbClr val="BC660A"/>
                </a:solidFill>
                <a:latin typeface="Roboto Condensed Bold"/>
              </a:rPr>
              <a:t>bài</a:t>
            </a:r>
            <a:r>
              <a:rPr lang="en-US" sz="4441" dirty="0">
                <a:solidFill>
                  <a:srgbClr val="BC660A"/>
                </a:solidFill>
                <a:latin typeface="Roboto Condensed Bold"/>
              </a:rPr>
              <a:t> </a:t>
            </a:r>
            <a:r>
              <a:rPr lang="en-US" sz="4441" dirty="0" err="1">
                <a:solidFill>
                  <a:srgbClr val="BC660A"/>
                </a:solidFill>
                <a:latin typeface="Roboto Condensed Bold"/>
              </a:rPr>
              <a:t>viết</a:t>
            </a:r>
            <a:r>
              <a:rPr lang="en-US" sz="4441" dirty="0">
                <a:solidFill>
                  <a:srgbClr val="BC660A"/>
                </a:solidFill>
                <a:latin typeface="Roboto Condensed Bold"/>
              </a:rPr>
              <a:t> </a:t>
            </a:r>
            <a:r>
              <a:rPr lang="en-US" sz="4441" dirty="0" err="1">
                <a:solidFill>
                  <a:srgbClr val="BC660A"/>
                </a:solidFill>
                <a:latin typeface="Roboto Condensed Bold"/>
              </a:rPr>
              <a:t>có</a:t>
            </a:r>
            <a:r>
              <a:rPr lang="en-US" sz="4441" dirty="0">
                <a:solidFill>
                  <a:srgbClr val="BC660A"/>
                </a:solidFill>
                <a:latin typeface="Roboto Condensed Bold"/>
              </a:rPr>
              <a:t> </a:t>
            </a:r>
            <a:r>
              <a:rPr lang="en-US" sz="4441" dirty="0" err="1">
                <a:solidFill>
                  <a:srgbClr val="BC660A"/>
                </a:solidFill>
                <a:latin typeface="Roboto Condensed Bold"/>
              </a:rPr>
              <a:t>sử</a:t>
            </a:r>
            <a:r>
              <a:rPr lang="en-US" sz="4441" dirty="0">
                <a:solidFill>
                  <a:srgbClr val="BC660A"/>
                </a:solidFill>
                <a:latin typeface="Roboto Condensed Bold"/>
              </a:rPr>
              <a:t> </a:t>
            </a:r>
            <a:r>
              <a:rPr lang="en-US" sz="4441" dirty="0" err="1">
                <a:solidFill>
                  <a:srgbClr val="BC660A"/>
                </a:solidFill>
                <a:latin typeface="Roboto Condensed Bold"/>
              </a:rPr>
              <a:t>dụng</a:t>
            </a:r>
            <a:r>
              <a:rPr lang="en-US" sz="4441" dirty="0">
                <a:solidFill>
                  <a:srgbClr val="BC660A"/>
                </a:solidFill>
                <a:latin typeface="Roboto Condensed Bold"/>
              </a:rPr>
              <a:t> </a:t>
            </a:r>
            <a:r>
              <a:rPr lang="en-US" sz="4441" dirty="0" err="1">
                <a:solidFill>
                  <a:srgbClr val="BC660A"/>
                </a:solidFill>
                <a:latin typeface="Roboto Condensed Bold"/>
              </a:rPr>
              <a:t>phương</a:t>
            </a:r>
            <a:r>
              <a:rPr lang="en-US" sz="4441" dirty="0">
                <a:solidFill>
                  <a:srgbClr val="BC660A"/>
                </a:solidFill>
                <a:latin typeface="Roboto Condensed Bold"/>
              </a:rPr>
              <a:t> </a:t>
            </a:r>
            <a:r>
              <a:rPr lang="en-US" sz="4441" dirty="0" err="1">
                <a:solidFill>
                  <a:srgbClr val="BC660A"/>
                </a:solidFill>
                <a:latin typeface="Roboto Condensed Bold"/>
              </a:rPr>
              <a:t>thức</a:t>
            </a:r>
            <a:r>
              <a:rPr lang="en-US" sz="4441" dirty="0">
                <a:solidFill>
                  <a:srgbClr val="BC660A"/>
                </a:solidFill>
                <a:latin typeface="Roboto Condensed Bold"/>
              </a:rPr>
              <a:t> </a:t>
            </a:r>
            <a:r>
              <a:rPr lang="en-US" sz="4441" dirty="0" err="1">
                <a:solidFill>
                  <a:srgbClr val="BC660A"/>
                </a:solidFill>
                <a:latin typeface="Roboto Condensed Bold"/>
              </a:rPr>
              <a:t>biểu</a:t>
            </a:r>
            <a:r>
              <a:rPr lang="en-US" sz="4441" dirty="0">
                <a:solidFill>
                  <a:srgbClr val="BC660A"/>
                </a:solidFill>
                <a:latin typeface="Roboto Condensed Bold"/>
              </a:rPr>
              <a:t> </a:t>
            </a:r>
            <a:r>
              <a:rPr lang="en-US" sz="4441" dirty="0" err="1">
                <a:solidFill>
                  <a:srgbClr val="BC660A"/>
                </a:solidFill>
                <a:latin typeface="Roboto Condensed Bold"/>
              </a:rPr>
              <a:t>đạt</a:t>
            </a:r>
            <a:r>
              <a:rPr lang="en-US" sz="4441" dirty="0">
                <a:solidFill>
                  <a:srgbClr val="BC660A"/>
                </a:solidFill>
                <a:latin typeface="Roboto Condensed Bold"/>
              </a:rPr>
              <a:t> </a:t>
            </a:r>
            <a:r>
              <a:rPr lang="en-US" sz="4441" dirty="0" err="1">
                <a:solidFill>
                  <a:srgbClr val="BC660A"/>
                </a:solidFill>
                <a:latin typeface="Roboto Condensed Bold"/>
              </a:rPr>
              <a:t>nào</a:t>
            </a:r>
            <a:r>
              <a:rPr lang="en-US" sz="4441" dirty="0">
                <a:solidFill>
                  <a:srgbClr val="BC660A"/>
                </a:solidFill>
                <a:latin typeface="Roboto Condensed Bold"/>
              </a:rPr>
              <a:t>? </a:t>
            </a:r>
          </a:p>
          <a:p>
            <a:pPr algn="ctr">
              <a:lnSpc>
                <a:spcPts val="6217"/>
              </a:lnSpc>
            </a:pPr>
            <a:r>
              <a:rPr lang="en-US" sz="4441" dirty="0" err="1">
                <a:solidFill>
                  <a:srgbClr val="BC660A"/>
                </a:solidFill>
                <a:latin typeface="Roboto Condensed Bold"/>
              </a:rPr>
              <a:t>Lấy</a:t>
            </a:r>
            <a:r>
              <a:rPr lang="en-US" sz="4441" dirty="0">
                <a:solidFill>
                  <a:srgbClr val="BC660A"/>
                </a:solidFill>
                <a:latin typeface="Roboto Condensed Bold"/>
              </a:rPr>
              <a:t> 01 </a:t>
            </a:r>
            <a:r>
              <a:rPr lang="en-US" sz="4441" dirty="0" err="1">
                <a:solidFill>
                  <a:srgbClr val="BC660A"/>
                </a:solidFill>
                <a:latin typeface="Roboto Condensed Bold"/>
              </a:rPr>
              <a:t>dẫn</a:t>
            </a:r>
            <a:r>
              <a:rPr lang="en-US" sz="4441" dirty="0">
                <a:solidFill>
                  <a:srgbClr val="BC660A"/>
                </a:solidFill>
                <a:latin typeface="Roboto Condensed Bold"/>
              </a:rPr>
              <a:t> </a:t>
            </a:r>
            <a:r>
              <a:rPr lang="en-US" sz="4441" dirty="0" err="1">
                <a:solidFill>
                  <a:srgbClr val="BC660A"/>
                </a:solidFill>
                <a:latin typeface="Roboto Condensed Bold"/>
              </a:rPr>
              <a:t>chứng</a:t>
            </a:r>
            <a:r>
              <a:rPr lang="en-US" sz="4441" dirty="0">
                <a:solidFill>
                  <a:srgbClr val="BC660A"/>
                </a:solidFill>
                <a:latin typeface="Roboto Condensed Bold"/>
              </a:rPr>
              <a:t> </a:t>
            </a:r>
            <a:r>
              <a:rPr lang="en-US" sz="4441" dirty="0" err="1">
                <a:solidFill>
                  <a:srgbClr val="BC660A"/>
                </a:solidFill>
                <a:latin typeface="Roboto Condensed Bold"/>
              </a:rPr>
              <a:t>kèm</a:t>
            </a:r>
            <a:r>
              <a:rPr lang="en-US" sz="4441" dirty="0">
                <a:solidFill>
                  <a:srgbClr val="BC660A"/>
                </a:solidFill>
                <a:latin typeface="Roboto Condensed Bold"/>
              </a:rPr>
              <a:t> </a:t>
            </a:r>
            <a:r>
              <a:rPr lang="en-US" sz="4441" dirty="0" err="1">
                <a:solidFill>
                  <a:srgbClr val="BC660A"/>
                </a:solidFill>
                <a:latin typeface="Roboto Condensed Bold"/>
              </a:rPr>
              <a:t>theo</a:t>
            </a:r>
            <a:r>
              <a:rPr lang="en-US" sz="4441" dirty="0">
                <a:solidFill>
                  <a:srgbClr val="BC660A"/>
                </a:solidFill>
                <a:latin typeface="Roboto Condensed Bold"/>
              </a:rPr>
              <a:t> </a:t>
            </a:r>
            <a:r>
              <a:rPr lang="en-US" sz="4441" dirty="0" err="1">
                <a:solidFill>
                  <a:srgbClr val="BC660A"/>
                </a:solidFill>
                <a:latin typeface="Roboto Condensed Bold"/>
              </a:rPr>
              <a:t>và</a:t>
            </a:r>
            <a:r>
              <a:rPr lang="en-US" sz="4441" dirty="0">
                <a:solidFill>
                  <a:srgbClr val="BC660A"/>
                </a:solidFill>
                <a:latin typeface="Roboto Condensed Bold"/>
              </a:rPr>
              <a:t> </a:t>
            </a:r>
            <a:r>
              <a:rPr lang="en-US" sz="4441" dirty="0" err="1">
                <a:solidFill>
                  <a:srgbClr val="BC660A"/>
                </a:solidFill>
                <a:latin typeface="Roboto Condensed Bold"/>
              </a:rPr>
              <a:t>nêu</a:t>
            </a:r>
            <a:r>
              <a:rPr lang="en-US" sz="4441" dirty="0">
                <a:solidFill>
                  <a:srgbClr val="BC660A"/>
                </a:solidFill>
                <a:latin typeface="Roboto Condensed Bold"/>
              </a:rPr>
              <a:t> </a:t>
            </a:r>
            <a:r>
              <a:rPr lang="en-US" sz="4441" dirty="0" err="1">
                <a:solidFill>
                  <a:srgbClr val="BC660A"/>
                </a:solidFill>
                <a:latin typeface="Roboto Condensed Bold"/>
              </a:rPr>
              <a:t>hiệu</a:t>
            </a:r>
            <a:r>
              <a:rPr lang="en-US" sz="4441" dirty="0">
                <a:solidFill>
                  <a:srgbClr val="BC660A"/>
                </a:solidFill>
                <a:latin typeface="Roboto Condensed Bold"/>
              </a:rPr>
              <a:t> </a:t>
            </a:r>
            <a:r>
              <a:rPr lang="en-US" sz="4441" dirty="0" err="1">
                <a:solidFill>
                  <a:srgbClr val="BC660A"/>
                </a:solidFill>
                <a:latin typeface="Roboto Condensed Bold"/>
              </a:rPr>
              <a:t>quả</a:t>
            </a:r>
            <a:r>
              <a:rPr lang="en-US" sz="4441" dirty="0">
                <a:solidFill>
                  <a:srgbClr val="BC660A"/>
                </a:solidFill>
                <a:latin typeface="Roboto Condensed Bold"/>
              </a:rPr>
              <a:t> </a:t>
            </a:r>
            <a:r>
              <a:rPr lang="en-US" sz="4441" dirty="0" err="1">
                <a:solidFill>
                  <a:srgbClr val="BC660A"/>
                </a:solidFill>
                <a:latin typeface="Roboto Condensed Bold"/>
              </a:rPr>
              <a:t>biểu</a:t>
            </a:r>
            <a:r>
              <a:rPr lang="en-US" sz="4441" dirty="0">
                <a:solidFill>
                  <a:srgbClr val="BC660A"/>
                </a:solidFill>
                <a:latin typeface="Roboto Condensed Bold"/>
              </a:rPr>
              <a:t> </a:t>
            </a:r>
            <a:r>
              <a:rPr lang="en-US" sz="4441" dirty="0" err="1">
                <a:solidFill>
                  <a:srgbClr val="BC660A"/>
                </a:solidFill>
                <a:latin typeface="Roboto Condensed Bold"/>
              </a:rPr>
              <a:t>đạt</a:t>
            </a:r>
            <a:r>
              <a:rPr lang="en-US" sz="4441" dirty="0">
                <a:solidFill>
                  <a:srgbClr val="BC660A"/>
                </a:solidFill>
                <a:latin typeface="Roboto Condensed Bold"/>
              </a:rPr>
              <a:t> </a:t>
            </a:r>
            <a:r>
              <a:rPr lang="en-US" sz="4441" dirty="0" err="1">
                <a:solidFill>
                  <a:srgbClr val="BC660A"/>
                </a:solidFill>
                <a:latin typeface="Roboto Condensed Bold"/>
              </a:rPr>
              <a:t>của</a:t>
            </a:r>
            <a:r>
              <a:rPr lang="en-US" sz="4441" dirty="0">
                <a:solidFill>
                  <a:srgbClr val="BC660A"/>
                </a:solidFill>
                <a:latin typeface="Roboto Condensed Bold"/>
              </a:rPr>
              <a:t> </a:t>
            </a:r>
            <a:r>
              <a:rPr lang="en-US" sz="4441" dirty="0" err="1">
                <a:solidFill>
                  <a:srgbClr val="BC660A"/>
                </a:solidFill>
                <a:latin typeface="Roboto Condensed Bold"/>
              </a:rPr>
              <a:t>nó</a:t>
            </a:r>
            <a:r>
              <a:rPr lang="en-US" sz="4441" dirty="0">
                <a:solidFill>
                  <a:srgbClr val="BC660A"/>
                </a:solidFill>
                <a:latin typeface="Roboto Condensed Bold"/>
              </a:rPr>
              <a:t>.</a:t>
            </a:r>
          </a:p>
          <a:p>
            <a:pPr algn="ctr">
              <a:lnSpc>
                <a:spcPts val="6217"/>
              </a:lnSpc>
              <a:spcBef>
                <a:spcPct val="0"/>
              </a:spcBef>
            </a:pPr>
            <a:endParaRPr lang="en-US" sz="4441" dirty="0">
              <a:solidFill>
                <a:srgbClr val="BC660A"/>
              </a:solidFill>
              <a:latin typeface="Roboto Condensed Bold"/>
            </a:endParaRPr>
          </a:p>
        </p:txBody>
      </p:sp>
      <p:sp>
        <p:nvSpPr>
          <p:cNvPr id="6" name="Freeform 6"/>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2">
              <a:alphaModFix amt="29000"/>
            </a:blip>
            <a:stretch>
              <a:fillRect/>
            </a:stretch>
          </a:blipFill>
        </p:spPr>
      </p:sp>
      <p:sp>
        <p:nvSpPr>
          <p:cNvPr id="7" name="TextBox 7"/>
          <p:cNvSpPr txBox="1"/>
          <p:nvPr/>
        </p:nvSpPr>
        <p:spPr>
          <a:xfrm>
            <a:off x="1192288" y="2333590"/>
            <a:ext cx="16067012" cy="6938287"/>
          </a:xfrm>
          <a:prstGeom prst="rect">
            <a:avLst/>
          </a:prstGeom>
        </p:spPr>
        <p:txBody>
          <a:bodyPr lIns="0" tIns="0" rIns="0" bIns="0" rtlCol="0" anchor="t">
            <a:spAutoFit/>
          </a:bodyPr>
          <a:lstStyle/>
          <a:p>
            <a:pPr algn="l">
              <a:lnSpc>
                <a:spcPts val="5549"/>
              </a:lnSpc>
            </a:pPr>
            <a:r>
              <a:rPr lang="en-US" sz="3964" dirty="0" err="1">
                <a:solidFill>
                  <a:srgbClr val="3E3B3C"/>
                </a:solidFill>
                <a:latin typeface="Roboto Condensed"/>
              </a:rPr>
              <a:t>Bài</a:t>
            </a:r>
            <a:r>
              <a:rPr lang="en-US" sz="3964" dirty="0">
                <a:solidFill>
                  <a:srgbClr val="3E3B3C"/>
                </a:solidFill>
                <a:latin typeface="Roboto Condensed"/>
              </a:rPr>
              <a:t> </a:t>
            </a:r>
            <a:r>
              <a:rPr lang="en-US" sz="3964" dirty="0" err="1">
                <a:solidFill>
                  <a:srgbClr val="3E3B3C"/>
                </a:solidFill>
                <a:latin typeface="Roboto Condensed"/>
              </a:rPr>
              <a:t>viết</a:t>
            </a:r>
            <a:r>
              <a:rPr lang="en-US" sz="3964" dirty="0">
                <a:solidFill>
                  <a:srgbClr val="3E3B3C"/>
                </a:solidFill>
                <a:latin typeface="Roboto Condensed"/>
              </a:rPr>
              <a:t> </a:t>
            </a:r>
            <a:r>
              <a:rPr lang="en-US" sz="3964" dirty="0" err="1">
                <a:solidFill>
                  <a:srgbClr val="3E3B3C"/>
                </a:solidFill>
                <a:latin typeface="Roboto Condensed"/>
              </a:rPr>
              <a:t>sử</a:t>
            </a:r>
            <a:r>
              <a:rPr lang="en-US" sz="3964" dirty="0">
                <a:solidFill>
                  <a:srgbClr val="3E3B3C"/>
                </a:solidFill>
                <a:latin typeface="Roboto Condensed"/>
              </a:rPr>
              <a:t> </a:t>
            </a:r>
            <a:r>
              <a:rPr lang="en-US" sz="3964" dirty="0" err="1">
                <a:solidFill>
                  <a:srgbClr val="3E3B3C"/>
                </a:solidFill>
                <a:latin typeface="Roboto Condensed"/>
              </a:rPr>
              <a:t>dụng</a:t>
            </a:r>
            <a:r>
              <a:rPr lang="en-US" sz="3964" dirty="0">
                <a:solidFill>
                  <a:srgbClr val="3E3B3C"/>
                </a:solidFill>
                <a:latin typeface="Roboto Condensed"/>
              </a:rPr>
              <a:t> </a:t>
            </a:r>
            <a:r>
              <a:rPr lang="en-US" sz="3964" dirty="0" err="1">
                <a:solidFill>
                  <a:srgbClr val="3E3B3C"/>
                </a:solidFill>
                <a:latin typeface="Roboto Condensed"/>
              </a:rPr>
              <a:t>phương</a:t>
            </a:r>
            <a:r>
              <a:rPr lang="en-US" sz="3964" dirty="0">
                <a:solidFill>
                  <a:srgbClr val="3E3B3C"/>
                </a:solidFill>
                <a:latin typeface="Roboto Condensed"/>
              </a:rPr>
              <a:t> </a:t>
            </a:r>
            <a:r>
              <a:rPr lang="en-US" sz="3964" dirty="0" err="1">
                <a:solidFill>
                  <a:srgbClr val="3E3B3C"/>
                </a:solidFill>
                <a:latin typeface="Roboto Condensed"/>
              </a:rPr>
              <a:t>thức</a:t>
            </a:r>
            <a:r>
              <a:rPr lang="en-US" sz="3964" dirty="0">
                <a:solidFill>
                  <a:srgbClr val="3E3B3C"/>
                </a:solidFill>
                <a:latin typeface="Roboto Condensed"/>
              </a:rPr>
              <a:t> </a:t>
            </a:r>
            <a:r>
              <a:rPr lang="en-US" sz="3964" dirty="0" err="1">
                <a:solidFill>
                  <a:srgbClr val="3E3B3C"/>
                </a:solidFill>
                <a:latin typeface="Roboto Condensed"/>
              </a:rPr>
              <a:t>biểu</a:t>
            </a:r>
            <a:r>
              <a:rPr lang="en-US" sz="3964" dirty="0">
                <a:solidFill>
                  <a:srgbClr val="3E3B3C"/>
                </a:solidFill>
                <a:latin typeface="Roboto Condensed"/>
              </a:rPr>
              <a:t> </a:t>
            </a:r>
            <a:r>
              <a:rPr lang="en-US" sz="3964" dirty="0" err="1">
                <a:solidFill>
                  <a:srgbClr val="3E3B3C"/>
                </a:solidFill>
                <a:latin typeface="Roboto Condensed"/>
              </a:rPr>
              <a:t>đạt</a:t>
            </a:r>
            <a:r>
              <a:rPr lang="en-US" sz="3964" dirty="0">
                <a:solidFill>
                  <a:srgbClr val="3E3B3C"/>
                </a:solidFill>
                <a:latin typeface="Roboto Condensed"/>
              </a:rPr>
              <a:t>: </a:t>
            </a:r>
            <a:r>
              <a:rPr lang="en-US" sz="3964" dirty="0" err="1">
                <a:solidFill>
                  <a:srgbClr val="3E3B3C"/>
                </a:solidFill>
                <a:latin typeface="Roboto Condensed Bold"/>
              </a:rPr>
              <a:t>thuyết</a:t>
            </a:r>
            <a:r>
              <a:rPr lang="en-US" sz="3964" dirty="0">
                <a:solidFill>
                  <a:srgbClr val="3E3B3C"/>
                </a:solidFill>
                <a:latin typeface="Roboto Condensed Bold"/>
              </a:rPr>
              <a:t> </a:t>
            </a:r>
            <a:r>
              <a:rPr lang="en-US" sz="3964" dirty="0" err="1">
                <a:solidFill>
                  <a:srgbClr val="3E3B3C"/>
                </a:solidFill>
                <a:latin typeface="Roboto Condensed Bold"/>
              </a:rPr>
              <a:t>minh</a:t>
            </a:r>
            <a:r>
              <a:rPr lang="en-US" sz="3964" dirty="0">
                <a:solidFill>
                  <a:srgbClr val="3E3B3C"/>
                </a:solidFill>
                <a:latin typeface="Roboto Condensed"/>
              </a:rPr>
              <a:t> ( PTBĐ </a:t>
            </a:r>
            <a:r>
              <a:rPr lang="en-US" sz="3964" dirty="0" err="1">
                <a:solidFill>
                  <a:srgbClr val="3E3B3C"/>
                </a:solidFill>
                <a:latin typeface="Roboto Condensed"/>
              </a:rPr>
              <a:t>chính</a:t>
            </a:r>
            <a:r>
              <a:rPr lang="en-US" sz="3964" dirty="0">
                <a:solidFill>
                  <a:srgbClr val="3E3B3C"/>
                </a:solidFill>
                <a:latin typeface="Roboto Condensed"/>
              </a:rPr>
              <a:t>); </a:t>
            </a:r>
          </a:p>
          <a:p>
            <a:pPr algn="just">
              <a:lnSpc>
                <a:spcPts val="5549"/>
              </a:lnSpc>
            </a:pPr>
            <a:r>
              <a:rPr lang="en-US" sz="3964" dirty="0" err="1">
                <a:solidFill>
                  <a:srgbClr val="3E3B3C"/>
                </a:solidFill>
                <a:latin typeface="Roboto Condensed"/>
              </a:rPr>
              <a:t>có</a:t>
            </a:r>
            <a:r>
              <a:rPr lang="en-US" sz="3964" dirty="0">
                <a:solidFill>
                  <a:srgbClr val="3E3B3C"/>
                </a:solidFill>
                <a:latin typeface="Roboto Condensed"/>
              </a:rPr>
              <a:t> </a:t>
            </a:r>
            <a:r>
              <a:rPr lang="en-US" sz="3964" dirty="0" err="1">
                <a:solidFill>
                  <a:srgbClr val="3E3B3C"/>
                </a:solidFill>
                <a:latin typeface="Roboto Condensed"/>
              </a:rPr>
              <a:t>kết</a:t>
            </a:r>
            <a:r>
              <a:rPr lang="en-US" sz="3964" dirty="0">
                <a:solidFill>
                  <a:srgbClr val="3E3B3C"/>
                </a:solidFill>
                <a:latin typeface="Roboto Condensed"/>
              </a:rPr>
              <a:t> </a:t>
            </a:r>
            <a:r>
              <a:rPr lang="en-US" sz="3964" dirty="0" err="1">
                <a:solidFill>
                  <a:srgbClr val="3E3B3C"/>
                </a:solidFill>
                <a:latin typeface="Roboto Condensed"/>
              </a:rPr>
              <a:t>hợp</a:t>
            </a:r>
            <a:r>
              <a:rPr lang="en-US" sz="3964" dirty="0">
                <a:solidFill>
                  <a:srgbClr val="3E3B3C"/>
                </a:solidFill>
                <a:latin typeface="Roboto Condensed"/>
              </a:rPr>
              <a:t> </a:t>
            </a:r>
            <a:r>
              <a:rPr lang="en-US" sz="3964" dirty="0" err="1">
                <a:solidFill>
                  <a:srgbClr val="3E3B3C"/>
                </a:solidFill>
                <a:latin typeface="Roboto Condensed"/>
              </a:rPr>
              <a:t>với</a:t>
            </a:r>
            <a:r>
              <a:rPr lang="en-US" sz="3964" dirty="0">
                <a:solidFill>
                  <a:srgbClr val="3E3B3C"/>
                </a:solidFill>
                <a:latin typeface="Roboto Condensed"/>
              </a:rPr>
              <a:t>  </a:t>
            </a:r>
            <a:r>
              <a:rPr lang="en-US" sz="3964" dirty="0" err="1">
                <a:solidFill>
                  <a:srgbClr val="3E3B3C"/>
                </a:solidFill>
                <a:latin typeface="Roboto Condensed"/>
              </a:rPr>
              <a:t>các</a:t>
            </a:r>
            <a:r>
              <a:rPr lang="en-US" sz="3964" dirty="0">
                <a:solidFill>
                  <a:srgbClr val="3E3B3C"/>
                </a:solidFill>
                <a:latin typeface="Roboto Condensed"/>
              </a:rPr>
              <a:t> </a:t>
            </a:r>
            <a:r>
              <a:rPr lang="en-US" sz="3964" dirty="0" err="1">
                <a:solidFill>
                  <a:srgbClr val="3E3B3C"/>
                </a:solidFill>
                <a:latin typeface="Roboto Condensed"/>
              </a:rPr>
              <a:t>phương</a:t>
            </a:r>
            <a:r>
              <a:rPr lang="en-US" sz="3964" dirty="0">
                <a:solidFill>
                  <a:srgbClr val="3E3B3C"/>
                </a:solidFill>
                <a:latin typeface="Roboto Condensed"/>
              </a:rPr>
              <a:t> </a:t>
            </a:r>
            <a:r>
              <a:rPr lang="en-US" sz="3964" dirty="0" err="1">
                <a:solidFill>
                  <a:srgbClr val="3E3B3C"/>
                </a:solidFill>
                <a:latin typeface="Roboto Condensed"/>
              </a:rPr>
              <a:t>thức</a:t>
            </a:r>
            <a:r>
              <a:rPr lang="en-US" sz="3964" dirty="0">
                <a:solidFill>
                  <a:srgbClr val="3E3B3C"/>
                </a:solidFill>
                <a:latin typeface="Roboto Condensed"/>
              </a:rPr>
              <a:t> </a:t>
            </a:r>
            <a:r>
              <a:rPr lang="en-US" sz="3964" dirty="0" err="1">
                <a:solidFill>
                  <a:srgbClr val="3E3B3C"/>
                </a:solidFill>
                <a:latin typeface="Roboto Condensed"/>
              </a:rPr>
              <a:t>biểu</a:t>
            </a:r>
            <a:r>
              <a:rPr lang="en-US" sz="3964" dirty="0">
                <a:solidFill>
                  <a:srgbClr val="3E3B3C"/>
                </a:solidFill>
                <a:latin typeface="Roboto Condensed"/>
              </a:rPr>
              <a:t> </a:t>
            </a:r>
            <a:r>
              <a:rPr lang="en-US" sz="3964" dirty="0" err="1">
                <a:solidFill>
                  <a:srgbClr val="3E3B3C"/>
                </a:solidFill>
                <a:latin typeface="Roboto Condensed"/>
              </a:rPr>
              <a:t>đạt</a:t>
            </a:r>
            <a:r>
              <a:rPr lang="en-US" sz="3964" dirty="0">
                <a:solidFill>
                  <a:srgbClr val="3E3B3C"/>
                </a:solidFill>
                <a:latin typeface="Roboto Condensed"/>
              </a:rPr>
              <a:t> </a:t>
            </a:r>
            <a:r>
              <a:rPr lang="en-US" sz="3964" dirty="0" err="1">
                <a:solidFill>
                  <a:srgbClr val="3E3B3C"/>
                </a:solidFill>
                <a:latin typeface="Roboto Condensed"/>
              </a:rPr>
              <a:t>khác</a:t>
            </a:r>
            <a:r>
              <a:rPr lang="en-US" sz="3964" dirty="0">
                <a:solidFill>
                  <a:srgbClr val="3E3B3C"/>
                </a:solidFill>
                <a:latin typeface="Roboto Condensed"/>
              </a:rPr>
              <a:t>:</a:t>
            </a:r>
          </a:p>
          <a:p>
            <a:pPr marL="855845" lvl="1" indent="-427922" algn="just">
              <a:lnSpc>
                <a:spcPts val="5549"/>
              </a:lnSpc>
              <a:buFont typeface="Arial"/>
              <a:buChar char="•"/>
            </a:pPr>
            <a:r>
              <a:rPr lang="en-US" sz="3964" dirty="0">
                <a:solidFill>
                  <a:srgbClr val="3E3B3C"/>
                </a:solidFill>
                <a:latin typeface="Roboto Condensed Bold"/>
              </a:rPr>
              <a:t>PTBĐ </a:t>
            </a:r>
            <a:r>
              <a:rPr lang="en-US" sz="3964" dirty="0" err="1">
                <a:solidFill>
                  <a:srgbClr val="3E3B3C"/>
                </a:solidFill>
                <a:latin typeface="Roboto Condensed Bold"/>
              </a:rPr>
              <a:t>miêu</a:t>
            </a:r>
            <a:r>
              <a:rPr lang="en-US" sz="3964" dirty="0">
                <a:solidFill>
                  <a:srgbClr val="3E3B3C"/>
                </a:solidFill>
                <a:latin typeface="Roboto Condensed Bold"/>
              </a:rPr>
              <a:t> </a:t>
            </a:r>
            <a:r>
              <a:rPr lang="en-US" sz="3964" dirty="0" err="1">
                <a:solidFill>
                  <a:srgbClr val="3E3B3C"/>
                </a:solidFill>
                <a:latin typeface="Roboto Condensed Bold"/>
              </a:rPr>
              <a:t>tả</a:t>
            </a:r>
            <a:r>
              <a:rPr lang="en-US" sz="3964" dirty="0">
                <a:solidFill>
                  <a:srgbClr val="3E3B3C"/>
                </a:solidFill>
                <a:latin typeface="Roboto Condensed"/>
              </a:rPr>
              <a:t> (Chi </a:t>
            </a:r>
            <a:r>
              <a:rPr lang="en-US" sz="3964" dirty="0" err="1">
                <a:solidFill>
                  <a:srgbClr val="3E3B3C"/>
                </a:solidFill>
                <a:latin typeface="Roboto Condensed"/>
              </a:rPr>
              <a:t>tiết</a:t>
            </a:r>
            <a:r>
              <a:rPr lang="en-US" sz="3964" dirty="0">
                <a:solidFill>
                  <a:srgbClr val="3E3B3C"/>
                </a:solidFill>
                <a:latin typeface="Roboto Condensed"/>
              </a:rPr>
              <a:t> </a:t>
            </a:r>
            <a:r>
              <a:rPr lang="en-US" sz="3964" dirty="0">
                <a:solidFill>
                  <a:srgbClr val="3E3B3C"/>
                </a:solidFill>
                <a:latin typeface="Roboto Condensed Italics"/>
              </a:rPr>
              <a:t>“</a:t>
            </a:r>
            <a:r>
              <a:rPr lang="en-US" sz="3964" dirty="0" err="1">
                <a:solidFill>
                  <a:srgbClr val="3E3B3C"/>
                </a:solidFill>
                <a:latin typeface="Roboto Condensed Italics"/>
              </a:rPr>
              <a:t>Sếu</a:t>
            </a:r>
            <a:r>
              <a:rPr lang="en-US" sz="3964" dirty="0">
                <a:solidFill>
                  <a:srgbClr val="3E3B3C"/>
                </a:solidFill>
                <a:latin typeface="Roboto Condensed Italics"/>
              </a:rPr>
              <a:t> </a:t>
            </a:r>
            <a:r>
              <a:rPr lang="en-US" sz="3964" dirty="0" err="1">
                <a:solidFill>
                  <a:srgbClr val="3E3B3C"/>
                </a:solidFill>
                <a:latin typeface="Roboto Condensed Italics"/>
              </a:rPr>
              <a:t>đầu</a:t>
            </a:r>
            <a:r>
              <a:rPr lang="en-US" sz="3964" dirty="0">
                <a:solidFill>
                  <a:srgbClr val="3E3B3C"/>
                </a:solidFill>
                <a:latin typeface="Roboto Condensed Italics"/>
              </a:rPr>
              <a:t> </a:t>
            </a:r>
            <a:r>
              <a:rPr lang="en-US" sz="3964" dirty="0" err="1">
                <a:solidFill>
                  <a:srgbClr val="3E3B3C"/>
                </a:solidFill>
                <a:latin typeface="Roboto Condensed Italics"/>
              </a:rPr>
              <a:t>đỏ</a:t>
            </a:r>
            <a:r>
              <a:rPr lang="en-US" sz="3964" dirty="0">
                <a:solidFill>
                  <a:srgbClr val="3E3B3C"/>
                </a:solidFill>
                <a:latin typeface="Roboto Condensed Italics"/>
              </a:rPr>
              <a:t> </a:t>
            </a:r>
            <a:r>
              <a:rPr lang="en-US" sz="3964" dirty="0" err="1">
                <a:solidFill>
                  <a:srgbClr val="3E3B3C"/>
                </a:solidFill>
                <a:latin typeface="Roboto Condensed Italics"/>
              </a:rPr>
              <a:t>có</a:t>
            </a:r>
            <a:r>
              <a:rPr lang="en-US" sz="3964" dirty="0">
                <a:solidFill>
                  <a:srgbClr val="3E3B3C"/>
                </a:solidFill>
                <a:latin typeface="Roboto Condensed Italics"/>
              </a:rPr>
              <a:t> </a:t>
            </a:r>
            <a:r>
              <a:rPr lang="en-US" sz="3964" dirty="0" err="1">
                <a:solidFill>
                  <a:srgbClr val="3E3B3C"/>
                </a:solidFill>
                <a:latin typeface="Roboto Condensed Italics"/>
              </a:rPr>
              <a:t>đủ</a:t>
            </a:r>
            <a:r>
              <a:rPr lang="en-US" sz="3964" dirty="0">
                <a:solidFill>
                  <a:srgbClr val="3E3B3C"/>
                </a:solidFill>
                <a:latin typeface="Roboto Condensed Italics"/>
              </a:rPr>
              <a:t> </a:t>
            </a:r>
            <a:r>
              <a:rPr lang="en-US" sz="3964" dirty="0" err="1">
                <a:solidFill>
                  <a:srgbClr val="3E3B3C"/>
                </a:solidFill>
                <a:latin typeface="Roboto Condensed Italics"/>
              </a:rPr>
              <a:t>bộ</a:t>
            </a:r>
            <a:r>
              <a:rPr lang="en-US" sz="3964" dirty="0">
                <a:solidFill>
                  <a:srgbClr val="3E3B3C"/>
                </a:solidFill>
                <a:latin typeface="Roboto Condensed Italics"/>
              </a:rPr>
              <a:t> </a:t>
            </a:r>
            <a:r>
              <a:rPr lang="en-US" sz="3964" dirty="0" err="1">
                <a:solidFill>
                  <a:srgbClr val="3E3B3C"/>
                </a:solidFill>
                <a:latin typeface="Roboto Condensed Italics"/>
              </a:rPr>
              <a:t>lông</a:t>
            </a:r>
            <a:r>
              <a:rPr lang="en-US" sz="3964" dirty="0">
                <a:solidFill>
                  <a:srgbClr val="3E3B3C"/>
                </a:solidFill>
                <a:latin typeface="Roboto Condensed Italics"/>
              </a:rPr>
              <a:t> </a:t>
            </a:r>
            <a:r>
              <a:rPr lang="en-US" sz="3964" dirty="0" err="1">
                <a:solidFill>
                  <a:srgbClr val="3E3B3C"/>
                </a:solidFill>
                <a:latin typeface="Roboto Condensed Italics"/>
              </a:rPr>
              <a:t>xám</a:t>
            </a:r>
            <a:r>
              <a:rPr lang="en-US" sz="3964" dirty="0">
                <a:solidFill>
                  <a:srgbClr val="3E3B3C"/>
                </a:solidFill>
                <a:latin typeface="Roboto Condensed Italics"/>
              </a:rPr>
              <a:t> </a:t>
            </a:r>
            <a:r>
              <a:rPr lang="en-US" sz="3964" dirty="0" err="1">
                <a:solidFill>
                  <a:srgbClr val="3E3B3C"/>
                </a:solidFill>
                <a:latin typeface="Roboto Condensed Italics"/>
              </a:rPr>
              <a:t>mượt</a:t>
            </a:r>
            <a:r>
              <a:rPr lang="en-US" sz="3964" dirty="0">
                <a:solidFill>
                  <a:srgbClr val="3E3B3C"/>
                </a:solidFill>
                <a:latin typeface="Roboto Condensed Italics"/>
              </a:rPr>
              <a:t>, </a:t>
            </a:r>
            <a:r>
              <a:rPr lang="en-US" sz="3964" dirty="0" err="1">
                <a:solidFill>
                  <a:srgbClr val="3E3B3C"/>
                </a:solidFill>
                <a:latin typeface="Roboto Condensed Italics"/>
              </a:rPr>
              <a:t>chân</a:t>
            </a:r>
            <a:r>
              <a:rPr lang="en-US" sz="3964" dirty="0">
                <a:solidFill>
                  <a:srgbClr val="3E3B3C"/>
                </a:solidFill>
                <a:latin typeface="Roboto Condensed Italics"/>
              </a:rPr>
              <a:t> </a:t>
            </a:r>
            <a:r>
              <a:rPr lang="en-US" sz="3964" dirty="0" err="1">
                <a:solidFill>
                  <a:srgbClr val="3E3B3C"/>
                </a:solidFill>
                <a:latin typeface="Roboto Condensed Italics"/>
              </a:rPr>
              <a:t>và</a:t>
            </a:r>
            <a:r>
              <a:rPr lang="en-US" sz="3964" dirty="0">
                <a:solidFill>
                  <a:srgbClr val="3E3B3C"/>
                </a:solidFill>
                <a:latin typeface="Roboto Condensed Italics"/>
              </a:rPr>
              <a:t> </a:t>
            </a:r>
            <a:r>
              <a:rPr lang="en-US" sz="3964" dirty="0" err="1">
                <a:solidFill>
                  <a:srgbClr val="3E3B3C"/>
                </a:solidFill>
                <a:latin typeface="Roboto Condensed Italics"/>
              </a:rPr>
              <a:t>cổ</a:t>
            </a:r>
            <a:r>
              <a:rPr lang="en-US" sz="3964" dirty="0">
                <a:solidFill>
                  <a:srgbClr val="3E3B3C"/>
                </a:solidFill>
                <a:latin typeface="Roboto Condensed Italics"/>
              </a:rPr>
              <a:t> </a:t>
            </a:r>
            <a:r>
              <a:rPr lang="en-US" sz="3964" dirty="0" err="1">
                <a:solidFill>
                  <a:srgbClr val="3E3B3C"/>
                </a:solidFill>
                <a:latin typeface="Roboto Condensed Italics"/>
              </a:rPr>
              <a:t>cao</a:t>
            </a:r>
            <a:r>
              <a:rPr lang="en-US" sz="3964" dirty="0">
                <a:solidFill>
                  <a:srgbClr val="3E3B3C"/>
                </a:solidFill>
                <a:latin typeface="Roboto Condensed Italics"/>
              </a:rPr>
              <a:t>, </a:t>
            </a:r>
            <a:r>
              <a:rPr lang="en-US" sz="3964" dirty="0" err="1">
                <a:solidFill>
                  <a:srgbClr val="3E3B3C"/>
                </a:solidFill>
                <a:latin typeface="Roboto Condensed Italics"/>
              </a:rPr>
              <a:t>đôi</a:t>
            </a:r>
            <a:r>
              <a:rPr lang="en-US" sz="3964" dirty="0">
                <a:solidFill>
                  <a:srgbClr val="3E3B3C"/>
                </a:solidFill>
                <a:latin typeface="Roboto Condensed Italics"/>
              </a:rPr>
              <a:t> </a:t>
            </a:r>
            <a:r>
              <a:rPr lang="en-US" sz="3964" dirty="0" err="1">
                <a:solidFill>
                  <a:srgbClr val="3E3B3C"/>
                </a:solidFill>
                <a:latin typeface="Roboto Condensed Italics"/>
              </a:rPr>
              <a:t>cánh</a:t>
            </a:r>
            <a:r>
              <a:rPr lang="en-US" sz="3964" dirty="0">
                <a:solidFill>
                  <a:srgbClr val="3E3B3C"/>
                </a:solidFill>
                <a:latin typeface="Roboto Condensed Italics"/>
              </a:rPr>
              <a:t> dang </a:t>
            </a:r>
            <a:r>
              <a:rPr lang="en-US" sz="3964" dirty="0" err="1">
                <a:solidFill>
                  <a:srgbClr val="3E3B3C"/>
                </a:solidFill>
                <a:latin typeface="Roboto Condensed Italics"/>
              </a:rPr>
              <a:t>rộng</a:t>
            </a:r>
            <a:r>
              <a:rPr lang="en-US" sz="3964" dirty="0">
                <a:solidFill>
                  <a:srgbClr val="3E3B3C"/>
                </a:solidFill>
                <a:latin typeface="Roboto Condensed Italics"/>
              </a:rPr>
              <a:t> </a:t>
            </a:r>
            <a:r>
              <a:rPr lang="en-US" sz="3964" dirty="0" err="1">
                <a:solidFill>
                  <a:srgbClr val="3E3B3C"/>
                </a:solidFill>
                <a:latin typeface="Roboto Condensed Italics"/>
              </a:rPr>
              <a:t>khi</a:t>
            </a:r>
            <a:r>
              <a:rPr lang="en-US" sz="3964" dirty="0">
                <a:solidFill>
                  <a:srgbClr val="3E3B3C"/>
                </a:solidFill>
                <a:latin typeface="Roboto Condensed Italics"/>
              </a:rPr>
              <a:t> bay, </a:t>
            </a:r>
            <a:r>
              <a:rPr lang="en-US" sz="3964" dirty="0" err="1">
                <a:solidFill>
                  <a:srgbClr val="3E3B3C"/>
                </a:solidFill>
                <a:latin typeface="Roboto Condensed Italics"/>
              </a:rPr>
              <a:t>dáng</a:t>
            </a:r>
            <a:r>
              <a:rPr lang="en-US" sz="3964" dirty="0">
                <a:solidFill>
                  <a:srgbClr val="3E3B3C"/>
                </a:solidFill>
                <a:latin typeface="Roboto Condensed Italics"/>
              </a:rPr>
              <a:t> </a:t>
            </a:r>
            <a:r>
              <a:rPr lang="en-US" sz="3964" dirty="0" err="1">
                <a:solidFill>
                  <a:srgbClr val="3E3B3C"/>
                </a:solidFill>
                <a:latin typeface="Roboto Condensed Italics"/>
              </a:rPr>
              <a:t>đi</a:t>
            </a:r>
            <a:r>
              <a:rPr lang="en-US" sz="3964" dirty="0">
                <a:solidFill>
                  <a:srgbClr val="3E3B3C"/>
                </a:solidFill>
                <a:latin typeface="Roboto Condensed Italics"/>
              </a:rPr>
              <a:t> </a:t>
            </a:r>
            <a:r>
              <a:rPr lang="en-US" sz="3964" dirty="0" err="1">
                <a:solidFill>
                  <a:srgbClr val="3E3B3C"/>
                </a:solidFill>
                <a:latin typeface="Roboto Condensed Italics"/>
              </a:rPr>
              <a:t>khoan</a:t>
            </a:r>
            <a:r>
              <a:rPr lang="en-US" sz="3964" dirty="0">
                <a:solidFill>
                  <a:srgbClr val="3E3B3C"/>
                </a:solidFill>
                <a:latin typeface="Roboto Condensed Italics"/>
              </a:rPr>
              <a:t> </a:t>
            </a:r>
            <a:r>
              <a:rPr lang="en-US" sz="3964" dirty="0" err="1">
                <a:solidFill>
                  <a:srgbClr val="3E3B3C"/>
                </a:solidFill>
                <a:latin typeface="Roboto Condensed Italics"/>
              </a:rPr>
              <a:t>khoai</a:t>
            </a:r>
            <a:r>
              <a:rPr lang="en-US" sz="3964" dirty="0">
                <a:solidFill>
                  <a:srgbClr val="3E3B3C"/>
                </a:solidFill>
                <a:latin typeface="Roboto Condensed Italics"/>
              </a:rPr>
              <a:t>, </a:t>
            </a:r>
            <a:r>
              <a:rPr lang="en-US" sz="3964" dirty="0" err="1">
                <a:solidFill>
                  <a:srgbClr val="3E3B3C"/>
                </a:solidFill>
                <a:latin typeface="Roboto Condensed Italics"/>
              </a:rPr>
              <a:t>chậm</a:t>
            </a:r>
            <a:r>
              <a:rPr lang="en-US" sz="3964" dirty="0">
                <a:solidFill>
                  <a:srgbClr val="3E3B3C"/>
                </a:solidFill>
                <a:latin typeface="Roboto Condensed Italics"/>
              </a:rPr>
              <a:t> </a:t>
            </a:r>
            <a:r>
              <a:rPr lang="en-US" sz="3964" dirty="0" err="1">
                <a:solidFill>
                  <a:srgbClr val="3E3B3C"/>
                </a:solidFill>
                <a:latin typeface="Roboto Condensed Italics"/>
              </a:rPr>
              <a:t>rãi</a:t>
            </a:r>
            <a:r>
              <a:rPr lang="en-US" sz="3964" dirty="0">
                <a:solidFill>
                  <a:srgbClr val="3E3B3C"/>
                </a:solidFill>
                <a:latin typeface="Roboto Condensed Italics"/>
              </a:rPr>
              <a:t>.”,</a:t>
            </a:r>
            <a:r>
              <a:rPr lang="en-US" sz="3964" dirty="0">
                <a:solidFill>
                  <a:srgbClr val="3E3B3C"/>
                </a:solidFill>
                <a:latin typeface="Roboto Condensed"/>
              </a:rPr>
              <a:t>....) </a:t>
            </a:r>
          </a:p>
          <a:p>
            <a:pPr algn="just">
              <a:lnSpc>
                <a:spcPts val="5549"/>
              </a:lnSpc>
            </a:pPr>
            <a:r>
              <a:rPr lang="en-US" sz="3964" dirty="0">
                <a:solidFill>
                  <a:srgbClr val="3E3B3C"/>
                </a:solidFill>
                <a:latin typeface="Roboto Condensed"/>
              </a:rPr>
              <a:t> ---&gt; </a:t>
            </a:r>
            <a:r>
              <a:rPr lang="en-US" sz="3964" dirty="0" err="1">
                <a:solidFill>
                  <a:srgbClr val="3E3B3C"/>
                </a:solidFill>
                <a:latin typeface="Roboto Condensed"/>
              </a:rPr>
              <a:t>Mô</a:t>
            </a:r>
            <a:r>
              <a:rPr lang="en-US" sz="3964" dirty="0">
                <a:solidFill>
                  <a:srgbClr val="3E3B3C"/>
                </a:solidFill>
                <a:latin typeface="Roboto Condensed"/>
              </a:rPr>
              <a:t> </a:t>
            </a:r>
            <a:r>
              <a:rPr lang="en-US" sz="3964" dirty="0" err="1">
                <a:solidFill>
                  <a:srgbClr val="3E3B3C"/>
                </a:solidFill>
                <a:latin typeface="Roboto Condensed"/>
              </a:rPr>
              <a:t>tả</a:t>
            </a:r>
            <a:r>
              <a:rPr lang="en-US" sz="3964" dirty="0">
                <a:solidFill>
                  <a:srgbClr val="3E3B3C"/>
                </a:solidFill>
                <a:latin typeface="Roboto Condensed"/>
              </a:rPr>
              <a:t> </a:t>
            </a:r>
            <a:r>
              <a:rPr lang="en-US" sz="3964" dirty="0" err="1">
                <a:solidFill>
                  <a:srgbClr val="3E3B3C"/>
                </a:solidFill>
                <a:latin typeface="Roboto Condensed"/>
              </a:rPr>
              <a:t>cụ</a:t>
            </a:r>
            <a:r>
              <a:rPr lang="en-US" sz="3964" dirty="0">
                <a:solidFill>
                  <a:srgbClr val="3E3B3C"/>
                </a:solidFill>
                <a:latin typeface="Roboto Condensed"/>
              </a:rPr>
              <a:t> </a:t>
            </a:r>
            <a:r>
              <a:rPr lang="en-US" sz="3964" dirty="0" err="1">
                <a:solidFill>
                  <a:srgbClr val="3E3B3C"/>
                </a:solidFill>
                <a:latin typeface="Roboto Condensed"/>
              </a:rPr>
              <a:t>thể</a:t>
            </a:r>
            <a:r>
              <a:rPr lang="en-US" sz="3964" dirty="0">
                <a:solidFill>
                  <a:srgbClr val="3E3B3C"/>
                </a:solidFill>
                <a:latin typeface="Roboto Condensed"/>
              </a:rPr>
              <a:t> </a:t>
            </a:r>
            <a:r>
              <a:rPr lang="en-US" sz="3964" dirty="0" err="1">
                <a:solidFill>
                  <a:srgbClr val="3E3B3C"/>
                </a:solidFill>
                <a:latin typeface="Roboto Condensed"/>
              </a:rPr>
              <a:t>nét</a:t>
            </a:r>
            <a:r>
              <a:rPr lang="en-US" sz="3964" dirty="0">
                <a:solidFill>
                  <a:srgbClr val="3E3B3C"/>
                </a:solidFill>
                <a:latin typeface="Roboto Condensed"/>
              </a:rPr>
              <a:t> </a:t>
            </a:r>
            <a:r>
              <a:rPr lang="en-US" sz="3964" dirty="0" err="1">
                <a:solidFill>
                  <a:srgbClr val="3E3B3C"/>
                </a:solidFill>
                <a:latin typeface="Roboto Condensed"/>
              </a:rPr>
              <a:t>đặc</a:t>
            </a:r>
            <a:r>
              <a:rPr lang="en-US" sz="3964" dirty="0">
                <a:solidFill>
                  <a:srgbClr val="3E3B3C"/>
                </a:solidFill>
                <a:latin typeface="Roboto Condensed"/>
              </a:rPr>
              <a:t> </a:t>
            </a:r>
            <a:r>
              <a:rPr lang="en-US" sz="3964" dirty="0" err="1">
                <a:solidFill>
                  <a:srgbClr val="3E3B3C"/>
                </a:solidFill>
                <a:latin typeface="Roboto Condensed"/>
              </a:rPr>
              <a:t>trưng</a:t>
            </a:r>
            <a:r>
              <a:rPr lang="en-US" sz="3964" dirty="0">
                <a:solidFill>
                  <a:srgbClr val="3E3B3C"/>
                </a:solidFill>
                <a:latin typeface="Roboto Condensed"/>
              </a:rPr>
              <a:t> </a:t>
            </a:r>
            <a:r>
              <a:rPr lang="en-US" sz="3964" dirty="0" err="1">
                <a:solidFill>
                  <a:srgbClr val="3E3B3C"/>
                </a:solidFill>
                <a:latin typeface="Roboto Condensed"/>
              </a:rPr>
              <a:t>của</a:t>
            </a:r>
            <a:r>
              <a:rPr lang="en-US" sz="3964" dirty="0">
                <a:solidFill>
                  <a:srgbClr val="3E3B3C"/>
                </a:solidFill>
                <a:latin typeface="Roboto Condensed"/>
              </a:rPr>
              <a:t> </a:t>
            </a:r>
            <a:r>
              <a:rPr lang="en-US" sz="3964" dirty="0" err="1">
                <a:solidFill>
                  <a:srgbClr val="3E3B3C"/>
                </a:solidFill>
                <a:latin typeface="Roboto Condensed"/>
              </a:rPr>
              <a:t>loài</a:t>
            </a:r>
            <a:r>
              <a:rPr lang="en-US" sz="3964" dirty="0">
                <a:solidFill>
                  <a:srgbClr val="3E3B3C"/>
                </a:solidFill>
                <a:latin typeface="Roboto Condensed"/>
              </a:rPr>
              <a:t> </a:t>
            </a:r>
            <a:r>
              <a:rPr lang="en-US" sz="3964" dirty="0" err="1">
                <a:solidFill>
                  <a:srgbClr val="3E3B3C"/>
                </a:solidFill>
                <a:latin typeface="Roboto Condensed"/>
              </a:rPr>
              <a:t>sếu</a:t>
            </a:r>
            <a:r>
              <a:rPr lang="en-US" sz="3964" dirty="0">
                <a:solidFill>
                  <a:srgbClr val="3E3B3C"/>
                </a:solidFill>
                <a:latin typeface="Roboto Condensed"/>
              </a:rPr>
              <a:t> </a:t>
            </a:r>
            <a:r>
              <a:rPr lang="en-US" sz="3964" dirty="0" err="1">
                <a:solidFill>
                  <a:srgbClr val="3E3B3C"/>
                </a:solidFill>
                <a:latin typeface="Roboto Condensed"/>
              </a:rPr>
              <a:t>đầu</a:t>
            </a:r>
            <a:r>
              <a:rPr lang="en-US" sz="3964" dirty="0">
                <a:solidFill>
                  <a:srgbClr val="3E3B3C"/>
                </a:solidFill>
                <a:latin typeface="Roboto Condensed"/>
              </a:rPr>
              <a:t> </a:t>
            </a:r>
            <a:r>
              <a:rPr lang="en-US" sz="3964" dirty="0" err="1">
                <a:solidFill>
                  <a:srgbClr val="3E3B3C"/>
                </a:solidFill>
                <a:latin typeface="Roboto Condensed"/>
              </a:rPr>
              <a:t>đỏ</a:t>
            </a:r>
            <a:r>
              <a:rPr lang="en-US" sz="3964" dirty="0">
                <a:solidFill>
                  <a:srgbClr val="3E3B3C"/>
                </a:solidFill>
                <a:latin typeface="Roboto Condensed"/>
              </a:rPr>
              <a:t>; </a:t>
            </a:r>
            <a:r>
              <a:rPr lang="en-US" sz="3964" dirty="0" err="1">
                <a:solidFill>
                  <a:srgbClr val="3E3B3C"/>
                </a:solidFill>
                <a:latin typeface="Roboto Condensed"/>
              </a:rPr>
              <a:t>từ</a:t>
            </a:r>
            <a:r>
              <a:rPr lang="en-US" sz="3964" dirty="0">
                <a:solidFill>
                  <a:srgbClr val="3E3B3C"/>
                </a:solidFill>
                <a:latin typeface="Roboto Condensed"/>
              </a:rPr>
              <a:t> </a:t>
            </a:r>
            <a:r>
              <a:rPr lang="en-US" sz="3964" dirty="0" err="1">
                <a:solidFill>
                  <a:srgbClr val="3E3B3C"/>
                </a:solidFill>
                <a:latin typeface="Roboto Condensed"/>
              </a:rPr>
              <a:t>đó</a:t>
            </a:r>
            <a:r>
              <a:rPr lang="en-US" sz="3964" dirty="0">
                <a:solidFill>
                  <a:srgbClr val="3E3B3C"/>
                </a:solidFill>
                <a:latin typeface="Roboto Condensed"/>
              </a:rPr>
              <a:t> </a:t>
            </a:r>
            <a:r>
              <a:rPr lang="en-US" sz="3964" dirty="0" err="1">
                <a:solidFill>
                  <a:srgbClr val="3E3B3C"/>
                </a:solidFill>
                <a:latin typeface="Roboto Condensed"/>
              </a:rPr>
              <a:t>giúp</a:t>
            </a:r>
            <a:r>
              <a:rPr lang="en-US" sz="3964" dirty="0">
                <a:solidFill>
                  <a:srgbClr val="3E3B3C"/>
                </a:solidFill>
                <a:latin typeface="Roboto Condensed"/>
              </a:rPr>
              <a:t> </a:t>
            </a:r>
            <a:r>
              <a:rPr lang="en-US" sz="3964" dirty="0" err="1">
                <a:solidFill>
                  <a:srgbClr val="3E3B3C"/>
                </a:solidFill>
                <a:latin typeface="Roboto Condensed"/>
              </a:rPr>
              <a:t>người</a:t>
            </a:r>
            <a:r>
              <a:rPr lang="en-US" sz="3964" dirty="0">
                <a:solidFill>
                  <a:srgbClr val="3E3B3C"/>
                </a:solidFill>
                <a:latin typeface="Roboto Condensed"/>
              </a:rPr>
              <a:t> </a:t>
            </a:r>
            <a:r>
              <a:rPr lang="en-US" sz="3964" dirty="0" err="1">
                <a:solidFill>
                  <a:srgbClr val="3E3B3C"/>
                </a:solidFill>
                <a:latin typeface="Roboto Condensed"/>
              </a:rPr>
              <a:t>đọc</a:t>
            </a:r>
            <a:r>
              <a:rPr lang="en-US" sz="3964" dirty="0">
                <a:solidFill>
                  <a:srgbClr val="3E3B3C"/>
                </a:solidFill>
                <a:latin typeface="Roboto Condensed"/>
              </a:rPr>
              <a:t> </a:t>
            </a:r>
            <a:r>
              <a:rPr lang="en-US" sz="3964" dirty="0" err="1">
                <a:solidFill>
                  <a:srgbClr val="3E3B3C"/>
                </a:solidFill>
                <a:latin typeface="Roboto Condensed"/>
              </a:rPr>
              <a:t>hình</a:t>
            </a:r>
            <a:r>
              <a:rPr lang="en-US" sz="3964" dirty="0">
                <a:solidFill>
                  <a:srgbClr val="3E3B3C"/>
                </a:solidFill>
                <a:latin typeface="Roboto Condensed"/>
              </a:rPr>
              <a:t> dung </a:t>
            </a:r>
            <a:r>
              <a:rPr lang="en-US" sz="3964" dirty="0" err="1">
                <a:solidFill>
                  <a:srgbClr val="3E3B3C"/>
                </a:solidFill>
                <a:latin typeface="Roboto Condensed"/>
              </a:rPr>
              <a:t>cụ</a:t>
            </a:r>
            <a:r>
              <a:rPr lang="en-US" sz="3964" dirty="0">
                <a:solidFill>
                  <a:srgbClr val="3E3B3C"/>
                </a:solidFill>
                <a:latin typeface="Roboto Condensed"/>
              </a:rPr>
              <a:t> </a:t>
            </a:r>
            <a:r>
              <a:rPr lang="en-US" sz="3964" dirty="0" err="1">
                <a:solidFill>
                  <a:srgbClr val="3E3B3C"/>
                </a:solidFill>
                <a:latin typeface="Roboto Condensed"/>
              </a:rPr>
              <a:t>thể</a:t>
            </a:r>
            <a:r>
              <a:rPr lang="en-US" sz="3964" dirty="0">
                <a:solidFill>
                  <a:srgbClr val="3E3B3C"/>
                </a:solidFill>
                <a:latin typeface="Roboto Condensed"/>
              </a:rPr>
              <a:t>, </a:t>
            </a:r>
            <a:r>
              <a:rPr lang="en-US" sz="3964" dirty="0" err="1">
                <a:solidFill>
                  <a:srgbClr val="3E3B3C"/>
                </a:solidFill>
                <a:latin typeface="Roboto Condensed"/>
              </a:rPr>
              <a:t>tại</a:t>
            </a:r>
            <a:r>
              <a:rPr lang="en-US" sz="3964" dirty="0">
                <a:solidFill>
                  <a:srgbClr val="3E3B3C"/>
                </a:solidFill>
                <a:latin typeface="Roboto Condensed"/>
              </a:rPr>
              <a:t> </a:t>
            </a:r>
            <a:r>
              <a:rPr lang="en-US" sz="3964" dirty="0" err="1">
                <a:solidFill>
                  <a:srgbClr val="3E3B3C"/>
                </a:solidFill>
                <a:latin typeface="Roboto Condensed"/>
              </a:rPr>
              <a:t>ấn</a:t>
            </a:r>
            <a:r>
              <a:rPr lang="en-US" sz="3964" dirty="0">
                <a:solidFill>
                  <a:srgbClr val="3E3B3C"/>
                </a:solidFill>
                <a:latin typeface="Roboto Condensed"/>
              </a:rPr>
              <a:t> </a:t>
            </a:r>
            <a:r>
              <a:rPr lang="en-US" sz="3964" dirty="0" err="1">
                <a:solidFill>
                  <a:srgbClr val="3E3B3C"/>
                </a:solidFill>
                <a:latin typeface="Roboto Condensed"/>
              </a:rPr>
              <a:t>tượng</a:t>
            </a:r>
            <a:r>
              <a:rPr lang="en-US" sz="3964" dirty="0">
                <a:solidFill>
                  <a:srgbClr val="3E3B3C"/>
                </a:solidFill>
                <a:latin typeface="Roboto Condensed"/>
              </a:rPr>
              <a:t> </a:t>
            </a:r>
            <a:r>
              <a:rPr lang="en-US" sz="3964" dirty="0" err="1">
                <a:solidFill>
                  <a:srgbClr val="3E3B3C"/>
                </a:solidFill>
                <a:latin typeface="Roboto Condensed"/>
              </a:rPr>
              <a:t>về</a:t>
            </a:r>
            <a:r>
              <a:rPr lang="en-US" sz="3964" dirty="0">
                <a:solidFill>
                  <a:srgbClr val="3E3B3C"/>
                </a:solidFill>
                <a:latin typeface="Roboto Condensed"/>
              </a:rPr>
              <a:t> </a:t>
            </a:r>
            <a:r>
              <a:rPr lang="en-US" sz="3964" dirty="0" err="1">
                <a:solidFill>
                  <a:srgbClr val="3E3B3C"/>
                </a:solidFill>
                <a:latin typeface="Roboto Condensed"/>
              </a:rPr>
              <a:t>vẻ</a:t>
            </a:r>
            <a:r>
              <a:rPr lang="en-US" sz="3964" dirty="0">
                <a:solidFill>
                  <a:srgbClr val="3E3B3C"/>
                </a:solidFill>
                <a:latin typeface="Roboto Condensed"/>
              </a:rPr>
              <a:t> </a:t>
            </a:r>
            <a:r>
              <a:rPr lang="en-US" sz="3964" dirty="0" err="1">
                <a:solidFill>
                  <a:srgbClr val="3E3B3C"/>
                </a:solidFill>
                <a:latin typeface="Roboto Condensed"/>
              </a:rPr>
              <a:t>đẹp</a:t>
            </a:r>
            <a:r>
              <a:rPr lang="en-US" sz="3964" dirty="0">
                <a:solidFill>
                  <a:srgbClr val="3E3B3C"/>
                </a:solidFill>
                <a:latin typeface="Roboto Condensed"/>
              </a:rPr>
              <a:t> </a:t>
            </a:r>
            <a:r>
              <a:rPr lang="en-US" sz="3964" dirty="0" err="1">
                <a:solidFill>
                  <a:srgbClr val="3E3B3C"/>
                </a:solidFill>
                <a:latin typeface="Roboto Condensed"/>
              </a:rPr>
              <a:t>đặc</a:t>
            </a:r>
            <a:r>
              <a:rPr lang="en-US" sz="3964" dirty="0">
                <a:solidFill>
                  <a:srgbClr val="3E3B3C"/>
                </a:solidFill>
                <a:latin typeface="Roboto Condensed"/>
              </a:rPr>
              <a:t> </a:t>
            </a:r>
            <a:r>
              <a:rPr lang="en-US" sz="3964" dirty="0" err="1">
                <a:solidFill>
                  <a:srgbClr val="3E3B3C"/>
                </a:solidFill>
                <a:latin typeface="Roboto Condensed"/>
              </a:rPr>
              <a:t>trưng</a:t>
            </a:r>
            <a:r>
              <a:rPr lang="en-US" sz="3964" dirty="0">
                <a:solidFill>
                  <a:srgbClr val="3E3B3C"/>
                </a:solidFill>
                <a:latin typeface="Roboto Condensed"/>
              </a:rPr>
              <a:t> </a:t>
            </a:r>
            <a:r>
              <a:rPr lang="en-US" sz="3964" dirty="0" err="1">
                <a:solidFill>
                  <a:srgbClr val="3E3B3C"/>
                </a:solidFill>
                <a:latin typeface="Roboto Condensed"/>
              </a:rPr>
              <a:t>của</a:t>
            </a:r>
            <a:r>
              <a:rPr lang="en-US" sz="3964" dirty="0">
                <a:solidFill>
                  <a:srgbClr val="3E3B3C"/>
                </a:solidFill>
                <a:latin typeface="Roboto Condensed"/>
              </a:rPr>
              <a:t> </a:t>
            </a:r>
            <a:r>
              <a:rPr lang="en-US" sz="3964" dirty="0" err="1">
                <a:solidFill>
                  <a:srgbClr val="3E3B3C"/>
                </a:solidFill>
                <a:latin typeface="Roboto Condensed"/>
              </a:rPr>
              <a:t>loài</a:t>
            </a:r>
            <a:r>
              <a:rPr lang="en-US" sz="3964" dirty="0">
                <a:solidFill>
                  <a:srgbClr val="3E3B3C"/>
                </a:solidFill>
                <a:latin typeface="Roboto Condensed"/>
              </a:rPr>
              <a:t> </a:t>
            </a:r>
            <a:r>
              <a:rPr lang="en-US" sz="3964" dirty="0" err="1">
                <a:solidFill>
                  <a:srgbClr val="3E3B3C"/>
                </a:solidFill>
                <a:latin typeface="Roboto Condensed"/>
              </a:rPr>
              <a:t>vật</a:t>
            </a:r>
            <a:r>
              <a:rPr lang="en-US" sz="3964" dirty="0">
                <a:solidFill>
                  <a:srgbClr val="3E3B3C"/>
                </a:solidFill>
                <a:latin typeface="Roboto Condensed"/>
              </a:rPr>
              <a:t> </a:t>
            </a:r>
            <a:r>
              <a:rPr lang="en-US" sz="3964" dirty="0" err="1">
                <a:solidFill>
                  <a:srgbClr val="3E3B3C"/>
                </a:solidFill>
                <a:latin typeface="Roboto Condensed"/>
              </a:rPr>
              <a:t>này</a:t>
            </a:r>
            <a:r>
              <a:rPr lang="en-US" sz="3964" dirty="0">
                <a:solidFill>
                  <a:srgbClr val="3E3B3C"/>
                </a:solidFill>
                <a:latin typeface="Roboto Condensed"/>
              </a:rPr>
              <a:t>.</a:t>
            </a:r>
          </a:p>
          <a:p>
            <a:pPr marL="855845" lvl="1" indent="-427922" algn="just">
              <a:lnSpc>
                <a:spcPts val="5549"/>
              </a:lnSpc>
              <a:buFont typeface="Arial"/>
              <a:buChar char="•"/>
            </a:pPr>
            <a:r>
              <a:rPr lang="en-US" sz="3964" dirty="0">
                <a:solidFill>
                  <a:srgbClr val="3E3B3C"/>
                </a:solidFill>
                <a:latin typeface="Roboto Condensed Bold"/>
              </a:rPr>
              <a:t>PTBĐ</a:t>
            </a:r>
            <a:r>
              <a:rPr lang="en-US" sz="3964" dirty="0">
                <a:solidFill>
                  <a:srgbClr val="3E3B3C"/>
                </a:solidFill>
                <a:latin typeface="Roboto Condensed"/>
              </a:rPr>
              <a:t> </a:t>
            </a:r>
            <a:r>
              <a:rPr lang="en-US" sz="3964" dirty="0" err="1">
                <a:solidFill>
                  <a:srgbClr val="3E3B3C"/>
                </a:solidFill>
                <a:latin typeface="Roboto Condensed Bold"/>
              </a:rPr>
              <a:t>tự</a:t>
            </a:r>
            <a:r>
              <a:rPr lang="en-US" sz="3964" dirty="0">
                <a:solidFill>
                  <a:srgbClr val="3E3B3C"/>
                </a:solidFill>
                <a:latin typeface="Roboto Condensed Bold"/>
              </a:rPr>
              <a:t> </a:t>
            </a:r>
            <a:r>
              <a:rPr lang="en-US" sz="3964" dirty="0" err="1">
                <a:solidFill>
                  <a:srgbClr val="3E3B3C"/>
                </a:solidFill>
                <a:latin typeface="Roboto Condensed Bold"/>
              </a:rPr>
              <a:t>sự</a:t>
            </a:r>
            <a:r>
              <a:rPr lang="en-US" sz="3964" dirty="0">
                <a:solidFill>
                  <a:srgbClr val="3E3B3C"/>
                </a:solidFill>
                <a:latin typeface="Roboto Condensed"/>
              </a:rPr>
              <a:t> (</a:t>
            </a:r>
            <a:r>
              <a:rPr lang="en-US" sz="3964" dirty="0" err="1">
                <a:solidFill>
                  <a:srgbClr val="3E3B3C"/>
                </a:solidFill>
                <a:latin typeface="Roboto Condensed"/>
              </a:rPr>
              <a:t>đoạn</a:t>
            </a:r>
            <a:r>
              <a:rPr lang="en-US" sz="3964" dirty="0">
                <a:solidFill>
                  <a:srgbClr val="3E3B3C"/>
                </a:solidFill>
                <a:latin typeface="Roboto Condensed"/>
              </a:rPr>
              <a:t> </a:t>
            </a:r>
            <a:r>
              <a:rPr lang="en-US" sz="3964" dirty="0" err="1">
                <a:solidFill>
                  <a:srgbClr val="3E3B3C"/>
                </a:solidFill>
                <a:latin typeface="Roboto Condensed"/>
              </a:rPr>
              <a:t>văn</a:t>
            </a:r>
            <a:r>
              <a:rPr lang="en-US" sz="3964" dirty="0">
                <a:solidFill>
                  <a:srgbClr val="3E3B3C"/>
                </a:solidFill>
                <a:latin typeface="Roboto Condensed"/>
              </a:rPr>
              <a:t> </a:t>
            </a:r>
            <a:r>
              <a:rPr lang="en-US" sz="3964" dirty="0" err="1">
                <a:solidFill>
                  <a:srgbClr val="3E3B3C"/>
                </a:solidFill>
                <a:latin typeface="Roboto Condensed"/>
              </a:rPr>
              <a:t>Cách</a:t>
            </a:r>
            <a:r>
              <a:rPr lang="en-US" sz="3964" dirty="0">
                <a:solidFill>
                  <a:srgbClr val="3E3B3C"/>
                </a:solidFill>
                <a:latin typeface="Roboto Condensed"/>
              </a:rPr>
              <a:t> </a:t>
            </a:r>
            <a:r>
              <a:rPr lang="en-US" sz="3964" dirty="0" err="1">
                <a:solidFill>
                  <a:srgbClr val="3E3B3C"/>
                </a:solidFill>
                <a:latin typeface="Roboto Condensed"/>
              </a:rPr>
              <a:t>tham</a:t>
            </a:r>
            <a:r>
              <a:rPr lang="en-US" sz="3964" dirty="0">
                <a:solidFill>
                  <a:srgbClr val="3E3B3C"/>
                </a:solidFill>
                <a:latin typeface="Roboto Condensed"/>
              </a:rPr>
              <a:t> </a:t>
            </a:r>
            <a:r>
              <a:rPr lang="en-US" sz="3964" dirty="0" err="1">
                <a:solidFill>
                  <a:srgbClr val="3E3B3C"/>
                </a:solidFill>
                <a:latin typeface="Roboto Condensed"/>
              </a:rPr>
              <a:t>quan</a:t>
            </a:r>
            <a:r>
              <a:rPr lang="en-US" sz="3964" dirty="0">
                <a:solidFill>
                  <a:srgbClr val="3E3B3C"/>
                </a:solidFill>
                <a:latin typeface="Roboto Condensed"/>
              </a:rPr>
              <a:t> </a:t>
            </a:r>
            <a:r>
              <a:rPr lang="en-US" sz="3964" dirty="0" err="1">
                <a:solidFill>
                  <a:srgbClr val="3E3B3C"/>
                </a:solidFill>
                <a:latin typeface="Roboto Condensed"/>
              </a:rPr>
              <a:t>Vườn</a:t>
            </a:r>
            <a:r>
              <a:rPr lang="en-US" sz="3964" dirty="0">
                <a:solidFill>
                  <a:srgbClr val="3E3B3C"/>
                </a:solidFill>
                <a:latin typeface="Roboto Condensed"/>
              </a:rPr>
              <a:t> </a:t>
            </a:r>
            <a:r>
              <a:rPr lang="en-US" sz="3964" dirty="0" err="1">
                <a:solidFill>
                  <a:srgbClr val="3E3B3C"/>
                </a:solidFill>
                <a:latin typeface="Roboto Condensed"/>
              </a:rPr>
              <a:t>quốc</a:t>
            </a:r>
            <a:r>
              <a:rPr lang="en-US" sz="3964" dirty="0">
                <a:solidFill>
                  <a:srgbClr val="3E3B3C"/>
                </a:solidFill>
                <a:latin typeface="Roboto Condensed"/>
              </a:rPr>
              <a:t> </a:t>
            </a:r>
            <a:r>
              <a:rPr lang="en-US" sz="3964" dirty="0" err="1">
                <a:solidFill>
                  <a:srgbClr val="3E3B3C"/>
                </a:solidFill>
                <a:latin typeface="Roboto Condensed"/>
              </a:rPr>
              <a:t>gia</a:t>
            </a:r>
            <a:r>
              <a:rPr lang="en-US" sz="3964" dirty="0">
                <a:solidFill>
                  <a:srgbClr val="3E3B3C"/>
                </a:solidFill>
                <a:latin typeface="Roboto Condensed"/>
              </a:rPr>
              <a:t> </a:t>
            </a:r>
            <a:r>
              <a:rPr lang="en-US" sz="3964" dirty="0" err="1">
                <a:solidFill>
                  <a:srgbClr val="3E3B3C"/>
                </a:solidFill>
                <a:latin typeface="Roboto Condensed"/>
              </a:rPr>
              <a:t>Tràm</a:t>
            </a:r>
            <a:r>
              <a:rPr lang="en-US" sz="3964" dirty="0">
                <a:solidFill>
                  <a:srgbClr val="3E3B3C"/>
                </a:solidFill>
                <a:latin typeface="Roboto Condensed"/>
              </a:rPr>
              <a:t> </a:t>
            </a:r>
            <a:r>
              <a:rPr lang="en-US" sz="3964" dirty="0" err="1">
                <a:solidFill>
                  <a:srgbClr val="3E3B3C"/>
                </a:solidFill>
                <a:latin typeface="Roboto Condensed"/>
              </a:rPr>
              <a:t>Chim</a:t>
            </a:r>
            <a:r>
              <a:rPr lang="en-US" sz="3964" dirty="0">
                <a:solidFill>
                  <a:srgbClr val="3E3B3C"/>
                </a:solidFill>
                <a:latin typeface="Roboto Condensed"/>
              </a:rPr>
              <a:t>) </a:t>
            </a:r>
          </a:p>
          <a:p>
            <a:pPr algn="just">
              <a:lnSpc>
                <a:spcPts val="5549"/>
              </a:lnSpc>
              <a:spcBef>
                <a:spcPct val="0"/>
              </a:spcBef>
            </a:pPr>
            <a:r>
              <a:rPr lang="en-US" sz="3964" dirty="0">
                <a:solidFill>
                  <a:srgbClr val="3E3B3C"/>
                </a:solidFill>
                <a:latin typeface="Roboto Condensed"/>
              </a:rPr>
              <a:t>----&gt;  </a:t>
            </a:r>
            <a:r>
              <a:rPr lang="en-US" sz="3964" dirty="0" err="1">
                <a:solidFill>
                  <a:srgbClr val="3E3B3C"/>
                </a:solidFill>
                <a:latin typeface="Roboto Condensed"/>
              </a:rPr>
              <a:t>Thuật</a:t>
            </a:r>
            <a:r>
              <a:rPr lang="en-US" sz="3964" dirty="0">
                <a:solidFill>
                  <a:srgbClr val="3E3B3C"/>
                </a:solidFill>
                <a:latin typeface="Roboto Condensed"/>
              </a:rPr>
              <a:t> </a:t>
            </a:r>
            <a:r>
              <a:rPr lang="en-US" sz="3964" dirty="0" err="1">
                <a:solidFill>
                  <a:srgbClr val="3E3B3C"/>
                </a:solidFill>
                <a:latin typeface="Roboto Condensed"/>
              </a:rPr>
              <a:t>lại</a:t>
            </a:r>
            <a:r>
              <a:rPr lang="en-US" sz="3964" dirty="0">
                <a:solidFill>
                  <a:srgbClr val="3E3B3C"/>
                </a:solidFill>
                <a:latin typeface="Roboto Condensed"/>
              </a:rPr>
              <a:t> </a:t>
            </a:r>
            <a:r>
              <a:rPr lang="en-US" sz="3964" dirty="0" err="1">
                <a:solidFill>
                  <a:srgbClr val="3E3B3C"/>
                </a:solidFill>
                <a:latin typeface="Roboto Condensed"/>
              </a:rPr>
              <a:t>trải</a:t>
            </a:r>
            <a:r>
              <a:rPr lang="en-US" sz="3964" dirty="0">
                <a:solidFill>
                  <a:srgbClr val="3E3B3C"/>
                </a:solidFill>
                <a:latin typeface="Roboto Condensed"/>
              </a:rPr>
              <a:t> </a:t>
            </a:r>
            <a:r>
              <a:rPr lang="en-US" sz="3964" dirty="0" err="1">
                <a:solidFill>
                  <a:srgbClr val="3E3B3C"/>
                </a:solidFill>
                <a:latin typeface="Roboto Condensed"/>
              </a:rPr>
              <a:t>nghiệm</a:t>
            </a:r>
            <a:r>
              <a:rPr lang="en-US" sz="3964" dirty="0">
                <a:solidFill>
                  <a:srgbClr val="3E3B3C"/>
                </a:solidFill>
                <a:latin typeface="Roboto Condensed"/>
              </a:rPr>
              <a:t> </a:t>
            </a:r>
            <a:r>
              <a:rPr lang="en-US" sz="3964" dirty="0" err="1">
                <a:solidFill>
                  <a:srgbClr val="3E3B3C"/>
                </a:solidFill>
                <a:latin typeface="Roboto Condensed"/>
              </a:rPr>
              <a:t>khám</a:t>
            </a:r>
            <a:r>
              <a:rPr lang="en-US" sz="3964" dirty="0">
                <a:solidFill>
                  <a:srgbClr val="3E3B3C"/>
                </a:solidFill>
                <a:latin typeface="Roboto Condensed"/>
              </a:rPr>
              <a:t> </a:t>
            </a:r>
            <a:r>
              <a:rPr lang="en-US" sz="3964" dirty="0" err="1">
                <a:solidFill>
                  <a:srgbClr val="3E3B3C"/>
                </a:solidFill>
                <a:latin typeface="Roboto Condensed"/>
              </a:rPr>
              <a:t>phá</a:t>
            </a:r>
            <a:r>
              <a:rPr lang="en-US" sz="3964" dirty="0">
                <a:solidFill>
                  <a:srgbClr val="3E3B3C"/>
                </a:solidFill>
                <a:latin typeface="Roboto Condensed"/>
              </a:rPr>
              <a:t> </a:t>
            </a:r>
            <a:r>
              <a:rPr lang="en-US" sz="3964" dirty="0" err="1">
                <a:solidFill>
                  <a:srgbClr val="3E3B3C"/>
                </a:solidFill>
                <a:latin typeface="Roboto Condensed"/>
              </a:rPr>
              <a:t>tham</a:t>
            </a:r>
            <a:r>
              <a:rPr lang="en-US" sz="3964" dirty="0">
                <a:solidFill>
                  <a:srgbClr val="3E3B3C"/>
                </a:solidFill>
                <a:latin typeface="Roboto Condensed"/>
              </a:rPr>
              <a:t> </a:t>
            </a:r>
            <a:r>
              <a:rPr lang="en-US" sz="3964" dirty="0" err="1">
                <a:solidFill>
                  <a:srgbClr val="3E3B3C"/>
                </a:solidFill>
                <a:latin typeface="Roboto Condensed"/>
              </a:rPr>
              <a:t>quan</a:t>
            </a:r>
            <a:r>
              <a:rPr lang="en-US" sz="3964" dirty="0">
                <a:solidFill>
                  <a:srgbClr val="3E3B3C"/>
                </a:solidFill>
                <a:latin typeface="Roboto Condensed"/>
              </a:rPr>
              <a:t> </a:t>
            </a:r>
            <a:r>
              <a:rPr lang="en-US" sz="3964" dirty="0" err="1">
                <a:solidFill>
                  <a:srgbClr val="3E3B3C"/>
                </a:solidFill>
                <a:latin typeface="Roboto Condensed"/>
              </a:rPr>
              <a:t>vườn</a:t>
            </a:r>
            <a:r>
              <a:rPr lang="en-US" sz="3964" dirty="0">
                <a:solidFill>
                  <a:srgbClr val="3E3B3C"/>
                </a:solidFill>
                <a:latin typeface="Roboto Condensed"/>
              </a:rPr>
              <a:t> </a:t>
            </a:r>
            <a:r>
              <a:rPr lang="en-US" sz="3964" dirty="0" err="1">
                <a:solidFill>
                  <a:srgbClr val="3E3B3C"/>
                </a:solidFill>
                <a:latin typeface="Roboto Condensed"/>
              </a:rPr>
              <a:t>quốc</a:t>
            </a:r>
            <a:r>
              <a:rPr lang="en-US" sz="3964" dirty="0">
                <a:solidFill>
                  <a:srgbClr val="3E3B3C"/>
                </a:solidFill>
                <a:latin typeface="Roboto Condensed"/>
              </a:rPr>
              <a:t> </a:t>
            </a:r>
            <a:r>
              <a:rPr lang="en-US" sz="3964" dirty="0" err="1">
                <a:solidFill>
                  <a:srgbClr val="3E3B3C"/>
                </a:solidFill>
                <a:latin typeface="Roboto Condensed"/>
              </a:rPr>
              <a:t>gia</a:t>
            </a:r>
            <a:r>
              <a:rPr lang="en-US" sz="3964" dirty="0">
                <a:solidFill>
                  <a:srgbClr val="3E3B3C"/>
                </a:solidFill>
                <a:latin typeface="Roboto Condensed"/>
              </a:rPr>
              <a:t> </a:t>
            </a:r>
            <a:r>
              <a:rPr lang="en-US" sz="3964" dirty="0" err="1">
                <a:solidFill>
                  <a:srgbClr val="3E3B3C"/>
                </a:solidFill>
                <a:latin typeface="Roboto Condensed"/>
              </a:rPr>
              <a:t>Tràm</a:t>
            </a:r>
            <a:r>
              <a:rPr lang="en-US" sz="3964" dirty="0">
                <a:solidFill>
                  <a:srgbClr val="3E3B3C"/>
                </a:solidFill>
                <a:latin typeface="Roboto Condensed"/>
              </a:rPr>
              <a:t> </a:t>
            </a:r>
            <a:r>
              <a:rPr lang="en-US" sz="3964" dirty="0" err="1">
                <a:solidFill>
                  <a:srgbClr val="3E3B3C"/>
                </a:solidFill>
                <a:latin typeface="Roboto Condensed"/>
              </a:rPr>
              <a:t>Chim</a:t>
            </a:r>
            <a:r>
              <a:rPr lang="en-US" sz="3964" dirty="0">
                <a:solidFill>
                  <a:srgbClr val="3E3B3C"/>
                </a:solidFill>
                <a:latin typeface="Roboto Condensed"/>
              </a:rPr>
              <a:t>; </a:t>
            </a:r>
            <a:r>
              <a:rPr lang="en-US" sz="3964" dirty="0" err="1">
                <a:solidFill>
                  <a:srgbClr val="3E3B3C"/>
                </a:solidFill>
                <a:latin typeface="Roboto Condensed"/>
              </a:rPr>
              <a:t>từ</a:t>
            </a:r>
            <a:r>
              <a:rPr lang="en-US" sz="3964" dirty="0">
                <a:solidFill>
                  <a:srgbClr val="3E3B3C"/>
                </a:solidFill>
                <a:latin typeface="Roboto Condensed"/>
              </a:rPr>
              <a:t> </a:t>
            </a:r>
            <a:r>
              <a:rPr lang="en-US" sz="3964" dirty="0" err="1">
                <a:solidFill>
                  <a:srgbClr val="3E3B3C"/>
                </a:solidFill>
                <a:latin typeface="Roboto Condensed"/>
              </a:rPr>
              <a:t>đó</a:t>
            </a:r>
            <a:r>
              <a:rPr lang="en-US" sz="3964" dirty="0">
                <a:solidFill>
                  <a:srgbClr val="3E3B3C"/>
                </a:solidFill>
                <a:latin typeface="Roboto Condensed"/>
              </a:rPr>
              <a:t> </a:t>
            </a:r>
            <a:r>
              <a:rPr lang="en-US" sz="3964" dirty="0" err="1">
                <a:solidFill>
                  <a:srgbClr val="3E3B3C"/>
                </a:solidFill>
                <a:latin typeface="Roboto Condensed"/>
              </a:rPr>
              <a:t>đưa</a:t>
            </a:r>
            <a:r>
              <a:rPr lang="en-US" sz="3964" dirty="0">
                <a:solidFill>
                  <a:srgbClr val="3E3B3C"/>
                </a:solidFill>
                <a:latin typeface="Roboto Condensed"/>
              </a:rPr>
              <a:t> ra </a:t>
            </a:r>
            <a:r>
              <a:rPr lang="en-US" sz="3964" dirty="0" err="1">
                <a:solidFill>
                  <a:srgbClr val="3E3B3C"/>
                </a:solidFill>
                <a:latin typeface="Roboto Condensed"/>
              </a:rPr>
              <a:t>sự</a:t>
            </a:r>
            <a:r>
              <a:rPr lang="en-US" sz="3964" dirty="0">
                <a:solidFill>
                  <a:srgbClr val="3E3B3C"/>
                </a:solidFill>
                <a:latin typeface="Roboto Condensed"/>
              </a:rPr>
              <a:t> </a:t>
            </a:r>
            <a:r>
              <a:rPr lang="en-US" sz="3964" dirty="0" err="1">
                <a:solidFill>
                  <a:srgbClr val="3E3B3C"/>
                </a:solidFill>
                <a:latin typeface="Roboto Condensed"/>
              </a:rPr>
              <a:t>chỉ</a:t>
            </a:r>
            <a:r>
              <a:rPr lang="en-US" sz="3964" dirty="0">
                <a:solidFill>
                  <a:srgbClr val="3E3B3C"/>
                </a:solidFill>
                <a:latin typeface="Roboto Condensed"/>
              </a:rPr>
              <a:t> </a:t>
            </a:r>
            <a:r>
              <a:rPr lang="en-US" sz="3964" dirty="0" err="1">
                <a:solidFill>
                  <a:srgbClr val="3E3B3C"/>
                </a:solidFill>
                <a:latin typeface="Roboto Condensed"/>
              </a:rPr>
              <a:t>dẫn</a:t>
            </a:r>
            <a:r>
              <a:rPr lang="en-US" sz="3964" dirty="0">
                <a:solidFill>
                  <a:srgbClr val="3E3B3C"/>
                </a:solidFill>
                <a:latin typeface="Roboto Condensed"/>
              </a:rPr>
              <a:t> </a:t>
            </a:r>
            <a:r>
              <a:rPr lang="en-US" sz="3964" dirty="0" err="1">
                <a:solidFill>
                  <a:srgbClr val="3E3B3C"/>
                </a:solidFill>
                <a:latin typeface="Roboto Condensed"/>
              </a:rPr>
              <a:t>cách</a:t>
            </a:r>
            <a:r>
              <a:rPr lang="en-US" sz="3964" dirty="0">
                <a:solidFill>
                  <a:srgbClr val="3E3B3C"/>
                </a:solidFill>
                <a:latin typeface="Roboto Condensed"/>
              </a:rPr>
              <a:t> </a:t>
            </a:r>
            <a:r>
              <a:rPr lang="en-US" sz="3964" dirty="0" err="1">
                <a:solidFill>
                  <a:srgbClr val="3E3B3C"/>
                </a:solidFill>
                <a:latin typeface="Roboto Condensed"/>
              </a:rPr>
              <a:t>thức</a:t>
            </a:r>
            <a:r>
              <a:rPr lang="en-US" sz="3964" dirty="0">
                <a:solidFill>
                  <a:srgbClr val="3E3B3C"/>
                </a:solidFill>
                <a:latin typeface="Roboto Condensed"/>
              </a:rPr>
              <a:t> </a:t>
            </a:r>
            <a:r>
              <a:rPr lang="en-US" sz="3964" dirty="0" err="1">
                <a:solidFill>
                  <a:srgbClr val="3E3B3C"/>
                </a:solidFill>
                <a:latin typeface="Roboto Condensed"/>
              </a:rPr>
              <a:t>tham</a:t>
            </a:r>
            <a:r>
              <a:rPr lang="en-US" sz="3964" dirty="0">
                <a:solidFill>
                  <a:srgbClr val="3E3B3C"/>
                </a:solidFill>
                <a:latin typeface="Roboto Condensed"/>
              </a:rPr>
              <a:t> </a:t>
            </a:r>
            <a:r>
              <a:rPr lang="en-US" sz="3964" dirty="0" err="1">
                <a:solidFill>
                  <a:srgbClr val="3E3B3C"/>
                </a:solidFill>
                <a:latin typeface="Roboto Condensed"/>
              </a:rPr>
              <a:t>quan</a:t>
            </a:r>
            <a:r>
              <a:rPr lang="en-US" sz="3964" dirty="0">
                <a:solidFill>
                  <a:srgbClr val="3E3B3C"/>
                </a:solidFill>
                <a:latin typeface="Roboto Condensed"/>
              </a:rPr>
              <a:t> </a:t>
            </a:r>
            <a:r>
              <a:rPr lang="en-US" sz="3964" dirty="0" err="1">
                <a:solidFill>
                  <a:srgbClr val="3E3B3C"/>
                </a:solidFill>
                <a:latin typeface="Roboto Condensed"/>
              </a:rPr>
              <a:t>để</a:t>
            </a:r>
            <a:r>
              <a:rPr lang="en-US" sz="3964" dirty="0">
                <a:solidFill>
                  <a:srgbClr val="3E3B3C"/>
                </a:solidFill>
                <a:latin typeface="Roboto Condensed"/>
              </a:rPr>
              <a:t> </a:t>
            </a:r>
            <a:r>
              <a:rPr lang="en-US" sz="3964" dirty="0" err="1">
                <a:solidFill>
                  <a:srgbClr val="3E3B3C"/>
                </a:solidFill>
                <a:latin typeface="Roboto Condensed"/>
              </a:rPr>
              <a:t>người</a:t>
            </a:r>
            <a:r>
              <a:rPr lang="en-US" sz="3964" dirty="0">
                <a:solidFill>
                  <a:srgbClr val="3E3B3C"/>
                </a:solidFill>
                <a:latin typeface="Roboto Condensed"/>
              </a:rPr>
              <a:t> </a:t>
            </a:r>
            <a:r>
              <a:rPr lang="en-US" sz="3964" dirty="0" err="1">
                <a:solidFill>
                  <a:srgbClr val="3E3B3C"/>
                </a:solidFill>
                <a:latin typeface="Roboto Condensed"/>
              </a:rPr>
              <a:t>đọc</a:t>
            </a:r>
            <a:r>
              <a:rPr lang="en-US" sz="3964" dirty="0">
                <a:solidFill>
                  <a:srgbClr val="3E3B3C"/>
                </a:solidFill>
                <a:latin typeface="Roboto Condensed"/>
              </a:rPr>
              <a:t> </a:t>
            </a:r>
            <a:r>
              <a:rPr lang="en-US" sz="3964" dirty="0" err="1">
                <a:solidFill>
                  <a:srgbClr val="3E3B3C"/>
                </a:solidFill>
                <a:latin typeface="Roboto Condensed"/>
              </a:rPr>
              <a:t>dễ</a:t>
            </a:r>
            <a:r>
              <a:rPr lang="en-US" sz="3964" dirty="0">
                <a:solidFill>
                  <a:srgbClr val="3E3B3C"/>
                </a:solidFill>
                <a:latin typeface="Roboto Condensed"/>
              </a:rPr>
              <a:t> </a:t>
            </a:r>
            <a:r>
              <a:rPr lang="en-US" sz="3964" dirty="0" err="1">
                <a:solidFill>
                  <a:srgbClr val="3E3B3C"/>
                </a:solidFill>
                <a:latin typeface="Roboto Condensed"/>
              </a:rPr>
              <a:t>nắm</a:t>
            </a:r>
            <a:r>
              <a:rPr lang="en-US" sz="3964" dirty="0">
                <a:solidFill>
                  <a:srgbClr val="3E3B3C"/>
                </a:solidFill>
                <a:latin typeface="Roboto Condensed"/>
              </a:rPr>
              <a:t> </a:t>
            </a:r>
            <a:r>
              <a:rPr lang="en-US" sz="3964" dirty="0" err="1">
                <a:solidFill>
                  <a:srgbClr val="3E3B3C"/>
                </a:solidFill>
                <a:latin typeface="Roboto Condensed"/>
              </a:rPr>
              <a:t>bắt</a:t>
            </a:r>
            <a:r>
              <a:rPr lang="en-US" sz="3964" dirty="0">
                <a:solidFill>
                  <a:srgbClr val="3E3B3C"/>
                </a:solidFill>
                <a:latin typeface="Roboto Condensed"/>
              </a:rPr>
              <a:t>, </a:t>
            </a:r>
            <a:r>
              <a:rPr lang="en-US" sz="3964" dirty="0" err="1">
                <a:solidFill>
                  <a:srgbClr val="3E3B3C"/>
                </a:solidFill>
                <a:latin typeface="Roboto Condensed"/>
              </a:rPr>
              <a:t>tạo</a:t>
            </a:r>
            <a:r>
              <a:rPr lang="en-US" sz="3964" dirty="0">
                <a:solidFill>
                  <a:srgbClr val="3E3B3C"/>
                </a:solidFill>
                <a:latin typeface="Roboto Condensed"/>
              </a:rPr>
              <a:t> </a:t>
            </a:r>
            <a:r>
              <a:rPr lang="en-US" sz="3964" dirty="0" err="1">
                <a:solidFill>
                  <a:srgbClr val="3E3B3C"/>
                </a:solidFill>
                <a:latin typeface="Roboto Condensed"/>
              </a:rPr>
              <a:t>hứng</a:t>
            </a:r>
            <a:r>
              <a:rPr lang="en-US" sz="3964" dirty="0">
                <a:solidFill>
                  <a:srgbClr val="3E3B3C"/>
                </a:solidFill>
                <a:latin typeface="Roboto Condensed"/>
              </a:rPr>
              <a:t> </a:t>
            </a:r>
            <a:r>
              <a:rPr lang="en-US" sz="3964" dirty="0" err="1">
                <a:solidFill>
                  <a:srgbClr val="3E3B3C"/>
                </a:solidFill>
                <a:latin typeface="Roboto Condensed"/>
              </a:rPr>
              <a:t>thú</a:t>
            </a:r>
            <a:r>
              <a:rPr lang="en-US" sz="3964" dirty="0">
                <a:solidFill>
                  <a:srgbClr val="3E3B3C"/>
                </a:solidFill>
                <a:latin typeface="Roboto Condensed"/>
              </a:rPr>
              <a:t> </a:t>
            </a:r>
            <a:r>
              <a:rPr lang="en-US" sz="3964" dirty="0" err="1">
                <a:solidFill>
                  <a:srgbClr val="3E3B3C"/>
                </a:solidFill>
                <a:latin typeface="Roboto Condensed"/>
              </a:rPr>
              <a:t>mong</a:t>
            </a:r>
            <a:r>
              <a:rPr lang="en-US" sz="3964" dirty="0">
                <a:solidFill>
                  <a:srgbClr val="3E3B3C"/>
                </a:solidFill>
                <a:latin typeface="Roboto Condensed"/>
              </a:rPr>
              <a:t> </a:t>
            </a:r>
            <a:r>
              <a:rPr lang="en-US" sz="3964" dirty="0" err="1">
                <a:solidFill>
                  <a:srgbClr val="3E3B3C"/>
                </a:solidFill>
                <a:latin typeface="Roboto Condensed"/>
              </a:rPr>
              <a:t>muốn</a:t>
            </a:r>
            <a:r>
              <a:rPr lang="en-US" sz="3964" dirty="0">
                <a:solidFill>
                  <a:srgbClr val="3E3B3C"/>
                </a:solidFill>
                <a:latin typeface="Roboto Condensed"/>
              </a:rPr>
              <a:t> </a:t>
            </a:r>
            <a:r>
              <a:rPr lang="en-US" sz="3964" dirty="0" err="1">
                <a:solidFill>
                  <a:srgbClr val="3E3B3C"/>
                </a:solidFill>
                <a:latin typeface="Roboto Condensed"/>
              </a:rPr>
              <a:t>đến</a:t>
            </a:r>
            <a:r>
              <a:rPr lang="en-US" sz="3964" dirty="0">
                <a:solidFill>
                  <a:srgbClr val="3E3B3C"/>
                </a:solidFill>
                <a:latin typeface="Roboto Condensed"/>
              </a:rPr>
              <a:t> </a:t>
            </a:r>
            <a:r>
              <a:rPr lang="en-US" sz="3964" dirty="0" err="1">
                <a:solidFill>
                  <a:srgbClr val="3E3B3C"/>
                </a:solidFill>
                <a:latin typeface="Roboto Condensed"/>
              </a:rPr>
              <a:t>nơi</a:t>
            </a:r>
            <a:r>
              <a:rPr lang="en-US" sz="3964" dirty="0">
                <a:solidFill>
                  <a:srgbClr val="3E3B3C"/>
                </a:solidFill>
                <a:latin typeface="Roboto Condensed"/>
              </a:rPr>
              <a:t> </a:t>
            </a:r>
            <a:r>
              <a:rPr lang="en-US" sz="3964" dirty="0" err="1">
                <a:solidFill>
                  <a:srgbClr val="3E3B3C"/>
                </a:solidFill>
                <a:latin typeface="Roboto Condensed"/>
              </a:rPr>
              <a:t>đây</a:t>
            </a:r>
            <a:r>
              <a:rPr lang="en-US" sz="3964" dirty="0">
                <a:solidFill>
                  <a:srgbClr val="3E3B3C"/>
                </a:solidFill>
                <a:latin typeface="Roboto Condensed"/>
              </a:rPr>
              <a:t> </a:t>
            </a:r>
            <a:r>
              <a:rPr lang="en-US" sz="3964" dirty="0" err="1">
                <a:solidFill>
                  <a:srgbClr val="3E3B3C"/>
                </a:solidFill>
                <a:latin typeface="Roboto Condensed"/>
              </a:rPr>
              <a:t>khám</a:t>
            </a:r>
            <a:r>
              <a:rPr lang="en-US" sz="3964" dirty="0">
                <a:solidFill>
                  <a:srgbClr val="3E3B3C"/>
                </a:solidFill>
                <a:latin typeface="Roboto Condensed"/>
              </a:rPr>
              <a:t> </a:t>
            </a:r>
            <a:r>
              <a:rPr lang="en-US" sz="3964" dirty="0" err="1">
                <a:solidFill>
                  <a:srgbClr val="3E3B3C"/>
                </a:solidFill>
                <a:latin typeface="Roboto Condensed"/>
              </a:rPr>
              <a:t>phá</a:t>
            </a:r>
            <a:r>
              <a:rPr lang="en-US" sz="3964" dirty="0">
                <a:solidFill>
                  <a:srgbClr val="3E3B3C"/>
                </a:solidFill>
                <a:latin typeface="Roboto Condensed"/>
              </a:rPr>
              <a:t>.</a:t>
            </a:r>
          </a:p>
        </p:txBody>
      </p:sp>
      <p:sp>
        <p:nvSpPr>
          <p:cNvPr id="8" name="Freeform 8"/>
          <p:cNvSpPr/>
          <p:nvPr/>
        </p:nvSpPr>
        <p:spPr>
          <a:xfrm>
            <a:off x="8821968" y="6937095"/>
            <a:ext cx="9765390" cy="3491127"/>
          </a:xfrm>
          <a:custGeom>
            <a:avLst/>
            <a:gdLst/>
            <a:ahLst/>
            <a:cxnLst/>
            <a:rect l="l" t="t" r="r" b="b"/>
            <a:pathLst>
              <a:path w="9765390" h="3491127">
                <a:moveTo>
                  <a:pt x="0" y="0"/>
                </a:moveTo>
                <a:lnTo>
                  <a:pt x="9765390" y="0"/>
                </a:lnTo>
                <a:lnTo>
                  <a:pt x="9765390" y="3491127"/>
                </a:lnTo>
                <a:lnTo>
                  <a:pt x="0" y="3491127"/>
                </a:lnTo>
                <a:lnTo>
                  <a:pt x="0" y="0"/>
                </a:lnTo>
                <a:close/>
              </a:path>
            </a:pathLst>
          </a:custGeom>
          <a:blipFill>
            <a:blip r:embed="rId3">
              <a:alphaModFix amt="28000"/>
            </a:blip>
            <a:stretch>
              <a:fillRect/>
            </a:stretch>
          </a:blipFill>
        </p:spPr>
      </p:sp>
      <p:sp>
        <p:nvSpPr>
          <p:cNvPr id="9" name="Freeform 9"/>
          <p:cNvSpPr/>
          <p:nvPr/>
        </p:nvSpPr>
        <p:spPr>
          <a:xfrm>
            <a:off x="-128460" y="7185903"/>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3">
              <a:alphaModFix amt="31999"/>
            </a:blip>
            <a:stretch>
              <a:fillRect l="-82532"/>
            </a:stretch>
          </a:blipFill>
        </p:spPr>
      </p:sp>
      <p:sp>
        <p:nvSpPr>
          <p:cNvPr id="10" name="Freeform 10"/>
          <p:cNvSpPr/>
          <p:nvPr/>
        </p:nvSpPr>
        <p:spPr>
          <a:xfrm>
            <a:off x="15082049" y="502857"/>
            <a:ext cx="3505310" cy="1134844"/>
          </a:xfrm>
          <a:custGeom>
            <a:avLst/>
            <a:gdLst/>
            <a:ahLst/>
            <a:cxnLst/>
            <a:rect l="l" t="t" r="r" b="b"/>
            <a:pathLst>
              <a:path w="3505310" h="1134844">
                <a:moveTo>
                  <a:pt x="0" y="0"/>
                </a:moveTo>
                <a:lnTo>
                  <a:pt x="3505309" y="0"/>
                </a:lnTo>
                <a:lnTo>
                  <a:pt x="3505309" y="1134844"/>
                </a:lnTo>
                <a:lnTo>
                  <a:pt x="0" y="11348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1028700" y="566438"/>
            <a:ext cx="13351068" cy="1401735"/>
          </a:xfrm>
          <a:prstGeom prst="rect">
            <a:avLst/>
          </a:prstGeom>
        </p:spPr>
        <p:txBody>
          <a:bodyPr lIns="0" tIns="0" rIns="0" bIns="0" rtlCol="0" anchor="t">
            <a:spAutoFit/>
          </a:bodyPr>
          <a:lstStyle/>
          <a:p>
            <a:pPr algn="ctr">
              <a:lnSpc>
                <a:spcPts val="5421"/>
              </a:lnSpc>
            </a:pPr>
            <a:r>
              <a:rPr lang="en-US" sz="4841">
                <a:solidFill>
                  <a:srgbClr val="BC660A"/>
                </a:solidFill>
                <a:latin typeface="Roboto Condensed Bold"/>
              </a:rPr>
              <a:t>5.Nhận xét về cách sử dụng phương tiện ngôn ngữ và phi ngôn ngữ trong văn bản.</a:t>
            </a:r>
          </a:p>
        </p:txBody>
      </p:sp>
      <p:sp>
        <p:nvSpPr>
          <p:cNvPr id="3" name="Freeform 3"/>
          <p:cNvSpPr/>
          <p:nvPr/>
        </p:nvSpPr>
        <p:spPr>
          <a:xfrm>
            <a:off x="14538021" y="0"/>
            <a:ext cx="3885036" cy="1257780"/>
          </a:xfrm>
          <a:custGeom>
            <a:avLst/>
            <a:gdLst/>
            <a:ahLst/>
            <a:cxnLst/>
            <a:rect l="l" t="t" r="r" b="b"/>
            <a:pathLst>
              <a:path w="3885036" h="1257780">
                <a:moveTo>
                  <a:pt x="0" y="0"/>
                </a:moveTo>
                <a:lnTo>
                  <a:pt x="3885036" y="0"/>
                </a:lnTo>
                <a:lnTo>
                  <a:pt x="3885036" y="1257780"/>
                </a:lnTo>
                <a:lnTo>
                  <a:pt x="0" y="12577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4">
              <a:alphaModFix amt="53000"/>
            </a:blip>
            <a:stretch>
              <a:fillRect/>
            </a:stretch>
          </a:blipFill>
        </p:spPr>
      </p:sp>
      <p:sp>
        <p:nvSpPr>
          <p:cNvPr id="5" name="Freeform 5"/>
          <p:cNvSpPr/>
          <p:nvPr/>
        </p:nvSpPr>
        <p:spPr>
          <a:xfrm>
            <a:off x="8470285" y="6811368"/>
            <a:ext cx="10117073" cy="3616854"/>
          </a:xfrm>
          <a:custGeom>
            <a:avLst/>
            <a:gdLst/>
            <a:ahLst/>
            <a:cxnLst/>
            <a:rect l="l" t="t" r="r" b="b"/>
            <a:pathLst>
              <a:path w="10117073" h="3616854">
                <a:moveTo>
                  <a:pt x="0" y="0"/>
                </a:moveTo>
                <a:lnTo>
                  <a:pt x="10117073" y="0"/>
                </a:lnTo>
                <a:lnTo>
                  <a:pt x="10117073" y="3616854"/>
                </a:lnTo>
                <a:lnTo>
                  <a:pt x="0" y="3616854"/>
                </a:lnTo>
                <a:lnTo>
                  <a:pt x="0" y="0"/>
                </a:lnTo>
                <a:close/>
              </a:path>
            </a:pathLst>
          </a:custGeom>
          <a:blipFill>
            <a:blip r:embed="rId5">
              <a:alphaModFix amt="53000"/>
            </a:blip>
            <a:stretch>
              <a:fillRect/>
            </a:stretch>
          </a:blipFill>
        </p:spPr>
      </p:sp>
      <p:sp>
        <p:nvSpPr>
          <p:cNvPr id="6" name="Freeform 6"/>
          <p:cNvSpPr/>
          <p:nvPr/>
        </p:nvSpPr>
        <p:spPr>
          <a:xfrm>
            <a:off x="-128460" y="7185903"/>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5">
              <a:alphaModFix amt="53000"/>
            </a:blip>
            <a:stretch>
              <a:fillRect l="-82532"/>
            </a:stretch>
          </a:blipFill>
        </p:spPr>
      </p:sp>
      <p:sp>
        <p:nvSpPr>
          <p:cNvPr id="7" name="TextBox 7"/>
          <p:cNvSpPr txBox="1"/>
          <p:nvPr/>
        </p:nvSpPr>
        <p:spPr>
          <a:xfrm>
            <a:off x="652232" y="2176943"/>
            <a:ext cx="16607068" cy="5113964"/>
          </a:xfrm>
          <a:prstGeom prst="rect">
            <a:avLst/>
          </a:prstGeom>
        </p:spPr>
        <p:txBody>
          <a:bodyPr lIns="0" tIns="0" rIns="0" bIns="0" rtlCol="0" anchor="t">
            <a:spAutoFit/>
          </a:bodyPr>
          <a:lstStyle/>
          <a:p>
            <a:pPr algn="just">
              <a:lnSpc>
                <a:spcPts val="5827"/>
              </a:lnSpc>
            </a:pPr>
            <a:r>
              <a:rPr lang="en-US" sz="4162" dirty="0" err="1">
                <a:solidFill>
                  <a:srgbClr val="758B66"/>
                </a:solidFill>
                <a:latin typeface="Roboto Condensed"/>
              </a:rPr>
              <a:t>Cách</a:t>
            </a:r>
            <a:r>
              <a:rPr lang="en-US" sz="4162" dirty="0">
                <a:solidFill>
                  <a:srgbClr val="758B66"/>
                </a:solidFill>
                <a:latin typeface="Roboto Condensed"/>
              </a:rPr>
              <a:t> </a:t>
            </a:r>
            <a:r>
              <a:rPr lang="en-US" sz="4162" dirty="0" err="1">
                <a:solidFill>
                  <a:srgbClr val="758B66"/>
                </a:solidFill>
                <a:latin typeface="Roboto Condensed"/>
              </a:rPr>
              <a:t>viết</a:t>
            </a:r>
            <a:r>
              <a:rPr lang="en-US" sz="4162" dirty="0">
                <a:solidFill>
                  <a:srgbClr val="758B66"/>
                </a:solidFill>
                <a:latin typeface="Roboto Condensed"/>
              </a:rPr>
              <a:t>: </a:t>
            </a:r>
            <a:r>
              <a:rPr lang="en-US" sz="4162" dirty="0" err="1">
                <a:solidFill>
                  <a:srgbClr val="758B66"/>
                </a:solidFill>
                <a:latin typeface="Roboto Condensed"/>
              </a:rPr>
              <a:t>sử</a:t>
            </a:r>
            <a:r>
              <a:rPr lang="en-US" sz="4162" dirty="0">
                <a:solidFill>
                  <a:srgbClr val="758B66"/>
                </a:solidFill>
                <a:latin typeface="Roboto Condensed"/>
              </a:rPr>
              <a:t> </a:t>
            </a:r>
            <a:r>
              <a:rPr lang="en-US" sz="4162" dirty="0" err="1">
                <a:solidFill>
                  <a:srgbClr val="758B66"/>
                </a:solidFill>
                <a:latin typeface="Roboto Condensed"/>
              </a:rPr>
              <a:t>dụng</a:t>
            </a:r>
            <a:r>
              <a:rPr lang="en-US" sz="4162" dirty="0">
                <a:solidFill>
                  <a:srgbClr val="758B66"/>
                </a:solidFill>
                <a:latin typeface="Roboto Condensed"/>
              </a:rPr>
              <a:t> </a:t>
            </a:r>
            <a:r>
              <a:rPr lang="en-US" sz="4162" dirty="0" err="1">
                <a:solidFill>
                  <a:srgbClr val="CFA954"/>
                </a:solidFill>
                <a:latin typeface="Roboto Condensed Bold"/>
              </a:rPr>
              <a:t>phương</a:t>
            </a:r>
            <a:r>
              <a:rPr lang="en-US" sz="4162" dirty="0">
                <a:solidFill>
                  <a:srgbClr val="CFA954"/>
                </a:solidFill>
                <a:latin typeface="Roboto Condensed Bold"/>
              </a:rPr>
              <a:t> </a:t>
            </a:r>
            <a:r>
              <a:rPr lang="en-US" sz="4162" dirty="0" err="1">
                <a:solidFill>
                  <a:srgbClr val="CFA954"/>
                </a:solidFill>
                <a:latin typeface="Roboto Condensed Bold"/>
              </a:rPr>
              <a:t>tiện</a:t>
            </a:r>
            <a:r>
              <a:rPr lang="en-US" sz="4162" dirty="0">
                <a:solidFill>
                  <a:srgbClr val="CFA954"/>
                </a:solidFill>
                <a:latin typeface="Roboto Condensed Bold"/>
              </a:rPr>
              <a:t> </a:t>
            </a:r>
            <a:r>
              <a:rPr lang="en-US" sz="4162" dirty="0" err="1">
                <a:solidFill>
                  <a:srgbClr val="CFA954"/>
                </a:solidFill>
                <a:latin typeface="Roboto Condensed Bold"/>
              </a:rPr>
              <a:t>ngôn</a:t>
            </a:r>
            <a:r>
              <a:rPr lang="en-US" sz="4162" dirty="0">
                <a:solidFill>
                  <a:srgbClr val="CFA954"/>
                </a:solidFill>
                <a:latin typeface="Roboto Condensed Bold"/>
              </a:rPr>
              <a:t> </a:t>
            </a:r>
            <a:r>
              <a:rPr lang="en-US" sz="4162" dirty="0" err="1">
                <a:solidFill>
                  <a:srgbClr val="CFA954"/>
                </a:solidFill>
                <a:latin typeface="Roboto Condensed Bold"/>
              </a:rPr>
              <a:t>ngữ</a:t>
            </a:r>
            <a:r>
              <a:rPr lang="en-US" sz="4162" dirty="0">
                <a:solidFill>
                  <a:srgbClr val="758B66"/>
                </a:solidFill>
                <a:latin typeface="Roboto Condensed"/>
              </a:rPr>
              <a:t> </a:t>
            </a:r>
            <a:r>
              <a:rPr lang="en-US" sz="4162" dirty="0" err="1">
                <a:solidFill>
                  <a:srgbClr val="758B66"/>
                </a:solidFill>
                <a:latin typeface="Roboto Condensed"/>
              </a:rPr>
              <a:t>kết</a:t>
            </a:r>
            <a:r>
              <a:rPr lang="en-US" sz="4162" dirty="0">
                <a:solidFill>
                  <a:srgbClr val="758B66"/>
                </a:solidFill>
                <a:latin typeface="Roboto Condensed"/>
              </a:rPr>
              <a:t> </a:t>
            </a:r>
            <a:r>
              <a:rPr lang="en-US" sz="4162" dirty="0" err="1">
                <a:solidFill>
                  <a:srgbClr val="758B66"/>
                </a:solidFill>
                <a:latin typeface="Roboto Condensed"/>
              </a:rPr>
              <a:t>hợp</a:t>
            </a:r>
            <a:r>
              <a:rPr lang="en-US" sz="4162" dirty="0">
                <a:solidFill>
                  <a:srgbClr val="758B66"/>
                </a:solidFill>
                <a:latin typeface="Roboto Condensed"/>
              </a:rPr>
              <a:t> </a:t>
            </a:r>
            <a:r>
              <a:rPr lang="en-US" sz="4162" dirty="0" err="1">
                <a:solidFill>
                  <a:srgbClr val="CFA954"/>
                </a:solidFill>
                <a:latin typeface="Roboto Condensed Bold"/>
              </a:rPr>
              <a:t>phương</a:t>
            </a:r>
            <a:r>
              <a:rPr lang="en-US" sz="4162" dirty="0">
                <a:solidFill>
                  <a:srgbClr val="CFA954"/>
                </a:solidFill>
                <a:latin typeface="Roboto Condensed Bold"/>
              </a:rPr>
              <a:t> </a:t>
            </a:r>
            <a:r>
              <a:rPr lang="en-US" sz="4162" dirty="0" err="1">
                <a:solidFill>
                  <a:srgbClr val="CFA954"/>
                </a:solidFill>
                <a:latin typeface="Roboto Condensed Bold"/>
              </a:rPr>
              <a:t>tiện</a:t>
            </a:r>
            <a:r>
              <a:rPr lang="en-US" sz="4162" dirty="0">
                <a:solidFill>
                  <a:srgbClr val="CFA954"/>
                </a:solidFill>
                <a:latin typeface="Roboto Condensed Bold"/>
              </a:rPr>
              <a:t> phi </a:t>
            </a:r>
            <a:r>
              <a:rPr lang="en-US" sz="4162" dirty="0" err="1">
                <a:solidFill>
                  <a:srgbClr val="CFA954"/>
                </a:solidFill>
                <a:latin typeface="Roboto Condensed Bold"/>
              </a:rPr>
              <a:t>ngôn</a:t>
            </a:r>
            <a:r>
              <a:rPr lang="en-US" sz="4162" dirty="0">
                <a:solidFill>
                  <a:srgbClr val="CFA954"/>
                </a:solidFill>
                <a:latin typeface="Roboto Condensed Bold"/>
              </a:rPr>
              <a:t> </a:t>
            </a:r>
            <a:r>
              <a:rPr lang="en-US" sz="4162" dirty="0" err="1">
                <a:solidFill>
                  <a:srgbClr val="CFA954"/>
                </a:solidFill>
                <a:latin typeface="Roboto Condensed Bold"/>
              </a:rPr>
              <a:t>ngữ</a:t>
            </a:r>
            <a:r>
              <a:rPr lang="en-US" sz="4162" dirty="0">
                <a:solidFill>
                  <a:srgbClr val="CFA954"/>
                </a:solidFill>
                <a:latin typeface="Roboto Condensed Bold"/>
              </a:rPr>
              <a:t> (</a:t>
            </a:r>
            <a:r>
              <a:rPr lang="en-US" sz="4162" dirty="0" err="1">
                <a:solidFill>
                  <a:srgbClr val="CFA954"/>
                </a:solidFill>
                <a:latin typeface="Roboto Condensed Bold"/>
              </a:rPr>
              <a:t>hình</a:t>
            </a:r>
            <a:r>
              <a:rPr lang="en-US" sz="4162" dirty="0">
                <a:solidFill>
                  <a:srgbClr val="CFA954"/>
                </a:solidFill>
                <a:latin typeface="Roboto Condensed Bold"/>
              </a:rPr>
              <a:t> </a:t>
            </a:r>
            <a:r>
              <a:rPr lang="en-US" sz="4162" dirty="0" err="1">
                <a:solidFill>
                  <a:srgbClr val="CFA954"/>
                </a:solidFill>
                <a:latin typeface="Roboto Condensed Bold"/>
              </a:rPr>
              <a:t>ảnh</a:t>
            </a:r>
            <a:r>
              <a:rPr lang="en-US" sz="4162" dirty="0">
                <a:solidFill>
                  <a:srgbClr val="CFA954"/>
                </a:solidFill>
                <a:latin typeface="Roboto Condensed Bold"/>
              </a:rPr>
              <a:t>, </a:t>
            </a:r>
            <a:r>
              <a:rPr lang="en-US" sz="4162" dirty="0" err="1">
                <a:solidFill>
                  <a:srgbClr val="CFA954"/>
                </a:solidFill>
                <a:latin typeface="Roboto Condensed Bold"/>
              </a:rPr>
              <a:t>số</a:t>
            </a:r>
            <a:r>
              <a:rPr lang="en-US" sz="4162" dirty="0">
                <a:solidFill>
                  <a:srgbClr val="CFA954"/>
                </a:solidFill>
                <a:latin typeface="Roboto Condensed Bold"/>
              </a:rPr>
              <a:t> </a:t>
            </a:r>
            <a:r>
              <a:rPr lang="en-US" sz="4162" dirty="0" err="1">
                <a:solidFill>
                  <a:srgbClr val="CFA954"/>
                </a:solidFill>
                <a:latin typeface="Roboto Condensed Bold"/>
              </a:rPr>
              <a:t>liệu</a:t>
            </a:r>
            <a:r>
              <a:rPr lang="en-US" sz="4162" dirty="0">
                <a:solidFill>
                  <a:srgbClr val="CFA954"/>
                </a:solidFill>
                <a:latin typeface="Roboto Condensed Bold"/>
              </a:rPr>
              <a:t>)</a:t>
            </a:r>
            <a:r>
              <a:rPr lang="en-US" sz="4162" dirty="0">
                <a:solidFill>
                  <a:srgbClr val="CFBB7E"/>
                </a:solidFill>
                <a:latin typeface="Roboto Condensed Bold"/>
              </a:rPr>
              <a:t> </a:t>
            </a:r>
            <a:r>
              <a:rPr lang="en-US" sz="4162" dirty="0" err="1">
                <a:solidFill>
                  <a:srgbClr val="758B66"/>
                </a:solidFill>
                <a:latin typeface="Roboto Condensed"/>
              </a:rPr>
              <a:t>khiến</a:t>
            </a:r>
            <a:r>
              <a:rPr lang="en-US" sz="4162" dirty="0">
                <a:solidFill>
                  <a:srgbClr val="758B66"/>
                </a:solidFill>
                <a:latin typeface="Roboto Condensed"/>
              </a:rPr>
              <a:t> </a:t>
            </a:r>
            <a:r>
              <a:rPr lang="en-US" sz="4162" dirty="0" err="1">
                <a:solidFill>
                  <a:srgbClr val="758B66"/>
                </a:solidFill>
                <a:latin typeface="Roboto Condensed"/>
              </a:rPr>
              <a:t>bài</a:t>
            </a:r>
            <a:r>
              <a:rPr lang="en-US" sz="4162" dirty="0">
                <a:solidFill>
                  <a:srgbClr val="758B66"/>
                </a:solidFill>
                <a:latin typeface="Roboto Condensed"/>
              </a:rPr>
              <a:t> </a:t>
            </a:r>
            <a:r>
              <a:rPr lang="en-US" sz="4162" dirty="0" err="1">
                <a:solidFill>
                  <a:srgbClr val="758B66"/>
                </a:solidFill>
                <a:latin typeface="Roboto Condensed"/>
              </a:rPr>
              <a:t>viết</a:t>
            </a:r>
            <a:r>
              <a:rPr lang="en-US" sz="4162" dirty="0">
                <a:solidFill>
                  <a:srgbClr val="758B66"/>
                </a:solidFill>
                <a:latin typeface="Roboto Condensed"/>
              </a:rPr>
              <a:t> </a:t>
            </a:r>
            <a:r>
              <a:rPr lang="en-US" sz="4162" dirty="0" err="1">
                <a:solidFill>
                  <a:srgbClr val="758B66"/>
                </a:solidFill>
                <a:latin typeface="Roboto Condensed"/>
              </a:rPr>
              <a:t>hấp</a:t>
            </a:r>
            <a:r>
              <a:rPr lang="en-US" sz="4162" dirty="0">
                <a:solidFill>
                  <a:srgbClr val="758B66"/>
                </a:solidFill>
                <a:latin typeface="Roboto Condensed"/>
              </a:rPr>
              <a:t> </a:t>
            </a:r>
            <a:r>
              <a:rPr lang="en-US" sz="4162" dirty="0" err="1">
                <a:solidFill>
                  <a:srgbClr val="758B66"/>
                </a:solidFill>
                <a:latin typeface="Roboto Condensed"/>
              </a:rPr>
              <a:t>dẫn</a:t>
            </a:r>
            <a:r>
              <a:rPr lang="en-US" sz="4162" dirty="0">
                <a:solidFill>
                  <a:srgbClr val="758B66"/>
                </a:solidFill>
                <a:latin typeface="Roboto Condensed"/>
              </a:rPr>
              <a:t>, </a:t>
            </a:r>
            <a:r>
              <a:rPr lang="en-US" sz="4162" dirty="0" err="1">
                <a:solidFill>
                  <a:srgbClr val="758B66"/>
                </a:solidFill>
                <a:latin typeface="Roboto Condensed"/>
              </a:rPr>
              <a:t>dễ</a:t>
            </a:r>
            <a:r>
              <a:rPr lang="en-US" sz="4162" dirty="0">
                <a:solidFill>
                  <a:srgbClr val="758B66"/>
                </a:solidFill>
                <a:latin typeface="Roboto Condensed"/>
              </a:rPr>
              <a:t> </a:t>
            </a:r>
            <a:r>
              <a:rPr lang="en-US" sz="4162" dirty="0" err="1">
                <a:solidFill>
                  <a:srgbClr val="758B66"/>
                </a:solidFill>
                <a:latin typeface="Roboto Condensed"/>
              </a:rPr>
              <a:t>hình</a:t>
            </a:r>
            <a:r>
              <a:rPr lang="en-US" sz="4162" dirty="0">
                <a:solidFill>
                  <a:srgbClr val="758B66"/>
                </a:solidFill>
                <a:latin typeface="Roboto Condensed"/>
              </a:rPr>
              <a:t> dung </a:t>
            </a:r>
            <a:r>
              <a:rPr lang="en-US" sz="4162" dirty="0" err="1">
                <a:solidFill>
                  <a:srgbClr val="758B66"/>
                </a:solidFill>
                <a:latin typeface="Roboto Condensed"/>
              </a:rPr>
              <a:t>hơn</a:t>
            </a:r>
            <a:r>
              <a:rPr lang="en-US" sz="4162" dirty="0">
                <a:solidFill>
                  <a:srgbClr val="758B66"/>
                </a:solidFill>
                <a:latin typeface="Roboto Condensed"/>
              </a:rPr>
              <a:t> </a:t>
            </a:r>
            <a:r>
              <a:rPr lang="en-US" sz="4162" dirty="0" err="1">
                <a:solidFill>
                  <a:srgbClr val="758B66"/>
                </a:solidFill>
                <a:latin typeface="Roboto Condensed"/>
              </a:rPr>
              <a:t>đối</a:t>
            </a:r>
            <a:r>
              <a:rPr lang="en-US" sz="4162" dirty="0">
                <a:solidFill>
                  <a:srgbClr val="758B66"/>
                </a:solidFill>
                <a:latin typeface="Roboto Condensed"/>
              </a:rPr>
              <a:t> </a:t>
            </a:r>
            <a:r>
              <a:rPr lang="en-US" sz="4162" dirty="0" err="1">
                <a:solidFill>
                  <a:srgbClr val="758B66"/>
                </a:solidFill>
                <a:latin typeface="Roboto Condensed"/>
              </a:rPr>
              <a:t>với</a:t>
            </a:r>
            <a:r>
              <a:rPr lang="en-US" sz="4162" dirty="0">
                <a:solidFill>
                  <a:srgbClr val="758B66"/>
                </a:solidFill>
                <a:latin typeface="Roboto Condensed"/>
              </a:rPr>
              <a:t> </a:t>
            </a:r>
            <a:r>
              <a:rPr lang="en-US" sz="4162" dirty="0" err="1">
                <a:solidFill>
                  <a:srgbClr val="758B66"/>
                </a:solidFill>
                <a:latin typeface="Roboto Condensed"/>
              </a:rPr>
              <a:t>người</a:t>
            </a:r>
            <a:r>
              <a:rPr lang="en-US" sz="4162" dirty="0">
                <a:solidFill>
                  <a:srgbClr val="758B66"/>
                </a:solidFill>
                <a:latin typeface="Roboto Condensed"/>
              </a:rPr>
              <a:t> </a:t>
            </a:r>
            <a:r>
              <a:rPr lang="en-US" sz="4162" dirty="0" err="1">
                <a:solidFill>
                  <a:srgbClr val="758B66"/>
                </a:solidFill>
                <a:latin typeface="Roboto Condensed"/>
              </a:rPr>
              <a:t>đọc</a:t>
            </a:r>
            <a:r>
              <a:rPr lang="en-US" sz="4162" dirty="0">
                <a:solidFill>
                  <a:srgbClr val="758B66"/>
                </a:solidFill>
                <a:latin typeface="Roboto Condensed"/>
              </a:rPr>
              <a:t>: </a:t>
            </a:r>
          </a:p>
          <a:p>
            <a:pPr marL="898753" lvl="1" indent="-449377" algn="just">
              <a:lnSpc>
                <a:spcPts val="5827"/>
              </a:lnSpc>
              <a:buFont typeface="Arial"/>
              <a:buChar char="•"/>
            </a:pPr>
            <a:r>
              <a:rPr lang="en-US" sz="4162" dirty="0" err="1">
                <a:solidFill>
                  <a:srgbClr val="758B66"/>
                </a:solidFill>
                <a:latin typeface="Roboto Condensed"/>
              </a:rPr>
              <a:t>Sử</a:t>
            </a:r>
            <a:r>
              <a:rPr lang="en-US" sz="4162" dirty="0">
                <a:solidFill>
                  <a:srgbClr val="758B66"/>
                </a:solidFill>
                <a:latin typeface="Roboto Condensed"/>
              </a:rPr>
              <a:t> </a:t>
            </a:r>
            <a:r>
              <a:rPr lang="en-US" sz="4162" dirty="0" err="1">
                <a:solidFill>
                  <a:srgbClr val="758B66"/>
                </a:solidFill>
                <a:latin typeface="Roboto Condensed"/>
              </a:rPr>
              <a:t>dụng</a:t>
            </a:r>
            <a:r>
              <a:rPr lang="en-US" sz="4162" dirty="0">
                <a:solidFill>
                  <a:srgbClr val="758B66"/>
                </a:solidFill>
                <a:latin typeface="Roboto Condensed"/>
              </a:rPr>
              <a:t> </a:t>
            </a:r>
            <a:r>
              <a:rPr lang="en-US" sz="4162" dirty="0" err="1">
                <a:solidFill>
                  <a:srgbClr val="758B66"/>
                </a:solidFill>
                <a:latin typeface="Roboto Condensed"/>
              </a:rPr>
              <a:t>số</a:t>
            </a:r>
            <a:r>
              <a:rPr lang="en-US" sz="4162" dirty="0">
                <a:solidFill>
                  <a:srgbClr val="758B66"/>
                </a:solidFill>
                <a:latin typeface="Roboto Condensed"/>
              </a:rPr>
              <a:t> </a:t>
            </a:r>
            <a:r>
              <a:rPr lang="en-US" sz="4162" dirty="0" err="1">
                <a:solidFill>
                  <a:srgbClr val="758B66"/>
                </a:solidFill>
                <a:latin typeface="Roboto Condensed"/>
              </a:rPr>
              <a:t>liệu</a:t>
            </a:r>
            <a:r>
              <a:rPr lang="en-US" sz="4162" dirty="0">
                <a:solidFill>
                  <a:srgbClr val="758B66"/>
                </a:solidFill>
                <a:latin typeface="Roboto Condensed"/>
              </a:rPr>
              <a:t>, con </a:t>
            </a:r>
            <a:r>
              <a:rPr lang="en-US" sz="4162" dirty="0" err="1">
                <a:solidFill>
                  <a:srgbClr val="758B66"/>
                </a:solidFill>
                <a:latin typeface="Roboto Condensed"/>
              </a:rPr>
              <a:t>số</a:t>
            </a:r>
            <a:r>
              <a:rPr lang="en-US" sz="4162" dirty="0">
                <a:solidFill>
                  <a:srgbClr val="758B66"/>
                </a:solidFill>
                <a:latin typeface="Roboto Condensed"/>
              </a:rPr>
              <a:t>: </a:t>
            </a:r>
            <a:r>
              <a:rPr lang="en-US" sz="4162" dirty="0" err="1">
                <a:solidFill>
                  <a:srgbClr val="758B66"/>
                </a:solidFill>
                <a:latin typeface="Roboto Condensed"/>
              </a:rPr>
              <a:t>để</a:t>
            </a:r>
            <a:r>
              <a:rPr lang="en-US" sz="4162" dirty="0">
                <a:solidFill>
                  <a:srgbClr val="758B66"/>
                </a:solidFill>
                <a:latin typeface="Roboto Condensed"/>
              </a:rPr>
              <a:t> </a:t>
            </a:r>
            <a:r>
              <a:rPr lang="en-US" sz="4162" dirty="0" err="1">
                <a:solidFill>
                  <a:srgbClr val="758B66"/>
                </a:solidFill>
                <a:latin typeface="Roboto Condensed"/>
              </a:rPr>
              <a:t>chứng</a:t>
            </a:r>
            <a:r>
              <a:rPr lang="en-US" sz="4162" dirty="0">
                <a:solidFill>
                  <a:srgbClr val="758B66"/>
                </a:solidFill>
                <a:latin typeface="Roboto Condensed"/>
              </a:rPr>
              <a:t> </a:t>
            </a:r>
            <a:r>
              <a:rPr lang="en-US" sz="4162" dirty="0" err="1">
                <a:solidFill>
                  <a:srgbClr val="758B66"/>
                </a:solidFill>
                <a:latin typeface="Roboto Condensed"/>
              </a:rPr>
              <a:t>minh</a:t>
            </a:r>
            <a:r>
              <a:rPr lang="en-US" sz="4162" dirty="0">
                <a:solidFill>
                  <a:srgbClr val="758B66"/>
                </a:solidFill>
                <a:latin typeface="Roboto Condensed"/>
              </a:rPr>
              <a:t> </a:t>
            </a:r>
            <a:r>
              <a:rPr lang="en-US" sz="4162" dirty="0" err="1">
                <a:solidFill>
                  <a:srgbClr val="758B66"/>
                </a:solidFill>
                <a:latin typeface="Roboto Condensed"/>
              </a:rPr>
              <a:t>sự</a:t>
            </a:r>
            <a:r>
              <a:rPr lang="en-US" sz="4162" dirty="0">
                <a:solidFill>
                  <a:srgbClr val="758B66"/>
                </a:solidFill>
                <a:latin typeface="Roboto Condensed"/>
              </a:rPr>
              <a:t> </a:t>
            </a:r>
            <a:r>
              <a:rPr lang="en-US" sz="4162" dirty="0" err="1">
                <a:solidFill>
                  <a:srgbClr val="758B66"/>
                </a:solidFill>
                <a:latin typeface="Roboto Condensed"/>
              </a:rPr>
              <a:t>đa</a:t>
            </a:r>
            <a:r>
              <a:rPr lang="en-US" sz="4162" dirty="0">
                <a:solidFill>
                  <a:srgbClr val="758B66"/>
                </a:solidFill>
                <a:latin typeface="Roboto Condensed"/>
              </a:rPr>
              <a:t> </a:t>
            </a:r>
            <a:r>
              <a:rPr lang="en-US" sz="4162" dirty="0" err="1">
                <a:solidFill>
                  <a:srgbClr val="758B66"/>
                </a:solidFill>
                <a:latin typeface="Roboto Condensed"/>
              </a:rPr>
              <a:t>dạng</a:t>
            </a:r>
            <a:r>
              <a:rPr lang="en-US" sz="4162" dirty="0">
                <a:solidFill>
                  <a:srgbClr val="758B66"/>
                </a:solidFill>
                <a:latin typeface="Roboto Condensed"/>
              </a:rPr>
              <a:t> </a:t>
            </a:r>
            <a:r>
              <a:rPr lang="en-US" sz="4162" dirty="0" err="1">
                <a:solidFill>
                  <a:srgbClr val="758B66"/>
                </a:solidFill>
                <a:latin typeface="Roboto Condensed"/>
              </a:rPr>
              <a:t>phong</a:t>
            </a:r>
            <a:r>
              <a:rPr lang="en-US" sz="4162" dirty="0">
                <a:solidFill>
                  <a:srgbClr val="758B66"/>
                </a:solidFill>
                <a:latin typeface="Roboto Condensed"/>
              </a:rPr>
              <a:t> </a:t>
            </a:r>
            <a:r>
              <a:rPr lang="en-US" sz="4162" dirty="0" err="1">
                <a:solidFill>
                  <a:srgbClr val="758B66"/>
                </a:solidFill>
                <a:latin typeface="Roboto Condensed"/>
              </a:rPr>
              <a:t>phú</a:t>
            </a:r>
            <a:r>
              <a:rPr lang="en-US" sz="4162" dirty="0">
                <a:solidFill>
                  <a:srgbClr val="758B66"/>
                </a:solidFill>
                <a:latin typeface="Roboto Condensed"/>
              </a:rPr>
              <a:t> </a:t>
            </a:r>
            <a:r>
              <a:rPr lang="en-US" sz="4162" dirty="0" err="1">
                <a:solidFill>
                  <a:srgbClr val="758B66"/>
                </a:solidFill>
                <a:latin typeface="Roboto Condensed"/>
              </a:rPr>
              <a:t>của</a:t>
            </a:r>
            <a:r>
              <a:rPr lang="en-US" sz="4162" dirty="0">
                <a:solidFill>
                  <a:srgbClr val="758B66"/>
                </a:solidFill>
                <a:latin typeface="Roboto Condensed"/>
              </a:rPr>
              <a:t> </a:t>
            </a:r>
            <a:r>
              <a:rPr lang="en-US" sz="4162" dirty="0" err="1">
                <a:solidFill>
                  <a:srgbClr val="758B66"/>
                </a:solidFill>
                <a:latin typeface="Roboto Condensed"/>
              </a:rPr>
              <a:t>hệ</a:t>
            </a:r>
            <a:r>
              <a:rPr lang="en-US" sz="4162" dirty="0">
                <a:solidFill>
                  <a:srgbClr val="758B66"/>
                </a:solidFill>
                <a:latin typeface="Roboto Condensed"/>
              </a:rPr>
              <a:t> </a:t>
            </a:r>
            <a:r>
              <a:rPr lang="en-US" sz="4162" dirty="0" err="1">
                <a:solidFill>
                  <a:srgbClr val="758B66"/>
                </a:solidFill>
                <a:latin typeface="Roboto Condensed"/>
              </a:rPr>
              <a:t>sinh</a:t>
            </a:r>
            <a:r>
              <a:rPr lang="en-US" sz="4162" dirty="0">
                <a:solidFill>
                  <a:srgbClr val="758B66"/>
                </a:solidFill>
                <a:latin typeface="Roboto Condensed"/>
              </a:rPr>
              <a:t> </a:t>
            </a:r>
            <a:r>
              <a:rPr lang="en-US" sz="4162" dirty="0" err="1">
                <a:solidFill>
                  <a:srgbClr val="758B66"/>
                </a:solidFill>
                <a:latin typeface="Roboto Condensed"/>
              </a:rPr>
              <a:t>thái</a:t>
            </a:r>
            <a:r>
              <a:rPr lang="en-US" sz="4162" dirty="0">
                <a:solidFill>
                  <a:srgbClr val="758B66"/>
                </a:solidFill>
                <a:latin typeface="Roboto Condensed"/>
              </a:rPr>
              <a:t> </a:t>
            </a:r>
            <a:r>
              <a:rPr lang="en-US" sz="4162" dirty="0" err="1">
                <a:solidFill>
                  <a:srgbClr val="758B66"/>
                </a:solidFill>
                <a:latin typeface="Roboto Condensed"/>
              </a:rPr>
              <a:t>tại</a:t>
            </a:r>
            <a:r>
              <a:rPr lang="en-US" sz="4162" dirty="0">
                <a:solidFill>
                  <a:srgbClr val="758B66"/>
                </a:solidFill>
                <a:latin typeface="Roboto Condensed"/>
              </a:rPr>
              <a:t> </a:t>
            </a:r>
            <a:r>
              <a:rPr lang="en-US" sz="4162" dirty="0" err="1">
                <a:solidFill>
                  <a:srgbClr val="758B66"/>
                </a:solidFill>
                <a:latin typeface="Roboto Condensed"/>
              </a:rPr>
              <a:t>Vườn</a:t>
            </a:r>
            <a:r>
              <a:rPr lang="en-US" sz="4162" dirty="0">
                <a:solidFill>
                  <a:srgbClr val="758B66"/>
                </a:solidFill>
                <a:latin typeface="Roboto Condensed"/>
              </a:rPr>
              <a:t> </a:t>
            </a:r>
            <a:r>
              <a:rPr lang="en-US" sz="4162" dirty="0" err="1">
                <a:solidFill>
                  <a:srgbClr val="758B66"/>
                </a:solidFill>
                <a:latin typeface="Roboto Condensed"/>
              </a:rPr>
              <a:t>Quốc</a:t>
            </a:r>
            <a:r>
              <a:rPr lang="en-US" sz="4162" dirty="0">
                <a:solidFill>
                  <a:srgbClr val="758B66"/>
                </a:solidFill>
                <a:latin typeface="Roboto Condensed"/>
              </a:rPr>
              <a:t> </a:t>
            </a:r>
            <a:r>
              <a:rPr lang="en-US" sz="4162" dirty="0" err="1">
                <a:solidFill>
                  <a:srgbClr val="758B66"/>
                </a:solidFill>
                <a:latin typeface="Roboto Condensed"/>
              </a:rPr>
              <a:t>gia</a:t>
            </a:r>
            <a:r>
              <a:rPr lang="en-US" sz="4162" dirty="0">
                <a:solidFill>
                  <a:srgbClr val="758B66"/>
                </a:solidFill>
                <a:latin typeface="Roboto Condensed"/>
              </a:rPr>
              <a:t> </a:t>
            </a:r>
            <a:r>
              <a:rPr lang="en-US" sz="4162" dirty="0" err="1">
                <a:solidFill>
                  <a:srgbClr val="758B66"/>
                </a:solidFill>
                <a:latin typeface="Roboto Condensed"/>
              </a:rPr>
              <a:t>Tràm</a:t>
            </a:r>
            <a:r>
              <a:rPr lang="en-US" sz="4162" dirty="0">
                <a:solidFill>
                  <a:srgbClr val="758B66"/>
                </a:solidFill>
                <a:latin typeface="Roboto Condensed"/>
              </a:rPr>
              <a:t> </a:t>
            </a:r>
            <a:r>
              <a:rPr lang="en-US" sz="4162" dirty="0" err="1">
                <a:solidFill>
                  <a:srgbClr val="758B66"/>
                </a:solidFill>
                <a:latin typeface="Roboto Condensed"/>
              </a:rPr>
              <a:t>Chim</a:t>
            </a:r>
            <a:endParaRPr lang="en-US" sz="4162" dirty="0">
              <a:solidFill>
                <a:srgbClr val="758B66"/>
              </a:solidFill>
              <a:latin typeface="Roboto Condensed"/>
            </a:endParaRPr>
          </a:p>
          <a:p>
            <a:pPr marL="898753" lvl="1" indent="-449377" algn="just">
              <a:lnSpc>
                <a:spcPts val="5827"/>
              </a:lnSpc>
              <a:buFont typeface="Arial"/>
              <a:buChar char="•"/>
            </a:pPr>
            <a:r>
              <a:rPr lang="en-US" sz="4162" dirty="0" err="1">
                <a:solidFill>
                  <a:srgbClr val="758B66"/>
                </a:solidFill>
                <a:latin typeface="Roboto Condensed"/>
              </a:rPr>
              <a:t>Sử</a:t>
            </a:r>
            <a:r>
              <a:rPr lang="en-US" sz="4162" dirty="0">
                <a:solidFill>
                  <a:srgbClr val="758B66"/>
                </a:solidFill>
                <a:latin typeface="Roboto Condensed"/>
              </a:rPr>
              <a:t> </a:t>
            </a:r>
            <a:r>
              <a:rPr lang="en-US" sz="4162" dirty="0" err="1">
                <a:solidFill>
                  <a:srgbClr val="758B66"/>
                </a:solidFill>
                <a:latin typeface="Roboto Condensed"/>
              </a:rPr>
              <a:t>dụng</a:t>
            </a:r>
            <a:r>
              <a:rPr lang="en-US" sz="4162" dirty="0">
                <a:solidFill>
                  <a:srgbClr val="758B66"/>
                </a:solidFill>
                <a:latin typeface="Roboto Condensed"/>
              </a:rPr>
              <a:t> </a:t>
            </a:r>
            <a:r>
              <a:rPr lang="en-US" sz="4162" dirty="0" err="1">
                <a:solidFill>
                  <a:srgbClr val="758B66"/>
                </a:solidFill>
                <a:latin typeface="Roboto Condensed"/>
              </a:rPr>
              <a:t>hình</a:t>
            </a:r>
            <a:r>
              <a:rPr lang="en-US" sz="4162" dirty="0">
                <a:solidFill>
                  <a:srgbClr val="758B66"/>
                </a:solidFill>
                <a:latin typeface="Roboto Condensed"/>
              </a:rPr>
              <a:t> </a:t>
            </a:r>
            <a:r>
              <a:rPr lang="en-US" sz="4162" dirty="0" err="1">
                <a:solidFill>
                  <a:srgbClr val="758B66"/>
                </a:solidFill>
                <a:latin typeface="Roboto Condensed"/>
              </a:rPr>
              <a:t>ảnh</a:t>
            </a:r>
            <a:r>
              <a:rPr lang="en-US" sz="4162" dirty="0">
                <a:solidFill>
                  <a:srgbClr val="758B66"/>
                </a:solidFill>
                <a:latin typeface="Roboto Condensed"/>
              </a:rPr>
              <a:t> </a:t>
            </a:r>
            <a:r>
              <a:rPr lang="en-US" sz="4162" dirty="0" err="1">
                <a:solidFill>
                  <a:srgbClr val="758B66"/>
                </a:solidFill>
                <a:latin typeface="Roboto Condensed"/>
              </a:rPr>
              <a:t>minh</a:t>
            </a:r>
            <a:r>
              <a:rPr lang="en-US" sz="4162" dirty="0">
                <a:solidFill>
                  <a:srgbClr val="758B66"/>
                </a:solidFill>
                <a:latin typeface="Roboto Condensed"/>
              </a:rPr>
              <a:t> </a:t>
            </a:r>
            <a:r>
              <a:rPr lang="en-US" sz="4162" dirty="0" err="1">
                <a:solidFill>
                  <a:srgbClr val="758B66"/>
                </a:solidFill>
                <a:latin typeface="Roboto Condensed"/>
              </a:rPr>
              <a:t>họa</a:t>
            </a:r>
            <a:r>
              <a:rPr lang="en-US" sz="4162" dirty="0">
                <a:solidFill>
                  <a:srgbClr val="758B66"/>
                </a:solidFill>
                <a:latin typeface="Roboto Condensed"/>
              </a:rPr>
              <a:t> </a:t>
            </a:r>
            <a:r>
              <a:rPr lang="en-US" sz="4162" dirty="0" err="1">
                <a:solidFill>
                  <a:srgbClr val="758B66"/>
                </a:solidFill>
                <a:latin typeface="Roboto Condensed"/>
              </a:rPr>
              <a:t>về</a:t>
            </a:r>
            <a:r>
              <a:rPr lang="en-US" sz="4162" dirty="0">
                <a:solidFill>
                  <a:srgbClr val="758B66"/>
                </a:solidFill>
                <a:latin typeface="Roboto Condensed"/>
              </a:rPr>
              <a:t> </a:t>
            </a:r>
            <a:r>
              <a:rPr lang="en-US" sz="4162" dirty="0" err="1">
                <a:solidFill>
                  <a:srgbClr val="758B66"/>
                </a:solidFill>
                <a:latin typeface="Roboto Condensed"/>
              </a:rPr>
              <a:t>sếu</a:t>
            </a:r>
            <a:r>
              <a:rPr lang="en-US" sz="4162" dirty="0">
                <a:solidFill>
                  <a:srgbClr val="758B66"/>
                </a:solidFill>
                <a:latin typeface="Roboto Condensed"/>
              </a:rPr>
              <a:t> </a:t>
            </a:r>
            <a:r>
              <a:rPr lang="en-US" sz="4162" dirty="0" err="1">
                <a:solidFill>
                  <a:srgbClr val="758B66"/>
                </a:solidFill>
                <a:latin typeface="Roboto Condensed"/>
              </a:rPr>
              <a:t>đầu</a:t>
            </a:r>
            <a:r>
              <a:rPr lang="en-US" sz="4162" dirty="0">
                <a:solidFill>
                  <a:srgbClr val="758B66"/>
                </a:solidFill>
                <a:latin typeface="Roboto Condensed"/>
              </a:rPr>
              <a:t> </a:t>
            </a:r>
            <a:r>
              <a:rPr lang="en-US" sz="4162" dirty="0" err="1">
                <a:solidFill>
                  <a:srgbClr val="758B66"/>
                </a:solidFill>
                <a:latin typeface="Roboto Condensed"/>
              </a:rPr>
              <a:t>đỏ</a:t>
            </a:r>
            <a:r>
              <a:rPr lang="en-US" sz="4162" dirty="0">
                <a:solidFill>
                  <a:srgbClr val="758B66"/>
                </a:solidFill>
                <a:latin typeface="Roboto Condensed"/>
              </a:rPr>
              <a:t> </a:t>
            </a:r>
            <a:r>
              <a:rPr lang="en-US" sz="4162" dirty="0" err="1">
                <a:solidFill>
                  <a:srgbClr val="758B66"/>
                </a:solidFill>
                <a:latin typeface="Roboto Condensed"/>
              </a:rPr>
              <a:t>để</a:t>
            </a:r>
            <a:r>
              <a:rPr lang="en-US" sz="4162" dirty="0">
                <a:solidFill>
                  <a:srgbClr val="758B66"/>
                </a:solidFill>
                <a:latin typeface="Roboto Condensed"/>
              </a:rPr>
              <a:t> </a:t>
            </a:r>
            <a:r>
              <a:rPr lang="en-US" sz="4162" dirty="0" err="1">
                <a:solidFill>
                  <a:srgbClr val="758B66"/>
                </a:solidFill>
                <a:latin typeface="Roboto Condensed"/>
              </a:rPr>
              <a:t>người</a:t>
            </a:r>
            <a:r>
              <a:rPr lang="en-US" sz="4162" dirty="0">
                <a:solidFill>
                  <a:srgbClr val="758B66"/>
                </a:solidFill>
                <a:latin typeface="Roboto Condensed"/>
              </a:rPr>
              <a:t> </a:t>
            </a:r>
            <a:r>
              <a:rPr lang="en-US" sz="4162" dirty="0" err="1">
                <a:solidFill>
                  <a:srgbClr val="758B66"/>
                </a:solidFill>
                <a:latin typeface="Roboto Condensed"/>
              </a:rPr>
              <a:t>đọc</a:t>
            </a:r>
            <a:r>
              <a:rPr lang="en-US" sz="4162" dirty="0">
                <a:solidFill>
                  <a:srgbClr val="758B66"/>
                </a:solidFill>
                <a:latin typeface="Roboto Condensed"/>
              </a:rPr>
              <a:t> </a:t>
            </a:r>
            <a:r>
              <a:rPr lang="en-US" sz="4162" dirty="0" err="1">
                <a:solidFill>
                  <a:srgbClr val="758B66"/>
                </a:solidFill>
                <a:latin typeface="Roboto Condensed"/>
              </a:rPr>
              <a:t>có</a:t>
            </a:r>
            <a:r>
              <a:rPr lang="en-US" sz="4162" dirty="0">
                <a:solidFill>
                  <a:srgbClr val="758B66"/>
                </a:solidFill>
                <a:latin typeface="Roboto Condensed"/>
              </a:rPr>
              <a:t> </a:t>
            </a:r>
            <a:r>
              <a:rPr lang="en-US" sz="4162" dirty="0" err="1">
                <a:solidFill>
                  <a:srgbClr val="758B66"/>
                </a:solidFill>
                <a:latin typeface="Roboto Condensed"/>
              </a:rPr>
              <a:t>thể</a:t>
            </a:r>
            <a:r>
              <a:rPr lang="en-US" sz="4162" dirty="0">
                <a:solidFill>
                  <a:srgbClr val="758B66"/>
                </a:solidFill>
                <a:latin typeface="Roboto Condensed"/>
              </a:rPr>
              <a:t> </a:t>
            </a:r>
            <a:r>
              <a:rPr lang="en-US" sz="4162" dirty="0" err="1">
                <a:solidFill>
                  <a:srgbClr val="758B66"/>
                </a:solidFill>
                <a:latin typeface="Roboto Condensed"/>
              </a:rPr>
              <a:t>hình</a:t>
            </a:r>
            <a:r>
              <a:rPr lang="en-US" sz="4162" dirty="0">
                <a:solidFill>
                  <a:srgbClr val="758B66"/>
                </a:solidFill>
                <a:latin typeface="Roboto Condensed"/>
              </a:rPr>
              <a:t> dung, </a:t>
            </a:r>
            <a:r>
              <a:rPr lang="en-US" sz="4162" dirty="0" err="1">
                <a:solidFill>
                  <a:srgbClr val="758B66"/>
                </a:solidFill>
                <a:latin typeface="Roboto Condensed"/>
              </a:rPr>
              <a:t>nhận</a:t>
            </a:r>
            <a:r>
              <a:rPr lang="en-US" sz="4162" dirty="0">
                <a:solidFill>
                  <a:srgbClr val="758B66"/>
                </a:solidFill>
                <a:latin typeface="Roboto Condensed"/>
              </a:rPr>
              <a:t> </a:t>
            </a:r>
            <a:r>
              <a:rPr lang="en-US" sz="4162" dirty="0" err="1">
                <a:solidFill>
                  <a:srgbClr val="758B66"/>
                </a:solidFill>
                <a:latin typeface="Roboto Condensed"/>
              </a:rPr>
              <a:t>biết</a:t>
            </a:r>
            <a:r>
              <a:rPr lang="en-US" sz="4162" dirty="0">
                <a:solidFill>
                  <a:srgbClr val="758B66"/>
                </a:solidFill>
                <a:latin typeface="Roboto Condensed"/>
              </a:rPr>
              <a:t> </a:t>
            </a:r>
            <a:r>
              <a:rPr lang="en-US" sz="4162" dirty="0" err="1">
                <a:solidFill>
                  <a:srgbClr val="758B66"/>
                </a:solidFill>
                <a:latin typeface="Roboto Condensed"/>
              </a:rPr>
              <a:t>được</a:t>
            </a:r>
            <a:r>
              <a:rPr lang="en-US" sz="4162" dirty="0">
                <a:solidFill>
                  <a:srgbClr val="758B66"/>
                </a:solidFill>
                <a:latin typeface="Roboto Condensed"/>
              </a:rPr>
              <a:t> </a:t>
            </a:r>
            <a:r>
              <a:rPr lang="en-US" sz="4162" dirty="0" err="1">
                <a:solidFill>
                  <a:srgbClr val="758B66"/>
                </a:solidFill>
                <a:latin typeface="Roboto Condensed"/>
              </a:rPr>
              <a:t>hình</a:t>
            </a:r>
            <a:r>
              <a:rPr lang="en-US" sz="4162" dirty="0">
                <a:solidFill>
                  <a:srgbClr val="758B66"/>
                </a:solidFill>
                <a:latin typeface="Roboto Condensed"/>
              </a:rPr>
              <a:t> </a:t>
            </a:r>
            <a:r>
              <a:rPr lang="en-US" sz="4162" dirty="0" err="1">
                <a:solidFill>
                  <a:srgbClr val="758B66"/>
                </a:solidFill>
                <a:latin typeface="Roboto Condensed"/>
              </a:rPr>
              <a:t>dạng</a:t>
            </a:r>
            <a:r>
              <a:rPr lang="en-US" sz="4162" dirty="0">
                <a:solidFill>
                  <a:srgbClr val="758B66"/>
                </a:solidFill>
                <a:latin typeface="Roboto Condensed"/>
              </a:rPr>
              <a:t> </a:t>
            </a:r>
            <a:r>
              <a:rPr lang="en-US" sz="4162" dirty="0" err="1">
                <a:solidFill>
                  <a:srgbClr val="758B66"/>
                </a:solidFill>
                <a:latin typeface="Roboto Condensed"/>
              </a:rPr>
              <a:t>của</a:t>
            </a:r>
            <a:r>
              <a:rPr lang="en-US" sz="4162" dirty="0">
                <a:solidFill>
                  <a:srgbClr val="758B66"/>
                </a:solidFill>
                <a:latin typeface="Roboto Condensed"/>
              </a:rPr>
              <a:t> </a:t>
            </a:r>
            <a:r>
              <a:rPr lang="en-US" sz="4162" dirty="0" err="1">
                <a:solidFill>
                  <a:srgbClr val="758B66"/>
                </a:solidFill>
                <a:latin typeface="Roboto Condensed"/>
              </a:rPr>
              <a:t>loài</a:t>
            </a:r>
            <a:r>
              <a:rPr lang="en-US" sz="4162" dirty="0">
                <a:solidFill>
                  <a:srgbClr val="758B66"/>
                </a:solidFill>
                <a:latin typeface="Roboto Condensed"/>
              </a:rPr>
              <a:t> </a:t>
            </a:r>
            <a:r>
              <a:rPr lang="en-US" sz="4162" dirty="0" err="1">
                <a:solidFill>
                  <a:srgbClr val="758B66"/>
                </a:solidFill>
                <a:latin typeface="Roboto Condensed"/>
              </a:rPr>
              <a:t>sinh</a:t>
            </a:r>
            <a:r>
              <a:rPr lang="en-US" sz="4162" dirty="0">
                <a:solidFill>
                  <a:srgbClr val="758B66"/>
                </a:solidFill>
                <a:latin typeface="Roboto Condensed"/>
              </a:rPr>
              <a:t> </a:t>
            </a:r>
            <a:r>
              <a:rPr lang="en-US" sz="4162" dirty="0" err="1">
                <a:solidFill>
                  <a:srgbClr val="758B66"/>
                </a:solidFill>
                <a:latin typeface="Roboto Condensed"/>
              </a:rPr>
              <a:t>vật</a:t>
            </a:r>
            <a:r>
              <a:rPr lang="en-US" sz="4162" dirty="0">
                <a:solidFill>
                  <a:srgbClr val="758B66"/>
                </a:solidFill>
                <a:latin typeface="Roboto Condensed"/>
              </a:rPr>
              <a:t> </a:t>
            </a:r>
            <a:r>
              <a:rPr lang="en-US" sz="4162" dirty="0" err="1">
                <a:solidFill>
                  <a:srgbClr val="758B66"/>
                </a:solidFill>
                <a:latin typeface="Roboto Condensed"/>
              </a:rPr>
              <a:t>quý</a:t>
            </a:r>
            <a:r>
              <a:rPr lang="en-US" sz="4162" dirty="0">
                <a:solidFill>
                  <a:srgbClr val="758B66"/>
                </a:solidFill>
                <a:latin typeface="Roboto Condensed"/>
              </a:rPr>
              <a:t> </a:t>
            </a:r>
            <a:r>
              <a:rPr lang="en-US" sz="4162" dirty="0" err="1">
                <a:solidFill>
                  <a:srgbClr val="758B66"/>
                </a:solidFill>
                <a:latin typeface="Roboto Condensed"/>
              </a:rPr>
              <a:t>hiếm</a:t>
            </a:r>
            <a:r>
              <a:rPr lang="en-US" sz="4162" dirty="0">
                <a:solidFill>
                  <a:srgbClr val="758B66"/>
                </a:solidFill>
                <a:latin typeface="Roboto Condensed"/>
              </a:rPr>
              <a:t> ở </a:t>
            </a:r>
            <a:r>
              <a:rPr lang="en-US" sz="4162" dirty="0" err="1">
                <a:solidFill>
                  <a:srgbClr val="758B66"/>
                </a:solidFill>
                <a:latin typeface="Roboto Condensed"/>
              </a:rPr>
              <a:t>đây</a:t>
            </a:r>
            <a:r>
              <a:rPr lang="en-US" sz="4162" dirty="0">
                <a:solidFill>
                  <a:srgbClr val="758B66"/>
                </a:solidFill>
                <a:latin typeface="Roboto Condensed"/>
              </a:rPr>
              <a:t>.</a:t>
            </a:r>
          </a:p>
          <a:p>
            <a:pPr algn="just">
              <a:lnSpc>
                <a:spcPts val="5827"/>
              </a:lnSpc>
              <a:spcBef>
                <a:spcPct val="0"/>
              </a:spcBef>
            </a:pPr>
            <a:endParaRPr lang="en-US" sz="4162" dirty="0">
              <a:solidFill>
                <a:srgbClr val="758B66"/>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6655" y="3911535"/>
            <a:ext cx="1611085" cy="724988"/>
          </a:xfrm>
          <a:prstGeom prst="rect">
            <a:avLst/>
          </a:prstGeom>
        </p:spPr>
      </p:pic>
      <p:sp>
        <p:nvSpPr>
          <p:cNvPr id="3" name="TextBox 3"/>
          <p:cNvSpPr txBox="1"/>
          <p:nvPr/>
        </p:nvSpPr>
        <p:spPr>
          <a:xfrm>
            <a:off x="1431486" y="1230483"/>
            <a:ext cx="15296569" cy="2095500"/>
          </a:xfrm>
          <a:prstGeom prst="rect">
            <a:avLst/>
          </a:prstGeom>
        </p:spPr>
        <p:txBody>
          <a:bodyPr lIns="0" tIns="0" rIns="0" bIns="0" rtlCol="0" anchor="t">
            <a:spAutoFit/>
          </a:bodyPr>
          <a:lstStyle/>
          <a:p>
            <a:pPr algn="ctr">
              <a:lnSpc>
                <a:spcPts val="5519"/>
              </a:lnSpc>
            </a:pPr>
            <a:r>
              <a:rPr lang="en-US" sz="4599">
                <a:solidFill>
                  <a:srgbClr val="BC660A"/>
                </a:solidFill>
                <a:latin typeface="Roboto Condensed Bold"/>
              </a:rPr>
              <a:t>6. So sánh đối chiếu thông tin với văn bản Vườn quốc gia Tràm Chim – Tam Nông đã được học, tìm ra điểm giống và khác nhau giữa hai văn bản này.</a:t>
            </a:r>
          </a:p>
        </p:txBody>
      </p:sp>
      <p:sp>
        <p:nvSpPr>
          <p:cNvPr id="4" name="TextBox 4"/>
          <p:cNvSpPr txBox="1"/>
          <p:nvPr/>
        </p:nvSpPr>
        <p:spPr>
          <a:xfrm>
            <a:off x="2095849" y="3536817"/>
            <a:ext cx="13967842" cy="2407287"/>
          </a:xfrm>
          <a:prstGeom prst="rect">
            <a:avLst/>
          </a:prstGeom>
        </p:spPr>
        <p:txBody>
          <a:bodyPr lIns="0" tIns="0" rIns="0" bIns="0" rtlCol="0" anchor="t">
            <a:spAutoFit/>
          </a:bodyPr>
          <a:lstStyle/>
          <a:p>
            <a:pPr algn="ctr">
              <a:lnSpc>
                <a:spcPts val="6439"/>
              </a:lnSpc>
              <a:spcBef>
                <a:spcPct val="0"/>
              </a:spcBef>
            </a:pPr>
            <a:r>
              <a:rPr lang="en-US" sz="4599">
                <a:solidFill>
                  <a:srgbClr val="518475"/>
                </a:solidFill>
                <a:latin typeface="Roboto Condensed Bold"/>
              </a:rPr>
              <a:t>Nhận xét:</a:t>
            </a:r>
            <a:r>
              <a:rPr lang="en-US" sz="4599">
                <a:solidFill>
                  <a:srgbClr val="518475"/>
                </a:solidFill>
                <a:latin typeface="Roboto Condensed"/>
              </a:rPr>
              <a:t> Tùy theo mục đích viết, văn bản thông tin có thể triển khai theo nhiều cách khác nhau và thông tin lựa chọn để giới thiệu cũng khác nhau.</a:t>
            </a:r>
          </a:p>
        </p:txBody>
      </p:sp>
      <p:sp>
        <p:nvSpPr>
          <p:cNvPr id="5" name="Freeform 5"/>
          <p:cNvSpPr/>
          <p:nvPr/>
        </p:nvSpPr>
        <p:spPr>
          <a:xfrm>
            <a:off x="-128460" y="5944104"/>
            <a:ext cx="18416460" cy="6100452"/>
          </a:xfrm>
          <a:custGeom>
            <a:avLst/>
            <a:gdLst/>
            <a:ahLst/>
            <a:cxnLst/>
            <a:rect l="l" t="t" r="r" b="b"/>
            <a:pathLst>
              <a:path w="18416460" h="6100452">
                <a:moveTo>
                  <a:pt x="0" y="0"/>
                </a:moveTo>
                <a:lnTo>
                  <a:pt x="18416460" y="0"/>
                </a:lnTo>
                <a:lnTo>
                  <a:pt x="18416460" y="6100452"/>
                </a:lnTo>
                <a:lnTo>
                  <a:pt x="0" y="6100452"/>
                </a:lnTo>
                <a:lnTo>
                  <a:pt x="0" y="0"/>
                </a:lnTo>
                <a:close/>
              </a:path>
            </a:pathLst>
          </a:custGeom>
          <a:blipFill>
            <a:blip r:embed="rId3">
              <a:alphaModFix amt="64000"/>
            </a:blip>
            <a:stretch>
              <a:fillRect/>
            </a:stretch>
          </a:blipFill>
        </p:spPr>
      </p:sp>
      <p:sp>
        <p:nvSpPr>
          <p:cNvPr id="6" name="Freeform 6"/>
          <p:cNvSpPr/>
          <p:nvPr/>
        </p:nvSpPr>
        <p:spPr>
          <a:xfrm>
            <a:off x="8470285" y="6811368"/>
            <a:ext cx="10117073" cy="3616854"/>
          </a:xfrm>
          <a:custGeom>
            <a:avLst/>
            <a:gdLst/>
            <a:ahLst/>
            <a:cxnLst/>
            <a:rect l="l" t="t" r="r" b="b"/>
            <a:pathLst>
              <a:path w="10117073" h="3616854">
                <a:moveTo>
                  <a:pt x="0" y="0"/>
                </a:moveTo>
                <a:lnTo>
                  <a:pt x="10117073" y="0"/>
                </a:lnTo>
                <a:lnTo>
                  <a:pt x="10117073" y="3616854"/>
                </a:lnTo>
                <a:lnTo>
                  <a:pt x="0" y="3616854"/>
                </a:lnTo>
                <a:lnTo>
                  <a:pt x="0" y="0"/>
                </a:lnTo>
                <a:close/>
              </a:path>
            </a:pathLst>
          </a:custGeom>
          <a:blipFill>
            <a:blip r:embed="rId4">
              <a:alphaModFix amt="64000"/>
            </a:blip>
            <a:stretch>
              <a:fillRect/>
            </a:stretch>
          </a:blipFill>
        </p:spPr>
      </p:sp>
      <p:sp>
        <p:nvSpPr>
          <p:cNvPr id="7" name="Freeform 7"/>
          <p:cNvSpPr/>
          <p:nvPr/>
        </p:nvSpPr>
        <p:spPr>
          <a:xfrm>
            <a:off x="-128460" y="7185903"/>
            <a:ext cx="5542616" cy="3616854"/>
          </a:xfrm>
          <a:custGeom>
            <a:avLst/>
            <a:gdLst/>
            <a:ahLst/>
            <a:cxnLst/>
            <a:rect l="l" t="t" r="r" b="b"/>
            <a:pathLst>
              <a:path w="5542616" h="3616854">
                <a:moveTo>
                  <a:pt x="0" y="0"/>
                </a:moveTo>
                <a:lnTo>
                  <a:pt x="5542616" y="0"/>
                </a:lnTo>
                <a:lnTo>
                  <a:pt x="5542616" y="3616854"/>
                </a:lnTo>
                <a:lnTo>
                  <a:pt x="0" y="3616854"/>
                </a:lnTo>
                <a:lnTo>
                  <a:pt x="0" y="0"/>
                </a:lnTo>
                <a:close/>
              </a:path>
            </a:pathLst>
          </a:custGeom>
          <a:blipFill>
            <a:blip r:embed="rId4">
              <a:alphaModFix amt="64000"/>
            </a:blip>
            <a:stretch>
              <a:fillRect l="-82532"/>
            </a:stretch>
          </a:blipFill>
        </p:spPr>
      </p:sp>
      <p:sp>
        <p:nvSpPr>
          <p:cNvPr id="8" name="Freeform 8"/>
          <p:cNvSpPr/>
          <p:nvPr/>
        </p:nvSpPr>
        <p:spPr>
          <a:xfrm>
            <a:off x="14132273" y="0"/>
            <a:ext cx="4455085" cy="1442334"/>
          </a:xfrm>
          <a:custGeom>
            <a:avLst/>
            <a:gdLst/>
            <a:ahLst/>
            <a:cxnLst/>
            <a:rect l="l" t="t" r="r" b="b"/>
            <a:pathLst>
              <a:path w="4455085" h="1442334">
                <a:moveTo>
                  <a:pt x="0" y="0"/>
                </a:moveTo>
                <a:lnTo>
                  <a:pt x="4455085" y="0"/>
                </a:lnTo>
                <a:lnTo>
                  <a:pt x="4455085" y="1442334"/>
                </a:lnTo>
                <a:lnTo>
                  <a:pt x="0" y="14423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4993853" y="4466908"/>
            <a:ext cx="8494682"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BF0"/>
                </a:solidFill>
                <a:latin typeface="Glacial Indifference"/>
              </a:rPr>
              <a:t>Citation</a:t>
            </a:r>
          </a:p>
        </p:txBody>
      </p:sp>
      <p:grpSp>
        <p:nvGrpSpPr>
          <p:cNvPr id="3" name="Group 3"/>
          <p:cNvGrpSpPr/>
          <p:nvPr/>
        </p:nvGrpSpPr>
        <p:grpSpPr>
          <a:xfrm>
            <a:off x="0" y="8798670"/>
            <a:ext cx="18288000" cy="1562100"/>
            <a:chOff x="0" y="0"/>
            <a:chExt cx="4816593" cy="411417"/>
          </a:xfrm>
        </p:grpSpPr>
        <p:sp>
          <p:nvSpPr>
            <p:cNvPr id="4" name="Freeform 4"/>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sp>
        <p:sp>
          <p:nvSpPr>
            <p:cNvPr id="5" name="TextBox 5"/>
            <p:cNvSpPr txBox="1"/>
            <p:nvPr/>
          </p:nvSpPr>
          <p:spPr>
            <a:xfrm>
              <a:off x="0" y="-38100"/>
              <a:ext cx="4816593" cy="4495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80267" y="4524058"/>
            <a:ext cx="20842922" cy="6442358"/>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8874885" y="4524058"/>
            <a:ext cx="6774946" cy="6442358"/>
          </a:xfrm>
          <a:custGeom>
            <a:avLst/>
            <a:gdLst/>
            <a:ahLst/>
            <a:cxnLst/>
            <a:rect l="l" t="t" r="r" b="b"/>
            <a:pathLst>
              <a:path w="6774946" h="6442358">
                <a:moveTo>
                  <a:pt x="0" y="0"/>
                </a:moveTo>
                <a:lnTo>
                  <a:pt x="6774946" y="0"/>
                </a:lnTo>
                <a:lnTo>
                  <a:pt x="6774946" y="6442357"/>
                </a:lnTo>
                <a:lnTo>
                  <a:pt x="0" y="644235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41420" y="2282243"/>
            <a:ext cx="17066930" cy="1828800"/>
          </a:xfrm>
          <a:prstGeom prst="rect">
            <a:avLst/>
          </a:prstGeom>
        </p:spPr>
        <p:txBody>
          <a:bodyPr lIns="0" tIns="0" rIns="0" bIns="0" rtlCol="0" anchor="t">
            <a:spAutoFit/>
          </a:bodyPr>
          <a:lstStyle/>
          <a:p>
            <a:pPr marL="0" lvl="0" indent="0" algn="ctr">
              <a:lnSpc>
                <a:spcPts val="13559"/>
              </a:lnSpc>
              <a:spcBef>
                <a:spcPct val="0"/>
              </a:spcBef>
            </a:pPr>
            <a:r>
              <a:rPr lang="en-US" sz="11299">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20999"/>
            </a:blip>
            <a:stretch>
              <a:fillRect t="-21033" b="-9281"/>
            </a:stretch>
          </a:blipFill>
        </p:spPr>
      </p:sp>
      <p:sp>
        <p:nvSpPr>
          <p:cNvPr id="3" name="Freeform 3"/>
          <p:cNvSpPr/>
          <p:nvPr/>
        </p:nvSpPr>
        <p:spPr>
          <a:xfrm>
            <a:off x="10110460" y="1825520"/>
            <a:ext cx="7666640" cy="7763686"/>
          </a:xfrm>
          <a:custGeom>
            <a:avLst/>
            <a:gdLst/>
            <a:ahLst/>
            <a:cxnLst/>
            <a:rect l="l" t="t" r="r" b="b"/>
            <a:pathLst>
              <a:path w="7666640" h="7763686">
                <a:moveTo>
                  <a:pt x="0" y="0"/>
                </a:moveTo>
                <a:lnTo>
                  <a:pt x="7666640" y="0"/>
                </a:lnTo>
                <a:lnTo>
                  <a:pt x="7666640" y="7763687"/>
                </a:lnTo>
                <a:lnTo>
                  <a:pt x="0" y="7763687"/>
                </a:lnTo>
                <a:lnTo>
                  <a:pt x="0" y="0"/>
                </a:lnTo>
                <a:close/>
              </a:path>
            </a:pathLst>
          </a:custGeom>
          <a:blipFill>
            <a:blip r:embed="rId3">
              <a:alphaModFix amt="67000"/>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41186" y="2094388"/>
            <a:ext cx="9749283" cy="6032369"/>
          </a:xfrm>
          <a:custGeom>
            <a:avLst/>
            <a:gdLst/>
            <a:ahLst/>
            <a:cxnLst/>
            <a:rect l="l" t="t" r="r" b="b"/>
            <a:pathLst>
              <a:path w="9749283" h="6032369">
                <a:moveTo>
                  <a:pt x="0" y="0"/>
                </a:moveTo>
                <a:lnTo>
                  <a:pt x="9749282" y="0"/>
                </a:lnTo>
                <a:lnTo>
                  <a:pt x="9749282" y="6032369"/>
                </a:lnTo>
                <a:lnTo>
                  <a:pt x="0" y="60323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0379526" y="3170434"/>
            <a:ext cx="7128507" cy="7415872"/>
          </a:xfrm>
          <a:custGeom>
            <a:avLst/>
            <a:gdLst/>
            <a:ahLst/>
            <a:cxnLst/>
            <a:rect l="l" t="t" r="r" b="b"/>
            <a:pathLst>
              <a:path w="7128507" h="7415872">
                <a:moveTo>
                  <a:pt x="0" y="0"/>
                </a:moveTo>
                <a:lnTo>
                  <a:pt x="7128507" y="0"/>
                </a:lnTo>
                <a:lnTo>
                  <a:pt x="7128507" y="7415872"/>
                </a:lnTo>
                <a:lnTo>
                  <a:pt x="0" y="7415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767920" y="4516081"/>
            <a:ext cx="9342540" cy="3406340"/>
          </a:xfrm>
          <a:prstGeom prst="rect">
            <a:avLst/>
          </a:prstGeom>
        </p:spPr>
        <p:txBody>
          <a:bodyPr lIns="0" tIns="0" rIns="0" bIns="0" rtlCol="0" anchor="t">
            <a:spAutoFit/>
          </a:bodyPr>
          <a:lstStyle/>
          <a:p>
            <a:pPr algn="just">
              <a:lnSpc>
                <a:spcPts val="5448"/>
              </a:lnSpc>
            </a:pPr>
            <a:r>
              <a:rPr lang="en-US" sz="3892">
                <a:solidFill>
                  <a:srgbClr val="385C4D"/>
                </a:solidFill>
                <a:latin typeface="Roboto Condensed Bold"/>
              </a:rPr>
              <a:t>Nhiệm vụ:</a:t>
            </a:r>
            <a:r>
              <a:rPr lang="en-US" sz="3892">
                <a:solidFill>
                  <a:srgbClr val="385C4D"/>
                </a:solidFill>
                <a:latin typeface="Roboto Condensed"/>
              </a:rPr>
              <a:t> Dựa vào thông tin trong SGK, kết hợp với phần phân tích mẫu, hãy nêu quy trình viết bài văn thuyết minh giới thiệu về một danh lam thắng cảnh (theo Phiếu học tập 2)</a:t>
            </a:r>
          </a:p>
          <a:p>
            <a:pPr algn="just">
              <a:lnSpc>
                <a:spcPts val="5448"/>
              </a:lnSpc>
            </a:pPr>
            <a:r>
              <a:rPr lang="en-US" sz="3892">
                <a:solidFill>
                  <a:srgbClr val="385C4D"/>
                </a:solidFill>
                <a:latin typeface="Roboto Condensed Bold"/>
              </a:rPr>
              <a:t>Thời gian:</a:t>
            </a:r>
            <a:r>
              <a:rPr lang="en-US" sz="3892">
                <a:solidFill>
                  <a:srgbClr val="385C4D"/>
                </a:solidFill>
                <a:latin typeface="Roboto Condensed"/>
              </a:rPr>
              <a:t> 5 phút</a:t>
            </a:r>
          </a:p>
        </p:txBody>
      </p:sp>
      <p:sp>
        <p:nvSpPr>
          <p:cNvPr id="7" name="TextBox 7"/>
          <p:cNvSpPr txBox="1"/>
          <p:nvPr/>
        </p:nvSpPr>
        <p:spPr>
          <a:xfrm>
            <a:off x="1028700" y="166687"/>
            <a:ext cx="17066930" cy="1619250"/>
          </a:xfrm>
          <a:prstGeom prst="rect">
            <a:avLst/>
          </a:prstGeom>
        </p:spPr>
        <p:txBody>
          <a:bodyPr lIns="0" tIns="0" rIns="0" bIns="0" rtlCol="0" anchor="t">
            <a:spAutoFit/>
          </a:bodyPr>
          <a:lstStyle/>
          <a:p>
            <a:pPr marL="0" lvl="0" indent="0" algn="l">
              <a:lnSpc>
                <a:spcPts val="11999"/>
              </a:lnSpc>
              <a:spcBef>
                <a:spcPct val="0"/>
              </a:spcBef>
            </a:pPr>
            <a:r>
              <a:rPr lang="en-US" sz="9999">
                <a:solidFill>
                  <a:srgbClr val="BC660A"/>
                </a:solidFill>
                <a:latin typeface="#9Slide05 IcielSanelma"/>
              </a:rPr>
              <a:t>III. Quy trình viết</a:t>
            </a:r>
          </a:p>
        </p:txBody>
      </p:sp>
      <p:sp>
        <p:nvSpPr>
          <p:cNvPr id="8" name="TextBox 8"/>
          <p:cNvSpPr txBox="1"/>
          <p:nvPr/>
        </p:nvSpPr>
        <p:spPr>
          <a:xfrm>
            <a:off x="2383199" y="3328116"/>
            <a:ext cx="7318363" cy="1414505"/>
          </a:xfrm>
          <a:prstGeom prst="rect">
            <a:avLst/>
          </a:prstGeom>
        </p:spPr>
        <p:txBody>
          <a:bodyPr lIns="0" tIns="0" rIns="0" bIns="0" rtlCol="0" anchor="t">
            <a:spAutoFit/>
          </a:bodyPr>
          <a:lstStyle/>
          <a:p>
            <a:pPr marL="0" lvl="0" indent="0" algn="l">
              <a:lnSpc>
                <a:spcPts val="10528"/>
              </a:lnSpc>
              <a:spcBef>
                <a:spcPct val="0"/>
              </a:spcBef>
            </a:pPr>
            <a:r>
              <a:rPr lang="en-US" sz="8773">
                <a:solidFill>
                  <a:srgbClr val="7F948B"/>
                </a:solidFill>
                <a:latin typeface="#9Slide05 IcielSanelma"/>
              </a:rPr>
              <a:t>Hoạt động cá nhân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0DA"/>
        </a:solidFill>
        <a:effectLst/>
      </p:bgPr>
    </p:bg>
    <p:spTree>
      <p:nvGrpSpPr>
        <p:cNvPr id="1" name=""/>
        <p:cNvGrpSpPr/>
        <p:nvPr/>
      </p:nvGrpSpPr>
      <p:grpSpPr>
        <a:xfrm>
          <a:off x="0" y="0"/>
          <a:ext cx="0" cy="0"/>
          <a:chOff x="0" y="0"/>
          <a:chExt cx="0" cy="0"/>
        </a:xfrm>
      </p:grpSpPr>
      <p:sp>
        <p:nvSpPr>
          <p:cNvPr id="2" name="Freeform 2"/>
          <p:cNvSpPr/>
          <p:nvPr/>
        </p:nvSpPr>
        <p:spPr>
          <a:xfrm>
            <a:off x="-3842964" y="4147945"/>
            <a:ext cx="16574562" cy="4537286"/>
          </a:xfrm>
          <a:custGeom>
            <a:avLst/>
            <a:gdLst/>
            <a:ahLst/>
            <a:cxnLst/>
            <a:rect l="l" t="t" r="r" b="b"/>
            <a:pathLst>
              <a:path w="16574562" h="4537286">
                <a:moveTo>
                  <a:pt x="0" y="0"/>
                </a:moveTo>
                <a:lnTo>
                  <a:pt x="16574562" y="0"/>
                </a:lnTo>
                <a:lnTo>
                  <a:pt x="16574562" y="4537286"/>
                </a:lnTo>
                <a:lnTo>
                  <a:pt x="0" y="4537286"/>
                </a:lnTo>
                <a:lnTo>
                  <a:pt x="0" y="0"/>
                </a:lnTo>
                <a:close/>
              </a:path>
            </a:pathLst>
          </a:custGeom>
          <a:blipFill>
            <a:blip r:embed="rId2">
              <a:alphaModFix amt="68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04410" y="5834460"/>
            <a:ext cx="22661749" cy="8158230"/>
          </a:xfrm>
          <a:custGeom>
            <a:avLst/>
            <a:gdLst/>
            <a:ahLst/>
            <a:cxnLst/>
            <a:rect l="l" t="t" r="r" b="b"/>
            <a:pathLst>
              <a:path w="22661749" h="8158230">
                <a:moveTo>
                  <a:pt x="0" y="0"/>
                </a:moveTo>
                <a:lnTo>
                  <a:pt x="22661748" y="0"/>
                </a:lnTo>
                <a:lnTo>
                  <a:pt x="22661748" y="8158230"/>
                </a:lnTo>
                <a:lnTo>
                  <a:pt x="0" y="81582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731598" y="7363490"/>
            <a:ext cx="5583092" cy="2923510"/>
          </a:xfrm>
          <a:custGeom>
            <a:avLst/>
            <a:gdLst/>
            <a:ahLst/>
            <a:cxnLst/>
            <a:rect l="l" t="t" r="r" b="b"/>
            <a:pathLst>
              <a:path w="5583092" h="2923510">
                <a:moveTo>
                  <a:pt x="0" y="0"/>
                </a:moveTo>
                <a:lnTo>
                  <a:pt x="5583091" y="0"/>
                </a:lnTo>
                <a:lnTo>
                  <a:pt x="5583091" y="2923510"/>
                </a:lnTo>
                <a:lnTo>
                  <a:pt x="0" y="292351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292127" y="1751730"/>
            <a:ext cx="5703745" cy="2073010"/>
          </a:xfrm>
          <a:prstGeom prst="rect">
            <a:avLst/>
          </a:prstGeom>
        </p:spPr>
        <p:txBody>
          <a:bodyPr lIns="0" tIns="0" rIns="0" bIns="0" rtlCol="0" anchor="t">
            <a:spAutoFit/>
          </a:bodyPr>
          <a:lstStyle/>
          <a:p>
            <a:pPr algn="r">
              <a:lnSpc>
                <a:spcPts val="14931"/>
              </a:lnSpc>
              <a:spcBef>
                <a:spcPct val="0"/>
              </a:spcBef>
            </a:pPr>
            <a:r>
              <a:rPr lang="en-US" sz="10665" dirty="0" err="1">
                <a:solidFill>
                  <a:srgbClr val="758B66"/>
                </a:solidFill>
                <a:latin typeface="#9Slide05 SVNBulgary"/>
              </a:rPr>
              <a:t>Viết</a:t>
            </a:r>
            <a:r>
              <a:rPr lang="en-US" sz="10665" dirty="0">
                <a:solidFill>
                  <a:srgbClr val="758B66"/>
                </a:solidFill>
                <a:latin typeface="#9Slide05 SVNBulgary"/>
              </a:rPr>
              <a:t> </a:t>
            </a:r>
            <a:r>
              <a:rPr lang="en-US" sz="10665" dirty="0" err="1">
                <a:solidFill>
                  <a:srgbClr val="758B66"/>
                </a:solidFill>
                <a:latin typeface="#9Slide05 SVNBulgary"/>
              </a:rPr>
              <a:t>bài</a:t>
            </a:r>
            <a:r>
              <a:rPr lang="en-US" sz="10665" dirty="0">
                <a:solidFill>
                  <a:srgbClr val="758B66"/>
                </a:solidFill>
                <a:latin typeface="#9Slide05 SVNBulgary"/>
              </a:rPr>
              <a:t> </a:t>
            </a:r>
            <a:r>
              <a:rPr lang="en-US" sz="10665" dirty="0" err="1">
                <a:solidFill>
                  <a:srgbClr val="758B66"/>
                </a:solidFill>
                <a:latin typeface="#9Slide05 SVNBulgary"/>
              </a:rPr>
              <a:t>văn</a:t>
            </a:r>
            <a:endParaRPr lang="en-US" sz="10665" dirty="0">
              <a:solidFill>
                <a:srgbClr val="758B66"/>
              </a:solidFill>
              <a:latin typeface="#9Slide05 SVNBulgary"/>
            </a:endParaRPr>
          </a:p>
        </p:txBody>
      </p:sp>
      <p:sp>
        <p:nvSpPr>
          <p:cNvPr id="6" name="Freeform 6"/>
          <p:cNvSpPr/>
          <p:nvPr/>
        </p:nvSpPr>
        <p:spPr>
          <a:xfrm>
            <a:off x="13537971" y="290768"/>
            <a:ext cx="6748336" cy="2724641"/>
          </a:xfrm>
          <a:custGeom>
            <a:avLst/>
            <a:gdLst/>
            <a:ahLst/>
            <a:cxnLst/>
            <a:rect l="l" t="t" r="r" b="b"/>
            <a:pathLst>
              <a:path w="6748336" h="2724641">
                <a:moveTo>
                  <a:pt x="0" y="0"/>
                </a:moveTo>
                <a:lnTo>
                  <a:pt x="6748336" y="0"/>
                </a:lnTo>
                <a:lnTo>
                  <a:pt x="6748336" y="2724640"/>
                </a:lnTo>
                <a:lnTo>
                  <a:pt x="0" y="2724640"/>
                </a:lnTo>
                <a:lnTo>
                  <a:pt x="0" y="0"/>
                </a:lnTo>
                <a:close/>
              </a:path>
            </a:pathLst>
          </a:custGeom>
          <a:blipFill>
            <a:blip r:embed="rId8">
              <a:alphaModFix amt="90000"/>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219200" y="3225800"/>
            <a:ext cx="16004754" cy="1917700"/>
          </a:xfrm>
          <a:prstGeom prst="rect">
            <a:avLst/>
          </a:prstGeom>
        </p:spPr>
        <p:txBody>
          <a:bodyPr wrap="square" lIns="0" tIns="0" rIns="0" bIns="0" rtlCol="0" anchor="t">
            <a:spAutoFit/>
          </a:bodyPr>
          <a:lstStyle/>
          <a:p>
            <a:pPr algn="l">
              <a:lnSpc>
                <a:spcPts val="14992"/>
              </a:lnSpc>
              <a:spcBef>
                <a:spcPct val="0"/>
              </a:spcBef>
            </a:pPr>
            <a:r>
              <a:rPr lang="en-US" sz="10708" dirty="0" err="1">
                <a:solidFill>
                  <a:srgbClr val="BC660A"/>
                </a:solidFill>
                <a:latin typeface="#9Slide05 SVNCookie"/>
              </a:rPr>
              <a:t>Thuyết</a:t>
            </a:r>
            <a:r>
              <a:rPr lang="en-US" sz="10708" dirty="0">
                <a:solidFill>
                  <a:srgbClr val="BC660A"/>
                </a:solidFill>
                <a:latin typeface="#9Slide05 SVNCookie"/>
              </a:rPr>
              <a:t> </a:t>
            </a:r>
            <a:r>
              <a:rPr lang="en-US" sz="10708" dirty="0" err="1">
                <a:solidFill>
                  <a:srgbClr val="BC660A"/>
                </a:solidFill>
                <a:latin typeface="#9Slide05 SVNCookie"/>
              </a:rPr>
              <a:t>minh</a:t>
            </a:r>
            <a:r>
              <a:rPr lang="en-US" sz="10708" dirty="0">
                <a:solidFill>
                  <a:srgbClr val="BC660A"/>
                </a:solidFill>
                <a:latin typeface="#9Slide05 SVNCookie"/>
              </a:rPr>
              <a:t> </a:t>
            </a:r>
            <a:r>
              <a:rPr lang="en-US" sz="10708" dirty="0" err="1">
                <a:solidFill>
                  <a:srgbClr val="BC660A"/>
                </a:solidFill>
                <a:latin typeface="#9Slide05 SVNCookie"/>
              </a:rPr>
              <a:t>về</a:t>
            </a:r>
            <a:r>
              <a:rPr lang="en-US" sz="10708" dirty="0">
                <a:solidFill>
                  <a:srgbClr val="BC660A"/>
                </a:solidFill>
                <a:latin typeface="#9Slide05 SVNCookie"/>
              </a:rPr>
              <a:t> </a:t>
            </a:r>
            <a:r>
              <a:rPr lang="en-US" sz="10708" dirty="0" err="1">
                <a:solidFill>
                  <a:srgbClr val="BC660A"/>
                </a:solidFill>
                <a:latin typeface="#9Slide05 SVNCookie"/>
              </a:rPr>
              <a:t>danh</a:t>
            </a:r>
            <a:r>
              <a:rPr lang="en-US" sz="10708" dirty="0">
                <a:solidFill>
                  <a:srgbClr val="BC660A"/>
                </a:solidFill>
                <a:latin typeface="#9Slide05 SVNCookie"/>
              </a:rPr>
              <a:t> lam </a:t>
            </a:r>
            <a:r>
              <a:rPr lang="en-US" sz="10708" dirty="0" err="1">
                <a:solidFill>
                  <a:srgbClr val="BC660A"/>
                </a:solidFill>
                <a:latin typeface="#9Slide05 SVNCookie"/>
              </a:rPr>
              <a:t>thắng</a:t>
            </a:r>
            <a:r>
              <a:rPr lang="en-US" sz="10708" dirty="0">
                <a:solidFill>
                  <a:srgbClr val="BC660A"/>
                </a:solidFill>
                <a:latin typeface="#9Slide05 SVNCookie"/>
              </a:rPr>
              <a:t> </a:t>
            </a:r>
            <a:r>
              <a:rPr lang="en-US" sz="10708" dirty="0" err="1">
                <a:solidFill>
                  <a:srgbClr val="BC660A"/>
                </a:solidFill>
                <a:latin typeface="#9Slide05 SVNCookie"/>
              </a:rPr>
              <a:t>cảnh</a:t>
            </a:r>
            <a:endParaRPr lang="en-US" sz="10708" dirty="0">
              <a:solidFill>
                <a:srgbClr val="BC660A"/>
              </a:solidFill>
              <a:latin typeface="#9Slide05 SVNCookie"/>
            </a:endParaRPr>
          </a:p>
        </p:txBody>
      </p:sp>
      <p:sp>
        <p:nvSpPr>
          <p:cNvPr id="8" name="Freeform 8"/>
          <p:cNvSpPr/>
          <p:nvPr/>
        </p:nvSpPr>
        <p:spPr>
          <a:xfrm>
            <a:off x="-915646" y="9258300"/>
            <a:ext cx="15291486" cy="1028700"/>
          </a:xfrm>
          <a:custGeom>
            <a:avLst/>
            <a:gdLst/>
            <a:ahLst/>
            <a:cxnLst/>
            <a:rect l="l" t="t" r="r" b="b"/>
            <a:pathLst>
              <a:path w="15291486" h="1028700">
                <a:moveTo>
                  <a:pt x="0" y="0"/>
                </a:moveTo>
                <a:lnTo>
                  <a:pt x="15291486" y="0"/>
                </a:lnTo>
                <a:lnTo>
                  <a:pt x="15291486" y="1028700"/>
                </a:lnTo>
                <a:lnTo>
                  <a:pt x="0" y="10287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461096" y="5544411"/>
            <a:ext cx="4921554" cy="4742589"/>
          </a:xfrm>
          <a:custGeom>
            <a:avLst/>
            <a:gdLst/>
            <a:ahLst/>
            <a:cxnLst/>
            <a:rect l="l" t="t" r="r" b="b"/>
            <a:pathLst>
              <a:path w="4921554" h="4742589">
                <a:moveTo>
                  <a:pt x="0" y="0"/>
                </a:moveTo>
                <a:lnTo>
                  <a:pt x="4921554" y="0"/>
                </a:lnTo>
                <a:lnTo>
                  <a:pt x="4921554" y="4742589"/>
                </a:lnTo>
                <a:lnTo>
                  <a:pt x="0" y="474258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7543800" y="1167313"/>
            <a:ext cx="2309759" cy="950260"/>
          </a:xfrm>
          <a:prstGeom prst="rect">
            <a:avLst/>
          </a:prstGeom>
        </p:spPr>
        <p:txBody>
          <a:bodyPr wrap="square" lIns="0" tIns="0" rIns="0" bIns="0" rtlCol="0" anchor="t">
            <a:spAutoFit/>
          </a:bodyPr>
          <a:lstStyle/>
          <a:p>
            <a:pPr algn="r">
              <a:lnSpc>
                <a:spcPts val="7000"/>
              </a:lnSpc>
              <a:spcBef>
                <a:spcPct val="0"/>
              </a:spcBef>
            </a:pPr>
            <a:r>
              <a:rPr lang="en-US" sz="7200" b="1" dirty="0">
                <a:solidFill>
                  <a:schemeClr val="bg2">
                    <a:lumMod val="50000"/>
                  </a:schemeClr>
                </a:solidFill>
                <a:latin typeface="#9Slide03 Arima Madurai Medium"/>
              </a:rPr>
              <a:t>BÀI 3</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2530063" y="2992858"/>
            <a:ext cx="13361649" cy="3357114"/>
          </a:xfrm>
          <a:custGeom>
            <a:avLst/>
            <a:gdLst/>
            <a:ahLst/>
            <a:cxnLst/>
            <a:rect l="l" t="t" r="r" b="b"/>
            <a:pathLst>
              <a:path w="13361649" h="3357114">
                <a:moveTo>
                  <a:pt x="0" y="0"/>
                </a:moveTo>
                <a:lnTo>
                  <a:pt x="13361649" y="0"/>
                </a:lnTo>
                <a:lnTo>
                  <a:pt x="13361649" y="3357114"/>
                </a:lnTo>
                <a:lnTo>
                  <a:pt x="0" y="33571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34513" y="6902422"/>
            <a:ext cx="19457022" cy="6007356"/>
          </a:xfrm>
          <a:custGeom>
            <a:avLst/>
            <a:gdLst/>
            <a:ahLst/>
            <a:cxnLst/>
            <a:rect l="l" t="t" r="r" b="b"/>
            <a:pathLst>
              <a:path w="19457022" h="6007356">
                <a:moveTo>
                  <a:pt x="0" y="0"/>
                </a:moveTo>
                <a:lnTo>
                  <a:pt x="19457022" y="0"/>
                </a:lnTo>
                <a:lnTo>
                  <a:pt x="19457022" y="6007356"/>
                </a:lnTo>
                <a:lnTo>
                  <a:pt x="0" y="6007356"/>
                </a:lnTo>
                <a:lnTo>
                  <a:pt x="0" y="0"/>
                </a:lnTo>
                <a:close/>
              </a:path>
            </a:pathLst>
          </a:custGeom>
          <a:blipFill>
            <a:blip r:embed="rId4">
              <a:alphaModFix amt="57000"/>
            </a:blip>
            <a:stretch>
              <a:fillRect/>
            </a:stretch>
          </a:blipFill>
        </p:spPr>
      </p:sp>
      <p:sp>
        <p:nvSpPr>
          <p:cNvPr id="4" name="Freeform 4"/>
          <p:cNvSpPr/>
          <p:nvPr/>
        </p:nvSpPr>
        <p:spPr>
          <a:xfrm>
            <a:off x="13261206" y="6349972"/>
            <a:ext cx="5361303" cy="41148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3456159" y="4053402"/>
            <a:ext cx="1747986" cy="1607220"/>
          </a:xfrm>
          <a:prstGeom prst="rect">
            <a:avLst/>
          </a:prstGeom>
        </p:spPr>
        <p:txBody>
          <a:bodyPr lIns="0" tIns="0" rIns="0" bIns="0" rtlCol="0" anchor="t">
            <a:spAutoFit/>
          </a:bodyPr>
          <a:lstStyle/>
          <a:p>
            <a:pPr algn="ctr">
              <a:lnSpc>
                <a:spcPts val="6209"/>
              </a:lnSpc>
            </a:pPr>
            <a:r>
              <a:rPr lang="en-US" sz="5970">
                <a:solidFill>
                  <a:srgbClr val="FFFFFD"/>
                </a:solidFill>
                <a:latin typeface="Roboto Condensed Bold"/>
              </a:rPr>
              <a:t>Bước </a:t>
            </a:r>
          </a:p>
          <a:p>
            <a:pPr algn="ctr">
              <a:lnSpc>
                <a:spcPts val="6209"/>
              </a:lnSpc>
            </a:pPr>
            <a:r>
              <a:rPr lang="en-US" sz="5970">
                <a:solidFill>
                  <a:srgbClr val="FFFFFD"/>
                </a:solidFill>
                <a:latin typeface="Roboto Condensed Bold"/>
              </a:rPr>
              <a:t>1</a:t>
            </a:r>
          </a:p>
        </p:txBody>
      </p:sp>
      <p:sp>
        <p:nvSpPr>
          <p:cNvPr id="6" name="TextBox 6"/>
          <p:cNvSpPr txBox="1"/>
          <p:nvPr/>
        </p:nvSpPr>
        <p:spPr>
          <a:xfrm>
            <a:off x="6732568" y="3905905"/>
            <a:ext cx="1747986" cy="1607220"/>
          </a:xfrm>
          <a:prstGeom prst="rect">
            <a:avLst/>
          </a:prstGeom>
        </p:spPr>
        <p:txBody>
          <a:bodyPr lIns="0" tIns="0" rIns="0" bIns="0" rtlCol="0" anchor="t">
            <a:spAutoFit/>
          </a:bodyPr>
          <a:lstStyle/>
          <a:p>
            <a:pPr algn="ctr">
              <a:lnSpc>
                <a:spcPts val="6209"/>
              </a:lnSpc>
            </a:pPr>
            <a:r>
              <a:rPr lang="en-US" sz="5970">
                <a:solidFill>
                  <a:srgbClr val="FFFFFD"/>
                </a:solidFill>
                <a:latin typeface="Roboto Condensed Bold"/>
              </a:rPr>
              <a:t>Bước </a:t>
            </a:r>
          </a:p>
          <a:p>
            <a:pPr algn="ctr">
              <a:lnSpc>
                <a:spcPts val="6209"/>
              </a:lnSpc>
            </a:pPr>
            <a:r>
              <a:rPr lang="en-US" sz="5970">
                <a:solidFill>
                  <a:srgbClr val="FFFFFD"/>
                </a:solidFill>
                <a:latin typeface="Roboto Condensed Bold"/>
              </a:rPr>
              <a:t>2</a:t>
            </a:r>
          </a:p>
        </p:txBody>
      </p:sp>
      <p:sp>
        <p:nvSpPr>
          <p:cNvPr id="7" name="TextBox 7"/>
          <p:cNvSpPr txBox="1"/>
          <p:nvPr/>
        </p:nvSpPr>
        <p:spPr>
          <a:xfrm>
            <a:off x="10011285" y="4053402"/>
            <a:ext cx="1747986" cy="1607220"/>
          </a:xfrm>
          <a:prstGeom prst="rect">
            <a:avLst/>
          </a:prstGeom>
        </p:spPr>
        <p:txBody>
          <a:bodyPr lIns="0" tIns="0" rIns="0" bIns="0" rtlCol="0" anchor="t">
            <a:spAutoFit/>
          </a:bodyPr>
          <a:lstStyle/>
          <a:p>
            <a:pPr algn="ctr">
              <a:lnSpc>
                <a:spcPts val="6209"/>
              </a:lnSpc>
            </a:pPr>
            <a:r>
              <a:rPr lang="en-US" sz="5970">
                <a:solidFill>
                  <a:srgbClr val="FFFFFD"/>
                </a:solidFill>
                <a:latin typeface="Roboto Condensed Bold"/>
              </a:rPr>
              <a:t>Bước </a:t>
            </a:r>
          </a:p>
          <a:p>
            <a:pPr algn="ctr">
              <a:lnSpc>
                <a:spcPts val="6209"/>
              </a:lnSpc>
            </a:pPr>
            <a:r>
              <a:rPr lang="en-US" sz="5970">
                <a:solidFill>
                  <a:srgbClr val="FFFFFD"/>
                </a:solidFill>
                <a:latin typeface="Roboto Condensed Bold"/>
              </a:rPr>
              <a:t>3</a:t>
            </a:r>
          </a:p>
        </p:txBody>
      </p:sp>
      <p:sp>
        <p:nvSpPr>
          <p:cNvPr id="8" name="TextBox 8"/>
          <p:cNvSpPr txBox="1"/>
          <p:nvPr/>
        </p:nvSpPr>
        <p:spPr>
          <a:xfrm>
            <a:off x="13290002" y="3905905"/>
            <a:ext cx="1747986" cy="1607220"/>
          </a:xfrm>
          <a:prstGeom prst="rect">
            <a:avLst/>
          </a:prstGeom>
        </p:spPr>
        <p:txBody>
          <a:bodyPr lIns="0" tIns="0" rIns="0" bIns="0" rtlCol="0" anchor="t">
            <a:spAutoFit/>
          </a:bodyPr>
          <a:lstStyle/>
          <a:p>
            <a:pPr algn="ctr">
              <a:lnSpc>
                <a:spcPts val="6209"/>
              </a:lnSpc>
            </a:pPr>
            <a:r>
              <a:rPr lang="en-US" sz="5970">
                <a:solidFill>
                  <a:srgbClr val="FFFFFD"/>
                </a:solidFill>
                <a:latin typeface="Roboto Condensed Bold"/>
              </a:rPr>
              <a:t>Bước </a:t>
            </a:r>
          </a:p>
          <a:p>
            <a:pPr algn="ctr">
              <a:lnSpc>
                <a:spcPts val="6209"/>
              </a:lnSpc>
            </a:pPr>
            <a:r>
              <a:rPr lang="en-US" sz="5970">
                <a:solidFill>
                  <a:srgbClr val="FFFFFD"/>
                </a:solidFill>
                <a:latin typeface="Roboto Condensed Bold"/>
              </a:rPr>
              <a:t>4</a:t>
            </a:r>
          </a:p>
        </p:txBody>
      </p:sp>
      <p:sp>
        <p:nvSpPr>
          <p:cNvPr id="9" name="TextBox 9"/>
          <p:cNvSpPr txBox="1"/>
          <p:nvPr/>
        </p:nvSpPr>
        <p:spPr>
          <a:xfrm>
            <a:off x="3549020" y="6316756"/>
            <a:ext cx="1997571" cy="624840"/>
          </a:xfrm>
          <a:prstGeom prst="rect">
            <a:avLst/>
          </a:prstGeom>
        </p:spPr>
        <p:txBody>
          <a:bodyPr lIns="0" tIns="0" rIns="0" bIns="0" rtlCol="0" anchor="t">
            <a:spAutoFit/>
          </a:bodyPr>
          <a:lstStyle/>
          <a:p>
            <a:pPr algn="ctr">
              <a:lnSpc>
                <a:spcPts val="4680"/>
              </a:lnSpc>
            </a:pPr>
            <a:r>
              <a:rPr lang="en-US" sz="4500">
                <a:solidFill>
                  <a:srgbClr val="BC660A"/>
                </a:solidFill>
                <a:latin typeface="Roboto Condensed Bold"/>
              </a:rPr>
              <a:t>Chuẩn bị</a:t>
            </a:r>
          </a:p>
        </p:txBody>
      </p:sp>
      <p:sp>
        <p:nvSpPr>
          <p:cNvPr id="10" name="TextBox 10"/>
          <p:cNvSpPr txBox="1"/>
          <p:nvPr/>
        </p:nvSpPr>
        <p:spPr>
          <a:xfrm>
            <a:off x="6434309" y="2059279"/>
            <a:ext cx="2060079" cy="1215390"/>
          </a:xfrm>
          <a:prstGeom prst="rect">
            <a:avLst/>
          </a:prstGeom>
        </p:spPr>
        <p:txBody>
          <a:bodyPr lIns="0" tIns="0" rIns="0" bIns="0" rtlCol="0" anchor="t">
            <a:spAutoFit/>
          </a:bodyPr>
          <a:lstStyle/>
          <a:p>
            <a:pPr algn="ctr">
              <a:lnSpc>
                <a:spcPts val="4680"/>
              </a:lnSpc>
            </a:pPr>
            <a:r>
              <a:rPr lang="en-US" sz="4500">
                <a:solidFill>
                  <a:srgbClr val="758B66"/>
                </a:solidFill>
                <a:latin typeface="Roboto Condensed Bold"/>
              </a:rPr>
              <a:t>Tìm ý và </a:t>
            </a:r>
          </a:p>
          <a:p>
            <a:pPr algn="ctr">
              <a:lnSpc>
                <a:spcPts val="4680"/>
              </a:lnSpc>
            </a:pPr>
            <a:r>
              <a:rPr lang="en-US" sz="4500">
                <a:solidFill>
                  <a:srgbClr val="758B66"/>
                </a:solidFill>
                <a:latin typeface="Roboto Condensed Bold"/>
              </a:rPr>
              <a:t>lập dàn ý</a:t>
            </a:r>
          </a:p>
        </p:txBody>
      </p:sp>
      <p:sp>
        <p:nvSpPr>
          <p:cNvPr id="11" name="TextBox 11"/>
          <p:cNvSpPr txBox="1"/>
          <p:nvPr/>
        </p:nvSpPr>
        <p:spPr>
          <a:xfrm>
            <a:off x="10101885" y="6316756"/>
            <a:ext cx="1751112" cy="624840"/>
          </a:xfrm>
          <a:prstGeom prst="rect">
            <a:avLst/>
          </a:prstGeom>
        </p:spPr>
        <p:txBody>
          <a:bodyPr lIns="0" tIns="0" rIns="0" bIns="0" rtlCol="0" anchor="t">
            <a:spAutoFit/>
          </a:bodyPr>
          <a:lstStyle/>
          <a:p>
            <a:pPr algn="ctr">
              <a:lnSpc>
                <a:spcPts val="4680"/>
              </a:lnSpc>
            </a:pPr>
            <a:r>
              <a:rPr lang="en-US" sz="4500">
                <a:solidFill>
                  <a:srgbClr val="F5BF19"/>
                </a:solidFill>
                <a:latin typeface="Roboto Condensed Bold"/>
              </a:rPr>
              <a:t>Viết bài</a:t>
            </a:r>
          </a:p>
        </p:txBody>
      </p:sp>
      <p:sp>
        <p:nvSpPr>
          <p:cNvPr id="12" name="TextBox 12"/>
          <p:cNvSpPr txBox="1"/>
          <p:nvPr/>
        </p:nvSpPr>
        <p:spPr>
          <a:xfrm>
            <a:off x="12051157" y="2054389"/>
            <a:ext cx="4225677" cy="1226223"/>
          </a:xfrm>
          <a:prstGeom prst="rect">
            <a:avLst/>
          </a:prstGeom>
        </p:spPr>
        <p:txBody>
          <a:bodyPr lIns="0" tIns="0" rIns="0" bIns="0" rtlCol="0" anchor="t">
            <a:spAutoFit/>
          </a:bodyPr>
          <a:lstStyle/>
          <a:p>
            <a:pPr algn="ctr">
              <a:lnSpc>
                <a:spcPts val="4746"/>
              </a:lnSpc>
            </a:pPr>
            <a:r>
              <a:rPr lang="en-US" sz="4564">
                <a:solidFill>
                  <a:srgbClr val="7E94A2"/>
                </a:solidFill>
                <a:latin typeface="Roboto Condensed Bold"/>
              </a:rPr>
              <a:t>Kiểm tra và </a:t>
            </a:r>
          </a:p>
          <a:p>
            <a:pPr algn="ctr">
              <a:lnSpc>
                <a:spcPts val="4746"/>
              </a:lnSpc>
            </a:pPr>
            <a:r>
              <a:rPr lang="en-US" sz="4564">
                <a:solidFill>
                  <a:srgbClr val="7E94A2"/>
                </a:solidFill>
                <a:latin typeface="Roboto Condensed Bold"/>
              </a:rPr>
              <a:t>chỉnh sửa bài viết </a:t>
            </a:r>
          </a:p>
        </p:txBody>
      </p:sp>
      <p:sp>
        <p:nvSpPr>
          <p:cNvPr id="13" name="TextBox 13"/>
          <p:cNvSpPr txBox="1"/>
          <p:nvPr/>
        </p:nvSpPr>
        <p:spPr>
          <a:xfrm>
            <a:off x="1028700" y="166687"/>
            <a:ext cx="17066930" cy="1619250"/>
          </a:xfrm>
          <a:prstGeom prst="rect">
            <a:avLst/>
          </a:prstGeom>
        </p:spPr>
        <p:txBody>
          <a:bodyPr lIns="0" tIns="0" rIns="0" bIns="0" rtlCol="0" anchor="t">
            <a:spAutoFit/>
          </a:bodyPr>
          <a:lstStyle/>
          <a:p>
            <a:pPr marL="0" lvl="0" indent="0" algn="l">
              <a:lnSpc>
                <a:spcPts val="11999"/>
              </a:lnSpc>
              <a:spcBef>
                <a:spcPct val="0"/>
              </a:spcBef>
            </a:pPr>
            <a:r>
              <a:rPr lang="en-US" sz="9999">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3000"/>
            </a:blip>
            <a:stretch>
              <a:fillRect t="-21033" b="-9281"/>
            </a:stretch>
          </a:blipFill>
        </p:spPr>
      </p:sp>
      <p:sp>
        <p:nvSpPr>
          <p:cNvPr id="3" name="Freeform 3"/>
          <p:cNvSpPr/>
          <p:nvPr/>
        </p:nvSpPr>
        <p:spPr>
          <a:xfrm rot="5400000">
            <a:off x="-2499159" y="4718515"/>
            <a:ext cx="8900676" cy="2236295"/>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069326" y="2431125"/>
            <a:ext cx="5627820" cy="1702416"/>
          </a:xfrm>
          <a:custGeom>
            <a:avLst/>
            <a:gdLst/>
            <a:ahLst/>
            <a:cxnLst/>
            <a:rect l="l" t="t" r="r" b="b"/>
            <a:pathLst>
              <a:path w="5627820" h="1702416">
                <a:moveTo>
                  <a:pt x="0" y="0"/>
                </a:moveTo>
                <a:lnTo>
                  <a:pt x="5627820" y="0"/>
                </a:lnTo>
                <a:lnTo>
                  <a:pt x="5627820" y="1702416"/>
                </a:lnTo>
                <a:lnTo>
                  <a:pt x="0" y="17024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26737" y="4293612"/>
            <a:ext cx="13732563" cy="4972973"/>
            <a:chOff x="0" y="0"/>
            <a:chExt cx="3616807" cy="1309754"/>
          </a:xfrm>
        </p:grpSpPr>
        <p:sp>
          <p:nvSpPr>
            <p:cNvPr id="6" name="Freeform 6"/>
            <p:cNvSpPr/>
            <p:nvPr/>
          </p:nvSpPr>
          <p:spPr>
            <a:xfrm>
              <a:off x="0" y="0"/>
              <a:ext cx="3616807" cy="1309754"/>
            </a:xfrm>
            <a:custGeom>
              <a:avLst/>
              <a:gdLst/>
              <a:ahLst/>
              <a:cxnLst/>
              <a:rect l="l" t="t" r="r" b="b"/>
              <a:pathLst>
                <a:path w="3616807" h="1309754">
                  <a:moveTo>
                    <a:pt x="0" y="0"/>
                  </a:moveTo>
                  <a:lnTo>
                    <a:pt x="3616807" y="0"/>
                  </a:lnTo>
                  <a:lnTo>
                    <a:pt x="3616807" y="1309754"/>
                  </a:lnTo>
                  <a:lnTo>
                    <a:pt x="0" y="1309754"/>
                  </a:lnTo>
                  <a:close/>
                </a:path>
              </a:pathLst>
            </a:custGeom>
            <a:solidFill>
              <a:srgbClr val="FEF9EE"/>
            </a:solidFill>
          </p:spPr>
        </p:sp>
        <p:sp>
          <p:nvSpPr>
            <p:cNvPr id="7" name="TextBox 7"/>
            <p:cNvSpPr txBox="1"/>
            <p:nvPr/>
          </p:nvSpPr>
          <p:spPr>
            <a:xfrm>
              <a:off x="0" y="-38100"/>
              <a:ext cx="3616807" cy="134785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322975" y="212928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1</a:t>
            </a:r>
          </a:p>
        </p:txBody>
      </p:sp>
      <p:sp>
        <p:nvSpPr>
          <p:cNvPr id="9" name="TextBox 9"/>
          <p:cNvSpPr txBox="1"/>
          <p:nvPr/>
        </p:nvSpPr>
        <p:spPr>
          <a:xfrm>
            <a:off x="1322975" y="4219943"/>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2</a:t>
            </a:r>
          </a:p>
        </p:txBody>
      </p:sp>
      <p:sp>
        <p:nvSpPr>
          <p:cNvPr id="10" name="TextBox 10"/>
          <p:cNvSpPr txBox="1"/>
          <p:nvPr/>
        </p:nvSpPr>
        <p:spPr>
          <a:xfrm>
            <a:off x="1322975" y="647021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3</a:t>
            </a:r>
          </a:p>
        </p:txBody>
      </p:sp>
      <p:sp>
        <p:nvSpPr>
          <p:cNvPr id="11" name="TextBox 11"/>
          <p:cNvSpPr txBox="1"/>
          <p:nvPr/>
        </p:nvSpPr>
        <p:spPr>
          <a:xfrm>
            <a:off x="1322975" y="8718638"/>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4</a:t>
            </a:r>
          </a:p>
        </p:txBody>
      </p:sp>
      <p:sp>
        <p:nvSpPr>
          <p:cNvPr id="12" name="TextBox 12"/>
          <p:cNvSpPr txBox="1"/>
          <p:nvPr/>
        </p:nvSpPr>
        <p:spPr>
          <a:xfrm>
            <a:off x="5224092" y="3008668"/>
            <a:ext cx="2219325" cy="682625"/>
          </a:xfrm>
          <a:prstGeom prst="rect">
            <a:avLst/>
          </a:prstGeom>
        </p:spPr>
        <p:txBody>
          <a:bodyPr lIns="0" tIns="0" rIns="0" bIns="0" rtlCol="0" anchor="t">
            <a:spAutoFit/>
          </a:bodyPr>
          <a:lstStyle/>
          <a:p>
            <a:pPr algn="ctr">
              <a:lnSpc>
                <a:spcPts val="5199"/>
              </a:lnSpc>
            </a:pPr>
            <a:r>
              <a:rPr lang="en-US" sz="4999">
                <a:solidFill>
                  <a:srgbClr val="FFFFFD"/>
                </a:solidFill>
                <a:latin typeface="Roboto Condensed Bold"/>
              </a:rPr>
              <a:t>Chuẩn bị</a:t>
            </a:r>
          </a:p>
        </p:txBody>
      </p:sp>
      <p:sp>
        <p:nvSpPr>
          <p:cNvPr id="13" name="TextBox 13"/>
          <p:cNvSpPr txBox="1"/>
          <p:nvPr/>
        </p:nvSpPr>
        <p:spPr>
          <a:xfrm>
            <a:off x="3851140" y="4349750"/>
            <a:ext cx="13408160" cy="4908550"/>
          </a:xfrm>
          <a:prstGeom prst="rect">
            <a:avLst/>
          </a:prstGeom>
        </p:spPr>
        <p:txBody>
          <a:bodyPr lIns="0" tIns="0" rIns="0" bIns="0" rtlCol="0" anchor="t">
            <a:spAutoFit/>
          </a:bodyPr>
          <a:lstStyle/>
          <a:p>
            <a:pPr algn="just">
              <a:lnSpc>
                <a:spcPts val="5599"/>
              </a:lnSpc>
            </a:pPr>
            <a:r>
              <a:rPr lang="en-US" sz="3999">
                <a:solidFill>
                  <a:srgbClr val="BC660A"/>
                </a:solidFill>
                <a:latin typeface="Roboto Condensed Italics"/>
              </a:rPr>
              <a:t>- Xác định danh lam thắng cảnh cần giới thiệu </a:t>
            </a:r>
          </a:p>
          <a:p>
            <a:pPr algn="just">
              <a:lnSpc>
                <a:spcPts val="5599"/>
              </a:lnSpc>
            </a:pPr>
            <a:r>
              <a:rPr lang="en-US" sz="3999">
                <a:solidFill>
                  <a:srgbClr val="BC660A"/>
                </a:solidFill>
                <a:latin typeface="Roboto Condensed Italics"/>
              </a:rPr>
              <a:t>- Tìm hiểu và ghi chép các thông tin quan trọng cần giới thiệu về danh lam thắng cảnh.</a:t>
            </a:r>
          </a:p>
          <a:p>
            <a:pPr algn="just">
              <a:lnSpc>
                <a:spcPts val="5599"/>
              </a:lnSpc>
            </a:pPr>
            <a:r>
              <a:rPr lang="en-US" sz="3999">
                <a:solidFill>
                  <a:srgbClr val="BC660A"/>
                </a:solidFill>
                <a:latin typeface="Roboto Condensed Italics"/>
              </a:rPr>
              <a:t>- Tìm hiểu thông tin về danh lam thắng cảnh qua sách báo, tài liệu khoa học, internet, vận dụng tri thức từ các môn khác như Lịch sử, Địa lý,… (cần dựa vào số liệu tin cậy để tổng hợp)</a:t>
            </a:r>
          </a:p>
          <a:p>
            <a:pPr algn="just">
              <a:lnSpc>
                <a:spcPts val="5599"/>
              </a:lnSpc>
            </a:pPr>
            <a:r>
              <a:rPr lang="en-US" sz="3999">
                <a:solidFill>
                  <a:srgbClr val="BC660A"/>
                </a:solidFill>
                <a:latin typeface="Roboto Condensed Italics"/>
              </a:rPr>
              <a:t>- Xác định cách triển khai trình bày thông tin cho bài viết </a:t>
            </a:r>
          </a:p>
        </p:txBody>
      </p:sp>
      <p:sp>
        <p:nvSpPr>
          <p:cNvPr id="14" name="TextBox 14"/>
          <p:cNvSpPr txBox="1"/>
          <p:nvPr/>
        </p:nvSpPr>
        <p:spPr>
          <a:xfrm>
            <a:off x="1028700" y="176212"/>
            <a:ext cx="17066930" cy="1314450"/>
          </a:xfrm>
          <a:prstGeom prst="rect">
            <a:avLst/>
          </a:prstGeom>
        </p:spPr>
        <p:txBody>
          <a:bodyPr lIns="0" tIns="0" rIns="0" bIns="0" rtlCol="0" anchor="t">
            <a:spAutoFit/>
          </a:bodyPr>
          <a:lstStyle/>
          <a:p>
            <a:pPr marL="0" lvl="0" indent="0" algn="l">
              <a:lnSpc>
                <a:spcPts val="9600"/>
              </a:lnSpc>
              <a:spcBef>
                <a:spcPct val="0"/>
              </a:spcBef>
            </a:pPr>
            <a:r>
              <a:rPr lang="en-US" sz="8000">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3000"/>
            </a:blip>
            <a:stretch>
              <a:fillRect t="-21033" b="-9281"/>
            </a:stretch>
          </a:blipFill>
        </p:spPr>
      </p:sp>
      <p:sp>
        <p:nvSpPr>
          <p:cNvPr id="3" name="Freeform 3"/>
          <p:cNvSpPr/>
          <p:nvPr/>
        </p:nvSpPr>
        <p:spPr>
          <a:xfrm rot="5400000">
            <a:off x="-2499159" y="4718515"/>
            <a:ext cx="8900676" cy="2236295"/>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3069326" y="2295952"/>
            <a:ext cx="6074674" cy="183758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322975" y="212928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1</a:t>
            </a:r>
          </a:p>
        </p:txBody>
      </p:sp>
      <p:sp>
        <p:nvSpPr>
          <p:cNvPr id="6" name="TextBox 6"/>
          <p:cNvSpPr txBox="1"/>
          <p:nvPr/>
        </p:nvSpPr>
        <p:spPr>
          <a:xfrm>
            <a:off x="1322975" y="4219943"/>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2</a:t>
            </a:r>
          </a:p>
        </p:txBody>
      </p:sp>
      <p:sp>
        <p:nvSpPr>
          <p:cNvPr id="7" name="TextBox 7"/>
          <p:cNvSpPr txBox="1"/>
          <p:nvPr/>
        </p:nvSpPr>
        <p:spPr>
          <a:xfrm>
            <a:off x="1322975" y="647021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3</a:t>
            </a:r>
          </a:p>
        </p:txBody>
      </p:sp>
      <p:sp>
        <p:nvSpPr>
          <p:cNvPr id="8" name="TextBox 8"/>
          <p:cNvSpPr txBox="1"/>
          <p:nvPr/>
        </p:nvSpPr>
        <p:spPr>
          <a:xfrm>
            <a:off x="1322975" y="8718638"/>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4</a:t>
            </a:r>
          </a:p>
        </p:txBody>
      </p:sp>
      <p:sp>
        <p:nvSpPr>
          <p:cNvPr id="9" name="TextBox 9"/>
          <p:cNvSpPr txBox="1"/>
          <p:nvPr/>
        </p:nvSpPr>
        <p:spPr>
          <a:xfrm>
            <a:off x="4290209" y="2753436"/>
            <a:ext cx="4563963" cy="682625"/>
          </a:xfrm>
          <a:prstGeom prst="rect">
            <a:avLst/>
          </a:prstGeom>
        </p:spPr>
        <p:txBody>
          <a:bodyPr lIns="0" tIns="0" rIns="0" bIns="0" rtlCol="0" anchor="t">
            <a:spAutoFit/>
          </a:bodyPr>
          <a:lstStyle/>
          <a:p>
            <a:pPr algn="ctr">
              <a:lnSpc>
                <a:spcPts val="5199"/>
              </a:lnSpc>
            </a:pPr>
            <a:r>
              <a:rPr lang="en-US" sz="4999">
                <a:solidFill>
                  <a:srgbClr val="FFFFFD"/>
                </a:solidFill>
                <a:latin typeface="Roboto Condensed Bold"/>
              </a:rPr>
              <a:t>Tìm ý và lập dàn ý</a:t>
            </a:r>
          </a:p>
        </p:txBody>
      </p:sp>
      <p:grpSp>
        <p:nvGrpSpPr>
          <p:cNvPr id="10" name="Group 10"/>
          <p:cNvGrpSpPr/>
          <p:nvPr/>
        </p:nvGrpSpPr>
        <p:grpSpPr>
          <a:xfrm>
            <a:off x="3526737" y="4162793"/>
            <a:ext cx="13732563" cy="4498694"/>
            <a:chOff x="0" y="0"/>
            <a:chExt cx="3616807" cy="1184841"/>
          </a:xfrm>
        </p:grpSpPr>
        <p:sp>
          <p:nvSpPr>
            <p:cNvPr id="11" name="Freeform 11"/>
            <p:cNvSpPr/>
            <p:nvPr/>
          </p:nvSpPr>
          <p:spPr>
            <a:xfrm>
              <a:off x="0" y="0"/>
              <a:ext cx="3616807" cy="1184841"/>
            </a:xfrm>
            <a:custGeom>
              <a:avLst/>
              <a:gdLst/>
              <a:ahLst/>
              <a:cxnLst/>
              <a:rect l="l" t="t" r="r" b="b"/>
              <a:pathLst>
                <a:path w="3616807" h="1184841">
                  <a:moveTo>
                    <a:pt x="0" y="0"/>
                  </a:moveTo>
                  <a:lnTo>
                    <a:pt x="3616807" y="0"/>
                  </a:lnTo>
                  <a:lnTo>
                    <a:pt x="3616807" y="1184841"/>
                  </a:lnTo>
                  <a:lnTo>
                    <a:pt x="0" y="1184841"/>
                  </a:lnTo>
                  <a:close/>
                </a:path>
              </a:pathLst>
            </a:custGeom>
            <a:solidFill>
              <a:srgbClr val="FEF9EE"/>
            </a:solidFill>
          </p:spPr>
        </p:sp>
        <p:sp>
          <p:nvSpPr>
            <p:cNvPr id="12" name="TextBox 12"/>
            <p:cNvSpPr txBox="1"/>
            <p:nvPr/>
          </p:nvSpPr>
          <p:spPr>
            <a:xfrm>
              <a:off x="0" y="-38100"/>
              <a:ext cx="3616807" cy="1222941"/>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682684" y="4384878"/>
            <a:ext cx="13576616" cy="3980180"/>
          </a:xfrm>
          <a:prstGeom prst="rect">
            <a:avLst/>
          </a:prstGeom>
        </p:spPr>
        <p:txBody>
          <a:bodyPr lIns="0" tIns="0" rIns="0" bIns="0" rtlCol="0" anchor="t">
            <a:spAutoFit/>
          </a:bodyPr>
          <a:lstStyle/>
          <a:p>
            <a:pPr algn="l">
              <a:lnSpc>
                <a:spcPts val="5319"/>
              </a:lnSpc>
            </a:pPr>
            <a:r>
              <a:rPr lang="en-US" sz="3799">
                <a:solidFill>
                  <a:srgbClr val="518475"/>
                </a:solidFill>
                <a:latin typeface="Roboto Condensed Italics"/>
              </a:rPr>
              <a:t>Xây dựng dàn ý dựa trên các câu hỏi tìm ý</a:t>
            </a:r>
          </a:p>
          <a:p>
            <a:pPr marL="820417" lvl="1" indent="-410209" algn="l">
              <a:lnSpc>
                <a:spcPts val="5319"/>
              </a:lnSpc>
              <a:buFont typeface="Arial"/>
              <a:buChar char="•"/>
            </a:pPr>
            <a:r>
              <a:rPr lang="en-US" sz="3799">
                <a:solidFill>
                  <a:srgbClr val="518475"/>
                </a:solidFill>
                <a:latin typeface="Roboto Condensed Italics"/>
              </a:rPr>
              <a:t>Danh lam thắng cảnh đó ở đâu? Có thể đến địa điểm này bằng cách nào?</a:t>
            </a:r>
          </a:p>
          <a:p>
            <a:pPr marL="820417" lvl="1" indent="-410209" algn="l">
              <a:lnSpc>
                <a:spcPts val="5319"/>
              </a:lnSpc>
              <a:buFont typeface="Arial"/>
              <a:buChar char="•"/>
            </a:pPr>
            <a:r>
              <a:rPr lang="en-US" sz="3799">
                <a:solidFill>
                  <a:srgbClr val="518475"/>
                </a:solidFill>
                <a:latin typeface="Roboto Condensed Italics"/>
              </a:rPr>
              <a:t>Danh lam thắng cảnh này có vẻ đẹp gì đặc sắc?</a:t>
            </a:r>
          </a:p>
          <a:p>
            <a:pPr marL="820417" lvl="1" indent="-410209" algn="l">
              <a:lnSpc>
                <a:spcPts val="5319"/>
              </a:lnSpc>
              <a:buFont typeface="Arial"/>
              <a:buChar char="•"/>
            </a:pPr>
            <a:r>
              <a:rPr lang="en-US" sz="3799">
                <a:solidFill>
                  <a:srgbClr val="518475"/>
                </a:solidFill>
                <a:latin typeface="Roboto Condensed Italics"/>
              </a:rPr>
              <a:t>Giá trị vật chất và tinh thần của danh lam thắng cảnh này là gì?</a:t>
            </a:r>
          </a:p>
          <a:p>
            <a:pPr marL="820417" lvl="1" indent="-410209" algn="l">
              <a:lnSpc>
                <a:spcPts val="5319"/>
              </a:lnSpc>
              <a:buFont typeface="Arial"/>
              <a:buChar char="•"/>
            </a:pPr>
            <a:r>
              <a:rPr lang="en-US" sz="3799">
                <a:solidFill>
                  <a:srgbClr val="518475"/>
                </a:solidFill>
                <a:latin typeface="Roboto Condensed Italics"/>
              </a:rPr>
              <a:t>Cần làm gì để bảo vệ, phát huy giá trị của danh lam thắng cảnh này?</a:t>
            </a:r>
          </a:p>
        </p:txBody>
      </p:sp>
      <p:sp>
        <p:nvSpPr>
          <p:cNvPr id="14" name="TextBox 14"/>
          <p:cNvSpPr txBox="1"/>
          <p:nvPr/>
        </p:nvSpPr>
        <p:spPr>
          <a:xfrm>
            <a:off x="833031" y="129039"/>
            <a:ext cx="17066930" cy="1552575"/>
          </a:xfrm>
          <a:prstGeom prst="rect">
            <a:avLst/>
          </a:prstGeom>
        </p:spPr>
        <p:txBody>
          <a:bodyPr lIns="0" tIns="0" rIns="0" bIns="0" rtlCol="0" anchor="t">
            <a:spAutoFit/>
          </a:bodyPr>
          <a:lstStyle/>
          <a:p>
            <a:pPr marL="0" lvl="0" indent="0" algn="l">
              <a:lnSpc>
                <a:spcPts val="11400"/>
              </a:lnSpc>
              <a:spcBef>
                <a:spcPct val="0"/>
              </a:spcBef>
            </a:pPr>
            <a:r>
              <a:rPr lang="en-US" sz="9500">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3000"/>
            </a:blip>
            <a:stretch>
              <a:fillRect t="-21033" b="-9281"/>
            </a:stretch>
          </a:blipFill>
        </p:spPr>
      </p:sp>
      <p:sp>
        <p:nvSpPr>
          <p:cNvPr id="3" name="Freeform 3"/>
          <p:cNvSpPr/>
          <p:nvPr/>
        </p:nvSpPr>
        <p:spPr>
          <a:xfrm rot="2700000" flipV="1">
            <a:off x="-719513" y="1424157"/>
            <a:ext cx="3881040" cy="1449158"/>
          </a:xfrm>
          <a:custGeom>
            <a:avLst/>
            <a:gdLst/>
            <a:ahLst/>
            <a:cxnLst/>
            <a:rect l="l" t="t" r="r" b="b"/>
            <a:pathLst>
              <a:path w="3881040" h="1449158">
                <a:moveTo>
                  <a:pt x="0" y="1449158"/>
                </a:moveTo>
                <a:lnTo>
                  <a:pt x="3881040" y="1449158"/>
                </a:lnTo>
                <a:lnTo>
                  <a:pt x="3881040" y="0"/>
                </a:lnTo>
                <a:lnTo>
                  <a:pt x="0" y="0"/>
                </a:lnTo>
                <a:lnTo>
                  <a:pt x="0" y="1449158"/>
                </a:lnTo>
                <a:close/>
              </a:path>
            </a:pathLst>
          </a:custGeom>
          <a:blipFill>
            <a:blip r:embed="rId3">
              <a:extLst>
                <a:ext uri="{96DAC541-7B7A-43D3-8B79-37D633B846F1}">
                  <asvg:svgBlip xmlns:asvg="http://schemas.microsoft.com/office/drawing/2016/SVG/main" xmlns="" r:embed="rId4"/>
                </a:ext>
              </a:extLst>
            </a:blip>
            <a:stretch>
              <a:fillRect t="-91151"/>
            </a:stretch>
          </a:blipFill>
          <a:ln cap="rnd">
            <a:noFill/>
            <a:prstDash val="solid"/>
            <a:round/>
          </a:ln>
        </p:spPr>
      </p:sp>
      <p:sp>
        <p:nvSpPr>
          <p:cNvPr id="4" name="Freeform 4"/>
          <p:cNvSpPr/>
          <p:nvPr/>
        </p:nvSpPr>
        <p:spPr>
          <a:xfrm rot="-8529712" flipH="1" flipV="1">
            <a:off x="16242929" y="-258827"/>
            <a:ext cx="1836133" cy="1310540"/>
          </a:xfrm>
          <a:custGeom>
            <a:avLst/>
            <a:gdLst/>
            <a:ahLst/>
            <a:cxnLst/>
            <a:rect l="l" t="t" r="r" b="b"/>
            <a:pathLst>
              <a:path w="1836133" h="1310540">
                <a:moveTo>
                  <a:pt x="1836133" y="1310540"/>
                </a:moveTo>
                <a:lnTo>
                  <a:pt x="0" y="1310540"/>
                </a:lnTo>
                <a:lnTo>
                  <a:pt x="0" y="0"/>
                </a:lnTo>
                <a:lnTo>
                  <a:pt x="1836133" y="0"/>
                </a:lnTo>
                <a:lnTo>
                  <a:pt x="1836133" y="1310540"/>
                </a:lnTo>
                <a:close/>
              </a:path>
            </a:pathLst>
          </a:custGeom>
          <a:blipFill>
            <a:blip r:embed="rId3">
              <a:extLst>
                <a:ext uri="{96DAC541-7B7A-43D3-8B79-37D633B846F1}">
                  <asvg:svgBlip xmlns:asvg="http://schemas.microsoft.com/office/drawing/2016/SVG/main" xmlns="" r:embed="rId4"/>
                </a:ext>
              </a:extLst>
            </a:blip>
            <a:stretch>
              <a:fillRect/>
            </a:stretch>
          </a:blipFill>
          <a:ln cap="rnd">
            <a:noFill/>
            <a:prstDash val="solid"/>
            <a:round/>
          </a:ln>
        </p:spPr>
      </p:sp>
      <p:graphicFrame>
        <p:nvGraphicFramePr>
          <p:cNvPr id="5" name="Table 5"/>
          <p:cNvGraphicFramePr>
            <a:graphicFrameLocks noGrp="1"/>
          </p:cNvGraphicFramePr>
          <p:nvPr/>
        </p:nvGraphicFramePr>
        <p:xfrm>
          <a:off x="530318" y="1516949"/>
          <a:ext cx="17160995" cy="8505825"/>
        </p:xfrm>
        <a:graphic>
          <a:graphicData uri="http://schemas.openxmlformats.org/drawingml/2006/table">
            <a:tbl>
              <a:tblPr/>
              <a:tblGrid>
                <a:gridCol w="1713144">
                  <a:extLst>
                    <a:ext uri="{9D8B030D-6E8A-4147-A177-3AD203B41FA5}">
                      <a16:colId xmlns:a16="http://schemas.microsoft.com/office/drawing/2014/main" val="20000"/>
                    </a:ext>
                  </a:extLst>
                </a:gridCol>
                <a:gridCol w="15447851">
                  <a:extLst>
                    <a:ext uri="{9D8B030D-6E8A-4147-A177-3AD203B41FA5}">
                      <a16:colId xmlns:a16="http://schemas.microsoft.com/office/drawing/2014/main" val="20001"/>
                    </a:ext>
                  </a:extLst>
                </a:gridCol>
              </a:tblGrid>
              <a:tr h="1755012">
                <a:tc>
                  <a:txBody>
                    <a:bodyPr/>
                    <a:lstStyle/>
                    <a:p>
                      <a:pPr algn="ctr">
                        <a:lnSpc>
                          <a:spcPts val="4899"/>
                        </a:lnSpc>
                        <a:defRPr/>
                      </a:pPr>
                      <a:r>
                        <a:rPr lang="en-US" sz="3499">
                          <a:solidFill>
                            <a:srgbClr val="BC660A"/>
                          </a:solidFill>
                          <a:latin typeface="Roboto Condensed Bold"/>
                        </a:rPr>
                        <a:t>Mở đầu</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ts val="4899"/>
                        </a:lnSpc>
                        <a:buFont typeface="Arial"/>
                        <a:buChar char="•"/>
                        <a:defRPr/>
                      </a:pPr>
                      <a:r>
                        <a:rPr lang="en-US" sz="3499">
                          <a:solidFill>
                            <a:srgbClr val="BC660A"/>
                          </a:solidFill>
                          <a:latin typeface="Roboto Condensed"/>
                        </a:rPr>
                        <a:t>Giới thiệu đối tượng thuyết minh: Danh lam thắng cảnh mà em định giới thiệu.</a:t>
                      </a:r>
                      <a:endParaRPr lang="en-US" sz="1100"/>
                    </a:p>
                    <a:p>
                      <a:pPr marL="755639" lvl="1" indent="-377820" algn="just">
                        <a:lnSpc>
                          <a:spcPts val="4899"/>
                        </a:lnSpc>
                        <a:buFont typeface="Arial"/>
                        <a:buChar char="•"/>
                      </a:pPr>
                      <a:r>
                        <a:rPr lang="en-US" sz="3499">
                          <a:solidFill>
                            <a:srgbClr val="BC660A"/>
                          </a:solidFill>
                          <a:latin typeface="Roboto Condensed"/>
                        </a:rPr>
                        <a:t>Cảm nghĩ khái quát của em về danh lam thắng cảnh đó.</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0"/>
                  </a:ext>
                </a:extLst>
              </a:tr>
              <a:tr h="4995801">
                <a:tc>
                  <a:txBody>
                    <a:bodyPr/>
                    <a:lstStyle/>
                    <a:p>
                      <a:pPr algn="ctr">
                        <a:lnSpc>
                          <a:spcPts val="4899"/>
                        </a:lnSpc>
                        <a:defRPr/>
                      </a:pPr>
                      <a:r>
                        <a:rPr lang="en-US" sz="3499">
                          <a:solidFill>
                            <a:srgbClr val="BC660A"/>
                          </a:solidFill>
                          <a:latin typeface="Roboto Condensed Bold"/>
                        </a:rPr>
                        <a:t>Thân bài</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39" lvl="1" indent="-377820" algn="just">
                        <a:lnSpc>
                          <a:spcPts val="4899"/>
                        </a:lnSpc>
                        <a:buFont typeface="Arial"/>
                        <a:buChar char="•"/>
                        <a:defRPr/>
                      </a:pPr>
                      <a:r>
                        <a:rPr lang="en-US" sz="3499">
                          <a:solidFill>
                            <a:srgbClr val="BC660A"/>
                          </a:solidFill>
                          <a:latin typeface="Roboto Condensed"/>
                        </a:rPr>
                        <a:t>Giới thiệu khái quát: vị trí địa lí, địa chỉ; diện tích; phương tiện di chuyển đến đó; Cảnh quan xung quanh;...</a:t>
                      </a:r>
                      <a:endParaRPr lang="en-US" sz="1100"/>
                    </a:p>
                    <a:p>
                      <a:pPr marL="755639" lvl="1" indent="-377820" algn="just">
                        <a:lnSpc>
                          <a:spcPts val="4899"/>
                        </a:lnSpc>
                        <a:buFont typeface="Arial"/>
                        <a:buChar char="•"/>
                      </a:pPr>
                      <a:r>
                        <a:rPr lang="en-US" sz="3499">
                          <a:solidFill>
                            <a:srgbClr val="BC660A"/>
                          </a:solidFill>
                          <a:latin typeface="Roboto Condensed"/>
                        </a:rPr>
                        <a:t>Giới thiệu về lịch sử hình thành: thời gian xây dựng, nguồn gốc hình thành; ý nghĩa tên gọi hoặc tên gọi khác (nếu có);....</a:t>
                      </a:r>
                    </a:p>
                    <a:p>
                      <a:pPr marL="755639" lvl="1" indent="-377820" algn="just">
                        <a:lnSpc>
                          <a:spcPts val="4899"/>
                        </a:lnSpc>
                        <a:buFont typeface="Arial"/>
                        <a:buChar char="•"/>
                      </a:pPr>
                      <a:r>
                        <a:rPr lang="en-US" sz="3499">
                          <a:solidFill>
                            <a:srgbClr val="BC660A"/>
                          </a:solidFill>
                          <a:latin typeface="Roboto Condensed"/>
                        </a:rPr>
                        <a:t>Giới thiệu về kiến trúc, cảnh vật nổi bật của danh lam thắng cảnh đó</a:t>
                      </a:r>
                    </a:p>
                    <a:p>
                      <a:pPr marL="755639" lvl="1" indent="-377820" algn="just">
                        <a:lnSpc>
                          <a:spcPts val="4899"/>
                        </a:lnSpc>
                        <a:buFont typeface="Arial"/>
                        <a:buChar char="•"/>
                      </a:pPr>
                      <a:r>
                        <a:rPr lang="en-US" sz="3499">
                          <a:solidFill>
                            <a:srgbClr val="BC660A"/>
                          </a:solidFill>
                          <a:latin typeface="Roboto Condensed"/>
                        </a:rPr>
                        <a:t>Ý nghĩa về lịch sử, văn hóa của danh lam thắng cảnh đó (đối với địa phương và đất nước)</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1"/>
                  </a:ext>
                </a:extLst>
              </a:tr>
              <a:tr h="1755012">
                <a:tc>
                  <a:txBody>
                    <a:bodyPr/>
                    <a:lstStyle/>
                    <a:p>
                      <a:pPr algn="ctr">
                        <a:lnSpc>
                          <a:spcPts val="4899"/>
                        </a:lnSpc>
                        <a:defRPr/>
                      </a:pPr>
                      <a:r>
                        <a:rPr lang="en-US" sz="3499">
                          <a:solidFill>
                            <a:srgbClr val="BC660A"/>
                          </a:solidFill>
                          <a:latin typeface="Roboto Condensed Bold"/>
                        </a:rPr>
                        <a:t>Kết bài</a:t>
                      </a:r>
                      <a:endParaRPr lang="en-US" sz="1100"/>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FEABC"/>
                    </a:solidFill>
                  </a:tcPr>
                </a:tc>
                <a:tc>
                  <a:txBody>
                    <a:bodyPr/>
                    <a:lstStyle/>
                    <a:p>
                      <a:pPr marL="755647" lvl="1" indent="-377824" algn="l">
                        <a:lnSpc>
                          <a:spcPts val="4899"/>
                        </a:lnSpc>
                        <a:buFont typeface="Arial"/>
                        <a:buChar char="•"/>
                        <a:defRPr/>
                      </a:pPr>
                      <a:r>
                        <a:rPr lang="en-US" sz="3499">
                          <a:solidFill>
                            <a:srgbClr val="BC660A"/>
                          </a:solidFill>
                          <a:latin typeface="Roboto Condensed"/>
                        </a:rPr>
                        <a:t>Khẳng định lại một lần nữa giá trị, ý nghĩa của đối tượng thuyết minh.</a:t>
                      </a:r>
                      <a:endParaRPr lang="en-US" sz="1100"/>
                    </a:p>
                    <a:p>
                      <a:pPr marL="755647" lvl="1" indent="-377824" algn="l">
                        <a:lnSpc>
                          <a:spcPts val="4899"/>
                        </a:lnSpc>
                        <a:buFont typeface="Arial"/>
                        <a:buChar char="•"/>
                      </a:pPr>
                      <a:r>
                        <a:rPr lang="en-US" sz="3499">
                          <a:solidFill>
                            <a:srgbClr val="BC660A"/>
                          </a:solidFill>
                          <a:latin typeface="Roboto Condensed"/>
                        </a:rPr>
                        <a:t>Nêu cảm nghĩ của bản thân.</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8F0DE"/>
                    </a:solidFill>
                  </a:tcPr>
                </a:tc>
                <a:extLst>
                  <a:ext uri="{0D108BD9-81ED-4DB2-BD59-A6C34878D82A}">
                    <a16:rowId xmlns:a16="http://schemas.microsoft.com/office/drawing/2014/main" val="10002"/>
                  </a:ext>
                </a:extLst>
              </a:tr>
            </a:tbl>
          </a:graphicData>
        </a:graphic>
      </p:graphicFrame>
      <p:sp>
        <p:nvSpPr>
          <p:cNvPr id="6" name="TextBox 6"/>
          <p:cNvSpPr txBox="1"/>
          <p:nvPr/>
        </p:nvSpPr>
        <p:spPr>
          <a:xfrm>
            <a:off x="1644646" y="91643"/>
            <a:ext cx="15300000" cy="1455060"/>
          </a:xfrm>
          <a:prstGeom prst="rect">
            <a:avLst/>
          </a:prstGeom>
        </p:spPr>
        <p:txBody>
          <a:bodyPr lIns="0" tIns="0" rIns="0" bIns="0" rtlCol="0" anchor="t">
            <a:spAutoFit/>
          </a:bodyPr>
          <a:lstStyle/>
          <a:p>
            <a:pPr algn="just">
              <a:lnSpc>
                <a:spcPts val="11674"/>
              </a:lnSpc>
            </a:pPr>
            <a:r>
              <a:rPr lang="en-US" sz="8339" spc="266">
                <a:solidFill>
                  <a:srgbClr val="839974"/>
                </a:solidFill>
                <a:latin typeface="#9Slide06 Carolinea"/>
              </a:rPr>
              <a:t>GỢI Ý DÀN Ý BÀI THUYẾT MINH VỀ DANH LAM THẮNG CẢNH</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297891"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3000"/>
            </a:blip>
            <a:stretch>
              <a:fillRect t="-21033" b="-9281"/>
            </a:stretch>
          </a:blipFill>
        </p:spPr>
      </p:sp>
      <p:sp>
        <p:nvSpPr>
          <p:cNvPr id="3" name="Freeform 3"/>
          <p:cNvSpPr/>
          <p:nvPr/>
        </p:nvSpPr>
        <p:spPr>
          <a:xfrm rot="5400000">
            <a:off x="-2499159" y="4718515"/>
            <a:ext cx="8900676" cy="2236295"/>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3069326" y="4454193"/>
            <a:ext cx="6074674" cy="1837589"/>
          </a:xfrm>
          <a:custGeom>
            <a:avLst/>
            <a:gdLst/>
            <a:ahLst/>
            <a:cxnLst/>
            <a:rect l="l" t="t" r="r" b="b"/>
            <a:pathLst>
              <a:path w="6074674" h="1837589">
                <a:moveTo>
                  <a:pt x="0" y="1837589"/>
                </a:moveTo>
                <a:lnTo>
                  <a:pt x="6074674" y="1837589"/>
                </a:lnTo>
                <a:lnTo>
                  <a:pt x="6074674" y="0"/>
                </a:lnTo>
                <a:lnTo>
                  <a:pt x="0" y="0"/>
                </a:lnTo>
                <a:lnTo>
                  <a:pt x="0" y="1837589"/>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322975" y="212928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1</a:t>
            </a:r>
          </a:p>
        </p:txBody>
      </p:sp>
      <p:sp>
        <p:nvSpPr>
          <p:cNvPr id="6" name="TextBox 6"/>
          <p:cNvSpPr txBox="1"/>
          <p:nvPr/>
        </p:nvSpPr>
        <p:spPr>
          <a:xfrm>
            <a:off x="1322975" y="4219943"/>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2</a:t>
            </a:r>
          </a:p>
        </p:txBody>
      </p:sp>
      <p:sp>
        <p:nvSpPr>
          <p:cNvPr id="7" name="TextBox 7"/>
          <p:cNvSpPr txBox="1"/>
          <p:nvPr/>
        </p:nvSpPr>
        <p:spPr>
          <a:xfrm>
            <a:off x="1322975" y="647021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3</a:t>
            </a:r>
          </a:p>
        </p:txBody>
      </p:sp>
      <p:sp>
        <p:nvSpPr>
          <p:cNvPr id="8" name="TextBox 8"/>
          <p:cNvSpPr txBox="1"/>
          <p:nvPr/>
        </p:nvSpPr>
        <p:spPr>
          <a:xfrm>
            <a:off x="1322975" y="8718638"/>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4</a:t>
            </a:r>
          </a:p>
        </p:txBody>
      </p:sp>
      <p:sp>
        <p:nvSpPr>
          <p:cNvPr id="9" name="TextBox 9"/>
          <p:cNvSpPr txBox="1"/>
          <p:nvPr/>
        </p:nvSpPr>
        <p:spPr>
          <a:xfrm>
            <a:off x="5713465" y="5069775"/>
            <a:ext cx="1945481" cy="682625"/>
          </a:xfrm>
          <a:prstGeom prst="rect">
            <a:avLst/>
          </a:prstGeom>
        </p:spPr>
        <p:txBody>
          <a:bodyPr lIns="0" tIns="0" rIns="0" bIns="0" rtlCol="0" anchor="t">
            <a:spAutoFit/>
          </a:bodyPr>
          <a:lstStyle/>
          <a:p>
            <a:pPr algn="ctr">
              <a:lnSpc>
                <a:spcPts val="5199"/>
              </a:lnSpc>
            </a:pPr>
            <a:r>
              <a:rPr lang="en-US" sz="4999">
                <a:solidFill>
                  <a:srgbClr val="FFFFFD"/>
                </a:solidFill>
                <a:latin typeface="Roboto Condensed Bold"/>
              </a:rPr>
              <a:t>Viết bài</a:t>
            </a:r>
          </a:p>
        </p:txBody>
      </p:sp>
      <p:grpSp>
        <p:nvGrpSpPr>
          <p:cNvPr id="10" name="Group 10"/>
          <p:cNvGrpSpPr/>
          <p:nvPr/>
        </p:nvGrpSpPr>
        <p:grpSpPr>
          <a:xfrm>
            <a:off x="9301566" y="1967707"/>
            <a:ext cx="8370753" cy="6987064"/>
            <a:chOff x="0" y="0"/>
            <a:chExt cx="2204643" cy="1840214"/>
          </a:xfrm>
        </p:grpSpPr>
        <p:sp>
          <p:nvSpPr>
            <p:cNvPr id="11" name="Freeform 11"/>
            <p:cNvSpPr/>
            <p:nvPr/>
          </p:nvSpPr>
          <p:spPr>
            <a:xfrm>
              <a:off x="0" y="0"/>
              <a:ext cx="2204643" cy="1840214"/>
            </a:xfrm>
            <a:custGeom>
              <a:avLst/>
              <a:gdLst/>
              <a:ahLst/>
              <a:cxnLst/>
              <a:rect l="l" t="t" r="r" b="b"/>
              <a:pathLst>
                <a:path w="2204643" h="1840214">
                  <a:moveTo>
                    <a:pt x="0" y="0"/>
                  </a:moveTo>
                  <a:lnTo>
                    <a:pt x="2204643" y="0"/>
                  </a:lnTo>
                  <a:lnTo>
                    <a:pt x="2204643" y="1840214"/>
                  </a:lnTo>
                  <a:lnTo>
                    <a:pt x="0" y="1840214"/>
                  </a:lnTo>
                  <a:close/>
                </a:path>
              </a:pathLst>
            </a:custGeom>
            <a:solidFill>
              <a:srgbClr val="FAF0DA"/>
            </a:solidFill>
          </p:spPr>
        </p:sp>
        <p:sp>
          <p:nvSpPr>
            <p:cNvPr id="12" name="TextBox 12"/>
            <p:cNvSpPr txBox="1"/>
            <p:nvPr/>
          </p:nvSpPr>
          <p:spPr>
            <a:xfrm>
              <a:off x="0" y="-38100"/>
              <a:ext cx="2204643" cy="1878314"/>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463242" y="1879600"/>
            <a:ext cx="8209077" cy="7075171"/>
          </a:xfrm>
          <a:prstGeom prst="rect">
            <a:avLst/>
          </a:prstGeom>
        </p:spPr>
        <p:txBody>
          <a:bodyPr lIns="0" tIns="0" rIns="0" bIns="0" rtlCol="0" anchor="t">
            <a:spAutoFit/>
          </a:bodyPr>
          <a:lstStyle/>
          <a:p>
            <a:pPr algn="l">
              <a:lnSpc>
                <a:spcPts val="6239"/>
              </a:lnSpc>
            </a:pPr>
            <a:r>
              <a:rPr lang="en-US" sz="3999">
                <a:solidFill>
                  <a:srgbClr val="C89D17"/>
                </a:solidFill>
                <a:latin typeface="Roboto Condensed Italics"/>
              </a:rPr>
              <a:t>- Đảm bảo cấu trúc ba phần của bài viết</a:t>
            </a:r>
          </a:p>
          <a:p>
            <a:pPr algn="l">
              <a:lnSpc>
                <a:spcPts val="6239"/>
              </a:lnSpc>
            </a:pPr>
            <a:r>
              <a:rPr lang="en-US" sz="3999">
                <a:solidFill>
                  <a:srgbClr val="C89D17"/>
                </a:solidFill>
                <a:latin typeface="Roboto Condensed Italics"/>
              </a:rPr>
              <a:t>- Sắp xếp các ý chính theo trình tự đã xác định (thời gian, không gian, nguyên nhân – kết quả, phân loại đối tượng,…)</a:t>
            </a:r>
          </a:p>
          <a:p>
            <a:pPr algn="l">
              <a:lnSpc>
                <a:spcPts val="6239"/>
              </a:lnSpc>
            </a:pPr>
            <a:r>
              <a:rPr lang="en-US" sz="3999">
                <a:solidFill>
                  <a:srgbClr val="C89D17"/>
                </a:solidFill>
                <a:latin typeface="Roboto Condensed Italics"/>
              </a:rPr>
              <a:t>- Sử dụng phương tiện ngôn ngữ kết hợp với phương tiện phi ngôn ngữ</a:t>
            </a:r>
          </a:p>
          <a:p>
            <a:pPr algn="l">
              <a:lnSpc>
                <a:spcPts val="6239"/>
              </a:lnSpc>
            </a:pPr>
            <a:r>
              <a:rPr lang="en-US" sz="3999">
                <a:solidFill>
                  <a:srgbClr val="C89D17"/>
                </a:solidFill>
                <a:latin typeface="Roboto Condensed Italics"/>
              </a:rPr>
              <a:t>- Chú ý vận dụng các yếu tố miêu tả và tự sự trong bài viết thuyết minh để tăng sức hấp dẫn, lôi cuốn.</a:t>
            </a:r>
          </a:p>
        </p:txBody>
      </p:sp>
      <p:sp>
        <p:nvSpPr>
          <p:cNvPr id="14" name="TextBox 14"/>
          <p:cNvSpPr txBox="1"/>
          <p:nvPr/>
        </p:nvSpPr>
        <p:spPr>
          <a:xfrm>
            <a:off x="833031" y="-104775"/>
            <a:ext cx="17066930" cy="1619250"/>
          </a:xfrm>
          <a:prstGeom prst="rect">
            <a:avLst/>
          </a:prstGeom>
        </p:spPr>
        <p:txBody>
          <a:bodyPr lIns="0" tIns="0" rIns="0" bIns="0" rtlCol="0" anchor="t">
            <a:spAutoFit/>
          </a:bodyPr>
          <a:lstStyle/>
          <a:p>
            <a:pPr marL="0" lvl="0" indent="0" algn="l">
              <a:lnSpc>
                <a:spcPts val="11999"/>
              </a:lnSpc>
              <a:spcBef>
                <a:spcPct val="0"/>
              </a:spcBef>
            </a:pPr>
            <a:r>
              <a:rPr lang="en-US" sz="9999">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3000"/>
            </a:blip>
            <a:stretch>
              <a:fillRect t="-21033" b="-9281"/>
            </a:stretch>
          </a:blipFill>
        </p:spPr>
      </p:sp>
      <p:sp>
        <p:nvSpPr>
          <p:cNvPr id="3" name="Freeform 3"/>
          <p:cNvSpPr/>
          <p:nvPr/>
        </p:nvSpPr>
        <p:spPr>
          <a:xfrm rot="5400000">
            <a:off x="-2499159" y="4718515"/>
            <a:ext cx="8900676" cy="2236295"/>
          </a:xfrm>
          <a:custGeom>
            <a:avLst/>
            <a:gdLst/>
            <a:ahLst/>
            <a:cxnLst/>
            <a:rect l="l" t="t" r="r" b="b"/>
            <a:pathLst>
              <a:path w="8900676" h="2236295">
                <a:moveTo>
                  <a:pt x="0" y="0"/>
                </a:moveTo>
                <a:lnTo>
                  <a:pt x="8900676" y="0"/>
                </a:lnTo>
                <a:lnTo>
                  <a:pt x="8900676" y="2236295"/>
                </a:lnTo>
                <a:lnTo>
                  <a:pt x="0" y="22362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V="1">
            <a:off x="2825888" y="7018166"/>
            <a:ext cx="6854291" cy="2073423"/>
          </a:xfrm>
          <a:custGeom>
            <a:avLst/>
            <a:gdLst/>
            <a:ahLst/>
            <a:cxnLst/>
            <a:rect l="l" t="t" r="r" b="b"/>
            <a:pathLst>
              <a:path w="6854291" h="2073423">
                <a:moveTo>
                  <a:pt x="0" y="2073423"/>
                </a:moveTo>
                <a:lnTo>
                  <a:pt x="6854291" y="2073423"/>
                </a:lnTo>
                <a:lnTo>
                  <a:pt x="6854291" y="0"/>
                </a:lnTo>
                <a:lnTo>
                  <a:pt x="0" y="0"/>
                </a:lnTo>
                <a:lnTo>
                  <a:pt x="0" y="207342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322975" y="212928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1</a:t>
            </a:r>
          </a:p>
        </p:txBody>
      </p:sp>
      <p:sp>
        <p:nvSpPr>
          <p:cNvPr id="6" name="TextBox 6"/>
          <p:cNvSpPr txBox="1"/>
          <p:nvPr/>
        </p:nvSpPr>
        <p:spPr>
          <a:xfrm>
            <a:off x="1322975" y="4219943"/>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2</a:t>
            </a:r>
          </a:p>
        </p:txBody>
      </p:sp>
      <p:sp>
        <p:nvSpPr>
          <p:cNvPr id="7" name="TextBox 7"/>
          <p:cNvSpPr txBox="1"/>
          <p:nvPr/>
        </p:nvSpPr>
        <p:spPr>
          <a:xfrm>
            <a:off x="1322975" y="6470219"/>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3</a:t>
            </a:r>
          </a:p>
        </p:txBody>
      </p:sp>
      <p:sp>
        <p:nvSpPr>
          <p:cNvPr id="8" name="TextBox 8"/>
          <p:cNvSpPr txBox="1"/>
          <p:nvPr/>
        </p:nvSpPr>
        <p:spPr>
          <a:xfrm>
            <a:off x="1322975" y="8718638"/>
            <a:ext cx="1256407" cy="1154016"/>
          </a:xfrm>
          <a:prstGeom prst="rect">
            <a:avLst/>
          </a:prstGeom>
        </p:spPr>
        <p:txBody>
          <a:bodyPr lIns="0" tIns="0" rIns="0" bIns="0" rtlCol="0" anchor="t">
            <a:spAutoFit/>
          </a:bodyPr>
          <a:lstStyle/>
          <a:p>
            <a:pPr algn="ctr">
              <a:lnSpc>
                <a:spcPts val="4463"/>
              </a:lnSpc>
            </a:pPr>
            <a:r>
              <a:rPr lang="en-US" sz="4292">
                <a:solidFill>
                  <a:srgbClr val="FFFFFD"/>
                </a:solidFill>
                <a:latin typeface="Roboto Condensed Bold"/>
              </a:rPr>
              <a:t>Bước </a:t>
            </a:r>
          </a:p>
          <a:p>
            <a:pPr algn="ctr">
              <a:lnSpc>
                <a:spcPts val="4463"/>
              </a:lnSpc>
            </a:pPr>
            <a:r>
              <a:rPr lang="en-US" sz="4292">
                <a:solidFill>
                  <a:srgbClr val="FFFFFD"/>
                </a:solidFill>
                <a:latin typeface="Roboto Condensed Bold"/>
              </a:rPr>
              <a:t>4</a:t>
            </a:r>
          </a:p>
        </p:txBody>
      </p:sp>
      <p:sp>
        <p:nvSpPr>
          <p:cNvPr id="9" name="TextBox 9"/>
          <p:cNvSpPr txBox="1"/>
          <p:nvPr/>
        </p:nvSpPr>
        <p:spPr>
          <a:xfrm>
            <a:off x="3999867" y="7713564"/>
            <a:ext cx="5696584" cy="682625"/>
          </a:xfrm>
          <a:prstGeom prst="rect">
            <a:avLst/>
          </a:prstGeom>
        </p:spPr>
        <p:txBody>
          <a:bodyPr wrap="square" lIns="0" tIns="0" rIns="0" bIns="0" rtlCol="0" anchor="t">
            <a:spAutoFit/>
          </a:bodyPr>
          <a:lstStyle/>
          <a:p>
            <a:pPr algn="ctr">
              <a:lnSpc>
                <a:spcPts val="5199"/>
              </a:lnSpc>
            </a:pPr>
            <a:r>
              <a:rPr lang="en-US" sz="4400" dirty="0" err="1">
                <a:solidFill>
                  <a:srgbClr val="FFFFFD"/>
                </a:solidFill>
                <a:latin typeface="Roboto Condensed Bold"/>
              </a:rPr>
              <a:t>Kiểm</a:t>
            </a:r>
            <a:r>
              <a:rPr lang="en-US" sz="4400" dirty="0">
                <a:solidFill>
                  <a:srgbClr val="FFFFFD"/>
                </a:solidFill>
                <a:latin typeface="Roboto Condensed Bold"/>
              </a:rPr>
              <a:t> </a:t>
            </a:r>
            <a:r>
              <a:rPr lang="en-US" sz="4400" dirty="0" err="1">
                <a:solidFill>
                  <a:srgbClr val="FFFFFD"/>
                </a:solidFill>
                <a:latin typeface="Roboto Condensed Bold"/>
              </a:rPr>
              <a:t>tra</a:t>
            </a:r>
            <a:r>
              <a:rPr lang="en-US" sz="4400" dirty="0">
                <a:solidFill>
                  <a:srgbClr val="FFFFFD"/>
                </a:solidFill>
                <a:latin typeface="Roboto Condensed Bold"/>
              </a:rPr>
              <a:t> </a:t>
            </a:r>
            <a:r>
              <a:rPr lang="en-US" sz="4400" dirty="0" err="1">
                <a:solidFill>
                  <a:srgbClr val="FFFFFD"/>
                </a:solidFill>
                <a:latin typeface="Roboto Condensed Bold"/>
              </a:rPr>
              <a:t>và</a:t>
            </a:r>
            <a:r>
              <a:rPr lang="en-US" sz="4400" dirty="0">
                <a:solidFill>
                  <a:srgbClr val="FFFFFD"/>
                </a:solidFill>
                <a:latin typeface="Roboto Condensed Bold"/>
              </a:rPr>
              <a:t> </a:t>
            </a:r>
            <a:r>
              <a:rPr lang="en-US" sz="4400" dirty="0" err="1">
                <a:solidFill>
                  <a:srgbClr val="FFFFFD"/>
                </a:solidFill>
                <a:latin typeface="Roboto Condensed Bold"/>
              </a:rPr>
              <a:t>chỉnh</a:t>
            </a:r>
            <a:r>
              <a:rPr lang="en-US" sz="4400" dirty="0">
                <a:solidFill>
                  <a:srgbClr val="FFFFFD"/>
                </a:solidFill>
                <a:latin typeface="Roboto Condensed Bold"/>
              </a:rPr>
              <a:t> </a:t>
            </a:r>
            <a:r>
              <a:rPr lang="en-US" sz="4400" dirty="0" err="1">
                <a:solidFill>
                  <a:srgbClr val="FFFFFD"/>
                </a:solidFill>
                <a:latin typeface="Roboto Condensed Bold"/>
              </a:rPr>
              <a:t>sửa</a:t>
            </a:r>
            <a:endParaRPr lang="en-US" sz="4400" dirty="0">
              <a:solidFill>
                <a:srgbClr val="FFFFFD"/>
              </a:solidFill>
              <a:latin typeface="Roboto Condensed Bold"/>
            </a:endParaRPr>
          </a:p>
        </p:txBody>
      </p:sp>
      <p:grpSp>
        <p:nvGrpSpPr>
          <p:cNvPr id="10" name="Group 10"/>
          <p:cNvGrpSpPr/>
          <p:nvPr/>
        </p:nvGrpSpPr>
        <p:grpSpPr>
          <a:xfrm>
            <a:off x="9927829" y="7105143"/>
            <a:ext cx="7331471" cy="1556345"/>
            <a:chOff x="0" y="0"/>
            <a:chExt cx="1930922" cy="409902"/>
          </a:xfrm>
        </p:grpSpPr>
        <p:sp>
          <p:nvSpPr>
            <p:cNvPr id="11" name="Freeform 11"/>
            <p:cNvSpPr/>
            <p:nvPr/>
          </p:nvSpPr>
          <p:spPr>
            <a:xfrm>
              <a:off x="0" y="0"/>
              <a:ext cx="1930922" cy="409902"/>
            </a:xfrm>
            <a:custGeom>
              <a:avLst/>
              <a:gdLst/>
              <a:ahLst/>
              <a:cxnLst/>
              <a:rect l="l" t="t" r="r" b="b"/>
              <a:pathLst>
                <a:path w="1930922" h="409902">
                  <a:moveTo>
                    <a:pt x="0" y="0"/>
                  </a:moveTo>
                  <a:lnTo>
                    <a:pt x="1930922" y="0"/>
                  </a:lnTo>
                  <a:lnTo>
                    <a:pt x="1930922" y="409902"/>
                  </a:lnTo>
                  <a:lnTo>
                    <a:pt x="0" y="409902"/>
                  </a:lnTo>
                  <a:close/>
                </a:path>
              </a:pathLst>
            </a:custGeom>
            <a:solidFill>
              <a:srgbClr val="FEF9EE"/>
            </a:solidFill>
          </p:spPr>
        </p:sp>
        <p:sp>
          <p:nvSpPr>
            <p:cNvPr id="12" name="TextBox 12"/>
            <p:cNvSpPr txBox="1"/>
            <p:nvPr/>
          </p:nvSpPr>
          <p:spPr>
            <a:xfrm>
              <a:off x="0" y="-38100"/>
              <a:ext cx="1930922" cy="448002"/>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927829" y="7120342"/>
            <a:ext cx="7707411" cy="1541146"/>
          </a:xfrm>
          <a:prstGeom prst="rect">
            <a:avLst/>
          </a:prstGeom>
        </p:spPr>
        <p:txBody>
          <a:bodyPr lIns="0" tIns="0" rIns="0" bIns="0" rtlCol="0" anchor="t">
            <a:spAutoFit/>
          </a:bodyPr>
          <a:lstStyle/>
          <a:p>
            <a:pPr algn="l">
              <a:lnSpc>
                <a:spcPts val="6239"/>
              </a:lnSpc>
            </a:pPr>
            <a:r>
              <a:rPr lang="en-US" sz="3999">
                <a:solidFill>
                  <a:srgbClr val="7E94A2"/>
                </a:solidFill>
                <a:latin typeface="Roboto Condensed Italics"/>
              </a:rPr>
              <a:t>Đánh giá bài viết và chỉnh sửa theo bảng kiểm</a:t>
            </a:r>
          </a:p>
        </p:txBody>
      </p:sp>
      <p:sp>
        <p:nvSpPr>
          <p:cNvPr id="14" name="TextBox 14"/>
          <p:cNvSpPr txBox="1"/>
          <p:nvPr/>
        </p:nvSpPr>
        <p:spPr>
          <a:xfrm>
            <a:off x="1028700" y="-104775"/>
            <a:ext cx="17066930" cy="1619250"/>
          </a:xfrm>
          <a:prstGeom prst="rect">
            <a:avLst/>
          </a:prstGeom>
        </p:spPr>
        <p:txBody>
          <a:bodyPr lIns="0" tIns="0" rIns="0" bIns="0" rtlCol="0" anchor="t">
            <a:spAutoFit/>
          </a:bodyPr>
          <a:lstStyle/>
          <a:p>
            <a:pPr marL="0" lvl="0" indent="0" algn="l">
              <a:lnSpc>
                <a:spcPts val="11999"/>
              </a:lnSpc>
              <a:spcBef>
                <a:spcPct val="0"/>
              </a:spcBef>
            </a:pPr>
            <a:r>
              <a:rPr lang="en-US" sz="9999">
                <a:solidFill>
                  <a:srgbClr val="BC660A"/>
                </a:solidFill>
                <a:latin typeface="#9Slide05 IcielSanelma"/>
              </a:rPr>
              <a:t>III. Quy trình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79941" y="24548"/>
          <a:ext cx="17503276" cy="10262457"/>
        </p:xfrm>
        <a:graphic>
          <a:graphicData uri="http://schemas.openxmlformats.org/drawingml/2006/table">
            <a:tbl>
              <a:tblPr/>
              <a:tblGrid>
                <a:gridCol w="1773446">
                  <a:extLst>
                    <a:ext uri="{9D8B030D-6E8A-4147-A177-3AD203B41FA5}">
                      <a16:colId xmlns:a16="http://schemas.microsoft.com/office/drawing/2014/main" val="20000"/>
                    </a:ext>
                  </a:extLst>
                </a:gridCol>
                <a:gridCol w="13050397">
                  <a:extLst>
                    <a:ext uri="{9D8B030D-6E8A-4147-A177-3AD203B41FA5}">
                      <a16:colId xmlns:a16="http://schemas.microsoft.com/office/drawing/2014/main" val="20001"/>
                    </a:ext>
                  </a:extLst>
                </a:gridCol>
                <a:gridCol w="1408200">
                  <a:extLst>
                    <a:ext uri="{9D8B030D-6E8A-4147-A177-3AD203B41FA5}">
                      <a16:colId xmlns:a16="http://schemas.microsoft.com/office/drawing/2014/main" val="20002"/>
                    </a:ext>
                  </a:extLst>
                </a:gridCol>
                <a:gridCol w="1271233">
                  <a:extLst>
                    <a:ext uri="{9D8B030D-6E8A-4147-A177-3AD203B41FA5}">
                      <a16:colId xmlns:a16="http://schemas.microsoft.com/office/drawing/2014/main" val="20003"/>
                    </a:ext>
                  </a:extLst>
                </a:gridCol>
              </a:tblGrid>
              <a:tr h="1173754">
                <a:tc>
                  <a:txBody>
                    <a:bodyPr/>
                    <a:lstStyle/>
                    <a:p>
                      <a:pPr algn="ctr">
                        <a:lnSpc>
                          <a:spcPts val="3779"/>
                        </a:lnSpc>
                        <a:defRPr/>
                      </a:pPr>
                      <a:r>
                        <a:rPr lang="en-US" sz="2699">
                          <a:solidFill>
                            <a:srgbClr val="BC660A"/>
                          </a:solidFill>
                          <a:latin typeface="Roboto Condensed Bold"/>
                        </a:rPr>
                        <a:t>Các phần</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rgbClr val="DDBE3A"/>
                    </a:solidFill>
                  </a:tcPr>
                </a:tc>
                <a:tc>
                  <a:txBody>
                    <a:bodyPr/>
                    <a:lstStyle/>
                    <a:p>
                      <a:pPr algn="ctr">
                        <a:lnSpc>
                          <a:spcPts val="3779"/>
                        </a:lnSpc>
                        <a:defRPr/>
                      </a:pPr>
                      <a:r>
                        <a:rPr lang="en-US" sz="2699">
                          <a:solidFill>
                            <a:srgbClr val="BC660A"/>
                          </a:solidFill>
                          <a:latin typeface="Roboto Condensed Bold"/>
                        </a:rPr>
                        <a:t>Nội dung kiểm tra</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rgbClr val="DDBE3A"/>
                    </a:solidFill>
                  </a:tcPr>
                </a:tc>
                <a:tc>
                  <a:txBody>
                    <a:bodyPr/>
                    <a:lstStyle/>
                    <a:p>
                      <a:pPr algn="ctr">
                        <a:lnSpc>
                          <a:spcPts val="3779"/>
                        </a:lnSpc>
                        <a:defRPr/>
                      </a:pPr>
                      <a:r>
                        <a:rPr lang="en-US" sz="2699">
                          <a:solidFill>
                            <a:srgbClr val="BC660A"/>
                          </a:solidFill>
                          <a:latin typeface="Roboto Condensed Bold"/>
                        </a:rPr>
                        <a:t>Đạt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rgbClr val="DDBE3A"/>
                    </a:solidFill>
                  </a:tcPr>
                </a:tc>
                <a:tc>
                  <a:txBody>
                    <a:bodyPr/>
                    <a:lstStyle/>
                    <a:p>
                      <a:pPr algn="ctr">
                        <a:lnSpc>
                          <a:spcPts val="3779"/>
                        </a:lnSpc>
                        <a:defRPr/>
                      </a:pPr>
                      <a:r>
                        <a:rPr lang="en-US" sz="2699">
                          <a:solidFill>
                            <a:srgbClr val="BC660A"/>
                          </a:solidFill>
                          <a:latin typeface="Roboto Condensed Bold"/>
                        </a:rPr>
                        <a:t>Chưa đạt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solidFill>
                      <a:srgbClr val="DDBE3A"/>
                    </a:solidFill>
                  </a:tcPr>
                </a:tc>
                <a:extLst>
                  <a:ext uri="{0D108BD9-81ED-4DB2-BD59-A6C34878D82A}">
                    <a16:rowId xmlns:a16="http://schemas.microsoft.com/office/drawing/2014/main" val="10000"/>
                  </a:ext>
                </a:extLst>
              </a:tr>
              <a:tr h="719738">
                <a:tc rowSpan="2">
                  <a:txBody>
                    <a:bodyPr/>
                    <a:lstStyle/>
                    <a:p>
                      <a:pPr algn="ctr">
                        <a:lnSpc>
                          <a:spcPts val="3919"/>
                        </a:lnSpc>
                        <a:defRPr/>
                      </a:pPr>
                      <a:r>
                        <a:rPr lang="en-US" sz="2799">
                          <a:solidFill>
                            <a:srgbClr val="BC660A"/>
                          </a:solidFill>
                          <a:latin typeface="Roboto Condensed Bold"/>
                        </a:rPr>
                        <a:t>Mở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Nêu tên của danh lam thắng cảnh</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1"/>
                  </a:ext>
                </a:extLst>
              </a:tr>
              <a:tr h="715704">
                <a:tc vMerge="1">
                  <a:txBody>
                    <a:bodyPr/>
                    <a:lstStyle/>
                    <a:p>
                      <a:pPr algn="ctr">
                        <a:lnSpc>
                          <a:spcPts val="3919"/>
                        </a:lnSpc>
                        <a:defRPr/>
                      </a:pPr>
                      <a:r>
                        <a:rPr lang="en-US" sz="2799">
                          <a:solidFill>
                            <a:srgbClr val="BC660A"/>
                          </a:solidFill>
                          <a:latin typeface="Roboto Condensed Bold"/>
                        </a:rPr>
                        <a:t>Mở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Giới thiệu khái quát về danh lam thắng cảnh</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2"/>
                  </a:ext>
                </a:extLst>
              </a:tr>
              <a:tr h="1211925">
                <a:tc rowSpan="2">
                  <a:txBody>
                    <a:bodyPr/>
                    <a:lstStyle/>
                    <a:p>
                      <a:pPr algn="ctr">
                        <a:lnSpc>
                          <a:spcPts val="3919"/>
                        </a:lnSpc>
                        <a:defRPr/>
                      </a:pPr>
                      <a:r>
                        <a:rPr lang="en-US" sz="2799">
                          <a:solidFill>
                            <a:srgbClr val="BC660A"/>
                          </a:solidFill>
                          <a:latin typeface="Roboto Condensed Bold"/>
                        </a:rPr>
                        <a:t>Thân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Trình bày có hệ thống những thông tin liên quan đến các phương diện khác nhau của danh lam thắng cảnh</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3"/>
                  </a:ext>
                </a:extLst>
              </a:tr>
              <a:tr h="715704">
                <a:tc vMerge="1">
                  <a:txBody>
                    <a:bodyPr/>
                    <a:lstStyle/>
                    <a:p>
                      <a:pPr algn="ctr">
                        <a:lnSpc>
                          <a:spcPts val="3919"/>
                        </a:lnSpc>
                        <a:defRPr/>
                      </a:pPr>
                      <a:r>
                        <a:rPr lang="en-US" sz="2799">
                          <a:solidFill>
                            <a:srgbClr val="BC660A"/>
                          </a:solidFill>
                          <a:latin typeface="Roboto Condensed Bold"/>
                        </a:rPr>
                        <a:t>Thân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Kết hợp thuyết minh với miêu tả, tự sự và biểu cảm</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4"/>
                  </a:ext>
                </a:extLst>
              </a:tr>
              <a:tr h="715704">
                <a:tc rowSpan="3">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Đánh giá khái quát về danh lam thắng cảnh</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5"/>
                  </a:ext>
                </a:extLst>
              </a:tr>
              <a:tr h="715704">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Bày tỏ suy nghĩ, tình cảm của người viết về danh lam thắng cảnh </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6"/>
                  </a:ext>
                </a:extLst>
              </a:tr>
              <a:tr h="715704">
                <a:tc vMerge="1">
                  <a:txBody>
                    <a:bodyPr/>
                    <a:lstStyle/>
                    <a:p>
                      <a:pPr algn="ctr">
                        <a:lnSpc>
                          <a:spcPts val="3919"/>
                        </a:lnSpc>
                        <a:defRPr/>
                      </a:pPr>
                      <a:r>
                        <a:rPr lang="en-US" sz="2799">
                          <a:solidFill>
                            <a:srgbClr val="BC660A"/>
                          </a:solidFill>
                          <a:latin typeface="Roboto Condensed Bold"/>
                        </a:rPr>
                        <a:t>Kết bài</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Đưa ra lời mời gọi tham quan (nếu có)</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7"/>
                  </a:ext>
                </a:extLst>
              </a:tr>
              <a:tr h="715704">
                <a:tc rowSpan="5">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Có nhan đề và các đề mục, các đề mục nêu được thông tin chính của phần / đoạn bài viết.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8"/>
                  </a:ext>
                </a:extLst>
              </a:tr>
              <a:tr h="715704">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Sử dụng hiệu quả phương tiện phi ngôn ngữ để làm rõ các thông tin quan trọng.</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09"/>
                  </a:ext>
                </a:extLst>
              </a:tr>
              <a:tr h="715704">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Sử dụng hiệu quả các cách trình bày thông tin.</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0"/>
                  </a:ext>
                </a:extLst>
              </a:tr>
              <a:tr h="715704">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Đặt tên cho các phương tiện phi ngôn ngữ và trích dẫn nguồn (nếu có)</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1"/>
                  </a:ext>
                </a:extLst>
              </a:tr>
              <a:tr h="715704">
                <a:tc vMerge="1">
                  <a:txBody>
                    <a:bodyPr/>
                    <a:lstStyle/>
                    <a:p>
                      <a:pPr algn="ctr">
                        <a:lnSpc>
                          <a:spcPts val="3919"/>
                        </a:lnSpc>
                        <a:defRPr/>
                      </a:pPr>
                      <a:r>
                        <a:rPr lang="en-US" sz="2799">
                          <a:solidFill>
                            <a:srgbClr val="BC660A"/>
                          </a:solidFill>
                          <a:latin typeface="Roboto Condensed Bold"/>
                        </a:rPr>
                        <a:t>Hình thức và diễn đạt</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r>
                        <a:rPr lang="en-US" sz="2799">
                          <a:solidFill>
                            <a:srgbClr val="BC660A"/>
                          </a:solidFill>
                          <a:latin typeface="Roboto Condensed"/>
                        </a:rPr>
                        <a:t>Diễn đạt mạch lạc, không mắc lỗi chính tả, dùng từ, viết câu.</a:t>
                      </a: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tc>
                  <a:txBody>
                    <a:bodyPr/>
                    <a:lstStyle/>
                    <a:p>
                      <a:pPr algn="l">
                        <a:lnSpc>
                          <a:spcPts val="3919"/>
                        </a:lnSpc>
                        <a:defRPr/>
                      </a:pPr>
                      <a:endParaRPr lang="en-US" sz="1100"/>
                    </a:p>
                  </a:txBody>
                  <a:tcPr marL="76200" marR="76200" marT="76200" marB="76200" anchor="ctr">
                    <a:lnL w="19050" cap="flat" cmpd="sng" algn="ctr">
                      <a:solidFill>
                        <a:srgbClr val="BC660A"/>
                      </a:solidFill>
                      <a:prstDash val="solid"/>
                      <a:round/>
                      <a:headEnd type="none" w="med" len="med"/>
                      <a:tailEnd type="none" w="med" len="med"/>
                    </a:lnL>
                    <a:lnR w="19050" cap="flat" cmpd="sng" algn="ctr">
                      <a:solidFill>
                        <a:srgbClr val="BC660A"/>
                      </a:solidFill>
                      <a:prstDash val="solid"/>
                      <a:round/>
                      <a:headEnd type="none" w="med" len="med"/>
                      <a:tailEnd type="none" w="med" len="med"/>
                    </a:lnR>
                    <a:lnT w="19050" cap="flat" cmpd="sng" algn="ctr">
                      <a:solidFill>
                        <a:srgbClr val="BC660A"/>
                      </a:solidFill>
                      <a:prstDash val="solid"/>
                      <a:round/>
                      <a:headEnd type="none" w="med" len="med"/>
                      <a:tailEnd type="none" w="med" len="med"/>
                    </a:lnT>
                    <a:lnB w="19050" cap="flat" cmpd="sng" algn="ctr">
                      <a:solidFill>
                        <a:srgbClr val="BC660A"/>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20999"/>
            </a:blip>
            <a:stretch>
              <a:fillRect t="-21033" b="-9281"/>
            </a:stretch>
          </a:blipFill>
        </p:spPr>
      </p:sp>
      <p:grpSp>
        <p:nvGrpSpPr>
          <p:cNvPr id="3" name="Group 3"/>
          <p:cNvGrpSpPr/>
          <p:nvPr/>
        </p:nvGrpSpPr>
        <p:grpSpPr>
          <a:xfrm>
            <a:off x="475210" y="2399132"/>
            <a:ext cx="8173239" cy="7373050"/>
            <a:chOff x="0" y="0"/>
            <a:chExt cx="2152622" cy="1941873"/>
          </a:xfrm>
        </p:grpSpPr>
        <p:sp>
          <p:nvSpPr>
            <p:cNvPr id="4" name="Freeform 4"/>
            <p:cNvSpPr/>
            <p:nvPr/>
          </p:nvSpPr>
          <p:spPr>
            <a:xfrm>
              <a:off x="0" y="0"/>
              <a:ext cx="2152622" cy="1941873"/>
            </a:xfrm>
            <a:custGeom>
              <a:avLst/>
              <a:gdLst/>
              <a:ahLst/>
              <a:cxnLst/>
              <a:rect l="l" t="t" r="r" b="b"/>
              <a:pathLst>
                <a:path w="2152622" h="1941873">
                  <a:moveTo>
                    <a:pt x="48309" y="0"/>
                  </a:moveTo>
                  <a:lnTo>
                    <a:pt x="2104314" y="0"/>
                  </a:lnTo>
                  <a:cubicBezTo>
                    <a:pt x="2130994" y="0"/>
                    <a:pt x="2152622" y="21629"/>
                    <a:pt x="2152622" y="48309"/>
                  </a:cubicBezTo>
                  <a:lnTo>
                    <a:pt x="2152622" y="1893564"/>
                  </a:lnTo>
                  <a:cubicBezTo>
                    <a:pt x="2152622" y="1906377"/>
                    <a:pt x="2147533" y="1918664"/>
                    <a:pt x="2138473" y="1927724"/>
                  </a:cubicBezTo>
                  <a:cubicBezTo>
                    <a:pt x="2129414" y="1936784"/>
                    <a:pt x="2117126" y="1941873"/>
                    <a:pt x="2104314" y="1941873"/>
                  </a:cubicBezTo>
                  <a:lnTo>
                    <a:pt x="48309" y="1941873"/>
                  </a:lnTo>
                  <a:cubicBezTo>
                    <a:pt x="21629" y="1941873"/>
                    <a:pt x="0" y="1920245"/>
                    <a:pt x="0" y="1893564"/>
                  </a:cubicBezTo>
                  <a:lnTo>
                    <a:pt x="0" y="48309"/>
                  </a:lnTo>
                  <a:cubicBezTo>
                    <a:pt x="0" y="21629"/>
                    <a:pt x="21629" y="0"/>
                    <a:pt x="48309" y="0"/>
                  </a:cubicBezTo>
                  <a:close/>
                </a:path>
              </a:pathLst>
            </a:custGeom>
            <a:solidFill>
              <a:srgbClr val="FEE5C4"/>
            </a:solidFill>
          </p:spPr>
        </p:sp>
        <p:sp>
          <p:nvSpPr>
            <p:cNvPr id="5" name="TextBox 5"/>
            <p:cNvSpPr txBox="1"/>
            <p:nvPr/>
          </p:nvSpPr>
          <p:spPr>
            <a:xfrm>
              <a:off x="0" y="-38100"/>
              <a:ext cx="2152622" cy="197997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75082" y="2810257"/>
            <a:ext cx="7583042" cy="6603365"/>
          </a:xfrm>
          <a:prstGeom prst="rect">
            <a:avLst/>
          </a:prstGeom>
        </p:spPr>
        <p:txBody>
          <a:bodyPr lIns="0" tIns="0" rIns="0" bIns="0" rtlCol="0" anchor="t">
            <a:spAutoFit/>
          </a:bodyPr>
          <a:lstStyle/>
          <a:p>
            <a:pPr algn="just">
              <a:lnSpc>
                <a:spcPts val="3520"/>
              </a:lnSpc>
            </a:pPr>
            <a:r>
              <a:rPr lang="en-US" sz="3200">
                <a:solidFill>
                  <a:srgbClr val="605B5B"/>
                </a:solidFill>
                <a:latin typeface="Roboto Condensed Bold"/>
              </a:rPr>
              <a:t>Ví dụ 1:</a:t>
            </a:r>
            <a:r>
              <a:rPr lang="en-US" sz="3200">
                <a:solidFill>
                  <a:srgbClr val="605B5B"/>
                </a:solidFill>
                <a:latin typeface="Roboto Condensed"/>
              </a:rPr>
              <a:t> “Sau khi đi bộ dọc các cánh rừng, với nhiều điểm chiêm ngưỡng thác I-goa-du được xây dựng công phu, tiện nghi ở dọc đường, chúng tôi được lên thang máy dựng đứng, bấm nút lên đỉnh cao ngắm toàn cảnh thác. Dọc đường, các loài chim to lớn bay rợp trời, cầy hương, kì đà, nhiều loài hoang dã quý hiếm nhởn nhơ chơi. Chúng tôi ngắm thác, từ Bra-xin sang Ác-hen-ti-na. Tuy nhiên, việc xông vào trung tâm “Họng quỷ” luôn là một thách thức được lan truyền, số người dám tham gia khám phá việc mạo hiểm này không nhiều…”</a:t>
            </a:r>
          </a:p>
          <a:p>
            <a:pPr algn="r">
              <a:lnSpc>
                <a:spcPts val="3520"/>
              </a:lnSpc>
            </a:pPr>
            <a:r>
              <a:rPr lang="en-US" sz="3200">
                <a:solidFill>
                  <a:srgbClr val="605B5B"/>
                </a:solidFill>
                <a:latin typeface="Roboto Condensed"/>
              </a:rPr>
              <a:t>(Trích </a:t>
            </a:r>
            <a:r>
              <a:rPr lang="en-US" sz="3200">
                <a:solidFill>
                  <a:srgbClr val="605B5B"/>
                </a:solidFill>
                <a:latin typeface="Roboto Condensed Bold Italics"/>
              </a:rPr>
              <a:t>Khám phá kì quan thế giới: thác I-goa-du</a:t>
            </a:r>
            <a:r>
              <a:rPr lang="en-US" sz="3200">
                <a:solidFill>
                  <a:srgbClr val="605B5B"/>
                </a:solidFill>
                <a:latin typeface="Roboto Condensed"/>
              </a:rPr>
              <a:t>, theo Đỗ Doãn Hoàng, SGK Ngữ văn 8, Bộ Cánh diều, tr.62)</a:t>
            </a:r>
          </a:p>
        </p:txBody>
      </p:sp>
      <p:sp>
        <p:nvSpPr>
          <p:cNvPr id="7" name="TextBox 7"/>
          <p:cNvSpPr txBox="1"/>
          <p:nvPr/>
        </p:nvSpPr>
        <p:spPr>
          <a:xfrm>
            <a:off x="6764737" y="-257175"/>
            <a:ext cx="3186774" cy="1546220"/>
          </a:xfrm>
          <a:prstGeom prst="rect">
            <a:avLst/>
          </a:prstGeom>
        </p:spPr>
        <p:txBody>
          <a:bodyPr lIns="0" tIns="0" rIns="0" bIns="0" rtlCol="0" anchor="t">
            <a:spAutoFit/>
          </a:bodyPr>
          <a:lstStyle/>
          <a:p>
            <a:pPr algn="ctr">
              <a:lnSpc>
                <a:spcPts val="11900"/>
              </a:lnSpc>
            </a:pPr>
            <a:r>
              <a:rPr lang="en-US" sz="8500">
                <a:solidFill>
                  <a:srgbClr val="437466"/>
                </a:solidFill>
                <a:latin typeface="#9Slide05 IcielSanelma"/>
              </a:rPr>
              <a:t>Thảo luận</a:t>
            </a:r>
          </a:p>
        </p:txBody>
      </p:sp>
      <p:sp>
        <p:nvSpPr>
          <p:cNvPr id="8" name="TextBox 8"/>
          <p:cNvSpPr txBox="1"/>
          <p:nvPr/>
        </p:nvSpPr>
        <p:spPr>
          <a:xfrm>
            <a:off x="451397" y="1098101"/>
            <a:ext cx="17507990" cy="1077218"/>
          </a:xfrm>
          <a:prstGeom prst="rect">
            <a:avLst/>
          </a:prstGeom>
        </p:spPr>
        <p:txBody>
          <a:bodyPr wrap="square" lIns="0" tIns="0" rIns="0" bIns="0" rtlCol="0" anchor="t">
            <a:spAutoFit/>
          </a:bodyPr>
          <a:lstStyle/>
          <a:p>
            <a:pPr algn="l"/>
            <a:r>
              <a:rPr lang="en-US" sz="3500" dirty="0" err="1">
                <a:solidFill>
                  <a:srgbClr val="605B5B"/>
                </a:solidFill>
                <a:latin typeface="Roboto Condensed Bold"/>
              </a:rPr>
              <a:t>Nhiệm</a:t>
            </a:r>
            <a:r>
              <a:rPr lang="en-US" sz="3500" dirty="0">
                <a:solidFill>
                  <a:srgbClr val="605B5B"/>
                </a:solidFill>
                <a:latin typeface="Roboto Condensed Bold"/>
              </a:rPr>
              <a:t> </a:t>
            </a:r>
            <a:r>
              <a:rPr lang="en-US" sz="3500" dirty="0" err="1">
                <a:solidFill>
                  <a:srgbClr val="605B5B"/>
                </a:solidFill>
                <a:latin typeface="Roboto Condensed Bold"/>
              </a:rPr>
              <a:t>vụ</a:t>
            </a:r>
            <a:r>
              <a:rPr lang="en-US" sz="3500" dirty="0">
                <a:solidFill>
                  <a:srgbClr val="605B5B"/>
                </a:solidFill>
                <a:latin typeface="Roboto Condensed Bold"/>
              </a:rPr>
              <a:t>: </a:t>
            </a:r>
            <a:r>
              <a:rPr lang="en-US" sz="3500" dirty="0" err="1">
                <a:solidFill>
                  <a:srgbClr val="605B5B"/>
                </a:solidFill>
                <a:latin typeface="Roboto Condensed"/>
              </a:rPr>
              <a:t>Lớp</a:t>
            </a:r>
            <a:r>
              <a:rPr lang="en-US" sz="3500" dirty="0">
                <a:solidFill>
                  <a:srgbClr val="605B5B"/>
                </a:solidFill>
                <a:latin typeface="Roboto Condensed"/>
              </a:rPr>
              <a:t> chia </a:t>
            </a:r>
            <a:r>
              <a:rPr lang="en-US" sz="3500" dirty="0" err="1">
                <a:solidFill>
                  <a:srgbClr val="605B5B"/>
                </a:solidFill>
                <a:latin typeface="Roboto Condensed"/>
              </a:rPr>
              <a:t>thành</a:t>
            </a:r>
            <a:r>
              <a:rPr lang="en-US" sz="3500" dirty="0">
                <a:solidFill>
                  <a:srgbClr val="605B5B"/>
                </a:solidFill>
                <a:latin typeface="Roboto Condensed"/>
              </a:rPr>
              <a:t> 2 </a:t>
            </a:r>
            <a:r>
              <a:rPr lang="en-US" sz="3500" dirty="0" err="1">
                <a:solidFill>
                  <a:srgbClr val="605B5B"/>
                </a:solidFill>
                <a:latin typeface="Roboto Condensed"/>
              </a:rPr>
              <a:t>dãy</a:t>
            </a:r>
            <a:r>
              <a:rPr lang="en-US" sz="3500" dirty="0">
                <a:solidFill>
                  <a:srgbClr val="605B5B"/>
                </a:solidFill>
                <a:latin typeface="Roboto Condensed"/>
              </a:rPr>
              <a:t> </a:t>
            </a:r>
            <a:r>
              <a:rPr lang="en-US" sz="3500" dirty="0" err="1">
                <a:solidFill>
                  <a:srgbClr val="605B5B"/>
                </a:solidFill>
                <a:latin typeface="Roboto Condensed"/>
              </a:rPr>
              <a:t>bàn</a:t>
            </a:r>
            <a:r>
              <a:rPr lang="en-US" sz="3500" dirty="0">
                <a:solidFill>
                  <a:srgbClr val="605B5B"/>
                </a:solidFill>
                <a:latin typeface="Roboto Condensed"/>
              </a:rPr>
              <a:t> </a:t>
            </a:r>
            <a:r>
              <a:rPr lang="en-US" sz="3500" dirty="0" err="1">
                <a:solidFill>
                  <a:srgbClr val="605B5B"/>
                </a:solidFill>
                <a:latin typeface="Roboto Condensed"/>
              </a:rPr>
              <a:t>để</a:t>
            </a:r>
            <a:r>
              <a:rPr lang="en-US" sz="3500" dirty="0">
                <a:solidFill>
                  <a:srgbClr val="605B5B"/>
                </a:solidFill>
                <a:latin typeface="Roboto Condensed"/>
              </a:rPr>
              <a:t> </a:t>
            </a:r>
            <a:r>
              <a:rPr lang="en-US" sz="3500" dirty="0" err="1">
                <a:solidFill>
                  <a:srgbClr val="605B5B"/>
                </a:solidFill>
                <a:latin typeface="Roboto Condensed"/>
              </a:rPr>
              <a:t>thảo</a:t>
            </a:r>
            <a:r>
              <a:rPr lang="en-US" sz="3500" dirty="0">
                <a:solidFill>
                  <a:srgbClr val="605B5B"/>
                </a:solidFill>
                <a:latin typeface="Roboto Condensed"/>
              </a:rPr>
              <a:t> </a:t>
            </a:r>
            <a:r>
              <a:rPr lang="en-US" sz="3500" dirty="0" err="1">
                <a:solidFill>
                  <a:srgbClr val="605B5B"/>
                </a:solidFill>
                <a:latin typeface="Roboto Condensed"/>
              </a:rPr>
              <a:t>luận</a:t>
            </a:r>
            <a:r>
              <a:rPr lang="en-US" sz="3500" dirty="0">
                <a:solidFill>
                  <a:srgbClr val="605B5B"/>
                </a:solidFill>
                <a:latin typeface="Roboto Condensed"/>
              </a:rPr>
              <a:t>, </a:t>
            </a:r>
            <a:r>
              <a:rPr lang="en-US" sz="3500" dirty="0" err="1">
                <a:solidFill>
                  <a:srgbClr val="605B5B"/>
                </a:solidFill>
                <a:latin typeface="Roboto Condensed"/>
              </a:rPr>
              <a:t>trả</a:t>
            </a:r>
            <a:r>
              <a:rPr lang="en-US" sz="3500" dirty="0">
                <a:solidFill>
                  <a:srgbClr val="605B5B"/>
                </a:solidFill>
                <a:latin typeface="Roboto Condensed"/>
              </a:rPr>
              <a:t> </a:t>
            </a:r>
            <a:r>
              <a:rPr lang="en-US" sz="3500" dirty="0" err="1">
                <a:solidFill>
                  <a:srgbClr val="605B5B"/>
                </a:solidFill>
                <a:latin typeface="Roboto Condensed"/>
              </a:rPr>
              <a:t>lời</a:t>
            </a:r>
            <a:r>
              <a:rPr lang="en-US" sz="3500" dirty="0">
                <a:solidFill>
                  <a:srgbClr val="605B5B"/>
                </a:solidFill>
                <a:latin typeface="Roboto Condensed"/>
              </a:rPr>
              <a:t> </a:t>
            </a:r>
            <a:r>
              <a:rPr lang="en-US" sz="3500" dirty="0" err="1">
                <a:solidFill>
                  <a:srgbClr val="605B5B"/>
                </a:solidFill>
                <a:latin typeface="Roboto Condensed"/>
              </a:rPr>
              <a:t>một</a:t>
            </a:r>
            <a:r>
              <a:rPr lang="en-US" sz="3500" dirty="0">
                <a:solidFill>
                  <a:srgbClr val="605B5B"/>
                </a:solidFill>
                <a:latin typeface="Roboto Condensed"/>
              </a:rPr>
              <a:t> </a:t>
            </a:r>
            <a:r>
              <a:rPr lang="en-US" sz="3500" dirty="0" err="1">
                <a:solidFill>
                  <a:srgbClr val="605B5B"/>
                </a:solidFill>
                <a:latin typeface="Roboto Condensed"/>
              </a:rPr>
              <a:t>số</a:t>
            </a:r>
            <a:r>
              <a:rPr lang="en-US" sz="3500" dirty="0">
                <a:solidFill>
                  <a:srgbClr val="605B5B"/>
                </a:solidFill>
                <a:latin typeface="Roboto Condensed"/>
              </a:rPr>
              <a:t> </a:t>
            </a:r>
            <a:r>
              <a:rPr lang="en-US" sz="3500" dirty="0" err="1">
                <a:solidFill>
                  <a:srgbClr val="605B5B"/>
                </a:solidFill>
                <a:latin typeface="Roboto Condensed"/>
              </a:rPr>
              <a:t>câu</a:t>
            </a:r>
            <a:r>
              <a:rPr lang="en-US" sz="3500" dirty="0">
                <a:solidFill>
                  <a:srgbClr val="605B5B"/>
                </a:solidFill>
                <a:latin typeface="Roboto Condensed"/>
              </a:rPr>
              <a:t> </a:t>
            </a:r>
            <a:r>
              <a:rPr lang="en-US" sz="3500" dirty="0" err="1">
                <a:solidFill>
                  <a:srgbClr val="605B5B"/>
                </a:solidFill>
                <a:latin typeface="Roboto Condensed"/>
              </a:rPr>
              <a:t>hỏi</a:t>
            </a:r>
            <a:r>
              <a:rPr lang="en-US" sz="3500" dirty="0">
                <a:solidFill>
                  <a:srgbClr val="605B5B"/>
                </a:solidFill>
                <a:latin typeface="Roboto Condensed"/>
              </a:rPr>
              <a:t> </a:t>
            </a:r>
            <a:r>
              <a:rPr lang="en-US" sz="3500" dirty="0" err="1">
                <a:solidFill>
                  <a:srgbClr val="605B5B"/>
                </a:solidFill>
                <a:latin typeface="Roboto Condensed"/>
              </a:rPr>
              <a:t>tương</a:t>
            </a:r>
            <a:r>
              <a:rPr lang="en-US" sz="3500" dirty="0">
                <a:solidFill>
                  <a:srgbClr val="605B5B"/>
                </a:solidFill>
                <a:latin typeface="Roboto Condensed"/>
              </a:rPr>
              <a:t> </a:t>
            </a:r>
            <a:r>
              <a:rPr lang="en-US" sz="3500" dirty="0" err="1">
                <a:solidFill>
                  <a:srgbClr val="605B5B"/>
                </a:solidFill>
                <a:latin typeface="Roboto Condensed"/>
              </a:rPr>
              <a:t>ứng</a:t>
            </a:r>
            <a:r>
              <a:rPr lang="en-US" sz="3500" dirty="0">
                <a:solidFill>
                  <a:srgbClr val="605B5B"/>
                </a:solidFill>
                <a:latin typeface="Roboto Condensed"/>
              </a:rPr>
              <a:t> </a:t>
            </a:r>
            <a:r>
              <a:rPr lang="en-US" sz="3500" dirty="0" err="1">
                <a:solidFill>
                  <a:srgbClr val="605B5B"/>
                </a:solidFill>
                <a:latin typeface="Roboto Condensed"/>
              </a:rPr>
              <a:t>những</a:t>
            </a:r>
            <a:r>
              <a:rPr lang="en-US" sz="3500" dirty="0">
                <a:solidFill>
                  <a:srgbClr val="605B5B"/>
                </a:solidFill>
                <a:latin typeface="Roboto Condensed"/>
              </a:rPr>
              <a:t> </a:t>
            </a:r>
            <a:r>
              <a:rPr lang="en-US" sz="3500" dirty="0" err="1">
                <a:solidFill>
                  <a:srgbClr val="605B5B"/>
                </a:solidFill>
                <a:latin typeface="Roboto Condensed"/>
              </a:rPr>
              <a:t>ví</a:t>
            </a:r>
            <a:r>
              <a:rPr lang="en-US" sz="3500" dirty="0">
                <a:solidFill>
                  <a:srgbClr val="605B5B"/>
                </a:solidFill>
                <a:latin typeface="Roboto Condensed"/>
              </a:rPr>
              <a:t> </a:t>
            </a:r>
            <a:r>
              <a:rPr lang="en-US" sz="3500" dirty="0" err="1">
                <a:solidFill>
                  <a:srgbClr val="605B5B"/>
                </a:solidFill>
                <a:latin typeface="Roboto Condensed"/>
              </a:rPr>
              <a:t>dụ</a:t>
            </a:r>
            <a:r>
              <a:rPr lang="en-US" sz="3500" dirty="0">
                <a:solidFill>
                  <a:srgbClr val="605B5B"/>
                </a:solidFill>
                <a:latin typeface="Roboto Condensed"/>
              </a:rPr>
              <a:t> </a:t>
            </a:r>
            <a:r>
              <a:rPr lang="en-US" sz="3500" dirty="0" err="1">
                <a:solidFill>
                  <a:srgbClr val="605B5B"/>
                </a:solidFill>
                <a:latin typeface="Roboto Condensed"/>
              </a:rPr>
              <a:t>sau</a:t>
            </a:r>
            <a:r>
              <a:rPr lang="en-US" sz="3500" dirty="0">
                <a:solidFill>
                  <a:srgbClr val="605B5B"/>
                </a:solidFill>
                <a:latin typeface="Roboto Condensed"/>
              </a:rPr>
              <a:t>.</a:t>
            </a:r>
          </a:p>
          <a:p>
            <a:pPr algn="l"/>
            <a:r>
              <a:rPr lang="en-US" sz="3500" dirty="0" err="1">
                <a:solidFill>
                  <a:srgbClr val="605B5B"/>
                </a:solidFill>
                <a:latin typeface="Roboto Condensed Bold"/>
              </a:rPr>
              <a:t>Thời</a:t>
            </a:r>
            <a:r>
              <a:rPr lang="en-US" sz="3500" dirty="0">
                <a:solidFill>
                  <a:srgbClr val="605B5B"/>
                </a:solidFill>
                <a:latin typeface="Roboto Condensed Bold"/>
              </a:rPr>
              <a:t> </a:t>
            </a:r>
            <a:r>
              <a:rPr lang="en-US" sz="3500" dirty="0" err="1">
                <a:solidFill>
                  <a:srgbClr val="605B5B"/>
                </a:solidFill>
                <a:latin typeface="Roboto Condensed Bold"/>
              </a:rPr>
              <a:t>gian</a:t>
            </a:r>
            <a:r>
              <a:rPr lang="en-US" sz="3500" dirty="0">
                <a:solidFill>
                  <a:srgbClr val="605B5B"/>
                </a:solidFill>
                <a:latin typeface="Roboto Condensed Bold"/>
              </a:rPr>
              <a:t>:</a:t>
            </a:r>
            <a:r>
              <a:rPr lang="en-US" sz="3500" dirty="0">
                <a:solidFill>
                  <a:srgbClr val="605B5B"/>
                </a:solidFill>
                <a:latin typeface="Roboto Condensed"/>
              </a:rPr>
              <a:t> 2 </a:t>
            </a:r>
            <a:r>
              <a:rPr lang="en-US" sz="3500" dirty="0" err="1">
                <a:solidFill>
                  <a:srgbClr val="605B5B"/>
                </a:solidFill>
                <a:latin typeface="Roboto Condensed"/>
              </a:rPr>
              <a:t>phút</a:t>
            </a:r>
            <a:endParaRPr lang="en-US" sz="3500" dirty="0">
              <a:solidFill>
                <a:srgbClr val="605B5B"/>
              </a:solidFill>
              <a:latin typeface="Roboto Condensed"/>
            </a:endParaRPr>
          </a:p>
        </p:txBody>
      </p:sp>
      <p:grpSp>
        <p:nvGrpSpPr>
          <p:cNvPr id="9" name="Group 9"/>
          <p:cNvGrpSpPr/>
          <p:nvPr/>
        </p:nvGrpSpPr>
        <p:grpSpPr>
          <a:xfrm>
            <a:off x="9144000" y="2399132"/>
            <a:ext cx="8668790" cy="7373050"/>
            <a:chOff x="0" y="0"/>
            <a:chExt cx="2283138" cy="1941873"/>
          </a:xfrm>
        </p:grpSpPr>
        <p:sp>
          <p:nvSpPr>
            <p:cNvPr id="10" name="Freeform 10"/>
            <p:cNvSpPr/>
            <p:nvPr/>
          </p:nvSpPr>
          <p:spPr>
            <a:xfrm>
              <a:off x="0" y="0"/>
              <a:ext cx="2283138" cy="1941873"/>
            </a:xfrm>
            <a:custGeom>
              <a:avLst/>
              <a:gdLst/>
              <a:ahLst/>
              <a:cxnLst/>
              <a:rect l="l" t="t" r="r" b="b"/>
              <a:pathLst>
                <a:path w="2283138" h="1941873">
                  <a:moveTo>
                    <a:pt x="45547" y="0"/>
                  </a:moveTo>
                  <a:lnTo>
                    <a:pt x="2237591" y="0"/>
                  </a:lnTo>
                  <a:cubicBezTo>
                    <a:pt x="2262746" y="0"/>
                    <a:pt x="2283138" y="20392"/>
                    <a:pt x="2283138" y="45547"/>
                  </a:cubicBezTo>
                  <a:lnTo>
                    <a:pt x="2283138" y="1896326"/>
                  </a:lnTo>
                  <a:cubicBezTo>
                    <a:pt x="2283138" y="1908406"/>
                    <a:pt x="2278339" y="1919991"/>
                    <a:pt x="2269798" y="1928533"/>
                  </a:cubicBezTo>
                  <a:cubicBezTo>
                    <a:pt x="2261256" y="1937074"/>
                    <a:pt x="2249671" y="1941873"/>
                    <a:pt x="2237591" y="1941873"/>
                  </a:cubicBezTo>
                  <a:lnTo>
                    <a:pt x="45547" y="1941873"/>
                  </a:lnTo>
                  <a:cubicBezTo>
                    <a:pt x="33467" y="1941873"/>
                    <a:pt x="21882" y="1937074"/>
                    <a:pt x="13340" y="1928533"/>
                  </a:cubicBezTo>
                  <a:cubicBezTo>
                    <a:pt x="4799" y="1919991"/>
                    <a:pt x="0" y="1908406"/>
                    <a:pt x="0" y="1896326"/>
                  </a:cubicBezTo>
                  <a:lnTo>
                    <a:pt x="0" y="45547"/>
                  </a:lnTo>
                  <a:cubicBezTo>
                    <a:pt x="0" y="33467"/>
                    <a:pt x="4799" y="21882"/>
                    <a:pt x="13340" y="13340"/>
                  </a:cubicBezTo>
                  <a:cubicBezTo>
                    <a:pt x="21882" y="4799"/>
                    <a:pt x="33467" y="0"/>
                    <a:pt x="45547" y="0"/>
                  </a:cubicBezTo>
                  <a:close/>
                </a:path>
              </a:pathLst>
            </a:custGeom>
            <a:solidFill>
              <a:srgbClr val="FEE5C4"/>
            </a:solidFill>
          </p:spPr>
        </p:sp>
        <p:sp>
          <p:nvSpPr>
            <p:cNvPr id="11" name="TextBox 11"/>
            <p:cNvSpPr txBox="1"/>
            <p:nvPr/>
          </p:nvSpPr>
          <p:spPr>
            <a:xfrm>
              <a:off x="0" y="-38100"/>
              <a:ext cx="2283138" cy="1979973"/>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9330259" y="2658372"/>
            <a:ext cx="8319297" cy="6603365"/>
          </a:xfrm>
          <a:prstGeom prst="rect">
            <a:avLst/>
          </a:prstGeom>
        </p:spPr>
        <p:txBody>
          <a:bodyPr lIns="0" tIns="0" rIns="0" bIns="0" rtlCol="0" anchor="t">
            <a:spAutoFit/>
          </a:bodyPr>
          <a:lstStyle/>
          <a:p>
            <a:pPr algn="just">
              <a:lnSpc>
                <a:spcPts val="3520"/>
              </a:lnSpc>
            </a:pPr>
            <a:r>
              <a:rPr lang="en-US" sz="3200">
                <a:solidFill>
                  <a:srgbClr val="605B5B"/>
                </a:solidFill>
                <a:latin typeface="Roboto Condensed Bold"/>
              </a:rPr>
              <a:t>Ví dụ 2:</a:t>
            </a:r>
            <a:r>
              <a:rPr lang="en-US" sz="3200">
                <a:solidFill>
                  <a:srgbClr val="605B5B"/>
                </a:solidFill>
                <a:latin typeface="Roboto Condensed"/>
              </a:rPr>
              <a:t> “Khác với động Thiên Cung (cửa hang mở giữa lưng chừng núi), hồ Ba Hầm, đáy là mặt vịnh, trần cách mặt nước 4 - 5 mét khi triều xuống thấp. Hồ Ba Hầm nằm giữa một hòn đảo đá lớn có tên Đầu Bê, tiếp giáp với vùng biển Long Châu bát ngát. Cửa hang hình bán nguyệt nhìn ra bên vách đá bằng phẳng ở phía tây bắc của đảo. Đáy cửa hang là mặt nước thông với dòng hải lưu uốn lượn khuất khúc chảy từ Cửa Vạn vào. Hồ Ba Hầm là một hệ thống gồm ba trũng biển, có tiết diện tròn, vách dựng đứng thành vại, thông với nhau từng đôi qua một hang luồn hẹp và quanh co.”</a:t>
            </a:r>
          </a:p>
          <a:p>
            <a:pPr algn="r">
              <a:lnSpc>
                <a:spcPts val="3520"/>
              </a:lnSpc>
            </a:pPr>
            <a:r>
              <a:rPr lang="en-US" sz="3200">
                <a:solidFill>
                  <a:srgbClr val="605B5B"/>
                </a:solidFill>
                <a:latin typeface="Roboto Condensed"/>
              </a:rPr>
              <a:t>(Trích </a:t>
            </a:r>
            <a:r>
              <a:rPr lang="en-US" sz="3200">
                <a:solidFill>
                  <a:srgbClr val="605B5B"/>
                </a:solidFill>
                <a:latin typeface="Roboto Condensed Bold Italics"/>
              </a:rPr>
              <a:t>Vịnh Hạ Long: một kì quan thiên nhiên độc đáo và tuyệt mĩ</a:t>
            </a:r>
            <a:r>
              <a:rPr lang="en-US" sz="3200">
                <a:solidFill>
                  <a:srgbClr val="605B5B"/>
                </a:solidFill>
                <a:latin typeface="Roboto Condensed"/>
              </a:rPr>
              <a:t>, theo Thi Sách, SGK Ngữ văn 8, bộ Cánh diều, tr. 59 -60)</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20999"/>
            </a:blip>
            <a:stretch>
              <a:fillRect t="-21033" b="-9281"/>
            </a:stretch>
          </a:blipFill>
        </p:spPr>
      </p:sp>
      <p:sp>
        <p:nvSpPr>
          <p:cNvPr id="3" name="TextBox 3"/>
          <p:cNvSpPr txBox="1"/>
          <p:nvPr/>
        </p:nvSpPr>
        <p:spPr>
          <a:xfrm>
            <a:off x="378063" y="1190597"/>
            <a:ext cx="17531874" cy="9001125"/>
          </a:xfrm>
          <a:prstGeom prst="rect">
            <a:avLst/>
          </a:prstGeom>
        </p:spPr>
        <p:txBody>
          <a:bodyPr lIns="0" tIns="0" rIns="0" bIns="0" rtlCol="0" anchor="t">
            <a:spAutoFit/>
          </a:bodyPr>
          <a:lstStyle/>
          <a:p>
            <a:pPr algn="just">
              <a:lnSpc>
                <a:spcPts val="4799"/>
              </a:lnSpc>
            </a:pPr>
            <a:r>
              <a:rPr lang="en-US" sz="3999" dirty="0" err="1">
                <a:solidFill>
                  <a:srgbClr val="437466"/>
                </a:solidFill>
                <a:latin typeface="Roboto Condensed Bold"/>
              </a:rPr>
              <a:t>Ví</a:t>
            </a:r>
            <a:r>
              <a:rPr lang="en-US" sz="3999" dirty="0">
                <a:solidFill>
                  <a:srgbClr val="437466"/>
                </a:solidFill>
                <a:latin typeface="Roboto Condensed Bold"/>
              </a:rPr>
              <a:t> </a:t>
            </a:r>
            <a:r>
              <a:rPr lang="en-US" sz="3999" dirty="0" err="1">
                <a:solidFill>
                  <a:srgbClr val="437466"/>
                </a:solidFill>
                <a:latin typeface="Roboto Condensed Bold"/>
              </a:rPr>
              <a:t>dụ</a:t>
            </a:r>
            <a:r>
              <a:rPr lang="en-US" sz="3999" dirty="0">
                <a:solidFill>
                  <a:srgbClr val="437466"/>
                </a:solidFill>
                <a:latin typeface="Roboto Condensed Bold"/>
              </a:rPr>
              <a:t> 1:</a:t>
            </a:r>
            <a:r>
              <a:rPr lang="en-US" sz="3999" dirty="0">
                <a:solidFill>
                  <a:srgbClr val="437466"/>
                </a:solidFill>
                <a:latin typeface="Roboto Condensed"/>
              </a:rPr>
              <a:t> “Sau </a:t>
            </a:r>
            <a:r>
              <a:rPr lang="en-US" sz="3999" dirty="0" err="1">
                <a:solidFill>
                  <a:srgbClr val="437466"/>
                </a:solidFill>
                <a:latin typeface="Roboto Condensed"/>
              </a:rPr>
              <a:t>khi</a:t>
            </a:r>
            <a:r>
              <a:rPr lang="en-US" sz="3999" dirty="0">
                <a:solidFill>
                  <a:srgbClr val="437466"/>
                </a:solidFill>
                <a:latin typeface="Roboto Condensed"/>
              </a:rPr>
              <a:t> </a:t>
            </a:r>
            <a:r>
              <a:rPr lang="en-US" sz="3999" dirty="0" err="1">
                <a:solidFill>
                  <a:srgbClr val="437466"/>
                </a:solidFill>
                <a:latin typeface="Roboto Condensed"/>
              </a:rPr>
              <a:t>đi</a:t>
            </a:r>
            <a:r>
              <a:rPr lang="en-US" sz="3999" dirty="0">
                <a:solidFill>
                  <a:srgbClr val="437466"/>
                </a:solidFill>
                <a:latin typeface="Roboto Condensed"/>
              </a:rPr>
              <a:t> </a:t>
            </a:r>
            <a:r>
              <a:rPr lang="en-US" sz="3999" dirty="0" err="1">
                <a:solidFill>
                  <a:srgbClr val="437466"/>
                </a:solidFill>
                <a:latin typeface="Roboto Condensed"/>
              </a:rPr>
              <a:t>bộ</a:t>
            </a:r>
            <a:r>
              <a:rPr lang="en-US" sz="3999" dirty="0">
                <a:solidFill>
                  <a:srgbClr val="437466"/>
                </a:solidFill>
                <a:latin typeface="Roboto Condensed"/>
              </a:rPr>
              <a:t> </a:t>
            </a:r>
            <a:r>
              <a:rPr lang="en-US" sz="3999" dirty="0" err="1">
                <a:solidFill>
                  <a:srgbClr val="437466"/>
                </a:solidFill>
                <a:latin typeface="Roboto Condensed"/>
              </a:rPr>
              <a:t>dọc</a:t>
            </a:r>
            <a:r>
              <a:rPr lang="en-US" sz="3999" dirty="0">
                <a:solidFill>
                  <a:srgbClr val="437466"/>
                </a:solidFill>
                <a:latin typeface="Roboto Condensed"/>
              </a:rPr>
              <a:t> </a:t>
            </a:r>
            <a:r>
              <a:rPr lang="en-US" sz="3999" dirty="0" err="1">
                <a:solidFill>
                  <a:srgbClr val="437466"/>
                </a:solidFill>
                <a:latin typeface="Roboto Condensed"/>
              </a:rPr>
              <a:t>các</a:t>
            </a:r>
            <a:r>
              <a:rPr lang="en-US" sz="3999" dirty="0">
                <a:solidFill>
                  <a:srgbClr val="437466"/>
                </a:solidFill>
                <a:latin typeface="Roboto Condensed"/>
              </a:rPr>
              <a:t> </a:t>
            </a:r>
            <a:r>
              <a:rPr lang="en-US" sz="3999" dirty="0" err="1">
                <a:solidFill>
                  <a:srgbClr val="437466"/>
                </a:solidFill>
                <a:latin typeface="Roboto Condensed"/>
              </a:rPr>
              <a:t>cánh</a:t>
            </a:r>
            <a:r>
              <a:rPr lang="en-US" sz="3999" dirty="0">
                <a:solidFill>
                  <a:srgbClr val="437466"/>
                </a:solidFill>
                <a:latin typeface="Roboto Condensed"/>
              </a:rPr>
              <a:t> </a:t>
            </a:r>
            <a:r>
              <a:rPr lang="en-US" sz="3999" dirty="0" err="1">
                <a:solidFill>
                  <a:srgbClr val="437466"/>
                </a:solidFill>
                <a:latin typeface="Roboto Condensed"/>
              </a:rPr>
              <a:t>rừng</a:t>
            </a:r>
            <a:r>
              <a:rPr lang="en-US" sz="3999" dirty="0">
                <a:solidFill>
                  <a:srgbClr val="437466"/>
                </a:solidFill>
                <a:latin typeface="Roboto Condensed"/>
              </a:rPr>
              <a:t>, </a:t>
            </a:r>
            <a:r>
              <a:rPr lang="en-US" sz="3999" dirty="0" err="1">
                <a:solidFill>
                  <a:srgbClr val="437466"/>
                </a:solidFill>
                <a:latin typeface="Roboto Condensed"/>
              </a:rPr>
              <a:t>với</a:t>
            </a:r>
            <a:r>
              <a:rPr lang="en-US" sz="3999" dirty="0">
                <a:solidFill>
                  <a:srgbClr val="437466"/>
                </a:solidFill>
                <a:latin typeface="Roboto Condensed"/>
              </a:rPr>
              <a:t> </a:t>
            </a:r>
            <a:r>
              <a:rPr lang="en-US" sz="3999" dirty="0" err="1">
                <a:solidFill>
                  <a:srgbClr val="437466"/>
                </a:solidFill>
                <a:latin typeface="Roboto Condensed"/>
              </a:rPr>
              <a:t>nhiều</a:t>
            </a:r>
            <a:r>
              <a:rPr lang="en-US" sz="3999" dirty="0">
                <a:solidFill>
                  <a:srgbClr val="437466"/>
                </a:solidFill>
                <a:latin typeface="Roboto Condensed"/>
              </a:rPr>
              <a:t> </a:t>
            </a:r>
            <a:r>
              <a:rPr lang="en-US" sz="3999" dirty="0" err="1">
                <a:solidFill>
                  <a:srgbClr val="437466"/>
                </a:solidFill>
                <a:latin typeface="Roboto Condensed"/>
              </a:rPr>
              <a:t>điểm</a:t>
            </a:r>
            <a:r>
              <a:rPr lang="en-US" sz="3999" dirty="0">
                <a:solidFill>
                  <a:srgbClr val="437466"/>
                </a:solidFill>
                <a:latin typeface="Roboto Condensed"/>
              </a:rPr>
              <a:t> </a:t>
            </a:r>
            <a:r>
              <a:rPr lang="en-US" sz="3999" dirty="0" err="1">
                <a:solidFill>
                  <a:srgbClr val="437466"/>
                </a:solidFill>
                <a:latin typeface="Roboto Condensed"/>
              </a:rPr>
              <a:t>chiêm</a:t>
            </a:r>
            <a:r>
              <a:rPr lang="en-US" sz="3999" dirty="0">
                <a:solidFill>
                  <a:srgbClr val="437466"/>
                </a:solidFill>
                <a:latin typeface="Roboto Condensed"/>
              </a:rPr>
              <a:t> </a:t>
            </a:r>
            <a:r>
              <a:rPr lang="en-US" sz="3999" dirty="0" err="1">
                <a:solidFill>
                  <a:srgbClr val="437466"/>
                </a:solidFill>
                <a:latin typeface="Roboto Condensed"/>
              </a:rPr>
              <a:t>ngưỡng</a:t>
            </a:r>
            <a:r>
              <a:rPr lang="en-US" sz="3999" dirty="0">
                <a:solidFill>
                  <a:srgbClr val="437466"/>
                </a:solidFill>
                <a:latin typeface="Roboto Condensed"/>
              </a:rPr>
              <a:t> </a:t>
            </a:r>
            <a:r>
              <a:rPr lang="en-US" sz="3999" dirty="0" err="1">
                <a:solidFill>
                  <a:srgbClr val="437466"/>
                </a:solidFill>
                <a:latin typeface="Roboto Condensed"/>
              </a:rPr>
              <a:t>thác</a:t>
            </a:r>
            <a:r>
              <a:rPr lang="en-US" sz="3999" dirty="0">
                <a:solidFill>
                  <a:srgbClr val="437466"/>
                </a:solidFill>
                <a:latin typeface="Roboto Condensed"/>
              </a:rPr>
              <a:t> I-goa-du </a:t>
            </a:r>
            <a:r>
              <a:rPr lang="en-US" sz="3999" dirty="0" err="1">
                <a:solidFill>
                  <a:srgbClr val="437466"/>
                </a:solidFill>
                <a:latin typeface="Roboto Condensed"/>
              </a:rPr>
              <a:t>được</a:t>
            </a:r>
            <a:r>
              <a:rPr lang="en-US" sz="3999" dirty="0">
                <a:solidFill>
                  <a:srgbClr val="437466"/>
                </a:solidFill>
                <a:latin typeface="Roboto Condensed"/>
              </a:rPr>
              <a:t> </a:t>
            </a:r>
            <a:r>
              <a:rPr lang="en-US" sz="3999" dirty="0" err="1">
                <a:solidFill>
                  <a:srgbClr val="437466"/>
                </a:solidFill>
                <a:latin typeface="Roboto Condensed"/>
              </a:rPr>
              <a:t>xây</a:t>
            </a:r>
            <a:r>
              <a:rPr lang="en-US" sz="3999" dirty="0">
                <a:solidFill>
                  <a:srgbClr val="437466"/>
                </a:solidFill>
                <a:latin typeface="Roboto Condensed"/>
              </a:rPr>
              <a:t> </a:t>
            </a:r>
            <a:r>
              <a:rPr lang="en-US" sz="3999" dirty="0" err="1">
                <a:solidFill>
                  <a:srgbClr val="437466"/>
                </a:solidFill>
                <a:latin typeface="Roboto Condensed"/>
              </a:rPr>
              <a:t>dựng</a:t>
            </a:r>
            <a:r>
              <a:rPr lang="en-US" sz="3999" dirty="0">
                <a:solidFill>
                  <a:srgbClr val="437466"/>
                </a:solidFill>
                <a:latin typeface="Roboto Condensed"/>
              </a:rPr>
              <a:t> </a:t>
            </a:r>
            <a:r>
              <a:rPr lang="en-US" sz="3999" dirty="0" err="1">
                <a:solidFill>
                  <a:srgbClr val="437466"/>
                </a:solidFill>
                <a:latin typeface="Roboto Condensed"/>
              </a:rPr>
              <a:t>công</a:t>
            </a:r>
            <a:r>
              <a:rPr lang="en-US" sz="3999" dirty="0">
                <a:solidFill>
                  <a:srgbClr val="437466"/>
                </a:solidFill>
                <a:latin typeface="Roboto Condensed"/>
              </a:rPr>
              <a:t> </a:t>
            </a:r>
            <a:r>
              <a:rPr lang="en-US" sz="3999" dirty="0" err="1">
                <a:solidFill>
                  <a:srgbClr val="437466"/>
                </a:solidFill>
                <a:latin typeface="Roboto Condensed"/>
              </a:rPr>
              <a:t>phu</a:t>
            </a:r>
            <a:r>
              <a:rPr lang="en-US" sz="3999" dirty="0">
                <a:solidFill>
                  <a:srgbClr val="437466"/>
                </a:solidFill>
                <a:latin typeface="Roboto Condensed"/>
              </a:rPr>
              <a:t>, </a:t>
            </a:r>
            <a:r>
              <a:rPr lang="en-US" sz="3999" dirty="0" err="1">
                <a:solidFill>
                  <a:srgbClr val="437466"/>
                </a:solidFill>
                <a:latin typeface="Roboto Condensed"/>
              </a:rPr>
              <a:t>tiện</a:t>
            </a:r>
            <a:r>
              <a:rPr lang="en-US" sz="3999" dirty="0">
                <a:solidFill>
                  <a:srgbClr val="437466"/>
                </a:solidFill>
                <a:latin typeface="Roboto Condensed"/>
              </a:rPr>
              <a:t> </a:t>
            </a:r>
            <a:r>
              <a:rPr lang="en-US" sz="3999" dirty="0" err="1">
                <a:solidFill>
                  <a:srgbClr val="437466"/>
                </a:solidFill>
                <a:latin typeface="Roboto Condensed"/>
              </a:rPr>
              <a:t>nghi</a:t>
            </a:r>
            <a:r>
              <a:rPr lang="en-US" sz="3999" dirty="0">
                <a:solidFill>
                  <a:srgbClr val="437466"/>
                </a:solidFill>
                <a:latin typeface="Roboto Condensed"/>
              </a:rPr>
              <a:t> ở </a:t>
            </a:r>
            <a:r>
              <a:rPr lang="en-US" sz="3999" dirty="0" err="1">
                <a:solidFill>
                  <a:srgbClr val="437466"/>
                </a:solidFill>
                <a:latin typeface="Roboto Condensed"/>
              </a:rPr>
              <a:t>dọc</a:t>
            </a:r>
            <a:r>
              <a:rPr lang="en-US" sz="3999" dirty="0">
                <a:solidFill>
                  <a:srgbClr val="437466"/>
                </a:solidFill>
                <a:latin typeface="Roboto Condensed"/>
              </a:rPr>
              <a:t> </a:t>
            </a:r>
            <a:r>
              <a:rPr lang="en-US" sz="3999" dirty="0" err="1">
                <a:solidFill>
                  <a:srgbClr val="437466"/>
                </a:solidFill>
                <a:latin typeface="Roboto Condensed"/>
              </a:rPr>
              <a:t>đường</a:t>
            </a:r>
            <a:r>
              <a:rPr lang="en-US" sz="3999" dirty="0">
                <a:solidFill>
                  <a:srgbClr val="437466"/>
                </a:solidFill>
                <a:latin typeface="Roboto Condensed"/>
              </a:rPr>
              <a:t>, </a:t>
            </a:r>
            <a:r>
              <a:rPr lang="en-US" sz="3999" dirty="0" err="1">
                <a:solidFill>
                  <a:srgbClr val="437466"/>
                </a:solidFill>
                <a:latin typeface="Roboto Condensed"/>
              </a:rPr>
              <a:t>chúng</a:t>
            </a:r>
            <a:r>
              <a:rPr lang="en-US" sz="3999" dirty="0">
                <a:solidFill>
                  <a:srgbClr val="437466"/>
                </a:solidFill>
                <a:latin typeface="Roboto Condensed"/>
              </a:rPr>
              <a:t> </a:t>
            </a:r>
            <a:r>
              <a:rPr lang="en-US" sz="3999" dirty="0" err="1">
                <a:solidFill>
                  <a:srgbClr val="437466"/>
                </a:solidFill>
                <a:latin typeface="Roboto Condensed"/>
              </a:rPr>
              <a:t>tôi</a:t>
            </a:r>
            <a:r>
              <a:rPr lang="en-US" sz="3999" dirty="0">
                <a:solidFill>
                  <a:srgbClr val="437466"/>
                </a:solidFill>
                <a:latin typeface="Roboto Condensed"/>
              </a:rPr>
              <a:t> </a:t>
            </a:r>
            <a:r>
              <a:rPr lang="en-US" sz="3999" dirty="0" err="1">
                <a:solidFill>
                  <a:srgbClr val="437466"/>
                </a:solidFill>
                <a:latin typeface="Roboto Condensed"/>
              </a:rPr>
              <a:t>được</a:t>
            </a:r>
            <a:r>
              <a:rPr lang="en-US" sz="3999" dirty="0">
                <a:solidFill>
                  <a:srgbClr val="437466"/>
                </a:solidFill>
                <a:latin typeface="Roboto Condensed"/>
              </a:rPr>
              <a:t> </a:t>
            </a:r>
            <a:r>
              <a:rPr lang="en-US" sz="3999" dirty="0" err="1">
                <a:solidFill>
                  <a:srgbClr val="437466"/>
                </a:solidFill>
                <a:latin typeface="Roboto Condensed"/>
              </a:rPr>
              <a:t>lên</a:t>
            </a:r>
            <a:r>
              <a:rPr lang="en-US" sz="3999" dirty="0">
                <a:solidFill>
                  <a:srgbClr val="437466"/>
                </a:solidFill>
                <a:latin typeface="Roboto Condensed"/>
              </a:rPr>
              <a:t> thang </a:t>
            </a:r>
            <a:r>
              <a:rPr lang="en-US" sz="3999" dirty="0" err="1">
                <a:solidFill>
                  <a:srgbClr val="437466"/>
                </a:solidFill>
                <a:latin typeface="Roboto Condensed"/>
              </a:rPr>
              <a:t>máy</a:t>
            </a:r>
            <a:r>
              <a:rPr lang="en-US" sz="3999" dirty="0">
                <a:solidFill>
                  <a:srgbClr val="437466"/>
                </a:solidFill>
                <a:latin typeface="Roboto Condensed"/>
              </a:rPr>
              <a:t> </a:t>
            </a:r>
            <a:r>
              <a:rPr lang="en-US" sz="3999" dirty="0" err="1">
                <a:solidFill>
                  <a:srgbClr val="437466"/>
                </a:solidFill>
                <a:latin typeface="Roboto Condensed"/>
              </a:rPr>
              <a:t>dựng</a:t>
            </a:r>
            <a:r>
              <a:rPr lang="en-US" sz="3999" dirty="0">
                <a:solidFill>
                  <a:srgbClr val="437466"/>
                </a:solidFill>
                <a:latin typeface="Roboto Condensed"/>
              </a:rPr>
              <a:t> </a:t>
            </a:r>
            <a:r>
              <a:rPr lang="en-US" sz="3999" dirty="0" err="1">
                <a:solidFill>
                  <a:srgbClr val="437466"/>
                </a:solidFill>
                <a:latin typeface="Roboto Condensed"/>
              </a:rPr>
              <a:t>đứng</a:t>
            </a:r>
            <a:r>
              <a:rPr lang="en-US" sz="3999" dirty="0">
                <a:solidFill>
                  <a:srgbClr val="437466"/>
                </a:solidFill>
                <a:latin typeface="Roboto Condensed"/>
              </a:rPr>
              <a:t>, </a:t>
            </a:r>
            <a:r>
              <a:rPr lang="en-US" sz="3999" dirty="0" err="1">
                <a:solidFill>
                  <a:srgbClr val="437466"/>
                </a:solidFill>
                <a:latin typeface="Roboto Condensed"/>
              </a:rPr>
              <a:t>bấm</a:t>
            </a:r>
            <a:r>
              <a:rPr lang="en-US" sz="3999" dirty="0">
                <a:solidFill>
                  <a:srgbClr val="437466"/>
                </a:solidFill>
                <a:latin typeface="Roboto Condensed"/>
              </a:rPr>
              <a:t> </a:t>
            </a:r>
            <a:r>
              <a:rPr lang="en-US" sz="3999" dirty="0" err="1">
                <a:solidFill>
                  <a:srgbClr val="437466"/>
                </a:solidFill>
                <a:latin typeface="Roboto Condensed"/>
              </a:rPr>
              <a:t>nút</a:t>
            </a:r>
            <a:r>
              <a:rPr lang="en-US" sz="3999" dirty="0">
                <a:solidFill>
                  <a:srgbClr val="437466"/>
                </a:solidFill>
                <a:latin typeface="Roboto Condensed"/>
              </a:rPr>
              <a:t> </a:t>
            </a:r>
            <a:r>
              <a:rPr lang="en-US" sz="3999" dirty="0" err="1">
                <a:solidFill>
                  <a:srgbClr val="437466"/>
                </a:solidFill>
                <a:latin typeface="Roboto Condensed"/>
              </a:rPr>
              <a:t>lên</a:t>
            </a:r>
            <a:r>
              <a:rPr lang="en-US" sz="3999" dirty="0">
                <a:solidFill>
                  <a:srgbClr val="437466"/>
                </a:solidFill>
                <a:latin typeface="Roboto Condensed"/>
              </a:rPr>
              <a:t> </a:t>
            </a:r>
            <a:r>
              <a:rPr lang="en-US" sz="3999" dirty="0" err="1">
                <a:solidFill>
                  <a:srgbClr val="437466"/>
                </a:solidFill>
                <a:latin typeface="Roboto Condensed"/>
              </a:rPr>
              <a:t>đỉnh</a:t>
            </a:r>
            <a:r>
              <a:rPr lang="en-US" sz="3999" dirty="0">
                <a:solidFill>
                  <a:srgbClr val="437466"/>
                </a:solidFill>
                <a:latin typeface="Roboto Condensed"/>
              </a:rPr>
              <a:t> </a:t>
            </a:r>
            <a:r>
              <a:rPr lang="en-US" sz="3999" dirty="0" err="1">
                <a:solidFill>
                  <a:srgbClr val="437466"/>
                </a:solidFill>
                <a:latin typeface="Roboto Condensed"/>
              </a:rPr>
              <a:t>cao</a:t>
            </a:r>
            <a:r>
              <a:rPr lang="en-US" sz="3999" dirty="0">
                <a:solidFill>
                  <a:srgbClr val="437466"/>
                </a:solidFill>
                <a:latin typeface="Roboto Condensed"/>
              </a:rPr>
              <a:t> </a:t>
            </a:r>
            <a:r>
              <a:rPr lang="en-US" sz="3999" dirty="0" err="1">
                <a:solidFill>
                  <a:srgbClr val="437466"/>
                </a:solidFill>
                <a:latin typeface="Roboto Condensed"/>
              </a:rPr>
              <a:t>ngắm</a:t>
            </a:r>
            <a:r>
              <a:rPr lang="en-US" sz="3999" dirty="0">
                <a:solidFill>
                  <a:srgbClr val="437466"/>
                </a:solidFill>
                <a:latin typeface="Roboto Condensed"/>
              </a:rPr>
              <a:t> </a:t>
            </a:r>
            <a:r>
              <a:rPr lang="en-US" sz="3999" dirty="0" err="1">
                <a:solidFill>
                  <a:srgbClr val="437466"/>
                </a:solidFill>
                <a:latin typeface="Roboto Condensed"/>
              </a:rPr>
              <a:t>toàn</a:t>
            </a:r>
            <a:r>
              <a:rPr lang="en-US" sz="3999" dirty="0">
                <a:solidFill>
                  <a:srgbClr val="437466"/>
                </a:solidFill>
                <a:latin typeface="Roboto Condensed"/>
              </a:rPr>
              <a:t> </a:t>
            </a:r>
            <a:r>
              <a:rPr lang="en-US" sz="3999" dirty="0" err="1">
                <a:solidFill>
                  <a:srgbClr val="437466"/>
                </a:solidFill>
                <a:latin typeface="Roboto Condensed"/>
              </a:rPr>
              <a:t>cảnh</a:t>
            </a:r>
            <a:r>
              <a:rPr lang="en-US" sz="3999" dirty="0">
                <a:solidFill>
                  <a:srgbClr val="437466"/>
                </a:solidFill>
                <a:latin typeface="Roboto Condensed"/>
              </a:rPr>
              <a:t> </a:t>
            </a:r>
            <a:r>
              <a:rPr lang="en-US" sz="3999" dirty="0" err="1">
                <a:solidFill>
                  <a:srgbClr val="437466"/>
                </a:solidFill>
                <a:latin typeface="Roboto Condensed"/>
              </a:rPr>
              <a:t>thác</a:t>
            </a:r>
            <a:r>
              <a:rPr lang="en-US" sz="3999" dirty="0">
                <a:solidFill>
                  <a:srgbClr val="437466"/>
                </a:solidFill>
                <a:latin typeface="Roboto Condensed"/>
              </a:rPr>
              <a:t>. </a:t>
            </a:r>
            <a:r>
              <a:rPr lang="en-US" sz="3999" dirty="0" err="1">
                <a:solidFill>
                  <a:srgbClr val="437466"/>
                </a:solidFill>
                <a:latin typeface="Roboto Condensed"/>
              </a:rPr>
              <a:t>Dọc</a:t>
            </a:r>
            <a:r>
              <a:rPr lang="en-US" sz="3999" dirty="0">
                <a:solidFill>
                  <a:srgbClr val="437466"/>
                </a:solidFill>
                <a:latin typeface="Roboto Condensed"/>
              </a:rPr>
              <a:t> </a:t>
            </a:r>
            <a:r>
              <a:rPr lang="en-US" sz="3999" dirty="0" err="1">
                <a:solidFill>
                  <a:srgbClr val="437466"/>
                </a:solidFill>
                <a:latin typeface="Roboto Condensed"/>
              </a:rPr>
              <a:t>đường</a:t>
            </a:r>
            <a:r>
              <a:rPr lang="en-US" sz="3999" dirty="0">
                <a:solidFill>
                  <a:srgbClr val="437466"/>
                </a:solidFill>
                <a:latin typeface="Roboto Condensed"/>
              </a:rPr>
              <a:t>, </a:t>
            </a:r>
            <a:r>
              <a:rPr lang="en-US" sz="3999" dirty="0" err="1">
                <a:solidFill>
                  <a:srgbClr val="437466"/>
                </a:solidFill>
                <a:latin typeface="Roboto Condensed"/>
              </a:rPr>
              <a:t>các</a:t>
            </a:r>
            <a:r>
              <a:rPr lang="en-US" sz="3999" dirty="0">
                <a:solidFill>
                  <a:srgbClr val="437466"/>
                </a:solidFill>
                <a:latin typeface="Roboto Condensed"/>
              </a:rPr>
              <a:t> </a:t>
            </a:r>
            <a:r>
              <a:rPr lang="en-US" sz="3999" dirty="0" err="1">
                <a:solidFill>
                  <a:srgbClr val="437466"/>
                </a:solidFill>
                <a:latin typeface="Roboto Condensed"/>
              </a:rPr>
              <a:t>loài</a:t>
            </a:r>
            <a:r>
              <a:rPr lang="en-US" sz="3999" dirty="0">
                <a:solidFill>
                  <a:srgbClr val="437466"/>
                </a:solidFill>
                <a:latin typeface="Roboto Condensed"/>
              </a:rPr>
              <a:t> </a:t>
            </a:r>
            <a:r>
              <a:rPr lang="en-US" sz="3999" dirty="0" err="1">
                <a:solidFill>
                  <a:srgbClr val="437466"/>
                </a:solidFill>
                <a:latin typeface="Roboto Condensed"/>
              </a:rPr>
              <a:t>chim</a:t>
            </a:r>
            <a:r>
              <a:rPr lang="en-US" sz="3999" dirty="0">
                <a:solidFill>
                  <a:srgbClr val="437466"/>
                </a:solidFill>
                <a:latin typeface="Roboto Condensed"/>
              </a:rPr>
              <a:t> to </a:t>
            </a:r>
            <a:r>
              <a:rPr lang="en-US" sz="3999" dirty="0" err="1">
                <a:solidFill>
                  <a:srgbClr val="437466"/>
                </a:solidFill>
                <a:latin typeface="Roboto Condensed"/>
              </a:rPr>
              <a:t>lớn</a:t>
            </a:r>
            <a:r>
              <a:rPr lang="en-US" sz="3999" dirty="0">
                <a:solidFill>
                  <a:srgbClr val="437466"/>
                </a:solidFill>
                <a:latin typeface="Roboto Condensed"/>
              </a:rPr>
              <a:t> bay </a:t>
            </a:r>
            <a:r>
              <a:rPr lang="en-US" sz="3999" dirty="0" err="1">
                <a:solidFill>
                  <a:srgbClr val="437466"/>
                </a:solidFill>
                <a:latin typeface="Roboto Condensed"/>
              </a:rPr>
              <a:t>rợp</a:t>
            </a:r>
            <a:r>
              <a:rPr lang="en-US" sz="3999" dirty="0">
                <a:solidFill>
                  <a:srgbClr val="437466"/>
                </a:solidFill>
                <a:latin typeface="Roboto Condensed"/>
              </a:rPr>
              <a:t> </a:t>
            </a:r>
            <a:r>
              <a:rPr lang="en-US" sz="3999" dirty="0" err="1">
                <a:solidFill>
                  <a:srgbClr val="437466"/>
                </a:solidFill>
                <a:latin typeface="Roboto Condensed"/>
              </a:rPr>
              <a:t>trời</a:t>
            </a:r>
            <a:r>
              <a:rPr lang="en-US" sz="3999" dirty="0">
                <a:solidFill>
                  <a:srgbClr val="437466"/>
                </a:solidFill>
                <a:latin typeface="Roboto Condensed"/>
              </a:rPr>
              <a:t>, </a:t>
            </a:r>
            <a:r>
              <a:rPr lang="en-US" sz="3999" dirty="0" err="1">
                <a:solidFill>
                  <a:srgbClr val="437466"/>
                </a:solidFill>
                <a:latin typeface="Roboto Condensed"/>
              </a:rPr>
              <a:t>cầy</a:t>
            </a:r>
            <a:r>
              <a:rPr lang="en-US" sz="3999" dirty="0">
                <a:solidFill>
                  <a:srgbClr val="437466"/>
                </a:solidFill>
                <a:latin typeface="Roboto Condensed"/>
              </a:rPr>
              <a:t> </a:t>
            </a:r>
            <a:r>
              <a:rPr lang="en-US" sz="3999" dirty="0" err="1">
                <a:solidFill>
                  <a:srgbClr val="437466"/>
                </a:solidFill>
                <a:latin typeface="Roboto Condensed"/>
              </a:rPr>
              <a:t>hương</a:t>
            </a:r>
            <a:r>
              <a:rPr lang="en-US" sz="3999" dirty="0">
                <a:solidFill>
                  <a:srgbClr val="437466"/>
                </a:solidFill>
                <a:latin typeface="Roboto Condensed"/>
              </a:rPr>
              <a:t>, </a:t>
            </a:r>
            <a:r>
              <a:rPr lang="en-US" sz="3999" dirty="0" err="1">
                <a:solidFill>
                  <a:srgbClr val="437466"/>
                </a:solidFill>
                <a:latin typeface="Roboto Condensed"/>
              </a:rPr>
              <a:t>kì</a:t>
            </a:r>
            <a:r>
              <a:rPr lang="en-US" sz="3999" dirty="0">
                <a:solidFill>
                  <a:srgbClr val="437466"/>
                </a:solidFill>
                <a:latin typeface="Roboto Condensed"/>
              </a:rPr>
              <a:t> </a:t>
            </a:r>
            <a:r>
              <a:rPr lang="en-US" sz="3999" dirty="0" err="1">
                <a:solidFill>
                  <a:srgbClr val="437466"/>
                </a:solidFill>
                <a:latin typeface="Roboto Condensed"/>
              </a:rPr>
              <a:t>đà</a:t>
            </a:r>
            <a:r>
              <a:rPr lang="en-US" sz="3999" dirty="0">
                <a:solidFill>
                  <a:srgbClr val="437466"/>
                </a:solidFill>
                <a:latin typeface="Roboto Condensed"/>
              </a:rPr>
              <a:t>, </a:t>
            </a:r>
            <a:r>
              <a:rPr lang="en-US" sz="3999" dirty="0" err="1">
                <a:solidFill>
                  <a:srgbClr val="437466"/>
                </a:solidFill>
                <a:latin typeface="Roboto Condensed"/>
              </a:rPr>
              <a:t>nhiều</a:t>
            </a:r>
            <a:r>
              <a:rPr lang="en-US" sz="3999" dirty="0">
                <a:solidFill>
                  <a:srgbClr val="437466"/>
                </a:solidFill>
                <a:latin typeface="Roboto Condensed"/>
              </a:rPr>
              <a:t> </a:t>
            </a:r>
            <a:r>
              <a:rPr lang="en-US" sz="3999" dirty="0" err="1">
                <a:solidFill>
                  <a:srgbClr val="437466"/>
                </a:solidFill>
                <a:latin typeface="Roboto Condensed"/>
              </a:rPr>
              <a:t>loài</a:t>
            </a:r>
            <a:r>
              <a:rPr lang="en-US" sz="3999" dirty="0">
                <a:solidFill>
                  <a:srgbClr val="437466"/>
                </a:solidFill>
                <a:latin typeface="Roboto Condensed"/>
              </a:rPr>
              <a:t> </a:t>
            </a:r>
            <a:r>
              <a:rPr lang="en-US" sz="3999" dirty="0" err="1">
                <a:solidFill>
                  <a:srgbClr val="437466"/>
                </a:solidFill>
                <a:latin typeface="Roboto Condensed"/>
              </a:rPr>
              <a:t>hoang</a:t>
            </a:r>
            <a:r>
              <a:rPr lang="en-US" sz="3999" dirty="0">
                <a:solidFill>
                  <a:srgbClr val="437466"/>
                </a:solidFill>
                <a:latin typeface="Roboto Condensed"/>
              </a:rPr>
              <a:t> </a:t>
            </a:r>
            <a:r>
              <a:rPr lang="en-US" sz="3999" dirty="0" err="1">
                <a:solidFill>
                  <a:srgbClr val="437466"/>
                </a:solidFill>
                <a:latin typeface="Roboto Condensed"/>
              </a:rPr>
              <a:t>dã</a:t>
            </a:r>
            <a:r>
              <a:rPr lang="en-US" sz="3999" dirty="0">
                <a:solidFill>
                  <a:srgbClr val="437466"/>
                </a:solidFill>
                <a:latin typeface="Roboto Condensed"/>
              </a:rPr>
              <a:t> </a:t>
            </a:r>
            <a:r>
              <a:rPr lang="en-US" sz="3999" dirty="0" err="1">
                <a:solidFill>
                  <a:srgbClr val="437466"/>
                </a:solidFill>
                <a:latin typeface="Roboto Condensed"/>
              </a:rPr>
              <a:t>quý</a:t>
            </a:r>
            <a:r>
              <a:rPr lang="en-US" sz="3999" dirty="0">
                <a:solidFill>
                  <a:srgbClr val="437466"/>
                </a:solidFill>
                <a:latin typeface="Roboto Condensed"/>
              </a:rPr>
              <a:t> </a:t>
            </a:r>
            <a:r>
              <a:rPr lang="en-US" sz="3999" dirty="0" err="1">
                <a:solidFill>
                  <a:srgbClr val="437466"/>
                </a:solidFill>
                <a:latin typeface="Roboto Condensed"/>
              </a:rPr>
              <a:t>hiếm</a:t>
            </a:r>
            <a:r>
              <a:rPr lang="en-US" sz="3999" dirty="0">
                <a:solidFill>
                  <a:srgbClr val="437466"/>
                </a:solidFill>
                <a:latin typeface="Roboto Condensed"/>
              </a:rPr>
              <a:t> </a:t>
            </a:r>
            <a:r>
              <a:rPr lang="en-US" sz="3999" dirty="0" err="1">
                <a:solidFill>
                  <a:srgbClr val="437466"/>
                </a:solidFill>
                <a:latin typeface="Roboto Condensed"/>
              </a:rPr>
              <a:t>nhởn</a:t>
            </a:r>
            <a:r>
              <a:rPr lang="en-US" sz="3999" dirty="0">
                <a:solidFill>
                  <a:srgbClr val="437466"/>
                </a:solidFill>
                <a:latin typeface="Roboto Condensed"/>
              </a:rPr>
              <a:t> </a:t>
            </a:r>
            <a:r>
              <a:rPr lang="en-US" sz="3999" dirty="0" err="1">
                <a:solidFill>
                  <a:srgbClr val="437466"/>
                </a:solidFill>
                <a:latin typeface="Roboto Condensed"/>
              </a:rPr>
              <a:t>nhơ</a:t>
            </a:r>
            <a:r>
              <a:rPr lang="en-US" sz="3999" dirty="0">
                <a:solidFill>
                  <a:srgbClr val="437466"/>
                </a:solidFill>
                <a:latin typeface="Roboto Condensed"/>
              </a:rPr>
              <a:t> </a:t>
            </a:r>
            <a:r>
              <a:rPr lang="en-US" sz="3999" dirty="0" err="1">
                <a:solidFill>
                  <a:srgbClr val="437466"/>
                </a:solidFill>
                <a:latin typeface="Roboto Condensed"/>
              </a:rPr>
              <a:t>chơi</a:t>
            </a:r>
            <a:r>
              <a:rPr lang="en-US" sz="3999" dirty="0">
                <a:solidFill>
                  <a:srgbClr val="437466"/>
                </a:solidFill>
                <a:latin typeface="Roboto Condensed"/>
              </a:rPr>
              <a:t>. </a:t>
            </a:r>
            <a:r>
              <a:rPr lang="en-US" sz="3999" dirty="0" err="1">
                <a:solidFill>
                  <a:srgbClr val="437466"/>
                </a:solidFill>
                <a:latin typeface="Roboto Condensed"/>
              </a:rPr>
              <a:t>Chúng</a:t>
            </a:r>
            <a:r>
              <a:rPr lang="en-US" sz="3999" dirty="0">
                <a:solidFill>
                  <a:srgbClr val="437466"/>
                </a:solidFill>
                <a:latin typeface="Roboto Condensed"/>
              </a:rPr>
              <a:t> </a:t>
            </a:r>
            <a:r>
              <a:rPr lang="en-US" sz="3999" dirty="0" err="1">
                <a:solidFill>
                  <a:srgbClr val="437466"/>
                </a:solidFill>
                <a:latin typeface="Roboto Condensed"/>
              </a:rPr>
              <a:t>tôi</a:t>
            </a:r>
            <a:r>
              <a:rPr lang="en-US" sz="3999" dirty="0">
                <a:solidFill>
                  <a:srgbClr val="437466"/>
                </a:solidFill>
                <a:latin typeface="Roboto Condensed"/>
              </a:rPr>
              <a:t> </a:t>
            </a:r>
            <a:r>
              <a:rPr lang="en-US" sz="3999" dirty="0" err="1">
                <a:solidFill>
                  <a:srgbClr val="437466"/>
                </a:solidFill>
                <a:latin typeface="Roboto Condensed"/>
              </a:rPr>
              <a:t>ngắm</a:t>
            </a:r>
            <a:r>
              <a:rPr lang="en-US" sz="3999" dirty="0">
                <a:solidFill>
                  <a:srgbClr val="437466"/>
                </a:solidFill>
                <a:latin typeface="Roboto Condensed"/>
              </a:rPr>
              <a:t> </a:t>
            </a:r>
            <a:r>
              <a:rPr lang="en-US" sz="3999" dirty="0" err="1">
                <a:solidFill>
                  <a:srgbClr val="437466"/>
                </a:solidFill>
                <a:latin typeface="Roboto Condensed"/>
              </a:rPr>
              <a:t>thác</a:t>
            </a:r>
            <a:r>
              <a:rPr lang="en-US" sz="3999" dirty="0">
                <a:solidFill>
                  <a:srgbClr val="437466"/>
                </a:solidFill>
                <a:latin typeface="Roboto Condensed"/>
              </a:rPr>
              <a:t>, </a:t>
            </a:r>
            <a:r>
              <a:rPr lang="en-US" sz="3999" dirty="0" err="1">
                <a:solidFill>
                  <a:srgbClr val="437466"/>
                </a:solidFill>
                <a:latin typeface="Roboto Condensed"/>
              </a:rPr>
              <a:t>từ</a:t>
            </a:r>
            <a:r>
              <a:rPr lang="en-US" sz="3999" dirty="0">
                <a:solidFill>
                  <a:srgbClr val="437466"/>
                </a:solidFill>
                <a:latin typeface="Roboto Condensed"/>
              </a:rPr>
              <a:t> Bra-</a:t>
            </a:r>
            <a:r>
              <a:rPr lang="en-US" sz="3999" dirty="0" err="1">
                <a:solidFill>
                  <a:srgbClr val="437466"/>
                </a:solidFill>
                <a:latin typeface="Roboto Condensed"/>
              </a:rPr>
              <a:t>xin</a:t>
            </a:r>
            <a:r>
              <a:rPr lang="en-US" sz="3999" dirty="0">
                <a:solidFill>
                  <a:srgbClr val="437466"/>
                </a:solidFill>
                <a:latin typeface="Roboto Condensed"/>
              </a:rPr>
              <a:t> sang </a:t>
            </a:r>
            <a:r>
              <a:rPr lang="en-US" sz="3999" dirty="0" err="1">
                <a:solidFill>
                  <a:srgbClr val="437466"/>
                </a:solidFill>
                <a:latin typeface="Roboto Condensed"/>
              </a:rPr>
              <a:t>Ác</a:t>
            </a:r>
            <a:r>
              <a:rPr lang="en-US" sz="3999" dirty="0">
                <a:solidFill>
                  <a:srgbClr val="437466"/>
                </a:solidFill>
                <a:latin typeface="Roboto Condensed"/>
              </a:rPr>
              <a:t>-hen-</a:t>
            </a:r>
            <a:r>
              <a:rPr lang="en-US" sz="3999" dirty="0" err="1">
                <a:solidFill>
                  <a:srgbClr val="437466"/>
                </a:solidFill>
                <a:latin typeface="Roboto Condensed"/>
              </a:rPr>
              <a:t>ti</a:t>
            </a:r>
            <a:r>
              <a:rPr lang="en-US" sz="3999" dirty="0">
                <a:solidFill>
                  <a:srgbClr val="437466"/>
                </a:solidFill>
                <a:latin typeface="Roboto Condensed"/>
              </a:rPr>
              <a:t>-</a:t>
            </a:r>
            <a:r>
              <a:rPr lang="en-US" sz="3999" dirty="0" err="1">
                <a:solidFill>
                  <a:srgbClr val="437466"/>
                </a:solidFill>
                <a:latin typeface="Roboto Condensed"/>
              </a:rPr>
              <a:t>na.</a:t>
            </a:r>
            <a:r>
              <a:rPr lang="en-US" sz="3999" dirty="0">
                <a:solidFill>
                  <a:srgbClr val="437466"/>
                </a:solidFill>
                <a:latin typeface="Roboto Condensed"/>
              </a:rPr>
              <a:t> </a:t>
            </a:r>
            <a:r>
              <a:rPr lang="en-US" sz="3999" dirty="0" err="1">
                <a:solidFill>
                  <a:srgbClr val="437466"/>
                </a:solidFill>
                <a:latin typeface="Roboto Condensed"/>
              </a:rPr>
              <a:t>Tuy</a:t>
            </a:r>
            <a:r>
              <a:rPr lang="en-US" sz="3999" dirty="0">
                <a:solidFill>
                  <a:srgbClr val="437466"/>
                </a:solidFill>
                <a:latin typeface="Roboto Condensed"/>
              </a:rPr>
              <a:t> </a:t>
            </a:r>
            <a:r>
              <a:rPr lang="en-US" sz="3999" dirty="0" err="1">
                <a:solidFill>
                  <a:srgbClr val="437466"/>
                </a:solidFill>
                <a:latin typeface="Roboto Condensed"/>
              </a:rPr>
              <a:t>nhiên</a:t>
            </a:r>
            <a:r>
              <a:rPr lang="en-US" sz="3999" dirty="0">
                <a:solidFill>
                  <a:srgbClr val="437466"/>
                </a:solidFill>
                <a:latin typeface="Roboto Condensed"/>
              </a:rPr>
              <a:t>, </a:t>
            </a:r>
            <a:r>
              <a:rPr lang="en-US" sz="3999" dirty="0" err="1">
                <a:solidFill>
                  <a:srgbClr val="437466"/>
                </a:solidFill>
                <a:latin typeface="Roboto Condensed"/>
              </a:rPr>
              <a:t>việc</a:t>
            </a:r>
            <a:r>
              <a:rPr lang="en-US" sz="3999" dirty="0">
                <a:solidFill>
                  <a:srgbClr val="437466"/>
                </a:solidFill>
                <a:latin typeface="Roboto Condensed"/>
              </a:rPr>
              <a:t> </a:t>
            </a:r>
            <a:r>
              <a:rPr lang="en-US" sz="3999" dirty="0" err="1">
                <a:solidFill>
                  <a:srgbClr val="437466"/>
                </a:solidFill>
                <a:latin typeface="Roboto Condensed"/>
              </a:rPr>
              <a:t>xông</a:t>
            </a:r>
            <a:r>
              <a:rPr lang="en-US" sz="3999" dirty="0">
                <a:solidFill>
                  <a:srgbClr val="437466"/>
                </a:solidFill>
                <a:latin typeface="Roboto Condensed"/>
              </a:rPr>
              <a:t> </a:t>
            </a:r>
            <a:r>
              <a:rPr lang="en-US" sz="3999" dirty="0" err="1">
                <a:solidFill>
                  <a:srgbClr val="437466"/>
                </a:solidFill>
                <a:latin typeface="Roboto Condensed"/>
              </a:rPr>
              <a:t>vào</a:t>
            </a:r>
            <a:r>
              <a:rPr lang="en-US" sz="3999" dirty="0">
                <a:solidFill>
                  <a:srgbClr val="437466"/>
                </a:solidFill>
                <a:latin typeface="Roboto Condensed"/>
              </a:rPr>
              <a:t> </a:t>
            </a:r>
            <a:r>
              <a:rPr lang="en-US" sz="3999" dirty="0" err="1">
                <a:solidFill>
                  <a:srgbClr val="437466"/>
                </a:solidFill>
                <a:latin typeface="Roboto Condensed"/>
              </a:rPr>
              <a:t>trung</a:t>
            </a:r>
            <a:r>
              <a:rPr lang="en-US" sz="3999" dirty="0">
                <a:solidFill>
                  <a:srgbClr val="437466"/>
                </a:solidFill>
                <a:latin typeface="Roboto Condensed"/>
              </a:rPr>
              <a:t> </a:t>
            </a:r>
            <a:r>
              <a:rPr lang="en-US" sz="3999" dirty="0" err="1">
                <a:solidFill>
                  <a:srgbClr val="437466"/>
                </a:solidFill>
                <a:latin typeface="Roboto Condensed"/>
              </a:rPr>
              <a:t>tâm</a:t>
            </a:r>
            <a:r>
              <a:rPr lang="en-US" sz="3999" dirty="0">
                <a:solidFill>
                  <a:srgbClr val="437466"/>
                </a:solidFill>
                <a:latin typeface="Roboto Condensed"/>
              </a:rPr>
              <a:t> “</a:t>
            </a:r>
            <a:r>
              <a:rPr lang="en-US" sz="3999" dirty="0" err="1">
                <a:solidFill>
                  <a:srgbClr val="437466"/>
                </a:solidFill>
                <a:latin typeface="Roboto Condensed"/>
              </a:rPr>
              <a:t>Họng</a:t>
            </a:r>
            <a:r>
              <a:rPr lang="en-US" sz="3999" dirty="0">
                <a:solidFill>
                  <a:srgbClr val="437466"/>
                </a:solidFill>
                <a:latin typeface="Roboto Condensed"/>
              </a:rPr>
              <a:t> </a:t>
            </a:r>
            <a:r>
              <a:rPr lang="en-US" sz="3999" dirty="0" err="1">
                <a:solidFill>
                  <a:srgbClr val="437466"/>
                </a:solidFill>
                <a:latin typeface="Roboto Condensed"/>
              </a:rPr>
              <a:t>quỷ</a:t>
            </a:r>
            <a:r>
              <a:rPr lang="en-US" sz="3999" dirty="0">
                <a:solidFill>
                  <a:srgbClr val="437466"/>
                </a:solidFill>
                <a:latin typeface="Roboto Condensed"/>
              </a:rPr>
              <a:t>” </a:t>
            </a:r>
            <a:r>
              <a:rPr lang="en-US" sz="3999" dirty="0" err="1">
                <a:solidFill>
                  <a:srgbClr val="437466"/>
                </a:solidFill>
                <a:latin typeface="Roboto Condensed"/>
              </a:rPr>
              <a:t>luôn</a:t>
            </a:r>
            <a:r>
              <a:rPr lang="en-US" sz="3999" dirty="0">
                <a:solidFill>
                  <a:srgbClr val="437466"/>
                </a:solidFill>
                <a:latin typeface="Roboto Condensed"/>
              </a:rPr>
              <a:t> </a:t>
            </a:r>
            <a:r>
              <a:rPr lang="en-US" sz="3999" dirty="0" err="1">
                <a:solidFill>
                  <a:srgbClr val="437466"/>
                </a:solidFill>
                <a:latin typeface="Roboto Condensed"/>
              </a:rPr>
              <a:t>là</a:t>
            </a:r>
            <a:r>
              <a:rPr lang="en-US" sz="3999" dirty="0">
                <a:solidFill>
                  <a:srgbClr val="437466"/>
                </a:solidFill>
                <a:latin typeface="Roboto Condensed"/>
              </a:rPr>
              <a:t> </a:t>
            </a:r>
            <a:r>
              <a:rPr lang="en-US" sz="3999" dirty="0" err="1">
                <a:solidFill>
                  <a:srgbClr val="437466"/>
                </a:solidFill>
                <a:latin typeface="Roboto Condensed"/>
              </a:rPr>
              <a:t>một</a:t>
            </a:r>
            <a:r>
              <a:rPr lang="en-US" sz="3999" dirty="0">
                <a:solidFill>
                  <a:srgbClr val="437466"/>
                </a:solidFill>
                <a:latin typeface="Roboto Condensed"/>
              </a:rPr>
              <a:t> </a:t>
            </a:r>
            <a:r>
              <a:rPr lang="en-US" sz="3999" dirty="0" err="1">
                <a:solidFill>
                  <a:srgbClr val="437466"/>
                </a:solidFill>
                <a:latin typeface="Roboto Condensed"/>
              </a:rPr>
              <a:t>thách</a:t>
            </a:r>
            <a:r>
              <a:rPr lang="en-US" sz="3999" dirty="0">
                <a:solidFill>
                  <a:srgbClr val="437466"/>
                </a:solidFill>
                <a:latin typeface="Roboto Condensed"/>
              </a:rPr>
              <a:t> </a:t>
            </a:r>
            <a:r>
              <a:rPr lang="en-US" sz="3999" dirty="0" err="1">
                <a:solidFill>
                  <a:srgbClr val="437466"/>
                </a:solidFill>
                <a:latin typeface="Roboto Condensed"/>
              </a:rPr>
              <a:t>thức</a:t>
            </a:r>
            <a:r>
              <a:rPr lang="en-US" sz="3999" dirty="0">
                <a:solidFill>
                  <a:srgbClr val="437466"/>
                </a:solidFill>
                <a:latin typeface="Roboto Condensed"/>
              </a:rPr>
              <a:t> </a:t>
            </a:r>
            <a:r>
              <a:rPr lang="en-US" sz="3999" dirty="0" err="1">
                <a:solidFill>
                  <a:srgbClr val="437466"/>
                </a:solidFill>
                <a:latin typeface="Roboto Condensed"/>
              </a:rPr>
              <a:t>được</a:t>
            </a:r>
            <a:r>
              <a:rPr lang="en-US" sz="3999" dirty="0">
                <a:solidFill>
                  <a:srgbClr val="437466"/>
                </a:solidFill>
                <a:latin typeface="Roboto Condensed"/>
              </a:rPr>
              <a:t> </a:t>
            </a:r>
            <a:r>
              <a:rPr lang="en-US" sz="3999" dirty="0" err="1">
                <a:solidFill>
                  <a:srgbClr val="437466"/>
                </a:solidFill>
                <a:latin typeface="Roboto Condensed"/>
              </a:rPr>
              <a:t>lan</a:t>
            </a:r>
            <a:r>
              <a:rPr lang="en-US" sz="3999" dirty="0">
                <a:solidFill>
                  <a:srgbClr val="437466"/>
                </a:solidFill>
                <a:latin typeface="Roboto Condensed"/>
              </a:rPr>
              <a:t> </a:t>
            </a:r>
            <a:r>
              <a:rPr lang="en-US" sz="3999" dirty="0" err="1">
                <a:solidFill>
                  <a:srgbClr val="437466"/>
                </a:solidFill>
                <a:latin typeface="Roboto Condensed"/>
              </a:rPr>
              <a:t>truyền</a:t>
            </a:r>
            <a:r>
              <a:rPr lang="en-US" sz="3999" dirty="0">
                <a:solidFill>
                  <a:srgbClr val="437466"/>
                </a:solidFill>
                <a:latin typeface="Roboto Condensed"/>
              </a:rPr>
              <a:t>, </a:t>
            </a:r>
            <a:r>
              <a:rPr lang="en-US" sz="3999" dirty="0" err="1">
                <a:solidFill>
                  <a:srgbClr val="437466"/>
                </a:solidFill>
                <a:latin typeface="Roboto Condensed"/>
              </a:rPr>
              <a:t>số</a:t>
            </a:r>
            <a:r>
              <a:rPr lang="en-US" sz="3999" dirty="0">
                <a:solidFill>
                  <a:srgbClr val="437466"/>
                </a:solidFill>
                <a:latin typeface="Roboto Condensed"/>
              </a:rPr>
              <a:t> </a:t>
            </a:r>
            <a:r>
              <a:rPr lang="en-US" sz="3999" dirty="0" err="1">
                <a:solidFill>
                  <a:srgbClr val="437466"/>
                </a:solidFill>
                <a:latin typeface="Roboto Condensed"/>
              </a:rPr>
              <a:t>người</a:t>
            </a:r>
            <a:r>
              <a:rPr lang="en-US" sz="3999" dirty="0">
                <a:solidFill>
                  <a:srgbClr val="437466"/>
                </a:solidFill>
                <a:latin typeface="Roboto Condensed"/>
              </a:rPr>
              <a:t> </a:t>
            </a:r>
            <a:r>
              <a:rPr lang="en-US" sz="3999" dirty="0" err="1">
                <a:solidFill>
                  <a:srgbClr val="437466"/>
                </a:solidFill>
                <a:latin typeface="Roboto Condensed"/>
              </a:rPr>
              <a:t>dám</a:t>
            </a:r>
            <a:r>
              <a:rPr lang="en-US" sz="3999" dirty="0">
                <a:solidFill>
                  <a:srgbClr val="437466"/>
                </a:solidFill>
                <a:latin typeface="Roboto Condensed"/>
              </a:rPr>
              <a:t> </a:t>
            </a:r>
            <a:r>
              <a:rPr lang="en-US" sz="3999" dirty="0" err="1">
                <a:solidFill>
                  <a:srgbClr val="437466"/>
                </a:solidFill>
                <a:latin typeface="Roboto Condensed"/>
              </a:rPr>
              <a:t>tham</a:t>
            </a:r>
            <a:r>
              <a:rPr lang="en-US" sz="3999" dirty="0">
                <a:solidFill>
                  <a:srgbClr val="437466"/>
                </a:solidFill>
                <a:latin typeface="Roboto Condensed"/>
              </a:rPr>
              <a:t> </a:t>
            </a:r>
            <a:r>
              <a:rPr lang="en-US" sz="3999" dirty="0" err="1">
                <a:solidFill>
                  <a:srgbClr val="437466"/>
                </a:solidFill>
                <a:latin typeface="Roboto Condensed"/>
              </a:rPr>
              <a:t>gia</a:t>
            </a:r>
            <a:r>
              <a:rPr lang="en-US" sz="3999" dirty="0">
                <a:solidFill>
                  <a:srgbClr val="437466"/>
                </a:solidFill>
                <a:latin typeface="Roboto Condensed"/>
              </a:rPr>
              <a:t> </a:t>
            </a:r>
            <a:r>
              <a:rPr lang="en-US" sz="3999" dirty="0" err="1">
                <a:solidFill>
                  <a:srgbClr val="437466"/>
                </a:solidFill>
                <a:latin typeface="Roboto Condensed"/>
              </a:rPr>
              <a:t>khám</a:t>
            </a:r>
            <a:r>
              <a:rPr lang="en-US" sz="3999" dirty="0">
                <a:solidFill>
                  <a:srgbClr val="437466"/>
                </a:solidFill>
                <a:latin typeface="Roboto Condensed"/>
              </a:rPr>
              <a:t> </a:t>
            </a:r>
            <a:r>
              <a:rPr lang="en-US" sz="3999" dirty="0" err="1">
                <a:solidFill>
                  <a:srgbClr val="437466"/>
                </a:solidFill>
                <a:latin typeface="Roboto Condensed"/>
              </a:rPr>
              <a:t>phá</a:t>
            </a:r>
            <a:r>
              <a:rPr lang="en-US" sz="3999" dirty="0">
                <a:solidFill>
                  <a:srgbClr val="437466"/>
                </a:solidFill>
                <a:latin typeface="Roboto Condensed"/>
              </a:rPr>
              <a:t> </a:t>
            </a:r>
            <a:r>
              <a:rPr lang="en-US" sz="3999" dirty="0" err="1">
                <a:solidFill>
                  <a:srgbClr val="437466"/>
                </a:solidFill>
                <a:latin typeface="Roboto Condensed"/>
              </a:rPr>
              <a:t>việc</a:t>
            </a:r>
            <a:r>
              <a:rPr lang="en-US" sz="3999" dirty="0">
                <a:solidFill>
                  <a:srgbClr val="437466"/>
                </a:solidFill>
                <a:latin typeface="Roboto Condensed"/>
              </a:rPr>
              <a:t> </a:t>
            </a:r>
            <a:r>
              <a:rPr lang="en-US" sz="3999" dirty="0" err="1">
                <a:solidFill>
                  <a:srgbClr val="437466"/>
                </a:solidFill>
                <a:latin typeface="Roboto Condensed"/>
              </a:rPr>
              <a:t>mạo</a:t>
            </a:r>
            <a:r>
              <a:rPr lang="en-US" sz="3999" dirty="0">
                <a:solidFill>
                  <a:srgbClr val="437466"/>
                </a:solidFill>
                <a:latin typeface="Roboto Condensed"/>
              </a:rPr>
              <a:t> </a:t>
            </a:r>
            <a:r>
              <a:rPr lang="en-US" sz="3999" dirty="0" err="1">
                <a:solidFill>
                  <a:srgbClr val="437466"/>
                </a:solidFill>
                <a:latin typeface="Roboto Condensed"/>
              </a:rPr>
              <a:t>hiểm</a:t>
            </a:r>
            <a:r>
              <a:rPr lang="en-US" sz="3999" dirty="0">
                <a:solidFill>
                  <a:srgbClr val="437466"/>
                </a:solidFill>
                <a:latin typeface="Roboto Condensed"/>
              </a:rPr>
              <a:t> </a:t>
            </a:r>
            <a:r>
              <a:rPr lang="en-US" sz="3999" dirty="0" err="1">
                <a:solidFill>
                  <a:srgbClr val="437466"/>
                </a:solidFill>
                <a:latin typeface="Roboto Condensed"/>
              </a:rPr>
              <a:t>này</a:t>
            </a:r>
            <a:r>
              <a:rPr lang="en-US" sz="3999" dirty="0">
                <a:solidFill>
                  <a:srgbClr val="437466"/>
                </a:solidFill>
                <a:latin typeface="Roboto Condensed"/>
              </a:rPr>
              <a:t> </a:t>
            </a:r>
            <a:r>
              <a:rPr lang="en-US" sz="3999" dirty="0" err="1">
                <a:solidFill>
                  <a:srgbClr val="437466"/>
                </a:solidFill>
                <a:latin typeface="Roboto Condensed"/>
              </a:rPr>
              <a:t>không</a:t>
            </a:r>
            <a:r>
              <a:rPr lang="en-US" sz="3999" dirty="0">
                <a:solidFill>
                  <a:srgbClr val="437466"/>
                </a:solidFill>
                <a:latin typeface="Roboto Condensed"/>
              </a:rPr>
              <a:t> </a:t>
            </a:r>
            <a:r>
              <a:rPr lang="en-US" sz="3999" dirty="0" err="1">
                <a:solidFill>
                  <a:srgbClr val="437466"/>
                </a:solidFill>
                <a:latin typeface="Roboto Condensed"/>
              </a:rPr>
              <a:t>nhiều</a:t>
            </a:r>
            <a:r>
              <a:rPr lang="en-US" sz="3999" dirty="0">
                <a:solidFill>
                  <a:srgbClr val="437466"/>
                </a:solidFill>
                <a:latin typeface="Roboto Condensed"/>
              </a:rPr>
              <a:t>…”</a:t>
            </a:r>
          </a:p>
          <a:p>
            <a:pPr algn="r">
              <a:lnSpc>
                <a:spcPts val="4799"/>
              </a:lnSpc>
            </a:pPr>
            <a:r>
              <a:rPr lang="en-US" sz="3999" dirty="0">
                <a:solidFill>
                  <a:srgbClr val="437466"/>
                </a:solidFill>
                <a:latin typeface="Roboto Condensed"/>
              </a:rPr>
              <a:t>(</a:t>
            </a:r>
            <a:r>
              <a:rPr lang="en-US" sz="3999" dirty="0" err="1">
                <a:solidFill>
                  <a:srgbClr val="437466"/>
                </a:solidFill>
                <a:latin typeface="Roboto Condensed"/>
              </a:rPr>
              <a:t>Trích</a:t>
            </a:r>
            <a:r>
              <a:rPr lang="en-US" sz="3999" dirty="0">
                <a:solidFill>
                  <a:srgbClr val="437466"/>
                </a:solidFill>
                <a:latin typeface="Roboto Condensed"/>
              </a:rPr>
              <a:t> </a:t>
            </a:r>
            <a:r>
              <a:rPr lang="en-US" sz="3999" dirty="0" err="1">
                <a:solidFill>
                  <a:srgbClr val="437466"/>
                </a:solidFill>
                <a:latin typeface="Roboto Condensed Bold Italics"/>
              </a:rPr>
              <a:t>Khám</a:t>
            </a:r>
            <a:r>
              <a:rPr lang="en-US" sz="3999" dirty="0">
                <a:solidFill>
                  <a:srgbClr val="437466"/>
                </a:solidFill>
                <a:latin typeface="Roboto Condensed Bold Italics"/>
              </a:rPr>
              <a:t> </a:t>
            </a:r>
            <a:r>
              <a:rPr lang="en-US" sz="3999" dirty="0" err="1">
                <a:solidFill>
                  <a:srgbClr val="437466"/>
                </a:solidFill>
                <a:latin typeface="Roboto Condensed Bold Italics"/>
              </a:rPr>
              <a:t>phá</a:t>
            </a:r>
            <a:r>
              <a:rPr lang="en-US" sz="3999" dirty="0">
                <a:solidFill>
                  <a:srgbClr val="437466"/>
                </a:solidFill>
                <a:latin typeface="Roboto Condensed Bold Italics"/>
              </a:rPr>
              <a:t> </a:t>
            </a:r>
            <a:r>
              <a:rPr lang="en-US" sz="3999" dirty="0" err="1">
                <a:solidFill>
                  <a:srgbClr val="437466"/>
                </a:solidFill>
                <a:latin typeface="Roboto Condensed Bold Italics"/>
              </a:rPr>
              <a:t>kì</a:t>
            </a:r>
            <a:r>
              <a:rPr lang="en-US" sz="3999" dirty="0">
                <a:solidFill>
                  <a:srgbClr val="437466"/>
                </a:solidFill>
                <a:latin typeface="Roboto Condensed Bold Italics"/>
              </a:rPr>
              <a:t> </a:t>
            </a:r>
            <a:r>
              <a:rPr lang="en-US" sz="3999" dirty="0" err="1">
                <a:solidFill>
                  <a:srgbClr val="437466"/>
                </a:solidFill>
                <a:latin typeface="Roboto Condensed Bold Italics"/>
              </a:rPr>
              <a:t>quan</a:t>
            </a:r>
            <a:r>
              <a:rPr lang="en-US" sz="3999" dirty="0">
                <a:solidFill>
                  <a:srgbClr val="437466"/>
                </a:solidFill>
                <a:latin typeface="Roboto Condensed Bold Italics"/>
              </a:rPr>
              <a:t> </a:t>
            </a:r>
            <a:r>
              <a:rPr lang="en-US" sz="3999" dirty="0" err="1">
                <a:solidFill>
                  <a:srgbClr val="437466"/>
                </a:solidFill>
                <a:latin typeface="Roboto Condensed Bold Italics"/>
              </a:rPr>
              <a:t>thế</a:t>
            </a:r>
            <a:r>
              <a:rPr lang="en-US" sz="3999" dirty="0">
                <a:solidFill>
                  <a:srgbClr val="437466"/>
                </a:solidFill>
                <a:latin typeface="Roboto Condensed Bold Italics"/>
              </a:rPr>
              <a:t> </a:t>
            </a:r>
            <a:r>
              <a:rPr lang="en-US" sz="3999" dirty="0" err="1">
                <a:solidFill>
                  <a:srgbClr val="437466"/>
                </a:solidFill>
                <a:latin typeface="Roboto Condensed Bold Italics"/>
              </a:rPr>
              <a:t>giới</a:t>
            </a:r>
            <a:r>
              <a:rPr lang="en-US" sz="3999" dirty="0">
                <a:solidFill>
                  <a:srgbClr val="437466"/>
                </a:solidFill>
                <a:latin typeface="Roboto Condensed Bold Italics"/>
              </a:rPr>
              <a:t>: </a:t>
            </a:r>
            <a:r>
              <a:rPr lang="en-US" sz="3999" dirty="0" err="1">
                <a:solidFill>
                  <a:srgbClr val="437466"/>
                </a:solidFill>
                <a:latin typeface="Roboto Condensed Bold Italics"/>
              </a:rPr>
              <a:t>thác</a:t>
            </a:r>
            <a:r>
              <a:rPr lang="en-US" sz="3999" dirty="0">
                <a:solidFill>
                  <a:srgbClr val="437466"/>
                </a:solidFill>
                <a:latin typeface="Roboto Condensed Bold Italics"/>
              </a:rPr>
              <a:t> I-goa-du</a:t>
            </a:r>
            <a:r>
              <a:rPr lang="en-US" sz="3999" dirty="0">
                <a:solidFill>
                  <a:srgbClr val="437466"/>
                </a:solidFill>
                <a:latin typeface="Roboto Condensed"/>
              </a:rPr>
              <a:t>, </a:t>
            </a:r>
            <a:r>
              <a:rPr lang="en-US" sz="3999" dirty="0" err="1">
                <a:solidFill>
                  <a:srgbClr val="437466"/>
                </a:solidFill>
                <a:latin typeface="Roboto Condensed"/>
              </a:rPr>
              <a:t>theo</a:t>
            </a:r>
            <a:r>
              <a:rPr lang="en-US" sz="3999" dirty="0">
                <a:solidFill>
                  <a:srgbClr val="437466"/>
                </a:solidFill>
                <a:latin typeface="Roboto Condensed"/>
              </a:rPr>
              <a:t> </a:t>
            </a:r>
            <a:r>
              <a:rPr lang="en-US" sz="3999" dirty="0" err="1">
                <a:solidFill>
                  <a:srgbClr val="437466"/>
                </a:solidFill>
                <a:latin typeface="Roboto Condensed"/>
              </a:rPr>
              <a:t>Đỗ</a:t>
            </a:r>
            <a:r>
              <a:rPr lang="en-US" sz="3999" dirty="0">
                <a:solidFill>
                  <a:srgbClr val="437466"/>
                </a:solidFill>
                <a:latin typeface="Roboto Condensed"/>
              </a:rPr>
              <a:t> </a:t>
            </a:r>
            <a:r>
              <a:rPr lang="en-US" sz="3999" dirty="0" err="1">
                <a:solidFill>
                  <a:srgbClr val="437466"/>
                </a:solidFill>
                <a:latin typeface="Roboto Condensed"/>
              </a:rPr>
              <a:t>Doãn</a:t>
            </a:r>
            <a:r>
              <a:rPr lang="en-US" sz="3999" dirty="0">
                <a:solidFill>
                  <a:srgbClr val="437466"/>
                </a:solidFill>
                <a:latin typeface="Roboto Condensed"/>
              </a:rPr>
              <a:t> </a:t>
            </a:r>
            <a:r>
              <a:rPr lang="en-US" sz="3999" dirty="0" err="1">
                <a:solidFill>
                  <a:srgbClr val="437466"/>
                </a:solidFill>
                <a:latin typeface="Roboto Condensed"/>
              </a:rPr>
              <a:t>Hoàng</a:t>
            </a:r>
            <a:r>
              <a:rPr lang="en-US" sz="3999" dirty="0">
                <a:solidFill>
                  <a:srgbClr val="437466"/>
                </a:solidFill>
                <a:latin typeface="Roboto Condensed"/>
              </a:rPr>
              <a:t>,</a:t>
            </a:r>
          </a:p>
          <a:p>
            <a:pPr algn="r">
              <a:lnSpc>
                <a:spcPts val="4799"/>
              </a:lnSpc>
            </a:pPr>
            <a:r>
              <a:rPr lang="en-US" sz="3999" dirty="0">
                <a:solidFill>
                  <a:srgbClr val="437466"/>
                </a:solidFill>
                <a:latin typeface="Roboto Condensed"/>
              </a:rPr>
              <a:t> SGK </a:t>
            </a:r>
            <a:r>
              <a:rPr lang="en-US" sz="3999" dirty="0" err="1">
                <a:solidFill>
                  <a:srgbClr val="437466"/>
                </a:solidFill>
                <a:latin typeface="Roboto Condensed"/>
              </a:rPr>
              <a:t>Ngữ</a:t>
            </a:r>
            <a:r>
              <a:rPr lang="en-US" sz="3999" dirty="0">
                <a:solidFill>
                  <a:srgbClr val="437466"/>
                </a:solidFill>
                <a:latin typeface="Roboto Condensed"/>
              </a:rPr>
              <a:t> </a:t>
            </a:r>
            <a:r>
              <a:rPr lang="en-US" sz="3999" dirty="0" err="1">
                <a:solidFill>
                  <a:srgbClr val="437466"/>
                </a:solidFill>
                <a:latin typeface="Roboto Condensed"/>
              </a:rPr>
              <a:t>văn</a:t>
            </a:r>
            <a:r>
              <a:rPr lang="en-US" sz="3999" dirty="0">
                <a:solidFill>
                  <a:srgbClr val="437466"/>
                </a:solidFill>
                <a:latin typeface="Roboto Condensed"/>
              </a:rPr>
              <a:t> 8, </a:t>
            </a:r>
            <a:r>
              <a:rPr lang="en-US" sz="3999" dirty="0" err="1">
                <a:solidFill>
                  <a:srgbClr val="437466"/>
                </a:solidFill>
                <a:latin typeface="Roboto Condensed"/>
              </a:rPr>
              <a:t>Bộ</a:t>
            </a:r>
            <a:r>
              <a:rPr lang="en-US" sz="3999" dirty="0">
                <a:solidFill>
                  <a:srgbClr val="437466"/>
                </a:solidFill>
                <a:latin typeface="Roboto Condensed"/>
              </a:rPr>
              <a:t> </a:t>
            </a:r>
            <a:r>
              <a:rPr lang="en-US" sz="3999" dirty="0" err="1">
                <a:solidFill>
                  <a:srgbClr val="437466"/>
                </a:solidFill>
                <a:latin typeface="Roboto Condensed"/>
              </a:rPr>
              <a:t>Cánh</a:t>
            </a:r>
            <a:r>
              <a:rPr lang="en-US" sz="3999" dirty="0">
                <a:solidFill>
                  <a:srgbClr val="437466"/>
                </a:solidFill>
                <a:latin typeface="Roboto Condensed"/>
              </a:rPr>
              <a:t> </a:t>
            </a:r>
            <a:r>
              <a:rPr lang="en-US" sz="3999" dirty="0" err="1">
                <a:solidFill>
                  <a:srgbClr val="437466"/>
                </a:solidFill>
                <a:latin typeface="Roboto Condensed"/>
              </a:rPr>
              <a:t>diều</a:t>
            </a:r>
            <a:r>
              <a:rPr lang="en-US" sz="3999" dirty="0">
                <a:solidFill>
                  <a:srgbClr val="437466"/>
                </a:solidFill>
                <a:latin typeface="Roboto Condensed"/>
              </a:rPr>
              <a:t>, tr.62)</a:t>
            </a:r>
          </a:p>
          <a:p>
            <a:pPr algn="just">
              <a:lnSpc>
                <a:spcPts val="4799"/>
              </a:lnSpc>
            </a:pPr>
            <a:r>
              <a:rPr lang="en-US" sz="3999" dirty="0" err="1">
                <a:solidFill>
                  <a:srgbClr val="437466"/>
                </a:solidFill>
                <a:latin typeface="Roboto Condensed Bold"/>
              </a:rPr>
              <a:t>Câu</a:t>
            </a:r>
            <a:r>
              <a:rPr lang="en-US" sz="3999" dirty="0">
                <a:solidFill>
                  <a:srgbClr val="437466"/>
                </a:solidFill>
                <a:latin typeface="Roboto Condensed Bold"/>
              </a:rPr>
              <a:t> </a:t>
            </a:r>
            <a:r>
              <a:rPr lang="en-US" sz="3999" dirty="0" err="1">
                <a:solidFill>
                  <a:srgbClr val="437466"/>
                </a:solidFill>
                <a:latin typeface="Roboto Condensed Bold"/>
              </a:rPr>
              <a:t>hỏi</a:t>
            </a:r>
            <a:r>
              <a:rPr lang="en-US" sz="3999" dirty="0">
                <a:solidFill>
                  <a:srgbClr val="437466"/>
                </a:solidFill>
                <a:latin typeface="Roboto Condensed Bold"/>
              </a:rPr>
              <a:t>:</a:t>
            </a:r>
          </a:p>
          <a:p>
            <a:pPr algn="just">
              <a:lnSpc>
                <a:spcPts val="4799"/>
              </a:lnSpc>
            </a:pPr>
            <a:r>
              <a:rPr lang="en-US" sz="3999" dirty="0" err="1">
                <a:solidFill>
                  <a:srgbClr val="437466"/>
                </a:solidFill>
                <a:latin typeface="Roboto Condensed Bold"/>
              </a:rPr>
              <a:t>Câu</a:t>
            </a:r>
            <a:r>
              <a:rPr lang="en-US" sz="3999" dirty="0">
                <a:solidFill>
                  <a:srgbClr val="437466"/>
                </a:solidFill>
                <a:latin typeface="Roboto Condensed Bold"/>
              </a:rPr>
              <a:t> 1: </a:t>
            </a:r>
            <a:r>
              <a:rPr lang="en-US" sz="3999" dirty="0" err="1">
                <a:solidFill>
                  <a:srgbClr val="437466"/>
                </a:solidFill>
                <a:latin typeface="Roboto Condensed"/>
              </a:rPr>
              <a:t>Hãy</a:t>
            </a:r>
            <a:r>
              <a:rPr lang="en-US" sz="3999" dirty="0">
                <a:solidFill>
                  <a:srgbClr val="437466"/>
                </a:solidFill>
                <a:latin typeface="Roboto Condensed"/>
              </a:rPr>
              <a:t> </a:t>
            </a:r>
            <a:r>
              <a:rPr lang="en-US" sz="3999" dirty="0" err="1">
                <a:solidFill>
                  <a:srgbClr val="437466"/>
                </a:solidFill>
                <a:latin typeface="Roboto Condensed"/>
              </a:rPr>
              <a:t>chỉ</a:t>
            </a:r>
            <a:r>
              <a:rPr lang="en-US" sz="3999" dirty="0">
                <a:solidFill>
                  <a:srgbClr val="437466"/>
                </a:solidFill>
                <a:latin typeface="Roboto Condensed"/>
              </a:rPr>
              <a:t> ra </a:t>
            </a:r>
            <a:r>
              <a:rPr lang="en-US" sz="3999" dirty="0" err="1">
                <a:solidFill>
                  <a:srgbClr val="437466"/>
                </a:solidFill>
                <a:latin typeface="Roboto Condensed"/>
              </a:rPr>
              <a:t>những</a:t>
            </a:r>
            <a:r>
              <a:rPr lang="en-US" sz="3999" dirty="0">
                <a:solidFill>
                  <a:srgbClr val="437466"/>
                </a:solidFill>
                <a:latin typeface="Roboto Condensed"/>
              </a:rPr>
              <a:t> </a:t>
            </a:r>
            <a:r>
              <a:rPr lang="en-US" sz="3999" dirty="0" err="1">
                <a:solidFill>
                  <a:srgbClr val="437466"/>
                </a:solidFill>
                <a:latin typeface="Roboto Condensed"/>
              </a:rPr>
              <a:t>câu</a:t>
            </a:r>
            <a:r>
              <a:rPr lang="en-US" sz="3999" dirty="0">
                <a:solidFill>
                  <a:srgbClr val="437466"/>
                </a:solidFill>
                <a:latin typeface="Roboto Condensed"/>
              </a:rPr>
              <a:t> </a:t>
            </a:r>
            <a:r>
              <a:rPr lang="en-US" sz="3999" dirty="0" err="1">
                <a:solidFill>
                  <a:srgbClr val="437466"/>
                </a:solidFill>
                <a:latin typeface="Roboto Condensed"/>
              </a:rPr>
              <a:t>văn</a:t>
            </a:r>
            <a:r>
              <a:rPr lang="en-US" sz="3999" dirty="0">
                <a:solidFill>
                  <a:srgbClr val="437466"/>
                </a:solidFill>
                <a:latin typeface="Roboto Condensed"/>
              </a:rPr>
              <a:t> </a:t>
            </a:r>
            <a:r>
              <a:rPr lang="en-US" sz="3999" dirty="0" err="1">
                <a:solidFill>
                  <a:srgbClr val="437466"/>
                </a:solidFill>
                <a:latin typeface="Roboto Condensed"/>
              </a:rPr>
              <a:t>có</a:t>
            </a:r>
            <a:r>
              <a:rPr lang="en-US" sz="3999" dirty="0">
                <a:solidFill>
                  <a:srgbClr val="437466"/>
                </a:solidFill>
                <a:latin typeface="Roboto Condensed"/>
              </a:rPr>
              <a:t> </a:t>
            </a:r>
            <a:r>
              <a:rPr lang="en-US" sz="3999" dirty="0" err="1">
                <a:solidFill>
                  <a:srgbClr val="437466"/>
                </a:solidFill>
                <a:latin typeface="Roboto Condensed"/>
              </a:rPr>
              <a:t>yếu</a:t>
            </a:r>
            <a:r>
              <a:rPr lang="en-US" sz="3999" dirty="0">
                <a:solidFill>
                  <a:srgbClr val="437466"/>
                </a:solidFill>
                <a:latin typeface="Roboto Condensed"/>
              </a:rPr>
              <a:t> </a:t>
            </a:r>
            <a:r>
              <a:rPr lang="en-US" sz="3999" dirty="0" err="1">
                <a:solidFill>
                  <a:srgbClr val="437466"/>
                </a:solidFill>
                <a:latin typeface="Roboto Condensed"/>
              </a:rPr>
              <a:t>tố</a:t>
            </a:r>
            <a:r>
              <a:rPr lang="en-US" sz="3999" dirty="0">
                <a:solidFill>
                  <a:srgbClr val="437466"/>
                </a:solidFill>
                <a:latin typeface="Roboto Condensed"/>
              </a:rPr>
              <a:t> </a:t>
            </a:r>
            <a:r>
              <a:rPr lang="en-US" sz="3999" dirty="0" err="1">
                <a:solidFill>
                  <a:srgbClr val="437466"/>
                </a:solidFill>
                <a:latin typeface="Roboto Condensed"/>
              </a:rPr>
              <a:t>tự</a:t>
            </a:r>
            <a:r>
              <a:rPr lang="en-US" sz="3999" dirty="0">
                <a:solidFill>
                  <a:srgbClr val="437466"/>
                </a:solidFill>
                <a:latin typeface="Roboto Condensed"/>
              </a:rPr>
              <a:t> </a:t>
            </a:r>
            <a:r>
              <a:rPr lang="en-US" sz="3999" dirty="0" err="1">
                <a:solidFill>
                  <a:srgbClr val="437466"/>
                </a:solidFill>
                <a:latin typeface="Roboto Condensed"/>
              </a:rPr>
              <a:t>sự</a:t>
            </a:r>
            <a:r>
              <a:rPr lang="en-US" sz="3999" dirty="0">
                <a:solidFill>
                  <a:srgbClr val="437466"/>
                </a:solidFill>
                <a:latin typeface="Roboto Condensed"/>
              </a:rPr>
              <a:t> </a:t>
            </a:r>
            <a:r>
              <a:rPr lang="en-US" sz="3999" dirty="0" err="1">
                <a:solidFill>
                  <a:srgbClr val="437466"/>
                </a:solidFill>
                <a:latin typeface="Roboto Condensed"/>
              </a:rPr>
              <a:t>trong</a:t>
            </a:r>
            <a:r>
              <a:rPr lang="en-US" sz="3999" dirty="0">
                <a:solidFill>
                  <a:srgbClr val="437466"/>
                </a:solidFill>
                <a:latin typeface="Roboto Condensed"/>
              </a:rPr>
              <a:t> </a:t>
            </a:r>
            <a:r>
              <a:rPr lang="en-US" sz="3999" dirty="0" err="1">
                <a:solidFill>
                  <a:srgbClr val="437466"/>
                </a:solidFill>
                <a:latin typeface="Roboto Condensed"/>
              </a:rPr>
              <a:t>đoạn</a:t>
            </a:r>
            <a:r>
              <a:rPr lang="en-US" sz="3999" dirty="0">
                <a:solidFill>
                  <a:srgbClr val="437466"/>
                </a:solidFill>
                <a:latin typeface="Roboto Condensed"/>
              </a:rPr>
              <a:t> </a:t>
            </a:r>
            <a:r>
              <a:rPr lang="en-US" sz="3999" dirty="0" err="1">
                <a:solidFill>
                  <a:srgbClr val="437466"/>
                </a:solidFill>
                <a:latin typeface="Roboto Condensed"/>
              </a:rPr>
              <a:t>ngữ</a:t>
            </a:r>
            <a:r>
              <a:rPr lang="en-US" sz="3999" dirty="0">
                <a:solidFill>
                  <a:srgbClr val="437466"/>
                </a:solidFill>
                <a:latin typeface="Roboto Condensed"/>
              </a:rPr>
              <a:t> </a:t>
            </a:r>
            <a:r>
              <a:rPr lang="en-US" sz="3999" dirty="0" err="1">
                <a:solidFill>
                  <a:srgbClr val="437466"/>
                </a:solidFill>
                <a:latin typeface="Roboto Condensed"/>
              </a:rPr>
              <a:t>liệu</a:t>
            </a:r>
            <a:r>
              <a:rPr lang="en-US" sz="3999" dirty="0">
                <a:solidFill>
                  <a:srgbClr val="437466"/>
                </a:solidFill>
                <a:latin typeface="Roboto Condensed"/>
              </a:rPr>
              <a:t> </a:t>
            </a:r>
            <a:r>
              <a:rPr lang="en-US" sz="3999" dirty="0" err="1">
                <a:solidFill>
                  <a:srgbClr val="437466"/>
                </a:solidFill>
                <a:latin typeface="Roboto Condensed"/>
              </a:rPr>
              <a:t>trên</a:t>
            </a:r>
            <a:r>
              <a:rPr lang="en-US" sz="3999" dirty="0">
                <a:solidFill>
                  <a:srgbClr val="437466"/>
                </a:solidFill>
                <a:latin typeface="Roboto Condensed"/>
              </a:rPr>
              <a:t>. </a:t>
            </a:r>
          </a:p>
          <a:p>
            <a:pPr algn="just">
              <a:lnSpc>
                <a:spcPts val="4799"/>
              </a:lnSpc>
            </a:pPr>
            <a:r>
              <a:rPr lang="en-US" sz="3999" dirty="0" err="1">
                <a:solidFill>
                  <a:srgbClr val="437466"/>
                </a:solidFill>
                <a:latin typeface="Roboto Condensed Bold"/>
              </a:rPr>
              <a:t>Câu</a:t>
            </a:r>
            <a:r>
              <a:rPr lang="en-US" sz="3999" dirty="0">
                <a:solidFill>
                  <a:srgbClr val="437466"/>
                </a:solidFill>
                <a:latin typeface="Roboto Condensed Bold"/>
              </a:rPr>
              <a:t> 2: </a:t>
            </a:r>
            <a:r>
              <a:rPr lang="en-US" sz="3999" dirty="0">
                <a:solidFill>
                  <a:srgbClr val="437466"/>
                </a:solidFill>
                <a:latin typeface="Roboto Condensed"/>
              </a:rPr>
              <a:t>Cho </a:t>
            </a:r>
            <a:r>
              <a:rPr lang="en-US" sz="3999" dirty="0" err="1">
                <a:solidFill>
                  <a:srgbClr val="437466"/>
                </a:solidFill>
                <a:latin typeface="Roboto Condensed"/>
              </a:rPr>
              <a:t>biết</a:t>
            </a:r>
            <a:r>
              <a:rPr lang="en-US" sz="3999" dirty="0">
                <a:solidFill>
                  <a:srgbClr val="437466"/>
                </a:solidFill>
                <a:latin typeface="Roboto Condensed"/>
              </a:rPr>
              <a:t> </a:t>
            </a:r>
            <a:r>
              <a:rPr lang="en-US" sz="3999" dirty="0" err="1">
                <a:solidFill>
                  <a:srgbClr val="437466"/>
                </a:solidFill>
                <a:latin typeface="Roboto Condensed"/>
              </a:rPr>
              <a:t>tác</a:t>
            </a:r>
            <a:r>
              <a:rPr lang="en-US" sz="3999" dirty="0">
                <a:solidFill>
                  <a:srgbClr val="437466"/>
                </a:solidFill>
                <a:latin typeface="Roboto Condensed"/>
              </a:rPr>
              <a:t> </a:t>
            </a:r>
            <a:r>
              <a:rPr lang="en-US" sz="3999" dirty="0" err="1">
                <a:solidFill>
                  <a:srgbClr val="437466"/>
                </a:solidFill>
                <a:latin typeface="Roboto Condensed"/>
              </a:rPr>
              <a:t>dụng</a:t>
            </a:r>
            <a:r>
              <a:rPr lang="en-US" sz="3999" dirty="0">
                <a:solidFill>
                  <a:srgbClr val="437466"/>
                </a:solidFill>
                <a:latin typeface="Roboto Condensed"/>
              </a:rPr>
              <a:t> </a:t>
            </a:r>
            <a:r>
              <a:rPr lang="en-US" sz="3999" dirty="0" err="1">
                <a:solidFill>
                  <a:srgbClr val="437466"/>
                </a:solidFill>
                <a:latin typeface="Roboto Condensed"/>
              </a:rPr>
              <a:t>của</a:t>
            </a:r>
            <a:r>
              <a:rPr lang="en-US" sz="3999" dirty="0">
                <a:solidFill>
                  <a:srgbClr val="437466"/>
                </a:solidFill>
                <a:latin typeface="Roboto Condensed"/>
              </a:rPr>
              <a:t> </a:t>
            </a:r>
            <a:r>
              <a:rPr lang="en-US" sz="3999" dirty="0" err="1">
                <a:solidFill>
                  <a:srgbClr val="437466"/>
                </a:solidFill>
                <a:latin typeface="Roboto Condensed"/>
              </a:rPr>
              <a:t>việc</a:t>
            </a:r>
            <a:r>
              <a:rPr lang="en-US" sz="3999" dirty="0">
                <a:solidFill>
                  <a:srgbClr val="437466"/>
                </a:solidFill>
                <a:latin typeface="Roboto Condensed"/>
              </a:rPr>
              <a:t> </a:t>
            </a:r>
            <a:r>
              <a:rPr lang="en-US" sz="3999" dirty="0" err="1">
                <a:solidFill>
                  <a:srgbClr val="437466"/>
                </a:solidFill>
                <a:latin typeface="Roboto Condensed"/>
              </a:rPr>
              <a:t>sử</a:t>
            </a:r>
            <a:r>
              <a:rPr lang="en-US" sz="3999" dirty="0">
                <a:solidFill>
                  <a:srgbClr val="437466"/>
                </a:solidFill>
                <a:latin typeface="Roboto Condensed"/>
              </a:rPr>
              <a:t> </a:t>
            </a:r>
            <a:r>
              <a:rPr lang="en-US" sz="3999" dirty="0" err="1">
                <a:solidFill>
                  <a:srgbClr val="437466"/>
                </a:solidFill>
                <a:latin typeface="Roboto Condensed"/>
              </a:rPr>
              <a:t>dụng</a:t>
            </a:r>
            <a:r>
              <a:rPr lang="en-US" sz="3999" dirty="0">
                <a:solidFill>
                  <a:srgbClr val="437466"/>
                </a:solidFill>
                <a:latin typeface="Roboto Condensed"/>
              </a:rPr>
              <a:t> </a:t>
            </a:r>
            <a:r>
              <a:rPr lang="en-US" sz="3999" dirty="0" err="1">
                <a:solidFill>
                  <a:srgbClr val="437466"/>
                </a:solidFill>
                <a:latin typeface="Roboto Condensed"/>
              </a:rPr>
              <a:t>yếu</a:t>
            </a:r>
            <a:r>
              <a:rPr lang="en-US" sz="3999" dirty="0">
                <a:solidFill>
                  <a:srgbClr val="437466"/>
                </a:solidFill>
                <a:latin typeface="Roboto Condensed"/>
              </a:rPr>
              <a:t> </a:t>
            </a:r>
            <a:r>
              <a:rPr lang="en-US" sz="3999" dirty="0" err="1">
                <a:solidFill>
                  <a:srgbClr val="437466"/>
                </a:solidFill>
                <a:latin typeface="Roboto Condensed"/>
              </a:rPr>
              <a:t>tố</a:t>
            </a:r>
            <a:r>
              <a:rPr lang="en-US" sz="3999" dirty="0">
                <a:solidFill>
                  <a:srgbClr val="437466"/>
                </a:solidFill>
                <a:latin typeface="Roboto Condensed"/>
              </a:rPr>
              <a:t> </a:t>
            </a:r>
            <a:r>
              <a:rPr lang="en-US" sz="3999" dirty="0" err="1">
                <a:solidFill>
                  <a:srgbClr val="437466"/>
                </a:solidFill>
                <a:latin typeface="Roboto Condensed"/>
              </a:rPr>
              <a:t>tự</a:t>
            </a:r>
            <a:r>
              <a:rPr lang="en-US" sz="3999" dirty="0">
                <a:solidFill>
                  <a:srgbClr val="437466"/>
                </a:solidFill>
                <a:latin typeface="Roboto Condensed"/>
              </a:rPr>
              <a:t> </a:t>
            </a:r>
            <a:r>
              <a:rPr lang="en-US" sz="3999" dirty="0" err="1">
                <a:solidFill>
                  <a:srgbClr val="437466"/>
                </a:solidFill>
                <a:latin typeface="Roboto Condensed"/>
              </a:rPr>
              <a:t>sự</a:t>
            </a:r>
            <a:r>
              <a:rPr lang="en-US" sz="3999" dirty="0">
                <a:solidFill>
                  <a:srgbClr val="437466"/>
                </a:solidFill>
                <a:latin typeface="Roboto Condensed"/>
              </a:rPr>
              <a:t> </a:t>
            </a:r>
            <a:r>
              <a:rPr lang="en-US" sz="3999" dirty="0" err="1">
                <a:solidFill>
                  <a:srgbClr val="437466"/>
                </a:solidFill>
                <a:latin typeface="Roboto Condensed"/>
              </a:rPr>
              <a:t>này</a:t>
            </a:r>
            <a:r>
              <a:rPr lang="en-US" sz="3999" dirty="0">
                <a:solidFill>
                  <a:srgbClr val="437466"/>
                </a:solidFill>
                <a:latin typeface="Roboto Condensed"/>
              </a:rPr>
              <a:t> </a:t>
            </a:r>
            <a:r>
              <a:rPr lang="en-US" sz="3999" dirty="0" err="1">
                <a:solidFill>
                  <a:srgbClr val="437466"/>
                </a:solidFill>
                <a:latin typeface="Roboto Condensed"/>
              </a:rPr>
              <a:t>đối</a:t>
            </a:r>
            <a:r>
              <a:rPr lang="en-US" sz="3999" dirty="0">
                <a:solidFill>
                  <a:srgbClr val="437466"/>
                </a:solidFill>
                <a:latin typeface="Roboto Condensed"/>
              </a:rPr>
              <a:t> </a:t>
            </a:r>
            <a:r>
              <a:rPr lang="en-US" sz="3999" dirty="0" err="1">
                <a:solidFill>
                  <a:srgbClr val="437466"/>
                </a:solidFill>
                <a:latin typeface="Roboto Condensed"/>
              </a:rPr>
              <a:t>với</a:t>
            </a:r>
            <a:r>
              <a:rPr lang="en-US" sz="3999" dirty="0">
                <a:solidFill>
                  <a:srgbClr val="437466"/>
                </a:solidFill>
                <a:latin typeface="Roboto Condensed"/>
              </a:rPr>
              <a:t> </a:t>
            </a:r>
            <a:r>
              <a:rPr lang="en-US" sz="3999" dirty="0" err="1">
                <a:solidFill>
                  <a:srgbClr val="437466"/>
                </a:solidFill>
                <a:latin typeface="Roboto Condensed"/>
              </a:rPr>
              <a:t>nội</a:t>
            </a:r>
            <a:r>
              <a:rPr lang="en-US" sz="3999" dirty="0">
                <a:solidFill>
                  <a:srgbClr val="437466"/>
                </a:solidFill>
                <a:latin typeface="Roboto Condensed"/>
              </a:rPr>
              <a:t> dung </a:t>
            </a:r>
            <a:r>
              <a:rPr lang="en-US" sz="3999" dirty="0" err="1">
                <a:solidFill>
                  <a:srgbClr val="437466"/>
                </a:solidFill>
                <a:latin typeface="Roboto Condensed"/>
              </a:rPr>
              <a:t>của</a:t>
            </a:r>
            <a:r>
              <a:rPr lang="en-US" sz="3999" dirty="0">
                <a:solidFill>
                  <a:srgbClr val="437466"/>
                </a:solidFill>
                <a:latin typeface="Roboto Condensed"/>
              </a:rPr>
              <a:t> </a:t>
            </a:r>
            <a:r>
              <a:rPr lang="en-US" sz="3999" dirty="0" err="1">
                <a:solidFill>
                  <a:srgbClr val="437466"/>
                </a:solidFill>
                <a:latin typeface="Roboto Condensed"/>
              </a:rPr>
              <a:t>toàn</a:t>
            </a:r>
            <a:r>
              <a:rPr lang="en-US" sz="3999" dirty="0">
                <a:solidFill>
                  <a:srgbClr val="437466"/>
                </a:solidFill>
                <a:latin typeface="Roboto Condensed"/>
              </a:rPr>
              <a:t> </a:t>
            </a:r>
            <a:r>
              <a:rPr lang="en-US" sz="3999" dirty="0" err="1">
                <a:solidFill>
                  <a:srgbClr val="437466"/>
                </a:solidFill>
                <a:latin typeface="Roboto Condensed"/>
              </a:rPr>
              <a:t>văn</a:t>
            </a:r>
            <a:r>
              <a:rPr lang="en-US" sz="3999" dirty="0">
                <a:solidFill>
                  <a:srgbClr val="437466"/>
                </a:solidFill>
                <a:latin typeface="Roboto Condensed"/>
              </a:rPr>
              <a:t> </a:t>
            </a:r>
            <a:r>
              <a:rPr lang="en-US" sz="3999" dirty="0" err="1">
                <a:solidFill>
                  <a:srgbClr val="437466"/>
                </a:solidFill>
                <a:latin typeface="Roboto Condensed"/>
              </a:rPr>
              <a:t>bản</a:t>
            </a:r>
            <a:r>
              <a:rPr lang="en-US" sz="3999" dirty="0">
                <a:solidFill>
                  <a:srgbClr val="437466"/>
                </a:solidFill>
                <a:latin typeface="Roboto Condensed"/>
              </a:rPr>
              <a:t>.</a:t>
            </a:r>
          </a:p>
          <a:p>
            <a:pPr algn="just">
              <a:lnSpc>
                <a:spcPts val="4799"/>
              </a:lnSpc>
            </a:pPr>
            <a:r>
              <a:rPr lang="en-US" sz="3999" dirty="0" err="1">
                <a:solidFill>
                  <a:srgbClr val="437466"/>
                </a:solidFill>
                <a:latin typeface="Roboto Condensed Bold"/>
              </a:rPr>
              <a:t>Câu</a:t>
            </a:r>
            <a:r>
              <a:rPr lang="en-US" sz="3999" dirty="0">
                <a:solidFill>
                  <a:srgbClr val="437466"/>
                </a:solidFill>
                <a:latin typeface="Roboto Condensed Bold"/>
              </a:rPr>
              <a:t> 3:</a:t>
            </a:r>
            <a:r>
              <a:rPr lang="en-US" sz="3999" dirty="0">
                <a:solidFill>
                  <a:srgbClr val="437466"/>
                </a:solidFill>
                <a:latin typeface="Roboto Condensed"/>
              </a:rPr>
              <a:t> Theo </a:t>
            </a:r>
            <a:r>
              <a:rPr lang="en-US" sz="3999" dirty="0" err="1">
                <a:solidFill>
                  <a:srgbClr val="437466"/>
                </a:solidFill>
                <a:latin typeface="Roboto Condensed"/>
              </a:rPr>
              <a:t>em</a:t>
            </a:r>
            <a:r>
              <a:rPr lang="en-US" sz="3999" dirty="0">
                <a:solidFill>
                  <a:srgbClr val="437466"/>
                </a:solidFill>
                <a:latin typeface="Roboto Condensed"/>
              </a:rPr>
              <a:t>, </a:t>
            </a:r>
            <a:r>
              <a:rPr lang="en-US" sz="3999" dirty="0" err="1">
                <a:solidFill>
                  <a:srgbClr val="437466"/>
                </a:solidFill>
                <a:latin typeface="Roboto Condensed"/>
              </a:rPr>
              <a:t>khi</a:t>
            </a:r>
            <a:r>
              <a:rPr lang="en-US" sz="3999" dirty="0">
                <a:solidFill>
                  <a:srgbClr val="437466"/>
                </a:solidFill>
                <a:latin typeface="Roboto Condensed"/>
              </a:rPr>
              <a:t> </a:t>
            </a:r>
            <a:r>
              <a:rPr lang="en-US" sz="3999" dirty="0" err="1">
                <a:solidFill>
                  <a:srgbClr val="437466"/>
                </a:solidFill>
                <a:latin typeface="Roboto Condensed"/>
              </a:rPr>
              <a:t>sử</a:t>
            </a:r>
            <a:r>
              <a:rPr lang="en-US" sz="3999" dirty="0">
                <a:solidFill>
                  <a:srgbClr val="437466"/>
                </a:solidFill>
                <a:latin typeface="Roboto Condensed"/>
              </a:rPr>
              <a:t> </a:t>
            </a:r>
            <a:r>
              <a:rPr lang="en-US" sz="3999" dirty="0" err="1">
                <a:solidFill>
                  <a:srgbClr val="437466"/>
                </a:solidFill>
                <a:latin typeface="Roboto Condensed"/>
              </a:rPr>
              <a:t>dụng</a:t>
            </a:r>
            <a:r>
              <a:rPr lang="en-US" sz="3999" dirty="0">
                <a:solidFill>
                  <a:srgbClr val="437466"/>
                </a:solidFill>
                <a:latin typeface="Roboto Condensed"/>
              </a:rPr>
              <a:t> </a:t>
            </a:r>
            <a:r>
              <a:rPr lang="en-US" sz="3999" dirty="0" err="1">
                <a:solidFill>
                  <a:srgbClr val="437466"/>
                </a:solidFill>
                <a:latin typeface="Roboto Condensed"/>
              </a:rPr>
              <a:t>yếu</a:t>
            </a:r>
            <a:r>
              <a:rPr lang="en-US" sz="3999" dirty="0">
                <a:solidFill>
                  <a:srgbClr val="437466"/>
                </a:solidFill>
                <a:latin typeface="Roboto Condensed"/>
              </a:rPr>
              <a:t> </a:t>
            </a:r>
            <a:r>
              <a:rPr lang="en-US" sz="3999" dirty="0" err="1">
                <a:solidFill>
                  <a:srgbClr val="437466"/>
                </a:solidFill>
                <a:latin typeface="Roboto Condensed"/>
              </a:rPr>
              <a:t>tố</a:t>
            </a:r>
            <a:r>
              <a:rPr lang="en-US" sz="3999" dirty="0">
                <a:solidFill>
                  <a:srgbClr val="437466"/>
                </a:solidFill>
                <a:latin typeface="Roboto Condensed"/>
              </a:rPr>
              <a:t> </a:t>
            </a:r>
            <a:r>
              <a:rPr lang="en-US" sz="3999" dirty="0" err="1">
                <a:solidFill>
                  <a:srgbClr val="437466"/>
                </a:solidFill>
                <a:latin typeface="Roboto Condensed"/>
              </a:rPr>
              <a:t>tự</a:t>
            </a:r>
            <a:r>
              <a:rPr lang="en-US" sz="3999" dirty="0">
                <a:solidFill>
                  <a:srgbClr val="437466"/>
                </a:solidFill>
                <a:latin typeface="Roboto Condensed"/>
              </a:rPr>
              <a:t> </a:t>
            </a:r>
            <a:r>
              <a:rPr lang="en-US" sz="3999" dirty="0" err="1">
                <a:solidFill>
                  <a:srgbClr val="437466"/>
                </a:solidFill>
                <a:latin typeface="Roboto Condensed"/>
              </a:rPr>
              <a:t>sự</a:t>
            </a:r>
            <a:r>
              <a:rPr lang="en-US" sz="3999" dirty="0">
                <a:solidFill>
                  <a:srgbClr val="437466"/>
                </a:solidFill>
                <a:latin typeface="Roboto Condensed"/>
              </a:rPr>
              <a:t> </a:t>
            </a:r>
            <a:r>
              <a:rPr lang="en-US" sz="3999" dirty="0" err="1">
                <a:solidFill>
                  <a:srgbClr val="437466"/>
                </a:solidFill>
                <a:latin typeface="Roboto Condensed"/>
              </a:rPr>
              <a:t>trong</a:t>
            </a:r>
            <a:r>
              <a:rPr lang="en-US" sz="3999" dirty="0">
                <a:solidFill>
                  <a:srgbClr val="437466"/>
                </a:solidFill>
                <a:latin typeface="Roboto Condensed"/>
              </a:rPr>
              <a:t> </a:t>
            </a:r>
            <a:r>
              <a:rPr lang="en-US" sz="3999" dirty="0" err="1">
                <a:solidFill>
                  <a:srgbClr val="437466"/>
                </a:solidFill>
                <a:latin typeface="Roboto Condensed"/>
              </a:rPr>
              <a:t>văn</a:t>
            </a:r>
            <a:r>
              <a:rPr lang="en-US" sz="3999" dirty="0">
                <a:solidFill>
                  <a:srgbClr val="437466"/>
                </a:solidFill>
                <a:latin typeface="Roboto Condensed"/>
              </a:rPr>
              <a:t> </a:t>
            </a:r>
            <a:r>
              <a:rPr lang="en-US" sz="3999" dirty="0" err="1">
                <a:solidFill>
                  <a:srgbClr val="437466"/>
                </a:solidFill>
                <a:latin typeface="Roboto Condensed"/>
              </a:rPr>
              <a:t>bản</a:t>
            </a:r>
            <a:r>
              <a:rPr lang="en-US" sz="3999" dirty="0">
                <a:solidFill>
                  <a:srgbClr val="437466"/>
                </a:solidFill>
                <a:latin typeface="Roboto Condensed"/>
              </a:rPr>
              <a:t> </a:t>
            </a:r>
            <a:r>
              <a:rPr lang="en-US" sz="3999" dirty="0" err="1">
                <a:solidFill>
                  <a:srgbClr val="437466"/>
                </a:solidFill>
                <a:latin typeface="Roboto Condensed"/>
              </a:rPr>
              <a:t>thuyết</a:t>
            </a:r>
            <a:r>
              <a:rPr lang="en-US" sz="3999" dirty="0">
                <a:solidFill>
                  <a:srgbClr val="437466"/>
                </a:solidFill>
                <a:latin typeface="Roboto Condensed"/>
              </a:rPr>
              <a:t> </a:t>
            </a:r>
            <a:r>
              <a:rPr lang="en-US" sz="3999" dirty="0" err="1">
                <a:solidFill>
                  <a:srgbClr val="437466"/>
                </a:solidFill>
                <a:latin typeface="Roboto Condensed"/>
              </a:rPr>
              <a:t>minh</a:t>
            </a:r>
            <a:r>
              <a:rPr lang="en-US" sz="3999" dirty="0">
                <a:solidFill>
                  <a:srgbClr val="437466"/>
                </a:solidFill>
                <a:latin typeface="Roboto Condensed"/>
              </a:rPr>
              <a:t>, </a:t>
            </a:r>
            <a:r>
              <a:rPr lang="en-US" sz="3999" dirty="0" err="1">
                <a:solidFill>
                  <a:srgbClr val="437466"/>
                </a:solidFill>
                <a:latin typeface="Roboto Condensed"/>
              </a:rPr>
              <a:t>chúng</a:t>
            </a:r>
            <a:r>
              <a:rPr lang="en-US" sz="3999" dirty="0">
                <a:solidFill>
                  <a:srgbClr val="437466"/>
                </a:solidFill>
                <a:latin typeface="Roboto Condensed"/>
              </a:rPr>
              <a:t> ta </a:t>
            </a:r>
            <a:r>
              <a:rPr lang="en-US" sz="3999" dirty="0" err="1">
                <a:solidFill>
                  <a:srgbClr val="437466"/>
                </a:solidFill>
                <a:latin typeface="Roboto Condensed"/>
              </a:rPr>
              <a:t>cần</a:t>
            </a:r>
            <a:r>
              <a:rPr lang="en-US" sz="3999" dirty="0">
                <a:solidFill>
                  <a:srgbClr val="437466"/>
                </a:solidFill>
                <a:latin typeface="Roboto Condensed"/>
              </a:rPr>
              <a:t> </a:t>
            </a:r>
            <a:r>
              <a:rPr lang="en-US" sz="3999" dirty="0" err="1">
                <a:solidFill>
                  <a:srgbClr val="437466"/>
                </a:solidFill>
                <a:latin typeface="Roboto Condensed"/>
              </a:rPr>
              <a:t>lưu</a:t>
            </a:r>
            <a:r>
              <a:rPr lang="en-US" sz="3999" dirty="0">
                <a:solidFill>
                  <a:srgbClr val="437466"/>
                </a:solidFill>
                <a:latin typeface="Roboto Condensed"/>
              </a:rPr>
              <a:t> ý </a:t>
            </a:r>
            <a:r>
              <a:rPr lang="en-US" sz="3999" dirty="0" err="1">
                <a:solidFill>
                  <a:srgbClr val="437466"/>
                </a:solidFill>
                <a:latin typeface="Roboto Condensed"/>
              </a:rPr>
              <a:t>điều</a:t>
            </a:r>
            <a:r>
              <a:rPr lang="en-US" sz="3999" dirty="0">
                <a:solidFill>
                  <a:srgbClr val="437466"/>
                </a:solidFill>
                <a:latin typeface="Roboto Condensed"/>
              </a:rPr>
              <a:t> </a:t>
            </a:r>
            <a:r>
              <a:rPr lang="en-US" sz="3999" dirty="0" err="1">
                <a:solidFill>
                  <a:srgbClr val="437466"/>
                </a:solidFill>
                <a:latin typeface="Roboto Condensed"/>
              </a:rPr>
              <a:t>gì</a:t>
            </a:r>
            <a:r>
              <a:rPr lang="en-US" sz="3999" dirty="0">
                <a:solidFill>
                  <a:srgbClr val="437466"/>
                </a:solidFill>
                <a:latin typeface="Roboto Condensed"/>
              </a:rPr>
              <a:t>?</a:t>
            </a:r>
          </a:p>
        </p:txBody>
      </p:sp>
      <p:sp>
        <p:nvSpPr>
          <p:cNvPr id="4" name="Freeform 4"/>
          <p:cNvSpPr/>
          <p:nvPr/>
        </p:nvSpPr>
        <p:spPr>
          <a:xfrm>
            <a:off x="7277564" y="0"/>
            <a:ext cx="3732873" cy="1381163"/>
          </a:xfrm>
          <a:custGeom>
            <a:avLst/>
            <a:gdLst/>
            <a:ahLst/>
            <a:cxnLst/>
            <a:rect l="l" t="t" r="r" b="b"/>
            <a:pathLst>
              <a:path w="3732873" h="1381163">
                <a:moveTo>
                  <a:pt x="0" y="0"/>
                </a:moveTo>
                <a:lnTo>
                  <a:pt x="3732872" y="0"/>
                </a:lnTo>
                <a:lnTo>
                  <a:pt x="3732872" y="1381163"/>
                </a:lnTo>
                <a:lnTo>
                  <a:pt x="0" y="13811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7810083" y="176278"/>
            <a:ext cx="2667834" cy="923831"/>
          </a:xfrm>
          <a:prstGeom prst="rect">
            <a:avLst/>
          </a:prstGeom>
        </p:spPr>
        <p:txBody>
          <a:bodyPr lIns="0" tIns="0" rIns="0" bIns="0" rtlCol="0" anchor="t">
            <a:spAutoFit/>
          </a:bodyPr>
          <a:lstStyle/>
          <a:p>
            <a:pPr algn="ctr">
              <a:lnSpc>
                <a:spcPts val="7577"/>
              </a:lnSpc>
            </a:pPr>
            <a:r>
              <a:rPr lang="en-US" sz="5412">
                <a:solidFill>
                  <a:srgbClr val="437466"/>
                </a:solidFill>
                <a:latin typeface="Roboto Condensed Bold"/>
              </a:rPr>
              <a:t>Dãy 1</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61557" y="116159"/>
            <a:ext cx="18164885" cy="11262229"/>
          </a:xfrm>
          <a:custGeom>
            <a:avLst/>
            <a:gdLst/>
            <a:ahLst/>
            <a:cxnLst/>
            <a:rect l="l" t="t" r="r" b="b"/>
            <a:pathLst>
              <a:path w="18164885" h="11262229">
                <a:moveTo>
                  <a:pt x="0" y="0"/>
                </a:moveTo>
                <a:lnTo>
                  <a:pt x="18164886" y="0"/>
                </a:lnTo>
                <a:lnTo>
                  <a:pt x="18164886" y="11262228"/>
                </a:lnTo>
                <a:lnTo>
                  <a:pt x="0" y="112622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rot="-127281">
            <a:off x="1036302" y="1387071"/>
            <a:ext cx="15790201" cy="592041"/>
          </a:xfrm>
          <a:prstGeom prst="rect">
            <a:avLst/>
          </a:prstGeom>
        </p:spPr>
        <p:txBody>
          <a:bodyPr lIns="0" tIns="0" rIns="0" bIns="0" rtlCol="0" anchor="t">
            <a:spAutoFit/>
          </a:bodyPr>
          <a:lstStyle/>
          <a:p>
            <a:pPr algn="ctr">
              <a:lnSpc>
                <a:spcPts val="4463"/>
              </a:lnSpc>
              <a:spcBef>
                <a:spcPct val="0"/>
              </a:spcBef>
            </a:pPr>
            <a:r>
              <a:rPr lang="en-US" sz="4292" dirty="0" err="1">
                <a:solidFill>
                  <a:srgbClr val="BC660A"/>
                </a:solidFill>
                <a:latin typeface="Roboto Condensed Bold"/>
              </a:rPr>
              <a:t>Câu</a:t>
            </a:r>
            <a:r>
              <a:rPr lang="en-US" sz="4292" dirty="0">
                <a:solidFill>
                  <a:srgbClr val="BC660A"/>
                </a:solidFill>
                <a:latin typeface="Roboto Condensed Bold"/>
              </a:rPr>
              <a:t> 1</a:t>
            </a:r>
            <a:r>
              <a:rPr lang="en-US" sz="4292" dirty="0">
                <a:solidFill>
                  <a:srgbClr val="BC660A"/>
                </a:solidFill>
                <a:latin typeface="Roboto Condensed"/>
              </a:rPr>
              <a:t>: </a:t>
            </a:r>
            <a:r>
              <a:rPr lang="en-US" sz="4292" dirty="0" err="1">
                <a:solidFill>
                  <a:srgbClr val="BC660A"/>
                </a:solidFill>
                <a:latin typeface="Roboto Condensed"/>
              </a:rPr>
              <a:t>Hãy</a:t>
            </a:r>
            <a:r>
              <a:rPr lang="en-US" sz="4292" dirty="0">
                <a:solidFill>
                  <a:srgbClr val="BC660A"/>
                </a:solidFill>
                <a:latin typeface="Roboto Condensed"/>
              </a:rPr>
              <a:t> </a:t>
            </a:r>
            <a:r>
              <a:rPr lang="en-US" sz="4292" dirty="0" err="1">
                <a:solidFill>
                  <a:srgbClr val="BC660A"/>
                </a:solidFill>
                <a:latin typeface="Roboto Condensed"/>
              </a:rPr>
              <a:t>chỉ</a:t>
            </a:r>
            <a:r>
              <a:rPr lang="en-US" sz="4292" dirty="0">
                <a:solidFill>
                  <a:srgbClr val="BC660A"/>
                </a:solidFill>
                <a:latin typeface="Roboto Condensed"/>
              </a:rPr>
              <a:t> ra </a:t>
            </a:r>
            <a:r>
              <a:rPr lang="en-US" sz="4292" dirty="0" err="1">
                <a:solidFill>
                  <a:srgbClr val="BC660A"/>
                </a:solidFill>
                <a:latin typeface="Roboto Condensed"/>
              </a:rPr>
              <a:t>những</a:t>
            </a:r>
            <a:r>
              <a:rPr lang="en-US" sz="4292" dirty="0">
                <a:solidFill>
                  <a:srgbClr val="BC660A"/>
                </a:solidFill>
                <a:latin typeface="Roboto Condensed"/>
              </a:rPr>
              <a:t> </a:t>
            </a:r>
            <a:r>
              <a:rPr lang="en-US" sz="4292" dirty="0" err="1">
                <a:solidFill>
                  <a:srgbClr val="BC660A"/>
                </a:solidFill>
                <a:latin typeface="Roboto Condensed"/>
              </a:rPr>
              <a:t>câu</a:t>
            </a:r>
            <a:r>
              <a:rPr lang="en-US" sz="4292" dirty="0">
                <a:solidFill>
                  <a:srgbClr val="BC660A"/>
                </a:solidFill>
                <a:latin typeface="Roboto Condensed"/>
              </a:rPr>
              <a:t> </a:t>
            </a:r>
            <a:r>
              <a:rPr lang="en-US" sz="4292" dirty="0" err="1">
                <a:solidFill>
                  <a:srgbClr val="BC660A"/>
                </a:solidFill>
                <a:latin typeface="Roboto Condensed"/>
              </a:rPr>
              <a:t>văn</a:t>
            </a:r>
            <a:r>
              <a:rPr lang="en-US" sz="4292" dirty="0">
                <a:solidFill>
                  <a:srgbClr val="BC660A"/>
                </a:solidFill>
                <a:latin typeface="Roboto Condensed"/>
              </a:rPr>
              <a:t> </a:t>
            </a:r>
            <a:r>
              <a:rPr lang="en-US" sz="4292" dirty="0" err="1">
                <a:solidFill>
                  <a:srgbClr val="BC660A"/>
                </a:solidFill>
                <a:latin typeface="Roboto Condensed"/>
              </a:rPr>
              <a:t>có</a:t>
            </a:r>
            <a:r>
              <a:rPr lang="en-US" sz="4292" dirty="0">
                <a:solidFill>
                  <a:srgbClr val="BC660A"/>
                </a:solidFill>
                <a:latin typeface="Roboto Condensed"/>
              </a:rPr>
              <a:t> </a:t>
            </a:r>
            <a:r>
              <a:rPr lang="en-US" sz="4292" dirty="0" err="1">
                <a:solidFill>
                  <a:srgbClr val="BC660A"/>
                </a:solidFill>
                <a:latin typeface="Roboto Condensed"/>
              </a:rPr>
              <a:t>yếu</a:t>
            </a:r>
            <a:r>
              <a:rPr lang="en-US" sz="4292" dirty="0">
                <a:solidFill>
                  <a:srgbClr val="BC660A"/>
                </a:solidFill>
                <a:latin typeface="Roboto Condensed"/>
              </a:rPr>
              <a:t> </a:t>
            </a:r>
            <a:r>
              <a:rPr lang="en-US" sz="4292" dirty="0" err="1">
                <a:solidFill>
                  <a:srgbClr val="BC660A"/>
                </a:solidFill>
                <a:latin typeface="Roboto Condensed"/>
              </a:rPr>
              <a:t>tố</a:t>
            </a:r>
            <a:r>
              <a:rPr lang="en-US" sz="4292" dirty="0">
                <a:solidFill>
                  <a:srgbClr val="BC660A"/>
                </a:solidFill>
                <a:latin typeface="Roboto Condensed"/>
              </a:rPr>
              <a:t> </a:t>
            </a:r>
            <a:r>
              <a:rPr lang="en-US" sz="4292" dirty="0" err="1">
                <a:solidFill>
                  <a:srgbClr val="BC660A"/>
                </a:solidFill>
                <a:latin typeface="Roboto Condensed"/>
              </a:rPr>
              <a:t>tự</a:t>
            </a:r>
            <a:r>
              <a:rPr lang="en-US" sz="4292" dirty="0">
                <a:solidFill>
                  <a:srgbClr val="BC660A"/>
                </a:solidFill>
                <a:latin typeface="Roboto Condensed"/>
              </a:rPr>
              <a:t> </a:t>
            </a:r>
            <a:r>
              <a:rPr lang="en-US" sz="4292" dirty="0" err="1">
                <a:solidFill>
                  <a:srgbClr val="BC660A"/>
                </a:solidFill>
                <a:latin typeface="Roboto Condensed"/>
              </a:rPr>
              <a:t>sự</a:t>
            </a:r>
            <a:r>
              <a:rPr lang="en-US" sz="4292" dirty="0">
                <a:solidFill>
                  <a:srgbClr val="BC660A"/>
                </a:solidFill>
                <a:latin typeface="Roboto Condensed"/>
              </a:rPr>
              <a:t> </a:t>
            </a:r>
            <a:r>
              <a:rPr lang="en-US" sz="4292" dirty="0" err="1">
                <a:solidFill>
                  <a:srgbClr val="BC660A"/>
                </a:solidFill>
                <a:latin typeface="Roboto Condensed"/>
              </a:rPr>
              <a:t>trong</a:t>
            </a:r>
            <a:r>
              <a:rPr lang="en-US" sz="4292" dirty="0">
                <a:solidFill>
                  <a:srgbClr val="BC660A"/>
                </a:solidFill>
                <a:latin typeface="Roboto Condensed"/>
              </a:rPr>
              <a:t> </a:t>
            </a:r>
            <a:r>
              <a:rPr lang="en-US" sz="4292" dirty="0" err="1">
                <a:solidFill>
                  <a:srgbClr val="BC660A"/>
                </a:solidFill>
                <a:latin typeface="Roboto Condensed"/>
              </a:rPr>
              <a:t>đoạn</a:t>
            </a:r>
            <a:r>
              <a:rPr lang="en-US" sz="4292" dirty="0">
                <a:solidFill>
                  <a:srgbClr val="BC660A"/>
                </a:solidFill>
                <a:latin typeface="Roboto Condensed"/>
              </a:rPr>
              <a:t> </a:t>
            </a:r>
            <a:r>
              <a:rPr lang="en-US" sz="4292" dirty="0" err="1">
                <a:solidFill>
                  <a:srgbClr val="BC660A"/>
                </a:solidFill>
                <a:latin typeface="Roboto Condensed"/>
              </a:rPr>
              <a:t>ngữ</a:t>
            </a:r>
            <a:r>
              <a:rPr lang="en-US" sz="4292" dirty="0">
                <a:solidFill>
                  <a:srgbClr val="BC660A"/>
                </a:solidFill>
                <a:latin typeface="Roboto Condensed"/>
              </a:rPr>
              <a:t> </a:t>
            </a:r>
            <a:r>
              <a:rPr lang="en-US" sz="4292" dirty="0" err="1">
                <a:solidFill>
                  <a:srgbClr val="BC660A"/>
                </a:solidFill>
                <a:latin typeface="Roboto Condensed"/>
              </a:rPr>
              <a:t>liệu</a:t>
            </a:r>
            <a:r>
              <a:rPr lang="en-US" sz="4292" dirty="0">
                <a:solidFill>
                  <a:srgbClr val="BC660A"/>
                </a:solidFill>
                <a:latin typeface="Roboto Condensed"/>
              </a:rPr>
              <a:t> </a:t>
            </a:r>
            <a:r>
              <a:rPr lang="en-US" sz="4292" dirty="0" err="1">
                <a:solidFill>
                  <a:srgbClr val="BC660A"/>
                </a:solidFill>
                <a:latin typeface="Roboto Condensed"/>
              </a:rPr>
              <a:t>trên</a:t>
            </a:r>
            <a:r>
              <a:rPr lang="en-US" sz="4292" dirty="0">
                <a:solidFill>
                  <a:srgbClr val="BC660A"/>
                </a:solidFill>
                <a:latin typeface="Roboto Condensed"/>
              </a:rPr>
              <a:t>. </a:t>
            </a:r>
          </a:p>
        </p:txBody>
      </p:sp>
      <p:sp>
        <p:nvSpPr>
          <p:cNvPr id="4" name="TextBox 4"/>
          <p:cNvSpPr txBox="1"/>
          <p:nvPr/>
        </p:nvSpPr>
        <p:spPr>
          <a:xfrm rot="-136050">
            <a:off x="1318046" y="2290512"/>
            <a:ext cx="15226713" cy="3401916"/>
          </a:xfrm>
          <a:prstGeom prst="rect">
            <a:avLst/>
          </a:prstGeom>
        </p:spPr>
        <p:txBody>
          <a:bodyPr lIns="0" tIns="0" rIns="0" bIns="0" rtlCol="0" anchor="t">
            <a:spAutoFit/>
          </a:bodyPr>
          <a:lstStyle/>
          <a:p>
            <a:pPr marL="926671" lvl="1" indent="-463335" algn="just">
              <a:lnSpc>
                <a:spcPts val="4463"/>
              </a:lnSpc>
              <a:buFont typeface="Arial"/>
              <a:buChar char="•"/>
            </a:pPr>
            <a:r>
              <a:rPr lang="en-US" sz="4292" dirty="0">
                <a:solidFill>
                  <a:srgbClr val="385C4D"/>
                </a:solidFill>
                <a:latin typeface="Roboto Condensed"/>
              </a:rPr>
              <a:t>“Sau </a:t>
            </a:r>
            <a:r>
              <a:rPr lang="en-US" sz="4292" dirty="0" err="1">
                <a:solidFill>
                  <a:srgbClr val="385C4D"/>
                </a:solidFill>
                <a:latin typeface="Roboto Condensed"/>
              </a:rPr>
              <a:t>khi</a:t>
            </a:r>
            <a:r>
              <a:rPr lang="en-US" sz="4292" dirty="0">
                <a:solidFill>
                  <a:srgbClr val="385C4D"/>
                </a:solidFill>
                <a:latin typeface="Roboto Condensed"/>
              </a:rPr>
              <a:t> </a:t>
            </a:r>
            <a:r>
              <a:rPr lang="en-US" sz="4292" dirty="0" err="1">
                <a:solidFill>
                  <a:srgbClr val="385C4D"/>
                </a:solidFill>
                <a:latin typeface="Roboto Condensed"/>
              </a:rPr>
              <a:t>đi</a:t>
            </a:r>
            <a:r>
              <a:rPr lang="en-US" sz="4292" dirty="0">
                <a:solidFill>
                  <a:srgbClr val="385C4D"/>
                </a:solidFill>
                <a:latin typeface="Roboto Condensed"/>
              </a:rPr>
              <a:t> </a:t>
            </a:r>
            <a:r>
              <a:rPr lang="en-US" sz="4292" dirty="0" err="1">
                <a:solidFill>
                  <a:srgbClr val="385C4D"/>
                </a:solidFill>
                <a:latin typeface="Roboto Condensed"/>
              </a:rPr>
              <a:t>bộ</a:t>
            </a:r>
            <a:r>
              <a:rPr lang="en-US" sz="4292" dirty="0">
                <a:solidFill>
                  <a:srgbClr val="385C4D"/>
                </a:solidFill>
                <a:latin typeface="Roboto Condensed"/>
              </a:rPr>
              <a:t> </a:t>
            </a:r>
            <a:r>
              <a:rPr lang="en-US" sz="4292" dirty="0" err="1">
                <a:solidFill>
                  <a:srgbClr val="385C4D"/>
                </a:solidFill>
                <a:latin typeface="Roboto Condensed"/>
              </a:rPr>
              <a:t>dọc</a:t>
            </a:r>
            <a:r>
              <a:rPr lang="en-US" sz="4292" dirty="0">
                <a:solidFill>
                  <a:srgbClr val="385C4D"/>
                </a:solidFill>
                <a:latin typeface="Roboto Condensed"/>
              </a:rPr>
              <a:t> </a:t>
            </a:r>
            <a:r>
              <a:rPr lang="en-US" sz="4292" dirty="0" err="1">
                <a:solidFill>
                  <a:srgbClr val="385C4D"/>
                </a:solidFill>
                <a:latin typeface="Roboto Condensed"/>
              </a:rPr>
              <a:t>các</a:t>
            </a:r>
            <a:r>
              <a:rPr lang="en-US" sz="4292" dirty="0">
                <a:solidFill>
                  <a:srgbClr val="385C4D"/>
                </a:solidFill>
                <a:latin typeface="Roboto Condensed"/>
              </a:rPr>
              <a:t> </a:t>
            </a:r>
            <a:r>
              <a:rPr lang="en-US" sz="4292" dirty="0" err="1">
                <a:solidFill>
                  <a:srgbClr val="385C4D"/>
                </a:solidFill>
                <a:latin typeface="Roboto Condensed"/>
              </a:rPr>
              <a:t>cánh</a:t>
            </a:r>
            <a:r>
              <a:rPr lang="en-US" sz="4292" dirty="0">
                <a:solidFill>
                  <a:srgbClr val="385C4D"/>
                </a:solidFill>
                <a:latin typeface="Roboto Condensed"/>
              </a:rPr>
              <a:t> </a:t>
            </a:r>
            <a:r>
              <a:rPr lang="en-US" sz="4292" dirty="0" err="1">
                <a:solidFill>
                  <a:srgbClr val="385C4D"/>
                </a:solidFill>
                <a:latin typeface="Roboto Condensed"/>
              </a:rPr>
              <a:t>rừng</a:t>
            </a:r>
            <a:r>
              <a:rPr lang="en-US" sz="4292" dirty="0">
                <a:solidFill>
                  <a:srgbClr val="385C4D"/>
                </a:solidFill>
                <a:latin typeface="Roboto Condensed"/>
              </a:rPr>
              <a:t>, </a:t>
            </a:r>
            <a:r>
              <a:rPr lang="en-US" sz="4292" dirty="0" err="1">
                <a:solidFill>
                  <a:srgbClr val="385C4D"/>
                </a:solidFill>
                <a:latin typeface="Roboto Condensed"/>
              </a:rPr>
              <a:t>với</a:t>
            </a:r>
            <a:r>
              <a:rPr lang="en-US" sz="4292" dirty="0">
                <a:solidFill>
                  <a:srgbClr val="385C4D"/>
                </a:solidFill>
                <a:latin typeface="Roboto Condensed"/>
              </a:rPr>
              <a:t> </a:t>
            </a:r>
            <a:r>
              <a:rPr lang="en-US" sz="4292" dirty="0" err="1">
                <a:solidFill>
                  <a:srgbClr val="385C4D"/>
                </a:solidFill>
                <a:latin typeface="Roboto Condensed"/>
              </a:rPr>
              <a:t>nhiều</a:t>
            </a:r>
            <a:r>
              <a:rPr lang="en-US" sz="4292" dirty="0">
                <a:solidFill>
                  <a:srgbClr val="385C4D"/>
                </a:solidFill>
                <a:latin typeface="Roboto Condensed"/>
              </a:rPr>
              <a:t> </a:t>
            </a:r>
            <a:r>
              <a:rPr lang="en-US" sz="4292" dirty="0" err="1">
                <a:solidFill>
                  <a:srgbClr val="385C4D"/>
                </a:solidFill>
                <a:latin typeface="Roboto Condensed"/>
              </a:rPr>
              <a:t>điểm</a:t>
            </a:r>
            <a:r>
              <a:rPr lang="en-US" sz="4292" dirty="0">
                <a:solidFill>
                  <a:srgbClr val="385C4D"/>
                </a:solidFill>
                <a:latin typeface="Roboto Condensed"/>
              </a:rPr>
              <a:t> </a:t>
            </a:r>
            <a:r>
              <a:rPr lang="en-US" sz="4292" dirty="0" err="1">
                <a:solidFill>
                  <a:srgbClr val="385C4D"/>
                </a:solidFill>
                <a:latin typeface="Roboto Condensed"/>
              </a:rPr>
              <a:t>chiêm</a:t>
            </a:r>
            <a:r>
              <a:rPr lang="en-US" sz="4292" dirty="0">
                <a:solidFill>
                  <a:srgbClr val="385C4D"/>
                </a:solidFill>
                <a:latin typeface="Roboto Condensed"/>
              </a:rPr>
              <a:t> </a:t>
            </a:r>
            <a:r>
              <a:rPr lang="en-US" sz="4292" dirty="0" err="1">
                <a:solidFill>
                  <a:srgbClr val="385C4D"/>
                </a:solidFill>
                <a:latin typeface="Roboto Condensed"/>
              </a:rPr>
              <a:t>ngưỡng</a:t>
            </a:r>
            <a:r>
              <a:rPr lang="en-US" sz="4292" dirty="0">
                <a:solidFill>
                  <a:srgbClr val="385C4D"/>
                </a:solidFill>
                <a:latin typeface="Roboto Condensed"/>
              </a:rPr>
              <a:t> </a:t>
            </a:r>
            <a:r>
              <a:rPr lang="en-US" sz="4292" dirty="0" err="1">
                <a:solidFill>
                  <a:srgbClr val="385C4D"/>
                </a:solidFill>
                <a:latin typeface="Roboto Condensed"/>
              </a:rPr>
              <a:t>thác</a:t>
            </a:r>
            <a:r>
              <a:rPr lang="en-US" sz="4292" dirty="0">
                <a:solidFill>
                  <a:srgbClr val="385C4D"/>
                </a:solidFill>
                <a:latin typeface="Roboto Condensed"/>
              </a:rPr>
              <a:t> I-goa-du </a:t>
            </a:r>
            <a:r>
              <a:rPr lang="en-US" sz="4292" dirty="0" err="1">
                <a:solidFill>
                  <a:srgbClr val="385C4D"/>
                </a:solidFill>
                <a:latin typeface="Roboto Condensed"/>
              </a:rPr>
              <a:t>được</a:t>
            </a:r>
            <a:r>
              <a:rPr lang="en-US" sz="4292" dirty="0">
                <a:solidFill>
                  <a:srgbClr val="385C4D"/>
                </a:solidFill>
                <a:latin typeface="Roboto Condensed"/>
              </a:rPr>
              <a:t> </a:t>
            </a:r>
            <a:r>
              <a:rPr lang="en-US" sz="4292" dirty="0" err="1">
                <a:solidFill>
                  <a:srgbClr val="385C4D"/>
                </a:solidFill>
                <a:latin typeface="Roboto Condensed"/>
              </a:rPr>
              <a:t>xây</a:t>
            </a:r>
            <a:r>
              <a:rPr lang="en-US" sz="4292" dirty="0">
                <a:solidFill>
                  <a:srgbClr val="385C4D"/>
                </a:solidFill>
                <a:latin typeface="Roboto Condensed"/>
              </a:rPr>
              <a:t> </a:t>
            </a:r>
            <a:r>
              <a:rPr lang="en-US" sz="4292" dirty="0" err="1">
                <a:solidFill>
                  <a:srgbClr val="385C4D"/>
                </a:solidFill>
                <a:latin typeface="Roboto Condensed"/>
              </a:rPr>
              <a:t>dựng</a:t>
            </a:r>
            <a:r>
              <a:rPr lang="en-US" sz="4292" dirty="0">
                <a:solidFill>
                  <a:srgbClr val="385C4D"/>
                </a:solidFill>
                <a:latin typeface="Roboto Condensed"/>
              </a:rPr>
              <a:t> </a:t>
            </a:r>
            <a:r>
              <a:rPr lang="en-US" sz="4292" dirty="0" err="1">
                <a:solidFill>
                  <a:srgbClr val="385C4D"/>
                </a:solidFill>
                <a:latin typeface="Roboto Condensed"/>
              </a:rPr>
              <a:t>công</a:t>
            </a:r>
            <a:r>
              <a:rPr lang="en-US" sz="4292" dirty="0">
                <a:solidFill>
                  <a:srgbClr val="385C4D"/>
                </a:solidFill>
                <a:latin typeface="Roboto Condensed"/>
              </a:rPr>
              <a:t> </a:t>
            </a:r>
            <a:r>
              <a:rPr lang="en-US" sz="4292" dirty="0" err="1">
                <a:solidFill>
                  <a:srgbClr val="385C4D"/>
                </a:solidFill>
                <a:latin typeface="Roboto Condensed"/>
              </a:rPr>
              <a:t>phu</a:t>
            </a:r>
            <a:r>
              <a:rPr lang="en-US" sz="4292" dirty="0">
                <a:solidFill>
                  <a:srgbClr val="385C4D"/>
                </a:solidFill>
                <a:latin typeface="Roboto Condensed"/>
              </a:rPr>
              <a:t>, </a:t>
            </a:r>
            <a:r>
              <a:rPr lang="en-US" sz="4292" dirty="0" err="1">
                <a:solidFill>
                  <a:srgbClr val="385C4D"/>
                </a:solidFill>
                <a:latin typeface="Roboto Condensed"/>
              </a:rPr>
              <a:t>tiện</a:t>
            </a:r>
            <a:r>
              <a:rPr lang="en-US" sz="4292" dirty="0">
                <a:solidFill>
                  <a:srgbClr val="385C4D"/>
                </a:solidFill>
                <a:latin typeface="Roboto Condensed"/>
              </a:rPr>
              <a:t> </a:t>
            </a:r>
            <a:r>
              <a:rPr lang="en-US" sz="4292" dirty="0" err="1">
                <a:solidFill>
                  <a:srgbClr val="385C4D"/>
                </a:solidFill>
                <a:latin typeface="Roboto Condensed"/>
              </a:rPr>
              <a:t>nghi</a:t>
            </a:r>
            <a:r>
              <a:rPr lang="en-US" sz="4292" dirty="0">
                <a:solidFill>
                  <a:srgbClr val="385C4D"/>
                </a:solidFill>
                <a:latin typeface="Roboto Condensed"/>
              </a:rPr>
              <a:t> ở </a:t>
            </a:r>
            <a:r>
              <a:rPr lang="en-US" sz="4292" dirty="0" err="1">
                <a:solidFill>
                  <a:srgbClr val="385C4D"/>
                </a:solidFill>
                <a:latin typeface="Roboto Condensed"/>
              </a:rPr>
              <a:t>dọc</a:t>
            </a:r>
            <a:r>
              <a:rPr lang="en-US" sz="4292" dirty="0">
                <a:solidFill>
                  <a:srgbClr val="385C4D"/>
                </a:solidFill>
                <a:latin typeface="Roboto Condensed"/>
              </a:rPr>
              <a:t> </a:t>
            </a:r>
            <a:r>
              <a:rPr lang="en-US" sz="4292" dirty="0" err="1">
                <a:solidFill>
                  <a:srgbClr val="385C4D"/>
                </a:solidFill>
                <a:latin typeface="Roboto Condensed"/>
              </a:rPr>
              <a:t>đường</a:t>
            </a:r>
            <a:r>
              <a:rPr lang="en-US" sz="4292" dirty="0">
                <a:solidFill>
                  <a:srgbClr val="385C4D"/>
                </a:solidFill>
                <a:latin typeface="Roboto Condensed"/>
              </a:rPr>
              <a:t>, </a:t>
            </a:r>
            <a:r>
              <a:rPr lang="en-US" sz="4292" dirty="0" err="1">
                <a:solidFill>
                  <a:srgbClr val="385C4D"/>
                </a:solidFill>
                <a:latin typeface="Roboto Condensed"/>
              </a:rPr>
              <a:t>chúng</a:t>
            </a:r>
            <a:r>
              <a:rPr lang="en-US" sz="4292" dirty="0">
                <a:solidFill>
                  <a:srgbClr val="385C4D"/>
                </a:solidFill>
                <a:latin typeface="Roboto Condensed"/>
              </a:rPr>
              <a:t> </a:t>
            </a:r>
            <a:r>
              <a:rPr lang="en-US" sz="4292" dirty="0" err="1">
                <a:solidFill>
                  <a:srgbClr val="385C4D"/>
                </a:solidFill>
                <a:latin typeface="Roboto Condensed"/>
              </a:rPr>
              <a:t>tôi</a:t>
            </a:r>
            <a:r>
              <a:rPr lang="en-US" sz="4292" dirty="0">
                <a:solidFill>
                  <a:srgbClr val="385C4D"/>
                </a:solidFill>
                <a:latin typeface="Roboto Condensed"/>
              </a:rPr>
              <a:t> </a:t>
            </a:r>
            <a:r>
              <a:rPr lang="en-US" sz="4292" dirty="0" err="1">
                <a:solidFill>
                  <a:srgbClr val="385C4D"/>
                </a:solidFill>
                <a:latin typeface="Roboto Condensed"/>
              </a:rPr>
              <a:t>được</a:t>
            </a:r>
            <a:r>
              <a:rPr lang="en-US" sz="4292" dirty="0">
                <a:solidFill>
                  <a:srgbClr val="385C4D"/>
                </a:solidFill>
                <a:latin typeface="Roboto Condensed"/>
              </a:rPr>
              <a:t> </a:t>
            </a:r>
            <a:r>
              <a:rPr lang="en-US" sz="4292" dirty="0" err="1">
                <a:solidFill>
                  <a:srgbClr val="385C4D"/>
                </a:solidFill>
                <a:latin typeface="Roboto Condensed"/>
              </a:rPr>
              <a:t>lên</a:t>
            </a:r>
            <a:r>
              <a:rPr lang="en-US" sz="4292" dirty="0">
                <a:solidFill>
                  <a:srgbClr val="385C4D"/>
                </a:solidFill>
                <a:latin typeface="Roboto Condensed"/>
              </a:rPr>
              <a:t> thang </a:t>
            </a:r>
            <a:r>
              <a:rPr lang="en-US" sz="4292" dirty="0" err="1">
                <a:solidFill>
                  <a:srgbClr val="385C4D"/>
                </a:solidFill>
                <a:latin typeface="Roboto Condensed"/>
              </a:rPr>
              <a:t>máy</a:t>
            </a:r>
            <a:r>
              <a:rPr lang="en-US" sz="4292" dirty="0">
                <a:solidFill>
                  <a:srgbClr val="385C4D"/>
                </a:solidFill>
                <a:latin typeface="Roboto Condensed"/>
              </a:rPr>
              <a:t> </a:t>
            </a:r>
            <a:r>
              <a:rPr lang="en-US" sz="4292" dirty="0" err="1">
                <a:solidFill>
                  <a:srgbClr val="385C4D"/>
                </a:solidFill>
                <a:latin typeface="Roboto Condensed"/>
              </a:rPr>
              <a:t>dựng</a:t>
            </a:r>
            <a:r>
              <a:rPr lang="en-US" sz="4292" dirty="0">
                <a:solidFill>
                  <a:srgbClr val="385C4D"/>
                </a:solidFill>
                <a:latin typeface="Roboto Condensed"/>
              </a:rPr>
              <a:t> </a:t>
            </a:r>
            <a:r>
              <a:rPr lang="en-US" sz="4292" dirty="0" err="1">
                <a:solidFill>
                  <a:srgbClr val="385C4D"/>
                </a:solidFill>
                <a:latin typeface="Roboto Condensed"/>
              </a:rPr>
              <a:t>đứng</a:t>
            </a:r>
            <a:r>
              <a:rPr lang="en-US" sz="4292" dirty="0">
                <a:solidFill>
                  <a:srgbClr val="385C4D"/>
                </a:solidFill>
                <a:latin typeface="Roboto Condensed"/>
              </a:rPr>
              <a:t>, </a:t>
            </a:r>
            <a:r>
              <a:rPr lang="en-US" sz="4292" dirty="0" err="1">
                <a:solidFill>
                  <a:srgbClr val="385C4D"/>
                </a:solidFill>
                <a:latin typeface="Roboto Condensed"/>
              </a:rPr>
              <a:t>bấm</a:t>
            </a:r>
            <a:r>
              <a:rPr lang="en-US" sz="4292" dirty="0">
                <a:solidFill>
                  <a:srgbClr val="385C4D"/>
                </a:solidFill>
                <a:latin typeface="Roboto Condensed"/>
              </a:rPr>
              <a:t> </a:t>
            </a:r>
            <a:r>
              <a:rPr lang="en-US" sz="4292" dirty="0" err="1">
                <a:solidFill>
                  <a:srgbClr val="385C4D"/>
                </a:solidFill>
                <a:latin typeface="Roboto Condensed"/>
              </a:rPr>
              <a:t>nút</a:t>
            </a:r>
            <a:r>
              <a:rPr lang="en-US" sz="4292" dirty="0">
                <a:solidFill>
                  <a:srgbClr val="385C4D"/>
                </a:solidFill>
                <a:latin typeface="Roboto Condensed"/>
              </a:rPr>
              <a:t> </a:t>
            </a:r>
            <a:r>
              <a:rPr lang="en-US" sz="4292" dirty="0" err="1">
                <a:solidFill>
                  <a:srgbClr val="385C4D"/>
                </a:solidFill>
                <a:latin typeface="Roboto Condensed"/>
              </a:rPr>
              <a:t>lên</a:t>
            </a:r>
            <a:r>
              <a:rPr lang="en-US" sz="4292" dirty="0">
                <a:solidFill>
                  <a:srgbClr val="385C4D"/>
                </a:solidFill>
                <a:latin typeface="Roboto Condensed"/>
              </a:rPr>
              <a:t> </a:t>
            </a:r>
            <a:r>
              <a:rPr lang="en-US" sz="4292" dirty="0" err="1">
                <a:solidFill>
                  <a:srgbClr val="385C4D"/>
                </a:solidFill>
                <a:latin typeface="Roboto Condensed"/>
              </a:rPr>
              <a:t>đỉnh</a:t>
            </a:r>
            <a:r>
              <a:rPr lang="en-US" sz="4292" dirty="0">
                <a:solidFill>
                  <a:srgbClr val="385C4D"/>
                </a:solidFill>
                <a:latin typeface="Roboto Condensed"/>
              </a:rPr>
              <a:t> </a:t>
            </a:r>
            <a:r>
              <a:rPr lang="en-US" sz="4292" dirty="0" err="1">
                <a:solidFill>
                  <a:srgbClr val="385C4D"/>
                </a:solidFill>
                <a:latin typeface="Roboto Condensed"/>
              </a:rPr>
              <a:t>cao</a:t>
            </a:r>
            <a:r>
              <a:rPr lang="en-US" sz="4292" dirty="0">
                <a:solidFill>
                  <a:srgbClr val="385C4D"/>
                </a:solidFill>
                <a:latin typeface="Roboto Condensed"/>
              </a:rPr>
              <a:t> </a:t>
            </a:r>
            <a:r>
              <a:rPr lang="en-US" sz="4292" dirty="0" err="1">
                <a:solidFill>
                  <a:srgbClr val="385C4D"/>
                </a:solidFill>
                <a:latin typeface="Roboto Condensed"/>
              </a:rPr>
              <a:t>ngắm</a:t>
            </a:r>
            <a:r>
              <a:rPr lang="en-US" sz="4292" dirty="0">
                <a:solidFill>
                  <a:srgbClr val="385C4D"/>
                </a:solidFill>
                <a:latin typeface="Roboto Condensed"/>
              </a:rPr>
              <a:t> </a:t>
            </a:r>
            <a:r>
              <a:rPr lang="en-US" sz="4292" dirty="0" err="1">
                <a:solidFill>
                  <a:srgbClr val="385C4D"/>
                </a:solidFill>
                <a:latin typeface="Roboto Condensed"/>
              </a:rPr>
              <a:t>toàn</a:t>
            </a:r>
            <a:r>
              <a:rPr lang="en-US" sz="4292" dirty="0">
                <a:solidFill>
                  <a:srgbClr val="385C4D"/>
                </a:solidFill>
                <a:latin typeface="Roboto Condensed"/>
              </a:rPr>
              <a:t> </a:t>
            </a:r>
            <a:r>
              <a:rPr lang="en-US" sz="4292" dirty="0" err="1">
                <a:solidFill>
                  <a:srgbClr val="385C4D"/>
                </a:solidFill>
                <a:latin typeface="Roboto Condensed"/>
              </a:rPr>
              <a:t>cảnh</a:t>
            </a:r>
            <a:r>
              <a:rPr lang="en-US" sz="4292" dirty="0">
                <a:solidFill>
                  <a:srgbClr val="385C4D"/>
                </a:solidFill>
                <a:latin typeface="Roboto Condensed"/>
              </a:rPr>
              <a:t> </a:t>
            </a:r>
            <a:r>
              <a:rPr lang="en-US" sz="4292" dirty="0" err="1">
                <a:solidFill>
                  <a:srgbClr val="385C4D"/>
                </a:solidFill>
                <a:latin typeface="Roboto Condensed"/>
              </a:rPr>
              <a:t>thác</a:t>
            </a:r>
            <a:r>
              <a:rPr lang="en-US" sz="4292" dirty="0">
                <a:solidFill>
                  <a:srgbClr val="385C4D"/>
                </a:solidFill>
                <a:latin typeface="Roboto Condensed"/>
              </a:rPr>
              <a:t>.”</a:t>
            </a:r>
          </a:p>
          <a:p>
            <a:pPr marL="926671" lvl="1" indent="-463335" algn="just">
              <a:lnSpc>
                <a:spcPts val="4463"/>
              </a:lnSpc>
              <a:buFont typeface="Arial"/>
              <a:buChar char="•"/>
            </a:pPr>
            <a:r>
              <a:rPr lang="en-US" sz="4292" dirty="0">
                <a:solidFill>
                  <a:srgbClr val="385C4D"/>
                </a:solidFill>
                <a:latin typeface="Roboto Condensed"/>
              </a:rPr>
              <a:t>“</a:t>
            </a:r>
            <a:r>
              <a:rPr lang="en-US" sz="4292" dirty="0" err="1">
                <a:solidFill>
                  <a:srgbClr val="385C4D"/>
                </a:solidFill>
                <a:latin typeface="Roboto Condensed"/>
              </a:rPr>
              <a:t>Chúng</a:t>
            </a:r>
            <a:r>
              <a:rPr lang="en-US" sz="4292" dirty="0">
                <a:solidFill>
                  <a:srgbClr val="385C4D"/>
                </a:solidFill>
                <a:latin typeface="Roboto Condensed"/>
              </a:rPr>
              <a:t> </a:t>
            </a:r>
            <a:r>
              <a:rPr lang="en-US" sz="4292" dirty="0" err="1">
                <a:solidFill>
                  <a:srgbClr val="385C4D"/>
                </a:solidFill>
                <a:latin typeface="Roboto Condensed"/>
              </a:rPr>
              <a:t>tôi</a:t>
            </a:r>
            <a:r>
              <a:rPr lang="en-US" sz="4292" dirty="0">
                <a:solidFill>
                  <a:srgbClr val="385C4D"/>
                </a:solidFill>
                <a:latin typeface="Roboto Condensed"/>
              </a:rPr>
              <a:t> </a:t>
            </a:r>
            <a:r>
              <a:rPr lang="en-US" sz="4292" dirty="0" err="1">
                <a:solidFill>
                  <a:srgbClr val="385C4D"/>
                </a:solidFill>
                <a:latin typeface="Roboto Condensed"/>
              </a:rPr>
              <a:t>ngắm</a:t>
            </a:r>
            <a:r>
              <a:rPr lang="en-US" sz="4292" dirty="0">
                <a:solidFill>
                  <a:srgbClr val="385C4D"/>
                </a:solidFill>
                <a:latin typeface="Roboto Condensed"/>
              </a:rPr>
              <a:t> </a:t>
            </a:r>
            <a:r>
              <a:rPr lang="en-US" sz="4292" dirty="0" err="1">
                <a:solidFill>
                  <a:srgbClr val="385C4D"/>
                </a:solidFill>
                <a:latin typeface="Roboto Condensed"/>
              </a:rPr>
              <a:t>thác</a:t>
            </a:r>
            <a:r>
              <a:rPr lang="en-US" sz="4292" dirty="0">
                <a:solidFill>
                  <a:srgbClr val="385C4D"/>
                </a:solidFill>
                <a:latin typeface="Roboto Condensed"/>
              </a:rPr>
              <a:t>, </a:t>
            </a:r>
            <a:r>
              <a:rPr lang="en-US" sz="4292" dirty="0" err="1">
                <a:solidFill>
                  <a:srgbClr val="385C4D"/>
                </a:solidFill>
                <a:latin typeface="Roboto Condensed"/>
              </a:rPr>
              <a:t>từ</a:t>
            </a:r>
            <a:r>
              <a:rPr lang="en-US" sz="4292" dirty="0">
                <a:solidFill>
                  <a:srgbClr val="385C4D"/>
                </a:solidFill>
                <a:latin typeface="Roboto Condensed"/>
              </a:rPr>
              <a:t> Bra-</a:t>
            </a:r>
            <a:r>
              <a:rPr lang="en-US" sz="4292" dirty="0" err="1">
                <a:solidFill>
                  <a:srgbClr val="385C4D"/>
                </a:solidFill>
                <a:latin typeface="Roboto Condensed"/>
              </a:rPr>
              <a:t>xin</a:t>
            </a:r>
            <a:r>
              <a:rPr lang="en-US" sz="4292" dirty="0">
                <a:solidFill>
                  <a:srgbClr val="385C4D"/>
                </a:solidFill>
                <a:latin typeface="Roboto Condensed"/>
              </a:rPr>
              <a:t> sang </a:t>
            </a:r>
            <a:r>
              <a:rPr lang="en-US" sz="4292" dirty="0" err="1">
                <a:solidFill>
                  <a:srgbClr val="385C4D"/>
                </a:solidFill>
                <a:latin typeface="Roboto Condensed"/>
              </a:rPr>
              <a:t>Ác</a:t>
            </a:r>
            <a:r>
              <a:rPr lang="en-US" sz="4292" dirty="0">
                <a:solidFill>
                  <a:srgbClr val="385C4D"/>
                </a:solidFill>
                <a:latin typeface="Roboto Condensed"/>
              </a:rPr>
              <a:t>-hen-</a:t>
            </a:r>
            <a:r>
              <a:rPr lang="en-US" sz="4292" dirty="0" err="1">
                <a:solidFill>
                  <a:srgbClr val="385C4D"/>
                </a:solidFill>
                <a:latin typeface="Roboto Condensed"/>
              </a:rPr>
              <a:t>ti</a:t>
            </a:r>
            <a:r>
              <a:rPr lang="en-US" sz="4292" dirty="0">
                <a:solidFill>
                  <a:srgbClr val="385C4D"/>
                </a:solidFill>
                <a:latin typeface="Roboto Condensed"/>
              </a:rPr>
              <a:t>-</a:t>
            </a:r>
            <a:r>
              <a:rPr lang="en-US" sz="4292" dirty="0" err="1">
                <a:solidFill>
                  <a:srgbClr val="385C4D"/>
                </a:solidFill>
                <a:latin typeface="Roboto Condensed"/>
              </a:rPr>
              <a:t>na.</a:t>
            </a:r>
            <a:r>
              <a:rPr lang="en-US" sz="4292" dirty="0">
                <a:solidFill>
                  <a:srgbClr val="385C4D"/>
                </a:solidFill>
                <a:latin typeface="Roboto Condensed"/>
              </a:rPr>
              <a:t>”</a:t>
            </a:r>
          </a:p>
          <a:p>
            <a:pPr marL="926671" lvl="1" indent="-463335" algn="just">
              <a:lnSpc>
                <a:spcPts val="4463"/>
              </a:lnSpc>
              <a:buFont typeface="Arial"/>
              <a:buChar char="•"/>
            </a:pPr>
            <a:r>
              <a:rPr lang="en-US" sz="4292" dirty="0">
                <a:solidFill>
                  <a:srgbClr val="385C4D"/>
                </a:solidFill>
                <a:latin typeface="Roboto Condensed"/>
              </a:rPr>
              <a:t>...</a:t>
            </a:r>
          </a:p>
        </p:txBody>
      </p:sp>
      <p:sp>
        <p:nvSpPr>
          <p:cNvPr id="5" name="TextBox 5"/>
          <p:cNvSpPr txBox="1"/>
          <p:nvPr/>
        </p:nvSpPr>
        <p:spPr>
          <a:xfrm rot="-127281">
            <a:off x="1722852" y="5876145"/>
            <a:ext cx="14844290" cy="1154016"/>
          </a:xfrm>
          <a:prstGeom prst="rect">
            <a:avLst/>
          </a:prstGeom>
        </p:spPr>
        <p:txBody>
          <a:bodyPr lIns="0" tIns="0" rIns="0" bIns="0" rtlCol="0" anchor="t">
            <a:spAutoFit/>
          </a:bodyPr>
          <a:lstStyle/>
          <a:p>
            <a:pPr algn="just">
              <a:lnSpc>
                <a:spcPts val="4463"/>
              </a:lnSpc>
              <a:spcBef>
                <a:spcPct val="0"/>
              </a:spcBef>
            </a:pPr>
            <a:r>
              <a:rPr lang="en-US" sz="4292" dirty="0" err="1">
                <a:solidFill>
                  <a:srgbClr val="BC660A"/>
                </a:solidFill>
                <a:latin typeface="Roboto Condensed Bold"/>
              </a:rPr>
              <a:t>Câu</a:t>
            </a:r>
            <a:r>
              <a:rPr lang="en-US" sz="4292" dirty="0">
                <a:solidFill>
                  <a:srgbClr val="BC660A"/>
                </a:solidFill>
                <a:latin typeface="Roboto Condensed Bold"/>
              </a:rPr>
              <a:t> 2</a:t>
            </a:r>
            <a:r>
              <a:rPr lang="en-US" sz="4292" dirty="0">
                <a:solidFill>
                  <a:srgbClr val="BC660A"/>
                </a:solidFill>
                <a:latin typeface="Roboto Condensed"/>
              </a:rPr>
              <a:t>: Cho </a:t>
            </a:r>
            <a:r>
              <a:rPr lang="en-US" sz="4292" dirty="0" err="1">
                <a:solidFill>
                  <a:srgbClr val="BC660A"/>
                </a:solidFill>
                <a:latin typeface="Roboto Condensed"/>
              </a:rPr>
              <a:t>biết</a:t>
            </a:r>
            <a:r>
              <a:rPr lang="en-US" sz="4292" dirty="0">
                <a:solidFill>
                  <a:srgbClr val="BC660A"/>
                </a:solidFill>
                <a:latin typeface="Roboto Condensed"/>
              </a:rPr>
              <a:t> </a:t>
            </a:r>
            <a:r>
              <a:rPr lang="en-US" sz="4292" dirty="0" err="1">
                <a:solidFill>
                  <a:srgbClr val="BC660A"/>
                </a:solidFill>
                <a:latin typeface="Roboto Condensed"/>
              </a:rPr>
              <a:t>tác</a:t>
            </a:r>
            <a:r>
              <a:rPr lang="en-US" sz="4292" dirty="0">
                <a:solidFill>
                  <a:srgbClr val="BC660A"/>
                </a:solidFill>
                <a:latin typeface="Roboto Condensed"/>
              </a:rPr>
              <a:t> </a:t>
            </a:r>
            <a:r>
              <a:rPr lang="en-US" sz="4292" dirty="0" err="1">
                <a:solidFill>
                  <a:srgbClr val="BC660A"/>
                </a:solidFill>
                <a:latin typeface="Roboto Condensed"/>
              </a:rPr>
              <a:t>dụng</a:t>
            </a:r>
            <a:r>
              <a:rPr lang="en-US" sz="4292" dirty="0">
                <a:solidFill>
                  <a:srgbClr val="BC660A"/>
                </a:solidFill>
                <a:latin typeface="Roboto Condensed"/>
              </a:rPr>
              <a:t> </a:t>
            </a:r>
            <a:r>
              <a:rPr lang="en-US" sz="4292" dirty="0" err="1">
                <a:solidFill>
                  <a:srgbClr val="BC660A"/>
                </a:solidFill>
                <a:latin typeface="Roboto Condensed"/>
              </a:rPr>
              <a:t>của</a:t>
            </a:r>
            <a:r>
              <a:rPr lang="en-US" sz="4292" dirty="0">
                <a:solidFill>
                  <a:srgbClr val="BC660A"/>
                </a:solidFill>
                <a:latin typeface="Roboto Condensed"/>
              </a:rPr>
              <a:t> </a:t>
            </a:r>
            <a:r>
              <a:rPr lang="en-US" sz="4292" dirty="0" err="1">
                <a:solidFill>
                  <a:srgbClr val="BC660A"/>
                </a:solidFill>
                <a:latin typeface="Roboto Condensed"/>
              </a:rPr>
              <a:t>việc</a:t>
            </a:r>
            <a:r>
              <a:rPr lang="en-US" sz="4292" dirty="0">
                <a:solidFill>
                  <a:srgbClr val="BC660A"/>
                </a:solidFill>
                <a:latin typeface="Roboto Condensed"/>
              </a:rPr>
              <a:t> </a:t>
            </a:r>
            <a:r>
              <a:rPr lang="en-US" sz="4292" dirty="0" err="1">
                <a:solidFill>
                  <a:srgbClr val="BC660A"/>
                </a:solidFill>
                <a:latin typeface="Roboto Condensed"/>
              </a:rPr>
              <a:t>sử</a:t>
            </a:r>
            <a:r>
              <a:rPr lang="en-US" sz="4292" dirty="0">
                <a:solidFill>
                  <a:srgbClr val="BC660A"/>
                </a:solidFill>
                <a:latin typeface="Roboto Condensed"/>
              </a:rPr>
              <a:t> </a:t>
            </a:r>
            <a:r>
              <a:rPr lang="en-US" sz="4292" dirty="0" err="1">
                <a:solidFill>
                  <a:srgbClr val="BC660A"/>
                </a:solidFill>
                <a:latin typeface="Roboto Condensed"/>
              </a:rPr>
              <a:t>dụng</a:t>
            </a:r>
            <a:r>
              <a:rPr lang="en-US" sz="4292" dirty="0">
                <a:solidFill>
                  <a:srgbClr val="BC660A"/>
                </a:solidFill>
                <a:latin typeface="Roboto Condensed"/>
              </a:rPr>
              <a:t> </a:t>
            </a:r>
            <a:r>
              <a:rPr lang="en-US" sz="4292" dirty="0" err="1">
                <a:solidFill>
                  <a:srgbClr val="BC660A"/>
                </a:solidFill>
                <a:latin typeface="Roboto Condensed"/>
              </a:rPr>
              <a:t>yếu</a:t>
            </a:r>
            <a:r>
              <a:rPr lang="en-US" sz="4292" dirty="0">
                <a:solidFill>
                  <a:srgbClr val="BC660A"/>
                </a:solidFill>
                <a:latin typeface="Roboto Condensed"/>
              </a:rPr>
              <a:t> </a:t>
            </a:r>
            <a:r>
              <a:rPr lang="en-US" sz="4292" dirty="0" err="1">
                <a:solidFill>
                  <a:srgbClr val="BC660A"/>
                </a:solidFill>
                <a:latin typeface="Roboto Condensed"/>
              </a:rPr>
              <a:t>tố</a:t>
            </a:r>
            <a:r>
              <a:rPr lang="en-US" sz="4292" dirty="0">
                <a:solidFill>
                  <a:srgbClr val="BC660A"/>
                </a:solidFill>
                <a:latin typeface="Roboto Condensed"/>
              </a:rPr>
              <a:t> </a:t>
            </a:r>
            <a:r>
              <a:rPr lang="en-US" sz="4292" dirty="0" err="1">
                <a:solidFill>
                  <a:srgbClr val="BC660A"/>
                </a:solidFill>
                <a:latin typeface="Roboto Condensed"/>
              </a:rPr>
              <a:t>tự</a:t>
            </a:r>
            <a:r>
              <a:rPr lang="en-US" sz="4292" dirty="0">
                <a:solidFill>
                  <a:srgbClr val="BC660A"/>
                </a:solidFill>
                <a:latin typeface="Roboto Condensed"/>
              </a:rPr>
              <a:t> </a:t>
            </a:r>
            <a:r>
              <a:rPr lang="en-US" sz="4292" dirty="0" err="1">
                <a:solidFill>
                  <a:srgbClr val="BC660A"/>
                </a:solidFill>
                <a:latin typeface="Roboto Condensed"/>
              </a:rPr>
              <a:t>sự</a:t>
            </a:r>
            <a:r>
              <a:rPr lang="en-US" sz="4292" dirty="0">
                <a:solidFill>
                  <a:srgbClr val="BC660A"/>
                </a:solidFill>
                <a:latin typeface="Roboto Condensed"/>
              </a:rPr>
              <a:t> </a:t>
            </a:r>
            <a:r>
              <a:rPr lang="en-US" sz="4292" dirty="0" err="1">
                <a:solidFill>
                  <a:srgbClr val="BC660A"/>
                </a:solidFill>
                <a:latin typeface="Roboto Condensed"/>
              </a:rPr>
              <a:t>này</a:t>
            </a:r>
            <a:r>
              <a:rPr lang="en-US" sz="4292" dirty="0">
                <a:solidFill>
                  <a:srgbClr val="BC660A"/>
                </a:solidFill>
                <a:latin typeface="Roboto Condensed"/>
              </a:rPr>
              <a:t> </a:t>
            </a:r>
            <a:r>
              <a:rPr lang="en-US" sz="4292" dirty="0" err="1">
                <a:solidFill>
                  <a:srgbClr val="BC660A"/>
                </a:solidFill>
                <a:latin typeface="Roboto Condensed"/>
              </a:rPr>
              <a:t>đối</a:t>
            </a:r>
            <a:r>
              <a:rPr lang="en-US" sz="4292" dirty="0">
                <a:solidFill>
                  <a:srgbClr val="BC660A"/>
                </a:solidFill>
                <a:latin typeface="Roboto Condensed"/>
              </a:rPr>
              <a:t> </a:t>
            </a:r>
            <a:r>
              <a:rPr lang="en-US" sz="4292" dirty="0" err="1">
                <a:solidFill>
                  <a:srgbClr val="BC660A"/>
                </a:solidFill>
                <a:latin typeface="Roboto Condensed"/>
              </a:rPr>
              <a:t>với</a:t>
            </a:r>
            <a:r>
              <a:rPr lang="en-US" sz="4292" dirty="0">
                <a:solidFill>
                  <a:srgbClr val="BC660A"/>
                </a:solidFill>
                <a:latin typeface="Roboto Condensed"/>
              </a:rPr>
              <a:t> </a:t>
            </a:r>
            <a:r>
              <a:rPr lang="en-US" sz="4292" dirty="0" err="1">
                <a:solidFill>
                  <a:srgbClr val="BC660A"/>
                </a:solidFill>
                <a:latin typeface="Roboto Condensed"/>
              </a:rPr>
              <a:t>nội</a:t>
            </a:r>
            <a:r>
              <a:rPr lang="en-US" sz="4292" dirty="0">
                <a:solidFill>
                  <a:srgbClr val="BC660A"/>
                </a:solidFill>
                <a:latin typeface="Roboto Condensed"/>
              </a:rPr>
              <a:t> dung </a:t>
            </a:r>
            <a:r>
              <a:rPr lang="en-US" sz="4292" dirty="0" err="1">
                <a:solidFill>
                  <a:srgbClr val="BC660A"/>
                </a:solidFill>
                <a:latin typeface="Roboto Condensed"/>
              </a:rPr>
              <a:t>của</a:t>
            </a:r>
            <a:r>
              <a:rPr lang="en-US" sz="4292" dirty="0">
                <a:solidFill>
                  <a:srgbClr val="BC660A"/>
                </a:solidFill>
                <a:latin typeface="Roboto Condensed"/>
              </a:rPr>
              <a:t> </a:t>
            </a:r>
            <a:r>
              <a:rPr lang="en-US" sz="4292" dirty="0" err="1">
                <a:solidFill>
                  <a:srgbClr val="BC660A"/>
                </a:solidFill>
                <a:latin typeface="Roboto Condensed"/>
              </a:rPr>
              <a:t>toàn</a:t>
            </a:r>
            <a:r>
              <a:rPr lang="en-US" sz="4292" dirty="0">
                <a:solidFill>
                  <a:srgbClr val="BC660A"/>
                </a:solidFill>
                <a:latin typeface="Roboto Condensed"/>
              </a:rPr>
              <a:t> </a:t>
            </a:r>
            <a:r>
              <a:rPr lang="en-US" sz="4292" dirty="0" err="1">
                <a:solidFill>
                  <a:srgbClr val="BC660A"/>
                </a:solidFill>
                <a:latin typeface="Roboto Condensed"/>
              </a:rPr>
              <a:t>văn</a:t>
            </a:r>
            <a:r>
              <a:rPr lang="en-US" sz="4292" dirty="0">
                <a:solidFill>
                  <a:srgbClr val="BC660A"/>
                </a:solidFill>
                <a:latin typeface="Roboto Condensed"/>
              </a:rPr>
              <a:t> </a:t>
            </a:r>
            <a:r>
              <a:rPr lang="en-US" sz="4292" dirty="0" err="1">
                <a:solidFill>
                  <a:srgbClr val="BC660A"/>
                </a:solidFill>
                <a:latin typeface="Roboto Condensed"/>
              </a:rPr>
              <a:t>bản</a:t>
            </a:r>
            <a:r>
              <a:rPr lang="en-US" sz="4292" dirty="0">
                <a:solidFill>
                  <a:srgbClr val="BC660A"/>
                </a:solidFill>
                <a:latin typeface="Roboto Condensed"/>
              </a:rPr>
              <a:t>. </a:t>
            </a:r>
          </a:p>
        </p:txBody>
      </p:sp>
      <p:sp>
        <p:nvSpPr>
          <p:cNvPr id="6" name="TextBox 6"/>
          <p:cNvSpPr txBox="1"/>
          <p:nvPr/>
        </p:nvSpPr>
        <p:spPr>
          <a:xfrm rot="-136050">
            <a:off x="1542758" y="7241543"/>
            <a:ext cx="15226713" cy="2277966"/>
          </a:xfrm>
          <a:prstGeom prst="rect">
            <a:avLst/>
          </a:prstGeom>
        </p:spPr>
        <p:txBody>
          <a:bodyPr lIns="0" tIns="0" rIns="0" bIns="0" rtlCol="0" anchor="t">
            <a:spAutoFit/>
          </a:bodyPr>
          <a:lstStyle/>
          <a:p>
            <a:pPr marL="926671" lvl="1" indent="-463335" algn="just">
              <a:lnSpc>
                <a:spcPts val="4463"/>
              </a:lnSpc>
              <a:buFont typeface="Arial"/>
              <a:buChar char="•"/>
            </a:pPr>
            <a:r>
              <a:rPr lang="en-US" sz="4292" dirty="0" err="1">
                <a:solidFill>
                  <a:srgbClr val="385C4D"/>
                </a:solidFill>
                <a:latin typeface="Roboto Condensed"/>
              </a:rPr>
              <a:t>Việc</a:t>
            </a:r>
            <a:r>
              <a:rPr lang="en-US" sz="4292" dirty="0">
                <a:solidFill>
                  <a:srgbClr val="385C4D"/>
                </a:solidFill>
                <a:latin typeface="Roboto Condensed"/>
              </a:rPr>
              <a:t> </a:t>
            </a:r>
            <a:r>
              <a:rPr lang="en-US" sz="4292" dirty="0" err="1">
                <a:solidFill>
                  <a:srgbClr val="385C4D"/>
                </a:solidFill>
                <a:latin typeface="Roboto Condensed"/>
              </a:rPr>
              <a:t>sử</a:t>
            </a:r>
            <a:r>
              <a:rPr lang="en-US" sz="4292" dirty="0">
                <a:solidFill>
                  <a:srgbClr val="385C4D"/>
                </a:solidFill>
                <a:latin typeface="Roboto Condensed"/>
              </a:rPr>
              <a:t> </a:t>
            </a:r>
            <a:r>
              <a:rPr lang="en-US" sz="4292" dirty="0" err="1">
                <a:solidFill>
                  <a:srgbClr val="385C4D"/>
                </a:solidFill>
                <a:latin typeface="Roboto Condensed"/>
              </a:rPr>
              <a:t>dụng</a:t>
            </a:r>
            <a:r>
              <a:rPr lang="en-US" sz="4292" dirty="0">
                <a:solidFill>
                  <a:srgbClr val="385C4D"/>
                </a:solidFill>
                <a:latin typeface="Roboto Condensed"/>
              </a:rPr>
              <a:t> </a:t>
            </a:r>
            <a:r>
              <a:rPr lang="en-US" sz="4292" dirty="0" err="1">
                <a:solidFill>
                  <a:srgbClr val="385C4D"/>
                </a:solidFill>
                <a:latin typeface="Roboto Condensed"/>
              </a:rPr>
              <a:t>yếu</a:t>
            </a:r>
            <a:r>
              <a:rPr lang="en-US" sz="4292" dirty="0">
                <a:solidFill>
                  <a:srgbClr val="385C4D"/>
                </a:solidFill>
                <a:latin typeface="Roboto Condensed"/>
              </a:rPr>
              <a:t> </a:t>
            </a:r>
            <a:r>
              <a:rPr lang="en-US" sz="4292" dirty="0" err="1">
                <a:solidFill>
                  <a:srgbClr val="385C4D"/>
                </a:solidFill>
                <a:latin typeface="Roboto Condensed"/>
              </a:rPr>
              <a:t>tố</a:t>
            </a:r>
            <a:r>
              <a:rPr lang="en-US" sz="4292" dirty="0">
                <a:solidFill>
                  <a:srgbClr val="385C4D"/>
                </a:solidFill>
                <a:latin typeface="Roboto Condensed"/>
              </a:rPr>
              <a:t> </a:t>
            </a:r>
            <a:r>
              <a:rPr lang="en-US" sz="4292" dirty="0" err="1">
                <a:solidFill>
                  <a:srgbClr val="385C4D"/>
                </a:solidFill>
                <a:latin typeface="Roboto Condensed"/>
              </a:rPr>
              <a:t>tự</a:t>
            </a:r>
            <a:r>
              <a:rPr lang="en-US" sz="4292" dirty="0">
                <a:solidFill>
                  <a:srgbClr val="385C4D"/>
                </a:solidFill>
                <a:latin typeface="Roboto Condensed"/>
              </a:rPr>
              <a:t> </a:t>
            </a:r>
            <a:r>
              <a:rPr lang="en-US" sz="4292" dirty="0" err="1">
                <a:solidFill>
                  <a:srgbClr val="385C4D"/>
                </a:solidFill>
                <a:latin typeface="Roboto Condensed"/>
              </a:rPr>
              <a:t>sự</a:t>
            </a:r>
            <a:r>
              <a:rPr lang="en-US" sz="4292" dirty="0">
                <a:solidFill>
                  <a:srgbClr val="385C4D"/>
                </a:solidFill>
                <a:latin typeface="Roboto Condensed"/>
              </a:rPr>
              <a:t> </a:t>
            </a:r>
            <a:r>
              <a:rPr lang="en-US" sz="4292" dirty="0" err="1">
                <a:solidFill>
                  <a:srgbClr val="385C4D"/>
                </a:solidFill>
                <a:latin typeface="Roboto Condensed"/>
              </a:rPr>
              <a:t>giúp</a:t>
            </a:r>
            <a:r>
              <a:rPr lang="en-US" sz="4292" dirty="0">
                <a:solidFill>
                  <a:srgbClr val="385C4D"/>
                </a:solidFill>
                <a:latin typeface="Roboto Condensed"/>
              </a:rPr>
              <a:t> </a:t>
            </a:r>
            <a:r>
              <a:rPr lang="en-US" sz="4292" dirty="0" err="1">
                <a:solidFill>
                  <a:srgbClr val="385C4D"/>
                </a:solidFill>
                <a:latin typeface="Roboto Condensed"/>
              </a:rPr>
              <a:t>tăng</a:t>
            </a:r>
            <a:r>
              <a:rPr lang="en-US" sz="4292" dirty="0">
                <a:solidFill>
                  <a:srgbClr val="385C4D"/>
                </a:solidFill>
                <a:latin typeface="Roboto Condensed"/>
              </a:rPr>
              <a:t> </a:t>
            </a:r>
            <a:r>
              <a:rPr lang="en-US" sz="4292" dirty="0" err="1">
                <a:solidFill>
                  <a:srgbClr val="385C4D"/>
                </a:solidFill>
                <a:latin typeface="Roboto Condensed"/>
              </a:rPr>
              <a:t>hiệu</a:t>
            </a:r>
            <a:r>
              <a:rPr lang="en-US" sz="4292" dirty="0">
                <a:solidFill>
                  <a:srgbClr val="385C4D"/>
                </a:solidFill>
                <a:latin typeface="Roboto Condensed"/>
              </a:rPr>
              <a:t> </a:t>
            </a:r>
            <a:r>
              <a:rPr lang="en-US" sz="4292" dirty="0" err="1">
                <a:solidFill>
                  <a:srgbClr val="385C4D"/>
                </a:solidFill>
                <a:latin typeface="Roboto Condensed"/>
              </a:rPr>
              <a:t>quả</a:t>
            </a:r>
            <a:r>
              <a:rPr lang="en-US" sz="4292" dirty="0">
                <a:solidFill>
                  <a:srgbClr val="385C4D"/>
                </a:solidFill>
                <a:latin typeface="Roboto Condensed"/>
              </a:rPr>
              <a:t> </a:t>
            </a:r>
            <a:r>
              <a:rPr lang="en-US" sz="4292" dirty="0" err="1">
                <a:solidFill>
                  <a:srgbClr val="385C4D"/>
                </a:solidFill>
                <a:latin typeface="Roboto Condensed"/>
              </a:rPr>
              <a:t>về</a:t>
            </a:r>
            <a:r>
              <a:rPr lang="en-US" sz="4292" dirty="0">
                <a:solidFill>
                  <a:srgbClr val="385C4D"/>
                </a:solidFill>
                <a:latin typeface="Roboto Condensed"/>
              </a:rPr>
              <a:t> </a:t>
            </a:r>
            <a:r>
              <a:rPr lang="en-US" sz="4292" dirty="0" err="1">
                <a:solidFill>
                  <a:srgbClr val="385C4D"/>
                </a:solidFill>
                <a:latin typeface="Roboto Condensed"/>
              </a:rPr>
              <a:t>trải</a:t>
            </a:r>
            <a:r>
              <a:rPr lang="en-US" sz="4292" dirty="0">
                <a:solidFill>
                  <a:srgbClr val="385C4D"/>
                </a:solidFill>
                <a:latin typeface="Roboto Condensed"/>
              </a:rPr>
              <a:t> </a:t>
            </a:r>
            <a:r>
              <a:rPr lang="en-US" sz="4292" dirty="0" err="1">
                <a:solidFill>
                  <a:srgbClr val="385C4D"/>
                </a:solidFill>
                <a:latin typeface="Roboto Condensed"/>
              </a:rPr>
              <a:t>nghiệm</a:t>
            </a:r>
            <a:r>
              <a:rPr lang="en-US" sz="4292" dirty="0">
                <a:solidFill>
                  <a:srgbClr val="385C4D"/>
                </a:solidFill>
                <a:latin typeface="Roboto Condensed"/>
              </a:rPr>
              <a:t> </a:t>
            </a:r>
            <a:r>
              <a:rPr lang="en-US" sz="4292" dirty="0" err="1">
                <a:solidFill>
                  <a:srgbClr val="385C4D"/>
                </a:solidFill>
                <a:latin typeface="Roboto Condensed"/>
              </a:rPr>
              <a:t>khám</a:t>
            </a:r>
            <a:r>
              <a:rPr lang="en-US" sz="4292" dirty="0">
                <a:solidFill>
                  <a:srgbClr val="385C4D"/>
                </a:solidFill>
                <a:latin typeface="Roboto Condensed"/>
              </a:rPr>
              <a:t> </a:t>
            </a:r>
            <a:r>
              <a:rPr lang="en-US" sz="4292" dirty="0" err="1">
                <a:solidFill>
                  <a:srgbClr val="385C4D"/>
                </a:solidFill>
                <a:latin typeface="Roboto Condensed"/>
              </a:rPr>
              <a:t>phá</a:t>
            </a:r>
            <a:r>
              <a:rPr lang="en-US" sz="4292" dirty="0">
                <a:solidFill>
                  <a:srgbClr val="385C4D"/>
                </a:solidFill>
                <a:latin typeface="Roboto Condensed"/>
              </a:rPr>
              <a:t> “</a:t>
            </a:r>
            <a:r>
              <a:rPr lang="en-US" sz="4292" dirty="0" err="1">
                <a:solidFill>
                  <a:srgbClr val="385C4D"/>
                </a:solidFill>
                <a:latin typeface="Roboto Condensed"/>
              </a:rPr>
              <a:t>họng</a:t>
            </a:r>
            <a:r>
              <a:rPr lang="en-US" sz="4292" dirty="0">
                <a:solidFill>
                  <a:srgbClr val="385C4D"/>
                </a:solidFill>
                <a:latin typeface="Roboto Condensed"/>
              </a:rPr>
              <a:t> </a:t>
            </a:r>
            <a:r>
              <a:rPr lang="en-US" sz="4292" dirty="0" err="1">
                <a:solidFill>
                  <a:srgbClr val="385C4D"/>
                </a:solidFill>
                <a:latin typeface="Roboto Condensed"/>
              </a:rPr>
              <a:t>quỷ</a:t>
            </a:r>
            <a:r>
              <a:rPr lang="en-US" sz="4292" dirty="0">
                <a:solidFill>
                  <a:srgbClr val="385C4D"/>
                </a:solidFill>
                <a:latin typeface="Roboto Condensed"/>
              </a:rPr>
              <a:t>” </a:t>
            </a:r>
            <a:r>
              <a:rPr lang="en-US" sz="4292" dirty="0" err="1">
                <a:solidFill>
                  <a:srgbClr val="385C4D"/>
                </a:solidFill>
                <a:latin typeface="Roboto Condensed"/>
              </a:rPr>
              <a:t>tại</a:t>
            </a:r>
            <a:r>
              <a:rPr lang="en-US" sz="4292" dirty="0">
                <a:solidFill>
                  <a:srgbClr val="385C4D"/>
                </a:solidFill>
                <a:latin typeface="Roboto Condensed"/>
              </a:rPr>
              <a:t> </a:t>
            </a:r>
            <a:r>
              <a:rPr lang="en-US" sz="4292" dirty="0" err="1">
                <a:solidFill>
                  <a:srgbClr val="385C4D"/>
                </a:solidFill>
                <a:latin typeface="Roboto Condensed"/>
              </a:rPr>
              <a:t>thác</a:t>
            </a:r>
            <a:r>
              <a:rPr lang="en-US" sz="4292" dirty="0">
                <a:solidFill>
                  <a:srgbClr val="385C4D"/>
                </a:solidFill>
                <a:latin typeface="Roboto Condensed"/>
              </a:rPr>
              <a:t> I-goa-du; </a:t>
            </a:r>
            <a:r>
              <a:rPr lang="en-US" sz="4292" dirty="0" err="1">
                <a:solidFill>
                  <a:srgbClr val="385C4D"/>
                </a:solidFill>
                <a:latin typeface="Roboto Condensed"/>
              </a:rPr>
              <a:t>từ</a:t>
            </a:r>
            <a:r>
              <a:rPr lang="en-US" sz="4292" dirty="0">
                <a:solidFill>
                  <a:srgbClr val="385C4D"/>
                </a:solidFill>
                <a:latin typeface="Roboto Condensed"/>
              </a:rPr>
              <a:t> </a:t>
            </a:r>
            <a:r>
              <a:rPr lang="en-US" sz="4292" dirty="0" err="1">
                <a:solidFill>
                  <a:srgbClr val="385C4D"/>
                </a:solidFill>
                <a:latin typeface="Roboto Condensed"/>
              </a:rPr>
              <a:t>đó</a:t>
            </a:r>
            <a:r>
              <a:rPr lang="en-US" sz="4292" dirty="0">
                <a:solidFill>
                  <a:srgbClr val="385C4D"/>
                </a:solidFill>
                <a:latin typeface="Roboto Condensed"/>
              </a:rPr>
              <a:t> </a:t>
            </a:r>
            <a:r>
              <a:rPr lang="en-US" sz="4292" dirty="0" err="1">
                <a:solidFill>
                  <a:srgbClr val="385C4D"/>
                </a:solidFill>
                <a:latin typeface="Roboto Condensed"/>
              </a:rPr>
              <a:t>làm</a:t>
            </a:r>
            <a:r>
              <a:rPr lang="en-US" sz="4292" dirty="0">
                <a:solidFill>
                  <a:srgbClr val="385C4D"/>
                </a:solidFill>
                <a:latin typeface="Roboto Condensed"/>
              </a:rPr>
              <a:t> </a:t>
            </a:r>
            <a:r>
              <a:rPr lang="en-US" sz="4292" dirty="0" err="1">
                <a:solidFill>
                  <a:srgbClr val="385C4D"/>
                </a:solidFill>
                <a:latin typeface="Roboto Condensed"/>
              </a:rPr>
              <a:t>nổi</a:t>
            </a:r>
            <a:r>
              <a:rPr lang="en-US" sz="4292" dirty="0">
                <a:solidFill>
                  <a:srgbClr val="385C4D"/>
                </a:solidFill>
                <a:latin typeface="Roboto Condensed"/>
              </a:rPr>
              <a:t> </a:t>
            </a:r>
            <a:r>
              <a:rPr lang="en-US" sz="4292" dirty="0" err="1">
                <a:solidFill>
                  <a:srgbClr val="385C4D"/>
                </a:solidFill>
                <a:latin typeface="Roboto Condensed"/>
              </a:rPr>
              <a:t>bật</a:t>
            </a:r>
            <a:r>
              <a:rPr lang="en-US" sz="4292" dirty="0">
                <a:solidFill>
                  <a:srgbClr val="385C4D"/>
                </a:solidFill>
                <a:latin typeface="Roboto Condensed"/>
              </a:rPr>
              <a:t> </a:t>
            </a:r>
            <a:r>
              <a:rPr lang="en-US" sz="4292" dirty="0" err="1">
                <a:solidFill>
                  <a:srgbClr val="385C4D"/>
                </a:solidFill>
                <a:latin typeface="Roboto Condensed"/>
              </a:rPr>
              <a:t>nét</a:t>
            </a:r>
            <a:r>
              <a:rPr lang="en-US" sz="4292" dirty="0">
                <a:solidFill>
                  <a:srgbClr val="385C4D"/>
                </a:solidFill>
                <a:latin typeface="Roboto Condensed"/>
              </a:rPr>
              <a:t> </a:t>
            </a:r>
            <a:r>
              <a:rPr lang="en-US" sz="4292" dirty="0" err="1">
                <a:solidFill>
                  <a:srgbClr val="385C4D"/>
                </a:solidFill>
                <a:latin typeface="Roboto Condensed"/>
              </a:rPr>
              <a:t>đặc</a:t>
            </a:r>
            <a:r>
              <a:rPr lang="en-US" sz="4292" dirty="0">
                <a:solidFill>
                  <a:srgbClr val="385C4D"/>
                </a:solidFill>
                <a:latin typeface="Roboto Condensed"/>
              </a:rPr>
              <a:t> </a:t>
            </a:r>
            <a:r>
              <a:rPr lang="en-US" sz="4292" dirty="0" err="1">
                <a:solidFill>
                  <a:srgbClr val="385C4D"/>
                </a:solidFill>
                <a:latin typeface="Roboto Condensed"/>
              </a:rPr>
              <a:t>sắc</a:t>
            </a:r>
            <a:r>
              <a:rPr lang="en-US" sz="4292" dirty="0">
                <a:solidFill>
                  <a:srgbClr val="385C4D"/>
                </a:solidFill>
                <a:latin typeface="Roboto Condensed"/>
              </a:rPr>
              <a:t>, </a:t>
            </a:r>
            <a:r>
              <a:rPr lang="en-US" sz="4292" dirty="0" err="1">
                <a:solidFill>
                  <a:srgbClr val="385C4D"/>
                </a:solidFill>
                <a:latin typeface="Roboto Condensed"/>
              </a:rPr>
              <a:t>độc</a:t>
            </a:r>
            <a:r>
              <a:rPr lang="en-US" sz="4292" dirty="0">
                <a:solidFill>
                  <a:srgbClr val="385C4D"/>
                </a:solidFill>
                <a:latin typeface="Roboto Condensed"/>
              </a:rPr>
              <a:t> </a:t>
            </a:r>
            <a:r>
              <a:rPr lang="en-US" sz="4292" dirty="0" err="1">
                <a:solidFill>
                  <a:srgbClr val="385C4D"/>
                </a:solidFill>
                <a:latin typeface="Roboto Condensed"/>
              </a:rPr>
              <a:t>đáo</a:t>
            </a:r>
            <a:r>
              <a:rPr lang="en-US" sz="4292" dirty="0">
                <a:solidFill>
                  <a:srgbClr val="385C4D"/>
                </a:solidFill>
                <a:latin typeface="Roboto Condensed"/>
              </a:rPr>
              <a:t> </a:t>
            </a:r>
            <a:r>
              <a:rPr lang="en-US" sz="4292" dirty="0" err="1">
                <a:solidFill>
                  <a:srgbClr val="385C4D"/>
                </a:solidFill>
                <a:latin typeface="Roboto Condensed"/>
              </a:rPr>
              <a:t>của</a:t>
            </a:r>
            <a:r>
              <a:rPr lang="en-US" sz="4292" dirty="0">
                <a:solidFill>
                  <a:srgbClr val="385C4D"/>
                </a:solidFill>
                <a:latin typeface="Roboto Condensed"/>
              </a:rPr>
              <a:t> </a:t>
            </a:r>
            <a:r>
              <a:rPr lang="en-US" sz="4292" dirty="0" err="1">
                <a:solidFill>
                  <a:srgbClr val="385C4D"/>
                </a:solidFill>
                <a:latin typeface="Roboto Condensed"/>
              </a:rPr>
              <a:t>danh</a:t>
            </a:r>
            <a:r>
              <a:rPr lang="en-US" sz="4292" dirty="0">
                <a:solidFill>
                  <a:srgbClr val="385C4D"/>
                </a:solidFill>
                <a:latin typeface="Roboto Condensed"/>
              </a:rPr>
              <a:t> lam </a:t>
            </a:r>
            <a:r>
              <a:rPr lang="en-US" sz="4292" dirty="0" err="1">
                <a:solidFill>
                  <a:srgbClr val="385C4D"/>
                </a:solidFill>
                <a:latin typeface="Roboto Condensed"/>
              </a:rPr>
              <a:t>thắng</a:t>
            </a:r>
            <a:r>
              <a:rPr lang="en-US" sz="4292" dirty="0">
                <a:solidFill>
                  <a:srgbClr val="385C4D"/>
                </a:solidFill>
                <a:latin typeface="Roboto Condensed"/>
              </a:rPr>
              <a:t> </a:t>
            </a:r>
            <a:r>
              <a:rPr lang="en-US" sz="4292" dirty="0" err="1">
                <a:solidFill>
                  <a:srgbClr val="385C4D"/>
                </a:solidFill>
                <a:latin typeface="Roboto Condensed"/>
              </a:rPr>
              <a:t>cảnh</a:t>
            </a:r>
            <a:r>
              <a:rPr lang="en-US" sz="4292" dirty="0">
                <a:solidFill>
                  <a:srgbClr val="385C4D"/>
                </a:solidFill>
                <a:latin typeface="Roboto Condensed"/>
              </a:rPr>
              <a:t> </a:t>
            </a:r>
            <a:r>
              <a:rPr lang="en-US" sz="4292" dirty="0" err="1">
                <a:solidFill>
                  <a:srgbClr val="385C4D"/>
                </a:solidFill>
                <a:latin typeface="Roboto Condensed"/>
              </a:rPr>
              <a:t>thác</a:t>
            </a:r>
            <a:r>
              <a:rPr lang="en-US" sz="4292" dirty="0">
                <a:solidFill>
                  <a:srgbClr val="385C4D"/>
                </a:solidFill>
                <a:latin typeface="Roboto Condensed"/>
              </a:rPr>
              <a:t> I-goa-du</a:t>
            </a:r>
          </a:p>
          <a:p>
            <a:pPr marL="926671" lvl="1" indent="-463335" algn="just">
              <a:lnSpc>
                <a:spcPts val="4463"/>
              </a:lnSpc>
              <a:buFont typeface="Arial"/>
              <a:buChar char="•"/>
            </a:pPr>
            <a:r>
              <a:rPr lang="en-US" sz="4292" dirty="0" err="1">
                <a:solidFill>
                  <a:srgbClr val="385C4D"/>
                </a:solidFill>
                <a:latin typeface="Roboto Condensed"/>
              </a:rPr>
              <a:t>Tạo</a:t>
            </a:r>
            <a:r>
              <a:rPr lang="en-US" sz="4292" dirty="0">
                <a:solidFill>
                  <a:srgbClr val="385C4D"/>
                </a:solidFill>
                <a:latin typeface="Roboto Condensed"/>
              </a:rPr>
              <a:t> </a:t>
            </a:r>
            <a:r>
              <a:rPr lang="en-US" sz="4292" dirty="0" err="1">
                <a:solidFill>
                  <a:srgbClr val="385C4D"/>
                </a:solidFill>
                <a:latin typeface="Roboto Condensed"/>
              </a:rPr>
              <a:t>sự</a:t>
            </a:r>
            <a:r>
              <a:rPr lang="en-US" sz="4292" dirty="0">
                <a:solidFill>
                  <a:srgbClr val="385C4D"/>
                </a:solidFill>
                <a:latin typeface="Roboto Condensed"/>
              </a:rPr>
              <a:t> </a:t>
            </a:r>
            <a:r>
              <a:rPr lang="en-US" sz="4292" dirty="0" err="1">
                <a:solidFill>
                  <a:srgbClr val="385C4D"/>
                </a:solidFill>
                <a:latin typeface="Roboto Condensed"/>
              </a:rPr>
              <a:t>lôi</a:t>
            </a:r>
            <a:r>
              <a:rPr lang="en-US" sz="4292" dirty="0">
                <a:solidFill>
                  <a:srgbClr val="385C4D"/>
                </a:solidFill>
                <a:latin typeface="Roboto Condensed"/>
              </a:rPr>
              <a:t> </a:t>
            </a:r>
            <a:r>
              <a:rPr lang="en-US" sz="4292" dirty="0" err="1">
                <a:solidFill>
                  <a:srgbClr val="385C4D"/>
                </a:solidFill>
                <a:latin typeface="Roboto Condensed"/>
              </a:rPr>
              <a:t>cuốn</a:t>
            </a:r>
            <a:r>
              <a:rPr lang="en-US" sz="4292" dirty="0">
                <a:solidFill>
                  <a:srgbClr val="385C4D"/>
                </a:solidFill>
                <a:latin typeface="Roboto Condensed"/>
              </a:rPr>
              <a:t>, </a:t>
            </a:r>
            <a:r>
              <a:rPr lang="en-US" sz="4292" dirty="0" err="1">
                <a:solidFill>
                  <a:srgbClr val="385C4D"/>
                </a:solidFill>
                <a:latin typeface="Roboto Condensed"/>
              </a:rPr>
              <a:t>hấp</a:t>
            </a:r>
            <a:r>
              <a:rPr lang="en-US" sz="4292" dirty="0">
                <a:solidFill>
                  <a:srgbClr val="385C4D"/>
                </a:solidFill>
                <a:latin typeface="Roboto Condensed"/>
              </a:rPr>
              <a:t> </a:t>
            </a:r>
            <a:r>
              <a:rPr lang="en-US" sz="4292" dirty="0" err="1">
                <a:solidFill>
                  <a:srgbClr val="385C4D"/>
                </a:solidFill>
                <a:latin typeface="Roboto Condensed"/>
              </a:rPr>
              <a:t>dẫn</a:t>
            </a:r>
            <a:r>
              <a:rPr lang="en-US" sz="4292" dirty="0">
                <a:solidFill>
                  <a:srgbClr val="385C4D"/>
                </a:solidFill>
                <a:latin typeface="Roboto Condensed"/>
              </a:rPr>
              <a:t> </a:t>
            </a:r>
            <a:r>
              <a:rPr lang="en-US" sz="4292" dirty="0" err="1">
                <a:solidFill>
                  <a:srgbClr val="385C4D"/>
                </a:solidFill>
                <a:latin typeface="Roboto Condensed"/>
              </a:rPr>
              <a:t>cho</a:t>
            </a:r>
            <a:r>
              <a:rPr lang="en-US" sz="4292" dirty="0">
                <a:solidFill>
                  <a:srgbClr val="385C4D"/>
                </a:solidFill>
                <a:latin typeface="Roboto Condensed"/>
              </a:rPr>
              <a:t> </a:t>
            </a:r>
            <a:r>
              <a:rPr lang="en-US" sz="4292" dirty="0" err="1">
                <a:solidFill>
                  <a:srgbClr val="385C4D"/>
                </a:solidFill>
                <a:latin typeface="Roboto Condensed"/>
              </a:rPr>
              <a:t>người</a:t>
            </a:r>
            <a:r>
              <a:rPr lang="en-US" sz="4292" dirty="0">
                <a:solidFill>
                  <a:srgbClr val="385C4D"/>
                </a:solidFill>
                <a:latin typeface="Roboto Condensed"/>
              </a:rPr>
              <a:t> </a:t>
            </a:r>
            <a:r>
              <a:rPr lang="en-US" sz="4292" dirty="0" err="1">
                <a:solidFill>
                  <a:srgbClr val="385C4D"/>
                </a:solidFill>
                <a:latin typeface="Roboto Condensed"/>
              </a:rPr>
              <a:t>đọc</a:t>
            </a:r>
            <a:endParaRPr lang="en-US" sz="4292" dirty="0">
              <a:solidFill>
                <a:srgbClr val="385C4D"/>
              </a:solidFill>
              <a:latin typeface="Roboto Condensed"/>
            </a:endParaRPr>
          </a:p>
        </p:txBody>
      </p:sp>
      <p:sp>
        <p:nvSpPr>
          <p:cNvPr id="7" name="Freeform 7"/>
          <p:cNvSpPr/>
          <p:nvPr/>
        </p:nvSpPr>
        <p:spPr>
          <a:xfrm>
            <a:off x="10478680" y="8910191"/>
            <a:ext cx="11047207" cy="2402768"/>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34000"/>
            </a:blip>
            <a:stretch>
              <a:fillRect t="-21033" b="-9281"/>
            </a:stretch>
          </a:blipFill>
        </p:spPr>
      </p:sp>
      <p:sp>
        <p:nvSpPr>
          <p:cNvPr id="3" name="TextBox 3"/>
          <p:cNvSpPr txBox="1"/>
          <p:nvPr/>
        </p:nvSpPr>
        <p:spPr>
          <a:xfrm>
            <a:off x="1176905" y="1858331"/>
            <a:ext cx="15934190" cy="5763261"/>
          </a:xfrm>
          <a:prstGeom prst="rect">
            <a:avLst/>
          </a:prstGeom>
        </p:spPr>
        <p:txBody>
          <a:bodyPr lIns="0" tIns="0" rIns="0" bIns="0" rtlCol="0" anchor="t">
            <a:spAutoFit/>
          </a:bodyPr>
          <a:lstStyle/>
          <a:p>
            <a:pPr marL="885186" lvl="1" indent="-442593" algn="l">
              <a:lnSpc>
                <a:spcPts val="5739"/>
              </a:lnSpc>
              <a:buFont typeface="Arial"/>
              <a:buChar char="•"/>
            </a:pPr>
            <a:r>
              <a:rPr lang="en-US" sz="4099" dirty="0" err="1">
                <a:solidFill>
                  <a:srgbClr val="BC660A"/>
                </a:solidFill>
                <a:latin typeface="Roboto Condensed"/>
              </a:rPr>
              <a:t>Nhận</a:t>
            </a:r>
            <a:r>
              <a:rPr lang="en-US" sz="4099" dirty="0">
                <a:solidFill>
                  <a:srgbClr val="BC660A"/>
                </a:solidFill>
                <a:latin typeface="Roboto Condensed"/>
              </a:rPr>
              <a:t> </a:t>
            </a:r>
            <a:r>
              <a:rPr lang="en-US" sz="4099" dirty="0" err="1">
                <a:solidFill>
                  <a:srgbClr val="BC660A"/>
                </a:solidFill>
                <a:latin typeface="Roboto Condensed"/>
              </a:rPr>
              <a:t>biết</a:t>
            </a:r>
            <a:r>
              <a:rPr lang="en-US" sz="4099" dirty="0">
                <a:solidFill>
                  <a:srgbClr val="BC660A"/>
                </a:solidFill>
                <a:latin typeface="Roboto Condensed"/>
              </a:rPr>
              <a:t> </a:t>
            </a:r>
            <a:r>
              <a:rPr lang="en-US" sz="4099" dirty="0" err="1">
                <a:solidFill>
                  <a:srgbClr val="BC660A"/>
                </a:solidFill>
                <a:latin typeface="Roboto Condensed"/>
              </a:rPr>
              <a:t>các</a:t>
            </a:r>
            <a:r>
              <a:rPr lang="en-US" sz="4099" dirty="0">
                <a:solidFill>
                  <a:srgbClr val="BC660A"/>
                </a:solidFill>
                <a:latin typeface="Roboto Condensed"/>
              </a:rPr>
              <a:t> </a:t>
            </a:r>
            <a:r>
              <a:rPr lang="en-US" sz="4099" dirty="0" err="1">
                <a:solidFill>
                  <a:srgbClr val="BC660A"/>
                </a:solidFill>
                <a:latin typeface="Roboto Condensed"/>
              </a:rPr>
              <a:t>yêu</a:t>
            </a:r>
            <a:r>
              <a:rPr lang="en-US" sz="4099" dirty="0">
                <a:solidFill>
                  <a:srgbClr val="BC660A"/>
                </a:solidFill>
                <a:latin typeface="Roboto Condensed"/>
              </a:rPr>
              <a:t> </a:t>
            </a:r>
            <a:r>
              <a:rPr lang="en-US" sz="4099" dirty="0" err="1">
                <a:solidFill>
                  <a:srgbClr val="BC660A"/>
                </a:solidFill>
                <a:latin typeface="Roboto Condensed"/>
              </a:rPr>
              <a:t>cầu</a:t>
            </a:r>
            <a:r>
              <a:rPr lang="en-US" sz="4099" dirty="0">
                <a:solidFill>
                  <a:srgbClr val="BC660A"/>
                </a:solidFill>
                <a:latin typeface="Roboto Condensed"/>
              </a:rPr>
              <a:t> </a:t>
            </a:r>
            <a:r>
              <a:rPr lang="en-US" sz="4099" dirty="0" err="1">
                <a:solidFill>
                  <a:srgbClr val="BC660A"/>
                </a:solidFill>
                <a:latin typeface="Roboto Condensed"/>
              </a:rPr>
              <a:t>đối</a:t>
            </a:r>
            <a:r>
              <a:rPr lang="en-US" sz="4099" dirty="0">
                <a:solidFill>
                  <a:srgbClr val="BC660A"/>
                </a:solidFill>
                <a:latin typeface="Roboto Condensed"/>
              </a:rPr>
              <a:t> </a:t>
            </a:r>
            <a:r>
              <a:rPr lang="en-US" sz="4099" dirty="0" err="1">
                <a:solidFill>
                  <a:srgbClr val="BC660A"/>
                </a:solidFill>
                <a:latin typeface="Roboto Condensed"/>
              </a:rPr>
              <a:t>với</a:t>
            </a:r>
            <a:r>
              <a:rPr lang="en-US" sz="4099" dirty="0">
                <a:solidFill>
                  <a:srgbClr val="BC660A"/>
                </a:solidFill>
                <a:latin typeface="Roboto Condensed"/>
              </a:rPr>
              <a:t> </a:t>
            </a:r>
            <a:r>
              <a:rPr lang="en-US" sz="4099" dirty="0" err="1">
                <a:solidFill>
                  <a:srgbClr val="BC660A"/>
                </a:solidFill>
                <a:latin typeface="Roboto Condensed"/>
              </a:rPr>
              <a:t>một</a:t>
            </a:r>
            <a:r>
              <a:rPr lang="en-US" sz="4099" dirty="0">
                <a:solidFill>
                  <a:srgbClr val="BC660A"/>
                </a:solidFill>
                <a:latin typeface="Roboto Condensed"/>
              </a:rPr>
              <a:t> </a:t>
            </a:r>
            <a:r>
              <a:rPr lang="en-US" sz="4099" dirty="0" err="1">
                <a:solidFill>
                  <a:srgbClr val="BC660A"/>
                </a:solidFill>
                <a:latin typeface="Roboto Condensed"/>
              </a:rPr>
              <a:t>văn</a:t>
            </a:r>
            <a:r>
              <a:rPr lang="en-US" sz="4099" dirty="0">
                <a:solidFill>
                  <a:srgbClr val="BC660A"/>
                </a:solidFill>
                <a:latin typeface="Roboto Condensed"/>
              </a:rPr>
              <a:t> </a:t>
            </a:r>
            <a:r>
              <a:rPr lang="en-US" sz="4099" dirty="0" err="1">
                <a:solidFill>
                  <a:srgbClr val="BC660A"/>
                </a:solidFill>
                <a:latin typeface="Roboto Condensed"/>
              </a:rPr>
              <a:t>bản</a:t>
            </a:r>
            <a:r>
              <a:rPr lang="en-US" sz="4099" dirty="0">
                <a:solidFill>
                  <a:srgbClr val="BC660A"/>
                </a:solidFill>
                <a:latin typeface="Roboto Condensed"/>
              </a:rPr>
              <a:t> </a:t>
            </a:r>
            <a:r>
              <a:rPr lang="en-US" sz="4099" dirty="0" err="1">
                <a:solidFill>
                  <a:srgbClr val="BC660A"/>
                </a:solidFill>
                <a:latin typeface="Roboto Condensed"/>
              </a:rPr>
              <a:t>thuyết</a:t>
            </a:r>
            <a:r>
              <a:rPr lang="en-US" sz="4099" dirty="0">
                <a:solidFill>
                  <a:srgbClr val="BC660A"/>
                </a:solidFill>
                <a:latin typeface="Roboto Condensed"/>
              </a:rPr>
              <a:t> </a:t>
            </a:r>
            <a:r>
              <a:rPr lang="en-US" sz="4099" dirty="0" err="1">
                <a:solidFill>
                  <a:srgbClr val="BC660A"/>
                </a:solidFill>
                <a:latin typeface="Roboto Condensed"/>
              </a:rPr>
              <a:t>minh</a:t>
            </a:r>
            <a:r>
              <a:rPr lang="en-US" sz="4099" dirty="0">
                <a:solidFill>
                  <a:srgbClr val="BC660A"/>
                </a:solidFill>
                <a:latin typeface="Roboto Condensed"/>
              </a:rPr>
              <a:t> </a:t>
            </a:r>
            <a:r>
              <a:rPr lang="en-US" sz="4099" dirty="0" err="1">
                <a:solidFill>
                  <a:srgbClr val="BC660A"/>
                </a:solidFill>
                <a:latin typeface="Roboto Condensed"/>
              </a:rPr>
              <a:t>về</a:t>
            </a:r>
            <a:r>
              <a:rPr lang="en-US" sz="4099" dirty="0">
                <a:solidFill>
                  <a:srgbClr val="BC660A"/>
                </a:solidFill>
                <a:latin typeface="Roboto Condensed"/>
              </a:rPr>
              <a:t> </a:t>
            </a:r>
            <a:r>
              <a:rPr lang="en-US" sz="4099" dirty="0" err="1">
                <a:solidFill>
                  <a:srgbClr val="BC660A"/>
                </a:solidFill>
                <a:latin typeface="Roboto Condensed"/>
              </a:rPr>
              <a:t>một</a:t>
            </a:r>
            <a:r>
              <a:rPr lang="en-US" sz="4099" dirty="0">
                <a:solidFill>
                  <a:srgbClr val="BC660A"/>
                </a:solidFill>
                <a:latin typeface="Roboto Condensed"/>
              </a:rPr>
              <a:t> </a:t>
            </a:r>
            <a:r>
              <a:rPr lang="en-US" sz="4099" dirty="0" err="1">
                <a:solidFill>
                  <a:srgbClr val="BC660A"/>
                </a:solidFill>
                <a:latin typeface="Roboto Condensed"/>
              </a:rPr>
              <a:t>danh</a:t>
            </a:r>
            <a:r>
              <a:rPr lang="en-US" sz="4099" dirty="0">
                <a:solidFill>
                  <a:srgbClr val="BC660A"/>
                </a:solidFill>
                <a:latin typeface="Roboto Condensed"/>
              </a:rPr>
              <a:t> lam </a:t>
            </a:r>
            <a:r>
              <a:rPr lang="en-US" sz="4099" dirty="0" err="1">
                <a:solidFill>
                  <a:srgbClr val="BC660A"/>
                </a:solidFill>
                <a:latin typeface="Roboto Condensed"/>
              </a:rPr>
              <a:t>thắng</a:t>
            </a:r>
            <a:r>
              <a:rPr lang="en-US" sz="4099" dirty="0">
                <a:solidFill>
                  <a:srgbClr val="BC660A"/>
                </a:solidFill>
                <a:latin typeface="Roboto Condensed"/>
              </a:rPr>
              <a:t> </a:t>
            </a:r>
            <a:r>
              <a:rPr lang="en-US" sz="4099" dirty="0" err="1">
                <a:solidFill>
                  <a:srgbClr val="BC660A"/>
                </a:solidFill>
                <a:latin typeface="Roboto Condensed"/>
              </a:rPr>
              <a:t>cảnh</a:t>
            </a:r>
            <a:r>
              <a:rPr lang="en-US" sz="4099" dirty="0">
                <a:solidFill>
                  <a:srgbClr val="BC660A"/>
                </a:solidFill>
                <a:latin typeface="Roboto Condensed"/>
              </a:rPr>
              <a:t>.</a:t>
            </a:r>
          </a:p>
          <a:p>
            <a:pPr marL="885186" lvl="1" indent="-442593" algn="l">
              <a:lnSpc>
                <a:spcPts val="5739"/>
              </a:lnSpc>
              <a:buFont typeface="Arial"/>
              <a:buChar char="•"/>
            </a:pPr>
            <a:r>
              <a:rPr lang="en-US" sz="4099" dirty="0" err="1">
                <a:solidFill>
                  <a:srgbClr val="BC660A"/>
                </a:solidFill>
                <a:latin typeface="Roboto Condensed"/>
              </a:rPr>
              <a:t>Hiểu</a:t>
            </a:r>
            <a:r>
              <a:rPr lang="en-US" sz="4099" dirty="0">
                <a:solidFill>
                  <a:srgbClr val="BC660A"/>
                </a:solidFill>
                <a:latin typeface="Roboto Condensed"/>
              </a:rPr>
              <a:t> </a:t>
            </a:r>
            <a:r>
              <a:rPr lang="en-US" sz="4099" dirty="0" err="1">
                <a:solidFill>
                  <a:srgbClr val="BC660A"/>
                </a:solidFill>
                <a:latin typeface="Roboto Condensed"/>
              </a:rPr>
              <a:t>cách</a:t>
            </a:r>
            <a:r>
              <a:rPr lang="en-US" sz="4099" dirty="0">
                <a:solidFill>
                  <a:srgbClr val="BC660A"/>
                </a:solidFill>
                <a:latin typeface="Roboto Condensed"/>
              </a:rPr>
              <a:t> </a:t>
            </a:r>
            <a:r>
              <a:rPr lang="en-US" sz="4099" dirty="0" err="1">
                <a:solidFill>
                  <a:srgbClr val="BC660A"/>
                </a:solidFill>
                <a:latin typeface="Roboto Condensed"/>
              </a:rPr>
              <a:t>thức</a:t>
            </a:r>
            <a:r>
              <a:rPr lang="en-US" sz="4099" dirty="0">
                <a:solidFill>
                  <a:srgbClr val="BC660A"/>
                </a:solidFill>
                <a:latin typeface="Roboto Condensed"/>
              </a:rPr>
              <a:t> </a:t>
            </a:r>
            <a:r>
              <a:rPr lang="en-US" sz="4099" dirty="0" err="1">
                <a:solidFill>
                  <a:srgbClr val="BC660A"/>
                </a:solidFill>
                <a:latin typeface="Roboto Condensed"/>
              </a:rPr>
              <a:t>triển</a:t>
            </a:r>
            <a:r>
              <a:rPr lang="en-US" sz="4099" dirty="0">
                <a:solidFill>
                  <a:srgbClr val="BC660A"/>
                </a:solidFill>
                <a:latin typeface="Roboto Condensed"/>
              </a:rPr>
              <a:t> </a:t>
            </a:r>
            <a:r>
              <a:rPr lang="en-US" sz="4099" dirty="0" err="1">
                <a:solidFill>
                  <a:srgbClr val="BC660A"/>
                </a:solidFill>
                <a:latin typeface="Roboto Condensed"/>
              </a:rPr>
              <a:t>khai</a:t>
            </a:r>
            <a:r>
              <a:rPr lang="en-US" sz="4099" dirty="0">
                <a:solidFill>
                  <a:srgbClr val="BC660A"/>
                </a:solidFill>
                <a:latin typeface="Roboto Condensed"/>
              </a:rPr>
              <a:t> </a:t>
            </a:r>
            <a:r>
              <a:rPr lang="en-US" sz="4099" dirty="0" err="1">
                <a:solidFill>
                  <a:srgbClr val="BC660A"/>
                </a:solidFill>
                <a:latin typeface="Roboto Condensed"/>
              </a:rPr>
              <a:t>văn</a:t>
            </a:r>
            <a:r>
              <a:rPr lang="en-US" sz="4099" dirty="0">
                <a:solidFill>
                  <a:srgbClr val="BC660A"/>
                </a:solidFill>
                <a:latin typeface="Roboto Condensed"/>
              </a:rPr>
              <a:t> </a:t>
            </a:r>
            <a:r>
              <a:rPr lang="en-US" sz="4099" dirty="0" err="1">
                <a:solidFill>
                  <a:srgbClr val="BC660A"/>
                </a:solidFill>
                <a:latin typeface="Roboto Condensed"/>
              </a:rPr>
              <a:t>bản</a:t>
            </a:r>
            <a:r>
              <a:rPr lang="en-US" sz="4099" dirty="0">
                <a:solidFill>
                  <a:srgbClr val="BC660A"/>
                </a:solidFill>
                <a:latin typeface="Roboto Condensed"/>
              </a:rPr>
              <a:t> </a:t>
            </a:r>
            <a:r>
              <a:rPr lang="en-US" sz="4099" dirty="0" err="1">
                <a:solidFill>
                  <a:srgbClr val="BC660A"/>
                </a:solidFill>
                <a:latin typeface="Roboto Condensed"/>
              </a:rPr>
              <a:t>thuyết</a:t>
            </a:r>
            <a:r>
              <a:rPr lang="en-US" sz="4099" dirty="0">
                <a:solidFill>
                  <a:srgbClr val="BC660A"/>
                </a:solidFill>
                <a:latin typeface="Roboto Condensed"/>
              </a:rPr>
              <a:t> </a:t>
            </a:r>
            <a:r>
              <a:rPr lang="en-US" sz="4099" dirty="0" err="1">
                <a:solidFill>
                  <a:srgbClr val="BC660A"/>
                </a:solidFill>
                <a:latin typeface="Roboto Condensed"/>
              </a:rPr>
              <a:t>minh</a:t>
            </a:r>
            <a:r>
              <a:rPr lang="en-US" sz="4099" dirty="0">
                <a:solidFill>
                  <a:srgbClr val="BC660A"/>
                </a:solidFill>
                <a:latin typeface="Roboto Condensed"/>
              </a:rPr>
              <a:t> </a:t>
            </a:r>
            <a:r>
              <a:rPr lang="en-US" sz="4099" dirty="0" err="1">
                <a:solidFill>
                  <a:srgbClr val="BC660A"/>
                </a:solidFill>
                <a:latin typeface="Roboto Condensed"/>
              </a:rPr>
              <a:t>về</a:t>
            </a:r>
            <a:r>
              <a:rPr lang="en-US" sz="4099" dirty="0">
                <a:solidFill>
                  <a:srgbClr val="BC660A"/>
                </a:solidFill>
                <a:latin typeface="Roboto Condensed"/>
              </a:rPr>
              <a:t> </a:t>
            </a:r>
            <a:r>
              <a:rPr lang="en-US" sz="4099" dirty="0" err="1">
                <a:solidFill>
                  <a:srgbClr val="BC660A"/>
                </a:solidFill>
                <a:latin typeface="Roboto Condensed"/>
              </a:rPr>
              <a:t>một</a:t>
            </a:r>
            <a:r>
              <a:rPr lang="en-US" sz="4099" dirty="0">
                <a:solidFill>
                  <a:srgbClr val="BC660A"/>
                </a:solidFill>
                <a:latin typeface="Roboto Condensed"/>
              </a:rPr>
              <a:t> </a:t>
            </a:r>
            <a:r>
              <a:rPr lang="en-US" sz="4099" dirty="0" err="1">
                <a:solidFill>
                  <a:srgbClr val="BC660A"/>
                </a:solidFill>
                <a:latin typeface="Roboto Condensed"/>
              </a:rPr>
              <a:t>danh</a:t>
            </a:r>
            <a:r>
              <a:rPr lang="en-US" sz="4099" dirty="0">
                <a:solidFill>
                  <a:srgbClr val="BC660A"/>
                </a:solidFill>
                <a:latin typeface="Roboto Condensed"/>
              </a:rPr>
              <a:t> lam </a:t>
            </a:r>
            <a:r>
              <a:rPr lang="en-US" sz="4099" dirty="0" err="1">
                <a:solidFill>
                  <a:srgbClr val="BC660A"/>
                </a:solidFill>
                <a:latin typeface="Roboto Condensed"/>
              </a:rPr>
              <a:t>thắng</a:t>
            </a:r>
            <a:r>
              <a:rPr lang="en-US" sz="4099" dirty="0">
                <a:solidFill>
                  <a:srgbClr val="BC660A"/>
                </a:solidFill>
                <a:latin typeface="Roboto Condensed"/>
              </a:rPr>
              <a:t> </a:t>
            </a:r>
            <a:r>
              <a:rPr lang="en-US" sz="4099" dirty="0" err="1">
                <a:solidFill>
                  <a:srgbClr val="BC660A"/>
                </a:solidFill>
                <a:latin typeface="Roboto Condensed"/>
              </a:rPr>
              <a:t>cảnh</a:t>
            </a:r>
            <a:r>
              <a:rPr lang="en-US" sz="4099" dirty="0">
                <a:solidFill>
                  <a:srgbClr val="BC660A"/>
                </a:solidFill>
                <a:latin typeface="Roboto Condensed"/>
              </a:rPr>
              <a:t>. </a:t>
            </a:r>
          </a:p>
          <a:p>
            <a:pPr marL="885186" lvl="1" indent="-442593" algn="l">
              <a:lnSpc>
                <a:spcPts val="5739"/>
              </a:lnSpc>
              <a:buFont typeface="Arial"/>
              <a:buChar char="•"/>
            </a:pPr>
            <a:r>
              <a:rPr lang="en-US" sz="4099" dirty="0" err="1">
                <a:solidFill>
                  <a:srgbClr val="BC660A"/>
                </a:solidFill>
                <a:latin typeface="Roboto Condensed"/>
              </a:rPr>
              <a:t>Biết</a:t>
            </a:r>
            <a:r>
              <a:rPr lang="en-US" sz="4099" dirty="0">
                <a:solidFill>
                  <a:srgbClr val="BC660A"/>
                </a:solidFill>
                <a:latin typeface="Roboto Condensed"/>
              </a:rPr>
              <a:t> </a:t>
            </a:r>
            <a:r>
              <a:rPr lang="en-US" sz="4099" dirty="0" err="1">
                <a:solidFill>
                  <a:srgbClr val="BC660A"/>
                </a:solidFill>
                <a:latin typeface="Roboto Condensed"/>
              </a:rPr>
              <a:t>vận</a:t>
            </a:r>
            <a:r>
              <a:rPr lang="en-US" sz="4099" dirty="0">
                <a:solidFill>
                  <a:srgbClr val="BC660A"/>
                </a:solidFill>
                <a:latin typeface="Roboto Condensed"/>
              </a:rPr>
              <a:t> </a:t>
            </a:r>
            <a:r>
              <a:rPr lang="en-US" sz="4099" dirty="0" err="1">
                <a:solidFill>
                  <a:srgbClr val="BC660A"/>
                </a:solidFill>
                <a:latin typeface="Roboto Condensed"/>
              </a:rPr>
              <a:t>dụng</a:t>
            </a:r>
            <a:r>
              <a:rPr lang="en-US" sz="4099" dirty="0">
                <a:solidFill>
                  <a:srgbClr val="BC660A"/>
                </a:solidFill>
                <a:latin typeface="Roboto Condensed"/>
              </a:rPr>
              <a:t> </a:t>
            </a:r>
            <a:r>
              <a:rPr lang="en-US" sz="4099" dirty="0" err="1">
                <a:solidFill>
                  <a:srgbClr val="BC660A"/>
                </a:solidFill>
                <a:latin typeface="Roboto Condensed"/>
              </a:rPr>
              <a:t>nghĩa</a:t>
            </a:r>
            <a:r>
              <a:rPr lang="en-US" sz="4099" dirty="0">
                <a:solidFill>
                  <a:srgbClr val="BC660A"/>
                </a:solidFill>
                <a:latin typeface="Roboto Condensed"/>
              </a:rPr>
              <a:t> </a:t>
            </a:r>
            <a:r>
              <a:rPr lang="en-US" sz="4099" dirty="0" err="1">
                <a:solidFill>
                  <a:srgbClr val="BC660A"/>
                </a:solidFill>
                <a:latin typeface="Roboto Condensed"/>
              </a:rPr>
              <a:t>và</a:t>
            </a:r>
            <a:r>
              <a:rPr lang="en-US" sz="4099" dirty="0">
                <a:solidFill>
                  <a:srgbClr val="BC660A"/>
                </a:solidFill>
                <a:latin typeface="Roboto Condensed"/>
              </a:rPr>
              <a:t> </a:t>
            </a:r>
            <a:r>
              <a:rPr lang="en-US" sz="4099" dirty="0" err="1">
                <a:solidFill>
                  <a:srgbClr val="BC660A"/>
                </a:solidFill>
                <a:latin typeface="Roboto Condensed"/>
              </a:rPr>
              <a:t>cách</a:t>
            </a:r>
            <a:r>
              <a:rPr lang="en-US" sz="4099" dirty="0">
                <a:solidFill>
                  <a:srgbClr val="BC660A"/>
                </a:solidFill>
                <a:latin typeface="Roboto Condensed"/>
              </a:rPr>
              <a:t> </a:t>
            </a:r>
            <a:r>
              <a:rPr lang="en-US" sz="4099" dirty="0" err="1">
                <a:solidFill>
                  <a:srgbClr val="BC660A"/>
                </a:solidFill>
                <a:latin typeface="Roboto Condensed"/>
              </a:rPr>
              <a:t>dùng</a:t>
            </a:r>
            <a:r>
              <a:rPr lang="en-US" sz="4099" dirty="0">
                <a:solidFill>
                  <a:srgbClr val="BC660A"/>
                </a:solidFill>
                <a:latin typeface="Roboto Condensed"/>
              </a:rPr>
              <a:t> </a:t>
            </a:r>
            <a:r>
              <a:rPr lang="en-US" sz="4099" dirty="0" err="1">
                <a:solidFill>
                  <a:srgbClr val="BC660A"/>
                </a:solidFill>
                <a:latin typeface="Roboto Condensed"/>
              </a:rPr>
              <a:t>tên</a:t>
            </a:r>
            <a:r>
              <a:rPr lang="en-US" sz="4099" dirty="0">
                <a:solidFill>
                  <a:srgbClr val="BC660A"/>
                </a:solidFill>
                <a:latin typeface="Roboto Condensed"/>
              </a:rPr>
              <a:t> </a:t>
            </a:r>
            <a:r>
              <a:rPr lang="en-US" sz="4099" dirty="0" err="1">
                <a:solidFill>
                  <a:srgbClr val="BC660A"/>
                </a:solidFill>
                <a:latin typeface="Roboto Condensed"/>
              </a:rPr>
              <a:t>viết</a:t>
            </a:r>
            <a:r>
              <a:rPr lang="en-US" sz="4099" dirty="0">
                <a:solidFill>
                  <a:srgbClr val="BC660A"/>
                </a:solidFill>
                <a:latin typeface="Roboto Condensed"/>
              </a:rPr>
              <a:t> </a:t>
            </a:r>
            <a:r>
              <a:rPr lang="en-US" sz="4099" dirty="0" err="1">
                <a:solidFill>
                  <a:srgbClr val="BC660A"/>
                </a:solidFill>
                <a:latin typeface="Roboto Condensed"/>
              </a:rPr>
              <a:t>tắt</a:t>
            </a:r>
            <a:r>
              <a:rPr lang="en-US" sz="4099" dirty="0">
                <a:solidFill>
                  <a:srgbClr val="BC660A"/>
                </a:solidFill>
                <a:latin typeface="Roboto Condensed"/>
              </a:rPr>
              <a:t> </a:t>
            </a:r>
            <a:r>
              <a:rPr lang="en-US" sz="4099" dirty="0" err="1">
                <a:solidFill>
                  <a:srgbClr val="BC660A"/>
                </a:solidFill>
                <a:latin typeface="Roboto Condensed"/>
              </a:rPr>
              <a:t>của</a:t>
            </a:r>
            <a:r>
              <a:rPr lang="en-US" sz="4099" dirty="0">
                <a:solidFill>
                  <a:srgbClr val="BC660A"/>
                </a:solidFill>
                <a:latin typeface="Roboto Condensed"/>
              </a:rPr>
              <a:t> </a:t>
            </a:r>
            <a:r>
              <a:rPr lang="en-US" sz="4099" dirty="0" err="1">
                <a:solidFill>
                  <a:srgbClr val="BC660A"/>
                </a:solidFill>
                <a:latin typeface="Roboto Condensed"/>
              </a:rPr>
              <a:t>một</a:t>
            </a:r>
            <a:r>
              <a:rPr lang="en-US" sz="4099" dirty="0">
                <a:solidFill>
                  <a:srgbClr val="BC660A"/>
                </a:solidFill>
                <a:latin typeface="Roboto Condensed"/>
              </a:rPr>
              <a:t> </a:t>
            </a:r>
            <a:r>
              <a:rPr lang="en-US" sz="4099" dirty="0" err="1">
                <a:solidFill>
                  <a:srgbClr val="BC660A"/>
                </a:solidFill>
                <a:latin typeface="Roboto Condensed"/>
              </a:rPr>
              <a:t>số</a:t>
            </a:r>
            <a:r>
              <a:rPr lang="en-US" sz="4099" dirty="0">
                <a:solidFill>
                  <a:srgbClr val="BC660A"/>
                </a:solidFill>
                <a:latin typeface="Roboto Condensed"/>
              </a:rPr>
              <a:t> </a:t>
            </a:r>
            <a:r>
              <a:rPr lang="en-US" sz="4099" dirty="0" err="1">
                <a:solidFill>
                  <a:srgbClr val="BC660A"/>
                </a:solidFill>
                <a:latin typeface="Roboto Condensed"/>
              </a:rPr>
              <a:t>tổ</a:t>
            </a:r>
            <a:r>
              <a:rPr lang="en-US" sz="4099" dirty="0">
                <a:solidFill>
                  <a:srgbClr val="BC660A"/>
                </a:solidFill>
                <a:latin typeface="Roboto Condensed"/>
              </a:rPr>
              <a:t> </a:t>
            </a:r>
            <a:r>
              <a:rPr lang="en-US" sz="4099" dirty="0" err="1">
                <a:solidFill>
                  <a:srgbClr val="BC660A"/>
                </a:solidFill>
                <a:latin typeface="Roboto Condensed"/>
              </a:rPr>
              <a:t>chức</a:t>
            </a:r>
            <a:r>
              <a:rPr lang="en-US" sz="4099" dirty="0">
                <a:solidFill>
                  <a:srgbClr val="BC660A"/>
                </a:solidFill>
                <a:latin typeface="Roboto Condensed"/>
              </a:rPr>
              <a:t> </a:t>
            </a:r>
            <a:r>
              <a:rPr lang="en-US" sz="4099" dirty="0" err="1">
                <a:solidFill>
                  <a:srgbClr val="BC660A"/>
                </a:solidFill>
                <a:latin typeface="Roboto Condensed"/>
              </a:rPr>
              <a:t>quốc</a:t>
            </a:r>
            <a:r>
              <a:rPr lang="en-US" sz="4099" dirty="0">
                <a:solidFill>
                  <a:srgbClr val="BC660A"/>
                </a:solidFill>
                <a:latin typeface="Roboto Condensed"/>
              </a:rPr>
              <a:t> </a:t>
            </a:r>
            <a:r>
              <a:rPr lang="en-US" sz="4099" dirty="0" err="1">
                <a:solidFill>
                  <a:srgbClr val="BC660A"/>
                </a:solidFill>
                <a:latin typeface="Roboto Condensed"/>
              </a:rPr>
              <a:t>tế</a:t>
            </a:r>
            <a:r>
              <a:rPr lang="en-US" sz="4099" dirty="0">
                <a:solidFill>
                  <a:srgbClr val="BC660A"/>
                </a:solidFill>
                <a:latin typeface="Roboto Condensed"/>
              </a:rPr>
              <a:t> </a:t>
            </a:r>
            <a:r>
              <a:rPr lang="en-US" sz="4099" dirty="0" err="1">
                <a:solidFill>
                  <a:srgbClr val="BC660A"/>
                </a:solidFill>
                <a:latin typeface="Roboto Condensed"/>
              </a:rPr>
              <a:t>trong</a:t>
            </a:r>
            <a:r>
              <a:rPr lang="en-US" sz="4099" dirty="0">
                <a:solidFill>
                  <a:srgbClr val="BC660A"/>
                </a:solidFill>
                <a:latin typeface="Roboto Condensed"/>
              </a:rPr>
              <a:t> </a:t>
            </a:r>
            <a:r>
              <a:rPr lang="en-US" sz="4099" dirty="0" err="1">
                <a:solidFill>
                  <a:srgbClr val="BC660A"/>
                </a:solidFill>
                <a:latin typeface="Roboto Condensed"/>
              </a:rPr>
              <a:t>bài</a:t>
            </a:r>
            <a:r>
              <a:rPr lang="en-US" sz="4099" dirty="0">
                <a:solidFill>
                  <a:srgbClr val="BC660A"/>
                </a:solidFill>
                <a:latin typeface="Roboto Condensed"/>
              </a:rPr>
              <a:t> </a:t>
            </a:r>
            <a:r>
              <a:rPr lang="en-US" sz="4099" dirty="0" err="1">
                <a:solidFill>
                  <a:srgbClr val="BC660A"/>
                </a:solidFill>
                <a:latin typeface="Roboto Condensed"/>
              </a:rPr>
              <a:t>viết</a:t>
            </a:r>
            <a:r>
              <a:rPr lang="en-US" sz="4099" dirty="0">
                <a:solidFill>
                  <a:srgbClr val="BC660A"/>
                </a:solidFill>
                <a:latin typeface="Roboto Condensed"/>
              </a:rPr>
              <a:t>.</a:t>
            </a:r>
          </a:p>
          <a:p>
            <a:pPr marL="885186" lvl="1" indent="-442593" algn="l">
              <a:lnSpc>
                <a:spcPts val="5739"/>
              </a:lnSpc>
              <a:buFont typeface="Arial"/>
              <a:buChar char="•"/>
            </a:pPr>
            <a:r>
              <a:rPr lang="en-US" sz="4099" dirty="0" err="1">
                <a:solidFill>
                  <a:srgbClr val="BC660A"/>
                </a:solidFill>
                <a:latin typeface="Roboto Condensed"/>
              </a:rPr>
              <a:t>Biết</a:t>
            </a:r>
            <a:r>
              <a:rPr lang="en-US" sz="4099" dirty="0">
                <a:solidFill>
                  <a:srgbClr val="BC660A"/>
                </a:solidFill>
                <a:latin typeface="Roboto Condensed"/>
              </a:rPr>
              <a:t> </a:t>
            </a:r>
            <a:r>
              <a:rPr lang="en-US" sz="4099" dirty="0" err="1">
                <a:solidFill>
                  <a:srgbClr val="BC660A"/>
                </a:solidFill>
                <a:latin typeface="Roboto Condensed"/>
              </a:rPr>
              <a:t>sử</a:t>
            </a:r>
            <a:r>
              <a:rPr lang="en-US" sz="4099" dirty="0">
                <a:solidFill>
                  <a:srgbClr val="BC660A"/>
                </a:solidFill>
                <a:latin typeface="Roboto Condensed"/>
              </a:rPr>
              <a:t> </a:t>
            </a:r>
            <a:r>
              <a:rPr lang="en-US" sz="4099" dirty="0" err="1">
                <a:solidFill>
                  <a:srgbClr val="BC660A"/>
                </a:solidFill>
                <a:latin typeface="Roboto Condensed"/>
              </a:rPr>
              <a:t>dụng</a:t>
            </a:r>
            <a:r>
              <a:rPr lang="en-US" sz="4099" dirty="0">
                <a:solidFill>
                  <a:srgbClr val="BC660A"/>
                </a:solidFill>
                <a:latin typeface="Roboto Condensed"/>
              </a:rPr>
              <a:t> </a:t>
            </a:r>
            <a:r>
              <a:rPr lang="en-US" sz="4099" dirty="0" err="1">
                <a:solidFill>
                  <a:srgbClr val="BC660A"/>
                </a:solidFill>
                <a:latin typeface="Roboto Condensed"/>
              </a:rPr>
              <a:t>kết</a:t>
            </a:r>
            <a:r>
              <a:rPr lang="en-US" sz="4099" dirty="0">
                <a:solidFill>
                  <a:srgbClr val="BC660A"/>
                </a:solidFill>
                <a:latin typeface="Roboto Condensed"/>
              </a:rPr>
              <a:t> </a:t>
            </a:r>
            <a:r>
              <a:rPr lang="en-US" sz="4099" dirty="0" err="1">
                <a:solidFill>
                  <a:srgbClr val="BC660A"/>
                </a:solidFill>
                <a:latin typeface="Roboto Condensed"/>
              </a:rPr>
              <a:t>hợp</a:t>
            </a:r>
            <a:r>
              <a:rPr lang="en-US" sz="4099" dirty="0">
                <a:solidFill>
                  <a:srgbClr val="BC660A"/>
                </a:solidFill>
                <a:latin typeface="Roboto Condensed"/>
              </a:rPr>
              <a:t> </a:t>
            </a:r>
            <a:r>
              <a:rPr lang="en-US" sz="4099" dirty="0" err="1">
                <a:solidFill>
                  <a:srgbClr val="BC660A"/>
                </a:solidFill>
                <a:latin typeface="Roboto Condensed"/>
              </a:rPr>
              <a:t>phương</a:t>
            </a:r>
            <a:r>
              <a:rPr lang="en-US" sz="4099" dirty="0">
                <a:solidFill>
                  <a:srgbClr val="BC660A"/>
                </a:solidFill>
                <a:latin typeface="Roboto Condensed"/>
              </a:rPr>
              <a:t> </a:t>
            </a:r>
            <a:r>
              <a:rPr lang="en-US" sz="4099" dirty="0" err="1">
                <a:solidFill>
                  <a:srgbClr val="BC660A"/>
                </a:solidFill>
                <a:latin typeface="Roboto Condensed"/>
              </a:rPr>
              <a:t>tiện</a:t>
            </a:r>
            <a:r>
              <a:rPr lang="en-US" sz="4099" dirty="0">
                <a:solidFill>
                  <a:srgbClr val="BC660A"/>
                </a:solidFill>
                <a:latin typeface="Roboto Condensed"/>
              </a:rPr>
              <a:t> </a:t>
            </a:r>
            <a:r>
              <a:rPr lang="en-US" sz="4099" dirty="0" err="1">
                <a:solidFill>
                  <a:srgbClr val="BC660A"/>
                </a:solidFill>
                <a:latin typeface="Roboto Condensed"/>
              </a:rPr>
              <a:t>ngôn</a:t>
            </a:r>
            <a:r>
              <a:rPr lang="en-US" sz="4099" dirty="0">
                <a:solidFill>
                  <a:srgbClr val="BC660A"/>
                </a:solidFill>
                <a:latin typeface="Roboto Condensed"/>
              </a:rPr>
              <a:t> </a:t>
            </a:r>
            <a:r>
              <a:rPr lang="en-US" sz="4099" dirty="0" err="1">
                <a:solidFill>
                  <a:srgbClr val="BC660A"/>
                </a:solidFill>
                <a:latin typeface="Roboto Condensed"/>
              </a:rPr>
              <a:t>ngữ</a:t>
            </a:r>
            <a:r>
              <a:rPr lang="en-US" sz="4099" dirty="0">
                <a:solidFill>
                  <a:srgbClr val="BC660A"/>
                </a:solidFill>
                <a:latin typeface="Roboto Condensed"/>
              </a:rPr>
              <a:t> </a:t>
            </a:r>
            <a:r>
              <a:rPr lang="en-US" sz="4099" dirty="0" err="1">
                <a:solidFill>
                  <a:srgbClr val="BC660A"/>
                </a:solidFill>
                <a:latin typeface="Roboto Condensed"/>
              </a:rPr>
              <a:t>và</a:t>
            </a:r>
            <a:r>
              <a:rPr lang="en-US" sz="4099" dirty="0">
                <a:solidFill>
                  <a:srgbClr val="BC660A"/>
                </a:solidFill>
                <a:latin typeface="Roboto Condensed"/>
              </a:rPr>
              <a:t> </a:t>
            </a:r>
            <a:r>
              <a:rPr lang="en-US" sz="4099" dirty="0" err="1">
                <a:solidFill>
                  <a:srgbClr val="BC660A"/>
                </a:solidFill>
                <a:latin typeface="Roboto Condensed"/>
              </a:rPr>
              <a:t>phương</a:t>
            </a:r>
            <a:r>
              <a:rPr lang="en-US" sz="4099" dirty="0">
                <a:solidFill>
                  <a:srgbClr val="BC660A"/>
                </a:solidFill>
                <a:latin typeface="Roboto Condensed"/>
              </a:rPr>
              <a:t> </a:t>
            </a:r>
            <a:r>
              <a:rPr lang="en-US" sz="4099" dirty="0" err="1">
                <a:solidFill>
                  <a:srgbClr val="BC660A"/>
                </a:solidFill>
                <a:latin typeface="Roboto Condensed"/>
              </a:rPr>
              <a:t>tiện</a:t>
            </a:r>
            <a:r>
              <a:rPr lang="en-US" sz="4099" dirty="0">
                <a:solidFill>
                  <a:srgbClr val="BC660A"/>
                </a:solidFill>
                <a:latin typeface="Roboto Condensed"/>
              </a:rPr>
              <a:t> phi </a:t>
            </a:r>
            <a:r>
              <a:rPr lang="en-US" sz="4099" dirty="0" err="1">
                <a:solidFill>
                  <a:srgbClr val="BC660A"/>
                </a:solidFill>
                <a:latin typeface="Roboto Condensed"/>
              </a:rPr>
              <a:t>ngôn</a:t>
            </a:r>
            <a:r>
              <a:rPr lang="en-US" sz="4099" dirty="0">
                <a:solidFill>
                  <a:srgbClr val="BC660A"/>
                </a:solidFill>
                <a:latin typeface="Roboto Condensed"/>
              </a:rPr>
              <a:t> </a:t>
            </a:r>
            <a:r>
              <a:rPr lang="en-US" sz="4099" dirty="0" err="1">
                <a:solidFill>
                  <a:srgbClr val="BC660A"/>
                </a:solidFill>
                <a:latin typeface="Roboto Condensed"/>
              </a:rPr>
              <a:t>ngữ</a:t>
            </a:r>
            <a:r>
              <a:rPr lang="en-US" sz="4099" dirty="0">
                <a:solidFill>
                  <a:srgbClr val="BC660A"/>
                </a:solidFill>
                <a:latin typeface="Roboto Condensed"/>
              </a:rPr>
              <a:t>.</a:t>
            </a:r>
          </a:p>
          <a:p>
            <a:pPr algn="l">
              <a:lnSpc>
                <a:spcPts val="5739"/>
              </a:lnSpc>
            </a:pPr>
            <a:endParaRPr lang="en-US" sz="4099" dirty="0">
              <a:solidFill>
                <a:srgbClr val="BC660A"/>
              </a:solidFill>
              <a:latin typeface="Roboto Condensed"/>
            </a:endParaRPr>
          </a:p>
        </p:txBody>
      </p:sp>
      <p:sp>
        <p:nvSpPr>
          <p:cNvPr id="4" name="TextBox 4"/>
          <p:cNvSpPr txBox="1"/>
          <p:nvPr/>
        </p:nvSpPr>
        <p:spPr>
          <a:xfrm>
            <a:off x="6730284" y="304800"/>
            <a:ext cx="7056148" cy="1362075"/>
          </a:xfrm>
          <a:prstGeom prst="rect">
            <a:avLst/>
          </a:prstGeom>
        </p:spPr>
        <p:txBody>
          <a:bodyPr lIns="0" tIns="0" rIns="0" bIns="0" rtlCol="0" anchor="t">
            <a:spAutoFit/>
          </a:bodyPr>
          <a:lstStyle/>
          <a:p>
            <a:pPr marL="0" lvl="0" indent="0" algn="l">
              <a:lnSpc>
                <a:spcPts val="10079"/>
              </a:lnSpc>
              <a:spcBef>
                <a:spcPct val="0"/>
              </a:spcBef>
            </a:pPr>
            <a:r>
              <a:rPr lang="en-US" sz="8399">
                <a:solidFill>
                  <a:srgbClr val="758B66"/>
                </a:solidFill>
                <a:latin typeface="#9Slide05 IcielSanelma"/>
              </a:rPr>
              <a:t>Mục tiêu bài học</a:t>
            </a:r>
          </a:p>
        </p:txBody>
      </p:sp>
      <p:sp>
        <p:nvSpPr>
          <p:cNvPr id="5" name="Freeform 5"/>
          <p:cNvSpPr/>
          <p:nvPr/>
        </p:nvSpPr>
        <p:spPr>
          <a:xfrm>
            <a:off x="5336255" y="9274023"/>
            <a:ext cx="13528351" cy="910089"/>
          </a:xfrm>
          <a:custGeom>
            <a:avLst/>
            <a:gdLst/>
            <a:ahLst/>
            <a:cxnLst/>
            <a:rect l="l" t="t" r="r" b="b"/>
            <a:pathLst>
              <a:path w="13528351" h="910089">
                <a:moveTo>
                  <a:pt x="0" y="0"/>
                </a:moveTo>
                <a:lnTo>
                  <a:pt x="13528352" y="0"/>
                </a:lnTo>
                <a:lnTo>
                  <a:pt x="13528352" y="910089"/>
                </a:lnTo>
                <a:lnTo>
                  <a:pt x="0" y="910089"/>
                </a:lnTo>
                <a:lnTo>
                  <a:pt x="0" y="0"/>
                </a:lnTo>
                <a:close/>
              </a:path>
            </a:pathLst>
          </a:custGeom>
          <a:blipFill>
            <a:blip r:embed="rId3">
              <a:alphaModFix amt="87000"/>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533815" y="8574279"/>
            <a:ext cx="11792172" cy="2564797"/>
          </a:xfrm>
          <a:custGeom>
            <a:avLst/>
            <a:gdLst/>
            <a:ahLst/>
            <a:cxnLst/>
            <a:rect l="l" t="t" r="r" b="b"/>
            <a:pathLst>
              <a:path w="11792172" h="2564797">
                <a:moveTo>
                  <a:pt x="0" y="0"/>
                </a:moveTo>
                <a:lnTo>
                  <a:pt x="11792173" y="0"/>
                </a:lnTo>
                <a:lnTo>
                  <a:pt x="11792173" y="2564797"/>
                </a:lnTo>
                <a:lnTo>
                  <a:pt x="0" y="2564797"/>
                </a:lnTo>
                <a:lnTo>
                  <a:pt x="0" y="0"/>
                </a:lnTo>
                <a:close/>
              </a:path>
            </a:pathLst>
          </a:custGeom>
          <a:blipFill>
            <a:blip r:embed="rId5">
              <a:alphaModFix amt="91000"/>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61557" y="48630"/>
            <a:ext cx="18164885" cy="11262229"/>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rot="-127281">
            <a:off x="1430610" y="1748233"/>
            <a:ext cx="14844290" cy="1322598"/>
          </a:xfrm>
          <a:prstGeom prst="rect">
            <a:avLst/>
          </a:prstGeom>
        </p:spPr>
        <p:txBody>
          <a:bodyPr lIns="0" tIns="0" rIns="0" bIns="0" rtlCol="0" anchor="t">
            <a:spAutoFit/>
          </a:bodyPr>
          <a:lstStyle/>
          <a:p>
            <a:pPr algn="l">
              <a:lnSpc>
                <a:spcPts val="5236"/>
              </a:lnSpc>
            </a:pPr>
            <a:r>
              <a:rPr lang="en-US" sz="4292" dirty="0" err="1">
                <a:solidFill>
                  <a:srgbClr val="437466"/>
                </a:solidFill>
                <a:latin typeface="Roboto Condensed Bold"/>
              </a:rPr>
              <a:t>Câu</a:t>
            </a:r>
            <a:r>
              <a:rPr lang="en-US" sz="4292" dirty="0">
                <a:solidFill>
                  <a:srgbClr val="437466"/>
                </a:solidFill>
                <a:latin typeface="Roboto Condensed Bold"/>
              </a:rPr>
              <a:t> 3</a:t>
            </a:r>
            <a:r>
              <a:rPr lang="en-US" sz="4292" dirty="0">
                <a:solidFill>
                  <a:srgbClr val="437466"/>
                </a:solidFill>
                <a:latin typeface="Roboto Condensed"/>
              </a:rPr>
              <a:t>: Theo </a:t>
            </a:r>
            <a:r>
              <a:rPr lang="en-US" sz="4292" dirty="0" err="1">
                <a:solidFill>
                  <a:srgbClr val="437466"/>
                </a:solidFill>
                <a:latin typeface="Roboto Condensed"/>
              </a:rPr>
              <a:t>em</a:t>
            </a:r>
            <a:r>
              <a:rPr lang="en-US" sz="4292" dirty="0">
                <a:solidFill>
                  <a:srgbClr val="437466"/>
                </a:solidFill>
                <a:latin typeface="Roboto Condensed"/>
              </a:rPr>
              <a:t>, </a:t>
            </a:r>
            <a:r>
              <a:rPr lang="en-US" sz="4292" dirty="0" err="1">
                <a:solidFill>
                  <a:srgbClr val="437466"/>
                </a:solidFill>
                <a:latin typeface="Roboto Condensed"/>
              </a:rPr>
              <a:t>khi</a:t>
            </a:r>
            <a:r>
              <a:rPr lang="en-US" sz="4292" dirty="0">
                <a:solidFill>
                  <a:srgbClr val="437466"/>
                </a:solidFill>
                <a:latin typeface="Roboto Condensed"/>
              </a:rPr>
              <a:t> </a:t>
            </a:r>
            <a:r>
              <a:rPr lang="en-US" sz="4292" dirty="0" err="1">
                <a:solidFill>
                  <a:srgbClr val="437466"/>
                </a:solidFill>
                <a:latin typeface="Roboto Condensed"/>
              </a:rPr>
              <a:t>sử</a:t>
            </a:r>
            <a:r>
              <a:rPr lang="en-US" sz="4292" dirty="0">
                <a:solidFill>
                  <a:srgbClr val="437466"/>
                </a:solidFill>
                <a:latin typeface="Roboto Condensed"/>
              </a:rPr>
              <a:t> </a:t>
            </a:r>
            <a:r>
              <a:rPr lang="en-US" sz="4292" dirty="0" err="1">
                <a:solidFill>
                  <a:srgbClr val="437466"/>
                </a:solidFill>
                <a:latin typeface="Roboto Condensed"/>
              </a:rPr>
              <a:t>dụng</a:t>
            </a:r>
            <a:r>
              <a:rPr lang="en-US" sz="4292" dirty="0">
                <a:solidFill>
                  <a:srgbClr val="437466"/>
                </a:solidFill>
                <a:latin typeface="Roboto Condensed"/>
              </a:rPr>
              <a:t> </a:t>
            </a:r>
            <a:r>
              <a:rPr lang="en-US" sz="4292" dirty="0" err="1">
                <a:solidFill>
                  <a:srgbClr val="437466"/>
                </a:solidFill>
                <a:latin typeface="Roboto Condensed"/>
              </a:rPr>
              <a:t>yếu</a:t>
            </a:r>
            <a:r>
              <a:rPr lang="en-US" sz="4292" dirty="0">
                <a:solidFill>
                  <a:srgbClr val="437466"/>
                </a:solidFill>
                <a:latin typeface="Roboto Condensed"/>
              </a:rPr>
              <a:t> </a:t>
            </a:r>
            <a:r>
              <a:rPr lang="en-US" sz="4292" dirty="0" err="1">
                <a:solidFill>
                  <a:srgbClr val="437466"/>
                </a:solidFill>
                <a:latin typeface="Roboto Condensed"/>
              </a:rPr>
              <a:t>tố</a:t>
            </a:r>
            <a:r>
              <a:rPr lang="en-US" sz="4292" dirty="0">
                <a:solidFill>
                  <a:srgbClr val="437466"/>
                </a:solidFill>
                <a:latin typeface="Roboto Condensed"/>
              </a:rPr>
              <a:t> </a:t>
            </a:r>
            <a:r>
              <a:rPr lang="en-US" sz="4292" dirty="0" err="1">
                <a:solidFill>
                  <a:srgbClr val="437466"/>
                </a:solidFill>
                <a:latin typeface="Roboto Condensed"/>
              </a:rPr>
              <a:t>tự</a:t>
            </a:r>
            <a:r>
              <a:rPr lang="en-US" sz="4292" dirty="0">
                <a:solidFill>
                  <a:srgbClr val="437466"/>
                </a:solidFill>
                <a:latin typeface="Roboto Condensed"/>
              </a:rPr>
              <a:t> </a:t>
            </a:r>
            <a:r>
              <a:rPr lang="en-US" sz="4292" dirty="0" err="1">
                <a:solidFill>
                  <a:srgbClr val="437466"/>
                </a:solidFill>
                <a:latin typeface="Roboto Condensed"/>
              </a:rPr>
              <a:t>sự</a:t>
            </a:r>
            <a:r>
              <a:rPr lang="en-US" sz="4292" dirty="0">
                <a:solidFill>
                  <a:srgbClr val="437466"/>
                </a:solidFill>
                <a:latin typeface="Roboto Condensed"/>
              </a:rPr>
              <a:t> </a:t>
            </a:r>
            <a:r>
              <a:rPr lang="en-US" sz="4292" dirty="0" err="1">
                <a:solidFill>
                  <a:srgbClr val="437466"/>
                </a:solidFill>
                <a:latin typeface="Roboto Condensed"/>
              </a:rPr>
              <a:t>trong</a:t>
            </a:r>
            <a:r>
              <a:rPr lang="en-US" sz="4292" dirty="0">
                <a:solidFill>
                  <a:srgbClr val="437466"/>
                </a:solidFill>
                <a:latin typeface="Roboto Condensed"/>
              </a:rPr>
              <a:t> </a:t>
            </a:r>
            <a:r>
              <a:rPr lang="en-US" sz="4292" dirty="0" err="1">
                <a:solidFill>
                  <a:srgbClr val="437466"/>
                </a:solidFill>
                <a:latin typeface="Roboto Condensed"/>
              </a:rPr>
              <a:t>văn</a:t>
            </a:r>
            <a:r>
              <a:rPr lang="en-US" sz="4292" dirty="0">
                <a:solidFill>
                  <a:srgbClr val="437466"/>
                </a:solidFill>
                <a:latin typeface="Roboto Condensed"/>
              </a:rPr>
              <a:t> </a:t>
            </a:r>
            <a:r>
              <a:rPr lang="en-US" sz="4292" dirty="0" err="1">
                <a:solidFill>
                  <a:srgbClr val="437466"/>
                </a:solidFill>
                <a:latin typeface="Roboto Condensed"/>
              </a:rPr>
              <a:t>bản</a:t>
            </a:r>
            <a:r>
              <a:rPr lang="en-US" sz="4292" dirty="0">
                <a:solidFill>
                  <a:srgbClr val="437466"/>
                </a:solidFill>
                <a:latin typeface="Roboto Condensed"/>
              </a:rPr>
              <a:t> </a:t>
            </a:r>
            <a:r>
              <a:rPr lang="en-US" sz="4292" dirty="0" err="1">
                <a:solidFill>
                  <a:srgbClr val="437466"/>
                </a:solidFill>
                <a:latin typeface="Roboto Condensed"/>
              </a:rPr>
              <a:t>thuyết</a:t>
            </a:r>
            <a:r>
              <a:rPr lang="en-US" sz="4292" dirty="0">
                <a:solidFill>
                  <a:srgbClr val="437466"/>
                </a:solidFill>
                <a:latin typeface="Roboto Condensed"/>
              </a:rPr>
              <a:t> </a:t>
            </a:r>
            <a:r>
              <a:rPr lang="en-US" sz="4292" dirty="0" err="1">
                <a:solidFill>
                  <a:srgbClr val="437466"/>
                </a:solidFill>
                <a:latin typeface="Roboto Condensed"/>
              </a:rPr>
              <a:t>minh</a:t>
            </a:r>
            <a:r>
              <a:rPr lang="en-US" sz="4292" dirty="0">
                <a:solidFill>
                  <a:srgbClr val="437466"/>
                </a:solidFill>
                <a:latin typeface="Roboto Condensed"/>
              </a:rPr>
              <a:t>, </a:t>
            </a:r>
            <a:r>
              <a:rPr lang="en-US" sz="4292" dirty="0" err="1">
                <a:solidFill>
                  <a:srgbClr val="437466"/>
                </a:solidFill>
                <a:latin typeface="Roboto Condensed"/>
              </a:rPr>
              <a:t>chúng</a:t>
            </a:r>
            <a:r>
              <a:rPr lang="en-US" sz="4292" dirty="0">
                <a:solidFill>
                  <a:srgbClr val="437466"/>
                </a:solidFill>
                <a:latin typeface="Roboto Condensed"/>
              </a:rPr>
              <a:t> ta </a:t>
            </a:r>
            <a:r>
              <a:rPr lang="en-US" sz="4292" dirty="0" err="1">
                <a:solidFill>
                  <a:srgbClr val="437466"/>
                </a:solidFill>
                <a:latin typeface="Roboto Condensed"/>
              </a:rPr>
              <a:t>cần</a:t>
            </a:r>
            <a:r>
              <a:rPr lang="en-US" sz="4292" dirty="0">
                <a:solidFill>
                  <a:srgbClr val="437466"/>
                </a:solidFill>
                <a:latin typeface="Roboto Condensed"/>
              </a:rPr>
              <a:t> </a:t>
            </a:r>
            <a:r>
              <a:rPr lang="en-US" sz="4292" dirty="0" err="1">
                <a:solidFill>
                  <a:srgbClr val="437466"/>
                </a:solidFill>
                <a:latin typeface="Roboto Condensed"/>
              </a:rPr>
              <a:t>lưu</a:t>
            </a:r>
            <a:r>
              <a:rPr lang="en-US" sz="4292" dirty="0">
                <a:solidFill>
                  <a:srgbClr val="437466"/>
                </a:solidFill>
                <a:latin typeface="Roboto Condensed"/>
              </a:rPr>
              <a:t> ý </a:t>
            </a:r>
            <a:r>
              <a:rPr lang="en-US" sz="4292" dirty="0" err="1">
                <a:solidFill>
                  <a:srgbClr val="437466"/>
                </a:solidFill>
                <a:latin typeface="Roboto Condensed"/>
              </a:rPr>
              <a:t>điều</a:t>
            </a:r>
            <a:r>
              <a:rPr lang="en-US" sz="4292" dirty="0">
                <a:solidFill>
                  <a:srgbClr val="437466"/>
                </a:solidFill>
                <a:latin typeface="Roboto Condensed"/>
              </a:rPr>
              <a:t> </a:t>
            </a:r>
            <a:r>
              <a:rPr lang="en-US" sz="4292" dirty="0" err="1">
                <a:solidFill>
                  <a:srgbClr val="437466"/>
                </a:solidFill>
                <a:latin typeface="Roboto Condensed"/>
              </a:rPr>
              <a:t>gì</a:t>
            </a:r>
            <a:r>
              <a:rPr lang="en-US" sz="4292" dirty="0">
                <a:solidFill>
                  <a:srgbClr val="437466"/>
                </a:solidFill>
                <a:latin typeface="Roboto Condensed"/>
              </a:rPr>
              <a:t>?</a:t>
            </a:r>
          </a:p>
        </p:txBody>
      </p:sp>
      <p:sp>
        <p:nvSpPr>
          <p:cNvPr id="4" name="TextBox 4"/>
          <p:cNvSpPr txBox="1"/>
          <p:nvPr/>
        </p:nvSpPr>
        <p:spPr>
          <a:xfrm rot="-226000">
            <a:off x="1897232" y="3518429"/>
            <a:ext cx="14488553" cy="4558134"/>
          </a:xfrm>
          <a:prstGeom prst="rect">
            <a:avLst/>
          </a:prstGeom>
        </p:spPr>
        <p:txBody>
          <a:bodyPr lIns="0" tIns="0" rIns="0" bIns="0" rtlCol="0" anchor="t">
            <a:spAutoFit/>
          </a:bodyPr>
          <a:lstStyle/>
          <a:p>
            <a:pPr algn="just">
              <a:lnSpc>
                <a:spcPts val="6014"/>
              </a:lnSpc>
            </a:pPr>
            <a:r>
              <a:rPr lang="en-US" sz="4295" dirty="0" err="1">
                <a:solidFill>
                  <a:srgbClr val="BC660A"/>
                </a:solidFill>
                <a:latin typeface="Roboto Condensed Bold"/>
              </a:rPr>
              <a:t>Lưu</a:t>
            </a:r>
            <a:r>
              <a:rPr lang="en-US" sz="4295" dirty="0">
                <a:solidFill>
                  <a:srgbClr val="BC660A"/>
                </a:solidFill>
                <a:latin typeface="Roboto Condensed Bold"/>
              </a:rPr>
              <a:t> ý 1.</a:t>
            </a:r>
          </a:p>
          <a:p>
            <a:pPr marL="927490" lvl="1" indent="-463745" algn="just">
              <a:lnSpc>
                <a:spcPts val="6014"/>
              </a:lnSpc>
              <a:buFont typeface="Arial"/>
              <a:buChar char="•"/>
            </a:pPr>
            <a:r>
              <a:rPr lang="en-US" sz="4295" dirty="0" err="1">
                <a:solidFill>
                  <a:srgbClr val="BC660A"/>
                </a:solidFill>
                <a:latin typeface="Roboto Condensed"/>
              </a:rPr>
              <a:t>Không</a:t>
            </a:r>
            <a:r>
              <a:rPr lang="en-US" sz="4295" dirty="0">
                <a:solidFill>
                  <a:srgbClr val="BC660A"/>
                </a:solidFill>
                <a:latin typeface="Roboto Condensed"/>
              </a:rPr>
              <a:t> </a:t>
            </a:r>
            <a:r>
              <a:rPr lang="en-US" sz="4295" dirty="0" err="1">
                <a:solidFill>
                  <a:srgbClr val="BC660A"/>
                </a:solidFill>
                <a:latin typeface="Roboto Condensed"/>
              </a:rPr>
              <a:t>nên</a:t>
            </a:r>
            <a:r>
              <a:rPr lang="en-US" sz="4295" dirty="0">
                <a:solidFill>
                  <a:srgbClr val="BC660A"/>
                </a:solidFill>
                <a:latin typeface="Roboto Condensed"/>
              </a:rPr>
              <a:t> </a:t>
            </a:r>
            <a:r>
              <a:rPr lang="en-US" sz="4295" dirty="0" err="1">
                <a:solidFill>
                  <a:srgbClr val="BC660A"/>
                </a:solidFill>
                <a:latin typeface="Roboto Condensed"/>
              </a:rPr>
              <a:t>lạm</a:t>
            </a:r>
            <a:r>
              <a:rPr lang="en-US" sz="4295" dirty="0">
                <a:solidFill>
                  <a:srgbClr val="BC660A"/>
                </a:solidFill>
                <a:latin typeface="Roboto Condensed"/>
              </a:rPr>
              <a:t> </a:t>
            </a:r>
            <a:r>
              <a:rPr lang="en-US" sz="4295" dirty="0" err="1">
                <a:solidFill>
                  <a:srgbClr val="BC660A"/>
                </a:solidFill>
                <a:latin typeface="Roboto Condensed"/>
              </a:rPr>
              <a:t>dụng</a:t>
            </a:r>
            <a:r>
              <a:rPr lang="en-US" sz="4295" dirty="0">
                <a:solidFill>
                  <a:srgbClr val="BC660A"/>
                </a:solidFill>
                <a:latin typeface="Roboto Condensed"/>
              </a:rPr>
              <a:t> </a:t>
            </a:r>
            <a:r>
              <a:rPr lang="en-US" sz="4295" dirty="0" err="1">
                <a:solidFill>
                  <a:srgbClr val="BC660A"/>
                </a:solidFill>
                <a:latin typeface="Roboto Condensed"/>
              </a:rPr>
              <a:t>yếu</a:t>
            </a:r>
            <a:r>
              <a:rPr lang="en-US" sz="4295" dirty="0">
                <a:solidFill>
                  <a:srgbClr val="BC660A"/>
                </a:solidFill>
                <a:latin typeface="Roboto Condensed"/>
              </a:rPr>
              <a:t> </a:t>
            </a:r>
            <a:r>
              <a:rPr lang="en-US" sz="4295" dirty="0" err="1">
                <a:solidFill>
                  <a:srgbClr val="BC660A"/>
                </a:solidFill>
                <a:latin typeface="Roboto Condensed"/>
              </a:rPr>
              <a:t>tố</a:t>
            </a:r>
            <a:r>
              <a:rPr lang="en-US" sz="4295" dirty="0">
                <a:solidFill>
                  <a:srgbClr val="BC660A"/>
                </a:solidFill>
                <a:latin typeface="Roboto Condensed"/>
              </a:rPr>
              <a:t> </a:t>
            </a:r>
            <a:r>
              <a:rPr lang="en-US" sz="4295" dirty="0" err="1">
                <a:solidFill>
                  <a:srgbClr val="BC660A"/>
                </a:solidFill>
                <a:latin typeface="Roboto Condensed"/>
              </a:rPr>
              <a:t>tự</a:t>
            </a:r>
            <a:r>
              <a:rPr lang="en-US" sz="4295" dirty="0">
                <a:solidFill>
                  <a:srgbClr val="BC660A"/>
                </a:solidFill>
                <a:latin typeface="Roboto Condensed"/>
              </a:rPr>
              <a:t> </a:t>
            </a:r>
            <a:r>
              <a:rPr lang="en-US" sz="4295" dirty="0" err="1">
                <a:solidFill>
                  <a:srgbClr val="BC660A"/>
                </a:solidFill>
                <a:latin typeface="Roboto Condensed"/>
              </a:rPr>
              <a:t>sự</a:t>
            </a:r>
            <a:r>
              <a:rPr lang="en-US" sz="4295" dirty="0">
                <a:solidFill>
                  <a:srgbClr val="BC660A"/>
                </a:solidFill>
                <a:latin typeface="Roboto Condensed"/>
              </a:rPr>
              <a:t> </a:t>
            </a:r>
            <a:r>
              <a:rPr lang="en-US" sz="4295" dirty="0" err="1">
                <a:solidFill>
                  <a:srgbClr val="BC660A"/>
                </a:solidFill>
                <a:latin typeface="Roboto Condensed"/>
              </a:rPr>
              <a:t>trong</a:t>
            </a:r>
            <a:r>
              <a:rPr lang="en-US" sz="4295" dirty="0">
                <a:solidFill>
                  <a:srgbClr val="BC660A"/>
                </a:solidFill>
                <a:latin typeface="Roboto Condensed"/>
              </a:rPr>
              <a:t> </a:t>
            </a:r>
            <a:r>
              <a:rPr lang="en-US" sz="4295" dirty="0" err="1">
                <a:solidFill>
                  <a:srgbClr val="BC660A"/>
                </a:solidFill>
                <a:latin typeface="Roboto Condensed"/>
              </a:rPr>
              <a:t>văn</a:t>
            </a:r>
            <a:r>
              <a:rPr lang="en-US" sz="4295" dirty="0">
                <a:solidFill>
                  <a:srgbClr val="BC660A"/>
                </a:solidFill>
                <a:latin typeface="Roboto Condensed"/>
              </a:rPr>
              <a:t> </a:t>
            </a:r>
            <a:r>
              <a:rPr lang="en-US" sz="4295" dirty="0" err="1">
                <a:solidFill>
                  <a:srgbClr val="BC660A"/>
                </a:solidFill>
                <a:latin typeface="Roboto Condensed"/>
              </a:rPr>
              <a:t>bản</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minh</a:t>
            </a:r>
            <a:endParaRPr lang="en-US" sz="4295" dirty="0">
              <a:solidFill>
                <a:srgbClr val="BC660A"/>
              </a:solidFill>
              <a:latin typeface="Roboto Condensed"/>
            </a:endParaRPr>
          </a:p>
          <a:p>
            <a:pPr marL="927490" lvl="1" indent="-463745" algn="just">
              <a:lnSpc>
                <a:spcPts val="6014"/>
              </a:lnSpc>
              <a:buFont typeface="Arial"/>
              <a:buChar char="•"/>
            </a:pPr>
            <a:r>
              <a:rPr lang="en-US" sz="4295" dirty="0" err="1">
                <a:solidFill>
                  <a:srgbClr val="BC660A"/>
                </a:solidFill>
                <a:latin typeface="Roboto Condensed"/>
              </a:rPr>
              <a:t>Khuyến</a:t>
            </a:r>
            <a:r>
              <a:rPr lang="en-US" sz="4295" dirty="0">
                <a:solidFill>
                  <a:srgbClr val="BC660A"/>
                </a:solidFill>
                <a:latin typeface="Roboto Condensed"/>
              </a:rPr>
              <a:t> </a:t>
            </a:r>
            <a:r>
              <a:rPr lang="en-US" sz="4295" dirty="0" err="1">
                <a:solidFill>
                  <a:srgbClr val="BC660A"/>
                </a:solidFill>
                <a:latin typeface="Roboto Condensed"/>
              </a:rPr>
              <a:t>khích</a:t>
            </a:r>
            <a:r>
              <a:rPr lang="en-US" sz="4295" dirty="0">
                <a:solidFill>
                  <a:srgbClr val="BC660A"/>
                </a:solidFill>
                <a:latin typeface="Roboto Condensed"/>
              </a:rPr>
              <a:t> </a:t>
            </a:r>
            <a:r>
              <a:rPr lang="en-US" sz="4295" dirty="0" err="1">
                <a:solidFill>
                  <a:srgbClr val="BC660A"/>
                </a:solidFill>
                <a:latin typeface="Roboto Condensed"/>
              </a:rPr>
              <a:t>sử</a:t>
            </a:r>
            <a:r>
              <a:rPr lang="en-US" sz="4295" dirty="0">
                <a:solidFill>
                  <a:srgbClr val="BC660A"/>
                </a:solidFill>
                <a:latin typeface="Roboto Condensed"/>
              </a:rPr>
              <a:t> </a:t>
            </a:r>
            <a:r>
              <a:rPr lang="en-US" sz="4295" dirty="0" err="1">
                <a:solidFill>
                  <a:srgbClr val="BC660A"/>
                </a:solidFill>
                <a:latin typeface="Roboto Condensed"/>
              </a:rPr>
              <a:t>dụng</a:t>
            </a:r>
            <a:r>
              <a:rPr lang="en-US" sz="4295" dirty="0">
                <a:solidFill>
                  <a:srgbClr val="BC660A"/>
                </a:solidFill>
                <a:latin typeface="Roboto Condensed"/>
              </a:rPr>
              <a:t> </a:t>
            </a:r>
            <a:r>
              <a:rPr lang="en-US" sz="4295" dirty="0" err="1">
                <a:solidFill>
                  <a:srgbClr val="BC660A"/>
                </a:solidFill>
                <a:latin typeface="Roboto Condensed"/>
              </a:rPr>
              <a:t>yếu</a:t>
            </a:r>
            <a:r>
              <a:rPr lang="en-US" sz="4295" dirty="0">
                <a:solidFill>
                  <a:srgbClr val="BC660A"/>
                </a:solidFill>
                <a:latin typeface="Roboto Condensed"/>
              </a:rPr>
              <a:t> </a:t>
            </a:r>
            <a:r>
              <a:rPr lang="en-US" sz="4295" dirty="0" err="1">
                <a:solidFill>
                  <a:srgbClr val="BC660A"/>
                </a:solidFill>
                <a:latin typeface="Roboto Condensed"/>
              </a:rPr>
              <a:t>tố</a:t>
            </a:r>
            <a:r>
              <a:rPr lang="en-US" sz="4295" dirty="0">
                <a:solidFill>
                  <a:srgbClr val="BC660A"/>
                </a:solidFill>
                <a:latin typeface="Roboto Condensed"/>
              </a:rPr>
              <a:t> </a:t>
            </a:r>
            <a:r>
              <a:rPr lang="en-US" sz="4295" dirty="0" err="1">
                <a:solidFill>
                  <a:srgbClr val="BC660A"/>
                </a:solidFill>
                <a:latin typeface="Roboto Condensed"/>
              </a:rPr>
              <a:t>tự</a:t>
            </a:r>
            <a:r>
              <a:rPr lang="en-US" sz="4295" dirty="0">
                <a:solidFill>
                  <a:srgbClr val="BC660A"/>
                </a:solidFill>
                <a:latin typeface="Roboto Condensed"/>
              </a:rPr>
              <a:t> </a:t>
            </a:r>
            <a:r>
              <a:rPr lang="en-US" sz="4295" dirty="0" err="1">
                <a:solidFill>
                  <a:srgbClr val="BC660A"/>
                </a:solidFill>
                <a:latin typeface="Roboto Condensed"/>
              </a:rPr>
              <a:t>sự</a:t>
            </a:r>
            <a:r>
              <a:rPr lang="en-US" sz="4295" dirty="0">
                <a:solidFill>
                  <a:srgbClr val="BC660A"/>
                </a:solidFill>
                <a:latin typeface="Roboto Condensed"/>
              </a:rPr>
              <a:t> </a:t>
            </a:r>
            <a:r>
              <a:rPr lang="en-US" sz="4295" dirty="0" err="1">
                <a:solidFill>
                  <a:srgbClr val="BC660A"/>
                </a:solidFill>
                <a:latin typeface="Roboto Condensed"/>
              </a:rPr>
              <a:t>khi</a:t>
            </a:r>
            <a:r>
              <a:rPr lang="en-US" sz="4295" dirty="0">
                <a:solidFill>
                  <a:srgbClr val="BC660A"/>
                </a:solidFill>
                <a:latin typeface="Roboto Condensed"/>
              </a:rPr>
              <a:t> chia </a:t>
            </a:r>
            <a:r>
              <a:rPr lang="en-US" sz="4295" dirty="0" err="1">
                <a:solidFill>
                  <a:srgbClr val="BC660A"/>
                </a:solidFill>
                <a:latin typeface="Roboto Condensed"/>
              </a:rPr>
              <a:t>sẻ</a:t>
            </a:r>
            <a:r>
              <a:rPr lang="en-US" sz="4295" dirty="0">
                <a:solidFill>
                  <a:srgbClr val="BC660A"/>
                </a:solidFill>
                <a:latin typeface="Roboto Condensed"/>
              </a:rPr>
              <a:t>/ </a:t>
            </a:r>
            <a:r>
              <a:rPr lang="en-US" sz="4295" dirty="0" err="1">
                <a:solidFill>
                  <a:srgbClr val="BC660A"/>
                </a:solidFill>
                <a:latin typeface="Roboto Condensed"/>
              </a:rPr>
              <a:t>kể</a:t>
            </a:r>
            <a:r>
              <a:rPr lang="en-US" sz="4295" dirty="0">
                <a:solidFill>
                  <a:srgbClr val="BC660A"/>
                </a:solidFill>
                <a:latin typeface="Roboto Condensed"/>
              </a:rPr>
              <a:t> </a:t>
            </a:r>
            <a:r>
              <a:rPr lang="en-US" sz="4295" dirty="0" err="1">
                <a:solidFill>
                  <a:srgbClr val="BC660A"/>
                </a:solidFill>
                <a:latin typeface="Roboto Condensed"/>
              </a:rPr>
              <a:t>lại</a:t>
            </a:r>
            <a:r>
              <a:rPr lang="en-US" sz="4295" dirty="0">
                <a:solidFill>
                  <a:srgbClr val="BC660A"/>
                </a:solidFill>
                <a:latin typeface="Roboto Condensed"/>
              </a:rPr>
              <a:t> </a:t>
            </a:r>
            <a:r>
              <a:rPr lang="en-US" sz="4295" dirty="0" err="1">
                <a:solidFill>
                  <a:srgbClr val="BC660A"/>
                </a:solidFill>
                <a:latin typeface="Roboto Condensed"/>
              </a:rPr>
              <a:t>trải</a:t>
            </a:r>
            <a:r>
              <a:rPr lang="en-US" sz="4295" dirty="0">
                <a:solidFill>
                  <a:srgbClr val="BC660A"/>
                </a:solidFill>
                <a:latin typeface="Roboto Condensed"/>
              </a:rPr>
              <a:t> </a:t>
            </a:r>
            <a:r>
              <a:rPr lang="en-US" sz="4295" dirty="0" err="1">
                <a:solidFill>
                  <a:srgbClr val="BC660A"/>
                </a:solidFill>
                <a:latin typeface="Roboto Condensed"/>
              </a:rPr>
              <a:t>nghiệm</a:t>
            </a:r>
            <a:r>
              <a:rPr lang="en-US" sz="4295" dirty="0">
                <a:solidFill>
                  <a:srgbClr val="BC660A"/>
                </a:solidFill>
                <a:latin typeface="Roboto Condensed"/>
              </a:rPr>
              <a:t> </a:t>
            </a:r>
            <a:r>
              <a:rPr lang="en-US" sz="4295" dirty="0" err="1">
                <a:solidFill>
                  <a:srgbClr val="BC660A"/>
                </a:solidFill>
                <a:latin typeface="Roboto Condensed"/>
              </a:rPr>
              <a:t>khám</a:t>
            </a:r>
            <a:r>
              <a:rPr lang="en-US" sz="4295" dirty="0">
                <a:solidFill>
                  <a:srgbClr val="BC660A"/>
                </a:solidFill>
                <a:latin typeface="Roboto Condensed"/>
              </a:rPr>
              <a:t> </a:t>
            </a:r>
            <a:r>
              <a:rPr lang="en-US" sz="4295" dirty="0" err="1">
                <a:solidFill>
                  <a:srgbClr val="BC660A"/>
                </a:solidFill>
                <a:latin typeface="Roboto Condensed"/>
              </a:rPr>
              <a:t>phá</a:t>
            </a:r>
            <a:r>
              <a:rPr lang="en-US" sz="4295" dirty="0">
                <a:solidFill>
                  <a:srgbClr val="BC660A"/>
                </a:solidFill>
                <a:latin typeface="Roboto Condensed"/>
              </a:rPr>
              <a:t>, </a:t>
            </a:r>
            <a:r>
              <a:rPr lang="en-US" sz="4295" dirty="0" err="1">
                <a:solidFill>
                  <a:srgbClr val="BC660A"/>
                </a:solidFill>
                <a:latin typeface="Roboto Condensed"/>
              </a:rPr>
              <a:t>tham</a:t>
            </a:r>
            <a:r>
              <a:rPr lang="en-US" sz="4295" dirty="0">
                <a:solidFill>
                  <a:srgbClr val="BC660A"/>
                </a:solidFill>
                <a:latin typeface="Roboto Condensed"/>
              </a:rPr>
              <a:t> </a:t>
            </a:r>
            <a:r>
              <a:rPr lang="en-US" sz="4295" dirty="0" err="1">
                <a:solidFill>
                  <a:srgbClr val="BC660A"/>
                </a:solidFill>
                <a:latin typeface="Roboto Condensed"/>
              </a:rPr>
              <a:t>quan</a:t>
            </a:r>
            <a:r>
              <a:rPr lang="en-US" sz="4295" dirty="0">
                <a:solidFill>
                  <a:srgbClr val="BC660A"/>
                </a:solidFill>
                <a:latin typeface="Roboto Condensed"/>
              </a:rPr>
              <a:t> </a:t>
            </a:r>
            <a:r>
              <a:rPr lang="en-US" sz="4295" dirty="0" err="1">
                <a:solidFill>
                  <a:srgbClr val="BC660A"/>
                </a:solidFill>
                <a:latin typeface="Roboto Condensed"/>
              </a:rPr>
              <a:t>danh</a:t>
            </a:r>
            <a:r>
              <a:rPr lang="en-US" sz="4295" dirty="0">
                <a:solidFill>
                  <a:srgbClr val="BC660A"/>
                </a:solidFill>
                <a:latin typeface="Roboto Condensed"/>
              </a:rPr>
              <a:t> lam </a:t>
            </a:r>
            <a:r>
              <a:rPr lang="en-US" sz="4295" dirty="0" err="1">
                <a:solidFill>
                  <a:srgbClr val="BC660A"/>
                </a:solidFill>
                <a:latin typeface="Roboto Condensed"/>
              </a:rPr>
              <a:t>thắng</a:t>
            </a:r>
            <a:r>
              <a:rPr lang="en-US" sz="4295" dirty="0">
                <a:solidFill>
                  <a:srgbClr val="BC660A"/>
                </a:solidFill>
                <a:latin typeface="Roboto Condensed"/>
              </a:rPr>
              <a:t> </a:t>
            </a:r>
            <a:r>
              <a:rPr lang="en-US" sz="4295" dirty="0" err="1">
                <a:solidFill>
                  <a:srgbClr val="BC660A"/>
                </a:solidFill>
                <a:latin typeface="Roboto Condensed"/>
              </a:rPr>
              <a:t>cảnh</a:t>
            </a:r>
            <a:r>
              <a:rPr lang="en-US" sz="4295" dirty="0">
                <a:solidFill>
                  <a:srgbClr val="BC660A"/>
                </a:solidFill>
                <a:latin typeface="Roboto Condensed"/>
              </a:rPr>
              <a:t> </a:t>
            </a:r>
            <a:r>
              <a:rPr lang="en-US" sz="4295" dirty="0" err="1">
                <a:solidFill>
                  <a:srgbClr val="BC660A"/>
                </a:solidFill>
                <a:latin typeface="Roboto Condensed"/>
              </a:rPr>
              <a:t>đó</a:t>
            </a:r>
            <a:r>
              <a:rPr lang="en-US" sz="4295" dirty="0">
                <a:solidFill>
                  <a:srgbClr val="BC660A"/>
                </a:solidFill>
                <a:latin typeface="Roboto Condensed"/>
              </a:rPr>
              <a:t> </a:t>
            </a:r>
            <a:r>
              <a:rPr lang="en-US" sz="4295" dirty="0" err="1">
                <a:solidFill>
                  <a:srgbClr val="BC660A"/>
                </a:solidFill>
                <a:latin typeface="Roboto Condensed"/>
              </a:rPr>
              <a:t>nhằm</a:t>
            </a:r>
            <a:r>
              <a:rPr lang="en-US" sz="4295" dirty="0">
                <a:solidFill>
                  <a:srgbClr val="BC660A"/>
                </a:solidFill>
                <a:latin typeface="Roboto Condensed"/>
              </a:rPr>
              <a:t> </a:t>
            </a:r>
            <a:r>
              <a:rPr lang="en-US" sz="4295" dirty="0" err="1">
                <a:solidFill>
                  <a:srgbClr val="BC660A"/>
                </a:solidFill>
                <a:latin typeface="Roboto Condensed"/>
              </a:rPr>
              <a:t>tăng</a:t>
            </a:r>
            <a:r>
              <a:rPr lang="en-US" sz="4295" dirty="0">
                <a:solidFill>
                  <a:srgbClr val="BC660A"/>
                </a:solidFill>
                <a:latin typeface="Roboto Condensed"/>
              </a:rPr>
              <a:t> </a:t>
            </a:r>
            <a:r>
              <a:rPr lang="en-US" sz="4295" dirty="0" err="1">
                <a:solidFill>
                  <a:srgbClr val="BC660A"/>
                </a:solidFill>
                <a:latin typeface="Roboto Condensed"/>
              </a:rPr>
              <a:t>tính</a:t>
            </a:r>
            <a:r>
              <a:rPr lang="en-US" sz="4295" dirty="0">
                <a:solidFill>
                  <a:srgbClr val="BC660A"/>
                </a:solidFill>
                <a:latin typeface="Roboto Condensed"/>
              </a:rPr>
              <a:t> </a:t>
            </a:r>
            <a:r>
              <a:rPr lang="en-US" sz="4295" dirty="0" err="1">
                <a:solidFill>
                  <a:srgbClr val="BC660A"/>
                </a:solidFill>
                <a:latin typeface="Roboto Condensed"/>
              </a:rPr>
              <a:t>chân</a:t>
            </a:r>
            <a:r>
              <a:rPr lang="en-US" sz="4295" dirty="0">
                <a:solidFill>
                  <a:srgbClr val="BC660A"/>
                </a:solidFill>
                <a:latin typeface="Roboto Condensed"/>
              </a:rPr>
              <a:t> </a:t>
            </a:r>
            <a:r>
              <a:rPr lang="en-US" sz="4295" dirty="0" err="1">
                <a:solidFill>
                  <a:srgbClr val="BC660A"/>
                </a:solidFill>
                <a:latin typeface="Roboto Condensed"/>
              </a:rPr>
              <a:t>thực</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phục</a:t>
            </a:r>
            <a:r>
              <a:rPr lang="en-US" sz="4295" dirty="0">
                <a:solidFill>
                  <a:srgbClr val="BC660A"/>
                </a:solidFill>
                <a:latin typeface="Roboto Condensed"/>
              </a:rPr>
              <a:t> </a:t>
            </a:r>
            <a:r>
              <a:rPr lang="en-US" sz="4295" dirty="0" err="1">
                <a:solidFill>
                  <a:srgbClr val="BC660A"/>
                </a:solidFill>
                <a:latin typeface="Roboto Condensed"/>
              </a:rPr>
              <a:t>và</a:t>
            </a:r>
            <a:r>
              <a:rPr lang="en-US" sz="4295" dirty="0">
                <a:solidFill>
                  <a:srgbClr val="BC660A"/>
                </a:solidFill>
                <a:latin typeface="Roboto Condensed"/>
              </a:rPr>
              <a:t> </a:t>
            </a:r>
            <a:r>
              <a:rPr lang="en-US" sz="4295" dirty="0" err="1">
                <a:solidFill>
                  <a:srgbClr val="BC660A"/>
                </a:solidFill>
                <a:latin typeface="Roboto Condensed"/>
              </a:rPr>
              <a:t>làm</a:t>
            </a:r>
            <a:r>
              <a:rPr lang="en-US" sz="4295" dirty="0">
                <a:solidFill>
                  <a:srgbClr val="BC660A"/>
                </a:solidFill>
                <a:latin typeface="Roboto Condensed"/>
              </a:rPr>
              <a:t> </a:t>
            </a:r>
            <a:r>
              <a:rPr lang="en-US" sz="4295" dirty="0" err="1">
                <a:solidFill>
                  <a:srgbClr val="BC660A"/>
                </a:solidFill>
                <a:latin typeface="Roboto Condensed"/>
              </a:rPr>
              <a:t>nổi</a:t>
            </a:r>
            <a:r>
              <a:rPr lang="en-US" sz="4295" dirty="0">
                <a:solidFill>
                  <a:srgbClr val="BC660A"/>
                </a:solidFill>
                <a:latin typeface="Roboto Condensed"/>
              </a:rPr>
              <a:t> </a:t>
            </a:r>
            <a:r>
              <a:rPr lang="en-US" sz="4295" dirty="0" err="1">
                <a:solidFill>
                  <a:srgbClr val="BC660A"/>
                </a:solidFill>
                <a:latin typeface="Roboto Condensed"/>
              </a:rPr>
              <a:t>bật</a:t>
            </a:r>
            <a:r>
              <a:rPr lang="en-US" sz="4295" dirty="0">
                <a:solidFill>
                  <a:srgbClr val="BC660A"/>
                </a:solidFill>
                <a:latin typeface="Roboto Condensed"/>
              </a:rPr>
              <a:t> </a:t>
            </a:r>
            <a:r>
              <a:rPr lang="en-US" sz="4295" dirty="0" err="1">
                <a:solidFill>
                  <a:srgbClr val="BC660A"/>
                </a:solidFill>
                <a:latin typeface="Roboto Condensed"/>
              </a:rPr>
              <a:t>nét</a:t>
            </a:r>
            <a:r>
              <a:rPr lang="en-US" sz="4295" dirty="0">
                <a:solidFill>
                  <a:srgbClr val="BC660A"/>
                </a:solidFill>
                <a:latin typeface="Roboto Condensed"/>
              </a:rPr>
              <a:t> </a:t>
            </a:r>
            <a:r>
              <a:rPr lang="en-US" sz="4295" dirty="0" err="1">
                <a:solidFill>
                  <a:srgbClr val="BC660A"/>
                </a:solidFill>
                <a:latin typeface="Roboto Condensed"/>
              </a:rPr>
              <a:t>độc</a:t>
            </a:r>
            <a:r>
              <a:rPr lang="en-US" sz="4295" dirty="0">
                <a:solidFill>
                  <a:srgbClr val="BC660A"/>
                </a:solidFill>
                <a:latin typeface="Roboto Condensed"/>
              </a:rPr>
              <a:t> </a:t>
            </a:r>
            <a:r>
              <a:rPr lang="en-US" sz="4295" dirty="0" err="1">
                <a:solidFill>
                  <a:srgbClr val="BC660A"/>
                </a:solidFill>
                <a:latin typeface="Roboto Condensed"/>
              </a:rPr>
              <a:t>đáo</a:t>
            </a:r>
            <a:r>
              <a:rPr lang="en-US" sz="4295" dirty="0">
                <a:solidFill>
                  <a:srgbClr val="BC660A"/>
                </a:solidFill>
                <a:latin typeface="Roboto Condensed"/>
              </a:rPr>
              <a:t> </a:t>
            </a:r>
            <a:r>
              <a:rPr lang="en-US" sz="4295" dirty="0" err="1">
                <a:solidFill>
                  <a:srgbClr val="BC660A"/>
                </a:solidFill>
                <a:latin typeface="Roboto Condensed"/>
              </a:rPr>
              <a:t>của</a:t>
            </a:r>
            <a:r>
              <a:rPr lang="en-US" sz="4295" dirty="0">
                <a:solidFill>
                  <a:srgbClr val="BC660A"/>
                </a:solidFill>
                <a:latin typeface="Roboto Condensed"/>
              </a:rPr>
              <a:t> </a:t>
            </a:r>
            <a:r>
              <a:rPr lang="en-US" sz="4295" dirty="0" err="1">
                <a:solidFill>
                  <a:srgbClr val="BC660A"/>
                </a:solidFill>
                <a:latin typeface="Roboto Condensed"/>
              </a:rPr>
              <a:t>đối</a:t>
            </a:r>
            <a:r>
              <a:rPr lang="en-US" sz="4295" dirty="0">
                <a:solidFill>
                  <a:srgbClr val="BC660A"/>
                </a:solidFill>
                <a:latin typeface="Roboto Condensed"/>
              </a:rPr>
              <a:t> </a:t>
            </a:r>
            <a:r>
              <a:rPr lang="en-US" sz="4295" dirty="0" err="1">
                <a:solidFill>
                  <a:srgbClr val="BC660A"/>
                </a:solidFill>
                <a:latin typeface="Roboto Condensed"/>
              </a:rPr>
              <a:t>tượng</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minh</a:t>
            </a:r>
            <a:r>
              <a:rPr lang="en-US" sz="4295" dirty="0">
                <a:solidFill>
                  <a:srgbClr val="BC660A"/>
                </a:solidFill>
                <a:latin typeface="Roboto Condensed"/>
              </a:rPr>
              <a:t>. </a:t>
            </a:r>
          </a:p>
        </p:txBody>
      </p:sp>
      <p:sp>
        <p:nvSpPr>
          <p:cNvPr id="5" name="Freeform 5"/>
          <p:cNvSpPr/>
          <p:nvPr/>
        </p:nvSpPr>
        <p:spPr>
          <a:xfrm>
            <a:off x="9922259" y="8547580"/>
            <a:ext cx="11047207" cy="2402768"/>
          </a:xfrm>
          <a:custGeom>
            <a:avLst/>
            <a:gdLst/>
            <a:ahLst/>
            <a:cxnLst/>
            <a:rect l="l" t="t" r="r" b="b"/>
            <a:pathLst>
              <a:path w="11047207" h="2402768">
                <a:moveTo>
                  <a:pt x="0" y="0"/>
                </a:moveTo>
                <a:lnTo>
                  <a:pt x="11047207" y="0"/>
                </a:lnTo>
                <a:lnTo>
                  <a:pt x="11047207" y="2402767"/>
                </a:lnTo>
                <a:lnTo>
                  <a:pt x="0" y="2402767"/>
                </a:lnTo>
                <a:lnTo>
                  <a:pt x="0" y="0"/>
                </a:lnTo>
                <a:close/>
              </a:path>
            </a:pathLst>
          </a:custGeom>
          <a:blipFill>
            <a:blip r:embed="rId4">
              <a:alphaModFix amt="91000"/>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20999"/>
            </a:blip>
            <a:stretch>
              <a:fillRect t="-21033" b="-9281"/>
            </a:stretch>
          </a:blipFill>
        </p:spPr>
      </p:sp>
      <p:sp>
        <p:nvSpPr>
          <p:cNvPr id="3" name="TextBox 3"/>
          <p:cNvSpPr txBox="1"/>
          <p:nvPr/>
        </p:nvSpPr>
        <p:spPr>
          <a:xfrm>
            <a:off x="524374" y="1185959"/>
            <a:ext cx="17239251" cy="9001125"/>
          </a:xfrm>
          <a:prstGeom prst="rect">
            <a:avLst/>
          </a:prstGeom>
        </p:spPr>
        <p:txBody>
          <a:bodyPr lIns="0" tIns="0" rIns="0" bIns="0" rtlCol="0" anchor="t">
            <a:spAutoFit/>
          </a:bodyPr>
          <a:lstStyle/>
          <a:p>
            <a:pPr algn="just">
              <a:lnSpc>
                <a:spcPts val="4799"/>
              </a:lnSpc>
            </a:pPr>
            <a:r>
              <a:rPr lang="en-US" sz="3999">
                <a:solidFill>
                  <a:srgbClr val="437466"/>
                </a:solidFill>
                <a:latin typeface="Roboto Condensed Bold"/>
              </a:rPr>
              <a:t>Ví dụ 2:</a:t>
            </a:r>
            <a:r>
              <a:rPr lang="en-US" sz="3999">
                <a:solidFill>
                  <a:srgbClr val="437466"/>
                </a:solidFill>
                <a:latin typeface="Roboto Condensed"/>
              </a:rPr>
              <a:t> “Khác với động Thiên Cung (cửa hang mở giữa lưng chừng núi), hồ Ba Hầm, đáy là mặt vịnh, trần cách mặt nước 4 - 5 mét khi triều xuống thấp. Hồ Ba Hầm nằm giữa một hòn đảo đá lớn có tên Đầu Bê, tiếp giáp với vùng biển Long Châu bát ngát. Cửa hang hình bán nguyệt nhìn ra bên vách đá bằng phẳng ở phía tây bắc của đảo. Đáy cửa hang là mặt nước thông với dòng hải lưu uốn lượn khuất khúc chảy từ Cửa Vạn vào. Hồ Ba Hầm là một hệ thống gồm ba trũng biển, có tiết diện tròn, vách dựng đứng thành vại, thông với nhau từng đôi qua một hang luồn hẹp và quanh co.”</a:t>
            </a:r>
          </a:p>
          <a:p>
            <a:pPr algn="r">
              <a:lnSpc>
                <a:spcPts val="4799"/>
              </a:lnSpc>
            </a:pPr>
            <a:r>
              <a:rPr lang="en-US" sz="3999">
                <a:solidFill>
                  <a:srgbClr val="437466"/>
                </a:solidFill>
                <a:latin typeface="Roboto Condensed"/>
              </a:rPr>
              <a:t>(Trích </a:t>
            </a:r>
            <a:r>
              <a:rPr lang="en-US" sz="3999">
                <a:solidFill>
                  <a:srgbClr val="437466"/>
                </a:solidFill>
                <a:latin typeface="Roboto Condensed Bold Italics"/>
              </a:rPr>
              <a:t>Vịnh Hạ Long: một kì quan thiên nhiên độc đáo và tuyệt mĩ,</a:t>
            </a:r>
            <a:r>
              <a:rPr lang="en-US" sz="3999">
                <a:solidFill>
                  <a:srgbClr val="437466"/>
                </a:solidFill>
                <a:latin typeface="Roboto Condensed"/>
              </a:rPr>
              <a:t> </a:t>
            </a:r>
          </a:p>
          <a:p>
            <a:pPr algn="r">
              <a:lnSpc>
                <a:spcPts val="4799"/>
              </a:lnSpc>
            </a:pPr>
            <a:r>
              <a:rPr lang="en-US" sz="3999">
                <a:solidFill>
                  <a:srgbClr val="437466"/>
                </a:solidFill>
                <a:latin typeface="Roboto Condensed"/>
              </a:rPr>
              <a:t>theo Thi Sách, SGK Ngữ văn 8, bộ Cánh diều, tr. 59 -60)</a:t>
            </a:r>
          </a:p>
          <a:p>
            <a:pPr algn="l">
              <a:lnSpc>
                <a:spcPts val="4799"/>
              </a:lnSpc>
            </a:pPr>
            <a:r>
              <a:rPr lang="en-US" sz="3999">
                <a:solidFill>
                  <a:srgbClr val="437466"/>
                </a:solidFill>
                <a:latin typeface="Roboto Condensed Bold"/>
              </a:rPr>
              <a:t>Câu hỏi:</a:t>
            </a:r>
          </a:p>
          <a:p>
            <a:pPr algn="l">
              <a:lnSpc>
                <a:spcPts val="4799"/>
              </a:lnSpc>
            </a:pPr>
            <a:r>
              <a:rPr lang="en-US" sz="3999">
                <a:solidFill>
                  <a:srgbClr val="437466"/>
                </a:solidFill>
                <a:latin typeface="Roboto Condensed Bold"/>
              </a:rPr>
              <a:t>Câu 1: </a:t>
            </a:r>
            <a:r>
              <a:rPr lang="en-US" sz="3999">
                <a:solidFill>
                  <a:srgbClr val="437466"/>
                </a:solidFill>
                <a:latin typeface="Roboto Condensed"/>
              </a:rPr>
              <a:t>Hãy chỉ ra những câu văn có yếu tố miêu tả trong đoạn ngữ liệu trên.</a:t>
            </a:r>
          </a:p>
          <a:p>
            <a:pPr algn="l">
              <a:lnSpc>
                <a:spcPts val="4799"/>
              </a:lnSpc>
            </a:pPr>
            <a:r>
              <a:rPr lang="en-US" sz="3999">
                <a:solidFill>
                  <a:srgbClr val="437466"/>
                </a:solidFill>
                <a:latin typeface="Roboto Condensed Bold"/>
              </a:rPr>
              <a:t>Câu 2: </a:t>
            </a:r>
            <a:r>
              <a:rPr lang="en-US" sz="3999">
                <a:solidFill>
                  <a:srgbClr val="437466"/>
                </a:solidFill>
                <a:latin typeface="Roboto Condensed"/>
              </a:rPr>
              <a:t>Cho biết tác dụng của việc sử dụng yếu tố miêu tả này đối với nội dung của toàn văn bản.</a:t>
            </a:r>
          </a:p>
          <a:p>
            <a:pPr algn="l">
              <a:lnSpc>
                <a:spcPts val="4799"/>
              </a:lnSpc>
            </a:pPr>
            <a:r>
              <a:rPr lang="en-US" sz="3999">
                <a:solidFill>
                  <a:srgbClr val="437466"/>
                </a:solidFill>
                <a:latin typeface="Roboto Condensed Bold"/>
              </a:rPr>
              <a:t>Câu 3: </a:t>
            </a:r>
            <a:r>
              <a:rPr lang="en-US" sz="3999">
                <a:solidFill>
                  <a:srgbClr val="437466"/>
                </a:solidFill>
                <a:latin typeface="Roboto Condensed"/>
              </a:rPr>
              <a:t>Theo em, khi sử dụng yếu tố miêu tả trong văn bản thuyết minh, chúng ta cần lưu ý điều gì?</a:t>
            </a:r>
          </a:p>
        </p:txBody>
      </p:sp>
      <p:sp>
        <p:nvSpPr>
          <p:cNvPr id="4" name="Freeform 4"/>
          <p:cNvSpPr/>
          <p:nvPr/>
        </p:nvSpPr>
        <p:spPr>
          <a:xfrm>
            <a:off x="7478839" y="0"/>
            <a:ext cx="3732873" cy="1381163"/>
          </a:xfrm>
          <a:custGeom>
            <a:avLst/>
            <a:gdLst/>
            <a:ahLst/>
            <a:cxnLst/>
            <a:rect l="l" t="t" r="r" b="b"/>
            <a:pathLst>
              <a:path w="3732873" h="1381163">
                <a:moveTo>
                  <a:pt x="0" y="0"/>
                </a:moveTo>
                <a:lnTo>
                  <a:pt x="3732873" y="0"/>
                </a:lnTo>
                <a:lnTo>
                  <a:pt x="3732873" y="1381163"/>
                </a:lnTo>
                <a:lnTo>
                  <a:pt x="0" y="13811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8011358" y="104869"/>
            <a:ext cx="2667834" cy="923831"/>
          </a:xfrm>
          <a:prstGeom prst="rect">
            <a:avLst/>
          </a:prstGeom>
        </p:spPr>
        <p:txBody>
          <a:bodyPr lIns="0" tIns="0" rIns="0" bIns="0" rtlCol="0" anchor="t">
            <a:spAutoFit/>
          </a:bodyPr>
          <a:lstStyle/>
          <a:p>
            <a:pPr algn="ctr">
              <a:lnSpc>
                <a:spcPts val="7577"/>
              </a:lnSpc>
            </a:pPr>
            <a:r>
              <a:rPr lang="en-US" sz="5412">
                <a:solidFill>
                  <a:srgbClr val="437466"/>
                </a:solidFill>
                <a:latin typeface="Roboto Condensed Bold"/>
              </a:rPr>
              <a:t>Dãy 2</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61557" y="48630"/>
            <a:ext cx="18164885" cy="11262229"/>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rot="-271827">
            <a:off x="1030459" y="1275529"/>
            <a:ext cx="15523813" cy="568927"/>
          </a:xfrm>
          <a:prstGeom prst="rect">
            <a:avLst/>
          </a:prstGeom>
        </p:spPr>
        <p:txBody>
          <a:bodyPr lIns="0" tIns="0" rIns="0" bIns="0" rtlCol="0" anchor="t">
            <a:spAutoFit/>
          </a:bodyPr>
          <a:lstStyle/>
          <a:p>
            <a:pPr algn="l">
              <a:lnSpc>
                <a:spcPts val="4255"/>
              </a:lnSpc>
              <a:spcBef>
                <a:spcPct val="0"/>
              </a:spcBef>
            </a:pPr>
            <a:r>
              <a:rPr lang="en-US" sz="4092" dirty="0" err="1">
                <a:solidFill>
                  <a:srgbClr val="BC660A"/>
                </a:solidFill>
                <a:latin typeface="Roboto Condensed Bold"/>
              </a:rPr>
              <a:t>Câu</a:t>
            </a:r>
            <a:r>
              <a:rPr lang="en-US" sz="4092" dirty="0">
                <a:solidFill>
                  <a:srgbClr val="BC660A"/>
                </a:solidFill>
                <a:latin typeface="Roboto Condensed Bold"/>
              </a:rPr>
              <a:t> 1</a:t>
            </a:r>
            <a:r>
              <a:rPr lang="en-US" sz="4092" dirty="0">
                <a:solidFill>
                  <a:srgbClr val="BC660A"/>
                </a:solidFill>
                <a:latin typeface="Roboto Condensed"/>
              </a:rPr>
              <a:t>: </a:t>
            </a:r>
            <a:r>
              <a:rPr lang="en-US" sz="4092" dirty="0" err="1">
                <a:solidFill>
                  <a:srgbClr val="BC660A"/>
                </a:solidFill>
                <a:latin typeface="Roboto Condensed"/>
              </a:rPr>
              <a:t>Hãy</a:t>
            </a:r>
            <a:r>
              <a:rPr lang="en-US" sz="4092" dirty="0">
                <a:solidFill>
                  <a:srgbClr val="BC660A"/>
                </a:solidFill>
                <a:latin typeface="Roboto Condensed"/>
              </a:rPr>
              <a:t> </a:t>
            </a:r>
            <a:r>
              <a:rPr lang="en-US" sz="4092" dirty="0" err="1">
                <a:solidFill>
                  <a:srgbClr val="BC660A"/>
                </a:solidFill>
                <a:latin typeface="Roboto Condensed"/>
              </a:rPr>
              <a:t>chỉ</a:t>
            </a:r>
            <a:r>
              <a:rPr lang="en-US" sz="4092" dirty="0">
                <a:solidFill>
                  <a:srgbClr val="BC660A"/>
                </a:solidFill>
                <a:latin typeface="Roboto Condensed"/>
              </a:rPr>
              <a:t> ra </a:t>
            </a:r>
            <a:r>
              <a:rPr lang="en-US" sz="4092" dirty="0" err="1">
                <a:solidFill>
                  <a:srgbClr val="BC660A"/>
                </a:solidFill>
                <a:latin typeface="Roboto Condensed"/>
              </a:rPr>
              <a:t>những</a:t>
            </a:r>
            <a:r>
              <a:rPr lang="en-US" sz="4092" dirty="0">
                <a:solidFill>
                  <a:srgbClr val="BC660A"/>
                </a:solidFill>
                <a:latin typeface="Roboto Condensed"/>
              </a:rPr>
              <a:t> </a:t>
            </a:r>
            <a:r>
              <a:rPr lang="en-US" sz="4092" dirty="0" err="1">
                <a:solidFill>
                  <a:srgbClr val="BC660A"/>
                </a:solidFill>
                <a:latin typeface="Roboto Condensed"/>
              </a:rPr>
              <a:t>câu</a:t>
            </a:r>
            <a:r>
              <a:rPr lang="en-US" sz="4092" dirty="0">
                <a:solidFill>
                  <a:srgbClr val="BC660A"/>
                </a:solidFill>
                <a:latin typeface="Roboto Condensed"/>
              </a:rPr>
              <a:t> </a:t>
            </a:r>
            <a:r>
              <a:rPr lang="en-US" sz="4092" dirty="0" err="1">
                <a:solidFill>
                  <a:srgbClr val="BC660A"/>
                </a:solidFill>
                <a:latin typeface="Roboto Condensed"/>
              </a:rPr>
              <a:t>văn</a:t>
            </a:r>
            <a:r>
              <a:rPr lang="en-US" sz="4092" dirty="0">
                <a:solidFill>
                  <a:srgbClr val="BC660A"/>
                </a:solidFill>
                <a:latin typeface="Roboto Condensed"/>
              </a:rPr>
              <a:t> </a:t>
            </a:r>
            <a:r>
              <a:rPr lang="en-US" sz="4092" dirty="0" err="1">
                <a:solidFill>
                  <a:srgbClr val="BC660A"/>
                </a:solidFill>
                <a:latin typeface="Roboto Condensed"/>
              </a:rPr>
              <a:t>có</a:t>
            </a:r>
            <a:r>
              <a:rPr lang="en-US" sz="4092" dirty="0">
                <a:solidFill>
                  <a:srgbClr val="BC660A"/>
                </a:solidFill>
                <a:latin typeface="Roboto Condensed"/>
              </a:rPr>
              <a:t> </a:t>
            </a:r>
            <a:r>
              <a:rPr lang="en-US" sz="4092" dirty="0" err="1">
                <a:solidFill>
                  <a:srgbClr val="BC660A"/>
                </a:solidFill>
                <a:latin typeface="Roboto Condensed"/>
              </a:rPr>
              <a:t>yếu</a:t>
            </a:r>
            <a:r>
              <a:rPr lang="en-US" sz="4092" dirty="0">
                <a:solidFill>
                  <a:srgbClr val="BC660A"/>
                </a:solidFill>
                <a:latin typeface="Roboto Condensed"/>
              </a:rPr>
              <a:t> </a:t>
            </a:r>
            <a:r>
              <a:rPr lang="en-US" sz="4092" dirty="0" err="1">
                <a:solidFill>
                  <a:srgbClr val="BC660A"/>
                </a:solidFill>
                <a:latin typeface="Roboto Condensed"/>
              </a:rPr>
              <a:t>tố</a:t>
            </a:r>
            <a:r>
              <a:rPr lang="en-US" sz="4092" dirty="0">
                <a:solidFill>
                  <a:srgbClr val="BC660A"/>
                </a:solidFill>
                <a:latin typeface="Roboto Condensed"/>
              </a:rPr>
              <a:t> </a:t>
            </a:r>
            <a:r>
              <a:rPr lang="en-US" sz="4092" dirty="0" err="1">
                <a:solidFill>
                  <a:srgbClr val="BC660A"/>
                </a:solidFill>
                <a:latin typeface="Roboto Condensed"/>
              </a:rPr>
              <a:t>miêu</a:t>
            </a:r>
            <a:r>
              <a:rPr lang="en-US" sz="4092" dirty="0">
                <a:solidFill>
                  <a:srgbClr val="BC660A"/>
                </a:solidFill>
                <a:latin typeface="Roboto Condensed"/>
              </a:rPr>
              <a:t> </a:t>
            </a:r>
            <a:r>
              <a:rPr lang="en-US" sz="4092" dirty="0" err="1">
                <a:solidFill>
                  <a:srgbClr val="BC660A"/>
                </a:solidFill>
                <a:latin typeface="Roboto Condensed"/>
              </a:rPr>
              <a:t>tả</a:t>
            </a:r>
            <a:r>
              <a:rPr lang="en-US" sz="4092" dirty="0">
                <a:solidFill>
                  <a:srgbClr val="BC660A"/>
                </a:solidFill>
                <a:latin typeface="Roboto Condensed"/>
              </a:rPr>
              <a:t> </a:t>
            </a:r>
            <a:r>
              <a:rPr lang="en-US" sz="4092" dirty="0" err="1">
                <a:solidFill>
                  <a:srgbClr val="BC660A"/>
                </a:solidFill>
                <a:latin typeface="Roboto Condensed"/>
              </a:rPr>
              <a:t>trong</a:t>
            </a:r>
            <a:r>
              <a:rPr lang="en-US" sz="4092" dirty="0">
                <a:solidFill>
                  <a:srgbClr val="BC660A"/>
                </a:solidFill>
                <a:latin typeface="Roboto Condensed"/>
              </a:rPr>
              <a:t> </a:t>
            </a:r>
            <a:r>
              <a:rPr lang="en-US" sz="4092" dirty="0" err="1">
                <a:solidFill>
                  <a:srgbClr val="BC660A"/>
                </a:solidFill>
                <a:latin typeface="Roboto Condensed"/>
              </a:rPr>
              <a:t>đoạn</a:t>
            </a:r>
            <a:r>
              <a:rPr lang="en-US" sz="4092" dirty="0">
                <a:solidFill>
                  <a:srgbClr val="BC660A"/>
                </a:solidFill>
                <a:latin typeface="Roboto Condensed"/>
              </a:rPr>
              <a:t> </a:t>
            </a:r>
            <a:r>
              <a:rPr lang="en-US" sz="4092" dirty="0" err="1">
                <a:solidFill>
                  <a:srgbClr val="BC660A"/>
                </a:solidFill>
                <a:latin typeface="Roboto Condensed"/>
              </a:rPr>
              <a:t>ngữ</a:t>
            </a:r>
            <a:r>
              <a:rPr lang="en-US" sz="4092" dirty="0">
                <a:solidFill>
                  <a:srgbClr val="BC660A"/>
                </a:solidFill>
                <a:latin typeface="Roboto Condensed"/>
              </a:rPr>
              <a:t> </a:t>
            </a:r>
            <a:r>
              <a:rPr lang="en-US" sz="4092" dirty="0" err="1">
                <a:solidFill>
                  <a:srgbClr val="BC660A"/>
                </a:solidFill>
                <a:latin typeface="Roboto Condensed"/>
              </a:rPr>
              <a:t>liệu</a:t>
            </a:r>
            <a:r>
              <a:rPr lang="en-US" sz="4092" dirty="0">
                <a:solidFill>
                  <a:srgbClr val="BC660A"/>
                </a:solidFill>
                <a:latin typeface="Roboto Condensed"/>
              </a:rPr>
              <a:t> </a:t>
            </a:r>
            <a:r>
              <a:rPr lang="en-US" sz="4092" dirty="0" err="1">
                <a:solidFill>
                  <a:srgbClr val="BC660A"/>
                </a:solidFill>
                <a:latin typeface="Roboto Condensed"/>
              </a:rPr>
              <a:t>trên</a:t>
            </a:r>
            <a:r>
              <a:rPr lang="en-US" sz="4092" dirty="0">
                <a:solidFill>
                  <a:srgbClr val="BC660A"/>
                </a:solidFill>
                <a:latin typeface="Roboto Condensed"/>
              </a:rPr>
              <a:t>. </a:t>
            </a:r>
          </a:p>
        </p:txBody>
      </p:sp>
      <p:sp>
        <p:nvSpPr>
          <p:cNvPr id="4" name="TextBox 4"/>
          <p:cNvSpPr txBox="1"/>
          <p:nvPr/>
        </p:nvSpPr>
        <p:spPr>
          <a:xfrm rot="-289012">
            <a:off x="1238875" y="1996844"/>
            <a:ext cx="15226713" cy="3963891"/>
          </a:xfrm>
          <a:prstGeom prst="rect">
            <a:avLst/>
          </a:prstGeom>
        </p:spPr>
        <p:txBody>
          <a:bodyPr lIns="0" tIns="0" rIns="0" bIns="0" rtlCol="0" anchor="t">
            <a:spAutoFit/>
          </a:bodyPr>
          <a:lstStyle/>
          <a:p>
            <a:pPr marL="926671" lvl="1" indent="-463335" algn="just">
              <a:lnSpc>
                <a:spcPts val="4463"/>
              </a:lnSpc>
              <a:buFont typeface="Arial"/>
              <a:buChar char="•"/>
            </a:pPr>
            <a:r>
              <a:rPr lang="en-US" sz="4292" dirty="0">
                <a:solidFill>
                  <a:srgbClr val="385C4D"/>
                </a:solidFill>
                <a:latin typeface="Roboto Condensed"/>
              </a:rPr>
              <a:t>“</a:t>
            </a:r>
            <a:r>
              <a:rPr lang="en-US" sz="4292" dirty="0" err="1">
                <a:solidFill>
                  <a:srgbClr val="385C4D"/>
                </a:solidFill>
                <a:latin typeface="Roboto Condensed"/>
              </a:rPr>
              <a:t>Hồ</a:t>
            </a:r>
            <a:r>
              <a:rPr lang="en-US" sz="4292" dirty="0">
                <a:solidFill>
                  <a:srgbClr val="385C4D"/>
                </a:solidFill>
                <a:latin typeface="Roboto Condensed"/>
              </a:rPr>
              <a:t> Ba </a:t>
            </a:r>
            <a:r>
              <a:rPr lang="en-US" sz="4292" dirty="0" err="1">
                <a:solidFill>
                  <a:srgbClr val="385C4D"/>
                </a:solidFill>
                <a:latin typeface="Roboto Condensed"/>
              </a:rPr>
              <a:t>Hầm</a:t>
            </a:r>
            <a:r>
              <a:rPr lang="en-US" sz="4292" dirty="0">
                <a:solidFill>
                  <a:srgbClr val="385C4D"/>
                </a:solidFill>
                <a:latin typeface="Roboto Condensed"/>
              </a:rPr>
              <a:t> </a:t>
            </a:r>
            <a:r>
              <a:rPr lang="en-US" sz="4292" dirty="0" err="1">
                <a:solidFill>
                  <a:srgbClr val="385C4D"/>
                </a:solidFill>
                <a:latin typeface="Roboto Condensed"/>
              </a:rPr>
              <a:t>nằm</a:t>
            </a:r>
            <a:r>
              <a:rPr lang="en-US" sz="4292" dirty="0">
                <a:solidFill>
                  <a:srgbClr val="385C4D"/>
                </a:solidFill>
                <a:latin typeface="Roboto Condensed"/>
              </a:rPr>
              <a:t> </a:t>
            </a:r>
            <a:r>
              <a:rPr lang="en-US" sz="4292" dirty="0" err="1">
                <a:solidFill>
                  <a:srgbClr val="385C4D"/>
                </a:solidFill>
                <a:latin typeface="Roboto Condensed"/>
              </a:rPr>
              <a:t>giữa</a:t>
            </a:r>
            <a:r>
              <a:rPr lang="en-US" sz="4292" dirty="0">
                <a:solidFill>
                  <a:srgbClr val="385C4D"/>
                </a:solidFill>
                <a:latin typeface="Roboto Condensed"/>
              </a:rPr>
              <a:t> </a:t>
            </a:r>
            <a:r>
              <a:rPr lang="en-US" sz="4292" dirty="0" err="1">
                <a:solidFill>
                  <a:srgbClr val="385C4D"/>
                </a:solidFill>
                <a:latin typeface="Roboto Condensed"/>
              </a:rPr>
              <a:t>một</a:t>
            </a:r>
            <a:r>
              <a:rPr lang="en-US" sz="4292" dirty="0">
                <a:solidFill>
                  <a:srgbClr val="385C4D"/>
                </a:solidFill>
                <a:latin typeface="Roboto Condensed"/>
              </a:rPr>
              <a:t> </a:t>
            </a:r>
            <a:r>
              <a:rPr lang="en-US" sz="4292" dirty="0" err="1">
                <a:solidFill>
                  <a:srgbClr val="385C4D"/>
                </a:solidFill>
                <a:latin typeface="Roboto Condensed"/>
              </a:rPr>
              <a:t>hòn</a:t>
            </a:r>
            <a:r>
              <a:rPr lang="en-US" sz="4292" dirty="0">
                <a:solidFill>
                  <a:srgbClr val="385C4D"/>
                </a:solidFill>
                <a:latin typeface="Roboto Condensed"/>
              </a:rPr>
              <a:t> </a:t>
            </a:r>
            <a:r>
              <a:rPr lang="en-US" sz="4292" dirty="0" err="1">
                <a:solidFill>
                  <a:srgbClr val="385C4D"/>
                </a:solidFill>
                <a:latin typeface="Roboto Condensed"/>
              </a:rPr>
              <a:t>đảo</a:t>
            </a:r>
            <a:r>
              <a:rPr lang="en-US" sz="4292" dirty="0">
                <a:solidFill>
                  <a:srgbClr val="385C4D"/>
                </a:solidFill>
                <a:latin typeface="Roboto Condensed"/>
              </a:rPr>
              <a:t> </a:t>
            </a:r>
            <a:r>
              <a:rPr lang="en-US" sz="4292" dirty="0" err="1">
                <a:solidFill>
                  <a:srgbClr val="385C4D"/>
                </a:solidFill>
                <a:latin typeface="Roboto Condensed"/>
              </a:rPr>
              <a:t>đá</a:t>
            </a:r>
            <a:r>
              <a:rPr lang="en-US" sz="4292" dirty="0">
                <a:solidFill>
                  <a:srgbClr val="385C4D"/>
                </a:solidFill>
                <a:latin typeface="Roboto Condensed"/>
              </a:rPr>
              <a:t> </a:t>
            </a:r>
            <a:r>
              <a:rPr lang="en-US" sz="4292" dirty="0" err="1">
                <a:solidFill>
                  <a:srgbClr val="385C4D"/>
                </a:solidFill>
                <a:latin typeface="Roboto Condensed"/>
              </a:rPr>
              <a:t>lớn</a:t>
            </a:r>
            <a:r>
              <a:rPr lang="en-US" sz="4292" dirty="0">
                <a:solidFill>
                  <a:srgbClr val="385C4D"/>
                </a:solidFill>
                <a:latin typeface="Roboto Condensed"/>
              </a:rPr>
              <a:t> </a:t>
            </a:r>
            <a:r>
              <a:rPr lang="en-US" sz="4292" dirty="0" err="1">
                <a:solidFill>
                  <a:srgbClr val="385C4D"/>
                </a:solidFill>
                <a:latin typeface="Roboto Condensed"/>
              </a:rPr>
              <a:t>có</a:t>
            </a:r>
            <a:r>
              <a:rPr lang="en-US" sz="4292" dirty="0">
                <a:solidFill>
                  <a:srgbClr val="385C4D"/>
                </a:solidFill>
                <a:latin typeface="Roboto Condensed"/>
              </a:rPr>
              <a:t> </a:t>
            </a:r>
            <a:r>
              <a:rPr lang="en-US" sz="4292" dirty="0" err="1">
                <a:solidFill>
                  <a:srgbClr val="385C4D"/>
                </a:solidFill>
                <a:latin typeface="Roboto Condensed"/>
              </a:rPr>
              <a:t>tên</a:t>
            </a:r>
            <a:r>
              <a:rPr lang="en-US" sz="4292" dirty="0">
                <a:solidFill>
                  <a:srgbClr val="385C4D"/>
                </a:solidFill>
                <a:latin typeface="Roboto Condensed"/>
              </a:rPr>
              <a:t> </a:t>
            </a:r>
            <a:r>
              <a:rPr lang="en-US" sz="4292" dirty="0" err="1">
                <a:solidFill>
                  <a:srgbClr val="385C4D"/>
                </a:solidFill>
                <a:latin typeface="Roboto Condensed"/>
              </a:rPr>
              <a:t>Đầu</a:t>
            </a:r>
            <a:r>
              <a:rPr lang="en-US" sz="4292" dirty="0">
                <a:solidFill>
                  <a:srgbClr val="385C4D"/>
                </a:solidFill>
                <a:latin typeface="Roboto Condensed"/>
              </a:rPr>
              <a:t> </a:t>
            </a:r>
            <a:r>
              <a:rPr lang="en-US" sz="4292" dirty="0" err="1">
                <a:solidFill>
                  <a:srgbClr val="385C4D"/>
                </a:solidFill>
                <a:latin typeface="Roboto Condensed"/>
              </a:rPr>
              <a:t>Bê</a:t>
            </a:r>
            <a:r>
              <a:rPr lang="en-US" sz="4292" dirty="0">
                <a:solidFill>
                  <a:srgbClr val="385C4D"/>
                </a:solidFill>
                <a:latin typeface="Roboto Condensed"/>
              </a:rPr>
              <a:t>, </a:t>
            </a:r>
            <a:r>
              <a:rPr lang="en-US" sz="4292" dirty="0" err="1">
                <a:solidFill>
                  <a:srgbClr val="385C4D"/>
                </a:solidFill>
                <a:latin typeface="Roboto Condensed"/>
              </a:rPr>
              <a:t>tiếp</a:t>
            </a:r>
            <a:r>
              <a:rPr lang="en-US" sz="4292" dirty="0">
                <a:solidFill>
                  <a:srgbClr val="385C4D"/>
                </a:solidFill>
                <a:latin typeface="Roboto Condensed"/>
              </a:rPr>
              <a:t> </a:t>
            </a:r>
            <a:r>
              <a:rPr lang="en-US" sz="4292" dirty="0" err="1">
                <a:solidFill>
                  <a:srgbClr val="385C4D"/>
                </a:solidFill>
                <a:latin typeface="Roboto Condensed"/>
              </a:rPr>
              <a:t>giáp</a:t>
            </a:r>
            <a:r>
              <a:rPr lang="en-US" sz="4292" dirty="0">
                <a:solidFill>
                  <a:srgbClr val="385C4D"/>
                </a:solidFill>
                <a:latin typeface="Roboto Condensed"/>
              </a:rPr>
              <a:t> </a:t>
            </a:r>
            <a:r>
              <a:rPr lang="en-US" sz="4292" dirty="0" err="1">
                <a:solidFill>
                  <a:srgbClr val="385C4D"/>
                </a:solidFill>
                <a:latin typeface="Roboto Condensed"/>
              </a:rPr>
              <a:t>với</a:t>
            </a:r>
            <a:r>
              <a:rPr lang="en-US" sz="4292" dirty="0">
                <a:solidFill>
                  <a:srgbClr val="385C4D"/>
                </a:solidFill>
                <a:latin typeface="Roboto Condensed"/>
              </a:rPr>
              <a:t> </a:t>
            </a:r>
            <a:r>
              <a:rPr lang="en-US" sz="4292" dirty="0" err="1">
                <a:solidFill>
                  <a:srgbClr val="385C4D"/>
                </a:solidFill>
                <a:latin typeface="Roboto Condensed"/>
              </a:rPr>
              <a:t>vùng</a:t>
            </a:r>
            <a:r>
              <a:rPr lang="en-US" sz="4292" dirty="0">
                <a:solidFill>
                  <a:srgbClr val="385C4D"/>
                </a:solidFill>
                <a:latin typeface="Roboto Condensed"/>
              </a:rPr>
              <a:t> </a:t>
            </a:r>
            <a:r>
              <a:rPr lang="en-US" sz="4292" dirty="0" err="1">
                <a:solidFill>
                  <a:srgbClr val="385C4D"/>
                </a:solidFill>
                <a:latin typeface="Roboto Condensed"/>
              </a:rPr>
              <a:t>biển</a:t>
            </a:r>
            <a:r>
              <a:rPr lang="en-US" sz="4292" dirty="0">
                <a:solidFill>
                  <a:srgbClr val="385C4D"/>
                </a:solidFill>
                <a:latin typeface="Roboto Condensed"/>
              </a:rPr>
              <a:t> Long </a:t>
            </a:r>
            <a:r>
              <a:rPr lang="en-US" sz="4292" dirty="0" err="1">
                <a:solidFill>
                  <a:srgbClr val="385C4D"/>
                </a:solidFill>
                <a:latin typeface="Roboto Condensed"/>
              </a:rPr>
              <a:t>Châu</a:t>
            </a:r>
            <a:r>
              <a:rPr lang="en-US" sz="4292" dirty="0">
                <a:solidFill>
                  <a:srgbClr val="385C4D"/>
                </a:solidFill>
                <a:latin typeface="Roboto Condensed"/>
              </a:rPr>
              <a:t> </a:t>
            </a:r>
            <a:r>
              <a:rPr lang="en-US" sz="4292" dirty="0" err="1">
                <a:solidFill>
                  <a:srgbClr val="385C4D"/>
                </a:solidFill>
                <a:latin typeface="Roboto Condensed"/>
              </a:rPr>
              <a:t>bát</a:t>
            </a:r>
            <a:r>
              <a:rPr lang="en-US" sz="4292" dirty="0">
                <a:solidFill>
                  <a:srgbClr val="385C4D"/>
                </a:solidFill>
                <a:latin typeface="Roboto Condensed"/>
              </a:rPr>
              <a:t> </a:t>
            </a:r>
            <a:r>
              <a:rPr lang="en-US" sz="4292" dirty="0" err="1">
                <a:solidFill>
                  <a:srgbClr val="385C4D"/>
                </a:solidFill>
                <a:latin typeface="Roboto Condensed"/>
              </a:rPr>
              <a:t>ngát</a:t>
            </a:r>
            <a:r>
              <a:rPr lang="en-US" sz="4292" dirty="0">
                <a:solidFill>
                  <a:srgbClr val="385C4D"/>
                </a:solidFill>
                <a:latin typeface="Roboto Condensed"/>
              </a:rPr>
              <a:t>.”</a:t>
            </a:r>
          </a:p>
          <a:p>
            <a:pPr marL="926671" lvl="1" indent="-463335" algn="just">
              <a:lnSpc>
                <a:spcPts val="4463"/>
              </a:lnSpc>
              <a:buFont typeface="Arial"/>
              <a:buChar char="•"/>
            </a:pPr>
            <a:r>
              <a:rPr lang="en-US" sz="4292" dirty="0">
                <a:solidFill>
                  <a:srgbClr val="385C4D"/>
                </a:solidFill>
                <a:latin typeface="Roboto Condensed"/>
              </a:rPr>
              <a:t>“</a:t>
            </a:r>
            <a:r>
              <a:rPr lang="en-US" sz="4292" dirty="0" err="1">
                <a:solidFill>
                  <a:srgbClr val="385C4D"/>
                </a:solidFill>
                <a:latin typeface="Roboto Condensed"/>
              </a:rPr>
              <a:t>Cửa</a:t>
            </a:r>
            <a:r>
              <a:rPr lang="en-US" sz="4292" dirty="0">
                <a:solidFill>
                  <a:srgbClr val="385C4D"/>
                </a:solidFill>
                <a:latin typeface="Roboto Condensed"/>
              </a:rPr>
              <a:t> hang </a:t>
            </a:r>
            <a:r>
              <a:rPr lang="en-US" sz="4292" dirty="0" err="1">
                <a:solidFill>
                  <a:srgbClr val="385C4D"/>
                </a:solidFill>
                <a:latin typeface="Roboto Condensed"/>
              </a:rPr>
              <a:t>hình</a:t>
            </a:r>
            <a:r>
              <a:rPr lang="en-US" sz="4292" dirty="0">
                <a:solidFill>
                  <a:srgbClr val="385C4D"/>
                </a:solidFill>
                <a:latin typeface="Roboto Condensed"/>
              </a:rPr>
              <a:t> </a:t>
            </a:r>
            <a:r>
              <a:rPr lang="en-US" sz="4292" dirty="0" err="1">
                <a:solidFill>
                  <a:srgbClr val="385C4D"/>
                </a:solidFill>
                <a:latin typeface="Roboto Condensed"/>
              </a:rPr>
              <a:t>bán</a:t>
            </a:r>
            <a:r>
              <a:rPr lang="en-US" sz="4292" dirty="0">
                <a:solidFill>
                  <a:srgbClr val="385C4D"/>
                </a:solidFill>
                <a:latin typeface="Roboto Condensed"/>
              </a:rPr>
              <a:t> </a:t>
            </a:r>
            <a:r>
              <a:rPr lang="en-US" sz="4292" dirty="0" err="1">
                <a:solidFill>
                  <a:srgbClr val="385C4D"/>
                </a:solidFill>
                <a:latin typeface="Roboto Condensed"/>
              </a:rPr>
              <a:t>nguyệt</a:t>
            </a:r>
            <a:r>
              <a:rPr lang="en-US" sz="4292" dirty="0">
                <a:solidFill>
                  <a:srgbClr val="385C4D"/>
                </a:solidFill>
                <a:latin typeface="Roboto Condensed"/>
              </a:rPr>
              <a:t> </a:t>
            </a:r>
            <a:r>
              <a:rPr lang="en-US" sz="4292" dirty="0" err="1">
                <a:solidFill>
                  <a:srgbClr val="385C4D"/>
                </a:solidFill>
                <a:latin typeface="Roboto Condensed"/>
              </a:rPr>
              <a:t>nhìn</a:t>
            </a:r>
            <a:r>
              <a:rPr lang="en-US" sz="4292" dirty="0">
                <a:solidFill>
                  <a:srgbClr val="385C4D"/>
                </a:solidFill>
                <a:latin typeface="Roboto Condensed"/>
              </a:rPr>
              <a:t> ra </a:t>
            </a:r>
            <a:r>
              <a:rPr lang="en-US" sz="4292" dirty="0" err="1">
                <a:solidFill>
                  <a:srgbClr val="385C4D"/>
                </a:solidFill>
                <a:latin typeface="Roboto Condensed"/>
              </a:rPr>
              <a:t>bên</a:t>
            </a:r>
            <a:r>
              <a:rPr lang="en-US" sz="4292" dirty="0">
                <a:solidFill>
                  <a:srgbClr val="385C4D"/>
                </a:solidFill>
                <a:latin typeface="Roboto Condensed"/>
              </a:rPr>
              <a:t> </a:t>
            </a:r>
            <a:r>
              <a:rPr lang="en-US" sz="4292" dirty="0" err="1">
                <a:solidFill>
                  <a:srgbClr val="385C4D"/>
                </a:solidFill>
                <a:latin typeface="Roboto Condensed"/>
              </a:rPr>
              <a:t>vách</a:t>
            </a:r>
            <a:r>
              <a:rPr lang="en-US" sz="4292" dirty="0">
                <a:solidFill>
                  <a:srgbClr val="385C4D"/>
                </a:solidFill>
                <a:latin typeface="Roboto Condensed"/>
              </a:rPr>
              <a:t> </a:t>
            </a:r>
            <a:r>
              <a:rPr lang="en-US" sz="4292" dirty="0" err="1">
                <a:solidFill>
                  <a:srgbClr val="385C4D"/>
                </a:solidFill>
                <a:latin typeface="Roboto Condensed"/>
              </a:rPr>
              <a:t>đá</a:t>
            </a:r>
            <a:r>
              <a:rPr lang="en-US" sz="4292" dirty="0">
                <a:solidFill>
                  <a:srgbClr val="385C4D"/>
                </a:solidFill>
                <a:latin typeface="Roboto Condensed"/>
              </a:rPr>
              <a:t> </a:t>
            </a:r>
            <a:r>
              <a:rPr lang="en-US" sz="4292" dirty="0" err="1">
                <a:solidFill>
                  <a:srgbClr val="385C4D"/>
                </a:solidFill>
                <a:latin typeface="Roboto Condensed"/>
              </a:rPr>
              <a:t>bằng</a:t>
            </a:r>
            <a:r>
              <a:rPr lang="en-US" sz="4292" dirty="0">
                <a:solidFill>
                  <a:srgbClr val="385C4D"/>
                </a:solidFill>
                <a:latin typeface="Roboto Condensed"/>
              </a:rPr>
              <a:t> </a:t>
            </a:r>
            <a:r>
              <a:rPr lang="en-US" sz="4292" dirty="0" err="1">
                <a:solidFill>
                  <a:srgbClr val="385C4D"/>
                </a:solidFill>
                <a:latin typeface="Roboto Condensed"/>
              </a:rPr>
              <a:t>phẳng</a:t>
            </a:r>
            <a:r>
              <a:rPr lang="en-US" sz="4292" dirty="0">
                <a:solidFill>
                  <a:srgbClr val="385C4D"/>
                </a:solidFill>
                <a:latin typeface="Roboto Condensed"/>
              </a:rPr>
              <a:t> ở </a:t>
            </a:r>
            <a:r>
              <a:rPr lang="en-US" sz="4292" dirty="0" err="1">
                <a:solidFill>
                  <a:srgbClr val="385C4D"/>
                </a:solidFill>
                <a:latin typeface="Roboto Condensed"/>
              </a:rPr>
              <a:t>phía</a:t>
            </a:r>
            <a:r>
              <a:rPr lang="en-US" sz="4292" dirty="0">
                <a:solidFill>
                  <a:srgbClr val="385C4D"/>
                </a:solidFill>
                <a:latin typeface="Roboto Condensed"/>
              </a:rPr>
              <a:t> </a:t>
            </a:r>
            <a:r>
              <a:rPr lang="en-US" sz="4292" dirty="0" err="1">
                <a:solidFill>
                  <a:srgbClr val="385C4D"/>
                </a:solidFill>
                <a:latin typeface="Roboto Condensed"/>
              </a:rPr>
              <a:t>tây</a:t>
            </a:r>
            <a:r>
              <a:rPr lang="en-US" sz="4292" dirty="0">
                <a:solidFill>
                  <a:srgbClr val="385C4D"/>
                </a:solidFill>
                <a:latin typeface="Roboto Condensed"/>
              </a:rPr>
              <a:t> </a:t>
            </a:r>
            <a:r>
              <a:rPr lang="en-US" sz="4292" dirty="0" err="1">
                <a:solidFill>
                  <a:srgbClr val="385C4D"/>
                </a:solidFill>
                <a:latin typeface="Roboto Condensed"/>
              </a:rPr>
              <a:t>bắc</a:t>
            </a:r>
            <a:r>
              <a:rPr lang="en-US" sz="4292" dirty="0">
                <a:solidFill>
                  <a:srgbClr val="385C4D"/>
                </a:solidFill>
                <a:latin typeface="Roboto Condensed"/>
              </a:rPr>
              <a:t> </a:t>
            </a:r>
            <a:r>
              <a:rPr lang="en-US" sz="4292" dirty="0" err="1">
                <a:solidFill>
                  <a:srgbClr val="385C4D"/>
                </a:solidFill>
                <a:latin typeface="Roboto Condensed"/>
              </a:rPr>
              <a:t>của</a:t>
            </a:r>
            <a:r>
              <a:rPr lang="en-US" sz="4292" dirty="0">
                <a:solidFill>
                  <a:srgbClr val="385C4D"/>
                </a:solidFill>
                <a:latin typeface="Roboto Condensed"/>
              </a:rPr>
              <a:t> </a:t>
            </a:r>
            <a:r>
              <a:rPr lang="en-US" sz="4292" dirty="0" err="1">
                <a:solidFill>
                  <a:srgbClr val="385C4D"/>
                </a:solidFill>
                <a:latin typeface="Roboto Condensed"/>
              </a:rPr>
              <a:t>đảo</a:t>
            </a:r>
            <a:r>
              <a:rPr lang="en-US" sz="4292" dirty="0">
                <a:solidFill>
                  <a:srgbClr val="385C4D"/>
                </a:solidFill>
                <a:latin typeface="Roboto Condensed"/>
              </a:rPr>
              <a:t>.”</a:t>
            </a:r>
          </a:p>
          <a:p>
            <a:pPr marL="926671" lvl="1" indent="-463335" algn="just">
              <a:lnSpc>
                <a:spcPts val="4463"/>
              </a:lnSpc>
              <a:buFont typeface="Arial"/>
              <a:buChar char="•"/>
            </a:pPr>
            <a:r>
              <a:rPr lang="en-US" sz="4292" dirty="0">
                <a:solidFill>
                  <a:srgbClr val="385C4D"/>
                </a:solidFill>
                <a:latin typeface="Roboto Condensed"/>
              </a:rPr>
              <a:t>“</a:t>
            </a:r>
            <a:r>
              <a:rPr lang="en-US" sz="4292" dirty="0" err="1">
                <a:solidFill>
                  <a:srgbClr val="385C4D"/>
                </a:solidFill>
                <a:latin typeface="Roboto Condensed"/>
              </a:rPr>
              <a:t>Đáy</a:t>
            </a:r>
            <a:r>
              <a:rPr lang="en-US" sz="4292" dirty="0">
                <a:solidFill>
                  <a:srgbClr val="385C4D"/>
                </a:solidFill>
                <a:latin typeface="Roboto Condensed"/>
              </a:rPr>
              <a:t> </a:t>
            </a:r>
            <a:r>
              <a:rPr lang="en-US" sz="4292" dirty="0" err="1">
                <a:solidFill>
                  <a:srgbClr val="385C4D"/>
                </a:solidFill>
                <a:latin typeface="Roboto Condensed"/>
              </a:rPr>
              <a:t>cửa</a:t>
            </a:r>
            <a:r>
              <a:rPr lang="en-US" sz="4292" dirty="0">
                <a:solidFill>
                  <a:srgbClr val="385C4D"/>
                </a:solidFill>
                <a:latin typeface="Roboto Condensed"/>
              </a:rPr>
              <a:t> hang </a:t>
            </a:r>
            <a:r>
              <a:rPr lang="en-US" sz="4292" dirty="0" err="1">
                <a:solidFill>
                  <a:srgbClr val="385C4D"/>
                </a:solidFill>
                <a:latin typeface="Roboto Condensed"/>
              </a:rPr>
              <a:t>là</a:t>
            </a:r>
            <a:r>
              <a:rPr lang="en-US" sz="4292" dirty="0">
                <a:solidFill>
                  <a:srgbClr val="385C4D"/>
                </a:solidFill>
                <a:latin typeface="Roboto Condensed"/>
              </a:rPr>
              <a:t> </a:t>
            </a:r>
            <a:r>
              <a:rPr lang="en-US" sz="4292" dirty="0" err="1">
                <a:solidFill>
                  <a:srgbClr val="385C4D"/>
                </a:solidFill>
                <a:latin typeface="Roboto Condensed"/>
              </a:rPr>
              <a:t>mặt</a:t>
            </a:r>
            <a:r>
              <a:rPr lang="en-US" sz="4292" dirty="0">
                <a:solidFill>
                  <a:srgbClr val="385C4D"/>
                </a:solidFill>
                <a:latin typeface="Roboto Condensed"/>
              </a:rPr>
              <a:t> </a:t>
            </a:r>
            <a:r>
              <a:rPr lang="en-US" sz="4292" dirty="0" err="1">
                <a:solidFill>
                  <a:srgbClr val="385C4D"/>
                </a:solidFill>
                <a:latin typeface="Roboto Condensed"/>
              </a:rPr>
              <a:t>nước</a:t>
            </a:r>
            <a:r>
              <a:rPr lang="en-US" sz="4292" dirty="0">
                <a:solidFill>
                  <a:srgbClr val="385C4D"/>
                </a:solidFill>
                <a:latin typeface="Roboto Condensed"/>
              </a:rPr>
              <a:t> </a:t>
            </a:r>
            <a:r>
              <a:rPr lang="en-US" sz="4292" dirty="0" err="1">
                <a:solidFill>
                  <a:srgbClr val="385C4D"/>
                </a:solidFill>
                <a:latin typeface="Roboto Condensed"/>
              </a:rPr>
              <a:t>thông</a:t>
            </a:r>
            <a:r>
              <a:rPr lang="en-US" sz="4292" dirty="0">
                <a:solidFill>
                  <a:srgbClr val="385C4D"/>
                </a:solidFill>
                <a:latin typeface="Roboto Condensed"/>
              </a:rPr>
              <a:t> </a:t>
            </a:r>
            <a:r>
              <a:rPr lang="en-US" sz="4292" dirty="0" err="1">
                <a:solidFill>
                  <a:srgbClr val="385C4D"/>
                </a:solidFill>
                <a:latin typeface="Roboto Condensed"/>
              </a:rPr>
              <a:t>với</a:t>
            </a:r>
            <a:r>
              <a:rPr lang="en-US" sz="4292" dirty="0">
                <a:solidFill>
                  <a:srgbClr val="385C4D"/>
                </a:solidFill>
                <a:latin typeface="Roboto Condensed"/>
              </a:rPr>
              <a:t> </a:t>
            </a:r>
            <a:r>
              <a:rPr lang="en-US" sz="4292" dirty="0" err="1">
                <a:solidFill>
                  <a:srgbClr val="385C4D"/>
                </a:solidFill>
                <a:latin typeface="Roboto Condensed"/>
              </a:rPr>
              <a:t>dòng</a:t>
            </a:r>
            <a:r>
              <a:rPr lang="en-US" sz="4292" dirty="0">
                <a:solidFill>
                  <a:srgbClr val="385C4D"/>
                </a:solidFill>
                <a:latin typeface="Roboto Condensed"/>
              </a:rPr>
              <a:t> </a:t>
            </a:r>
            <a:r>
              <a:rPr lang="en-US" sz="4292" dirty="0" err="1">
                <a:solidFill>
                  <a:srgbClr val="385C4D"/>
                </a:solidFill>
                <a:latin typeface="Roboto Condensed"/>
              </a:rPr>
              <a:t>hải</a:t>
            </a:r>
            <a:r>
              <a:rPr lang="en-US" sz="4292" dirty="0">
                <a:solidFill>
                  <a:srgbClr val="385C4D"/>
                </a:solidFill>
                <a:latin typeface="Roboto Condensed"/>
              </a:rPr>
              <a:t> </a:t>
            </a:r>
            <a:r>
              <a:rPr lang="en-US" sz="4292" dirty="0" err="1">
                <a:solidFill>
                  <a:srgbClr val="385C4D"/>
                </a:solidFill>
                <a:latin typeface="Roboto Condensed"/>
              </a:rPr>
              <a:t>lưu</a:t>
            </a:r>
            <a:r>
              <a:rPr lang="en-US" sz="4292" dirty="0">
                <a:solidFill>
                  <a:srgbClr val="385C4D"/>
                </a:solidFill>
                <a:latin typeface="Roboto Condensed"/>
              </a:rPr>
              <a:t> </a:t>
            </a:r>
            <a:r>
              <a:rPr lang="en-US" sz="4292" dirty="0" err="1">
                <a:solidFill>
                  <a:srgbClr val="385C4D"/>
                </a:solidFill>
                <a:latin typeface="Roboto Condensed"/>
              </a:rPr>
              <a:t>uốn</a:t>
            </a:r>
            <a:r>
              <a:rPr lang="en-US" sz="4292" dirty="0">
                <a:solidFill>
                  <a:srgbClr val="385C4D"/>
                </a:solidFill>
                <a:latin typeface="Roboto Condensed"/>
              </a:rPr>
              <a:t> </a:t>
            </a:r>
            <a:r>
              <a:rPr lang="en-US" sz="4292" dirty="0" err="1">
                <a:solidFill>
                  <a:srgbClr val="385C4D"/>
                </a:solidFill>
                <a:latin typeface="Roboto Condensed"/>
              </a:rPr>
              <a:t>lượn</a:t>
            </a:r>
            <a:r>
              <a:rPr lang="en-US" sz="4292" dirty="0">
                <a:solidFill>
                  <a:srgbClr val="385C4D"/>
                </a:solidFill>
                <a:latin typeface="Roboto Condensed"/>
              </a:rPr>
              <a:t> </a:t>
            </a:r>
            <a:r>
              <a:rPr lang="en-US" sz="4292" dirty="0" err="1">
                <a:solidFill>
                  <a:srgbClr val="385C4D"/>
                </a:solidFill>
                <a:latin typeface="Roboto Condensed"/>
              </a:rPr>
              <a:t>khuất</a:t>
            </a:r>
            <a:r>
              <a:rPr lang="en-US" sz="4292" dirty="0">
                <a:solidFill>
                  <a:srgbClr val="385C4D"/>
                </a:solidFill>
                <a:latin typeface="Roboto Condensed"/>
              </a:rPr>
              <a:t> </a:t>
            </a:r>
            <a:r>
              <a:rPr lang="en-US" sz="4292" dirty="0" err="1">
                <a:solidFill>
                  <a:srgbClr val="385C4D"/>
                </a:solidFill>
                <a:latin typeface="Roboto Condensed"/>
              </a:rPr>
              <a:t>khúc</a:t>
            </a:r>
            <a:r>
              <a:rPr lang="en-US" sz="4292" dirty="0">
                <a:solidFill>
                  <a:srgbClr val="385C4D"/>
                </a:solidFill>
                <a:latin typeface="Roboto Condensed"/>
              </a:rPr>
              <a:t> </a:t>
            </a:r>
            <a:r>
              <a:rPr lang="en-US" sz="4292" dirty="0" err="1">
                <a:solidFill>
                  <a:srgbClr val="385C4D"/>
                </a:solidFill>
                <a:latin typeface="Roboto Condensed"/>
              </a:rPr>
              <a:t>chảy</a:t>
            </a:r>
            <a:r>
              <a:rPr lang="en-US" sz="4292" dirty="0">
                <a:solidFill>
                  <a:srgbClr val="385C4D"/>
                </a:solidFill>
                <a:latin typeface="Roboto Condensed"/>
              </a:rPr>
              <a:t> </a:t>
            </a:r>
            <a:r>
              <a:rPr lang="en-US" sz="4292" dirty="0" err="1">
                <a:solidFill>
                  <a:srgbClr val="385C4D"/>
                </a:solidFill>
                <a:latin typeface="Roboto Condensed"/>
              </a:rPr>
              <a:t>từ</a:t>
            </a:r>
            <a:r>
              <a:rPr lang="en-US" sz="4292" dirty="0">
                <a:solidFill>
                  <a:srgbClr val="385C4D"/>
                </a:solidFill>
                <a:latin typeface="Roboto Condensed"/>
              </a:rPr>
              <a:t> </a:t>
            </a:r>
            <a:r>
              <a:rPr lang="en-US" sz="4292" dirty="0" err="1">
                <a:solidFill>
                  <a:srgbClr val="385C4D"/>
                </a:solidFill>
                <a:latin typeface="Roboto Condensed"/>
              </a:rPr>
              <a:t>Cửa</a:t>
            </a:r>
            <a:r>
              <a:rPr lang="en-US" sz="4292" dirty="0">
                <a:solidFill>
                  <a:srgbClr val="385C4D"/>
                </a:solidFill>
                <a:latin typeface="Roboto Condensed"/>
              </a:rPr>
              <a:t> </a:t>
            </a:r>
            <a:r>
              <a:rPr lang="en-US" sz="4292" dirty="0" err="1">
                <a:solidFill>
                  <a:srgbClr val="385C4D"/>
                </a:solidFill>
                <a:latin typeface="Roboto Condensed"/>
              </a:rPr>
              <a:t>Vạn</a:t>
            </a:r>
            <a:r>
              <a:rPr lang="en-US" sz="4292" dirty="0">
                <a:solidFill>
                  <a:srgbClr val="385C4D"/>
                </a:solidFill>
                <a:latin typeface="Roboto Condensed"/>
              </a:rPr>
              <a:t> </a:t>
            </a:r>
            <a:r>
              <a:rPr lang="en-US" sz="4292" dirty="0" err="1">
                <a:solidFill>
                  <a:srgbClr val="385C4D"/>
                </a:solidFill>
                <a:latin typeface="Roboto Condensed"/>
              </a:rPr>
              <a:t>vào</a:t>
            </a:r>
            <a:r>
              <a:rPr lang="en-US" sz="4292" dirty="0">
                <a:solidFill>
                  <a:srgbClr val="385C4D"/>
                </a:solidFill>
                <a:latin typeface="Roboto Condensed"/>
              </a:rPr>
              <a:t>.”</a:t>
            </a:r>
          </a:p>
          <a:p>
            <a:pPr marL="926671" lvl="1" indent="-463335" algn="just">
              <a:lnSpc>
                <a:spcPts val="4463"/>
              </a:lnSpc>
              <a:buFont typeface="Arial"/>
              <a:buChar char="•"/>
            </a:pPr>
            <a:r>
              <a:rPr lang="en-US" sz="4292" dirty="0">
                <a:solidFill>
                  <a:srgbClr val="385C4D"/>
                </a:solidFill>
                <a:latin typeface="Roboto Condensed"/>
              </a:rPr>
              <a:t>...</a:t>
            </a:r>
          </a:p>
        </p:txBody>
      </p:sp>
      <p:sp>
        <p:nvSpPr>
          <p:cNvPr id="5" name="TextBox 5"/>
          <p:cNvSpPr txBox="1"/>
          <p:nvPr/>
        </p:nvSpPr>
        <p:spPr>
          <a:xfrm rot="-229229">
            <a:off x="1692701" y="6065624"/>
            <a:ext cx="15546809" cy="1102327"/>
          </a:xfrm>
          <a:prstGeom prst="rect">
            <a:avLst/>
          </a:prstGeom>
        </p:spPr>
        <p:txBody>
          <a:bodyPr lIns="0" tIns="0" rIns="0" bIns="0" rtlCol="0" anchor="t">
            <a:spAutoFit/>
          </a:bodyPr>
          <a:lstStyle/>
          <a:p>
            <a:pPr algn="just">
              <a:lnSpc>
                <a:spcPts val="4255"/>
              </a:lnSpc>
              <a:spcBef>
                <a:spcPct val="0"/>
              </a:spcBef>
            </a:pPr>
            <a:r>
              <a:rPr lang="en-US" sz="4092" dirty="0" err="1">
                <a:solidFill>
                  <a:srgbClr val="BC660A"/>
                </a:solidFill>
                <a:latin typeface="Roboto Condensed Bold"/>
              </a:rPr>
              <a:t>Câu</a:t>
            </a:r>
            <a:r>
              <a:rPr lang="en-US" sz="4092" dirty="0">
                <a:solidFill>
                  <a:srgbClr val="BC660A"/>
                </a:solidFill>
                <a:latin typeface="Roboto Condensed Bold"/>
              </a:rPr>
              <a:t> 2</a:t>
            </a:r>
            <a:r>
              <a:rPr lang="en-US" sz="4092" dirty="0">
                <a:solidFill>
                  <a:srgbClr val="BC660A"/>
                </a:solidFill>
                <a:latin typeface="Roboto Condensed"/>
              </a:rPr>
              <a:t>: Cho </a:t>
            </a:r>
            <a:r>
              <a:rPr lang="en-US" sz="4092" dirty="0" err="1">
                <a:solidFill>
                  <a:srgbClr val="BC660A"/>
                </a:solidFill>
                <a:latin typeface="Roboto Condensed"/>
              </a:rPr>
              <a:t>biết</a:t>
            </a:r>
            <a:r>
              <a:rPr lang="en-US" sz="4092" dirty="0">
                <a:solidFill>
                  <a:srgbClr val="BC660A"/>
                </a:solidFill>
                <a:latin typeface="Roboto Condensed"/>
              </a:rPr>
              <a:t> </a:t>
            </a:r>
            <a:r>
              <a:rPr lang="en-US" sz="4092" dirty="0" err="1">
                <a:solidFill>
                  <a:srgbClr val="BC660A"/>
                </a:solidFill>
                <a:latin typeface="Roboto Condensed"/>
              </a:rPr>
              <a:t>tác</a:t>
            </a:r>
            <a:r>
              <a:rPr lang="en-US" sz="4092" dirty="0">
                <a:solidFill>
                  <a:srgbClr val="BC660A"/>
                </a:solidFill>
                <a:latin typeface="Roboto Condensed"/>
              </a:rPr>
              <a:t> </a:t>
            </a:r>
            <a:r>
              <a:rPr lang="en-US" sz="4092" dirty="0" err="1">
                <a:solidFill>
                  <a:srgbClr val="BC660A"/>
                </a:solidFill>
                <a:latin typeface="Roboto Condensed"/>
              </a:rPr>
              <a:t>dụng</a:t>
            </a:r>
            <a:r>
              <a:rPr lang="en-US" sz="4092" dirty="0">
                <a:solidFill>
                  <a:srgbClr val="BC660A"/>
                </a:solidFill>
                <a:latin typeface="Roboto Condensed"/>
              </a:rPr>
              <a:t> </a:t>
            </a:r>
            <a:r>
              <a:rPr lang="en-US" sz="4092" dirty="0" err="1">
                <a:solidFill>
                  <a:srgbClr val="BC660A"/>
                </a:solidFill>
                <a:latin typeface="Roboto Condensed"/>
              </a:rPr>
              <a:t>của</a:t>
            </a:r>
            <a:r>
              <a:rPr lang="en-US" sz="4092" dirty="0">
                <a:solidFill>
                  <a:srgbClr val="BC660A"/>
                </a:solidFill>
                <a:latin typeface="Roboto Condensed"/>
              </a:rPr>
              <a:t> </a:t>
            </a:r>
            <a:r>
              <a:rPr lang="en-US" sz="4092" dirty="0" err="1">
                <a:solidFill>
                  <a:srgbClr val="BC660A"/>
                </a:solidFill>
                <a:latin typeface="Roboto Condensed"/>
              </a:rPr>
              <a:t>việc</a:t>
            </a:r>
            <a:r>
              <a:rPr lang="en-US" sz="4092" dirty="0">
                <a:solidFill>
                  <a:srgbClr val="BC660A"/>
                </a:solidFill>
                <a:latin typeface="Roboto Condensed"/>
              </a:rPr>
              <a:t> </a:t>
            </a:r>
            <a:r>
              <a:rPr lang="en-US" sz="4092" dirty="0" err="1">
                <a:solidFill>
                  <a:srgbClr val="BC660A"/>
                </a:solidFill>
                <a:latin typeface="Roboto Condensed"/>
              </a:rPr>
              <a:t>sử</a:t>
            </a:r>
            <a:r>
              <a:rPr lang="en-US" sz="4092" dirty="0">
                <a:solidFill>
                  <a:srgbClr val="BC660A"/>
                </a:solidFill>
                <a:latin typeface="Roboto Condensed"/>
              </a:rPr>
              <a:t> </a:t>
            </a:r>
            <a:r>
              <a:rPr lang="en-US" sz="4092" dirty="0" err="1">
                <a:solidFill>
                  <a:srgbClr val="BC660A"/>
                </a:solidFill>
                <a:latin typeface="Roboto Condensed"/>
              </a:rPr>
              <a:t>dụng</a:t>
            </a:r>
            <a:r>
              <a:rPr lang="en-US" sz="4092" dirty="0">
                <a:solidFill>
                  <a:srgbClr val="BC660A"/>
                </a:solidFill>
                <a:latin typeface="Roboto Condensed"/>
              </a:rPr>
              <a:t> </a:t>
            </a:r>
            <a:r>
              <a:rPr lang="en-US" sz="4092" dirty="0" err="1">
                <a:solidFill>
                  <a:srgbClr val="BC660A"/>
                </a:solidFill>
                <a:latin typeface="Roboto Condensed"/>
              </a:rPr>
              <a:t>yếu</a:t>
            </a:r>
            <a:r>
              <a:rPr lang="en-US" sz="4092" dirty="0">
                <a:solidFill>
                  <a:srgbClr val="BC660A"/>
                </a:solidFill>
                <a:latin typeface="Roboto Condensed"/>
              </a:rPr>
              <a:t> </a:t>
            </a:r>
            <a:r>
              <a:rPr lang="en-US" sz="4092" dirty="0" err="1">
                <a:solidFill>
                  <a:srgbClr val="BC660A"/>
                </a:solidFill>
                <a:latin typeface="Roboto Condensed"/>
              </a:rPr>
              <a:t>tố</a:t>
            </a:r>
            <a:r>
              <a:rPr lang="en-US" sz="4092" dirty="0">
                <a:solidFill>
                  <a:srgbClr val="BC660A"/>
                </a:solidFill>
                <a:latin typeface="Roboto Condensed"/>
              </a:rPr>
              <a:t> </a:t>
            </a:r>
            <a:r>
              <a:rPr lang="en-US" sz="4092" dirty="0" err="1">
                <a:solidFill>
                  <a:srgbClr val="BC660A"/>
                </a:solidFill>
                <a:latin typeface="Roboto Condensed"/>
              </a:rPr>
              <a:t>miêu</a:t>
            </a:r>
            <a:r>
              <a:rPr lang="en-US" sz="4092" dirty="0">
                <a:solidFill>
                  <a:srgbClr val="BC660A"/>
                </a:solidFill>
                <a:latin typeface="Roboto Condensed"/>
              </a:rPr>
              <a:t> </a:t>
            </a:r>
            <a:r>
              <a:rPr lang="en-US" sz="4092" dirty="0" err="1">
                <a:solidFill>
                  <a:srgbClr val="BC660A"/>
                </a:solidFill>
                <a:latin typeface="Roboto Condensed"/>
              </a:rPr>
              <a:t>tả</a:t>
            </a:r>
            <a:r>
              <a:rPr lang="en-US" sz="4092" dirty="0">
                <a:solidFill>
                  <a:srgbClr val="BC660A"/>
                </a:solidFill>
                <a:latin typeface="Roboto Condensed"/>
              </a:rPr>
              <a:t> </a:t>
            </a:r>
            <a:r>
              <a:rPr lang="en-US" sz="4092" dirty="0" err="1">
                <a:solidFill>
                  <a:srgbClr val="BC660A"/>
                </a:solidFill>
                <a:latin typeface="Roboto Condensed"/>
              </a:rPr>
              <a:t>này</a:t>
            </a:r>
            <a:r>
              <a:rPr lang="en-US" sz="4092" dirty="0">
                <a:solidFill>
                  <a:srgbClr val="BC660A"/>
                </a:solidFill>
                <a:latin typeface="Roboto Condensed"/>
              </a:rPr>
              <a:t> </a:t>
            </a:r>
            <a:r>
              <a:rPr lang="en-US" sz="4092" dirty="0" err="1">
                <a:solidFill>
                  <a:srgbClr val="BC660A"/>
                </a:solidFill>
                <a:latin typeface="Roboto Condensed"/>
              </a:rPr>
              <a:t>đối</a:t>
            </a:r>
            <a:r>
              <a:rPr lang="en-US" sz="4092" dirty="0">
                <a:solidFill>
                  <a:srgbClr val="BC660A"/>
                </a:solidFill>
                <a:latin typeface="Roboto Condensed"/>
              </a:rPr>
              <a:t> </a:t>
            </a:r>
            <a:r>
              <a:rPr lang="en-US" sz="4092" dirty="0" err="1">
                <a:solidFill>
                  <a:srgbClr val="BC660A"/>
                </a:solidFill>
                <a:latin typeface="Roboto Condensed"/>
              </a:rPr>
              <a:t>với</a:t>
            </a:r>
            <a:r>
              <a:rPr lang="en-US" sz="4092" dirty="0">
                <a:solidFill>
                  <a:srgbClr val="BC660A"/>
                </a:solidFill>
                <a:latin typeface="Roboto Condensed"/>
              </a:rPr>
              <a:t> </a:t>
            </a:r>
            <a:r>
              <a:rPr lang="en-US" sz="4092" dirty="0" err="1">
                <a:solidFill>
                  <a:srgbClr val="BC660A"/>
                </a:solidFill>
                <a:latin typeface="Roboto Condensed"/>
              </a:rPr>
              <a:t>nội</a:t>
            </a:r>
            <a:r>
              <a:rPr lang="en-US" sz="4092" dirty="0">
                <a:solidFill>
                  <a:srgbClr val="BC660A"/>
                </a:solidFill>
                <a:latin typeface="Roboto Condensed"/>
              </a:rPr>
              <a:t> dung </a:t>
            </a:r>
            <a:r>
              <a:rPr lang="en-US" sz="4092" dirty="0" err="1">
                <a:solidFill>
                  <a:srgbClr val="BC660A"/>
                </a:solidFill>
                <a:latin typeface="Roboto Condensed"/>
              </a:rPr>
              <a:t>của</a:t>
            </a:r>
            <a:r>
              <a:rPr lang="en-US" sz="4092" dirty="0">
                <a:solidFill>
                  <a:srgbClr val="BC660A"/>
                </a:solidFill>
                <a:latin typeface="Roboto Condensed"/>
              </a:rPr>
              <a:t> </a:t>
            </a:r>
            <a:r>
              <a:rPr lang="en-US" sz="4092" dirty="0" err="1">
                <a:solidFill>
                  <a:srgbClr val="BC660A"/>
                </a:solidFill>
                <a:latin typeface="Roboto Condensed"/>
              </a:rPr>
              <a:t>toàn</a:t>
            </a:r>
            <a:r>
              <a:rPr lang="en-US" sz="4092" dirty="0">
                <a:solidFill>
                  <a:srgbClr val="BC660A"/>
                </a:solidFill>
                <a:latin typeface="Roboto Condensed"/>
              </a:rPr>
              <a:t> </a:t>
            </a:r>
            <a:r>
              <a:rPr lang="en-US" sz="4092" dirty="0" err="1">
                <a:solidFill>
                  <a:srgbClr val="BC660A"/>
                </a:solidFill>
                <a:latin typeface="Roboto Condensed"/>
              </a:rPr>
              <a:t>văn</a:t>
            </a:r>
            <a:r>
              <a:rPr lang="en-US" sz="4092" dirty="0">
                <a:solidFill>
                  <a:srgbClr val="BC660A"/>
                </a:solidFill>
                <a:latin typeface="Roboto Condensed"/>
              </a:rPr>
              <a:t> </a:t>
            </a:r>
            <a:r>
              <a:rPr lang="en-US" sz="4092" dirty="0" err="1">
                <a:solidFill>
                  <a:srgbClr val="BC660A"/>
                </a:solidFill>
                <a:latin typeface="Roboto Condensed"/>
              </a:rPr>
              <a:t>bản</a:t>
            </a:r>
            <a:r>
              <a:rPr lang="en-US" sz="4092" dirty="0">
                <a:solidFill>
                  <a:srgbClr val="BC660A"/>
                </a:solidFill>
                <a:latin typeface="Roboto Condensed"/>
              </a:rPr>
              <a:t>. </a:t>
            </a:r>
          </a:p>
        </p:txBody>
      </p:sp>
      <p:sp>
        <p:nvSpPr>
          <p:cNvPr id="6" name="TextBox 6"/>
          <p:cNvSpPr txBox="1"/>
          <p:nvPr/>
        </p:nvSpPr>
        <p:spPr>
          <a:xfrm rot="-182244">
            <a:off x="1723084" y="7390124"/>
            <a:ext cx="15226713" cy="2277966"/>
          </a:xfrm>
          <a:prstGeom prst="rect">
            <a:avLst/>
          </a:prstGeom>
        </p:spPr>
        <p:txBody>
          <a:bodyPr lIns="0" tIns="0" rIns="0" bIns="0" rtlCol="0" anchor="t">
            <a:spAutoFit/>
          </a:bodyPr>
          <a:lstStyle/>
          <a:p>
            <a:pPr marL="926671" lvl="1" indent="-463335" algn="just">
              <a:lnSpc>
                <a:spcPts val="4463"/>
              </a:lnSpc>
              <a:buFont typeface="Arial"/>
              <a:buChar char="•"/>
            </a:pPr>
            <a:r>
              <a:rPr lang="en-US" sz="4292" dirty="0" err="1">
                <a:solidFill>
                  <a:srgbClr val="385C4D"/>
                </a:solidFill>
                <a:latin typeface="Roboto Condensed"/>
              </a:rPr>
              <a:t>Việc</a:t>
            </a:r>
            <a:r>
              <a:rPr lang="en-US" sz="4292" dirty="0">
                <a:solidFill>
                  <a:srgbClr val="385C4D"/>
                </a:solidFill>
                <a:latin typeface="Roboto Condensed"/>
              </a:rPr>
              <a:t> </a:t>
            </a:r>
            <a:r>
              <a:rPr lang="en-US" sz="4292" dirty="0" err="1">
                <a:solidFill>
                  <a:srgbClr val="385C4D"/>
                </a:solidFill>
                <a:latin typeface="Roboto Condensed"/>
              </a:rPr>
              <a:t>sử</a:t>
            </a:r>
            <a:r>
              <a:rPr lang="en-US" sz="4292" dirty="0">
                <a:solidFill>
                  <a:srgbClr val="385C4D"/>
                </a:solidFill>
                <a:latin typeface="Roboto Condensed"/>
              </a:rPr>
              <a:t> </a:t>
            </a:r>
            <a:r>
              <a:rPr lang="en-US" sz="4292" dirty="0" err="1">
                <a:solidFill>
                  <a:srgbClr val="385C4D"/>
                </a:solidFill>
                <a:latin typeface="Roboto Condensed"/>
              </a:rPr>
              <a:t>dụng</a:t>
            </a:r>
            <a:r>
              <a:rPr lang="en-US" sz="4292" dirty="0">
                <a:solidFill>
                  <a:srgbClr val="385C4D"/>
                </a:solidFill>
                <a:latin typeface="Roboto Condensed"/>
              </a:rPr>
              <a:t> </a:t>
            </a:r>
            <a:r>
              <a:rPr lang="en-US" sz="4292" dirty="0" err="1">
                <a:solidFill>
                  <a:srgbClr val="385C4D"/>
                </a:solidFill>
                <a:latin typeface="Roboto Condensed"/>
              </a:rPr>
              <a:t>yếu</a:t>
            </a:r>
            <a:r>
              <a:rPr lang="en-US" sz="4292" dirty="0">
                <a:solidFill>
                  <a:srgbClr val="385C4D"/>
                </a:solidFill>
                <a:latin typeface="Roboto Condensed"/>
              </a:rPr>
              <a:t> </a:t>
            </a:r>
            <a:r>
              <a:rPr lang="en-US" sz="4292" dirty="0" err="1">
                <a:solidFill>
                  <a:srgbClr val="385C4D"/>
                </a:solidFill>
                <a:latin typeface="Roboto Condensed"/>
              </a:rPr>
              <a:t>tố</a:t>
            </a:r>
            <a:r>
              <a:rPr lang="en-US" sz="4292" dirty="0">
                <a:solidFill>
                  <a:srgbClr val="385C4D"/>
                </a:solidFill>
                <a:latin typeface="Roboto Condensed"/>
              </a:rPr>
              <a:t> </a:t>
            </a:r>
            <a:r>
              <a:rPr lang="en-US" sz="4292" dirty="0" err="1">
                <a:solidFill>
                  <a:srgbClr val="385C4D"/>
                </a:solidFill>
                <a:latin typeface="Roboto Condensed"/>
              </a:rPr>
              <a:t>miêu</a:t>
            </a:r>
            <a:r>
              <a:rPr lang="en-US" sz="4292" dirty="0">
                <a:solidFill>
                  <a:srgbClr val="385C4D"/>
                </a:solidFill>
                <a:latin typeface="Roboto Condensed"/>
              </a:rPr>
              <a:t> </a:t>
            </a:r>
            <a:r>
              <a:rPr lang="en-US" sz="4292" dirty="0" err="1">
                <a:solidFill>
                  <a:srgbClr val="385C4D"/>
                </a:solidFill>
                <a:latin typeface="Roboto Condensed"/>
              </a:rPr>
              <a:t>tả</a:t>
            </a:r>
            <a:r>
              <a:rPr lang="en-US" sz="4292" dirty="0">
                <a:solidFill>
                  <a:srgbClr val="385C4D"/>
                </a:solidFill>
                <a:latin typeface="Roboto Condensed"/>
              </a:rPr>
              <a:t> </a:t>
            </a:r>
            <a:r>
              <a:rPr lang="en-US" sz="4292" dirty="0" err="1">
                <a:solidFill>
                  <a:srgbClr val="385C4D"/>
                </a:solidFill>
                <a:latin typeface="Roboto Condensed"/>
              </a:rPr>
              <a:t>giúp</a:t>
            </a:r>
            <a:r>
              <a:rPr lang="en-US" sz="4292" dirty="0">
                <a:solidFill>
                  <a:srgbClr val="385C4D"/>
                </a:solidFill>
                <a:latin typeface="Roboto Condensed"/>
              </a:rPr>
              <a:t> </a:t>
            </a:r>
            <a:r>
              <a:rPr lang="en-US" sz="4292" dirty="0" err="1">
                <a:solidFill>
                  <a:srgbClr val="385C4D"/>
                </a:solidFill>
                <a:latin typeface="Roboto Condensed"/>
              </a:rPr>
              <a:t>mô</a:t>
            </a:r>
            <a:r>
              <a:rPr lang="en-US" sz="4292" dirty="0">
                <a:solidFill>
                  <a:srgbClr val="385C4D"/>
                </a:solidFill>
                <a:latin typeface="Roboto Condensed"/>
              </a:rPr>
              <a:t> </a:t>
            </a:r>
            <a:r>
              <a:rPr lang="en-US" sz="4292" dirty="0" err="1">
                <a:solidFill>
                  <a:srgbClr val="385C4D"/>
                </a:solidFill>
                <a:latin typeface="Roboto Condensed"/>
              </a:rPr>
              <a:t>tả</a:t>
            </a:r>
            <a:r>
              <a:rPr lang="en-US" sz="4292" dirty="0">
                <a:solidFill>
                  <a:srgbClr val="385C4D"/>
                </a:solidFill>
                <a:latin typeface="Roboto Condensed"/>
              </a:rPr>
              <a:t> </a:t>
            </a:r>
            <a:r>
              <a:rPr lang="en-US" sz="4292" dirty="0" err="1">
                <a:solidFill>
                  <a:srgbClr val="385C4D"/>
                </a:solidFill>
                <a:latin typeface="Roboto Condensed"/>
              </a:rPr>
              <a:t>cụ</a:t>
            </a:r>
            <a:r>
              <a:rPr lang="en-US" sz="4292" dirty="0">
                <a:solidFill>
                  <a:srgbClr val="385C4D"/>
                </a:solidFill>
                <a:latin typeface="Roboto Condensed"/>
              </a:rPr>
              <a:t> </a:t>
            </a:r>
            <a:r>
              <a:rPr lang="en-US" sz="4292" dirty="0" err="1">
                <a:solidFill>
                  <a:srgbClr val="385C4D"/>
                </a:solidFill>
                <a:latin typeface="Roboto Condensed"/>
              </a:rPr>
              <a:t>thể</a:t>
            </a:r>
            <a:r>
              <a:rPr lang="en-US" sz="4292" dirty="0">
                <a:solidFill>
                  <a:srgbClr val="385C4D"/>
                </a:solidFill>
                <a:latin typeface="Roboto Condensed"/>
              </a:rPr>
              <a:t> </a:t>
            </a:r>
            <a:r>
              <a:rPr lang="en-US" sz="4292" dirty="0" err="1">
                <a:solidFill>
                  <a:srgbClr val="385C4D"/>
                </a:solidFill>
                <a:latin typeface="Roboto Condensed"/>
              </a:rPr>
              <a:t>về</a:t>
            </a:r>
            <a:r>
              <a:rPr lang="en-US" sz="4292" dirty="0">
                <a:solidFill>
                  <a:srgbClr val="385C4D"/>
                </a:solidFill>
                <a:latin typeface="Roboto Condensed"/>
              </a:rPr>
              <a:t> </a:t>
            </a:r>
            <a:r>
              <a:rPr lang="en-US" sz="4292" dirty="0" err="1">
                <a:solidFill>
                  <a:srgbClr val="385C4D"/>
                </a:solidFill>
                <a:latin typeface="Roboto Condensed"/>
              </a:rPr>
              <a:t>những</a:t>
            </a:r>
            <a:r>
              <a:rPr lang="en-US" sz="4292" dirty="0">
                <a:solidFill>
                  <a:srgbClr val="385C4D"/>
                </a:solidFill>
                <a:latin typeface="Roboto Condensed"/>
              </a:rPr>
              <a:t> </a:t>
            </a:r>
            <a:r>
              <a:rPr lang="en-US" sz="4292" dirty="0" err="1">
                <a:solidFill>
                  <a:srgbClr val="385C4D"/>
                </a:solidFill>
                <a:latin typeface="Roboto Condensed"/>
              </a:rPr>
              <a:t>đặc</a:t>
            </a:r>
            <a:r>
              <a:rPr lang="en-US" sz="4292" dirty="0">
                <a:solidFill>
                  <a:srgbClr val="385C4D"/>
                </a:solidFill>
                <a:latin typeface="Roboto Condensed"/>
              </a:rPr>
              <a:t> </a:t>
            </a:r>
            <a:r>
              <a:rPr lang="en-US" sz="4292" dirty="0" err="1">
                <a:solidFill>
                  <a:srgbClr val="385C4D"/>
                </a:solidFill>
                <a:latin typeface="Roboto Condensed"/>
              </a:rPr>
              <a:t>điểm</a:t>
            </a:r>
            <a:r>
              <a:rPr lang="en-US" sz="4292" dirty="0">
                <a:solidFill>
                  <a:srgbClr val="385C4D"/>
                </a:solidFill>
                <a:latin typeface="Roboto Condensed"/>
              </a:rPr>
              <a:t>  </a:t>
            </a:r>
            <a:r>
              <a:rPr lang="en-US" sz="4292" dirty="0" err="1">
                <a:solidFill>
                  <a:srgbClr val="385C4D"/>
                </a:solidFill>
                <a:latin typeface="Roboto Condensed"/>
              </a:rPr>
              <a:t>địa</a:t>
            </a:r>
            <a:r>
              <a:rPr lang="en-US" sz="4292" dirty="0">
                <a:solidFill>
                  <a:srgbClr val="385C4D"/>
                </a:solidFill>
                <a:latin typeface="Roboto Condensed"/>
              </a:rPr>
              <a:t> </a:t>
            </a:r>
            <a:r>
              <a:rPr lang="en-US" sz="4292" dirty="0" err="1">
                <a:solidFill>
                  <a:srgbClr val="385C4D"/>
                </a:solidFill>
                <a:latin typeface="Roboto Condensed"/>
              </a:rPr>
              <a:t>hình</a:t>
            </a:r>
            <a:r>
              <a:rPr lang="en-US" sz="4292" dirty="0">
                <a:solidFill>
                  <a:srgbClr val="385C4D"/>
                </a:solidFill>
                <a:latin typeface="Roboto Condensed"/>
              </a:rPr>
              <a:t> </a:t>
            </a:r>
            <a:r>
              <a:rPr lang="en-US" sz="4292" dirty="0" err="1">
                <a:solidFill>
                  <a:srgbClr val="385C4D"/>
                </a:solidFill>
                <a:latin typeface="Roboto Condensed"/>
              </a:rPr>
              <a:t>của</a:t>
            </a:r>
            <a:r>
              <a:rPr lang="en-US" sz="4292" dirty="0">
                <a:solidFill>
                  <a:srgbClr val="385C4D"/>
                </a:solidFill>
                <a:latin typeface="Roboto Condensed"/>
              </a:rPr>
              <a:t> </a:t>
            </a:r>
            <a:r>
              <a:rPr lang="en-US" sz="4292" dirty="0" err="1">
                <a:solidFill>
                  <a:srgbClr val="385C4D"/>
                </a:solidFill>
                <a:latin typeface="Roboto Condensed"/>
              </a:rPr>
              <a:t>Hồ</a:t>
            </a:r>
            <a:r>
              <a:rPr lang="en-US" sz="4292" dirty="0">
                <a:solidFill>
                  <a:srgbClr val="385C4D"/>
                </a:solidFill>
                <a:latin typeface="Roboto Condensed"/>
              </a:rPr>
              <a:t> Ba </a:t>
            </a:r>
            <a:r>
              <a:rPr lang="en-US" sz="4292" dirty="0" err="1">
                <a:solidFill>
                  <a:srgbClr val="385C4D"/>
                </a:solidFill>
                <a:latin typeface="Roboto Condensed"/>
              </a:rPr>
              <a:t>Hầm</a:t>
            </a:r>
            <a:r>
              <a:rPr lang="en-US" sz="4292" dirty="0">
                <a:solidFill>
                  <a:srgbClr val="385C4D"/>
                </a:solidFill>
                <a:latin typeface="Roboto Condensed"/>
              </a:rPr>
              <a:t>; </a:t>
            </a:r>
            <a:r>
              <a:rPr lang="en-US" sz="4292" dirty="0" err="1">
                <a:solidFill>
                  <a:srgbClr val="385C4D"/>
                </a:solidFill>
                <a:latin typeface="Roboto Condensed"/>
              </a:rPr>
              <a:t>từ</a:t>
            </a:r>
            <a:r>
              <a:rPr lang="en-US" sz="4292" dirty="0">
                <a:solidFill>
                  <a:srgbClr val="385C4D"/>
                </a:solidFill>
                <a:latin typeface="Roboto Condensed"/>
              </a:rPr>
              <a:t> </a:t>
            </a:r>
            <a:r>
              <a:rPr lang="en-US" sz="4292" dirty="0" err="1">
                <a:solidFill>
                  <a:srgbClr val="385C4D"/>
                </a:solidFill>
                <a:latin typeface="Roboto Condensed"/>
              </a:rPr>
              <a:t>đó</a:t>
            </a:r>
            <a:r>
              <a:rPr lang="en-US" sz="4292" dirty="0">
                <a:solidFill>
                  <a:srgbClr val="385C4D"/>
                </a:solidFill>
                <a:latin typeface="Roboto Condensed"/>
              </a:rPr>
              <a:t> </a:t>
            </a:r>
            <a:r>
              <a:rPr lang="en-US" sz="4292" dirty="0" err="1">
                <a:solidFill>
                  <a:srgbClr val="385C4D"/>
                </a:solidFill>
                <a:latin typeface="Roboto Condensed"/>
              </a:rPr>
              <a:t>làm</a:t>
            </a:r>
            <a:r>
              <a:rPr lang="en-US" sz="4292" dirty="0">
                <a:solidFill>
                  <a:srgbClr val="385C4D"/>
                </a:solidFill>
                <a:latin typeface="Roboto Condensed"/>
              </a:rPr>
              <a:t> </a:t>
            </a:r>
            <a:r>
              <a:rPr lang="en-US" sz="4292" dirty="0" err="1">
                <a:solidFill>
                  <a:srgbClr val="385C4D"/>
                </a:solidFill>
                <a:latin typeface="Roboto Condensed"/>
              </a:rPr>
              <a:t>nổi</a:t>
            </a:r>
            <a:r>
              <a:rPr lang="en-US" sz="4292" dirty="0">
                <a:solidFill>
                  <a:srgbClr val="385C4D"/>
                </a:solidFill>
                <a:latin typeface="Roboto Condensed"/>
              </a:rPr>
              <a:t> </a:t>
            </a:r>
            <a:r>
              <a:rPr lang="en-US" sz="4292" dirty="0" err="1">
                <a:solidFill>
                  <a:srgbClr val="385C4D"/>
                </a:solidFill>
                <a:latin typeface="Roboto Condensed"/>
              </a:rPr>
              <a:t>bật</a:t>
            </a:r>
            <a:r>
              <a:rPr lang="en-US" sz="4292" dirty="0">
                <a:solidFill>
                  <a:srgbClr val="385C4D"/>
                </a:solidFill>
                <a:latin typeface="Roboto Condensed"/>
              </a:rPr>
              <a:t> </a:t>
            </a:r>
            <a:r>
              <a:rPr lang="en-US" sz="4292" dirty="0" err="1">
                <a:solidFill>
                  <a:srgbClr val="385C4D"/>
                </a:solidFill>
                <a:latin typeface="Roboto Condensed"/>
              </a:rPr>
              <a:t>vẻ</a:t>
            </a:r>
            <a:r>
              <a:rPr lang="en-US" sz="4292" dirty="0">
                <a:solidFill>
                  <a:srgbClr val="385C4D"/>
                </a:solidFill>
                <a:latin typeface="Roboto Condensed"/>
              </a:rPr>
              <a:t> </a:t>
            </a:r>
            <a:r>
              <a:rPr lang="en-US" sz="4292" dirty="0" err="1">
                <a:solidFill>
                  <a:srgbClr val="385C4D"/>
                </a:solidFill>
                <a:latin typeface="Roboto Condensed"/>
              </a:rPr>
              <a:t>đẹp</a:t>
            </a:r>
            <a:r>
              <a:rPr lang="en-US" sz="4292" dirty="0">
                <a:solidFill>
                  <a:srgbClr val="385C4D"/>
                </a:solidFill>
                <a:latin typeface="Roboto Condensed"/>
              </a:rPr>
              <a:t> </a:t>
            </a:r>
            <a:r>
              <a:rPr lang="en-US" sz="4292" dirty="0" err="1">
                <a:solidFill>
                  <a:srgbClr val="385C4D"/>
                </a:solidFill>
                <a:latin typeface="Roboto Condensed"/>
              </a:rPr>
              <a:t>độc</a:t>
            </a:r>
            <a:r>
              <a:rPr lang="en-US" sz="4292" dirty="0">
                <a:solidFill>
                  <a:srgbClr val="385C4D"/>
                </a:solidFill>
                <a:latin typeface="Roboto Condensed"/>
              </a:rPr>
              <a:t> </a:t>
            </a:r>
            <a:r>
              <a:rPr lang="en-US" sz="4292" dirty="0" err="1">
                <a:solidFill>
                  <a:srgbClr val="385C4D"/>
                </a:solidFill>
                <a:latin typeface="Roboto Condensed"/>
              </a:rPr>
              <a:t>đáo</a:t>
            </a:r>
            <a:r>
              <a:rPr lang="en-US" sz="4292" dirty="0">
                <a:solidFill>
                  <a:srgbClr val="385C4D"/>
                </a:solidFill>
                <a:latin typeface="Roboto Condensed"/>
              </a:rPr>
              <a:t> </a:t>
            </a:r>
            <a:r>
              <a:rPr lang="en-US" sz="4292" dirty="0" err="1">
                <a:solidFill>
                  <a:srgbClr val="385C4D"/>
                </a:solidFill>
                <a:latin typeface="Roboto Condensed"/>
              </a:rPr>
              <a:t>của</a:t>
            </a:r>
            <a:r>
              <a:rPr lang="en-US" sz="4292" dirty="0">
                <a:solidFill>
                  <a:srgbClr val="385C4D"/>
                </a:solidFill>
                <a:latin typeface="Roboto Condensed"/>
              </a:rPr>
              <a:t> </a:t>
            </a:r>
            <a:r>
              <a:rPr lang="en-US" sz="4292" dirty="0" err="1">
                <a:solidFill>
                  <a:srgbClr val="385C4D"/>
                </a:solidFill>
                <a:latin typeface="Roboto Condensed"/>
              </a:rPr>
              <a:t>cảnh</a:t>
            </a:r>
            <a:r>
              <a:rPr lang="en-US" sz="4292" dirty="0">
                <a:solidFill>
                  <a:srgbClr val="385C4D"/>
                </a:solidFill>
                <a:latin typeface="Roboto Condensed"/>
              </a:rPr>
              <a:t> </a:t>
            </a:r>
            <a:r>
              <a:rPr lang="en-US" sz="4292" dirty="0" err="1">
                <a:solidFill>
                  <a:srgbClr val="385C4D"/>
                </a:solidFill>
                <a:latin typeface="Roboto Condensed"/>
              </a:rPr>
              <a:t>quan</a:t>
            </a:r>
            <a:r>
              <a:rPr lang="en-US" sz="4292" dirty="0">
                <a:solidFill>
                  <a:srgbClr val="385C4D"/>
                </a:solidFill>
                <a:latin typeface="Roboto Condensed"/>
              </a:rPr>
              <a:t> </a:t>
            </a:r>
            <a:r>
              <a:rPr lang="en-US" sz="4292" dirty="0" err="1">
                <a:solidFill>
                  <a:srgbClr val="385C4D"/>
                </a:solidFill>
                <a:latin typeface="Roboto Condensed"/>
              </a:rPr>
              <a:t>thiên</a:t>
            </a:r>
            <a:r>
              <a:rPr lang="en-US" sz="4292" dirty="0">
                <a:solidFill>
                  <a:srgbClr val="385C4D"/>
                </a:solidFill>
                <a:latin typeface="Roboto Condensed"/>
              </a:rPr>
              <a:t> </a:t>
            </a:r>
            <a:r>
              <a:rPr lang="en-US" sz="4292" dirty="0" err="1">
                <a:solidFill>
                  <a:srgbClr val="385C4D"/>
                </a:solidFill>
                <a:latin typeface="Roboto Condensed"/>
              </a:rPr>
              <a:t>nhiên</a:t>
            </a:r>
            <a:r>
              <a:rPr lang="en-US" sz="4292" dirty="0">
                <a:solidFill>
                  <a:srgbClr val="385C4D"/>
                </a:solidFill>
                <a:latin typeface="Roboto Condensed"/>
              </a:rPr>
              <a:t> </a:t>
            </a:r>
            <a:r>
              <a:rPr lang="en-US" sz="4292" dirty="0" err="1">
                <a:solidFill>
                  <a:srgbClr val="385C4D"/>
                </a:solidFill>
                <a:latin typeface="Roboto Condensed"/>
              </a:rPr>
              <a:t>tại</a:t>
            </a:r>
            <a:r>
              <a:rPr lang="en-US" sz="4292" dirty="0">
                <a:solidFill>
                  <a:srgbClr val="385C4D"/>
                </a:solidFill>
                <a:latin typeface="Roboto Condensed"/>
              </a:rPr>
              <a:t> </a:t>
            </a:r>
            <a:r>
              <a:rPr lang="en-US" sz="4292" dirty="0" err="1">
                <a:solidFill>
                  <a:srgbClr val="385C4D"/>
                </a:solidFill>
                <a:latin typeface="Roboto Condensed"/>
              </a:rPr>
              <a:t>Vịnh</a:t>
            </a:r>
            <a:r>
              <a:rPr lang="en-US" sz="4292" dirty="0">
                <a:solidFill>
                  <a:srgbClr val="385C4D"/>
                </a:solidFill>
                <a:latin typeface="Roboto Condensed"/>
              </a:rPr>
              <a:t> </a:t>
            </a:r>
            <a:r>
              <a:rPr lang="en-US" sz="4292" dirty="0" err="1">
                <a:solidFill>
                  <a:srgbClr val="385C4D"/>
                </a:solidFill>
                <a:latin typeface="Roboto Condensed"/>
              </a:rPr>
              <a:t>Hạ</a:t>
            </a:r>
            <a:r>
              <a:rPr lang="en-US" sz="4292" dirty="0">
                <a:solidFill>
                  <a:srgbClr val="385C4D"/>
                </a:solidFill>
                <a:latin typeface="Roboto Condensed"/>
              </a:rPr>
              <a:t> Long</a:t>
            </a:r>
          </a:p>
          <a:p>
            <a:pPr marL="926671" lvl="1" indent="-463335" algn="just">
              <a:lnSpc>
                <a:spcPts val="4463"/>
              </a:lnSpc>
              <a:buFont typeface="Arial"/>
              <a:buChar char="•"/>
            </a:pPr>
            <a:r>
              <a:rPr lang="en-US" sz="4292" dirty="0" err="1">
                <a:solidFill>
                  <a:srgbClr val="385C4D"/>
                </a:solidFill>
                <a:latin typeface="Roboto Condensed"/>
              </a:rPr>
              <a:t>Tạo</a:t>
            </a:r>
            <a:r>
              <a:rPr lang="en-US" sz="4292" dirty="0">
                <a:solidFill>
                  <a:srgbClr val="385C4D"/>
                </a:solidFill>
                <a:latin typeface="Roboto Condensed"/>
              </a:rPr>
              <a:t> </a:t>
            </a:r>
            <a:r>
              <a:rPr lang="en-US" sz="4292" dirty="0" err="1">
                <a:solidFill>
                  <a:srgbClr val="385C4D"/>
                </a:solidFill>
                <a:latin typeface="Roboto Condensed"/>
              </a:rPr>
              <a:t>sự</a:t>
            </a:r>
            <a:r>
              <a:rPr lang="en-US" sz="4292" dirty="0">
                <a:solidFill>
                  <a:srgbClr val="385C4D"/>
                </a:solidFill>
                <a:latin typeface="Roboto Condensed"/>
              </a:rPr>
              <a:t> </a:t>
            </a:r>
            <a:r>
              <a:rPr lang="en-US" sz="4292" dirty="0" err="1">
                <a:solidFill>
                  <a:srgbClr val="385C4D"/>
                </a:solidFill>
                <a:latin typeface="Roboto Condensed"/>
              </a:rPr>
              <a:t>lôi</a:t>
            </a:r>
            <a:r>
              <a:rPr lang="en-US" sz="4292" dirty="0">
                <a:solidFill>
                  <a:srgbClr val="385C4D"/>
                </a:solidFill>
                <a:latin typeface="Roboto Condensed"/>
              </a:rPr>
              <a:t> </a:t>
            </a:r>
            <a:r>
              <a:rPr lang="en-US" sz="4292" dirty="0" err="1">
                <a:solidFill>
                  <a:srgbClr val="385C4D"/>
                </a:solidFill>
                <a:latin typeface="Roboto Condensed"/>
              </a:rPr>
              <a:t>cuốn</a:t>
            </a:r>
            <a:r>
              <a:rPr lang="en-US" sz="4292" dirty="0">
                <a:solidFill>
                  <a:srgbClr val="385C4D"/>
                </a:solidFill>
                <a:latin typeface="Roboto Condensed"/>
              </a:rPr>
              <a:t>, </a:t>
            </a:r>
            <a:r>
              <a:rPr lang="en-US" sz="4292" dirty="0" err="1">
                <a:solidFill>
                  <a:srgbClr val="385C4D"/>
                </a:solidFill>
                <a:latin typeface="Roboto Condensed"/>
              </a:rPr>
              <a:t>hấp</a:t>
            </a:r>
            <a:r>
              <a:rPr lang="en-US" sz="4292" dirty="0">
                <a:solidFill>
                  <a:srgbClr val="385C4D"/>
                </a:solidFill>
                <a:latin typeface="Roboto Condensed"/>
              </a:rPr>
              <a:t> </a:t>
            </a:r>
            <a:r>
              <a:rPr lang="en-US" sz="4292" dirty="0" err="1">
                <a:solidFill>
                  <a:srgbClr val="385C4D"/>
                </a:solidFill>
                <a:latin typeface="Roboto Condensed"/>
              </a:rPr>
              <a:t>dẫn</a:t>
            </a:r>
            <a:r>
              <a:rPr lang="en-US" sz="4292" dirty="0">
                <a:solidFill>
                  <a:srgbClr val="385C4D"/>
                </a:solidFill>
                <a:latin typeface="Roboto Condensed"/>
              </a:rPr>
              <a:t> </a:t>
            </a:r>
            <a:r>
              <a:rPr lang="en-US" sz="4292" dirty="0" err="1">
                <a:solidFill>
                  <a:srgbClr val="385C4D"/>
                </a:solidFill>
                <a:latin typeface="Roboto Condensed"/>
              </a:rPr>
              <a:t>cho</a:t>
            </a:r>
            <a:r>
              <a:rPr lang="en-US" sz="4292" dirty="0">
                <a:solidFill>
                  <a:srgbClr val="385C4D"/>
                </a:solidFill>
                <a:latin typeface="Roboto Condensed"/>
              </a:rPr>
              <a:t> </a:t>
            </a:r>
            <a:r>
              <a:rPr lang="en-US" sz="4292" dirty="0" err="1">
                <a:solidFill>
                  <a:srgbClr val="385C4D"/>
                </a:solidFill>
                <a:latin typeface="Roboto Condensed"/>
              </a:rPr>
              <a:t>người</a:t>
            </a:r>
            <a:r>
              <a:rPr lang="en-US" sz="4292" dirty="0">
                <a:solidFill>
                  <a:srgbClr val="385C4D"/>
                </a:solidFill>
                <a:latin typeface="Roboto Condensed"/>
              </a:rPr>
              <a:t> </a:t>
            </a:r>
            <a:r>
              <a:rPr lang="en-US" sz="4292" dirty="0" err="1">
                <a:solidFill>
                  <a:srgbClr val="385C4D"/>
                </a:solidFill>
                <a:latin typeface="Roboto Condensed"/>
              </a:rPr>
              <a:t>đọc</a:t>
            </a:r>
            <a:endParaRPr lang="en-US" sz="4292" dirty="0">
              <a:solidFill>
                <a:srgbClr val="385C4D"/>
              </a:solidFill>
              <a:latin typeface="Roboto Condensed"/>
            </a:endParaRPr>
          </a:p>
        </p:txBody>
      </p:sp>
      <p:sp>
        <p:nvSpPr>
          <p:cNvPr id="7" name="Freeform 7"/>
          <p:cNvSpPr/>
          <p:nvPr/>
        </p:nvSpPr>
        <p:spPr>
          <a:xfrm>
            <a:off x="11277017" y="8792056"/>
            <a:ext cx="9831554" cy="2138363"/>
          </a:xfrm>
          <a:custGeom>
            <a:avLst/>
            <a:gdLst/>
            <a:ahLst/>
            <a:cxnLst/>
            <a:rect l="l" t="t" r="r" b="b"/>
            <a:pathLst>
              <a:path w="9831554" h="2138363">
                <a:moveTo>
                  <a:pt x="0" y="0"/>
                </a:moveTo>
                <a:lnTo>
                  <a:pt x="9831554" y="0"/>
                </a:lnTo>
                <a:lnTo>
                  <a:pt x="9831554" y="2138363"/>
                </a:lnTo>
                <a:lnTo>
                  <a:pt x="0" y="2138363"/>
                </a:lnTo>
                <a:lnTo>
                  <a:pt x="0" y="0"/>
                </a:lnTo>
                <a:close/>
              </a:path>
            </a:pathLst>
          </a:custGeom>
          <a:blipFill>
            <a:blip r:embed="rId4">
              <a:alphaModFix amt="91000"/>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57926">
            <a:off x="61557" y="48630"/>
            <a:ext cx="18164885" cy="11262229"/>
          </a:xfrm>
          <a:custGeom>
            <a:avLst/>
            <a:gdLst/>
            <a:ahLst/>
            <a:cxnLst/>
            <a:rect l="l" t="t" r="r" b="b"/>
            <a:pathLst>
              <a:path w="18164885" h="11262229">
                <a:moveTo>
                  <a:pt x="0" y="0"/>
                </a:moveTo>
                <a:lnTo>
                  <a:pt x="18164886" y="0"/>
                </a:lnTo>
                <a:lnTo>
                  <a:pt x="18164886" y="11262229"/>
                </a:lnTo>
                <a:lnTo>
                  <a:pt x="0" y="11262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rot="-127281">
            <a:off x="1430610" y="1748233"/>
            <a:ext cx="14844290" cy="1322598"/>
          </a:xfrm>
          <a:prstGeom prst="rect">
            <a:avLst/>
          </a:prstGeom>
        </p:spPr>
        <p:txBody>
          <a:bodyPr lIns="0" tIns="0" rIns="0" bIns="0" rtlCol="0" anchor="t">
            <a:spAutoFit/>
          </a:bodyPr>
          <a:lstStyle/>
          <a:p>
            <a:pPr algn="l">
              <a:lnSpc>
                <a:spcPts val="5236"/>
              </a:lnSpc>
            </a:pPr>
            <a:r>
              <a:rPr lang="en-US" sz="4292" dirty="0" err="1">
                <a:solidFill>
                  <a:srgbClr val="437466"/>
                </a:solidFill>
                <a:latin typeface="Roboto Condensed Bold"/>
              </a:rPr>
              <a:t>Câu</a:t>
            </a:r>
            <a:r>
              <a:rPr lang="en-US" sz="4292" dirty="0">
                <a:solidFill>
                  <a:srgbClr val="437466"/>
                </a:solidFill>
                <a:latin typeface="Roboto Condensed Bold"/>
              </a:rPr>
              <a:t> 3</a:t>
            </a:r>
            <a:r>
              <a:rPr lang="en-US" sz="4292" dirty="0">
                <a:solidFill>
                  <a:srgbClr val="437466"/>
                </a:solidFill>
                <a:latin typeface="Roboto Condensed"/>
              </a:rPr>
              <a:t>: Theo </a:t>
            </a:r>
            <a:r>
              <a:rPr lang="en-US" sz="4292" dirty="0" err="1">
                <a:solidFill>
                  <a:srgbClr val="437466"/>
                </a:solidFill>
                <a:latin typeface="Roboto Condensed"/>
              </a:rPr>
              <a:t>em</a:t>
            </a:r>
            <a:r>
              <a:rPr lang="en-US" sz="4292" dirty="0">
                <a:solidFill>
                  <a:srgbClr val="437466"/>
                </a:solidFill>
                <a:latin typeface="Roboto Condensed"/>
              </a:rPr>
              <a:t>, </a:t>
            </a:r>
            <a:r>
              <a:rPr lang="en-US" sz="4292" dirty="0" err="1">
                <a:solidFill>
                  <a:srgbClr val="437466"/>
                </a:solidFill>
                <a:latin typeface="Roboto Condensed"/>
              </a:rPr>
              <a:t>khi</a:t>
            </a:r>
            <a:r>
              <a:rPr lang="en-US" sz="4292" dirty="0">
                <a:solidFill>
                  <a:srgbClr val="437466"/>
                </a:solidFill>
                <a:latin typeface="Roboto Condensed"/>
              </a:rPr>
              <a:t> </a:t>
            </a:r>
            <a:r>
              <a:rPr lang="en-US" sz="4292" dirty="0" err="1">
                <a:solidFill>
                  <a:srgbClr val="437466"/>
                </a:solidFill>
                <a:latin typeface="Roboto Condensed"/>
              </a:rPr>
              <a:t>sử</a:t>
            </a:r>
            <a:r>
              <a:rPr lang="en-US" sz="4292" dirty="0">
                <a:solidFill>
                  <a:srgbClr val="437466"/>
                </a:solidFill>
                <a:latin typeface="Roboto Condensed"/>
              </a:rPr>
              <a:t> </a:t>
            </a:r>
            <a:r>
              <a:rPr lang="en-US" sz="4292" dirty="0" err="1">
                <a:solidFill>
                  <a:srgbClr val="437466"/>
                </a:solidFill>
                <a:latin typeface="Roboto Condensed"/>
              </a:rPr>
              <a:t>dụng</a:t>
            </a:r>
            <a:r>
              <a:rPr lang="en-US" sz="4292" dirty="0">
                <a:solidFill>
                  <a:srgbClr val="437466"/>
                </a:solidFill>
                <a:latin typeface="Roboto Condensed"/>
              </a:rPr>
              <a:t> </a:t>
            </a:r>
            <a:r>
              <a:rPr lang="en-US" sz="4292" dirty="0" err="1">
                <a:solidFill>
                  <a:srgbClr val="437466"/>
                </a:solidFill>
                <a:latin typeface="Roboto Condensed"/>
              </a:rPr>
              <a:t>yếu</a:t>
            </a:r>
            <a:r>
              <a:rPr lang="en-US" sz="4292" dirty="0">
                <a:solidFill>
                  <a:srgbClr val="437466"/>
                </a:solidFill>
                <a:latin typeface="Roboto Condensed"/>
              </a:rPr>
              <a:t> </a:t>
            </a:r>
            <a:r>
              <a:rPr lang="en-US" sz="4292" dirty="0" err="1">
                <a:solidFill>
                  <a:srgbClr val="437466"/>
                </a:solidFill>
                <a:latin typeface="Roboto Condensed"/>
              </a:rPr>
              <a:t>tố</a:t>
            </a:r>
            <a:r>
              <a:rPr lang="en-US" sz="4292" dirty="0">
                <a:solidFill>
                  <a:srgbClr val="437466"/>
                </a:solidFill>
                <a:latin typeface="Roboto Condensed"/>
              </a:rPr>
              <a:t> </a:t>
            </a:r>
            <a:r>
              <a:rPr lang="en-US" sz="4292" dirty="0" err="1">
                <a:solidFill>
                  <a:srgbClr val="437466"/>
                </a:solidFill>
                <a:latin typeface="Roboto Condensed"/>
              </a:rPr>
              <a:t>miêu</a:t>
            </a:r>
            <a:r>
              <a:rPr lang="en-US" sz="4292" dirty="0">
                <a:solidFill>
                  <a:srgbClr val="437466"/>
                </a:solidFill>
                <a:latin typeface="Roboto Condensed"/>
              </a:rPr>
              <a:t> </a:t>
            </a:r>
            <a:r>
              <a:rPr lang="en-US" sz="4292" dirty="0" err="1">
                <a:solidFill>
                  <a:srgbClr val="437466"/>
                </a:solidFill>
                <a:latin typeface="Roboto Condensed"/>
              </a:rPr>
              <a:t>tả</a:t>
            </a:r>
            <a:r>
              <a:rPr lang="en-US" sz="4292" dirty="0">
                <a:solidFill>
                  <a:srgbClr val="437466"/>
                </a:solidFill>
                <a:latin typeface="Roboto Condensed"/>
              </a:rPr>
              <a:t> </a:t>
            </a:r>
            <a:r>
              <a:rPr lang="en-US" sz="4292" dirty="0" err="1">
                <a:solidFill>
                  <a:srgbClr val="437466"/>
                </a:solidFill>
                <a:latin typeface="Roboto Condensed"/>
              </a:rPr>
              <a:t>trong</a:t>
            </a:r>
            <a:r>
              <a:rPr lang="en-US" sz="4292" dirty="0">
                <a:solidFill>
                  <a:srgbClr val="437466"/>
                </a:solidFill>
                <a:latin typeface="Roboto Condensed"/>
              </a:rPr>
              <a:t> </a:t>
            </a:r>
            <a:r>
              <a:rPr lang="en-US" sz="4292" dirty="0" err="1">
                <a:solidFill>
                  <a:srgbClr val="437466"/>
                </a:solidFill>
                <a:latin typeface="Roboto Condensed"/>
              </a:rPr>
              <a:t>văn</a:t>
            </a:r>
            <a:r>
              <a:rPr lang="en-US" sz="4292" dirty="0">
                <a:solidFill>
                  <a:srgbClr val="437466"/>
                </a:solidFill>
                <a:latin typeface="Roboto Condensed"/>
              </a:rPr>
              <a:t> </a:t>
            </a:r>
            <a:r>
              <a:rPr lang="en-US" sz="4292" dirty="0" err="1">
                <a:solidFill>
                  <a:srgbClr val="437466"/>
                </a:solidFill>
                <a:latin typeface="Roboto Condensed"/>
              </a:rPr>
              <a:t>bản</a:t>
            </a:r>
            <a:r>
              <a:rPr lang="en-US" sz="4292" dirty="0">
                <a:solidFill>
                  <a:srgbClr val="437466"/>
                </a:solidFill>
                <a:latin typeface="Roboto Condensed"/>
              </a:rPr>
              <a:t> </a:t>
            </a:r>
            <a:r>
              <a:rPr lang="en-US" sz="4292" dirty="0" err="1">
                <a:solidFill>
                  <a:srgbClr val="437466"/>
                </a:solidFill>
                <a:latin typeface="Roboto Condensed"/>
              </a:rPr>
              <a:t>thuyết</a:t>
            </a:r>
            <a:r>
              <a:rPr lang="en-US" sz="4292" dirty="0">
                <a:solidFill>
                  <a:srgbClr val="437466"/>
                </a:solidFill>
                <a:latin typeface="Roboto Condensed"/>
              </a:rPr>
              <a:t> </a:t>
            </a:r>
            <a:r>
              <a:rPr lang="en-US" sz="4292" dirty="0" err="1">
                <a:solidFill>
                  <a:srgbClr val="437466"/>
                </a:solidFill>
                <a:latin typeface="Roboto Condensed"/>
              </a:rPr>
              <a:t>minh</a:t>
            </a:r>
            <a:r>
              <a:rPr lang="en-US" sz="4292" dirty="0">
                <a:solidFill>
                  <a:srgbClr val="437466"/>
                </a:solidFill>
                <a:latin typeface="Roboto Condensed"/>
              </a:rPr>
              <a:t>, </a:t>
            </a:r>
            <a:r>
              <a:rPr lang="en-US" sz="4292" dirty="0" err="1">
                <a:solidFill>
                  <a:srgbClr val="437466"/>
                </a:solidFill>
                <a:latin typeface="Roboto Condensed"/>
              </a:rPr>
              <a:t>chúng</a:t>
            </a:r>
            <a:r>
              <a:rPr lang="en-US" sz="4292" dirty="0">
                <a:solidFill>
                  <a:srgbClr val="437466"/>
                </a:solidFill>
                <a:latin typeface="Roboto Condensed"/>
              </a:rPr>
              <a:t> ta </a:t>
            </a:r>
            <a:r>
              <a:rPr lang="en-US" sz="4292" dirty="0" err="1">
                <a:solidFill>
                  <a:srgbClr val="437466"/>
                </a:solidFill>
                <a:latin typeface="Roboto Condensed"/>
              </a:rPr>
              <a:t>cần</a:t>
            </a:r>
            <a:r>
              <a:rPr lang="en-US" sz="4292" dirty="0">
                <a:solidFill>
                  <a:srgbClr val="437466"/>
                </a:solidFill>
                <a:latin typeface="Roboto Condensed"/>
              </a:rPr>
              <a:t> </a:t>
            </a:r>
            <a:r>
              <a:rPr lang="en-US" sz="4292" dirty="0" err="1">
                <a:solidFill>
                  <a:srgbClr val="437466"/>
                </a:solidFill>
                <a:latin typeface="Roboto Condensed"/>
              </a:rPr>
              <a:t>lưu</a:t>
            </a:r>
            <a:r>
              <a:rPr lang="en-US" sz="4292" dirty="0">
                <a:solidFill>
                  <a:srgbClr val="437466"/>
                </a:solidFill>
                <a:latin typeface="Roboto Condensed"/>
              </a:rPr>
              <a:t> ý </a:t>
            </a:r>
            <a:r>
              <a:rPr lang="en-US" sz="4292" dirty="0" err="1">
                <a:solidFill>
                  <a:srgbClr val="437466"/>
                </a:solidFill>
                <a:latin typeface="Roboto Condensed"/>
              </a:rPr>
              <a:t>điều</a:t>
            </a:r>
            <a:r>
              <a:rPr lang="en-US" sz="4292" dirty="0">
                <a:solidFill>
                  <a:srgbClr val="437466"/>
                </a:solidFill>
                <a:latin typeface="Roboto Condensed"/>
              </a:rPr>
              <a:t> </a:t>
            </a:r>
            <a:r>
              <a:rPr lang="en-US" sz="4292" dirty="0" err="1">
                <a:solidFill>
                  <a:srgbClr val="437466"/>
                </a:solidFill>
                <a:latin typeface="Roboto Condensed"/>
              </a:rPr>
              <a:t>gì</a:t>
            </a:r>
            <a:r>
              <a:rPr lang="en-US" sz="4292" dirty="0">
                <a:solidFill>
                  <a:srgbClr val="437466"/>
                </a:solidFill>
                <a:latin typeface="Roboto Condensed"/>
              </a:rPr>
              <a:t>?</a:t>
            </a:r>
          </a:p>
        </p:txBody>
      </p:sp>
      <p:sp>
        <p:nvSpPr>
          <p:cNvPr id="4" name="TextBox 4"/>
          <p:cNvSpPr txBox="1"/>
          <p:nvPr/>
        </p:nvSpPr>
        <p:spPr>
          <a:xfrm rot="-226000">
            <a:off x="1897232" y="3518429"/>
            <a:ext cx="14488553" cy="4558134"/>
          </a:xfrm>
          <a:prstGeom prst="rect">
            <a:avLst/>
          </a:prstGeom>
        </p:spPr>
        <p:txBody>
          <a:bodyPr lIns="0" tIns="0" rIns="0" bIns="0" rtlCol="0" anchor="t">
            <a:spAutoFit/>
          </a:bodyPr>
          <a:lstStyle/>
          <a:p>
            <a:pPr algn="just">
              <a:lnSpc>
                <a:spcPts val="6014"/>
              </a:lnSpc>
            </a:pPr>
            <a:r>
              <a:rPr lang="en-US" sz="4295" dirty="0" err="1">
                <a:solidFill>
                  <a:srgbClr val="BC660A"/>
                </a:solidFill>
                <a:latin typeface="Roboto Condensed Bold"/>
              </a:rPr>
              <a:t>Lưu</a:t>
            </a:r>
            <a:r>
              <a:rPr lang="en-US" sz="4295" dirty="0">
                <a:solidFill>
                  <a:srgbClr val="BC660A"/>
                </a:solidFill>
                <a:latin typeface="Roboto Condensed Bold"/>
              </a:rPr>
              <a:t> ý 2.</a:t>
            </a:r>
          </a:p>
          <a:p>
            <a:pPr marL="927490" lvl="1" indent="-463745" algn="just">
              <a:lnSpc>
                <a:spcPts val="6014"/>
              </a:lnSpc>
              <a:buFont typeface="Arial"/>
              <a:buChar char="•"/>
            </a:pPr>
            <a:r>
              <a:rPr lang="en-US" sz="4295" dirty="0" err="1">
                <a:solidFill>
                  <a:srgbClr val="BC660A"/>
                </a:solidFill>
                <a:latin typeface="Roboto Condensed"/>
              </a:rPr>
              <a:t>Không</a:t>
            </a:r>
            <a:r>
              <a:rPr lang="en-US" sz="4295" dirty="0">
                <a:solidFill>
                  <a:srgbClr val="BC660A"/>
                </a:solidFill>
                <a:latin typeface="Roboto Condensed"/>
              </a:rPr>
              <a:t> </a:t>
            </a:r>
            <a:r>
              <a:rPr lang="en-US" sz="4295" dirty="0" err="1">
                <a:solidFill>
                  <a:srgbClr val="BC660A"/>
                </a:solidFill>
                <a:latin typeface="Roboto Condensed"/>
              </a:rPr>
              <a:t>nên</a:t>
            </a:r>
            <a:r>
              <a:rPr lang="en-US" sz="4295" dirty="0">
                <a:solidFill>
                  <a:srgbClr val="BC660A"/>
                </a:solidFill>
                <a:latin typeface="Roboto Condensed"/>
              </a:rPr>
              <a:t> </a:t>
            </a:r>
            <a:r>
              <a:rPr lang="en-US" sz="4295" dirty="0" err="1">
                <a:solidFill>
                  <a:srgbClr val="BC660A"/>
                </a:solidFill>
                <a:latin typeface="Roboto Condensed"/>
              </a:rPr>
              <a:t>lạm</a:t>
            </a:r>
            <a:r>
              <a:rPr lang="en-US" sz="4295" dirty="0">
                <a:solidFill>
                  <a:srgbClr val="BC660A"/>
                </a:solidFill>
                <a:latin typeface="Roboto Condensed"/>
              </a:rPr>
              <a:t> </a:t>
            </a:r>
            <a:r>
              <a:rPr lang="en-US" sz="4295" dirty="0" err="1">
                <a:solidFill>
                  <a:srgbClr val="BC660A"/>
                </a:solidFill>
                <a:latin typeface="Roboto Condensed"/>
              </a:rPr>
              <a:t>dụng</a:t>
            </a:r>
            <a:r>
              <a:rPr lang="en-US" sz="4295" dirty="0">
                <a:solidFill>
                  <a:srgbClr val="BC660A"/>
                </a:solidFill>
                <a:latin typeface="Roboto Condensed"/>
              </a:rPr>
              <a:t> </a:t>
            </a:r>
            <a:r>
              <a:rPr lang="en-US" sz="4295" dirty="0" err="1">
                <a:solidFill>
                  <a:srgbClr val="BC660A"/>
                </a:solidFill>
                <a:latin typeface="Roboto Condensed"/>
              </a:rPr>
              <a:t>yếu</a:t>
            </a:r>
            <a:r>
              <a:rPr lang="en-US" sz="4295" dirty="0">
                <a:solidFill>
                  <a:srgbClr val="BC660A"/>
                </a:solidFill>
                <a:latin typeface="Roboto Condensed"/>
              </a:rPr>
              <a:t> </a:t>
            </a:r>
            <a:r>
              <a:rPr lang="en-US" sz="4295" dirty="0" err="1">
                <a:solidFill>
                  <a:srgbClr val="BC660A"/>
                </a:solidFill>
                <a:latin typeface="Roboto Condensed"/>
              </a:rPr>
              <a:t>tố</a:t>
            </a:r>
            <a:r>
              <a:rPr lang="en-US" sz="4295" dirty="0">
                <a:solidFill>
                  <a:srgbClr val="BC660A"/>
                </a:solidFill>
                <a:latin typeface="Roboto Condensed"/>
              </a:rPr>
              <a:t> </a:t>
            </a:r>
            <a:r>
              <a:rPr lang="en-US" sz="4295" dirty="0" err="1">
                <a:solidFill>
                  <a:srgbClr val="BC660A"/>
                </a:solidFill>
                <a:latin typeface="Roboto Condensed"/>
              </a:rPr>
              <a:t>miêu</a:t>
            </a:r>
            <a:r>
              <a:rPr lang="en-US" sz="4295" dirty="0">
                <a:solidFill>
                  <a:srgbClr val="BC660A"/>
                </a:solidFill>
                <a:latin typeface="Roboto Condensed"/>
              </a:rPr>
              <a:t> </a:t>
            </a:r>
            <a:r>
              <a:rPr lang="en-US" sz="4295" dirty="0" err="1">
                <a:solidFill>
                  <a:srgbClr val="BC660A"/>
                </a:solidFill>
                <a:latin typeface="Roboto Condensed"/>
              </a:rPr>
              <a:t>tả</a:t>
            </a:r>
            <a:r>
              <a:rPr lang="en-US" sz="4295" dirty="0">
                <a:solidFill>
                  <a:srgbClr val="BC660A"/>
                </a:solidFill>
                <a:latin typeface="Roboto Condensed"/>
              </a:rPr>
              <a:t> </a:t>
            </a:r>
            <a:r>
              <a:rPr lang="en-US" sz="4295" dirty="0" err="1">
                <a:solidFill>
                  <a:srgbClr val="BC660A"/>
                </a:solidFill>
                <a:latin typeface="Roboto Condensed"/>
              </a:rPr>
              <a:t>trong</a:t>
            </a:r>
            <a:r>
              <a:rPr lang="en-US" sz="4295" dirty="0">
                <a:solidFill>
                  <a:srgbClr val="BC660A"/>
                </a:solidFill>
                <a:latin typeface="Roboto Condensed"/>
              </a:rPr>
              <a:t> </a:t>
            </a:r>
            <a:r>
              <a:rPr lang="en-US" sz="4295" dirty="0" err="1">
                <a:solidFill>
                  <a:srgbClr val="BC660A"/>
                </a:solidFill>
                <a:latin typeface="Roboto Condensed"/>
              </a:rPr>
              <a:t>văn</a:t>
            </a:r>
            <a:r>
              <a:rPr lang="en-US" sz="4295" dirty="0">
                <a:solidFill>
                  <a:srgbClr val="BC660A"/>
                </a:solidFill>
                <a:latin typeface="Roboto Condensed"/>
              </a:rPr>
              <a:t> </a:t>
            </a:r>
            <a:r>
              <a:rPr lang="en-US" sz="4295" dirty="0" err="1">
                <a:solidFill>
                  <a:srgbClr val="BC660A"/>
                </a:solidFill>
                <a:latin typeface="Roboto Condensed"/>
              </a:rPr>
              <a:t>bản</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minh</a:t>
            </a:r>
            <a:endParaRPr lang="en-US" sz="4295" dirty="0">
              <a:solidFill>
                <a:srgbClr val="BC660A"/>
              </a:solidFill>
              <a:latin typeface="Roboto Condensed"/>
            </a:endParaRPr>
          </a:p>
          <a:p>
            <a:pPr marL="927490" lvl="1" indent="-463745" algn="just">
              <a:lnSpc>
                <a:spcPts val="6014"/>
              </a:lnSpc>
              <a:buFont typeface="Arial"/>
              <a:buChar char="•"/>
            </a:pPr>
            <a:r>
              <a:rPr lang="en-US" sz="4295" dirty="0" err="1">
                <a:solidFill>
                  <a:srgbClr val="BC660A"/>
                </a:solidFill>
                <a:latin typeface="Roboto Condensed"/>
              </a:rPr>
              <a:t>Khuyến</a:t>
            </a:r>
            <a:r>
              <a:rPr lang="en-US" sz="4295" dirty="0">
                <a:solidFill>
                  <a:srgbClr val="BC660A"/>
                </a:solidFill>
                <a:latin typeface="Roboto Condensed"/>
              </a:rPr>
              <a:t> </a:t>
            </a:r>
            <a:r>
              <a:rPr lang="en-US" sz="4295" dirty="0" err="1">
                <a:solidFill>
                  <a:srgbClr val="BC660A"/>
                </a:solidFill>
                <a:latin typeface="Roboto Condensed"/>
              </a:rPr>
              <a:t>khích</a:t>
            </a:r>
            <a:r>
              <a:rPr lang="en-US" sz="4295" dirty="0">
                <a:solidFill>
                  <a:srgbClr val="BC660A"/>
                </a:solidFill>
                <a:latin typeface="Roboto Condensed"/>
              </a:rPr>
              <a:t> </a:t>
            </a:r>
            <a:r>
              <a:rPr lang="en-US" sz="4295" dirty="0" err="1">
                <a:solidFill>
                  <a:srgbClr val="BC660A"/>
                </a:solidFill>
                <a:latin typeface="Roboto Condensed"/>
              </a:rPr>
              <a:t>sử</a:t>
            </a:r>
            <a:r>
              <a:rPr lang="en-US" sz="4295" dirty="0">
                <a:solidFill>
                  <a:srgbClr val="BC660A"/>
                </a:solidFill>
                <a:latin typeface="Roboto Condensed"/>
              </a:rPr>
              <a:t> </a:t>
            </a:r>
            <a:r>
              <a:rPr lang="en-US" sz="4295" dirty="0" err="1">
                <a:solidFill>
                  <a:srgbClr val="BC660A"/>
                </a:solidFill>
                <a:latin typeface="Roboto Condensed"/>
              </a:rPr>
              <a:t>dụng</a:t>
            </a:r>
            <a:r>
              <a:rPr lang="en-US" sz="4295" dirty="0">
                <a:solidFill>
                  <a:srgbClr val="BC660A"/>
                </a:solidFill>
                <a:latin typeface="Roboto Condensed"/>
              </a:rPr>
              <a:t> </a:t>
            </a:r>
            <a:r>
              <a:rPr lang="en-US" sz="4295" dirty="0" err="1">
                <a:solidFill>
                  <a:srgbClr val="BC660A"/>
                </a:solidFill>
                <a:latin typeface="Roboto Condensed"/>
              </a:rPr>
              <a:t>yếu</a:t>
            </a:r>
            <a:r>
              <a:rPr lang="en-US" sz="4295" dirty="0">
                <a:solidFill>
                  <a:srgbClr val="BC660A"/>
                </a:solidFill>
                <a:latin typeface="Roboto Condensed"/>
              </a:rPr>
              <a:t> </a:t>
            </a:r>
            <a:r>
              <a:rPr lang="en-US" sz="4295" dirty="0" err="1">
                <a:solidFill>
                  <a:srgbClr val="BC660A"/>
                </a:solidFill>
                <a:latin typeface="Roboto Condensed"/>
              </a:rPr>
              <a:t>tố</a:t>
            </a:r>
            <a:r>
              <a:rPr lang="en-US" sz="4295" dirty="0">
                <a:solidFill>
                  <a:srgbClr val="BC660A"/>
                </a:solidFill>
                <a:latin typeface="Roboto Condensed"/>
              </a:rPr>
              <a:t> </a:t>
            </a:r>
            <a:r>
              <a:rPr lang="en-US" sz="4295" dirty="0" err="1">
                <a:solidFill>
                  <a:srgbClr val="BC660A"/>
                </a:solidFill>
                <a:latin typeface="Roboto Condensed"/>
              </a:rPr>
              <a:t>miêu</a:t>
            </a:r>
            <a:r>
              <a:rPr lang="en-US" sz="4295" dirty="0">
                <a:solidFill>
                  <a:srgbClr val="BC660A"/>
                </a:solidFill>
                <a:latin typeface="Roboto Condensed"/>
              </a:rPr>
              <a:t> </a:t>
            </a:r>
            <a:r>
              <a:rPr lang="en-US" sz="4295" dirty="0" err="1">
                <a:solidFill>
                  <a:srgbClr val="BC660A"/>
                </a:solidFill>
                <a:latin typeface="Roboto Condensed"/>
              </a:rPr>
              <a:t>tả</a:t>
            </a:r>
            <a:r>
              <a:rPr lang="en-US" sz="4295" dirty="0">
                <a:solidFill>
                  <a:srgbClr val="BC660A"/>
                </a:solidFill>
                <a:latin typeface="Roboto Condensed"/>
              </a:rPr>
              <a:t> </a:t>
            </a:r>
            <a:r>
              <a:rPr lang="en-US" sz="4295" dirty="0" err="1">
                <a:solidFill>
                  <a:srgbClr val="BC660A"/>
                </a:solidFill>
                <a:latin typeface="Roboto Condensed"/>
              </a:rPr>
              <a:t>trong</a:t>
            </a:r>
            <a:r>
              <a:rPr lang="en-US" sz="4295" dirty="0">
                <a:solidFill>
                  <a:srgbClr val="BC660A"/>
                </a:solidFill>
                <a:latin typeface="Roboto Condensed"/>
              </a:rPr>
              <a:t> </a:t>
            </a:r>
            <a:r>
              <a:rPr lang="en-US" sz="4295" dirty="0" err="1">
                <a:solidFill>
                  <a:srgbClr val="BC660A"/>
                </a:solidFill>
                <a:latin typeface="Roboto Condensed"/>
              </a:rPr>
              <a:t>việc</a:t>
            </a:r>
            <a:r>
              <a:rPr lang="en-US" sz="4295" dirty="0">
                <a:solidFill>
                  <a:srgbClr val="BC660A"/>
                </a:solidFill>
                <a:latin typeface="Roboto Condensed"/>
              </a:rPr>
              <a:t> </a:t>
            </a:r>
            <a:r>
              <a:rPr lang="en-US" sz="4295" dirty="0" err="1">
                <a:solidFill>
                  <a:srgbClr val="BC660A"/>
                </a:solidFill>
                <a:latin typeface="Roboto Condensed"/>
              </a:rPr>
              <a:t>tái</a:t>
            </a:r>
            <a:r>
              <a:rPr lang="en-US" sz="4295" dirty="0">
                <a:solidFill>
                  <a:srgbClr val="BC660A"/>
                </a:solidFill>
                <a:latin typeface="Roboto Condensed"/>
              </a:rPr>
              <a:t> </a:t>
            </a:r>
            <a:r>
              <a:rPr lang="en-US" sz="4295" dirty="0" err="1">
                <a:solidFill>
                  <a:srgbClr val="BC660A"/>
                </a:solidFill>
                <a:latin typeface="Roboto Condensed"/>
              </a:rPr>
              <a:t>hiện</a:t>
            </a:r>
            <a:r>
              <a:rPr lang="en-US" sz="4295" dirty="0">
                <a:solidFill>
                  <a:srgbClr val="BC660A"/>
                </a:solidFill>
                <a:latin typeface="Roboto Condensed"/>
              </a:rPr>
              <a:t>, </a:t>
            </a:r>
            <a:r>
              <a:rPr lang="en-US" sz="4295" dirty="0" err="1">
                <a:solidFill>
                  <a:srgbClr val="BC660A"/>
                </a:solidFill>
                <a:latin typeface="Roboto Condensed"/>
              </a:rPr>
              <a:t>mô</a:t>
            </a:r>
            <a:r>
              <a:rPr lang="en-US" sz="4295" dirty="0">
                <a:solidFill>
                  <a:srgbClr val="BC660A"/>
                </a:solidFill>
                <a:latin typeface="Roboto Condensed"/>
              </a:rPr>
              <a:t> </a:t>
            </a:r>
            <a:r>
              <a:rPr lang="en-US" sz="4295" dirty="0" err="1">
                <a:solidFill>
                  <a:srgbClr val="BC660A"/>
                </a:solidFill>
                <a:latin typeface="Roboto Condensed"/>
              </a:rPr>
              <a:t>tả</a:t>
            </a:r>
            <a:r>
              <a:rPr lang="en-US" sz="4295" dirty="0">
                <a:solidFill>
                  <a:srgbClr val="BC660A"/>
                </a:solidFill>
                <a:latin typeface="Roboto Condensed"/>
              </a:rPr>
              <a:t> </a:t>
            </a:r>
            <a:r>
              <a:rPr lang="en-US" sz="4295" dirty="0" err="1">
                <a:solidFill>
                  <a:srgbClr val="BC660A"/>
                </a:solidFill>
                <a:latin typeface="Roboto Condensed"/>
              </a:rPr>
              <a:t>các</a:t>
            </a:r>
            <a:r>
              <a:rPr lang="en-US" sz="4295" dirty="0">
                <a:solidFill>
                  <a:srgbClr val="BC660A"/>
                </a:solidFill>
                <a:latin typeface="Roboto Condensed"/>
              </a:rPr>
              <a:t> </a:t>
            </a:r>
            <a:r>
              <a:rPr lang="en-US" sz="4295" dirty="0" err="1">
                <a:solidFill>
                  <a:srgbClr val="BC660A"/>
                </a:solidFill>
                <a:latin typeface="Roboto Condensed"/>
              </a:rPr>
              <a:t>phương</a:t>
            </a:r>
            <a:r>
              <a:rPr lang="en-US" sz="4295" dirty="0">
                <a:solidFill>
                  <a:srgbClr val="BC660A"/>
                </a:solidFill>
                <a:latin typeface="Roboto Condensed"/>
              </a:rPr>
              <a:t> </a:t>
            </a:r>
            <a:r>
              <a:rPr lang="en-US" sz="4295" dirty="0" err="1">
                <a:solidFill>
                  <a:srgbClr val="BC660A"/>
                </a:solidFill>
                <a:latin typeface="Roboto Condensed"/>
              </a:rPr>
              <a:t>diện</a:t>
            </a:r>
            <a:r>
              <a:rPr lang="en-US" sz="4295" dirty="0">
                <a:solidFill>
                  <a:srgbClr val="BC660A"/>
                </a:solidFill>
                <a:latin typeface="Roboto Condensed"/>
              </a:rPr>
              <a:t> </a:t>
            </a:r>
            <a:r>
              <a:rPr lang="en-US" sz="4295" dirty="0" err="1">
                <a:solidFill>
                  <a:srgbClr val="BC660A"/>
                </a:solidFill>
                <a:latin typeface="Roboto Condensed"/>
              </a:rPr>
              <a:t>khác</a:t>
            </a:r>
            <a:r>
              <a:rPr lang="en-US" sz="4295" dirty="0">
                <a:solidFill>
                  <a:srgbClr val="BC660A"/>
                </a:solidFill>
                <a:latin typeface="Roboto Condensed"/>
              </a:rPr>
              <a:t> nhau </a:t>
            </a:r>
            <a:r>
              <a:rPr lang="en-US" sz="4295" dirty="0" err="1">
                <a:solidFill>
                  <a:srgbClr val="BC660A"/>
                </a:solidFill>
                <a:latin typeface="Roboto Condensed"/>
              </a:rPr>
              <a:t>của</a:t>
            </a:r>
            <a:r>
              <a:rPr lang="en-US" sz="4295" dirty="0">
                <a:solidFill>
                  <a:srgbClr val="BC660A"/>
                </a:solidFill>
                <a:latin typeface="Roboto Condensed"/>
              </a:rPr>
              <a:t> </a:t>
            </a:r>
            <a:r>
              <a:rPr lang="en-US" sz="4295" dirty="0" err="1">
                <a:solidFill>
                  <a:srgbClr val="BC660A"/>
                </a:solidFill>
                <a:latin typeface="Roboto Condensed"/>
              </a:rPr>
              <a:t>đối</a:t>
            </a:r>
            <a:r>
              <a:rPr lang="en-US" sz="4295" dirty="0">
                <a:solidFill>
                  <a:srgbClr val="BC660A"/>
                </a:solidFill>
                <a:latin typeface="Roboto Condensed"/>
              </a:rPr>
              <a:t> </a:t>
            </a:r>
            <a:r>
              <a:rPr lang="en-US" sz="4295" dirty="0" err="1">
                <a:solidFill>
                  <a:srgbClr val="BC660A"/>
                </a:solidFill>
                <a:latin typeface="Roboto Condensed"/>
              </a:rPr>
              <a:t>tượng</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minh</a:t>
            </a:r>
            <a:r>
              <a:rPr lang="en-US" sz="4295" dirty="0">
                <a:solidFill>
                  <a:srgbClr val="BC660A"/>
                </a:solidFill>
                <a:latin typeface="Roboto Condensed"/>
              </a:rPr>
              <a:t> </a:t>
            </a:r>
            <a:r>
              <a:rPr lang="en-US" sz="4295" dirty="0" err="1">
                <a:solidFill>
                  <a:srgbClr val="BC660A"/>
                </a:solidFill>
                <a:latin typeface="Roboto Condensed"/>
              </a:rPr>
              <a:t>nhằm</a:t>
            </a:r>
            <a:r>
              <a:rPr lang="en-US" sz="4295" dirty="0">
                <a:solidFill>
                  <a:srgbClr val="BC660A"/>
                </a:solidFill>
                <a:latin typeface="Roboto Condensed"/>
              </a:rPr>
              <a:t> </a:t>
            </a:r>
            <a:r>
              <a:rPr lang="en-US" sz="4295" dirty="0" err="1">
                <a:solidFill>
                  <a:srgbClr val="BC660A"/>
                </a:solidFill>
                <a:latin typeface="Roboto Condensed"/>
              </a:rPr>
              <a:t>làm</a:t>
            </a:r>
            <a:r>
              <a:rPr lang="en-US" sz="4295" dirty="0">
                <a:solidFill>
                  <a:srgbClr val="BC660A"/>
                </a:solidFill>
                <a:latin typeface="Roboto Condensed"/>
              </a:rPr>
              <a:t> </a:t>
            </a:r>
            <a:r>
              <a:rPr lang="en-US" sz="4295" dirty="0" err="1">
                <a:solidFill>
                  <a:srgbClr val="BC660A"/>
                </a:solidFill>
                <a:latin typeface="Roboto Condensed"/>
              </a:rPr>
              <a:t>nổi</a:t>
            </a:r>
            <a:r>
              <a:rPr lang="en-US" sz="4295" dirty="0">
                <a:solidFill>
                  <a:srgbClr val="BC660A"/>
                </a:solidFill>
                <a:latin typeface="Roboto Condensed"/>
              </a:rPr>
              <a:t> </a:t>
            </a:r>
            <a:r>
              <a:rPr lang="en-US" sz="4295" dirty="0" err="1">
                <a:solidFill>
                  <a:srgbClr val="BC660A"/>
                </a:solidFill>
                <a:latin typeface="Roboto Condensed"/>
              </a:rPr>
              <a:t>bật</a:t>
            </a:r>
            <a:r>
              <a:rPr lang="en-US" sz="4295" dirty="0">
                <a:solidFill>
                  <a:srgbClr val="BC660A"/>
                </a:solidFill>
                <a:latin typeface="Roboto Condensed"/>
              </a:rPr>
              <a:t> </a:t>
            </a:r>
            <a:r>
              <a:rPr lang="en-US" sz="4295" dirty="0" err="1">
                <a:solidFill>
                  <a:srgbClr val="BC660A"/>
                </a:solidFill>
                <a:latin typeface="Roboto Condensed"/>
              </a:rPr>
              <a:t>vẻ</a:t>
            </a:r>
            <a:r>
              <a:rPr lang="en-US" sz="4295" dirty="0">
                <a:solidFill>
                  <a:srgbClr val="BC660A"/>
                </a:solidFill>
                <a:latin typeface="Roboto Condensed"/>
              </a:rPr>
              <a:t> </a:t>
            </a:r>
            <a:r>
              <a:rPr lang="en-US" sz="4295" dirty="0" err="1">
                <a:solidFill>
                  <a:srgbClr val="BC660A"/>
                </a:solidFill>
                <a:latin typeface="Roboto Condensed"/>
              </a:rPr>
              <a:t>đẹp</a:t>
            </a:r>
            <a:r>
              <a:rPr lang="en-US" sz="4295" dirty="0">
                <a:solidFill>
                  <a:srgbClr val="BC660A"/>
                </a:solidFill>
                <a:latin typeface="Roboto Condensed"/>
              </a:rPr>
              <a:t> </a:t>
            </a:r>
            <a:r>
              <a:rPr lang="en-US" sz="4295" dirty="0" err="1">
                <a:solidFill>
                  <a:srgbClr val="BC660A"/>
                </a:solidFill>
                <a:latin typeface="Roboto Condensed"/>
              </a:rPr>
              <a:t>độc</a:t>
            </a:r>
            <a:r>
              <a:rPr lang="en-US" sz="4295" dirty="0">
                <a:solidFill>
                  <a:srgbClr val="BC660A"/>
                </a:solidFill>
                <a:latin typeface="Roboto Condensed"/>
              </a:rPr>
              <a:t> </a:t>
            </a:r>
            <a:r>
              <a:rPr lang="en-US" sz="4295" dirty="0" err="1">
                <a:solidFill>
                  <a:srgbClr val="BC660A"/>
                </a:solidFill>
                <a:latin typeface="Roboto Condensed"/>
              </a:rPr>
              <a:t>đáo</a:t>
            </a:r>
            <a:r>
              <a:rPr lang="en-US" sz="4295" dirty="0">
                <a:solidFill>
                  <a:srgbClr val="BC660A"/>
                </a:solidFill>
                <a:latin typeface="Roboto Condensed"/>
              </a:rPr>
              <a:t>/ </a:t>
            </a:r>
            <a:r>
              <a:rPr lang="en-US" sz="4295" dirty="0" err="1">
                <a:solidFill>
                  <a:srgbClr val="BC660A"/>
                </a:solidFill>
                <a:latin typeface="Roboto Condensed"/>
              </a:rPr>
              <a:t>đặc</a:t>
            </a:r>
            <a:r>
              <a:rPr lang="en-US" sz="4295" dirty="0">
                <a:solidFill>
                  <a:srgbClr val="BC660A"/>
                </a:solidFill>
                <a:latin typeface="Roboto Condensed"/>
              </a:rPr>
              <a:t> </a:t>
            </a:r>
            <a:r>
              <a:rPr lang="en-US" sz="4295" dirty="0" err="1">
                <a:solidFill>
                  <a:srgbClr val="BC660A"/>
                </a:solidFill>
                <a:latin typeface="Roboto Condensed"/>
              </a:rPr>
              <a:t>trưng</a:t>
            </a:r>
            <a:r>
              <a:rPr lang="en-US" sz="4295" dirty="0">
                <a:solidFill>
                  <a:srgbClr val="BC660A"/>
                </a:solidFill>
                <a:latin typeface="Roboto Condensed"/>
              </a:rPr>
              <a:t> </a:t>
            </a:r>
            <a:r>
              <a:rPr lang="en-US" sz="4295" dirty="0" err="1">
                <a:solidFill>
                  <a:srgbClr val="BC660A"/>
                </a:solidFill>
                <a:latin typeface="Roboto Condensed"/>
              </a:rPr>
              <a:t>nổi</a:t>
            </a:r>
            <a:r>
              <a:rPr lang="en-US" sz="4295" dirty="0">
                <a:solidFill>
                  <a:srgbClr val="BC660A"/>
                </a:solidFill>
                <a:latin typeface="Roboto Condensed"/>
              </a:rPr>
              <a:t> </a:t>
            </a:r>
            <a:r>
              <a:rPr lang="en-US" sz="4295" dirty="0" err="1">
                <a:solidFill>
                  <a:srgbClr val="BC660A"/>
                </a:solidFill>
                <a:latin typeface="Roboto Condensed"/>
              </a:rPr>
              <a:t>bật</a:t>
            </a:r>
            <a:r>
              <a:rPr lang="en-US" sz="4295" dirty="0">
                <a:solidFill>
                  <a:srgbClr val="BC660A"/>
                </a:solidFill>
                <a:latin typeface="Roboto Condensed"/>
              </a:rPr>
              <a:t> </a:t>
            </a:r>
            <a:r>
              <a:rPr lang="en-US" sz="4295" dirty="0" err="1">
                <a:solidFill>
                  <a:srgbClr val="BC660A"/>
                </a:solidFill>
                <a:latin typeface="Roboto Condensed"/>
              </a:rPr>
              <a:t>của</a:t>
            </a:r>
            <a:r>
              <a:rPr lang="en-US" sz="4295" dirty="0">
                <a:solidFill>
                  <a:srgbClr val="BC660A"/>
                </a:solidFill>
                <a:latin typeface="Roboto Condensed"/>
              </a:rPr>
              <a:t> </a:t>
            </a:r>
            <a:r>
              <a:rPr lang="en-US" sz="4295" dirty="0" err="1">
                <a:solidFill>
                  <a:srgbClr val="BC660A"/>
                </a:solidFill>
                <a:latin typeface="Roboto Condensed"/>
              </a:rPr>
              <a:t>đối</a:t>
            </a:r>
            <a:r>
              <a:rPr lang="en-US" sz="4295" dirty="0">
                <a:solidFill>
                  <a:srgbClr val="BC660A"/>
                </a:solidFill>
                <a:latin typeface="Roboto Condensed"/>
              </a:rPr>
              <a:t> </a:t>
            </a:r>
            <a:r>
              <a:rPr lang="en-US" sz="4295" dirty="0" err="1">
                <a:solidFill>
                  <a:srgbClr val="BC660A"/>
                </a:solidFill>
                <a:latin typeface="Roboto Condensed"/>
              </a:rPr>
              <a:t>tượng</a:t>
            </a:r>
            <a:r>
              <a:rPr lang="en-US" sz="4295" dirty="0">
                <a:solidFill>
                  <a:srgbClr val="BC660A"/>
                </a:solidFill>
                <a:latin typeface="Roboto Condensed"/>
              </a:rPr>
              <a:t> </a:t>
            </a:r>
            <a:r>
              <a:rPr lang="en-US" sz="4295" dirty="0" err="1">
                <a:solidFill>
                  <a:srgbClr val="BC660A"/>
                </a:solidFill>
                <a:latin typeface="Roboto Condensed"/>
              </a:rPr>
              <a:t>thuyết</a:t>
            </a:r>
            <a:r>
              <a:rPr lang="en-US" sz="4295" dirty="0">
                <a:solidFill>
                  <a:srgbClr val="BC660A"/>
                </a:solidFill>
                <a:latin typeface="Roboto Condensed"/>
              </a:rPr>
              <a:t> </a:t>
            </a:r>
            <a:r>
              <a:rPr lang="en-US" sz="4295" dirty="0" err="1">
                <a:solidFill>
                  <a:srgbClr val="BC660A"/>
                </a:solidFill>
                <a:latin typeface="Roboto Condensed"/>
              </a:rPr>
              <a:t>minh</a:t>
            </a:r>
            <a:r>
              <a:rPr lang="en-US" sz="4295" dirty="0">
                <a:solidFill>
                  <a:srgbClr val="BC660A"/>
                </a:solidFill>
                <a:latin typeface="Roboto Condensed"/>
              </a:rPr>
              <a:t>.</a:t>
            </a:r>
          </a:p>
        </p:txBody>
      </p:sp>
      <p:sp>
        <p:nvSpPr>
          <p:cNvPr id="5" name="Freeform 5"/>
          <p:cNvSpPr/>
          <p:nvPr/>
        </p:nvSpPr>
        <p:spPr>
          <a:xfrm>
            <a:off x="9144000" y="8771085"/>
            <a:ext cx="11047207" cy="2402768"/>
          </a:xfrm>
          <a:custGeom>
            <a:avLst/>
            <a:gdLst/>
            <a:ahLst/>
            <a:cxnLst/>
            <a:rect l="l" t="t" r="r" b="b"/>
            <a:pathLst>
              <a:path w="11047207" h="2402768">
                <a:moveTo>
                  <a:pt x="0" y="0"/>
                </a:moveTo>
                <a:lnTo>
                  <a:pt x="11047207" y="0"/>
                </a:lnTo>
                <a:lnTo>
                  <a:pt x="11047207" y="2402768"/>
                </a:lnTo>
                <a:lnTo>
                  <a:pt x="0" y="2402768"/>
                </a:lnTo>
                <a:lnTo>
                  <a:pt x="0" y="0"/>
                </a:lnTo>
                <a:close/>
              </a:path>
            </a:pathLst>
          </a:custGeom>
          <a:blipFill>
            <a:blip r:embed="rId4">
              <a:alphaModFix amt="91000"/>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4993853" y="4466908"/>
            <a:ext cx="8494682"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BF0"/>
                </a:solidFill>
                <a:latin typeface="Glacial Indifference"/>
              </a:rPr>
              <a:t>Citation</a:t>
            </a:r>
          </a:p>
        </p:txBody>
      </p:sp>
      <p:grpSp>
        <p:nvGrpSpPr>
          <p:cNvPr id="3" name="Group 3"/>
          <p:cNvGrpSpPr/>
          <p:nvPr/>
        </p:nvGrpSpPr>
        <p:grpSpPr>
          <a:xfrm>
            <a:off x="0" y="8798670"/>
            <a:ext cx="18288000" cy="1562100"/>
            <a:chOff x="0" y="0"/>
            <a:chExt cx="4816593" cy="411417"/>
          </a:xfrm>
        </p:grpSpPr>
        <p:sp>
          <p:nvSpPr>
            <p:cNvPr id="4" name="Freeform 4"/>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sp>
        <p:sp>
          <p:nvSpPr>
            <p:cNvPr id="5" name="TextBox 5"/>
            <p:cNvSpPr txBox="1"/>
            <p:nvPr/>
          </p:nvSpPr>
          <p:spPr>
            <a:xfrm>
              <a:off x="0" y="-38100"/>
              <a:ext cx="4816593" cy="4495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80267" y="4524058"/>
            <a:ext cx="20842922" cy="6442358"/>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52719" y="4118618"/>
            <a:ext cx="7172458" cy="6611702"/>
          </a:xfrm>
          <a:custGeom>
            <a:avLst/>
            <a:gdLst/>
            <a:ahLst/>
            <a:cxnLst/>
            <a:rect l="l" t="t" r="r" b="b"/>
            <a:pathLst>
              <a:path w="7172458" h="6611702">
                <a:moveTo>
                  <a:pt x="0" y="0"/>
                </a:moveTo>
                <a:lnTo>
                  <a:pt x="7172458" y="0"/>
                </a:lnTo>
                <a:lnTo>
                  <a:pt x="7172458" y="6611702"/>
                </a:lnTo>
                <a:lnTo>
                  <a:pt x="0" y="66117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41420" y="2282243"/>
            <a:ext cx="17066930" cy="2028632"/>
          </a:xfrm>
          <a:prstGeom prst="rect">
            <a:avLst/>
          </a:prstGeom>
        </p:spPr>
        <p:txBody>
          <a:bodyPr lIns="0" tIns="0" rIns="0" bIns="0" rtlCol="0" anchor="t">
            <a:spAutoFit/>
          </a:bodyPr>
          <a:lstStyle/>
          <a:p>
            <a:pPr marL="0" lvl="0" indent="0" algn="ctr">
              <a:lnSpc>
                <a:spcPts val="13559"/>
              </a:lnSpc>
              <a:spcBef>
                <a:spcPct val="0"/>
              </a:spcBef>
            </a:pPr>
            <a:r>
              <a:rPr lang="en-US" sz="19600" dirty="0">
                <a:solidFill>
                  <a:srgbClr val="BC660A"/>
                </a:solidFill>
                <a:latin typeface="#9Slide05 IcielSanelma"/>
              </a:rPr>
              <a:t>IV. </a:t>
            </a:r>
            <a:r>
              <a:rPr lang="en-US" sz="19600" dirty="0" err="1">
                <a:solidFill>
                  <a:srgbClr val="BC660A"/>
                </a:solidFill>
                <a:latin typeface="#9Slide05 IcielSanelma"/>
              </a:rPr>
              <a:t>Luyện</a:t>
            </a:r>
            <a:r>
              <a:rPr lang="en-US" sz="19600" dirty="0">
                <a:solidFill>
                  <a:srgbClr val="BC660A"/>
                </a:solidFill>
                <a:latin typeface="#9Slide05 IcielSanelma"/>
              </a:rPr>
              <a:t> </a:t>
            </a:r>
            <a:r>
              <a:rPr lang="en-US" sz="19600" dirty="0" err="1">
                <a:solidFill>
                  <a:srgbClr val="BC660A"/>
                </a:solidFill>
                <a:latin typeface="#9Slide05 IcielSanelma"/>
              </a:rPr>
              <a:t>tập</a:t>
            </a:r>
            <a:endParaRPr lang="en-US" sz="19600" dirty="0">
              <a:solidFill>
                <a:srgbClr val="BC660A"/>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82000"/>
            </a:blip>
            <a:stretch>
              <a:fillRect t="-30314"/>
            </a:stretch>
          </a:blipFill>
        </p:spPr>
      </p:sp>
      <p:grpSp>
        <p:nvGrpSpPr>
          <p:cNvPr id="3" name="Group 3"/>
          <p:cNvGrpSpPr/>
          <p:nvPr/>
        </p:nvGrpSpPr>
        <p:grpSpPr>
          <a:xfrm>
            <a:off x="6497986" y="494144"/>
            <a:ext cx="5967311" cy="970211"/>
            <a:chOff x="0" y="0"/>
            <a:chExt cx="1571638" cy="255529"/>
          </a:xfrm>
        </p:grpSpPr>
        <p:sp>
          <p:nvSpPr>
            <p:cNvPr id="4" name="Freeform 4"/>
            <p:cNvSpPr/>
            <p:nvPr/>
          </p:nvSpPr>
          <p:spPr>
            <a:xfrm>
              <a:off x="0" y="0"/>
              <a:ext cx="1571637" cy="255529"/>
            </a:xfrm>
            <a:custGeom>
              <a:avLst/>
              <a:gdLst/>
              <a:ahLst/>
              <a:cxnLst/>
              <a:rect l="l" t="t" r="r" b="b"/>
              <a:pathLst>
                <a:path w="1571637" h="255529">
                  <a:moveTo>
                    <a:pt x="66167" y="0"/>
                  </a:moveTo>
                  <a:lnTo>
                    <a:pt x="1505471" y="0"/>
                  </a:lnTo>
                  <a:cubicBezTo>
                    <a:pt x="1542014" y="0"/>
                    <a:pt x="1571637" y="29624"/>
                    <a:pt x="1571637" y="66167"/>
                  </a:cubicBezTo>
                  <a:lnTo>
                    <a:pt x="1571637" y="189362"/>
                  </a:lnTo>
                  <a:cubicBezTo>
                    <a:pt x="1571637" y="206910"/>
                    <a:pt x="1564666" y="223740"/>
                    <a:pt x="1552258" y="236149"/>
                  </a:cubicBezTo>
                  <a:cubicBezTo>
                    <a:pt x="1539849" y="248558"/>
                    <a:pt x="1523019" y="255529"/>
                    <a:pt x="1505471" y="255529"/>
                  </a:cubicBezTo>
                  <a:lnTo>
                    <a:pt x="66167" y="255529"/>
                  </a:lnTo>
                  <a:cubicBezTo>
                    <a:pt x="29624" y="255529"/>
                    <a:pt x="0" y="225905"/>
                    <a:pt x="0" y="189362"/>
                  </a:cubicBezTo>
                  <a:lnTo>
                    <a:pt x="0" y="66167"/>
                  </a:lnTo>
                  <a:cubicBezTo>
                    <a:pt x="0" y="48618"/>
                    <a:pt x="6971" y="31788"/>
                    <a:pt x="19380" y="19380"/>
                  </a:cubicBezTo>
                  <a:cubicBezTo>
                    <a:pt x="31788" y="6971"/>
                    <a:pt x="48618" y="0"/>
                    <a:pt x="66167" y="0"/>
                  </a:cubicBezTo>
                  <a:close/>
                </a:path>
              </a:pathLst>
            </a:custGeom>
            <a:solidFill>
              <a:srgbClr val="F6E09C"/>
            </a:solidFill>
          </p:spPr>
        </p:sp>
        <p:sp>
          <p:nvSpPr>
            <p:cNvPr id="5" name="TextBox 5"/>
            <p:cNvSpPr txBox="1"/>
            <p:nvPr/>
          </p:nvSpPr>
          <p:spPr>
            <a:xfrm>
              <a:off x="0" y="-38100"/>
              <a:ext cx="1571638" cy="29362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918982" y="1899834"/>
            <a:ext cx="12450036" cy="1285343"/>
            <a:chOff x="0" y="0"/>
            <a:chExt cx="3279022" cy="338527"/>
          </a:xfrm>
        </p:grpSpPr>
        <p:sp>
          <p:nvSpPr>
            <p:cNvPr id="7" name="Freeform 7"/>
            <p:cNvSpPr/>
            <p:nvPr/>
          </p:nvSpPr>
          <p:spPr>
            <a:xfrm>
              <a:off x="0" y="0"/>
              <a:ext cx="3279022" cy="338527"/>
            </a:xfrm>
            <a:custGeom>
              <a:avLst/>
              <a:gdLst/>
              <a:ahLst/>
              <a:cxnLst/>
              <a:rect l="l" t="t" r="r" b="b"/>
              <a:pathLst>
                <a:path w="3279022" h="338527">
                  <a:moveTo>
                    <a:pt x="31714" y="0"/>
                  </a:moveTo>
                  <a:lnTo>
                    <a:pt x="3247308" y="0"/>
                  </a:lnTo>
                  <a:cubicBezTo>
                    <a:pt x="3255719" y="0"/>
                    <a:pt x="3263786" y="3341"/>
                    <a:pt x="3269733" y="9289"/>
                  </a:cubicBezTo>
                  <a:cubicBezTo>
                    <a:pt x="3275681" y="15236"/>
                    <a:pt x="3279022" y="23303"/>
                    <a:pt x="3279022" y="31714"/>
                  </a:cubicBezTo>
                  <a:lnTo>
                    <a:pt x="3279022" y="306813"/>
                  </a:lnTo>
                  <a:cubicBezTo>
                    <a:pt x="3279022" y="324328"/>
                    <a:pt x="3264823" y="338527"/>
                    <a:pt x="3247308" y="338527"/>
                  </a:cubicBezTo>
                  <a:lnTo>
                    <a:pt x="31714" y="338527"/>
                  </a:lnTo>
                  <a:cubicBezTo>
                    <a:pt x="14199" y="338527"/>
                    <a:pt x="0" y="324328"/>
                    <a:pt x="0" y="306813"/>
                  </a:cubicBezTo>
                  <a:lnTo>
                    <a:pt x="0" y="31714"/>
                  </a:lnTo>
                  <a:cubicBezTo>
                    <a:pt x="0" y="14199"/>
                    <a:pt x="14199" y="0"/>
                    <a:pt x="31714" y="0"/>
                  </a:cubicBezTo>
                  <a:close/>
                </a:path>
              </a:pathLst>
            </a:custGeom>
            <a:solidFill>
              <a:srgbClr val="F6E09C"/>
            </a:solidFill>
          </p:spPr>
        </p:sp>
        <p:sp>
          <p:nvSpPr>
            <p:cNvPr id="8" name="TextBox 8"/>
            <p:cNvSpPr txBox="1"/>
            <p:nvPr/>
          </p:nvSpPr>
          <p:spPr>
            <a:xfrm>
              <a:off x="0" y="-38100"/>
              <a:ext cx="3279022" cy="376627"/>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918982" y="3380292"/>
            <a:ext cx="12450036" cy="2658420"/>
            <a:chOff x="0" y="0"/>
            <a:chExt cx="3279022" cy="700160"/>
          </a:xfrm>
        </p:grpSpPr>
        <p:sp>
          <p:nvSpPr>
            <p:cNvPr id="10" name="Freeform 10"/>
            <p:cNvSpPr/>
            <p:nvPr/>
          </p:nvSpPr>
          <p:spPr>
            <a:xfrm>
              <a:off x="0" y="0"/>
              <a:ext cx="3279022" cy="700160"/>
            </a:xfrm>
            <a:custGeom>
              <a:avLst/>
              <a:gdLst/>
              <a:ahLst/>
              <a:cxnLst/>
              <a:rect l="l" t="t" r="r" b="b"/>
              <a:pathLst>
                <a:path w="3279022" h="700160">
                  <a:moveTo>
                    <a:pt x="31714" y="0"/>
                  </a:moveTo>
                  <a:lnTo>
                    <a:pt x="3247308" y="0"/>
                  </a:lnTo>
                  <a:cubicBezTo>
                    <a:pt x="3255719" y="0"/>
                    <a:pt x="3263786" y="3341"/>
                    <a:pt x="3269733" y="9289"/>
                  </a:cubicBezTo>
                  <a:cubicBezTo>
                    <a:pt x="3275681" y="15236"/>
                    <a:pt x="3279022" y="23303"/>
                    <a:pt x="3279022" y="31714"/>
                  </a:cubicBezTo>
                  <a:lnTo>
                    <a:pt x="3279022" y="668446"/>
                  </a:lnTo>
                  <a:cubicBezTo>
                    <a:pt x="3279022" y="685961"/>
                    <a:pt x="3264823" y="700160"/>
                    <a:pt x="3247308" y="700160"/>
                  </a:cubicBezTo>
                  <a:lnTo>
                    <a:pt x="31714" y="700160"/>
                  </a:lnTo>
                  <a:cubicBezTo>
                    <a:pt x="14199" y="700160"/>
                    <a:pt x="0" y="685961"/>
                    <a:pt x="0" y="668446"/>
                  </a:cubicBezTo>
                  <a:lnTo>
                    <a:pt x="0" y="31714"/>
                  </a:lnTo>
                  <a:cubicBezTo>
                    <a:pt x="0" y="14199"/>
                    <a:pt x="14199" y="0"/>
                    <a:pt x="31714" y="0"/>
                  </a:cubicBezTo>
                  <a:close/>
                </a:path>
              </a:pathLst>
            </a:custGeom>
            <a:solidFill>
              <a:srgbClr val="F6E09C"/>
            </a:solidFill>
          </p:spPr>
        </p:sp>
        <p:sp>
          <p:nvSpPr>
            <p:cNvPr id="11" name="TextBox 11"/>
            <p:cNvSpPr txBox="1"/>
            <p:nvPr/>
          </p:nvSpPr>
          <p:spPr>
            <a:xfrm>
              <a:off x="0" y="-38100"/>
              <a:ext cx="3279022" cy="73826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918982" y="6229212"/>
            <a:ext cx="12450036" cy="1555457"/>
            <a:chOff x="0" y="0"/>
            <a:chExt cx="3279022" cy="409668"/>
          </a:xfrm>
        </p:grpSpPr>
        <p:sp>
          <p:nvSpPr>
            <p:cNvPr id="13" name="Freeform 13"/>
            <p:cNvSpPr/>
            <p:nvPr/>
          </p:nvSpPr>
          <p:spPr>
            <a:xfrm>
              <a:off x="0" y="0"/>
              <a:ext cx="3279022" cy="409668"/>
            </a:xfrm>
            <a:custGeom>
              <a:avLst/>
              <a:gdLst/>
              <a:ahLst/>
              <a:cxnLst/>
              <a:rect l="l" t="t" r="r" b="b"/>
              <a:pathLst>
                <a:path w="3279022" h="409668">
                  <a:moveTo>
                    <a:pt x="31714" y="0"/>
                  </a:moveTo>
                  <a:lnTo>
                    <a:pt x="3247308" y="0"/>
                  </a:lnTo>
                  <a:cubicBezTo>
                    <a:pt x="3255719" y="0"/>
                    <a:pt x="3263786" y="3341"/>
                    <a:pt x="3269733" y="9289"/>
                  </a:cubicBezTo>
                  <a:cubicBezTo>
                    <a:pt x="3275681" y="15236"/>
                    <a:pt x="3279022" y="23303"/>
                    <a:pt x="3279022" y="31714"/>
                  </a:cubicBezTo>
                  <a:lnTo>
                    <a:pt x="3279022" y="377954"/>
                  </a:lnTo>
                  <a:cubicBezTo>
                    <a:pt x="3279022" y="395469"/>
                    <a:pt x="3264823" y="409668"/>
                    <a:pt x="3247308" y="409668"/>
                  </a:cubicBezTo>
                  <a:lnTo>
                    <a:pt x="31714" y="409668"/>
                  </a:lnTo>
                  <a:cubicBezTo>
                    <a:pt x="14199" y="409668"/>
                    <a:pt x="0" y="395469"/>
                    <a:pt x="0" y="377954"/>
                  </a:cubicBezTo>
                  <a:lnTo>
                    <a:pt x="0" y="31714"/>
                  </a:lnTo>
                  <a:cubicBezTo>
                    <a:pt x="0" y="14199"/>
                    <a:pt x="14199" y="0"/>
                    <a:pt x="31714" y="0"/>
                  </a:cubicBezTo>
                  <a:close/>
                </a:path>
              </a:pathLst>
            </a:custGeom>
            <a:solidFill>
              <a:srgbClr val="F6E09C"/>
            </a:solidFill>
          </p:spPr>
        </p:sp>
        <p:sp>
          <p:nvSpPr>
            <p:cNvPr id="14" name="TextBox 14"/>
            <p:cNvSpPr txBox="1"/>
            <p:nvPr/>
          </p:nvSpPr>
          <p:spPr>
            <a:xfrm>
              <a:off x="0" y="-38100"/>
              <a:ext cx="3279022" cy="44776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2439525" y="5651128"/>
            <a:ext cx="5848475" cy="4883476"/>
          </a:xfrm>
          <a:custGeom>
            <a:avLst/>
            <a:gdLst/>
            <a:ahLst/>
            <a:cxnLst/>
            <a:rect l="l" t="t" r="r" b="b"/>
            <a:pathLst>
              <a:path w="5848475" h="4883476">
                <a:moveTo>
                  <a:pt x="0" y="0"/>
                </a:moveTo>
                <a:lnTo>
                  <a:pt x="5848475" y="0"/>
                </a:lnTo>
                <a:lnTo>
                  <a:pt x="5848475" y="4883476"/>
                </a:lnTo>
                <a:lnTo>
                  <a:pt x="0" y="4883476"/>
                </a:lnTo>
                <a:lnTo>
                  <a:pt x="0" y="0"/>
                </a:lnTo>
                <a:close/>
              </a:path>
            </a:pathLst>
          </a:custGeom>
          <a:blipFill>
            <a:blip r:embed="rId3"/>
            <a:stretch>
              <a:fillRect/>
            </a:stretch>
          </a:blipFill>
        </p:spPr>
      </p:sp>
      <p:sp>
        <p:nvSpPr>
          <p:cNvPr id="16" name="TextBox 16"/>
          <p:cNvSpPr txBox="1"/>
          <p:nvPr/>
        </p:nvSpPr>
        <p:spPr>
          <a:xfrm>
            <a:off x="7047806" y="478552"/>
            <a:ext cx="4867672" cy="863600"/>
          </a:xfrm>
          <a:prstGeom prst="rect">
            <a:avLst/>
          </a:prstGeom>
        </p:spPr>
        <p:txBody>
          <a:bodyPr lIns="0" tIns="0" rIns="0" bIns="0" rtlCol="0" anchor="t">
            <a:spAutoFit/>
          </a:bodyPr>
          <a:lstStyle/>
          <a:p>
            <a:pPr algn="ctr">
              <a:lnSpc>
                <a:spcPts val="7000"/>
              </a:lnSpc>
            </a:pPr>
            <a:r>
              <a:rPr lang="en-US" sz="5000">
                <a:solidFill>
                  <a:srgbClr val="BC660A"/>
                </a:solidFill>
                <a:latin typeface="Roboto Condensed Bold"/>
              </a:rPr>
              <a:t>THẢO LUẬN NHÓM</a:t>
            </a:r>
          </a:p>
        </p:txBody>
      </p:sp>
      <p:sp>
        <p:nvSpPr>
          <p:cNvPr id="17" name="TextBox 17"/>
          <p:cNvSpPr txBox="1"/>
          <p:nvPr/>
        </p:nvSpPr>
        <p:spPr>
          <a:xfrm>
            <a:off x="3181346" y="2171994"/>
            <a:ext cx="11925309" cy="665373"/>
          </a:xfrm>
          <a:prstGeom prst="rect">
            <a:avLst/>
          </a:prstGeom>
        </p:spPr>
        <p:txBody>
          <a:bodyPr lIns="0" tIns="0" rIns="0" bIns="0" rtlCol="0" anchor="t">
            <a:spAutoFit/>
          </a:bodyPr>
          <a:lstStyle/>
          <a:p>
            <a:pPr algn="l">
              <a:lnSpc>
                <a:spcPts val="5236"/>
              </a:lnSpc>
            </a:pPr>
            <a:r>
              <a:rPr lang="en-US" sz="4292">
                <a:solidFill>
                  <a:srgbClr val="437466"/>
                </a:solidFill>
                <a:latin typeface="Roboto Condensed Bold"/>
              </a:rPr>
              <a:t>Cách thức:</a:t>
            </a:r>
            <a:r>
              <a:rPr lang="en-US" sz="4292">
                <a:solidFill>
                  <a:srgbClr val="437466"/>
                </a:solidFill>
                <a:latin typeface="Roboto Condensed"/>
              </a:rPr>
              <a:t> Lớp chia thành 3 - 4  nhóm</a:t>
            </a:r>
          </a:p>
        </p:txBody>
      </p:sp>
      <p:sp>
        <p:nvSpPr>
          <p:cNvPr id="18" name="TextBox 18"/>
          <p:cNvSpPr txBox="1"/>
          <p:nvPr/>
        </p:nvSpPr>
        <p:spPr>
          <a:xfrm>
            <a:off x="3181346" y="3710066"/>
            <a:ext cx="11925309" cy="1979823"/>
          </a:xfrm>
          <a:prstGeom prst="rect">
            <a:avLst/>
          </a:prstGeom>
        </p:spPr>
        <p:txBody>
          <a:bodyPr lIns="0" tIns="0" rIns="0" bIns="0" rtlCol="0" anchor="t">
            <a:spAutoFit/>
          </a:bodyPr>
          <a:lstStyle/>
          <a:p>
            <a:pPr algn="l">
              <a:lnSpc>
                <a:spcPts val="5236"/>
              </a:lnSpc>
            </a:pPr>
            <a:r>
              <a:rPr lang="en-US" sz="4292">
                <a:solidFill>
                  <a:srgbClr val="437466"/>
                </a:solidFill>
                <a:latin typeface="Roboto Condensed Bold"/>
              </a:rPr>
              <a:t>Nhiệm vụ: </a:t>
            </a:r>
            <a:r>
              <a:rPr lang="en-US" sz="4292">
                <a:solidFill>
                  <a:srgbClr val="437466"/>
                </a:solidFill>
                <a:latin typeface="Roboto Condensed"/>
              </a:rPr>
              <a:t>Lựa chọn thuyết minh giới thiệu về một danh lam thắng cảnh mà em yêu thích; thực hiện lập dàn ý trong phiếu học tập 2.</a:t>
            </a:r>
          </a:p>
        </p:txBody>
      </p:sp>
      <p:sp>
        <p:nvSpPr>
          <p:cNvPr id="19" name="TextBox 19"/>
          <p:cNvSpPr txBox="1"/>
          <p:nvPr/>
        </p:nvSpPr>
        <p:spPr>
          <a:xfrm>
            <a:off x="3181346" y="6664729"/>
            <a:ext cx="11925309" cy="665373"/>
          </a:xfrm>
          <a:prstGeom prst="rect">
            <a:avLst/>
          </a:prstGeom>
        </p:spPr>
        <p:txBody>
          <a:bodyPr lIns="0" tIns="0" rIns="0" bIns="0" rtlCol="0" anchor="t">
            <a:spAutoFit/>
          </a:bodyPr>
          <a:lstStyle/>
          <a:p>
            <a:pPr algn="l">
              <a:lnSpc>
                <a:spcPts val="5236"/>
              </a:lnSpc>
            </a:pPr>
            <a:r>
              <a:rPr lang="en-US" sz="4292">
                <a:solidFill>
                  <a:srgbClr val="437466"/>
                </a:solidFill>
                <a:latin typeface="Roboto Condensed Bold"/>
              </a:rPr>
              <a:t>Thời gian: </a:t>
            </a:r>
            <a:r>
              <a:rPr lang="en-US" sz="4292">
                <a:solidFill>
                  <a:srgbClr val="437466"/>
                </a:solidFill>
                <a:latin typeface="Roboto Condensed Italics"/>
              </a:rPr>
              <a:t>10 phút </a:t>
            </a:r>
            <a:r>
              <a:rPr lang="en-US" sz="4292">
                <a:solidFill>
                  <a:srgbClr val="437466"/>
                </a:solidFill>
                <a:latin typeface="Roboto Condensed"/>
              </a:rPr>
              <a:t>(thảo luận); </a:t>
            </a:r>
            <a:r>
              <a:rPr lang="en-US" sz="4292">
                <a:solidFill>
                  <a:srgbClr val="437466"/>
                </a:solidFill>
                <a:latin typeface="Roboto Condensed Italics"/>
              </a:rPr>
              <a:t>3 phút</a:t>
            </a:r>
            <a:r>
              <a:rPr lang="en-US" sz="4292">
                <a:solidFill>
                  <a:srgbClr val="437466"/>
                </a:solidFill>
                <a:latin typeface="Roboto Condensed"/>
              </a:rPr>
              <a:t> (báo cáo)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4993853" y="4466908"/>
            <a:ext cx="8494682"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BF0"/>
                </a:solidFill>
                <a:latin typeface="Glacial Indifference"/>
              </a:rPr>
              <a:t>Citation</a:t>
            </a:r>
          </a:p>
        </p:txBody>
      </p:sp>
      <p:grpSp>
        <p:nvGrpSpPr>
          <p:cNvPr id="3" name="Group 3"/>
          <p:cNvGrpSpPr/>
          <p:nvPr/>
        </p:nvGrpSpPr>
        <p:grpSpPr>
          <a:xfrm>
            <a:off x="0" y="8798670"/>
            <a:ext cx="18288000" cy="1562100"/>
            <a:chOff x="0" y="0"/>
            <a:chExt cx="4816593" cy="411417"/>
          </a:xfrm>
        </p:grpSpPr>
        <p:sp>
          <p:nvSpPr>
            <p:cNvPr id="4" name="Freeform 4"/>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sp>
        <p:sp>
          <p:nvSpPr>
            <p:cNvPr id="5" name="TextBox 5"/>
            <p:cNvSpPr txBox="1"/>
            <p:nvPr/>
          </p:nvSpPr>
          <p:spPr>
            <a:xfrm>
              <a:off x="0" y="-38100"/>
              <a:ext cx="4816593" cy="4495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80267" y="4141518"/>
            <a:ext cx="20842922" cy="6442358"/>
          </a:xfrm>
          <a:custGeom>
            <a:avLst/>
            <a:gdLst/>
            <a:ahLst/>
            <a:cxnLst/>
            <a:rect l="l" t="t" r="r" b="b"/>
            <a:pathLst>
              <a:path w="20842922" h="6442358">
                <a:moveTo>
                  <a:pt x="0" y="0"/>
                </a:moveTo>
                <a:lnTo>
                  <a:pt x="20842922" y="0"/>
                </a:lnTo>
                <a:lnTo>
                  <a:pt x="20842922" y="6442358"/>
                </a:lnTo>
                <a:lnTo>
                  <a:pt x="0" y="64423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1581295" y="2880906"/>
            <a:ext cx="5678005" cy="7406094"/>
          </a:xfrm>
          <a:custGeom>
            <a:avLst/>
            <a:gdLst/>
            <a:ahLst/>
            <a:cxnLst/>
            <a:rect l="l" t="t" r="r" b="b"/>
            <a:pathLst>
              <a:path w="5678005" h="7406094">
                <a:moveTo>
                  <a:pt x="0" y="0"/>
                </a:moveTo>
                <a:lnTo>
                  <a:pt x="5678005" y="0"/>
                </a:lnTo>
                <a:lnTo>
                  <a:pt x="5678005" y="7406094"/>
                </a:lnTo>
                <a:lnTo>
                  <a:pt x="0" y="7406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0" y="1905569"/>
            <a:ext cx="17066930" cy="1907317"/>
          </a:xfrm>
          <a:prstGeom prst="rect">
            <a:avLst/>
          </a:prstGeom>
        </p:spPr>
        <p:txBody>
          <a:bodyPr lIns="0" tIns="0" rIns="0" bIns="0" rtlCol="0" anchor="t">
            <a:spAutoFit/>
          </a:bodyPr>
          <a:lstStyle/>
          <a:p>
            <a:pPr marL="0" lvl="0" indent="0" algn="ctr">
              <a:lnSpc>
                <a:spcPts val="13559"/>
              </a:lnSpc>
              <a:spcBef>
                <a:spcPct val="0"/>
              </a:spcBef>
            </a:pPr>
            <a:r>
              <a:rPr lang="en-US" sz="16300" dirty="0">
                <a:solidFill>
                  <a:srgbClr val="BC660A"/>
                </a:solidFill>
                <a:latin typeface="#9Slide05 IcielSanelma"/>
              </a:rPr>
              <a:t>V. </a:t>
            </a:r>
            <a:r>
              <a:rPr lang="en-US" sz="16300" dirty="0" err="1">
                <a:solidFill>
                  <a:srgbClr val="BC660A"/>
                </a:solidFill>
                <a:latin typeface="#9Slide05 IcielSanelma"/>
              </a:rPr>
              <a:t>Vận</a:t>
            </a:r>
            <a:r>
              <a:rPr lang="en-US" sz="16300" dirty="0">
                <a:solidFill>
                  <a:srgbClr val="BC660A"/>
                </a:solidFill>
                <a:latin typeface="#9Slide05 IcielSanelma"/>
              </a:rPr>
              <a:t> </a:t>
            </a:r>
            <a:r>
              <a:rPr lang="en-US" sz="16300" dirty="0" err="1">
                <a:solidFill>
                  <a:srgbClr val="BC660A"/>
                </a:solidFill>
                <a:latin typeface="#9Slide05 IcielSanelma"/>
              </a:rPr>
              <a:t>dụng</a:t>
            </a:r>
            <a:endParaRPr lang="en-US" sz="16300" dirty="0">
              <a:solidFill>
                <a:srgbClr val="BC660A"/>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75000"/>
            </a:blip>
            <a:stretch>
              <a:fillRect t="-21033" b="-9281"/>
            </a:stretch>
          </a:blipFill>
        </p:spPr>
      </p:sp>
      <p:grpSp>
        <p:nvGrpSpPr>
          <p:cNvPr id="3" name="Group 3"/>
          <p:cNvGrpSpPr/>
          <p:nvPr/>
        </p:nvGrpSpPr>
        <p:grpSpPr>
          <a:xfrm>
            <a:off x="2243927" y="3276692"/>
            <a:ext cx="3086100" cy="1127777"/>
            <a:chOff x="0" y="0"/>
            <a:chExt cx="812800" cy="297028"/>
          </a:xfrm>
        </p:grpSpPr>
        <p:sp>
          <p:nvSpPr>
            <p:cNvPr id="4" name="Freeform 4"/>
            <p:cNvSpPr/>
            <p:nvPr/>
          </p:nvSpPr>
          <p:spPr>
            <a:xfrm>
              <a:off x="0" y="0"/>
              <a:ext cx="812800" cy="297028"/>
            </a:xfrm>
            <a:custGeom>
              <a:avLst/>
              <a:gdLst/>
              <a:ahLst/>
              <a:cxnLst/>
              <a:rect l="l" t="t" r="r" b="b"/>
              <a:pathLst>
                <a:path w="812800" h="297028">
                  <a:moveTo>
                    <a:pt x="127941" y="0"/>
                  </a:moveTo>
                  <a:lnTo>
                    <a:pt x="684859" y="0"/>
                  </a:lnTo>
                  <a:cubicBezTo>
                    <a:pt x="718791" y="0"/>
                    <a:pt x="751333" y="13479"/>
                    <a:pt x="775327" y="37473"/>
                  </a:cubicBezTo>
                  <a:cubicBezTo>
                    <a:pt x="799321" y="61467"/>
                    <a:pt x="812800" y="94009"/>
                    <a:pt x="812800" y="127941"/>
                  </a:cubicBezTo>
                  <a:lnTo>
                    <a:pt x="812800" y="169087"/>
                  </a:lnTo>
                  <a:cubicBezTo>
                    <a:pt x="812800" y="203019"/>
                    <a:pt x="799321" y="235561"/>
                    <a:pt x="775327" y="259555"/>
                  </a:cubicBezTo>
                  <a:cubicBezTo>
                    <a:pt x="751333" y="283548"/>
                    <a:pt x="718791" y="297028"/>
                    <a:pt x="684859" y="297028"/>
                  </a:cubicBezTo>
                  <a:lnTo>
                    <a:pt x="127941" y="297028"/>
                  </a:lnTo>
                  <a:cubicBezTo>
                    <a:pt x="94009" y="297028"/>
                    <a:pt x="61467" y="283548"/>
                    <a:pt x="37473" y="259555"/>
                  </a:cubicBezTo>
                  <a:cubicBezTo>
                    <a:pt x="13479" y="235561"/>
                    <a:pt x="0" y="203019"/>
                    <a:pt x="0" y="169087"/>
                  </a:cubicBezTo>
                  <a:lnTo>
                    <a:pt x="0" y="127941"/>
                  </a:lnTo>
                  <a:cubicBezTo>
                    <a:pt x="0" y="94009"/>
                    <a:pt x="13479" y="61467"/>
                    <a:pt x="37473" y="37473"/>
                  </a:cubicBezTo>
                  <a:cubicBezTo>
                    <a:pt x="61467" y="13479"/>
                    <a:pt x="94009" y="0"/>
                    <a:pt x="127941" y="0"/>
                  </a:cubicBezTo>
                  <a:close/>
                </a:path>
              </a:pathLst>
            </a:custGeom>
            <a:solidFill>
              <a:srgbClr val="CFA954"/>
            </a:solidFill>
          </p:spPr>
        </p:sp>
        <p:sp>
          <p:nvSpPr>
            <p:cNvPr id="5" name="TextBox 5"/>
            <p:cNvSpPr txBox="1"/>
            <p:nvPr/>
          </p:nvSpPr>
          <p:spPr>
            <a:xfrm>
              <a:off x="0" y="-38100"/>
              <a:ext cx="812800" cy="33512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3993" y="4556869"/>
            <a:ext cx="4707681" cy="5141048"/>
            <a:chOff x="0" y="0"/>
            <a:chExt cx="1239883" cy="1354021"/>
          </a:xfrm>
        </p:grpSpPr>
        <p:sp>
          <p:nvSpPr>
            <p:cNvPr id="7" name="Freeform 7"/>
            <p:cNvSpPr/>
            <p:nvPr/>
          </p:nvSpPr>
          <p:spPr>
            <a:xfrm>
              <a:off x="0" y="0"/>
              <a:ext cx="1239883" cy="1354021"/>
            </a:xfrm>
            <a:custGeom>
              <a:avLst/>
              <a:gdLst/>
              <a:ahLst/>
              <a:cxnLst/>
              <a:rect l="l" t="t" r="r" b="b"/>
              <a:pathLst>
                <a:path w="1239883" h="1354021">
                  <a:moveTo>
                    <a:pt x="83871" y="0"/>
                  </a:moveTo>
                  <a:lnTo>
                    <a:pt x="1156012" y="0"/>
                  </a:lnTo>
                  <a:cubicBezTo>
                    <a:pt x="1202333" y="0"/>
                    <a:pt x="1239883" y="37550"/>
                    <a:pt x="1239883" y="83871"/>
                  </a:cubicBezTo>
                  <a:lnTo>
                    <a:pt x="1239883" y="1270150"/>
                  </a:lnTo>
                  <a:cubicBezTo>
                    <a:pt x="1239883" y="1316471"/>
                    <a:pt x="1202333" y="1354021"/>
                    <a:pt x="1156012" y="1354021"/>
                  </a:cubicBezTo>
                  <a:lnTo>
                    <a:pt x="83871" y="1354021"/>
                  </a:lnTo>
                  <a:cubicBezTo>
                    <a:pt x="37550" y="1354021"/>
                    <a:pt x="0" y="1316471"/>
                    <a:pt x="0" y="1270150"/>
                  </a:cubicBezTo>
                  <a:lnTo>
                    <a:pt x="0" y="83871"/>
                  </a:lnTo>
                  <a:cubicBezTo>
                    <a:pt x="0" y="37550"/>
                    <a:pt x="37550" y="0"/>
                    <a:pt x="83871" y="0"/>
                  </a:cubicBezTo>
                  <a:close/>
                </a:path>
              </a:pathLst>
            </a:custGeom>
            <a:solidFill>
              <a:srgbClr val="D0DFD0"/>
            </a:solidFill>
          </p:spPr>
        </p:sp>
        <p:sp>
          <p:nvSpPr>
            <p:cNvPr id="8" name="TextBox 8"/>
            <p:cNvSpPr txBox="1"/>
            <p:nvPr/>
          </p:nvSpPr>
          <p:spPr>
            <a:xfrm>
              <a:off x="0" y="-38100"/>
              <a:ext cx="1239883" cy="1392121"/>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834297" y="4814355"/>
            <a:ext cx="4234083" cy="4587975"/>
          </a:xfrm>
          <a:prstGeom prst="rect">
            <a:avLst/>
          </a:prstGeom>
        </p:spPr>
        <p:txBody>
          <a:bodyPr lIns="0" tIns="0" rIns="0" bIns="0" rtlCol="0" anchor="t">
            <a:spAutoFit/>
          </a:bodyPr>
          <a:lstStyle/>
          <a:p>
            <a:pPr algn="just">
              <a:lnSpc>
                <a:spcPts val="5189"/>
              </a:lnSpc>
            </a:pPr>
            <a:r>
              <a:rPr lang="en-US" sz="3992">
                <a:solidFill>
                  <a:srgbClr val="437466"/>
                </a:solidFill>
                <a:latin typeface="Roboto Condensed"/>
              </a:rPr>
              <a:t>Viết đoạn văn với dung lượng 7 – 8 câu về phần Giới thiệu thông tin chung về danh lam thắng cảnh (đã thống nhất ở phần Luyện tập)</a:t>
            </a:r>
          </a:p>
        </p:txBody>
      </p:sp>
      <p:sp>
        <p:nvSpPr>
          <p:cNvPr id="10" name="TextBox 10"/>
          <p:cNvSpPr txBox="1"/>
          <p:nvPr/>
        </p:nvSpPr>
        <p:spPr>
          <a:xfrm>
            <a:off x="2503032" y="3573135"/>
            <a:ext cx="2240124" cy="592041"/>
          </a:xfrm>
          <a:prstGeom prst="rect">
            <a:avLst/>
          </a:prstGeom>
        </p:spPr>
        <p:txBody>
          <a:bodyPr wrap="square" lIns="0" tIns="0" rIns="0" bIns="0" rtlCol="0" anchor="t">
            <a:spAutoFit/>
          </a:bodyPr>
          <a:lstStyle/>
          <a:p>
            <a:pPr algn="ctr">
              <a:lnSpc>
                <a:spcPts val="4463"/>
              </a:lnSpc>
              <a:spcBef>
                <a:spcPct val="0"/>
              </a:spcBef>
            </a:pPr>
            <a:r>
              <a:rPr lang="en-US" sz="4292" dirty="0" err="1">
                <a:solidFill>
                  <a:srgbClr val="FFFFFF"/>
                </a:solidFill>
                <a:latin typeface="Roboto Condensed Bold"/>
              </a:rPr>
              <a:t>Nhóm</a:t>
            </a:r>
            <a:r>
              <a:rPr lang="en-US" sz="4292" dirty="0">
                <a:solidFill>
                  <a:srgbClr val="FFFFFF"/>
                </a:solidFill>
                <a:latin typeface="Roboto Condensed Bold"/>
              </a:rPr>
              <a:t> 1</a:t>
            </a:r>
          </a:p>
        </p:txBody>
      </p:sp>
      <p:grpSp>
        <p:nvGrpSpPr>
          <p:cNvPr id="11" name="Group 11"/>
          <p:cNvGrpSpPr/>
          <p:nvPr/>
        </p:nvGrpSpPr>
        <p:grpSpPr>
          <a:xfrm>
            <a:off x="8027933" y="3276692"/>
            <a:ext cx="3086100" cy="1127777"/>
            <a:chOff x="0" y="0"/>
            <a:chExt cx="812800" cy="297028"/>
          </a:xfrm>
        </p:grpSpPr>
        <p:sp>
          <p:nvSpPr>
            <p:cNvPr id="12" name="Freeform 12"/>
            <p:cNvSpPr/>
            <p:nvPr/>
          </p:nvSpPr>
          <p:spPr>
            <a:xfrm>
              <a:off x="0" y="0"/>
              <a:ext cx="812800" cy="297028"/>
            </a:xfrm>
            <a:custGeom>
              <a:avLst/>
              <a:gdLst/>
              <a:ahLst/>
              <a:cxnLst/>
              <a:rect l="l" t="t" r="r" b="b"/>
              <a:pathLst>
                <a:path w="812800" h="297028">
                  <a:moveTo>
                    <a:pt x="127941" y="0"/>
                  </a:moveTo>
                  <a:lnTo>
                    <a:pt x="684859" y="0"/>
                  </a:lnTo>
                  <a:cubicBezTo>
                    <a:pt x="718791" y="0"/>
                    <a:pt x="751333" y="13479"/>
                    <a:pt x="775327" y="37473"/>
                  </a:cubicBezTo>
                  <a:cubicBezTo>
                    <a:pt x="799321" y="61467"/>
                    <a:pt x="812800" y="94009"/>
                    <a:pt x="812800" y="127941"/>
                  </a:cubicBezTo>
                  <a:lnTo>
                    <a:pt x="812800" y="169087"/>
                  </a:lnTo>
                  <a:cubicBezTo>
                    <a:pt x="812800" y="203019"/>
                    <a:pt x="799321" y="235561"/>
                    <a:pt x="775327" y="259555"/>
                  </a:cubicBezTo>
                  <a:cubicBezTo>
                    <a:pt x="751333" y="283548"/>
                    <a:pt x="718791" y="297028"/>
                    <a:pt x="684859" y="297028"/>
                  </a:cubicBezTo>
                  <a:lnTo>
                    <a:pt x="127941" y="297028"/>
                  </a:lnTo>
                  <a:cubicBezTo>
                    <a:pt x="94009" y="297028"/>
                    <a:pt x="61467" y="283548"/>
                    <a:pt x="37473" y="259555"/>
                  </a:cubicBezTo>
                  <a:cubicBezTo>
                    <a:pt x="13479" y="235561"/>
                    <a:pt x="0" y="203019"/>
                    <a:pt x="0" y="169087"/>
                  </a:cubicBezTo>
                  <a:lnTo>
                    <a:pt x="0" y="127941"/>
                  </a:lnTo>
                  <a:cubicBezTo>
                    <a:pt x="0" y="94009"/>
                    <a:pt x="13479" y="61467"/>
                    <a:pt x="37473" y="37473"/>
                  </a:cubicBezTo>
                  <a:cubicBezTo>
                    <a:pt x="61467" y="13479"/>
                    <a:pt x="94009" y="0"/>
                    <a:pt x="127941" y="0"/>
                  </a:cubicBezTo>
                  <a:close/>
                </a:path>
              </a:pathLst>
            </a:custGeom>
            <a:solidFill>
              <a:srgbClr val="CFA954"/>
            </a:solidFill>
          </p:spPr>
        </p:sp>
        <p:sp>
          <p:nvSpPr>
            <p:cNvPr id="13" name="TextBox 13"/>
            <p:cNvSpPr txBox="1"/>
            <p:nvPr/>
          </p:nvSpPr>
          <p:spPr>
            <a:xfrm>
              <a:off x="0" y="-38100"/>
              <a:ext cx="812800" cy="33512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7357999" y="4556869"/>
            <a:ext cx="4526706" cy="5141048"/>
            <a:chOff x="0" y="0"/>
            <a:chExt cx="1192219" cy="1354021"/>
          </a:xfrm>
        </p:grpSpPr>
        <p:sp>
          <p:nvSpPr>
            <p:cNvPr id="15" name="Freeform 15"/>
            <p:cNvSpPr/>
            <p:nvPr/>
          </p:nvSpPr>
          <p:spPr>
            <a:xfrm>
              <a:off x="0" y="0"/>
              <a:ext cx="1192219" cy="1354021"/>
            </a:xfrm>
            <a:custGeom>
              <a:avLst/>
              <a:gdLst/>
              <a:ahLst/>
              <a:cxnLst/>
              <a:rect l="l" t="t" r="r" b="b"/>
              <a:pathLst>
                <a:path w="1192219" h="1354021">
                  <a:moveTo>
                    <a:pt x="87224" y="0"/>
                  </a:moveTo>
                  <a:lnTo>
                    <a:pt x="1104995" y="0"/>
                  </a:lnTo>
                  <a:cubicBezTo>
                    <a:pt x="1153167" y="0"/>
                    <a:pt x="1192219" y="39052"/>
                    <a:pt x="1192219" y="87224"/>
                  </a:cubicBezTo>
                  <a:lnTo>
                    <a:pt x="1192219" y="1266797"/>
                  </a:lnTo>
                  <a:cubicBezTo>
                    <a:pt x="1192219" y="1314969"/>
                    <a:pt x="1153167" y="1354021"/>
                    <a:pt x="1104995" y="1354021"/>
                  </a:cubicBezTo>
                  <a:lnTo>
                    <a:pt x="87224" y="1354021"/>
                  </a:lnTo>
                  <a:cubicBezTo>
                    <a:pt x="39052" y="1354021"/>
                    <a:pt x="0" y="1314969"/>
                    <a:pt x="0" y="1266797"/>
                  </a:cubicBezTo>
                  <a:lnTo>
                    <a:pt x="0" y="87224"/>
                  </a:lnTo>
                  <a:cubicBezTo>
                    <a:pt x="0" y="39052"/>
                    <a:pt x="39052" y="0"/>
                    <a:pt x="87224" y="0"/>
                  </a:cubicBezTo>
                  <a:close/>
                </a:path>
              </a:pathLst>
            </a:custGeom>
            <a:solidFill>
              <a:srgbClr val="D0DFD0"/>
            </a:solidFill>
          </p:spPr>
        </p:sp>
        <p:sp>
          <p:nvSpPr>
            <p:cNvPr id="16" name="TextBox 16"/>
            <p:cNvSpPr txBox="1"/>
            <p:nvPr/>
          </p:nvSpPr>
          <p:spPr>
            <a:xfrm>
              <a:off x="0" y="-38100"/>
              <a:ext cx="1192219" cy="1392121"/>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7560584" y="4960763"/>
            <a:ext cx="4121535" cy="4587975"/>
          </a:xfrm>
          <a:prstGeom prst="rect">
            <a:avLst/>
          </a:prstGeom>
        </p:spPr>
        <p:txBody>
          <a:bodyPr lIns="0" tIns="0" rIns="0" bIns="0" rtlCol="0" anchor="t">
            <a:spAutoFit/>
          </a:bodyPr>
          <a:lstStyle/>
          <a:p>
            <a:pPr algn="just">
              <a:lnSpc>
                <a:spcPts val="5189"/>
              </a:lnSpc>
            </a:pPr>
            <a:r>
              <a:rPr lang="en-US" sz="3992">
                <a:solidFill>
                  <a:srgbClr val="437466"/>
                </a:solidFill>
                <a:latin typeface="Roboto Condensed"/>
              </a:rPr>
              <a:t>Viết đoạn văn với dung lượng 7 – 8 câu trình bày vẻ đẹp đặc sắc của danh lam thắng cảnh này (đã thống nhất ở phần Luyện tập)</a:t>
            </a:r>
          </a:p>
        </p:txBody>
      </p:sp>
      <p:sp>
        <p:nvSpPr>
          <p:cNvPr id="18" name="TextBox 18"/>
          <p:cNvSpPr txBox="1"/>
          <p:nvPr/>
        </p:nvSpPr>
        <p:spPr>
          <a:xfrm>
            <a:off x="8534400" y="3573135"/>
            <a:ext cx="1875973" cy="592041"/>
          </a:xfrm>
          <a:prstGeom prst="rect">
            <a:avLst/>
          </a:prstGeom>
        </p:spPr>
        <p:txBody>
          <a:bodyPr wrap="square" lIns="0" tIns="0" rIns="0" bIns="0" rtlCol="0" anchor="t">
            <a:spAutoFit/>
          </a:bodyPr>
          <a:lstStyle/>
          <a:p>
            <a:pPr algn="ctr">
              <a:lnSpc>
                <a:spcPts val="4463"/>
              </a:lnSpc>
              <a:spcBef>
                <a:spcPct val="0"/>
              </a:spcBef>
            </a:pPr>
            <a:r>
              <a:rPr lang="en-US" sz="4292" dirty="0" err="1">
                <a:solidFill>
                  <a:srgbClr val="FFFFFF"/>
                </a:solidFill>
                <a:latin typeface="Roboto Condensed Bold"/>
              </a:rPr>
              <a:t>Nhóm</a:t>
            </a:r>
            <a:r>
              <a:rPr lang="en-US" sz="4292" dirty="0">
                <a:solidFill>
                  <a:srgbClr val="FFFFFF"/>
                </a:solidFill>
                <a:latin typeface="Roboto Condensed Bold"/>
              </a:rPr>
              <a:t> 2</a:t>
            </a:r>
          </a:p>
        </p:txBody>
      </p:sp>
      <p:grpSp>
        <p:nvGrpSpPr>
          <p:cNvPr id="19" name="Group 19"/>
          <p:cNvGrpSpPr/>
          <p:nvPr/>
        </p:nvGrpSpPr>
        <p:grpSpPr>
          <a:xfrm>
            <a:off x="13402528" y="3276692"/>
            <a:ext cx="3086100" cy="1127777"/>
            <a:chOff x="0" y="0"/>
            <a:chExt cx="812800" cy="297028"/>
          </a:xfrm>
        </p:grpSpPr>
        <p:sp>
          <p:nvSpPr>
            <p:cNvPr id="20" name="Freeform 20"/>
            <p:cNvSpPr/>
            <p:nvPr/>
          </p:nvSpPr>
          <p:spPr>
            <a:xfrm>
              <a:off x="0" y="0"/>
              <a:ext cx="812800" cy="297028"/>
            </a:xfrm>
            <a:custGeom>
              <a:avLst/>
              <a:gdLst/>
              <a:ahLst/>
              <a:cxnLst/>
              <a:rect l="l" t="t" r="r" b="b"/>
              <a:pathLst>
                <a:path w="812800" h="297028">
                  <a:moveTo>
                    <a:pt x="127941" y="0"/>
                  </a:moveTo>
                  <a:lnTo>
                    <a:pt x="684859" y="0"/>
                  </a:lnTo>
                  <a:cubicBezTo>
                    <a:pt x="718791" y="0"/>
                    <a:pt x="751333" y="13479"/>
                    <a:pt x="775327" y="37473"/>
                  </a:cubicBezTo>
                  <a:cubicBezTo>
                    <a:pt x="799321" y="61467"/>
                    <a:pt x="812800" y="94009"/>
                    <a:pt x="812800" y="127941"/>
                  </a:cubicBezTo>
                  <a:lnTo>
                    <a:pt x="812800" y="169087"/>
                  </a:lnTo>
                  <a:cubicBezTo>
                    <a:pt x="812800" y="203019"/>
                    <a:pt x="799321" y="235561"/>
                    <a:pt x="775327" y="259555"/>
                  </a:cubicBezTo>
                  <a:cubicBezTo>
                    <a:pt x="751333" y="283548"/>
                    <a:pt x="718791" y="297028"/>
                    <a:pt x="684859" y="297028"/>
                  </a:cubicBezTo>
                  <a:lnTo>
                    <a:pt x="127941" y="297028"/>
                  </a:lnTo>
                  <a:cubicBezTo>
                    <a:pt x="94009" y="297028"/>
                    <a:pt x="61467" y="283548"/>
                    <a:pt x="37473" y="259555"/>
                  </a:cubicBezTo>
                  <a:cubicBezTo>
                    <a:pt x="13479" y="235561"/>
                    <a:pt x="0" y="203019"/>
                    <a:pt x="0" y="169087"/>
                  </a:cubicBezTo>
                  <a:lnTo>
                    <a:pt x="0" y="127941"/>
                  </a:lnTo>
                  <a:cubicBezTo>
                    <a:pt x="0" y="94009"/>
                    <a:pt x="13479" y="61467"/>
                    <a:pt x="37473" y="37473"/>
                  </a:cubicBezTo>
                  <a:cubicBezTo>
                    <a:pt x="61467" y="13479"/>
                    <a:pt x="94009" y="0"/>
                    <a:pt x="127941" y="0"/>
                  </a:cubicBezTo>
                  <a:close/>
                </a:path>
              </a:pathLst>
            </a:custGeom>
            <a:solidFill>
              <a:srgbClr val="CFA954"/>
            </a:solidFill>
          </p:spPr>
        </p:sp>
        <p:sp>
          <p:nvSpPr>
            <p:cNvPr id="21" name="TextBox 21"/>
            <p:cNvSpPr txBox="1"/>
            <p:nvPr/>
          </p:nvSpPr>
          <p:spPr>
            <a:xfrm>
              <a:off x="0" y="-38100"/>
              <a:ext cx="812800" cy="335128"/>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2755104" y="4556869"/>
            <a:ext cx="4504196" cy="5141048"/>
            <a:chOff x="0" y="0"/>
            <a:chExt cx="1186290" cy="1354021"/>
          </a:xfrm>
        </p:grpSpPr>
        <p:sp>
          <p:nvSpPr>
            <p:cNvPr id="23" name="Freeform 23"/>
            <p:cNvSpPr/>
            <p:nvPr/>
          </p:nvSpPr>
          <p:spPr>
            <a:xfrm>
              <a:off x="0" y="0"/>
              <a:ext cx="1186290" cy="1354021"/>
            </a:xfrm>
            <a:custGeom>
              <a:avLst/>
              <a:gdLst/>
              <a:ahLst/>
              <a:cxnLst/>
              <a:rect l="l" t="t" r="r" b="b"/>
              <a:pathLst>
                <a:path w="1186290" h="1354021">
                  <a:moveTo>
                    <a:pt x="87660" y="0"/>
                  </a:moveTo>
                  <a:lnTo>
                    <a:pt x="1098630" y="0"/>
                  </a:lnTo>
                  <a:cubicBezTo>
                    <a:pt x="1121879" y="0"/>
                    <a:pt x="1144176" y="9236"/>
                    <a:pt x="1160615" y="25675"/>
                  </a:cubicBezTo>
                  <a:cubicBezTo>
                    <a:pt x="1177055" y="42114"/>
                    <a:pt x="1186290" y="64411"/>
                    <a:pt x="1186290" y="87660"/>
                  </a:cubicBezTo>
                  <a:lnTo>
                    <a:pt x="1186290" y="1266361"/>
                  </a:lnTo>
                  <a:cubicBezTo>
                    <a:pt x="1186290" y="1314774"/>
                    <a:pt x="1147044" y="1354021"/>
                    <a:pt x="1098630" y="1354021"/>
                  </a:cubicBezTo>
                  <a:lnTo>
                    <a:pt x="87660" y="1354021"/>
                  </a:lnTo>
                  <a:cubicBezTo>
                    <a:pt x="39247" y="1354021"/>
                    <a:pt x="0" y="1314774"/>
                    <a:pt x="0" y="1266361"/>
                  </a:cubicBezTo>
                  <a:lnTo>
                    <a:pt x="0" y="87660"/>
                  </a:lnTo>
                  <a:cubicBezTo>
                    <a:pt x="0" y="39247"/>
                    <a:pt x="39247" y="0"/>
                    <a:pt x="87660" y="0"/>
                  </a:cubicBezTo>
                  <a:close/>
                </a:path>
              </a:pathLst>
            </a:custGeom>
            <a:solidFill>
              <a:srgbClr val="D0DFD0"/>
            </a:solidFill>
          </p:spPr>
        </p:sp>
        <p:sp>
          <p:nvSpPr>
            <p:cNvPr id="24" name="TextBox 24"/>
            <p:cNvSpPr txBox="1"/>
            <p:nvPr/>
          </p:nvSpPr>
          <p:spPr>
            <a:xfrm>
              <a:off x="0" y="-38100"/>
              <a:ext cx="1186290" cy="1392121"/>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850769" y="4968448"/>
            <a:ext cx="4312866" cy="4587975"/>
          </a:xfrm>
          <a:prstGeom prst="rect">
            <a:avLst/>
          </a:prstGeom>
        </p:spPr>
        <p:txBody>
          <a:bodyPr lIns="0" tIns="0" rIns="0" bIns="0" rtlCol="0" anchor="t">
            <a:spAutoFit/>
          </a:bodyPr>
          <a:lstStyle/>
          <a:p>
            <a:pPr algn="just">
              <a:lnSpc>
                <a:spcPts val="5189"/>
              </a:lnSpc>
            </a:pPr>
            <a:r>
              <a:rPr lang="en-US" sz="3992">
                <a:solidFill>
                  <a:srgbClr val="437466"/>
                </a:solidFill>
                <a:latin typeface="Roboto Condensed"/>
              </a:rPr>
              <a:t>Viết đoạn văn với dung lượng 7 – 8 câu trình bày giá trị vật chất và tinh thần của danh lam thắng cảnh này (đã thống nhất ở phần Luyện tập)</a:t>
            </a:r>
          </a:p>
        </p:txBody>
      </p:sp>
      <p:sp>
        <p:nvSpPr>
          <p:cNvPr id="26" name="TextBox 26"/>
          <p:cNvSpPr txBox="1"/>
          <p:nvPr/>
        </p:nvSpPr>
        <p:spPr>
          <a:xfrm>
            <a:off x="13944600" y="3573135"/>
            <a:ext cx="1840369" cy="592041"/>
          </a:xfrm>
          <a:prstGeom prst="rect">
            <a:avLst/>
          </a:prstGeom>
        </p:spPr>
        <p:txBody>
          <a:bodyPr wrap="square" lIns="0" tIns="0" rIns="0" bIns="0" rtlCol="0" anchor="t">
            <a:spAutoFit/>
          </a:bodyPr>
          <a:lstStyle/>
          <a:p>
            <a:pPr algn="ctr">
              <a:lnSpc>
                <a:spcPts val="4463"/>
              </a:lnSpc>
              <a:spcBef>
                <a:spcPct val="0"/>
              </a:spcBef>
            </a:pPr>
            <a:r>
              <a:rPr lang="en-US" sz="4292" dirty="0" err="1">
                <a:solidFill>
                  <a:srgbClr val="FFFFFF"/>
                </a:solidFill>
                <a:latin typeface="Roboto Condensed Bold"/>
              </a:rPr>
              <a:t>Nhóm</a:t>
            </a:r>
            <a:r>
              <a:rPr lang="en-US" sz="4292" dirty="0">
                <a:solidFill>
                  <a:srgbClr val="FFFFFF"/>
                </a:solidFill>
                <a:latin typeface="Roboto Condensed Bold"/>
              </a:rPr>
              <a:t> 3</a:t>
            </a:r>
          </a:p>
        </p:txBody>
      </p:sp>
      <p:grpSp>
        <p:nvGrpSpPr>
          <p:cNvPr id="27" name="Group 27"/>
          <p:cNvGrpSpPr/>
          <p:nvPr/>
        </p:nvGrpSpPr>
        <p:grpSpPr>
          <a:xfrm>
            <a:off x="5841871" y="253239"/>
            <a:ext cx="6913233" cy="970211"/>
            <a:chOff x="0" y="0"/>
            <a:chExt cx="1820769" cy="255529"/>
          </a:xfrm>
        </p:grpSpPr>
        <p:sp>
          <p:nvSpPr>
            <p:cNvPr id="28" name="Freeform 28"/>
            <p:cNvSpPr/>
            <p:nvPr/>
          </p:nvSpPr>
          <p:spPr>
            <a:xfrm>
              <a:off x="0" y="0"/>
              <a:ext cx="1820769" cy="255529"/>
            </a:xfrm>
            <a:custGeom>
              <a:avLst/>
              <a:gdLst/>
              <a:ahLst/>
              <a:cxnLst/>
              <a:rect l="l" t="t" r="r" b="b"/>
              <a:pathLst>
                <a:path w="1820769" h="255529">
                  <a:moveTo>
                    <a:pt x="57113" y="0"/>
                  </a:moveTo>
                  <a:lnTo>
                    <a:pt x="1763656" y="0"/>
                  </a:lnTo>
                  <a:cubicBezTo>
                    <a:pt x="1795199" y="0"/>
                    <a:pt x="1820769" y="25571"/>
                    <a:pt x="1820769" y="57113"/>
                  </a:cubicBezTo>
                  <a:lnTo>
                    <a:pt x="1820769" y="198415"/>
                  </a:lnTo>
                  <a:cubicBezTo>
                    <a:pt x="1820769" y="229958"/>
                    <a:pt x="1795199" y="255529"/>
                    <a:pt x="1763656" y="255529"/>
                  </a:cubicBezTo>
                  <a:lnTo>
                    <a:pt x="57113" y="255529"/>
                  </a:lnTo>
                  <a:cubicBezTo>
                    <a:pt x="25571" y="255529"/>
                    <a:pt x="0" y="229958"/>
                    <a:pt x="0" y="198415"/>
                  </a:cubicBezTo>
                  <a:lnTo>
                    <a:pt x="0" y="57113"/>
                  </a:lnTo>
                  <a:cubicBezTo>
                    <a:pt x="0" y="25571"/>
                    <a:pt x="25571" y="0"/>
                    <a:pt x="57113" y="0"/>
                  </a:cubicBezTo>
                  <a:close/>
                </a:path>
              </a:pathLst>
            </a:custGeom>
            <a:solidFill>
              <a:srgbClr val="F6E09C"/>
            </a:solidFill>
          </p:spPr>
        </p:sp>
        <p:sp>
          <p:nvSpPr>
            <p:cNvPr id="29" name="TextBox 29"/>
            <p:cNvSpPr txBox="1"/>
            <p:nvPr/>
          </p:nvSpPr>
          <p:spPr>
            <a:xfrm>
              <a:off x="0" y="-38100"/>
              <a:ext cx="1820769" cy="293629"/>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6068381" y="237646"/>
            <a:ext cx="6165650" cy="863600"/>
          </a:xfrm>
          <a:prstGeom prst="rect">
            <a:avLst/>
          </a:prstGeom>
        </p:spPr>
        <p:txBody>
          <a:bodyPr wrap="square" lIns="0" tIns="0" rIns="0" bIns="0" rtlCol="0" anchor="t">
            <a:spAutoFit/>
          </a:bodyPr>
          <a:lstStyle/>
          <a:p>
            <a:pPr algn="ctr">
              <a:lnSpc>
                <a:spcPts val="7000"/>
              </a:lnSpc>
            </a:pPr>
            <a:r>
              <a:rPr lang="en-US" sz="5000" dirty="0">
                <a:solidFill>
                  <a:srgbClr val="BC660A"/>
                </a:solidFill>
                <a:latin typeface="Roboto Condensed Bold"/>
              </a:rPr>
              <a:t>HOẠT ĐỘNG CÁ NHÂN</a:t>
            </a:r>
          </a:p>
        </p:txBody>
      </p:sp>
      <p:sp>
        <p:nvSpPr>
          <p:cNvPr id="31" name="TextBox 31"/>
          <p:cNvSpPr txBox="1"/>
          <p:nvPr/>
        </p:nvSpPr>
        <p:spPr>
          <a:xfrm>
            <a:off x="1449014" y="1294080"/>
            <a:ext cx="16344675" cy="1828185"/>
          </a:xfrm>
          <a:prstGeom prst="rect">
            <a:avLst/>
          </a:prstGeom>
        </p:spPr>
        <p:txBody>
          <a:bodyPr lIns="0" tIns="0" rIns="0" bIns="0" rtlCol="0" anchor="t">
            <a:spAutoFit/>
          </a:bodyPr>
          <a:lstStyle/>
          <a:p>
            <a:pPr algn="l">
              <a:lnSpc>
                <a:spcPts val="4870"/>
              </a:lnSpc>
            </a:pPr>
            <a:r>
              <a:rPr lang="en-US" sz="3992">
                <a:solidFill>
                  <a:srgbClr val="437466"/>
                </a:solidFill>
                <a:latin typeface="Roboto Condensed Bold"/>
              </a:rPr>
              <a:t>Nhiệm vụ:</a:t>
            </a:r>
            <a:r>
              <a:rPr lang="en-US" sz="3992">
                <a:solidFill>
                  <a:srgbClr val="437466"/>
                </a:solidFill>
                <a:latin typeface="Roboto Condensed"/>
              </a:rPr>
              <a:t> Dựa vào dàn ý thống nhất ở phần Luyện tập, hoàn thiện phần viết đoạn văn theo nhiệm vụ nhóm</a:t>
            </a:r>
          </a:p>
          <a:p>
            <a:pPr algn="l">
              <a:lnSpc>
                <a:spcPts val="4870"/>
              </a:lnSpc>
            </a:pPr>
            <a:r>
              <a:rPr lang="en-US" sz="3992">
                <a:solidFill>
                  <a:srgbClr val="437466"/>
                </a:solidFill>
                <a:latin typeface="Roboto Condensed Bold"/>
              </a:rPr>
              <a:t>Thời gian:</a:t>
            </a:r>
            <a:r>
              <a:rPr lang="en-US" sz="3992">
                <a:solidFill>
                  <a:srgbClr val="437466"/>
                </a:solidFill>
                <a:latin typeface="Roboto Condensed"/>
              </a:rPr>
              <a:t> 10 phút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0DE"/>
        </a:solidFill>
        <a:effectLst/>
      </p:bgPr>
    </p:bg>
    <p:spTree>
      <p:nvGrpSpPr>
        <p:cNvPr id="1" name=""/>
        <p:cNvGrpSpPr/>
        <p:nvPr/>
      </p:nvGrpSpPr>
      <p:grpSpPr>
        <a:xfrm>
          <a:off x="0" y="0"/>
          <a:ext cx="0" cy="0"/>
          <a:chOff x="0" y="0"/>
          <a:chExt cx="0" cy="0"/>
        </a:xfrm>
      </p:grpSpPr>
      <p:sp>
        <p:nvSpPr>
          <p:cNvPr id="2" name="Freeform 2"/>
          <p:cNvSpPr/>
          <p:nvPr/>
        </p:nvSpPr>
        <p:spPr>
          <a:xfrm>
            <a:off x="-163233"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96000"/>
            </a:blip>
            <a:stretch>
              <a:fillRect t="-21033" b="-9281"/>
            </a:stretch>
          </a:blipFill>
        </p:spPr>
      </p:sp>
      <p:sp>
        <p:nvSpPr>
          <p:cNvPr id="3" name="Freeform 3"/>
          <p:cNvSpPr/>
          <p:nvPr/>
        </p:nvSpPr>
        <p:spPr>
          <a:xfrm rot="-5400000" flipV="1">
            <a:off x="7153316" y="-709042"/>
            <a:ext cx="9612801" cy="11705085"/>
          </a:xfrm>
          <a:custGeom>
            <a:avLst/>
            <a:gdLst/>
            <a:ahLst/>
            <a:cxnLst/>
            <a:rect l="l" t="t" r="r" b="b"/>
            <a:pathLst>
              <a:path w="9612801" h="11705085">
                <a:moveTo>
                  <a:pt x="0" y="11705084"/>
                </a:moveTo>
                <a:lnTo>
                  <a:pt x="9612801" y="11705084"/>
                </a:lnTo>
                <a:lnTo>
                  <a:pt x="9612801" y="0"/>
                </a:lnTo>
                <a:lnTo>
                  <a:pt x="0" y="0"/>
                </a:lnTo>
                <a:lnTo>
                  <a:pt x="0" y="11705084"/>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137595">
            <a:off x="15242306" y="6783961"/>
            <a:ext cx="3187100" cy="4114800"/>
          </a:xfrm>
          <a:custGeom>
            <a:avLst/>
            <a:gdLst/>
            <a:ahLst/>
            <a:cxnLst/>
            <a:rect l="l" t="t" r="r" b="b"/>
            <a:pathLst>
              <a:path w="3187100" h="4114800">
                <a:moveTo>
                  <a:pt x="0" y="0"/>
                </a:moveTo>
                <a:lnTo>
                  <a:pt x="3187100" y="0"/>
                </a:lnTo>
                <a:lnTo>
                  <a:pt x="31871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5400000" flipH="1">
            <a:off x="1625468" y="-709042"/>
            <a:ext cx="9612801" cy="11705085"/>
          </a:xfrm>
          <a:custGeom>
            <a:avLst/>
            <a:gdLst/>
            <a:ahLst/>
            <a:cxnLst/>
            <a:rect l="l" t="t" r="r" b="b"/>
            <a:pathLst>
              <a:path w="9612801" h="11705085">
                <a:moveTo>
                  <a:pt x="9612801" y="0"/>
                </a:moveTo>
                <a:lnTo>
                  <a:pt x="0" y="0"/>
                </a:lnTo>
                <a:lnTo>
                  <a:pt x="0" y="11705084"/>
                </a:lnTo>
                <a:lnTo>
                  <a:pt x="9612801" y="11705084"/>
                </a:lnTo>
                <a:lnTo>
                  <a:pt x="9612801"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452144" y="4471101"/>
            <a:ext cx="15383711" cy="1906727"/>
          </a:xfrm>
          <a:prstGeom prst="rect">
            <a:avLst/>
          </a:prstGeom>
        </p:spPr>
        <p:txBody>
          <a:bodyPr lIns="0" tIns="0" rIns="0" bIns="0" rtlCol="0" anchor="t">
            <a:spAutoFit/>
          </a:bodyPr>
          <a:lstStyle/>
          <a:p>
            <a:pPr marL="0" lvl="0" indent="0" algn="ctr">
              <a:lnSpc>
                <a:spcPts val="12725"/>
              </a:lnSpc>
            </a:pPr>
            <a:r>
              <a:rPr lang="en-US" sz="14626">
                <a:solidFill>
                  <a:srgbClr val="C57E50"/>
                </a:solidFill>
                <a:latin typeface="#9Slide05 IcielSanelma"/>
              </a:rPr>
              <a:t>Xin chào và hẹn gặp lại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4993853" y="4466908"/>
            <a:ext cx="8494682"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BF0"/>
                </a:solidFill>
                <a:latin typeface="Glacial Indifference"/>
              </a:rPr>
              <a:t>Citation</a:t>
            </a:r>
          </a:p>
        </p:txBody>
      </p:sp>
      <p:grpSp>
        <p:nvGrpSpPr>
          <p:cNvPr id="3" name="Group 3"/>
          <p:cNvGrpSpPr/>
          <p:nvPr/>
        </p:nvGrpSpPr>
        <p:grpSpPr>
          <a:xfrm>
            <a:off x="0" y="8798670"/>
            <a:ext cx="18288000" cy="1562100"/>
            <a:chOff x="0" y="0"/>
            <a:chExt cx="4816593" cy="411417"/>
          </a:xfrm>
        </p:grpSpPr>
        <p:sp>
          <p:nvSpPr>
            <p:cNvPr id="4" name="Freeform 4"/>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sp>
        <p:sp>
          <p:nvSpPr>
            <p:cNvPr id="5" name="TextBox 5"/>
            <p:cNvSpPr txBox="1"/>
            <p:nvPr/>
          </p:nvSpPr>
          <p:spPr>
            <a:xfrm>
              <a:off x="0" y="-38100"/>
              <a:ext cx="4816593" cy="4495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80267" y="4524058"/>
            <a:ext cx="20842922" cy="6442358"/>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48165" y="4703128"/>
            <a:ext cx="4852893" cy="5583872"/>
          </a:xfrm>
          <a:custGeom>
            <a:avLst/>
            <a:gdLst/>
            <a:ahLst/>
            <a:cxnLst/>
            <a:rect l="l" t="t" r="r" b="b"/>
            <a:pathLst>
              <a:path w="4852893" h="5583872">
                <a:moveTo>
                  <a:pt x="0" y="0"/>
                </a:moveTo>
                <a:lnTo>
                  <a:pt x="4852893" y="0"/>
                </a:lnTo>
                <a:lnTo>
                  <a:pt x="4852893" y="5583872"/>
                </a:lnTo>
                <a:lnTo>
                  <a:pt x="0" y="55838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763551" y="2362200"/>
            <a:ext cx="20009490" cy="2161858"/>
          </a:xfrm>
          <a:prstGeom prst="rect">
            <a:avLst/>
          </a:prstGeom>
        </p:spPr>
        <p:txBody>
          <a:bodyPr lIns="0" tIns="0" rIns="0" bIns="0" rtlCol="0" anchor="t">
            <a:spAutoFit/>
          </a:bodyPr>
          <a:lstStyle/>
          <a:p>
            <a:pPr marL="0" lvl="0" indent="0" algn="ctr">
              <a:lnSpc>
                <a:spcPts val="15897"/>
              </a:lnSpc>
              <a:spcBef>
                <a:spcPct val="0"/>
              </a:spcBef>
            </a:pPr>
            <a:r>
              <a:rPr lang="en-US" sz="13247" dirty="0">
                <a:solidFill>
                  <a:srgbClr val="BC660A"/>
                </a:solidFill>
                <a:latin typeface="#9Slide05 IcielSanelma"/>
              </a:rPr>
              <a:t>I. </a:t>
            </a:r>
            <a:r>
              <a:rPr lang="en-US" sz="13247" dirty="0" err="1">
                <a:solidFill>
                  <a:srgbClr val="BC660A"/>
                </a:solidFill>
                <a:latin typeface="#9Slide05 IcielSanelma"/>
              </a:rPr>
              <a:t>Yêu</a:t>
            </a:r>
            <a:r>
              <a:rPr lang="en-US" sz="13247" dirty="0">
                <a:solidFill>
                  <a:srgbClr val="BC660A"/>
                </a:solidFill>
                <a:latin typeface="#9Slide05 IcielSanelma"/>
              </a:rPr>
              <a:t> </a:t>
            </a:r>
            <a:r>
              <a:rPr lang="en-US" sz="13247" dirty="0" err="1">
                <a:solidFill>
                  <a:srgbClr val="BC660A"/>
                </a:solidFill>
                <a:latin typeface="#9Slide05 IcielSanelma"/>
              </a:rPr>
              <a:t>cầu</a:t>
            </a:r>
            <a:r>
              <a:rPr lang="en-US" sz="13247" dirty="0">
                <a:solidFill>
                  <a:srgbClr val="BC660A"/>
                </a:solidFill>
                <a:latin typeface="#9Slide05 IcielSanelma"/>
              </a:rPr>
              <a:t> </a:t>
            </a:r>
            <a:r>
              <a:rPr lang="en-US" sz="13247" dirty="0" err="1">
                <a:solidFill>
                  <a:srgbClr val="BC660A"/>
                </a:solidFill>
                <a:latin typeface="#9Slide05 IcielSanelma"/>
              </a:rPr>
              <a:t>của</a:t>
            </a:r>
            <a:r>
              <a:rPr lang="en-US" sz="13247" dirty="0">
                <a:solidFill>
                  <a:srgbClr val="BC660A"/>
                </a:solidFill>
                <a:latin typeface="#9Slide05 IcielSanelma"/>
              </a:rPr>
              <a:t> </a:t>
            </a:r>
            <a:r>
              <a:rPr lang="en-US" sz="13247" dirty="0" err="1">
                <a:solidFill>
                  <a:srgbClr val="BC660A"/>
                </a:solidFill>
                <a:latin typeface="#9Slide05 IcielSanelma"/>
              </a:rPr>
              <a:t>kiểu</a:t>
            </a:r>
            <a:r>
              <a:rPr lang="en-US" sz="13247" dirty="0">
                <a:solidFill>
                  <a:srgbClr val="BC660A"/>
                </a:solidFill>
                <a:latin typeface="#9Slide05 IcielSanelma"/>
              </a:rPr>
              <a:t> </a:t>
            </a:r>
            <a:r>
              <a:rPr lang="en-US" sz="13247" dirty="0" err="1">
                <a:solidFill>
                  <a:srgbClr val="BC660A"/>
                </a:solidFill>
                <a:latin typeface="#9Slide05 IcielSanelma"/>
              </a:rPr>
              <a:t>văn</a:t>
            </a:r>
            <a:r>
              <a:rPr lang="en-US" sz="13247" dirty="0">
                <a:solidFill>
                  <a:srgbClr val="BC660A"/>
                </a:solidFill>
                <a:latin typeface="#9Slide05 IcielSanelma"/>
              </a:rPr>
              <a:t> </a:t>
            </a:r>
            <a:r>
              <a:rPr lang="en-US" sz="13247" dirty="0" err="1">
                <a:solidFill>
                  <a:srgbClr val="BC660A"/>
                </a:solidFill>
                <a:latin typeface="#9Slide05 IcielSanelma"/>
              </a:rPr>
              <a:t>bản</a:t>
            </a:r>
            <a:endParaRPr lang="en-US" sz="13247" dirty="0">
              <a:solidFill>
                <a:srgbClr val="BC660A"/>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72000"/>
            </a:blip>
            <a:stretch>
              <a:fillRect t="-21033" b="-9281"/>
            </a:stretch>
          </a:blipFill>
        </p:spPr>
      </p:sp>
      <p:sp>
        <p:nvSpPr>
          <p:cNvPr id="3" name="Freeform 3"/>
          <p:cNvSpPr/>
          <p:nvPr/>
        </p:nvSpPr>
        <p:spPr>
          <a:xfrm>
            <a:off x="9737543" y="2699210"/>
            <a:ext cx="7956925" cy="5125586"/>
          </a:xfrm>
          <a:custGeom>
            <a:avLst/>
            <a:gdLst/>
            <a:ahLst/>
            <a:cxnLst/>
            <a:rect l="l" t="t" r="r" b="b"/>
            <a:pathLst>
              <a:path w="7956925" h="5125586">
                <a:moveTo>
                  <a:pt x="0" y="0"/>
                </a:moveTo>
                <a:lnTo>
                  <a:pt x="7956925" y="0"/>
                </a:lnTo>
                <a:lnTo>
                  <a:pt x="7956925" y="5125586"/>
                </a:lnTo>
                <a:lnTo>
                  <a:pt x="0" y="5125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90699" y="8972294"/>
            <a:ext cx="19542932" cy="1314706"/>
          </a:xfrm>
          <a:custGeom>
            <a:avLst/>
            <a:gdLst/>
            <a:ahLst/>
            <a:cxnLst/>
            <a:rect l="l" t="t" r="r" b="b"/>
            <a:pathLst>
              <a:path w="19542932" h="1314706">
                <a:moveTo>
                  <a:pt x="0" y="0"/>
                </a:moveTo>
                <a:lnTo>
                  <a:pt x="19542932" y="0"/>
                </a:lnTo>
                <a:lnTo>
                  <a:pt x="19542932" y="1314706"/>
                </a:lnTo>
                <a:lnTo>
                  <a:pt x="0" y="13147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864934" y="4706542"/>
            <a:ext cx="9763647" cy="5422892"/>
          </a:xfrm>
          <a:custGeom>
            <a:avLst/>
            <a:gdLst/>
            <a:ahLst/>
            <a:cxnLst/>
            <a:rect l="l" t="t" r="r" b="b"/>
            <a:pathLst>
              <a:path w="9763647" h="5422892">
                <a:moveTo>
                  <a:pt x="0" y="0"/>
                </a:moveTo>
                <a:lnTo>
                  <a:pt x="9763647" y="0"/>
                </a:lnTo>
                <a:lnTo>
                  <a:pt x="9763647" y="5422892"/>
                </a:lnTo>
                <a:lnTo>
                  <a:pt x="0" y="5422892"/>
                </a:lnTo>
                <a:lnTo>
                  <a:pt x="0" y="0"/>
                </a:lnTo>
                <a:close/>
              </a:path>
            </a:pathLst>
          </a:custGeom>
          <a:blipFill>
            <a:blip r:embed="rId7"/>
            <a:stretch>
              <a:fillRect/>
            </a:stretch>
          </a:blipFill>
        </p:spPr>
      </p:sp>
      <p:sp>
        <p:nvSpPr>
          <p:cNvPr id="6" name="TextBox 6"/>
          <p:cNvSpPr txBox="1"/>
          <p:nvPr/>
        </p:nvSpPr>
        <p:spPr>
          <a:xfrm>
            <a:off x="10145714" y="4078363"/>
            <a:ext cx="6690453" cy="2272031"/>
          </a:xfrm>
          <a:prstGeom prst="rect">
            <a:avLst/>
          </a:prstGeom>
        </p:spPr>
        <p:txBody>
          <a:bodyPr lIns="0" tIns="0" rIns="0" bIns="0" rtlCol="0" anchor="t">
            <a:spAutoFit/>
          </a:bodyPr>
          <a:lstStyle/>
          <a:p>
            <a:pPr algn="ctr">
              <a:lnSpc>
                <a:spcPts val="6019"/>
              </a:lnSpc>
            </a:pPr>
            <a:r>
              <a:rPr lang="en-US" sz="4299">
                <a:solidFill>
                  <a:srgbClr val="758B66"/>
                </a:solidFill>
                <a:latin typeface="Roboto Condensed"/>
              </a:rPr>
              <a:t>Mục đích của văn bản thuyết minh giới thiệu về một danh lam thắng cảnh là gì?</a:t>
            </a:r>
          </a:p>
        </p:txBody>
      </p:sp>
      <p:sp>
        <p:nvSpPr>
          <p:cNvPr id="7" name="TextBox 7"/>
          <p:cNvSpPr txBox="1"/>
          <p:nvPr/>
        </p:nvSpPr>
        <p:spPr>
          <a:xfrm>
            <a:off x="5568055" y="344631"/>
            <a:ext cx="8338975" cy="1661794"/>
          </a:xfrm>
          <a:prstGeom prst="rect">
            <a:avLst/>
          </a:prstGeom>
        </p:spPr>
        <p:txBody>
          <a:bodyPr lIns="0" tIns="0" rIns="0" bIns="0" rtlCol="0" anchor="t">
            <a:spAutoFit/>
          </a:bodyPr>
          <a:lstStyle/>
          <a:p>
            <a:pPr algn="ctr">
              <a:lnSpc>
                <a:spcPts val="12880"/>
              </a:lnSpc>
            </a:pPr>
            <a:r>
              <a:rPr lang="en-US" sz="9200">
                <a:solidFill>
                  <a:srgbClr val="758B66"/>
                </a:solidFill>
                <a:latin typeface="#9Slide05 IcielSanelma"/>
              </a:rPr>
              <a:t>Thảo luận cặp đôi</a:t>
            </a:r>
          </a:p>
        </p:txBody>
      </p:sp>
      <p:sp>
        <p:nvSpPr>
          <p:cNvPr id="8" name="TextBox 8"/>
          <p:cNvSpPr txBox="1"/>
          <p:nvPr/>
        </p:nvSpPr>
        <p:spPr>
          <a:xfrm>
            <a:off x="864934" y="1911175"/>
            <a:ext cx="17098090" cy="788035"/>
          </a:xfrm>
          <a:prstGeom prst="rect">
            <a:avLst/>
          </a:prstGeom>
        </p:spPr>
        <p:txBody>
          <a:bodyPr lIns="0" tIns="0" rIns="0" bIns="0" rtlCol="0" anchor="t">
            <a:spAutoFit/>
          </a:bodyPr>
          <a:lstStyle/>
          <a:p>
            <a:pPr algn="ctr">
              <a:lnSpc>
                <a:spcPts val="6440"/>
              </a:lnSpc>
            </a:pPr>
            <a:r>
              <a:rPr lang="en-US" sz="4600">
                <a:solidFill>
                  <a:srgbClr val="758B66"/>
                </a:solidFill>
                <a:latin typeface="Roboto Condensed Bold"/>
              </a:rPr>
              <a:t>Nhiệm vụ: </a:t>
            </a:r>
            <a:r>
              <a:rPr lang="en-US" sz="4600">
                <a:solidFill>
                  <a:srgbClr val="758B66"/>
                </a:solidFill>
                <a:latin typeface="Roboto Condensed"/>
              </a:rPr>
              <a:t>Đọc SGK trang 70 – 71, suy nghĩ và trả lời các câu hỏi:</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1E5"/>
        </a:solidFill>
        <a:effectLst/>
      </p:bgPr>
    </p:bg>
    <p:spTree>
      <p:nvGrpSpPr>
        <p:cNvPr id="1" name=""/>
        <p:cNvGrpSpPr/>
        <p:nvPr/>
      </p:nvGrpSpPr>
      <p:grpSpPr>
        <a:xfrm>
          <a:off x="0" y="0"/>
          <a:ext cx="0" cy="0"/>
          <a:chOff x="0" y="0"/>
          <a:chExt cx="0" cy="0"/>
        </a:xfrm>
      </p:grpSpPr>
      <p:sp>
        <p:nvSpPr>
          <p:cNvPr id="2" name="Freeform 2"/>
          <p:cNvSpPr/>
          <p:nvPr/>
        </p:nvSpPr>
        <p:spPr>
          <a:xfrm>
            <a:off x="-326466"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58000"/>
            </a:blip>
            <a:stretch>
              <a:fillRect t="-21033" b="-9281"/>
            </a:stretch>
          </a:blipFill>
        </p:spPr>
      </p:sp>
      <p:sp>
        <p:nvSpPr>
          <p:cNvPr id="3" name="Freeform 3"/>
          <p:cNvSpPr/>
          <p:nvPr/>
        </p:nvSpPr>
        <p:spPr>
          <a:xfrm>
            <a:off x="7727572" y="2733026"/>
            <a:ext cx="9381362" cy="5933711"/>
          </a:xfrm>
          <a:custGeom>
            <a:avLst/>
            <a:gdLst/>
            <a:ahLst/>
            <a:cxnLst/>
            <a:rect l="l" t="t" r="r" b="b"/>
            <a:pathLst>
              <a:path w="9381362" h="5933711">
                <a:moveTo>
                  <a:pt x="0" y="0"/>
                </a:moveTo>
                <a:lnTo>
                  <a:pt x="9381362" y="0"/>
                </a:lnTo>
                <a:lnTo>
                  <a:pt x="9381362" y="5933711"/>
                </a:lnTo>
                <a:lnTo>
                  <a:pt x="0" y="5933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292689" y="4047330"/>
            <a:ext cx="7172458" cy="6611702"/>
          </a:xfrm>
          <a:custGeom>
            <a:avLst/>
            <a:gdLst/>
            <a:ahLst/>
            <a:cxnLst/>
            <a:rect l="l" t="t" r="r" b="b"/>
            <a:pathLst>
              <a:path w="7172458" h="6611702">
                <a:moveTo>
                  <a:pt x="0" y="0"/>
                </a:moveTo>
                <a:lnTo>
                  <a:pt x="7172458" y="0"/>
                </a:lnTo>
                <a:lnTo>
                  <a:pt x="7172458" y="6611702"/>
                </a:lnTo>
                <a:lnTo>
                  <a:pt x="0" y="66117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660417" y="122727"/>
            <a:ext cx="13078670" cy="1405379"/>
          </a:xfrm>
          <a:prstGeom prst="rect">
            <a:avLst/>
          </a:prstGeom>
        </p:spPr>
        <p:txBody>
          <a:bodyPr lIns="0" tIns="0" rIns="0" bIns="0" rtlCol="0" anchor="t">
            <a:spAutoFit/>
          </a:bodyPr>
          <a:lstStyle/>
          <a:p>
            <a:pPr marL="0" lvl="0" indent="0" algn="ctr">
              <a:lnSpc>
                <a:spcPts val="10391"/>
              </a:lnSpc>
              <a:spcBef>
                <a:spcPct val="0"/>
              </a:spcBef>
            </a:pPr>
            <a:r>
              <a:rPr lang="en-US" sz="8659">
                <a:solidFill>
                  <a:srgbClr val="BC660A"/>
                </a:solidFill>
                <a:latin typeface="#9Slide05 IcielSanelma"/>
              </a:rPr>
              <a:t>I. Yêu cầu của kiểu văn bản</a:t>
            </a:r>
          </a:p>
        </p:txBody>
      </p:sp>
      <p:sp>
        <p:nvSpPr>
          <p:cNvPr id="6" name="TextBox 6"/>
          <p:cNvSpPr txBox="1"/>
          <p:nvPr/>
        </p:nvSpPr>
        <p:spPr>
          <a:xfrm>
            <a:off x="1138232" y="1432856"/>
            <a:ext cx="16653831" cy="748030"/>
          </a:xfrm>
          <a:prstGeom prst="rect">
            <a:avLst/>
          </a:prstGeom>
        </p:spPr>
        <p:txBody>
          <a:bodyPr lIns="0" tIns="0" rIns="0" bIns="0" rtlCol="0" anchor="t">
            <a:spAutoFit/>
          </a:bodyPr>
          <a:lstStyle/>
          <a:p>
            <a:pPr algn="l">
              <a:lnSpc>
                <a:spcPts val="6019"/>
              </a:lnSpc>
              <a:spcBef>
                <a:spcPct val="0"/>
              </a:spcBef>
            </a:pPr>
            <a:r>
              <a:rPr lang="en-US" sz="4299">
                <a:solidFill>
                  <a:srgbClr val="758B66"/>
                </a:solidFill>
                <a:latin typeface="Roboto Condensed Bold"/>
              </a:rPr>
              <a:t>1. Mục đích của văn bản thuyết minh giới thiệu về một danh lam thắng cảnh</a:t>
            </a:r>
          </a:p>
        </p:txBody>
      </p:sp>
      <p:sp>
        <p:nvSpPr>
          <p:cNvPr id="7" name="TextBox 7"/>
          <p:cNvSpPr txBox="1"/>
          <p:nvPr/>
        </p:nvSpPr>
        <p:spPr>
          <a:xfrm>
            <a:off x="8062035" y="4163442"/>
            <a:ext cx="8712436" cy="2987154"/>
          </a:xfrm>
          <a:prstGeom prst="rect">
            <a:avLst/>
          </a:prstGeom>
        </p:spPr>
        <p:txBody>
          <a:bodyPr lIns="0" tIns="0" rIns="0" bIns="0" rtlCol="0" anchor="t">
            <a:spAutoFit/>
          </a:bodyPr>
          <a:lstStyle/>
          <a:p>
            <a:pPr algn="ctr">
              <a:lnSpc>
                <a:spcPts val="5978"/>
              </a:lnSpc>
              <a:spcBef>
                <a:spcPct val="0"/>
              </a:spcBef>
            </a:pPr>
            <a:r>
              <a:rPr lang="en-US" sz="4270">
                <a:solidFill>
                  <a:srgbClr val="758B66"/>
                </a:solidFill>
                <a:latin typeface="Roboto Condensed"/>
              </a:rPr>
              <a:t>Giúp người đọc nắm bắt được những thông tin cơ bản về danh lam thắng cảnh và có tình cảm yêu mến, trân trọng với đối tượng đó.</a:t>
            </a:r>
          </a:p>
        </p:txBody>
      </p:sp>
      <p:sp>
        <p:nvSpPr>
          <p:cNvPr id="8" name="Freeform 8"/>
          <p:cNvSpPr/>
          <p:nvPr/>
        </p:nvSpPr>
        <p:spPr>
          <a:xfrm>
            <a:off x="11224621" y="9219187"/>
            <a:ext cx="7964934" cy="1732373"/>
          </a:xfrm>
          <a:custGeom>
            <a:avLst/>
            <a:gdLst/>
            <a:ahLst/>
            <a:cxnLst/>
            <a:rect l="l" t="t" r="r" b="b"/>
            <a:pathLst>
              <a:path w="7964934" h="1732373">
                <a:moveTo>
                  <a:pt x="0" y="0"/>
                </a:moveTo>
                <a:lnTo>
                  <a:pt x="7964934" y="0"/>
                </a:lnTo>
                <a:lnTo>
                  <a:pt x="7964934" y="1732373"/>
                </a:lnTo>
                <a:lnTo>
                  <a:pt x="0" y="1732373"/>
                </a:lnTo>
                <a:lnTo>
                  <a:pt x="0" y="0"/>
                </a:lnTo>
                <a:close/>
              </a:path>
            </a:pathLst>
          </a:custGeom>
          <a:blipFill>
            <a:blip r:embed="rId7">
              <a:alphaModFix amt="91000"/>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Freeform 2"/>
          <p:cNvSpPr/>
          <p:nvPr/>
        </p:nvSpPr>
        <p:spPr>
          <a:xfrm>
            <a:off x="-163233" y="-123802"/>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65999"/>
            </a:blip>
            <a:stretch>
              <a:fillRect t="-21033" b="-9281"/>
            </a:stretch>
          </a:blipFill>
        </p:spPr>
      </p:sp>
      <p:sp>
        <p:nvSpPr>
          <p:cNvPr id="3" name="TextBox 3"/>
          <p:cNvSpPr txBox="1"/>
          <p:nvPr/>
        </p:nvSpPr>
        <p:spPr>
          <a:xfrm>
            <a:off x="5244492" y="64453"/>
            <a:ext cx="8338975" cy="1661794"/>
          </a:xfrm>
          <a:prstGeom prst="rect">
            <a:avLst/>
          </a:prstGeom>
        </p:spPr>
        <p:txBody>
          <a:bodyPr lIns="0" tIns="0" rIns="0" bIns="0" rtlCol="0" anchor="t">
            <a:spAutoFit/>
          </a:bodyPr>
          <a:lstStyle/>
          <a:p>
            <a:pPr algn="ctr">
              <a:lnSpc>
                <a:spcPts val="12880"/>
              </a:lnSpc>
            </a:pPr>
            <a:r>
              <a:rPr lang="en-US" sz="9200">
                <a:solidFill>
                  <a:srgbClr val="758B66"/>
                </a:solidFill>
                <a:latin typeface="#9Slide05 IcielSanelma"/>
              </a:rPr>
              <a:t>Thảo luận cặp đôi</a:t>
            </a:r>
          </a:p>
        </p:txBody>
      </p:sp>
      <p:sp>
        <p:nvSpPr>
          <p:cNvPr id="4" name="TextBox 4"/>
          <p:cNvSpPr txBox="1"/>
          <p:nvPr/>
        </p:nvSpPr>
        <p:spPr>
          <a:xfrm>
            <a:off x="392236" y="1564783"/>
            <a:ext cx="17098090" cy="788035"/>
          </a:xfrm>
          <a:prstGeom prst="rect">
            <a:avLst/>
          </a:prstGeom>
        </p:spPr>
        <p:txBody>
          <a:bodyPr lIns="0" tIns="0" rIns="0" bIns="0" rtlCol="0" anchor="t">
            <a:spAutoFit/>
          </a:bodyPr>
          <a:lstStyle/>
          <a:p>
            <a:pPr algn="ctr">
              <a:lnSpc>
                <a:spcPts val="6440"/>
              </a:lnSpc>
            </a:pPr>
            <a:r>
              <a:rPr lang="en-US" sz="4600">
                <a:solidFill>
                  <a:srgbClr val="758B66"/>
                </a:solidFill>
                <a:latin typeface="Roboto Condensed Bold"/>
              </a:rPr>
              <a:t>Nhiệm vụ: </a:t>
            </a:r>
            <a:r>
              <a:rPr lang="en-US" sz="4600">
                <a:solidFill>
                  <a:srgbClr val="758B66"/>
                </a:solidFill>
                <a:latin typeface="Roboto Condensed"/>
              </a:rPr>
              <a:t>Đọc SGK trang 70 – 71, suy nghĩ và trả lời các câu hỏi:</a:t>
            </a:r>
          </a:p>
        </p:txBody>
      </p:sp>
      <p:sp>
        <p:nvSpPr>
          <p:cNvPr id="5" name="Freeform 5"/>
          <p:cNvSpPr/>
          <p:nvPr/>
        </p:nvSpPr>
        <p:spPr>
          <a:xfrm>
            <a:off x="9737543" y="2158983"/>
            <a:ext cx="7956925" cy="5125586"/>
          </a:xfrm>
          <a:custGeom>
            <a:avLst/>
            <a:gdLst/>
            <a:ahLst/>
            <a:cxnLst/>
            <a:rect l="l" t="t" r="r" b="b"/>
            <a:pathLst>
              <a:path w="7956925" h="5125586">
                <a:moveTo>
                  <a:pt x="0" y="0"/>
                </a:moveTo>
                <a:lnTo>
                  <a:pt x="7956925" y="0"/>
                </a:lnTo>
                <a:lnTo>
                  <a:pt x="7956925" y="5125586"/>
                </a:lnTo>
                <a:lnTo>
                  <a:pt x="0" y="51255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0370779" y="3538136"/>
            <a:ext cx="6690453" cy="2272031"/>
          </a:xfrm>
          <a:prstGeom prst="rect">
            <a:avLst/>
          </a:prstGeom>
        </p:spPr>
        <p:txBody>
          <a:bodyPr lIns="0" tIns="0" rIns="0" bIns="0" rtlCol="0" anchor="t">
            <a:spAutoFit/>
          </a:bodyPr>
          <a:lstStyle/>
          <a:p>
            <a:pPr algn="ctr">
              <a:lnSpc>
                <a:spcPts val="6019"/>
              </a:lnSpc>
            </a:pPr>
            <a:r>
              <a:rPr lang="en-US" sz="4299">
                <a:solidFill>
                  <a:srgbClr val="758B66"/>
                </a:solidFill>
                <a:latin typeface="Roboto Condensed"/>
              </a:rPr>
              <a:t>Bài thuyết minh giới thiệu về một danh lam thắng cảnh cần đảm bảo những yêu cầu nào?</a:t>
            </a:r>
          </a:p>
        </p:txBody>
      </p:sp>
      <p:sp>
        <p:nvSpPr>
          <p:cNvPr id="7" name="Freeform 7"/>
          <p:cNvSpPr/>
          <p:nvPr/>
        </p:nvSpPr>
        <p:spPr>
          <a:xfrm>
            <a:off x="-163233" y="4638143"/>
            <a:ext cx="12694060" cy="5648857"/>
          </a:xfrm>
          <a:custGeom>
            <a:avLst/>
            <a:gdLst/>
            <a:ahLst/>
            <a:cxnLst/>
            <a:rect l="l" t="t" r="r" b="b"/>
            <a:pathLst>
              <a:path w="12694060" h="5648857">
                <a:moveTo>
                  <a:pt x="0" y="0"/>
                </a:moveTo>
                <a:lnTo>
                  <a:pt x="12694060" y="0"/>
                </a:lnTo>
                <a:lnTo>
                  <a:pt x="12694060" y="5648857"/>
                </a:lnTo>
                <a:lnTo>
                  <a:pt x="0" y="56488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1E5"/>
        </a:solidFill>
        <a:effectLst/>
      </p:bgPr>
    </p:bg>
    <p:spTree>
      <p:nvGrpSpPr>
        <p:cNvPr id="1" name=""/>
        <p:cNvGrpSpPr/>
        <p:nvPr/>
      </p:nvGrpSpPr>
      <p:grpSpPr>
        <a:xfrm>
          <a:off x="0" y="0"/>
          <a:ext cx="0" cy="0"/>
          <a:chOff x="0" y="0"/>
          <a:chExt cx="0" cy="0"/>
        </a:xfrm>
      </p:grpSpPr>
      <p:sp>
        <p:nvSpPr>
          <p:cNvPr id="2" name="Freeform 2"/>
          <p:cNvSpPr/>
          <p:nvPr/>
        </p:nvSpPr>
        <p:spPr>
          <a:xfrm>
            <a:off x="-243139" y="0"/>
            <a:ext cx="18614466" cy="10534604"/>
          </a:xfrm>
          <a:custGeom>
            <a:avLst/>
            <a:gdLst/>
            <a:ahLst/>
            <a:cxnLst/>
            <a:rect l="l" t="t" r="r" b="b"/>
            <a:pathLst>
              <a:path w="18614466" h="10534604">
                <a:moveTo>
                  <a:pt x="0" y="0"/>
                </a:moveTo>
                <a:lnTo>
                  <a:pt x="18614466" y="0"/>
                </a:lnTo>
                <a:lnTo>
                  <a:pt x="18614466" y="10534604"/>
                </a:lnTo>
                <a:lnTo>
                  <a:pt x="0" y="10534604"/>
                </a:lnTo>
                <a:lnTo>
                  <a:pt x="0" y="0"/>
                </a:lnTo>
                <a:close/>
              </a:path>
            </a:pathLst>
          </a:custGeom>
          <a:blipFill>
            <a:blip r:embed="rId2">
              <a:alphaModFix amt="70000"/>
            </a:blip>
            <a:stretch>
              <a:fillRect t="-21033" b="-9281"/>
            </a:stretch>
          </a:blipFill>
        </p:spPr>
      </p:sp>
      <p:sp>
        <p:nvSpPr>
          <p:cNvPr id="3" name="TextBox 3"/>
          <p:cNvSpPr txBox="1"/>
          <p:nvPr/>
        </p:nvSpPr>
        <p:spPr>
          <a:xfrm>
            <a:off x="1065146" y="978751"/>
            <a:ext cx="6097654" cy="679545"/>
          </a:xfrm>
          <a:prstGeom prst="rect">
            <a:avLst/>
          </a:prstGeom>
        </p:spPr>
        <p:txBody>
          <a:bodyPr wrap="square" lIns="0" tIns="0" rIns="0" bIns="0" rtlCol="0" anchor="t">
            <a:spAutoFit/>
          </a:bodyPr>
          <a:lstStyle/>
          <a:p>
            <a:pPr algn="ctr">
              <a:lnSpc>
                <a:spcPts val="5734"/>
              </a:lnSpc>
              <a:spcBef>
                <a:spcPct val="0"/>
              </a:spcBef>
            </a:pPr>
            <a:r>
              <a:rPr lang="en-US" sz="4096" dirty="0">
                <a:solidFill>
                  <a:srgbClr val="758B66"/>
                </a:solidFill>
                <a:latin typeface="Roboto Condensed Bold"/>
              </a:rPr>
              <a:t>2. </a:t>
            </a:r>
            <a:r>
              <a:rPr lang="en-US" sz="4096" dirty="0" err="1">
                <a:solidFill>
                  <a:srgbClr val="758B66"/>
                </a:solidFill>
                <a:latin typeface="Roboto Condensed Bold"/>
              </a:rPr>
              <a:t>Yêu</a:t>
            </a:r>
            <a:r>
              <a:rPr lang="en-US" sz="4096" dirty="0">
                <a:solidFill>
                  <a:srgbClr val="758B66"/>
                </a:solidFill>
                <a:latin typeface="Roboto Condensed Bold"/>
              </a:rPr>
              <a:t> </a:t>
            </a:r>
            <a:r>
              <a:rPr lang="en-US" sz="4096" dirty="0" err="1">
                <a:solidFill>
                  <a:srgbClr val="758B66"/>
                </a:solidFill>
                <a:latin typeface="Roboto Condensed Bold"/>
              </a:rPr>
              <a:t>cầu</a:t>
            </a:r>
            <a:r>
              <a:rPr lang="en-US" sz="4096" dirty="0">
                <a:solidFill>
                  <a:srgbClr val="758B66"/>
                </a:solidFill>
                <a:latin typeface="Roboto Condensed Bold"/>
              </a:rPr>
              <a:t> </a:t>
            </a:r>
            <a:r>
              <a:rPr lang="en-US" sz="4096" dirty="0" err="1">
                <a:solidFill>
                  <a:srgbClr val="758B66"/>
                </a:solidFill>
                <a:latin typeface="Roboto Condensed Bold"/>
              </a:rPr>
              <a:t>của</a:t>
            </a:r>
            <a:r>
              <a:rPr lang="en-US" sz="4096" dirty="0">
                <a:solidFill>
                  <a:srgbClr val="758B66"/>
                </a:solidFill>
                <a:latin typeface="Roboto Condensed Bold"/>
              </a:rPr>
              <a:t> </a:t>
            </a:r>
            <a:r>
              <a:rPr lang="en-US" sz="4096" dirty="0" err="1">
                <a:solidFill>
                  <a:srgbClr val="758B66"/>
                </a:solidFill>
                <a:latin typeface="Roboto Condensed Bold"/>
              </a:rPr>
              <a:t>kiểu</a:t>
            </a:r>
            <a:r>
              <a:rPr lang="en-US" sz="4096" dirty="0">
                <a:solidFill>
                  <a:srgbClr val="758B66"/>
                </a:solidFill>
                <a:latin typeface="Roboto Condensed Bold"/>
              </a:rPr>
              <a:t> </a:t>
            </a:r>
            <a:r>
              <a:rPr lang="en-US" sz="4096" dirty="0" err="1">
                <a:solidFill>
                  <a:srgbClr val="758B66"/>
                </a:solidFill>
                <a:latin typeface="Roboto Condensed Bold"/>
              </a:rPr>
              <a:t>văn</a:t>
            </a:r>
            <a:r>
              <a:rPr lang="en-US" sz="4096" dirty="0">
                <a:solidFill>
                  <a:srgbClr val="758B66"/>
                </a:solidFill>
                <a:latin typeface="Roboto Condensed Bold"/>
              </a:rPr>
              <a:t> </a:t>
            </a:r>
            <a:r>
              <a:rPr lang="en-US" sz="4096" dirty="0" err="1">
                <a:solidFill>
                  <a:srgbClr val="758B66"/>
                </a:solidFill>
                <a:latin typeface="Roboto Condensed Bold"/>
              </a:rPr>
              <a:t>bản</a:t>
            </a:r>
            <a:endParaRPr lang="en-US" sz="4096" dirty="0">
              <a:solidFill>
                <a:srgbClr val="758B66"/>
              </a:solidFill>
              <a:latin typeface="Roboto Condensed Bold"/>
            </a:endParaRPr>
          </a:p>
        </p:txBody>
      </p:sp>
      <p:sp>
        <p:nvSpPr>
          <p:cNvPr id="4" name="TextBox 4"/>
          <p:cNvSpPr txBox="1"/>
          <p:nvPr/>
        </p:nvSpPr>
        <p:spPr>
          <a:xfrm>
            <a:off x="-1185853" y="-85725"/>
            <a:ext cx="11544396" cy="1250569"/>
          </a:xfrm>
          <a:prstGeom prst="rect">
            <a:avLst/>
          </a:prstGeom>
        </p:spPr>
        <p:txBody>
          <a:bodyPr lIns="0" tIns="0" rIns="0" bIns="0" rtlCol="0" anchor="t">
            <a:spAutoFit/>
          </a:bodyPr>
          <a:lstStyle/>
          <a:p>
            <a:pPr marL="0" lvl="0" indent="0" algn="ctr">
              <a:lnSpc>
                <a:spcPts val="9172"/>
              </a:lnSpc>
              <a:spcBef>
                <a:spcPct val="0"/>
              </a:spcBef>
            </a:pPr>
            <a:r>
              <a:rPr lang="en-US" sz="7643" dirty="0">
                <a:solidFill>
                  <a:srgbClr val="BC660A"/>
                </a:solidFill>
                <a:latin typeface="#9Slide05 IcielSanelma"/>
              </a:rPr>
              <a:t>I. </a:t>
            </a:r>
            <a:r>
              <a:rPr lang="en-US" sz="7643" dirty="0" err="1">
                <a:solidFill>
                  <a:srgbClr val="BC660A"/>
                </a:solidFill>
                <a:latin typeface="#9Slide05 IcielSanelma"/>
              </a:rPr>
              <a:t>Yêu</a:t>
            </a:r>
            <a:r>
              <a:rPr lang="en-US" sz="7643" dirty="0">
                <a:solidFill>
                  <a:srgbClr val="BC660A"/>
                </a:solidFill>
                <a:latin typeface="#9Slide05 IcielSanelma"/>
              </a:rPr>
              <a:t> </a:t>
            </a:r>
            <a:r>
              <a:rPr lang="en-US" sz="7643" dirty="0" err="1">
                <a:solidFill>
                  <a:srgbClr val="BC660A"/>
                </a:solidFill>
                <a:latin typeface="#9Slide05 IcielSanelma"/>
              </a:rPr>
              <a:t>cầu</a:t>
            </a:r>
            <a:r>
              <a:rPr lang="en-US" sz="7643" dirty="0">
                <a:solidFill>
                  <a:srgbClr val="BC660A"/>
                </a:solidFill>
                <a:latin typeface="#9Slide05 IcielSanelma"/>
              </a:rPr>
              <a:t> </a:t>
            </a:r>
            <a:r>
              <a:rPr lang="en-US" sz="7643" dirty="0" err="1">
                <a:solidFill>
                  <a:srgbClr val="BC660A"/>
                </a:solidFill>
                <a:latin typeface="#9Slide05 IcielSanelma"/>
              </a:rPr>
              <a:t>của</a:t>
            </a:r>
            <a:r>
              <a:rPr lang="en-US" sz="7643" dirty="0">
                <a:solidFill>
                  <a:srgbClr val="BC660A"/>
                </a:solidFill>
                <a:latin typeface="#9Slide05 IcielSanelma"/>
              </a:rPr>
              <a:t> </a:t>
            </a:r>
            <a:r>
              <a:rPr lang="en-US" sz="7643" dirty="0" err="1">
                <a:solidFill>
                  <a:srgbClr val="BC660A"/>
                </a:solidFill>
                <a:latin typeface="#9Slide05 IcielSanelma"/>
              </a:rPr>
              <a:t>kiểu</a:t>
            </a:r>
            <a:r>
              <a:rPr lang="en-US" sz="7643" dirty="0">
                <a:solidFill>
                  <a:srgbClr val="BC660A"/>
                </a:solidFill>
                <a:latin typeface="#9Slide05 IcielSanelma"/>
              </a:rPr>
              <a:t> </a:t>
            </a:r>
            <a:r>
              <a:rPr lang="en-US" sz="7643" dirty="0" err="1">
                <a:solidFill>
                  <a:srgbClr val="BC660A"/>
                </a:solidFill>
                <a:latin typeface="#9Slide05 IcielSanelma"/>
              </a:rPr>
              <a:t>văn</a:t>
            </a:r>
            <a:r>
              <a:rPr lang="en-US" sz="7643" dirty="0">
                <a:solidFill>
                  <a:srgbClr val="BC660A"/>
                </a:solidFill>
                <a:latin typeface="#9Slide05 IcielSanelma"/>
              </a:rPr>
              <a:t> </a:t>
            </a:r>
            <a:r>
              <a:rPr lang="en-US" sz="7643" dirty="0" err="1">
                <a:solidFill>
                  <a:srgbClr val="BC660A"/>
                </a:solidFill>
                <a:latin typeface="#9Slide05 IcielSanelma"/>
              </a:rPr>
              <a:t>bản</a:t>
            </a:r>
            <a:endParaRPr lang="en-US" sz="7643" dirty="0">
              <a:solidFill>
                <a:srgbClr val="BC660A"/>
              </a:solidFill>
              <a:latin typeface="#9Slide05 IcielSanelma"/>
            </a:endParaRPr>
          </a:p>
        </p:txBody>
      </p:sp>
      <p:grpSp>
        <p:nvGrpSpPr>
          <p:cNvPr id="5" name="Group 5"/>
          <p:cNvGrpSpPr/>
          <p:nvPr/>
        </p:nvGrpSpPr>
        <p:grpSpPr>
          <a:xfrm>
            <a:off x="883661" y="2954652"/>
            <a:ext cx="15768713" cy="812644"/>
            <a:chOff x="0" y="0"/>
            <a:chExt cx="4153077" cy="214030"/>
          </a:xfrm>
        </p:grpSpPr>
        <p:sp>
          <p:nvSpPr>
            <p:cNvPr id="6" name="Freeform 6"/>
            <p:cNvSpPr/>
            <p:nvPr/>
          </p:nvSpPr>
          <p:spPr>
            <a:xfrm>
              <a:off x="0" y="0"/>
              <a:ext cx="4153077" cy="214030"/>
            </a:xfrm>
            <a:custGeom>
              <a:avLst/>
              <a:gdLst/>
              <a:ahLst/>
              <a:cxnLst/>
              <a:rect l="l" t="t" r="r" b="b"/>
              <a:pathLst>
                <a:path w="4153077" h="214030">
                  <a:moveTo>
                    <a:pt x="25039" y="0"/>
                  </a:moveTo>
                  <a:lnTo>
                    <a:pt x="4128038" y="0"/>
                  </a:lnTo>
                  <a:cubicBezTo>
                    <a:pt x="4134678" y="0"/>
                    <a:pt x="4141047" y="2638"/>
                    <a:pt x="4145743" y="7334"/>
                  </a:cubicBezTo>
                  <a:cubicBezTo>
                    <a:pt x="4150439" y="12030"/>
                    <a:pt x="4153077" y="18398"/>
                    <a:pt x="4153077" y="25039"/>
                  </a:cubicBezTo>
                  <a:lnTo>
                    <a:pt x="4153077" y="188990"/>
                  </a:lnTo>
                  <a:cubicBezTo>
                    <a:pt x="4153077" y="202819"/>
                    <a:pt x="4141866" y="214030"/>
                    <a:pt x="4128038" y="214030"/>
                  </a:cubicBezTo>
                  <a:lnTo>
                    <a:pt x="25039" y="214030"/>
                  </a:lnTo>
                  <a:cubicBezTo>
                    <a:pt x="11210" y="214030"/>
                    <a:pt x="0" y="202819"/>
                    <a:pt x="0" y="188990"/>
                  </a:cubicBezTo>
                  <a:lnTo>
                    <a:pt x="0" y="25039"/>
                  </a:lnTo>
                  <a:cubicBezTo>
                    <a:pt x="0" y="18398"/>
                    <a:pt x="2638" y="12030"/>
                    <a:pt x="7334" y="7334"/>
                  </a:cubicBezTo>
                  <a:cubicBezTo>
                    <a:pt x="12030" y="2638"/>
                    <a:pt x="18398" y="0"/>
                    <a:pt x="25039" y="0"/>
                  </a:cubicBezTo>
                  <a:close/>
                </a:path>
              </a:pathLst>
            </a:custGeom>
            <a:solidFill>
              <a:srgbClr val="F6E09C"/>
            </a:solidFill>
          </p:spPr>
        </p:sp>
        <p:sp>
          <p:nvSpPr>
            <p:cNvPr id="7" name="TextBox 7"/>
            <p:cNvSpPr txBox="1"/>
            <p:nvPr/>
          </p:nvSpPr>
          <p:spPr>
            <a:xfrm>
              <a:off x="0" y="-38100"/>
              <a:ext cx="4153077" cy="25213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172255" y="3166206"/>
            <a:ext cx="14858036" cy="492252"/>
          </a:xfrm>
          <a:prstGeom prst="rect">
            <a:avLst/>
          </a:prstGeom>
        </p:spPr>
        <p:txBody>
          <a:bodyPr lIns="0" tIns="0" rIns="0" bIns="0" rtlCol="0" anchor="t">
            <a:spAutoFit/>
          </a:bodyPr>
          <a:lstStyle/>
          <a:p>
            <a:pPr algn="just">
              <a:lnSpc>
                <a:spcPts val="3744"/>
              </a:lnSpc>
              <a:spcBef>
                <a:spcPct val="0"/>
              </a:spcBef>
            </a:pPr>
            <a:r>
              <a:rPr lang="en-US" sz="3600">
                <a:solidFill>
                  <a:srgbClr val="9A653D"/>
                </a:solidFill>
                <a:latin typeface="Roboto Condensed"/>
              </a:rPr>
              <a:t>Xác định rõ đối tượng thuyết minh (đó là danh lam thắng cảnh nào, ở đâu)</a:t>
            </a:r>
          </a:p>
        </p:txBody>
      </p:sp>
      <p:grpSp>
        <p:nvGrpSpPr>
          <p:cNvPr id="9" name="Group 9"/>
          <p:cNvGrpSpPr/>
          <p:nvPr/>
        </p:nvGrpSpPr>
        <p:grpSpPr>
          <a:xfrm>
            <a:off x="883661" y="3891122"/>
            <a:ext cx="15768713" cy="1280262"/>
            <a:chOff x="0" y="0"/>
            <a:chExt cx="4153077" cy="337188"/>
          </a:xfrm>
        </p:grpSpPr>
        <p:sp>
          <p:nvSpPr>
            <p:cNvPr id="10" name="Freeform 10"/>
            <p:cNvSpPr/>
            <p:nvPr/>
          </p:nvSpPr>
          <p:spPr>
            <a:xfrm>
              <a:off x="0" y="0"/>
              <a:ext cx="4153077" cy="337188"/>
            </a:xfrm>
            <a:custGeom>
              <a:avLst/>
              <a:gdLst/>
              <a:ahLst/>
              <a:cxnLst/>
              <a:rect l="l" t="t" r="r" b="b"/>
              <a:pathLst>
                <a:path w="4153077" h="337188">
                  <a:moveTo>
                    <a:pt x="25039" y="0"/>
                  </a:moveTo>
                  <a:lnTo>
                    <a:pt x="4128038" y="0"/>
                  </a:lnTo>
                  <a:cubicBezTo>
                    <a:pt x="4134678" y="0"/>
                    <a:pt x="4141047" y="2638"/>
                    <a:pt x="4145743" y="7334"/>
                  </a:cubicBezTo>
                  <a:cubicBezTo>
                    <a:pt x="4150439" y="12030"/>
                    <a:pt x="4153077" y="18398"/>
                    <a:pt x="4153077" y="25039"/>
                  </a:cubicBezTo>
                  <a:lnTo>
                    <a:pt x="4153077" y="312149"/>
                  </a:lnTo>
                  <a:cubicBezTo>
                    <a:pt x="4153077" y="325978"/>
                    <a:pt x="4141866" y="337188"/>
                    <a:pt x="4128038" y="337188"/>
                  </a:cubicBezTo>
                  <a:lnTo>
                    <a:pt x="25039" y="337188"/>
                  </a:lnTo>
                  <a:cubicBezTo>
                    <a:pt x="18398" y="337188"/>
                    <a:pt x="12030" y="334550"/>
                    <a:pt x="7334" y="329854"/>
                  </a:cubicBezTo>
                  <a:cubicBezTo>
                    <a:pt x="2638" y="325159"/>
                    <a:pt x="0" y="318790"/>
                    <a:pt x="0" y="312149"/>
                  </a:cubicBezTo>
                  <a:lnTo>
                    <a:pt x="0" y="25039"/>
                  </a:lnTo>
                  <a:cubicBezTo>
                    <a:pt x="0" y="18398"/>
                    <a:pt x="2638" y="12030"/>
                    <a:pt x="7334" y="7334"/>
                  </a:cubicBezTo>
                  <a:cubicBezTo>
                    <a:pt x="12030" y="2638"/>
                    <a:pt x="18398" y="0"/>
                    <a:pt x="25039" y="0"/>
                  </a:cubicBezTo>
                  <a:close/>
                </a:path>
              </a:pathLst>
            </a:custGeom>
            <a:solidFill>
              <a:srgbClr val="F6E09C"/>
            </a:solidFill>
          </p:spPr>
        </p:sp>
        <p:sp>
          <p:nvSpPr>
            <p:cNvPr id="11" name="TextBox 11"/>
            <p:cNvSpPr txBox="1"/>
            <p:nvPr/>
          </p:nvSpPr>
          <p:spPr>
            <a:xfrm>
              <a:off x="0" y="-38100"/>
              <a:ext cx="4153077" cy="375288"/>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172255" y="4024472"/>
            <a:ext cx="15274037" cy="1007745"/>
          </a:xfrm>
          <a:prstGeom prst="rect">
            <a:avLst/>
          </a:prstGeom>
        </p:spPr>
        <p:txBody>
          <a:bodyPr lIns="0" tIns="0" rIns="0" bIns="0" rtlCol="0" anchor="t">
            <a:spAutoFit/>
          </a:bodyPr>
          <a:lstStyle/>
          <a:p>
            <a:pPr algn="just">
              <a:lnSpc>
                <a:spcPts val="3960"/>
              </a:lnSpc>
            </a:pPr>
            <a:r>
              <a:rPr lang="en-US" sz="3600">
                <a:solidFill>
                  <a:srgbClr val="9A653D"/>
                </a:solidFill>
                <a:latin typeface="Roboto Condensed"/>
              </a:rPr>
              <a:t>Giới thiệu tổng quan về đối tượng thuyết minh (quá trình hình thành, cấu trúc, quy mô, tầm vóc và giá trị của đối tượng qua các phương diện khác nhau...)</a:t>
            </a:r>
          </a:p>
        </p:txBody>
      </p:sp>
      <p:grpSp>
        <p:nvGrpSpPr>
          <p:cNvPr id="13" name="Group 13"/>
          <p:cNvGrpSpPr/>
          <p:nvPr/>
        </p:nvGrpSpPr>
        <p:grpSpPr>
          <a:xfrm>
            <a:off x="883661" y="5266633"/>
            <a:ext cx="15768713" cy="1616959"/>
            <a:chOff x="0" y="0"/>
            <a:chExt cx="4153077" cy="425866"/>
          </a:xfrm>
        </p:grpSpPr>
        <p:sp>
          <p:nvSpPr>
            <p:cNvPr id="14" name="Freeform 14"/>
            <p:cNvSpPr/>
            <p:nvPr/>
          </p:nvSpPr>
          <p:spPr>
            <a:xfrm>
              <a:off x="0" y="0"/>
              <a:ext cx="4153077" cy="425866"/>
            </a:xfrm>
            <a:custGeom>
              <a:avLst/>
              <a:gdLst/>
              <a:ahLst/>
              <a:cxnLst/>
              <a:rect l="l" t="t" r="r" b="b"/>
              <a:pathLst>
                <a:path w="4153077" h="425866">
                  <a:moveTo>
                    <a:pt x="25039" y="0"/>
                  </a:moveTo>
                  <a:lnTo>
                    <a:pt x="4128038" y="0"/>
                  </a:lnTo>
                  <a:cubicBezTo>
                    <a:pt x="4134678" y="0"/>
                    <a:pt x="4141047" y="2638"/>
                    <a:pt x="4145743" y="7334"/>
                  </a:cubicBezTo>
                  <a:cubicBezTo>
                    <a:pt x="4150439" y="12030"/>
                    <a:pt x="4153077" y="18398"/>
                    <a:pt x="4153077" y="25039"/>
                  </a:cubicBezTo>
                  <a:lnTo>
                    <a:pt x="4153077" y="400827"/>
                  </a:lnTo>
                  <a:cubicBezTo>
                    <a:pt x="4153077" y="414655"/>
                    <a:pt x="4141866" y="425866"/>
                    <a:pt x="4128038" y="425866"/>
                  </a:cubicBezTo>
                  <a:lnTo>
                    <a:pt x="25039" y="425866"/>
                  </a:lnTo>
                  <a:cubicBezTo>
                    <a:pt x="18398" y="425866"/>
                    <a:pt x="12030" y="423228"/>
                    <a:pt x="7334" y="418532"/>
                  </a:cubicBezTo>
                  <a:cubicBezTo>
                    <a:pt x="2638" y="413836"/>
                    <a:pt x="0" y="407467"/>
                    <a:pt x="0" y="400827"/>
                  </a:cubicBezTo>
                  <a:lnTo>
                    <a:pt x="0" y="25039"/>
                  </a:lnTo>
                  <a:cubicBezTo>
                    <a:pt x="0" y="18398"/>
                    <a:pt x="2638" y="12030"/>
                    <a:pt x="7334" y="7334"/>
                  </a:cubicBezTo>
                  <a:cubicBezTo>
                    <a:pt x="12030" y="2638"/>
                    <a:pt x="18398" y="0"/>
                    <a:pt x="25039" y="0"/>
                  </a:cubicBezTo>
                  <a:close/>
                </a:path>
              </a:pathLst>
            </a:custGeom>
            <a:solidFill>
              <a:srgbClr val="F6E09C"/>
            </a:solidFill>
          </p:spPr>
        </p:sp>
        <p:sp>
          <p:nvSpPr>
            <p:cNvPr id="15" name="TextBox 15"/>
            <p:cNvSpPr txBox="1"/>
            <p:nvPr/>
          </p:nvSpPr>
          <p:spPr>
            <a:xfrm>
              <a:off x="0" y="-38100"/>
              <a:ext cx="4153077" cy="463966"/>
            </a:xfrm>
            <a:prstGeom prst="rect">
              <a:avLst/>
            </a:prstGeom>
          </p:spPr>
          <p:txBody>
            <a:bodyPr lIns="50800" tIns="50800" rIns="50800" bIns="50800" rtlCol="0" anchor="ctr"/>
            <a:lstStyle/>
            <a:p>
              <a:pPr algn="l">
                <a:lnSpc>
                  <a:spcPts val="2659"/>
                </a:lnSpc>
              </a:pPr>
              <a:endParaRPr/>
            </a:p>
          </p:txBody>
        </p:sp>
      </p:grpSp>
      <p:sp>
        <p:nvSpPr>
          <p:cNvPr id="16" name="TextBox 16"/>
          <p:cNvSpPr txBox="1"/>
          <p:nvPr/>
        </p:nvSpPr>
        <p:spPr>
          <a:xfrm>
            <a:off x="1209443" y="5323783"/>
            <a:ext cx="15236850" cy="1503045"/>
          </a:xfrm>
          <a:prstGeom prst="rect">
            <a:avLst/>
          </a:prstGeom>
        </p:spPr>
        <p:txBody>
          <a:bodyPr lIns="0" tIns="0" rIns="0" bIns="0" rtlCol="0" anchor="t">
            <a:spAutoFit/>
          </a:bodyPr>
          <a:lstStyle/>
          <a:p>
            <a:pPr algn="just">
              <a:lnSpc>
                <a:spcPts val="3960"/>
              </a:lnSpc>
            </a:pPr>
            <a:r>
              <a:rPr lang="en-US" sz="3600">
                <a:solidFill>
                  <a:srgbClr val="9A653D"/>
                </a:solidFill>
                <a:latin typeface="Roboto Condensed"/>
              </a:rPr>
              <a:t>Trình bày được nét đặc sắc, độc đáo nhất của đối tượng kết hợp các yếu tố miêu tả, tự sự và huy động nguồn tài liệu tin cậy (có thể thực hiện so sánh, đối chiếu cần thiết)</a:t>
            </a:r>
          </a:p>
        </p:txBody>
      </p:sp>
      <p:grpSp>
        <p:nvGrpSpPr>
          <p:cNvPr id="17" name="Group 17"/>
          <p:cNvGrpSpPr/>
          <p:nvPr/>
        </p:nvGrpSpPr>
        <p:grpSpPr>
          <a:xfrm>
            <a:off x="1065146" y="7098501"/>
            <a:ext cx="15587228" cy="1294146"/>
            <a:chOff x="0" y="0"/>
            <a:chExt cx="4105278" cy="340845"/>
          </a:xfrm>
        </p:grpSpPr>
        <p:sp>
          <p:nvSpPr>
            <p:cNvPr id="18" name="Freeform 18"/>
            <p:cNvSpPr/>
            <p:nvPr/>
          </p:nvSpPr>
          <p:spPr>
            <a:xfrm>
              <a:off x="0" y="0"/>
              <a:ext cx="4105278" cy="340845"/>
            </a:xfrm>
            <a:custGeom>
              <a:avLst/>
              <a:gdLst/>
              <a:ahLst/>
              <a:cxnLst/>
              <a:rect l="l" t="t" r="r" b="b"/>
              <a:pathLst>
                <a:path w="4105278" h="340845">
                  <a:moveTo>
                    <a:pt x="25331" y="0"/>
                  </a:moveTo>
                  <a:lnTo>
                    <a:pt x="4079947" y="0"/>
                  </a:lnTo>
                  <a:cubicBezTo>
                    <a:pt x="4086665" y="0"/>
                    <a:pt x="4093108" y="2669"/>
                    <a:pt x="4097859" y="7419"/>
                  </a:cubicBezTo>
                  <a:cubicBezTo>
                    <a:pt x="4102609" y="12170"/>
                    <a:pt x="4105278" y="18613"/>
                    <a:pt x="4105278" y="25331"/>
                  </a:cubicBezTo>
                  <a:lnTo>
                    <a:pt x="4105278" y="315514"/>
                  </a:lnTo>
                  <a:cubicBezTo>
                    <a:pt x="4105278" y="322232"/>
                    <a:pt x="4102609" y="328675"/>
                    <a:pt x="4097859" y="333426"/>
                  </a:cubicBezTo>
                  <a:cubicBezTo>
                    <a:pt x="4093108" y="338176"/>
                    <a:pt x="4086665" y="340845"/>
                    <a:pt x="4079947" y="340845"/>
                  </a:cubicBezTo>
                  <a:lnTo>
                    <a:pt x="25331" y="340845"/>
                  </a:lnTo>
                  <a:cubicBezTo>
                    <a:pt x="11341" y="340845"/>
                    <a:pt x="0" y="329504"/>
                    <a:pt x="0" y="315514"/>
                  </a:cubicBezTo>
                  <a:lnTo>
                    <a:pt x="0" y="25331"/>
                  </a:lnTo>
                  <a:cubicBezTo>
                    <a:pt x="0" y="18613"/>
                    <a:pt x="2669" y="12170"/>
                    <a:pt x="7419" y="7419"/>
                  </a:cubicBezTo>
                  <a:cubicBezTo>
                    <a:pt x="12170" y="2669"/>
                    <a:pt x="18613" y="0"/>
                    <a:pt x="25331" y="0"/>
                  </a:cubicBezTo>
                  <a:close/>
                </a:path>
              </a:pathLst>
            </a:custGeom>
            <a:solidFill>
              <a:srgbClr val="F6E09C"/>
            </a:solidFill>
          </p:spPr>
        </p:sp>
        <p:sp>
          <p:nvSpPr>
            <p:cNvPr id="19" name="TextBox 19"/>
            <p:cNvSpPr txBox="1"/>
            <p:nvPr/>
          </p:nvSpPr>
          <p:spPr>
            <a:xfrm>
              <a:off x="0" y="-38100"/>
              <a:ext cx="4105278" cy="378945"/>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321583" y="7298526"/>
            <a:ext cx="15124709" cy="1007745"/>
          </a:xfrm>
          <a:prstGeom prst="rect">
            <a:avLst/>
          </a:prstGeom>
        </p:spPr>
        <p:txBody>
          <a:bodyPr lIns="0" tIns="0" rIns="0" bIns="0" rtlCol="0" anchor="t">
            <a:spAutoFit/>
          </a:bodyPr>
          <a:lstStyle/>
          <a:p>
            <a:pPr algn="just">
              <a:lnSpc>
                <a:spcPts val="3960"/>
              </a:lnSpc>
            </a:pPr>
            <a:r>
              <a:rPr lang="en-US" sz="3600">
                <a:solidFill>
                  <a:srgbClr val="9A653D"/>
                </a:solidFill>
                <a:latin typeface="Roboto Condensed"/>
              </a:rPr>
              <a:t>Thể hiện được thái độ trân trọng, yêu quý của người viết đối với đối tượng thuyết minh; có thể nêu các hướng dẫn và lưu ý đối với khách khi đến tham quan.</a:t>
            </a:r>
          </a:p>
        </p:txBody>
      </p:sp>
      <p:grpSp>
        <p:nvGrpSpPr>
          <p:cNvPr id="21" name="Group 21"/>
          <p:cNvGrpSpPr/>
          <p:nvPr/>
        </p:nvGrpSpPr>
        <p:grpSpPr>
          <a:xfrm>
            <a:off x="1065146" y="8695535"/>
            <a:ext cx="15587228" cy="923832"/>
            <a:chOff x="0" y="0"/>
            <a:chExt cx="4105278" cy="243314"/>
          </a:xfrm>
        </p:grpSpPr>
        <p:sp>
          <p:nvSpPr>
            <p:cNvPr id="22" name="Freeform 22"/>
            <p:cNvSpPr/>
            <p:nvPr/>
          </p:nvSpPr>
          <p:spPr>
            <a:xfrm>
              <a:off x="0" y="0"/>
              <a:ext cx="4105278" cy="243314"/>
            </a:xfrm>
            <a:custGeom>
              <a:avLst/>
              <a:gdLst/>
              <a:ahLst/>
              <a:cxnLst/>
              <a:rect l="l" t="t" r="r" b="b"/>
              <a:pathLst>
                <a:path w="4105278" h="243314">
                  <a:moveTo>
                    <a:pt x="25331" y="0"/>
                  </a:moveTo>
                  <a:lnTo>
                    <a:pt x="4079947" y="0"/>
                  </a:lnTo>
                  <a:cubicBezTo>
                    <a:pt x="4086665" y="0"/>
                    <a:pt x="4093108" y="2669"/>
                    <a:pt x="4097859" y="7419"/>
                  </a:cubicBezTo>
                  <a:cubicBezTo>
                    <a:pt x="4102609" y="12170"/>
                    <a:pt x="4105278" y="18613"/>
                    <a:pt x="4105278" y="25331"/>
                  </a:cubicBezTo>
                  <a:lnTo>
                    <a:pt x="4105278" y="217983"/>
                  </a:lnTo>
                  <a:cubicBezTo>
                    <a:pt x="4105278" y="231973"/>
                    <a:pt x="4093937" y="243314"/>
                    <a:pt x="4079947" y="243314"/>
                  </a:cubicBezTo>
                  <a:lnTo>
                    <a:pt x="25331" y="243314"/>
                  </a:lnTo>
                  <a:cubicBezTo>
                    <a:pt x="18613" y="243314"/>
                    <a:pt x="12170" y="240645"/>
                    <a:pt x="7419" y="235894"/>
                  </a:cubicBezTo>
                  <a:cubicBezTo>
                    <a:pt x="2669" y="231144"/>
                    <a:pt x="0" y="224701"/>
                    <a:pt x="0" y="217983"/>
                  </a:cubicBezTo>
                  <a:lnTo>
                    <a:pt x="0" y="25331"/>
                  </a:lnTo>
                  <a:cubicBezTo>
                    <a:pt x="0" y="18613"/>
                    <a:pt x="2669" y="12170"/>
                    <a:pt x="7419" y="7419"/>
                  </a:cubicBezTo>
                  <a:cubicBezTo>
                    <a:pt x="12170" y="2669"/>
                    <a:pt x="18613" y="0"/>
                    <a:pt x="25331" y="0"/>
                  </a:cubicBezTo>
                  <a:close/>
                </a:path>
              </a:pathLst>
            </a:custGeom>
            <a:solidFill>
              <a:srgbClr val="F6E09C"/>
            </a:solidFill>
          </p:spPr>
        </p:sp>
        <p:sp>
          <p:nvSpPr>
            <p:cNvPr id="23" name="TextBox 23"/>
            <p:cNvSpPr txBox="1"/>
            <p:nvPr/>
          </p:nvSpPr>
          <p:spPr>
            <a:xfrm>
              <a:off x="0" y="-38100"/>
              <a:ext cx="4105278" cy="281414"/>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21583" y="8906996"/>
            <a:ext cx="12196283" cy="492252"/>
          </a:xfrm>
          <a:prstGeom prst="rect">
            <a:avLst/>
          </a:prstGeom>
        </p:spPr>
        <p:txBody>
          <a:bodyPr lIns="0" tIns="0" rIns="0" bIns="0" rtlCol="0" anchor="t">
            <a:spAutoFit/>
          </a:bodyPr>
          <a:lstStyle/>
          <a:p>
            <a:pPr algn="just">
              <a:lnSpc>
                <a:spcPts val="3744"/>
              </a:lnSpc>
              <a:spcBef>
                <a:spcPct val="0"/>
              </a:spcBef>
            </a:pPr>
            <a:r>
              <a:rPr lang="en-US" sz="3600">
                <a:solidFill>
                  <a:srgbClr val="9A653D"/>
                </a:solidFill>
                <a:latin typeface="Roboto Condensed"/>
              </a:rPr>
              <a:t>Kết hợp các phương tiện ngôn ngữ và phi ngôn ngữ hiệu quả.</a:t>
            </a:r>
          </a:p>
        </p:txBody>
      </p:sp>
      <p:sp>
        <p:nvSpPr>
          <p:cNvPr id="25" name="Freeform 25"/>
          <p:cNvSpPr/>
          <p:nvPr/>
        </p:nvSpPr>
        <p:spPr>
          <a:xfrm flipH="1">
            <a:off x="14729764" y="7079451"/>
            <a:ext cx="4053775" cy="3207549"/>
          </a:xfrm>
          <a:custGeom>
            <a:avLst/>
            <a:gdLst/>
            <a:ahLst/>
            <a:cxnLst/>
            <a:rect l="l" t="t" r="r" b="b"/>
            <a:pathLst>
              <a:path w="4053775" h="3207549">
                <a:moveTo>
                  <a:pt x="4053775" y="0"/>
                </a:moveTo>
                <a:lnTo>
                  <a:pt x="0" y="0"/>
                </a:lnTo>
                <a:lnTo>
                  <a:pt x="0" y="3207549"/>
                </a:lnTo>
                <a:lnTo>
                  <a:pt x="4053775" y="3207549"/>
                </a:lnTo>
                <a:lnTo>
                  <a:pt x="4053775" y="0"/>
                </a:lnTo>
                <a:close/>
              </a:path>
            </a:pathLst>
          </a:custGeom>
          <a:blipFill>
            <a:blip r:embed="rId3"/>
            <a:stretch>
              <a:fillRect/>
            </a:stretch>
          </a:blipFill>
        </p:spPr>
      </p:sp>
      <p:grpSp>
        <p:nvGrpSpPr>
          <p:cNvPr id="26" name="Group 26"/>
          <p:cNvGrpSpPr/>
          <p:nvPr/>
        </p:nvGrpSpPr>
        <p:grpSpPr>
          <a:xfrm>
            <a:off x="883661" y="1913408"/>
            <a:ext cx="15768713" cy="812644"/>
            <a:chOff x="0" y="0"/>
            <a:chExt cx="4153077" cy="214030"/>
          </a:xfrm>
        </p:grpSpPr>
        <p:sp>
          <p:nvSpPr>
            <p:cNvPr id="27" name="Freeform 27"/>
            <p:cNvSpPr/>
            <p:nvPr/>
          </p:nvSpPr>
          <p:spPr>
            <a:xfrm>
              <a:off x="0" y="0"/>
              <a:ext cx="4153077" cy="214030"/>
            </a:xfrm>
            <a:custGeom>
              <a:avLst/>
              <a:gdLst/>
              <a:ahLst/>
              <a:cxnLst/>
              <a:rect l="l" t="t" r="r" b="b"/>
              <a:pathLst>
                <a:path w="4153077" h="214030">
                  <a:moveTo>
                    <a:pt x="25039" y="0"/>
                  </a:moveTo>
                  <a:lnTo>
                    <a:pt x="4128038" y="0"/>
                  </a:lnTo>
                  <a:cubicBezTo>
                    <a:pt x="4134678" y="0"/>
                    <a:pt x="4141047" y="2638"/>
                    <a:pt x="4145743" y="7334"/>
                  </a:cubicBezTo>
                  <a:cubicBezTo>
                    <a:pt x="4150439" y="12030"/>
                    <a:pt x="4153077" y="18398"/>
                    <a:pt x="4153077" y="25039"/>
                  </a:cubicBezTo>
                  <a:lnTo>
                    <a:pt x="4153077" y="188990"/>
                  </a:lnTo>
                  <a:cubicBezTo>
                    <a:pt x="4153077" y="202819"/>
                    <a:pt x="4141866" y="214030"/>
                    <a:pt x="4128038" y="214030"/>
                  </a:cubicBezTo>
                  <a:lnTo>
                    <a:pt x="25039" y="214030"/>
                  </a:lnTo>
                  <a:cubicBezTo>
                    <a:pt x="11210" y="214030"/>
                    <a:pt x="0" y="202819"/>
                    <a:pt x="0" y="188990"/>
                  </a:cubicBezTo>
                  <a:lnTo>
                    <a:pt x="0" y="25039"/>
                  </a:lnTo>
                  <a:cubicBezTo>
                    <a:pt x="0" y="18398"/>
                    <a:pt x="2638" y="12030"/>
                    <a:pt x="7334" y="7334"/>
                  </a:cubicBezTo>
                  <a:cubicBezTo>
                    <a:pt x="12030" y="2638"/>
                    <a:pt x="18398" y="0"/>
                    <a:pt x="25039" y="0"/>
                  </a:cubicBezTo>
                  <a:close/>
                </a:path>
              </a:pathLst>
            </a:custGeom>
            <a:solidFill>
              <a:srgbClr val="F6E09C"/>
            </a:solidFill>
          </p:spPr>
        </p:sp>
        <p:sp>
          <p:nvSpPr>
            <p:cNvPr id="28" name="TextBox 28"/>
            <p:cNvSpPr txBox="1"/>
            <p:nvPr/>
          </p:nvSpPr>
          <p:spPr>
            <a:xfrm>
              <a:off x="0" y="-38100"/>
              <a:ext cx="4153077" cy="25213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172255" y="2124961"/>
            <a:ext cx="14858036" cy="492252"/>
          </a:xfrm>
          <a:prstGeom prst="rect">
            <a:avLst/>
          </a:prstGeom>
        </p:spPr>
        <p:txBody>
          <a:bodyPr lIns="0" tIns="0" rIns="0" bIns="0" rtlCol="0" anchor="t">
            <a:spAutoFit/>
          </a:bodyPr>
          <a:lstStyle/>
          <a:p>
            <a:pPr algn="just">
              <a:lnSpc>
                <a:spcPts val="3744"/>
              </a:lnSpc>
              <a:spcBef>
                <a:spcPct val="0"/>
              </a:spcBef>
            </a:pPr>
            <a:r>
              <a:rPr lang="en-US" sz="3600">
                <a:solidFill>
                  <a:srgbClr val="9A653D"/>
                </a:solidFill>
                <a:latin typeface="Roboto Condensed"/>
              </a:rPr>
              <a:t>Đảm bảo hình thức một bài văn hoàn chỉnh, gồm ba phần (MB - TB - KB)</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0"/>
        </a:solidFill>
        <a:effectLst/>
      </p:bgPr>
    </p:bg>
    <p:spTree>
      <p:nvGrpSpPr>
        <p:cNvPr id="1" name=""/>
        <p:cNvGrpSpPr/>
        <p:nvPr/>
      </p:nvGrpSpPr>
      <p:grpSpPr>
        <a:xfrm>
          <a:off x="0" y="0"/>
          <a:ext cx="0" cy="0"/>
          <a:chOff x="0" y="0"/>
          <a:chExt cx="0" cy="0"/>
        </a:xfrm>
      </p:grpSpPr>
      <p:sp>
        <p:nvSpPr>
          <p:cNvPr id="2" name="TextBox 2"/>
          <p:cNvSpPr txBox="1"/>
          <p:nvPr/>
        </p:nvSpPr>
        <p:spPr>
          <a:xfrm>
            <a:off x="4993853" y="4466908"/>
            <a:ext cx="8494682" cy="415290"/>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FFFBF0"/>
                </a:solidFill>
                <a:latin typeface="Glacial Indifference"/>
              </a:rPr>
              <a:t>Citation</a:t>
            </a:r>
          </a:p>
        </p:txBody>
      </p:sp>
      <p:grpSp>
        <p:nvGrpSpPr>
          <p:cNvPr id="3" name="Group 3"/>
          <p:cNvGrpSpPr/>
          <p:nvPr/>
        </p:nvGrpSpPr>
        <p:grpSpPr>
          <a:xfrm>
            <a:off x="0" y="8798670"/>
            <a:ext cx="18288000" cy="1562100"/>
            <a:chOff x="0" y="0"/>
            <a:chExt cx="4816593" cy="411417"/>
          </a:xfrm>
        </p:grpSpPr>
        <p:sp>
          <p:nvSpPr>
            <p:cNvPr id="4" name="Freeform 4"/>
            <p:cNvSpPr/>
            <p:nvPr/>
          </p:nvSpPr>
          <p:spPr>
            <a:xfrm>
              <a:off x="0" y="0"/>
              <a:ext cx="4816592" cy="411417"/>
            </a:xfrm>
            <a:custGeom>
              <a:avLst/>
              <a:gdLst/>
              <a:ahLst/>
              <a:cxnLst/>
              <a:rect l="l" t="t" r="r" b="b"/>
              <a:pathLst>
                <a:path w="4816592" h="411417">
                  <a:moveTo>
                    <a:pt x="0" y="0"/>
                  </a:moveTo>
                  <a:lnTo>
                    <a:pt x="4816592" y="0"/>
                  </a:lnTo>
                  <a:lnTo>
                    <a:pt x="4816592" y="411417"/>
                  </a:lnTo>
                  <a:lnTo>
                    <a:pt x="0" y="411417"/>
                  </a:lnTo>
                  <a:close/>
                </a:path>
              </a:pathLst>
            </a:custGeom>
            <a:solidFill>
              <a:srgbClr val="A2DDAC"/>
            </a:solidFill>
          </p:spPr>
        </p:sp>
        <p:sp>
          <p:nvSpPr>
            <p:cNvPr id="5" name="TextBox 5"/>
            <p:cNvSpPr txBox="1"/>
            <p:nvPr/>
          </p:nvSpPr>
          <p:spPr>
            <a:xfrm>
              <a:off x="0" y="-38100"/>
              <a:ext cx="4816593" cy="44951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80267" y="4524058"/>
            <a:ext cx="20842922" cy="6442358"/>
          </a:xfrm>
          <a:custGeom>
            <a:avLst/>
            <a:gdLst/>
            <a:ahLst/>
            <a:cxnLst/>
            <a:rect l="l" t="t" r="r" b="b"/>
            <a:pathLst>
              <a:path w="20842922" h="6442358">
                <a:moveTo>
                  <a:pt x="0" y="0"/>
                </a:moveTo>
                <a:lnTo>
                  <a:pt x="20842922" y="0"/>
                </a:lnTo>
                <a:lnTo>
                  <a:pt x="20842922" y="6442357"/>
                </a:lnTo>
                <a:lnTo>
                  <a:pt x="0" y="64423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7359456" y="4118618"/>
            <a:ext cx="4261648" cy="5933941"/>
          </a:xfrm>
          <a:custGeom>
            <a:avLst/>
            <a:gdLst/>
            <a:ahLst/>
            <a:cxnLst/>
            <a:rect l="l" t="t" r="r" b="b"/>
            <a:pathLst>
              <a:path w="4261648" h="5933941">
                <a:moveTo>
                  <a:pt x="0" y="0"/>
                </a:moveTo>
                <a:lnTo>
                  <a:pt x="4261649" y="0"/>
                </a:lnTo>
                <a:lnTo>
                  <a:pt x="4261649" y="5933941"/>
                </a:lnTo>
                <a:lnTo>
                  <a:pt x="0" y="5933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41420" y="2282243"/>
            <a:ext cx="17066930" cy="1836375"/>
          </a:xfrm>
          <a:prstGeom prst="rect">
            <a:avLst/>
          </a:prstGeom>
        </p:spPr>
        <p:txBody>
          <a:bodyPr lIns="0" tIns="0" rIns="0" bIns="0" rtlCol="0" anchor="t">
            <a:spAutoFit/>
          </a:bodyPr>
          <a:lstStyle/>
          <a:p>
            <a:pPr marL="0" lvl="0" indent="0" algn="ctr">
              <a:lnSpc>
                <a:spcPts val="13559"/>
              </a:lnSpc>
              <a:spcBef>
                <a:spcPct val="0"/>
              </a:spcBef>
            </a:pPr>
            <a:r>
              <a:rPr lang="en-US" sz="11299" dirty="0">
                <a:solidFill>
                  <a:srgbClr val="BC660A"/>
                </a:solidFill>
                <a:latin typeface="#9Slide05 IcielSanelma"/>
              </a:rPr>
              <a:t>II. </a:t>
            </a:r>
            <a:r>
              <a:rPr lang="en-US" sz="11299" dirty="0" err="1">
                <a:solidFill>
                  <a:srgbClr val="BC660A"/>
                </a:solidFill>
                <a:latin typeface="#9Slide05 IcielSanelma"/>
              </a:rPr>
              <a:t>Phân</a:t>
            </a:r>
            <a:r>
              <a:rPr lang="en-US" sz="11299" dirty="0">
                <a:solidFill>
                  <a:srgbClr val="BC660A"/>
                </a:solidFill>
                <a:latin typeface="#9Slide05 IcielSanelma"/>
              </a:rPr>
              <a:t> </a:t>
            </a:r>
            <a:r>
              <a:rPr lang="en-US" sz="11299" dirty="0" err="1">
                <a:solidFill>
                  <a:srgbClr val="BC660A"/>
                </a:solidFill>
                <a:latin typeface="#9Slide05 IcielSanelma"/>
              </a:rPr>
              <a:t>tích</a:t>
            </a:r>
            <a:r>
              <a:rPr lang="en-US" sz="11299" dirty="0">
                <a:solidFill>
                  <a:srgbClr val="BC660A"/>
                </a:solidFill>
                <a:latin typeface="#9Slide05 IcielSanelma"/>
              </a:rPr>
              <a:t> </a:t>
            </a:r>
            <a:r>
              <a:rPr lang="en-US" sz="11299" dirty="0" err="1">
                <a:solidFill>
                  <a:srgbClr val="BC660A"/>
                </a:solidFill>
                <a:latin typeface="#9Slide05 IcielSanelma"/>
              </a:rPr>
              <a:t>bài</a:t>
            </a:r>
            <a:r>
              <a:rPr lang="en-US" sz="11299" dirty="0">
                <a:solidFill>
                  <a:srgbClr val="BC660A"/>
                </a:solidFill>
                <a:latin typeface="#9Slide05 IcielSanelma"/>
              </a:rPr>
              <a:t> </a:t>
            </a:r>
            <a:r>
              <a:rPr lang="en-US" sz="11299" dirty="0" err="1">
                <a:solidFill>
                  <a:srgbClr val="BC660A"/>
                </a:solidFill>
                <a:latin typeface="#9Slide05 IcielSanelma"/>
              </a:rPr>
              <a:t>viết</a:t>
            </a:r>
            <a:r>
              <a:rPr lang="en-US" sz="11299" dirty="0">
                <a:solidFill>
                  <a:srgbClr val="BC660A"/>
                </a:solidFill>
                <a:latin typeface="#9Slide05 IcielSanelma"/>
              </a:rPr>
              <a:t> </a:t>
            </a:r>
            <a:r>
              <a:rPr lang="en-US" sz="11299" dirty="0" err="1">
                <a:solidFill>
                  <a:srgbClr val="BC660A"/>
                </a:solidFill>
                <a:latin typeface="#9Slide05 IcielSanelma"/>
              </a:rPr>
              <a:t>tham</a:t>
            </a:r>
            <a:r>
              <a:rPr lang="en-US" sz="11299" dirty="0">
                <a:solidFill>
                  <a:srgbClr val="BC660A"/>
                </a:solidFill>
                <a:latin typeface="#9Slide05 IcielSanelma"/>
              </a:rPr>
              <a:t> </a:t>
            </a:r>
            <a:r>
              <a:rPr lang="en-US" sz="11299" dirty="0" err="1">
                <a:solidFill>
                  <a:srgbClr val="BC660A"/>
                </a:solidFill>
                <a:latin typeface="#9Slide05 IcielSanelma"/>
              </a:rPr>
              <a:t>khảo</a:t>
            </a:r>
            <a:endParaRPr lang="en-US" sz="11299" dirty="0">
              <a:solidFill>
                <a:srgbClr val="BC660A"/>
              </a:solidFill>
              <a:latin typeface="#9Slide05 IcielSanelma"/>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3628</Words>
  <Application>Microsoft Office PowerPoint</Application>
  <PresentationFormat>Custom</PresentationFormat>
  <Paragraphs>241</Paragraphs>
  <Slides>38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#9Slide05 IcielSanelma</vt:lpstr>
      <vt:lpstr>Arial</vt:lpstr>
      <vt:lpstr>#9Slide05 SVNCookie</vt:lpstr>
      <vt:lpstr>Roboto Condensed Bold Italics</vt:lpstr>
      <vt:lpstr>#9Slide03 Arima Madurai Medium</vt:lpstr>
      <vt:lpstr>#9Slide05 SVNBulgary</vt:lpstr>
      <vt:lpstr>Roboto Condensed Italics</vt:lpstr>
      <vt:lpstr>Roboto Condensed Bold</vt:lpstr>
      <vt:lpstr>Calibri</vt:lpstr>
      <vt:lpstr>#9Slide06 Carolinea</vt:lpstr>
      <vt:lpstr>Roboto Condensed</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3_Viết bài văn thuyết minh về danh lam thắng cảnh</dc:title>
  <dc:creator>DELL</dc:creator>
  <cp:lastModifiedBy>Admin</cp:lastModifiedBy>
  <cp:revision>4</cp:revision>
  <dcterms:created xsi:type="dcterms:W3CDTF">2006-08-16T00:00:00Z</dcterms:created>
  <dcterms:modified xsi:type="dcterms:W3CDTF">2024-07-07T09:40:42Z</dcterms:modified>
  <dc:identifier>DAGIpa_feiI</dc:identifier>
</cp:coreProperties>
</file>