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7.xml" ContentType="application/vnd.openxmlformats-officedocument.themeOverride+xml"/>
  <Override PartName="/ppt/notesSlides/notesSlide22.xml" ContentType="application/vnd.openxmlformats-officedocument.presentationml.notesSlide+xml"/>
  <Override PartName="/ppt/theme/themeOverride8.xml" ContentType="application/vnd.openxmlformats-officedocument.themeOverr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84" r:id="rId3"/>
    <p:sldMasterId id="2147483696" r:id="rId4"/>
    <p:sldMasterId id="2147483708" r:id="rId5"/>
    <p:sldMasterId id="2147483720" r:id="rId6"/>
    <p:sldMasterId id="2147483732" r:id="rId7"/>
    <p:sldMasterId id="2147483744" r:id="rId8"/>
    <p:sldMasterId id="2147483756" r:id="rId9"/>
    <p:sldMasterId id="2147483792" r:id="rId10"/>
    <p:sldMasterId id="2147483804" r:id="rId11"/>
    <p:sldMasterId id="2147483840" r:id="rId12"/>
    <p:sldMasterId id="2147483852" r:id="rId13"/>
    <p:sldMasterId id="2147483876" r:id="rId14"/>
    <p:sldMasterId id="2147483888" r:id="rId15"/>
  </p:sldMasterIdLst>
  <p:notesMasterIdLst>
    <p:notesMasterId r:id="rId70"/>
  </p:notesMasterIdLst>
  <p:sldIdLst>
    <p:sldId id="326" r:id="rId16"/>
    <p:sldId id="327" r:id="rId17"/>
    <p:sldId id="328" r:id="rId18"/>
    <p:sldId id="329" r:id="rId19"/>
    <p:sldId id="331" r:id="rId20"/>
    <p:sldId id="332" r:id="rId21"/>
    <p:sldId id="333" r:id="rId22"/>
    <p:sldId id="334" r:id="rId23"/>
    <p:sldId id="335" r:id="rId24"/>
    <p:sldId id="336" r:id="rId25"/>
    <p:sldId id="337" r:id="rId26"/>
    <p:sldId id="317" r:id="rId27"/>
    <p:sldId id="296" r:id="rId28"/>
    <p:sldId id="338" r:id="rId29"/>
    <p:sldId id="339" r:id="rId30"/>
    <p:sldId id="343" r:id="rId31"/>
    <p:sldId id="342" r:id="rId32"/>
    <p:sldId id="297" r:id="rId33"/>
    <p:sldId id="344" r:id="rId34"/>
    <p:sldId id="345" r:id="rId35"/>
    <p:sldId id="346" r:id="rId36"/>
    <p:sldId id="347" r:id="rId37"/>
    <p:sldId id="263" r:id="rId38"/>
    <p:sldId id="349" r:id="rId39"/>
    <p:sldId id="350" r:id="rId40"/>
    <p:sldId id="352" r:id="rId41"/>
    <p:sldId id="351" r:id="rId42"/>
    <p:sldId id="353" r:id="rId43"/>
    <p:sldId id="288" r:id="rId44"/>
    <p:sldId id="354" r:id="rId45"/>
    <p:sldId id="289" r:id="rId46"/>
    <p:sldId id="356" r:id="rId47"/>
    <p:sldId id="292" r:id="rId48"/>
    <p:sldId id="358" r:id="rId49"/>
    <p:sldId id="319" r:id="rId50"/>
    <p:sldId id="274" r:id="rId51"/>
    <p:sldId id="271" r:id="rId52"/>
    <p:sldId id="294" r:id="rId53"/>
    <p:sldId id="359" r:id="rId54"/>
    <p:sldId id="360" r:id="rId55"/>
    <p:sldId id="361" r:id="rId56"/>
    <p:sldId id="362" r:id="rId57"/>
    <p:sldId id="363" r:id="rId58"/>
    <p:sldId id="364" r:id="rId59"/>
    <p:sldId id="365" r:id="rId60"/>
    <p:sldId id="366" r:id="rId61"/>
    <p:sldId id="367" r:id="rId62"/>
    <p:sldId id="368" r:id="rId63"/>
    <p:sldId id="372" r:id="rId64"/>
    <p:sldId id="373" r:id="rId65"/>
    <p:sldId id="257" r:id="rId66"/>
    <p:sldId id="370" r:id="rId67"/>
    <p:sldId id="269" r:id="rId68"/>
    <p:sldId id="301" r:id="rId69"/>
  </p:sldIdLst>
  <p:sldSz cx="9144000" cy="5143500" type="screen16x9"/>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5">
          <p15:clr>
            <a:srgbClr val="A4A3A4"/>
          </p15:clr>
        </p15:guide>
        <p15:guide id="2" pos="29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959E"/>
    <a:srgbClr val="8C551D"/>
    <a:srgbClr val="753D13"/>
    <a:srgbClr val="EFE9DD"/>
    <a:srgbClr val="D68F92"/>
    <a:srgbClr val="6E83BF"/>
    <a:srgbClr val="3B7FD2"/>
    <a:srgbClr val="F6BACB"/>
    <a:srgbClr val="FCFCFC"/>
    <a:srgbClr val="6963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5"/>
    <p:restoredTop sz="92031" autoAdjust="0"/>
  </p:normalViewPr>
  <p:slideViewPr>
    <p:cSldViewPr snapToGrid="0" showGuides="1">
      <p:cViewPr varScale="1">
        <p:scale>
          <a:sx n="86" d="100"/>
          <a:sy n="86" d="100"/>
        </p:scale>
        <p:origin x="832" y="60"/>
      </p:cViewPr>
      <p:guideLst>
        <p:guide orient="horz" pos="1615"/>
        <p:guide pos="291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F79FA-5356-45F0-B4C3-FDD2FD09C1AF}" type="datetimeFigureOut">
              <a:rPr lang="zh-CN" altLang="en-US" smtClean="0"/>
              <a:t>2023/9/8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0BA9B-8209-4FC7-A536-A26E938229DC}" type="slidenum">
              <a:rPr lang="zh-CN" altLang="en-US" smtClean="0"/>
              <a:t>‹#›</a:t>
            </a:fld>
            <a:endParaRPr lang="zh-CN" altLang="en-US"/>
          </a:p>
        </p:txBody>
      </p:sp>
    </p:spTree>
    <p:extLst>
      <p:ext uri="{BB962C8B-B14F-4D97-AF65-F5344CB8AC3E}">
        <p14:creationId xmlns:p14="http://schemas.microsoft.com/office/powerpoint/2010/main" val="428322323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12</a:t>
            </a:fld>
            <a:endParaRPr lang="zh-CN" altLang="en-US"/>
          </a:p>
        </p:txBody>
      </p:sp>
    </p:spTree>
    <p:extLst>
      <p:ext uri="{BB962C8B-B14F-4D97-AF65-F5344CB8AC3E}">
        <p14:creationId xmlns:p14="http://schemas.microsoft.com/office/powerpoint/2010/main" val="1930357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42774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184904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23</a:t>
            </a:fld>
            <a:endParaRPr lang="zh-CN" altLang="en-US"/>
          </a:p>
        </p:txBody>
      </p:sp>
    </p:spTree>
    <p:extLst>
      <p:ext uri="{BB962C8B-B14F-4D97-AF65-F5344CB8AC3E}">
        <p14:creationId xmlns:p14="http://schemas.microsoft.com/office/powerpoint/2010/main" val="276625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solidFill>
                  <a:prstClr val="black"/>
                </a:solidFill>
                <a:latin typeface="Calibri" panose="020F0502020204030204"/>
                <a:ea typeface="宋体" panose="02010600030101010101" pitchFamily="2" charset="-122"/>
              </a:rPr>
              <a:pPr/>
              <a:t>25</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495660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24044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64566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latin typeface="Calibri" panose="020F0502020204030204"/>
              </a:rPr>
              <a:t>My First Template</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800437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latin typeface="Calibri" panose="020F0502020204030204"/>
              </a:rPr>
              <a:t>My First Template</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3082520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4190250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33</a:t>
            </a:fld>
            <a:endParaRPr lang="zh-CN" altLang="en-US"/>
          </a:p>
        </p:txBody>
      </p:sp>
    </p:spTree>
    <p:extLst>
      <p:ext uri="{BB962C8B-B14F-4D97-AF65-F5344CB8AC3E}">
        <p14:creationId xmlns:p14="http://schemas.microsoft.com/office/powerpoint/2010/main" val="307870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13</a:t>
            </a:fld>
            <a:endParaRPr lang="zh-CN" altLang="en-US"/>
          </a:p>
        </p:txBody>
      </p:sp>
    </p:spTree>
    <p:extLst>
      <p:ext uri="{BB962C8B-B14F-4D97-AF65-F5344CB8AC3E}">
        <p14:creationId xmlns:p14="http://schemas.microsoft.com/office/powerpoint/2010/main" val="2325883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583349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35</a:t>
            </a:fld>
            <a:endParaRPr lang="zh-CN" altLang="en-US"/>
          </a:p>
        </p:txBody>
      </p:sp>
    </p:spTree>
    <p:extLst>
      <p:ext uri="{BB962C8B-B14F-4D97-AF65-F5344CB8AC3E}">
        <p14:creationId xmlns:p14="http://schemas.microsoft.com/office/powerpoint/2010/main" val="2801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36</a:t>
            </a:fld>
            <a:endParaRPr lang="zh-CN" altLang="en-US"/>
          </a:p>
        </p:txBody>
      </p:sp>
    </p:spTree>
    <p:extLst>
      <p:ext uri="{BB962C8B-B14F-4D97-AF65-F5344CB8AC3E}">
        <p14:creationId xmlns:p14="http://schemas.microsoft.com/office/powerpoint/2010/main" val="1553161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37</a:t>
            </a:fld>
            <a:endParaRPr lang="zh-CN" altLang="en-US"/>
          </a:p>
        </p:txBody>
      </p:sp>
    </p:spTree>
    <p:extLst>
      <p:ext uri="{BB962C8B-B14F-4D97-AF65-F5344CB8AC3E}">
        <p14:creationId xmlns:p14="http://schemas.microsoft.com/office/powerpoint/2010/main" val="853766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32771"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2772" name="灯片编号占位符 3"/>
          <p:cNvSpPr>
            <a:spLocks noGrp="1"/>
          </p:cNvSpPr>
          <p:nvPr>
            <p:ph type="sldNum" sz="quarter" idx="5"/>
          </p:nvPr>
        </p:nvSpPr>
        <p:spPr bwMode="auto">
          <a:noFill/>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8677AF5C-5961-412D-AC9A-62B0BC4397F0}" type="slidenum">
              <a:rPr lang="zh-CN" altLang="en-US">
                <a:solidFill>
                  <a:srgbClr val="000000"/>
                </a:solidFill>
              </a:rPr>
              <a:t>38</a:t>
            </a:fld>
            <a:endParaRPr lang="zh-CN" altLang="en-US">
              <a:solidFill>
                <a:srgbClr val="000000"/>
              </a:solidFill>
            </a:endParaRPr>
          </a:p>
        </p:txBody>
      </p:sp>
    </p:spTree>
    <p:extLst>
      <p:ext uri="{BB962C8B-B14F-4D97-AF65-F5344CB8AC3E}">
        <p14:creationId xmlns:p14="http://schemas.microsoft.com/office/powerpoint/2010/main" val="233468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51</a:t>
            </a:fld>
            <a:endParaRPr lang="zh-CN" altLang="en-US"/>
          </a:p>
        </p:txBody>
      </p:sp>
    </p:spTree>
    <p:extLst>
      <p:ext uri="{BB962C8B-B14F-4D97-AF65-F5344CB8AC3E}">
        <p14:creationId xmlns:p14="http://schemas.microsoft.com/office/powerpoint/2010/main" val="419632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1949365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53</a:t>
            </a:fld>
            <a:endParaRPr lang="zh-CN" altLang="en-US"/>
          </a:p>
        </p:txBody>
      </p:sp>
    </p:spTree>
    <p:extLst>
      <p:ext uri="{BB962C8B-B14F-4D97-AF65-F5344CB8AC3E}">
        <p14:creationId xmlns:p14="http://schemas.microsoft.com/office/powerpoint/2010/main" val="4262317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54</a:t>
            </a:fld>
            <a:endParaRPr lang="zh-CN" altLang="en-US"/>
          </a:p>
        </p:txBody>
      </p:sp>
    </p:spTree>
    <p:extLst>
      <p:ext uri="{BB962C8B-B14F-4D97-AF65-F5344CB8AC3E}">
        <p14:creationId xmlns:p14="http://schemas.microsoft.com/office/powerpoint/2010/main" val="379848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11050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81674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49590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755232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t>18</a:t>
            </a:fld>
            <a:endParaRPr lang="zh-CN" altLang="en-US"/>
          </a:p>
        </p:txBody>
      </p:sp>
    </p:spTree>
    <p:extLst>
      <p:ext uri="{BB962C8B-B14F-4D97-AF65-F5344CB8AC3E}">
        <p14:creationId xmlns:p14="http://schemas.microsoft.com/office/powerpoint/2010/main" val="164543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66114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B0BA9B-8209-4FC7-A536-A26E938229DC}"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69675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8493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4831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8513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3309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185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2173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2582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50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675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3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173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13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1348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610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7251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8621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454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0273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6765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03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842964"/>
            <a:ext cx="9144001" cy="2565880"/>
          </a:xfrm>
          <a:custGeom>
            <a:avLst/>
            <a:gdLst>
              <a:gd name="connsiteX0" fmla="*/ 0 w 12192001"/>
              <a:gd name="connsiteY0" fmla="*/ 0 h 3421173"/>
              <a:gd name="connsiteX1" fmla="*/ 12192001 w 12192001"/>
              <a:gd name="connsiteY1" fmla="*/ 0 h 3421173"/>
              <a:gd name="connsiteX2" fmla="*/ 12192001 w 12192001"/>
              <a:gd name="connsiteY2" fmla="*/ 3421173 h 3421173"/>
              <a:gd name="connsiteX3" fmla="*/ 0 w 12192001"/>
              <a:gd name="connsiteY3" fmla="*/ 3421173 h 3421173"/>
            </a:gdLst>
            <a:ahLst/>
            <a:cxnLst>
              <a:cxn ang="0">
                <a:pos x="connsiteX0" y="connsiteY0"/>
              </a:cxn>
              <a:cxn ang="0">
                <a:pos x="connsiteX1" y="connsiteY1"/>
              </a:cxn>
              <a:cxn ang="0">
                <a:pos x="connsiteX2" y="connsiteY2"/>
              </a:cxn>
              <a:cxn ang="0">
                <a:pos x="connsiteX3" y="connsiteY3"/>
              </a:cxn>
            </a:cxnLst>
            <a:rect l="l" t="t" r="r" b="b"/>
            <a:pathLst>
              <a:path w="12192001" h="3421173">
                <a:moveTo>
                  <a:pt x="0" y="0"/>
                </a:moveTo>
                <a:lnTo>
                  <a:pt x="12192001" y="0"/>
                </a:lnTo>
                <a:lnTo>
                  <a:pt x="12192001" y="3421173"/>
                </a:lnTo>
                <a:lnTo>
                  <a:pt x="0" y="3421173"/>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024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3501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1303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672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1838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007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4952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280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7052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25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931876" y="1897121"/>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2940451" y="1897123"/>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4949026" y="1897123"/>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960113" y="1897123"/>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5713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964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958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4827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59155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509102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88536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166453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6191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7395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16927" y="1489529"/>
            <a:ext cx="2148659" cy="1842711"/>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497671" y="1333319"/>
            <a:ext cx="2148659" cy="1842711"/>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5863216" y="1489529"/>
            <a:ext cx="2148659" cy="1842711"/>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183202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23472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20849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019037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275755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957438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422251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10422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637042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17718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476202" y="1932500"/>
            <a:ext cx="2341554" cy="1586970"/>
          </a:xfrm>
          <a:custGeom>
            <a:avLst/>
            <a:gdLst>
              <a:gd name="connsiteX0" fmla="*/ 0 w 3122072"/>
              <a:gd name="connsiteY0" fmla="*/ 0 h 2115960"/>
              <a:gd name="connsiteX1" fmla="*/ 3122072 w 3122072"/>
              <a:gd name="connsiteY1" fmla="*/ 0 h 2115960"/>
              <a:gd name="connsiteX2" fmla="*/ 3122072 w 3122072"/>
              <a:gd name="connsiteY2" fmla="*/ 2115960 h 2115960"/>
              <a:gd name="connsiteX3" fmla="*/ 0 w 3122072"/>
              <a:gd name="connsiteY3" fmla="*/ 2115960 h 2115960"/>
            </a:gdLst>
            <a:ahLst/>
            <a:cxnLst>
              <a:cxn ang="0">
                <a:pos x="connsiteX0" y="connsiteY0"/>
              </a:cxn>
              <a:cxn ang="0">
                <a:pos x="connsiteX1" y="connsiteY1"/>
              </a:cxn>
              <a:cxn ang="0">
                <a:pos x="connsiteX2" y="connsiteY2"/>
              </a:cxn>
              <a:cxn ang="0">
                <a:pos x="connsiteX3" y="connsiteY3"/>
              </a:cxn>
            </a:cxnLst>
            <a:rect l="l" t="t" r="r" b="b"/>
            <a:pathLst>
              <a:path w="3122072" h="2115960">
                <a:moveTo>
                  <a:pt x="0" y="0"/>
                </a:moveTo>
                <a:lnTo>
                  <a:pt x="3122072" y="0"/>
                </a:lnTo>
                <a:lnTo>
                  <a:pt x="3122072" y="2115960"/>
                </a:lnTo>
                <a:lnTo>
                  <a:pt x="0" y="2115960"/>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95960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678169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31581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728869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803530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5319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4577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2664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1856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360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099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087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018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108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926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0180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4645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6845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3174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288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slow">
    <p:wip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979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948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1247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212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031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8741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12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842964"/>
            <a:ext cx="9144001" cy="2565880"/>
          </a:xfrm>
          <a:custGeom>
            <a:avLst/>
            <a:gdLst>
              <a:gd name="connsiteX0" fmla="*/ 0 w 12192001"/>
              <a:gd name="connsiteY0" fmla="*/ 0 h 3421173"/>
              <a:gd name="connsiteX1" fmla="*/ 12192001 w 12192001"/>
              <a:gd name="connsiteY1" fmla="*/ 0 h 3421173"/>
              <a:gd name="connsiteX2" fmla="*/ 12192001 w 12192001"/>
              <a:gd name="connsiteY2" fmla="*/ 3421173 h 3421173"/>
              <a:gd name="connsiteX3" fmla="*/ 0 w 12192001"/>
              <a:gd name="connsiteY3" fmla="*/ 3421173 h 3421173"/>
            </a:gdLst>
            <a:ahLst/>
            <a:cxnLst>
              <a:cxn ang="0">
                <a:pos x="connsiteX0" y="connsiteY0"/>
              </a:cxn>
              <a:cxn ang="0">
                <a:pos x="connsiteX1" y="connsiteY1"/>
              </a:cxn>
              <a:cxn ang="0">
                <a:pos x="connsiteX2" y="connsiteY2"/>
              </a:cxn>
              <a:cxn ang="0">
                <a:pos x="connsiteX3" y="connsiteY3"/>
              </a:cxn>
            </a:cxnLst>
            <a:rect l="l" t="t" r="r" b="b"/>
            <a:pathLst>
              <a:path w="12192001" h="3421173">
                <a:moveTo>
                  <a:pt x="0" y="0"/>
                </a:moveTo>
                <a:lnTo>
                  <a:pt x="12192001" y="0"/>
                </a:lnTo>
                <a:lnTo>
                  <a:pt x="12192001" y="3421173"/>
                </a:lnTo>
                <a:lnTo>
                  <a:pt x="0" y="3421173"/>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931876" y="1897121"/>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2940451" y="1897123"/>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4949026" y="1897123"/>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960113" y="1897123"/>
            <a:ext cx="1254540" cy="1212798"/>
          </a:xfrm>
          <a:custGeom>
            <a:avLst/>
            <a:gdLst>
              <a:gd name="connsiteX0" fmla="*/ 836360 w 1672720"/>
              <a:gd name="connsiteY0" fmla="*/ 0 h 1617064"/>
              <a:gd name="connsiteX1" fmla="*/ 1672720 w 1672720"/>
              <a:gd name="connsiteY1" fmla="*/ 808532 h 1617064"/>
              <a:gd name="connsiteX2" fmla="*/ 836360 w 1672720"/>
              <a:gd name="connsiteY2" fmla="*/ 1617064 h 1617064"/>
              <a:gd name="connsiteX3" fmla="*/ 0 w 1672720"/>
              <a:gd name="connsiteY3" fmla="*/ 808532 h 1617064"/>
              <a:gd name="connsiteX4" fmla="*/ 836360 w 1672720"/>
              <a:gd name="connsiteY4" fmla="*/ 0 h 16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720" h="1617064">
                <a:moveTo>
                  <a:pt x="836360" y="0"/>
                </a:moveTo>
                <a:cubicBezTo>
                  <a:pt x="1298269" y="0"/>
                  <a:pt x="1672720" y="361992"/>
                  <a:pt x="1672720" y="808532"/>
                </a:cubicBezTo>
                <a:cubicBezTo>
                  <a:pt x="1672720" y="1255072"/>
                  <a:pt x="1298269" y="1617064"/>
                  <a:pt x="836360" y="1617064"/>
                </a:cubicBezTo>
                <a:cubicBezTo>
                  <a:pt x="374451" y="1617064"/>
                  <a:pt x="0" y="1255072"/>
                  <a:pt x="0" y="808532"/>
                </a:cubicBezTo>
                <a:cubicBezTo>
                  <a:pt x="0" y="361992"/>
                  <a:pt x="374451" y="0"/>
                  <a:pt x="836360"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16927" y="1489529"/>
            <a:ext cx="2148659" cy="1842711"/>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497671" y="1333319"/>
            <a:ext cx="2148659" cy="1842711"/>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5863216" y="1489529"/>
            <a:ext cx="2148659" cy="1842711"/>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476202" y="1932500"/>
            <a:ext cx="2341554" cy="1586970"/>
          </a:xfrm>
          <a:custGeom>
            <a:avLst/>
            <a:gdLst>
              <a:gd name="connsiteX0" fmla="*/ 0 w 3122072"/>
              <a:gd name="connsiteY0" fmla="*/ 0 h 2115960"/>
              <a:gd name="connsiteX1" fmla="*/ 3122072 w 3122072"/>
              <a:gd name="connsiteY1" fmla="*/ 0 h 2115960"/>
              <a:gd name="connsiteX2" fmla="*/ 3122072 w 3122072"/>
              <a:gd name="connsiteY2" fmla="*/ 2115960 h 2115960"/>
              <a:gd name="connsiteX3" fmla="*/ 0 w 3122072"/>
              <a:gd name="connsiteY3" fmla="*/ 2115960 h 2115960"/>
            </a:gdLst>
            <a:ahLst/>
            <a:cxnLst>
              <a:cxn ang="0">
                <a:pos x="connsiteX0" y="connsiteY0"/>
              </a:cxn>
              <a:cxn ang="0">
                <a:pos x="connsiteX1" y="connsiteY1"/>
              </a:cxn>
              <a:cxn ang="0">
                <a:pos x="connsiteX2" y="connsiteY2"/>
              </a:cxn>
              <a:cxn ang="0">
                <a:pos x="connsiteX3" y="connsiteY3"/>
              </a:cxn>
            </a:cxnLst>
            <a:rect l="l" t="t" r="r" b="b"/>
            <a:pathLst>
              <a:path w="3122072" h="2115960">
                <a:moveTo>
                  <a:pt x="0" y="0"/>
                </a:moveTo>
                <a:lnTo>
                  <a:pt x="3122072" y="0"/>
                </a:lnTo>
                <a:lnTo>
                  <a:pt x="3122072" y="2115960"/>
                </a:lnTo>
                <a:lnTo>
                  <a:pt x="0" y="2115960"/>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slow">
    <p:wip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857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194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9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947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935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47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153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539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239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39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952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71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897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513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267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07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908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01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6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39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975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203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911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78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362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46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428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972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55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080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914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259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628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755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616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45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8302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041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679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247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75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037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518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965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77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49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831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066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33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739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496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8673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4140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1855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116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51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E7603542-1793-40F5-9864-33F83B6D4E1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411B75-A479-47D3-A65D-1DC9725133CA}"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133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5674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059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613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689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2776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352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1905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3766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4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9D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AE411B75-A479-47D3-A65D-1DC9725133CA}" type="slidenum">
              <a:rPr lang="zh-CN" altLang="en-US" smtClean="0"/>
              <a:t>‹#›</a:t>
            </a:fld>
            <a:endParaRPr lang="zh-CN" altLang="en-US"/>
          </a:p>
        </p:txBody>
      </p:sp>
      <p:sp>
        <p:nvSpPr>
          <p:cNvPr id="7" name="矩形 6"/>
          <p:cNvSpPr/>
          <p:nvPr userDrawn="1"/>
        </p:nvSpPr>
        <p:spPr>
          <a:xfrm>
            <a:off x="4432935" y="-28575"/>
            <a:ext cx="4718685" cy="516128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23"/>
          <p:cNvPicPr>
            <a:picLocks noChangeAspect="1"/>
          </p:cNvPicPr>
          <p:nvPr userDrawn="1"/>
        </p:nvPicPr>
        <p:blipFill>
          <a:blip r:embed="rId19"/>
          <a:srcRect t="44482" b="48851"/>
          <a:stretch>
            <a:fillRect/>
          </a:stretch>
        </p:blipFill>
        <p:spPr>
          <a:xfrm rot="5400000">
            <a:off x="1824355" y="2379980"/>
            <a:ext cx="5219700" cy="5162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9/8/2023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9569772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9/8/2023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850852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65601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08/09/2023</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621884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9/8/2023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2753107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9/8/2023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2735734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E9D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E7603542-1793-40F5-9864-33F83B6D4E1C}" type="datetimeFigureOut">
              <a:rPr lang="zh-CN" altLang="en-US" smtClean="0"/>
              <a:t>2023/9/8</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AE411B75-A479-47D3-A65D-1DC9725133CA}" type="slidenum">
              <a:rPr lang="zh-CN" altLang="en-US" smtClean="0"/>
              <a:t>‹#›</a:t>
            </a:fld>
            <a:endParaRPr lang="zh-CN" altLang="en-US"/>
          </a:p>
        </p:txBody>
      </p:sp>
      <p:sp>
        <p:nvSpPr>
          <p:cNvPr id="7" name="矩形 6"/>
          <p:cNvSpPr/>
          <p:nvPr userDrawn="1"/>
        </p:nvSpPr>
        <p:spPr>
          <a:xfrm>
            <a:off x="4432935" y="-28575"/>
            <a:ext cx="4718685" cy="516128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23"/>
          <p:cNvPicPr>
            <a:picLocks noChangeAspect="1"/>
          </p:cNvPicPr>
          <p:nvPr userDrawn="1"/>
        </p:nvPicPr>
        <p:blipFill>
          <a:blip r:embed="rId18"/>
          <a:srcRect t="44482" b="48851"/>
          <a:stretch>
            <a:fillRect/>
          </a:stretch>
        </p:blipFill>
        <p:spPr>
          <a:xfrm rot="5400000">
            <a:off x="1824355" y="2379980"/>
            <a:ext cx="5219700" cy="516255"/>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9/8/2023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524660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9/8/2023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234728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2508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6661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5756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2796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9ED9BB-C5C2-4D0B-BADC-05C391420FE7}" type="datetimeFigureOut">
              <a:rPr lang="en-US" smtClean="0">
                <a:solidFill>
                  <a:prstClr val="black">
                    <a:tint val="75000"/>
                  </a:prstClr>
                </a:solidFill>
              </a:rPr>
              <a:pPr/>
              <a:t>9/8/2023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36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4.svg"/><Relationship Id="rId2"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6.sv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image" Target="../media/image34.svg"/><Relationship Id="rId2" Type="http://schemas.openxmlformats.org/officeDocument/2006/relationships/slideLayout" Target="../slideLayouts/slideLayout16.xml"/><Relationship Id="rId1" Type="http://schemas.openxmlformats.org/officeDocument/2006/relationships/themeOverride" Target="../theme/themeOverride2.xml"/><Relationship Id="rId6" Type="http://schemas.openxmlformats.org/officeDocument/2006/relationships/image" Target="../media/image113.svg"/><Relationship Id="rId4" Type="http://schemas.openxmlformats.org/officeDocument/2006/relationships/image" Target="../media/image29.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hemeOverride" Target="../theme/themeOverride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7.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hemeOverride" Target="../theme/themeOverr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6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slide" Target="slide4.xml"/><Relationship Id="rId10" Type="http://schemas.microsoft.com/office/2007/relationships/hdphoto" Target="../media/hdphoto2.wdp"/><Relationship Id="rId4" Type="http://schemas.openxmlformats.org/officeDocument/2006/relationships/image" Target="../media/image14.jp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hemeOverride" Target="../theme/themeOverride5.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50.svg"/><Relationship Id="rId10" Type="http://schemas.openxmlformats.org/officeDocument/2006/relationships/image" Target="../media/image56.sv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hemeOverride" Target="../theme/themeOverride6.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hemeOverride" Target="../theme/themeOverride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hemeOverride" Target="../theme/themeOverride8.xml"/><Relationship Id="rId5" Type="http://schemas.openxmlformats.org/officeDocument/2006/relationships/image" Target="../media/image39.sv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8.xml"/><Relationship Id="rId18" Type="http://schemas.openxmlformats.org/officeDocument/2006/relationships/image" Target="../media/image52.png"/><Relationship Id="rId3" Type="http://schemas.openxmlformats.org/officeDocument/2006/relationships/slideLayout" Target="../slideLayouts/slideLayout134.xml"/><Relationship Id="rId7" Type="http://schemas.openxmlformats.org/officeDocument/2006/relationships/slide" Target="slide42.xml"/><Relationship Id="rId12" Type="http://schemas.openxmlformats.org/officeDocument/2006/relationships/slide" Target="slide47.xml"/><Relationship Id="rId17" Type="http://schemas.openxmlformats.org/officeDocument/2006/relationships/image" Target="../media/image51.gif"/><Relationship Id="rId2" Type="http://schemas.openxmlformats.org/officeDocument/2006/relationships/audio" Target="../media/media2.wav"/><Relationship Id="rId16" Type="http://schemas.openxmlformats.org/officeDocument/2006/relationships/image" Target="../media/image50.gif"/><Relationship Id="rId1" Type="http://schemas.microsoft.com/office/2007/relationships/media" Target="../media/media2.wav"/><Relationship Id="rId6" Type="http://schemas.openxmlformats.org/officeDocument/2006/relationships/slide" Target="slide41.xml"/><Relationship Id="rId11" Type="http://schemas.openxmlformats.org/officeDocument/2006/relationships/slide" Target="slide46.xml"/><Relationship Id="rId5" Type="http://schemas.openxmlformats.org/officeDocument/2006/relationships/image" Target="../media/image48.png"/><Relationship Id="rId15" Type="http://schemas.openxmlformats.org/officeDocument/2006/relationships/image" Target="../media/image49.gif"/><Relationship Id="rId10" Type="http://schemas.openxmlformats.org/officeDocument/2006/relationships/slide" Target="slide45.xml"/><Relationship Id="rId19" Type="http://schemas.openxmlformats.org/officeDocument/2006/relationships/slide" Target="slide12.xml"/><Relationship Id="rId4" Type="http://schemas.openxmlformats.org/officeDocument/2006/relationships/image" Target="../media/image47.png"/><Relationship Id="rId9" Type="http://schemas.openxmlformats.org/officeDocument/2006/relationships/slide" Target="slide44.xml"/><Relationship Id="rId14" Type="http://schemas.openxmlformats.org/officeDocument/2006/relationships/slide" Target="slide11.xml"/></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8.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slide" Target="slide40.xml"/></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slide" Target="slide40.xml"/></Relationships>
</file>

<file path=ppt/slides/_rels/slide4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40.xml"/><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8.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8.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slide" Target="slide40.xml"/></Relationships>
</file>

<file path=ppt/slides/_rels/slide4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40.xml"/><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8.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8.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slide" Target="slide40.xml"/></Relationships>
</file>

<file path=ppt/slides/_rels/slide4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44.xml"/><Relationship Id="rId6" Type="http://schemas.microsoft.com/office/2007/relationships/hdphoto" Target="../media/hdphoto5.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slide" Target="slide40.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6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2.png"/><Relationship Id="rId17" Type="http://schemas.openxmlformats.org/officeDocument/2006/relationships/image" Target="NULL"/><Relationship Id="rId2" Type="http://schemas.openxmlformats.org/officeDocument/2006/relationships/image" Target="../media/image67.png"/><Relationship Id="rId16" Type="http://schemas.openxmlformats.org/officeDocument/2006/relationships/image" Target="../media/image74.png"/><Relationship Id="rId1" Type="http://schemas.openxmlformats.org/officeDocument/2006/relationships/slideLayout" Target="../slideLayouts/slideLayout172.xml"/><Relationship Id="rId6" Type="http://schemas.openxmlformats.org/officeDocument/2006/relationships/image" Target="../media/image69.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NULL"/><Relationship Id="rId1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9.xml"/><Relationship Id="rId6" Type="http://schemas.openxmlformats.org/officeDocument/2006/relationships/image" Target="../media/image113.sv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hemeOverride" Target="../theme/themeOverride1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hemeOverride" Target="../theme/themeOverride1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hemeOverride" Target="../theme/themeOverride12.xml"/><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79.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90.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01.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0" y="0"/>
            <a:ext cx="9144000" cy="5143500"/>
          </a:xfrm>
          <a:prstGeom prst="rect">
            <a:avLst/>
          </a:prstGeom>
        </p:spPr>
      </p:pic>
      <p:sp>
        <p:nvSpPr>
          <p:cNvPr id="3" name="Freeform 3"/>
          <p:cNvSpPr/>
          <p:nvPr/>
        </p:nvSpPr>
        <p:spPr>
          <a:xfrm>
            <a:off x="2055233" y="-1383817"/>
            <a:ext cx="4710406" cy="3614061"/>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3"/>
            <a:stretch>
              <a:fillRect/>
            </a:stretch>
          </a:blipFill>
        </p:spPr>
      </p:sp>
      <p:sp>
        <p:nvSpPr>
          <p:cNvPr id="4" name="Freeform 4"/>
          <p:cNvSpPr/>
          <p:nvPr/>
        </p:nvSpPr>
        <p:spPr>
          <a:xfrm>
            <a:off x="6467759" y="-801580"/>
            <a:ext cx="4323783" cy="411480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3"/>
            <a:stretch>
              <a:fillRect/>
            </a:stretch>
          </a:blipFill>
        </p:spPr>
      </p:sp>
      <p:sp>
        <p:nvSpPr>
          <p:cNvPr id="5" name="Freeform 5"/>
          <p:cNvSpPr/>
          <p:nvPr/>
        </p:nvSpPr>
        <p:spPr>
          <a:xfrm>
            <a:off x="5357765" y="1028700"/>
            <a:ext cx="3880771" cy="411480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4"/>
            <a:stretch>
              <a:fillRect/>
            </a:stretch>
          </a:blipFill>
        </p:spPr>
      </p:sp>
      <p:sp>
        <p:nvSpPr>
          <p:cNvPr id="10" name="Freeform 10"/>
          <p:cNvSpPr/>
          <p:nvPr/>
        </p:nvSpPr>
        <p:spPr>
          <a:xfrm>
            <a:off x="6189496" y="183045"/>
            <a:ext cx="1368755" cy="1349935"/>
          </a:xfrm>
          <a:custGeom>
            <a:avLst/>
            <a:gdLst/>
            <a:ahLst/>
            <a:cxnLst/>
            <a:rect l="l" t="t" r="r" b="b"/>
            <a:pathLst>
              <a:path w="2737510" h="2699870">
                <a:moveTo>
                  <a:pt x="0" y="0"/>
                </a:moveTo>
                <a:lnTo>
                  <a:pt x="2737510" y="0"/>
                </a:lnTo>
                <a:lnTo>
                  <a:pt x="2737510" y="2699870"/>
                </a:lnTo>
                <a:lnTo>
                  <a:pt x="0" y="2699870"/>
                </a:lnTo>
                <a:lnTo>
                  <a:pt x="0" y="0"/>
                </a:lnTo>
                <a:close/>
              </a:path>
            </a:pathLst>
          </a:custGeom>
          <a:blipFill>
            <a:blip r:embed="rId5"/>
            <a:stretch>
              <a:fillRect/>
            </a:stretch>
          </a:blipFill>
        </p:spPr>
      </p:sp>
      <p:sp>
        <p:nvSpPr>
          <p:cNvPr id="11" name="Freeform 11"/>
          <p:cNvSpPr/>
          <p:nvPr/>
        </p:nvSpPr>
        <p:spPr>
          <a:xfrm>
            <a:off x="955004" y="183045"/>
            <a:ext cx="995625" cy="88735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6"/>
            <a:stretch>
              <a:fillRect/>
            </a:stretch>
          </a:blipFill>
        </p:spPr>
      </p:sp>
      <p:sp>
        <p:nvSpPr>
          <p:cNvPr id="12" name="Freeform 12"/>
          <p:cNvSpPr/>
          <p:nvPr/>
        </p:nvSpPr>
        <p:spPr>
          <a:xfrm>
            <a:off x="2810475" y="272676"/>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7"/>
            <a:stretch>
              <a:fillRect/>
            </a:stretch>
          </a:blipFill>
        </p:spPr>
      </p:sp>
      <p:sp>
        <p:nvSpPr>
          <p:cNvPr id="13" name="Freeform 13"/>
          <p:cNvSpPr/>
          <p:nvPr/>
        </p:nvSpPr>
        <p:spPr>
          <a:xfrm>
            <a:off x="-1252018" y="-1199388"/>
            <a:ext cx="4323783" cy="3682393"/>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3"/>
            <a:stretch>
              <a:fillRect/>
            </a:stretch>
          </a:blipFill>
        </p:spPr>
      </p:sp>
      <p:sp>
        <p:nvSpPr>
          <p:cNvPr id="14" name="Freeform 14"/>
          <p:cNvSpPr/>
          <p:nvPr/>
        </p:nvSpPr>
        <p:spPr>
          <a:xfrm>
            <a:off x="607558" y="667438"/>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8">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7090224" y="276381"/>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3"/>
            <a:stretch>
              <a:fillRect/>
            </a:stretch>
          </a:blipFill>
        </p:spPr>
      </p:sp>
      <p:sp>
        <p:nvSpPr>
          <p:cNvPr id="16" name="Freeform 16"/>
          <p:cNvSpPr/>
          <p:nvPr/>
        </p:nvSpPr>
        <p:spPr>
          <a:xfrm rot="17205714" flipH="1">
            <a:off x="7057212" y="-75332"/>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4"/>
            <a:stretch>
              <a:fillRect/>
            </a:stretch>
          </a:blipFill>
        </p:spPr>
      </p:sp>
      <p:sp>
        <p:nvSpPr>
          <p:cNvPr id="6" name="Rectangle 5"/>
          <p:cNvSpPr/>
          <p:nvPr/>
        </p:nvSpPr>
        <p:spPr>
          <a:xfrm>
            <a:off x="167170" y="1916051"/>
            <a:ext cx="5609549" cy="1685077"/>
          </a:xfrm>
          <a:prstGeom prst="rect">
            <a:avLst/>
          </a:prstGeom>
          <a:noFill/>
        </p:spPr>
        <p:txBody>
          <a:bodyPr wrap="none" lIns="91440" tIns="45720" rIns="91440" bIns="45720">
            <a:spAutoFit/>
          </a:bodyPr>
          <a:lstStyle/>
          <a:p>
            <a:pPr algn="ctr">
              <a:lnSpc>
                <a:spcPct val="115000"/>
              </a:lnSpc>
              <a:spcAft>
                <a:spcPts val="0"/>
              </a:spcAft>
              <a:tabLst>
                <a:tab pos="57150" algn="l"/>
              </a:tabLst>
            </a:pPr>
            <a:r>
              <a:rPr lang="vi-VN" sz="5400" b="1" cap="none" spc="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HỊCH TƯỚNG SĨ</a:t>
            </a:r>
            <a:endParaRPr lang="en-GB" sz="5400" b="1" cap="none" spc="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ea typeface="Times New Roman" panose="02020603050405020304" pitchFamily="18" charset="0"/>
            </a:endParaRPr>
          </a:p>
          <a:p>
            <a:pPr algn="ctr">
              <a:lnSpc>
                <a:spcPct val="115000"/>
              </a:lnSpc>
              <a:spcAft>
                <a:spcPts val="0"/>
              </a:spcAft>
              <a:tabLst>
                <a:tab pos="57150" algn="l"/>
              </a:tabLst>
            </a:pPr>
            <a:r>
              <a:rPr lang="vi-VN" sz="3600" b="1" i="1" cap="none" spc="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(Dụ chư tì tướng hịch văn)</a:t>
            </a:r>
            <a:endParaRPr lang="en-GB" sz="3600" b="1" cap="none" spc="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7" name="Rectangle 6"/>
          <p:cNvSpPr/>
          <p:nvPr/>
        </p:nvSpPr>
        <p:spPr>
          <a:xfrm>
            <a:off x="2549624" y="3758113"/>
            <a:ext cx="3094693" cy="548099"/>
          </a:xfrm>
          <a:prstGeom prst="rect">
            <a:avLst/>
          </a:prstGeom>
        </p:spPr>
        <p:txBody>
          <a:bodyPr wrap="none">
            <a:spAutoFit/>
          </a:bodyPr>
          <a:lstStyle/>
          <a:p>
            <a:pPr algn="ctr">
              <a:lnSpc>
                <a:spcPct val="115000"/>
              </a:lnSpc>
              <a:spcAft>
                <a:spcPts val="0"/>
              </a:spcAft>
              <a:tabLst>
                <a:tab pos="57150" algn="l"/>
              </a:tabLst>
            </a:pPr>
            <a:r>
              <a:rPr lang="vi-VN" sz="2800" b="1"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Trần Quốc Tuấn -</a:t>
            </a:r>
            <a:endParaRPr lang="en-GB" sz="280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13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148196" y="937344"/>
            <a:ext cx="1716085" cy="199505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6728907" y="3330307"/>
            <a:ext cx="1433945" cy="1792412"/>
          </a:xfrm>
          <a:prstGeom prst="rect">
            <a:avLst/>
          </a:prstGeom>
        </p:spPr>
      </p:pic>
      <p:pic>
        <p:nvPicPr>
          <p:cNvPr id="6" name="Picture 5" descr="C:\Users\Admin\Desktop\hung-dao-dai-vuong-tran-quoc-tuan-nguoi-khai-sang-nen-khoa-hoc-quan-su-nuoc-nha-a687fba3-fee7-4e0e-9c38-796e70f0f36c.png"/>
          <p:cNvPicPr/>
          <p:nvPr/>
        </p:nvPicPr>
        <p:blipFill>
          <a:blip r:embed="rId8">
            <a:extLst>
              <a:ext uri="{28A0092B-C50C-407E-A947-70E740481C1C}">
                <a14:useLocalDpi xmlns:a14="http://schemas.microsoft.com/office/drawing/2010/main" val="0"/>
              </a:ext>
            </a:extLst>
          </a:blip>
          <a:srcRect/>
          <a:stretch>
            <a:fillRect/>
          </a:stretch>
        </p:blipFill>
        <p:spPr bwMode="auto">
          <a:xfrm>
            <a:off x="1148196" y="676508"/>
            <a:ext cx="6631258" cy="35386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73893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9144000" cy="5880410"/>
          </a:xfrm>
          <a:prstGeom prst="rect">
            <a:avLst/>
          </a:prstGeom>
        </p:spPr>
      </p:pic>
      <p:sp>
        <p:nvSpPr>
          <p:cNvPr id="3" name="Rectangle 2"/>
          <p:cNvSpPr/>
          <p:nvPr/>
        </p:nvSpPr>
        <p:spPr>
          <a:xfrm>
            <a:off x="1723921" y="0"/>
            <a:ext cx="4448783" cy="2308324"/>
          </a:xfrm>
          <a:prstGeom prst="rect">
            <a:avLst/>
          </a:prstGeom>
          <a:scene3d>
            <a:camera prst="perspectiveHeroicExtremeRightFacing"/>
            <a:lightRig rig="threePt" dir="t"/>
          </a:scene3d>
        </p:spPr>
        <p:txBody>
          <a:bodyPr wrap="none">
            <a:spAutoFit/>
          </a:bodyPr>
          <a:lstStyle/>
          <a:p>
            <a:pPr algn="ctr"/>
            <a:r>
              <a:rPr lang="nl-NL"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nl-NL"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vi-VN"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nl-NL"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a:t>
            </a:r>
            <a:r>
              <a:rPr lang="nl-NL"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 </a:t>
            </a:r>
            <a:endParaRPr lang="vi-VN"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nl-NL"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 THỨC</a:t>
            </a:r>
            <a:endParaRPr lang="en-GB" sz="4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886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144" y="704268"/>
            <a:ext cx="3702205" cy="1224951"/>
          </a:xfrm>
          <a:prstGeom prst="rect">
            <a:avLst/>
          </a:prstGeom>
        </p:spPr>
        <p:txBody>
          <a:bodyPr wrap="square">
            <a:spAutoFit/>
          </a:bodyPr>
          <a:lstStyle/>
          <a:p>
            <a:pPr algn="just">
              <a:lnSpc>
                <a:spcPct val="115000"/>
              </a:lnSpc>
              <a:spcAft>
                <a:spcPts val="0"/>
              </a:spcAft>
              <a:tabLst>
                <a:tab pos="1386840" algn="l"/>
              </a:tabLst>
            </a:pPr>
            <a:r>
              <a:rPr lang="de-DE"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KIẾN THỨC NGỮ VĂN</a:t>
            </a:r>
            <a:endParaRPr lang="en-GB" sz="32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39144" y="2067166"/>
            <a:ext cx="3541391" cy="1791260"/>
          </a:xfrm>
          <a:prstGeom prst="rect">
            <a:avLst/>
          </a:prstGeom>
        </p:spPr>
        <p:txBody>
          <a:bodyPr wrap="square">
            <a:spAutoFit/>
          </a:bodyPr>
          <a:lstStyle/>
          <a:p>
            <a:pPr marL="30480" marR="30480" algn="just">
              <a:lnSpc>
                <a:spcPct val="115000"/>
              </a:lnSpc>
              <a:spcAft>
                <a:spcPts val="1200"/>
              </a:spcAft>
            </a:pPr>
            <a:r>
              <a:rPr lang="de-DE"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Nghị luận xã hội và các kiểu nghị luận xã hội</a:t>
            </a:r>
            <a:endParaRPr lang="en-GB" sz="32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798436" y="149158"/>
            <a:ext cx="2290114" cy="385362"/>
          </a:xfrm>
          <a:prstGeom prst="rect">
            <a:avLst/>
          </a:prstGeom>
        </p:spPr>
        <p:txBody>
          <a:bodyPr wrap="none">
            <a:spAutoFit/>
          </a:bodyPr>
          <a:lstStyle/>
          <a:p>
            <a:pPr algn="ctr">
              <a:lnSpc>
                <a:spcPct val="115000"/>
              </a:lnSpc>
              <a:spcAft>
                <a:spcPts val="0"/>
              </a:spcAft>
            </a:pPr>
            <a:r>
              <a:rPr lang="en-US" sz="18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GB" sz="18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14362066"/>
              </p:ext>
            </p:extLst>
          </p:nvPr>
        </p:nvGraphicFramePr>
        <p:xfrm>
          <a:off x="4714689" y="704268"/>
          <a:ext cx="4161682" cy="4416552"/>
        </p:xfrm>
        <a:graphic>
          <a:graphicData uri="http://schemas.openxmlformats.org/drawingml/2006/table">
            <a:tbl>
              <a:tblPr firstRow="1" firstCol="1" bandRow="1"/>
              <a:tblGrid>
                <a:gridCol w="1537428"/>
                <a:gridCol w="1189463"/>
                <a:gridCol w="1434791"/>
              </a:tblGrid>
              <a:tr h="223877">
                <a:tc>
                  <a:txBody>
                    <a:bodyPr/>
                    <a:lstStyle/>
                    <a:p>
                      <a:pPr marL="30480" marR="30480" algn="just">
                        <a:lnSpc>
                          <a:spcPct val="115000"/>
                        </a:lnSpc>
                        <a:spcAft>
                          <a:spcPts val="120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30480" marR="30480" algn="just">
                        <a:lnSpc>
                          <a:spcPct val="115000"/>
                        </a:lnSpc>
                        <a:spcAft>
                          <a:spcPts val="120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 khác biệt giữa các kiểu nghị luận xã hội</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r>
              <a:tr h="447754">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Nghị luận xã hội thời trung đại</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120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Nghị luận xã hội thời hiện đại</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877">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1200"/>
                        </a:spcAft>
                      </a:pP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509">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 nội dung</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vấn đề được bàn luận)</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6139">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 hình thức</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 viết, thể loại, cách viết)</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9DD"/>
        </a:solidFill>
        <a:effectLst/>
      </p:bgPr>
    </p:bg>
    <p:spTree>
      <p:nvGrpSpPr>
        <p:cNvPr id="1" name=""/>
        <p:cNvGrpSpPr/>
        <p:nvPr/>
      </p:nvGrpSpPr>
      <p:grpSpPr>
        <a:xfrm>
          <a:off x="0" y="0"/>
          <a:ext cx="0" cy="0"/>
          <a:chOff x="0" y="0"/>
          <a:chExt cx="0" cy="0"/>
        </a:xfrm>
      </p:grpSpPr>
      <p:sp>
        <p:nvSpPr>
          <p:cNvPr id="4"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363686" y="580383"/>
            <a:ext cx="3702101" cy="3490186"/>
          </a:xfrm>
          <a:prstGeom prst="rect">
            <a:avLst/>
          </a:prstGeom>
        </p:spPr>
        <p:txBody>
          <a:bodyPr wrap="square">
            <a:spAutoFit/>
          </a:bodyPr>
          <a:lstStyle/>
          <a:p>
            <a:pPr marL="30480" marR="30480" algn="just">
              <a:lnSpc>
                <a:spcPct val="115000"/>
              </a:lnSpc>
              <a:spcAft>
                <a:spcPts val="1200"/>
              </a:spcAft>
            </a:pPr>
            <a:r>
              <a:rPr lang="de-DE" sz="2400" b="1">
                <a:latin typeface="Times New Roman" panose="02020603050405020304" pitchFamily="18" charset="0"/>
                <a:ea typeface="Times New Roman" panose="02020603050405020304" pitchFamily="18" charset="0"/>
                <a:cs typeface="Times New Roman" panose="02020603050405020304" pitchFamily="18" charset="0"/>
              </a:rPr>
              <a:t>a. Khái niệm: </a:t>
            </a:r>
            <a:r>
              <a:rPr lang="de-DE" sz="2400">
                <a:latin typeface="Times New Roman" panose="02020603050405020304" pitchFamily="18" charset="0"/>
                <a:ea typeface="Times New Roman" panose="02020603050405020304" pitchFamily="18" charset="0"/>
                <a:cs typeface="Times New Roman" panose="02020603050405020304" pitchFamily="18" charset="0"/>
              </a:rPr>
              <a:t>Nghị luận xã hội là kiểu văn bản trong đó tác giả đưa ra ý kiến của mình về một vấn đề xã hội và dùng lí lẽ, bằng chứng để bàn luận, làm sáng tỏ và thuyết phục người đọc về ý kiến đã nêu.</a:t>
            </a:r>
            <a:endParaRPr lang="en-GB" sz="2400">
              <a:effectLst/>
              <a:latin typeface="Times New Roman" panose="02020603050405020304" pitchFamily="18" charset="0"/>
              <a:ea typeface="Times New Roman" panose="02020603050405020304" pitchFamily="18" charset="0"/>
            </a:endParaRPr>
          </a:p>
        </p:txBody>
      </p:sp>
      <p:sp>
        <p:nvSpPr>
          <p:cNvPr id="19" name="Freeform 5"/>
          <p:cNvSpPr/>
          <p:nvPr/>
        </p:nvSpPr>
        <p:spPr>
          <a:xfrm>
            <a:off x="5357765" y="1028700"/>
            <a:ext cx="3880771" cy="411480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20" name="Freeform 10"/>
          <p:cNvSpPr/>
          <p:nvPr/>
        </p:nvSpPr>
        <p:spPr>
          <a:xfrm>
            <a:off x="6189496" y="183045"/>
            <a:ext cx="1368755" cy="1349935"/>
          </a:xfrm>
          <a:custGeom>
            <a:avLst/>
            <a:gdLst/>
            <a:ahLst/>
            <a:cxnLst/>
            <a:rect l="l" t="t" r="r" b="b"/>
            <a:pathLst>
              <a:path w="2737510" h="2699870">
                <a:moveTo>
                  <a:pt x="0" y="0"/>
                </a:moveTo>
                <a:lnTo>
                  <a:pt x="2737510" y="0"/>
                </a:lnTo>
                <a:lnTo>
                  <a:pt x="2737510" y="2699870"/>
                </a:lnTo>
                <a:lnTo>
                  <a:pt x="0" y="2699870"/>
                </a:lnTo>
                <a:lnTo>
                  <a:pt x="0" y="0"/>
                </a:lnTo>
                <a:close/>
              </a:path>
            </a:pathLst>
          </a:custGeom>
          <a:blipFill>
            <a:blip r:embed="rId4"/>
            <a:stretch>
              <a:fillRect/>
            </a:stretch>
          </a:blipFill>
        </p:spPr>
      </p:sp>
      <p:sp>
        <p:nvSpPr>
          <p:cNvPr id="21" name="Freeform 16"/>
          <p:cNvSpPr/>
          <p:nvPr/>
        </p:nvSpPr>
        <p:spPr>
          <a:xfrm rot="17205714" flipH="1">
            <a:off x="7040176" y="60354"/>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5"/>
            <a:stretch>
              <a:fillRect/>
            </a:stretch>
          </a:blipFill>
        </p:spPr>
      </p:sp>
      <p:sp>
        <p:nvSpPr>
          <p:cNvPr id="23" name="Freeform 15"/>
          <p:cNvSpPr/>
          <p:nvPr/>
        </p:nvSpPr>
        <p:spPr>
          <a:xfrm>
            <a:off x="4948547" y="558879"/>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txBody>
          <a:bodyPr/>
          <a:lstStyle/>
          <a:p>
            <a:endParaRPr lang="en-GB"/>
          </a:p>
        </p:txBody>
      </p:sp>
      <p:sp>
        <p:nvSpPr>
          <p:cNvPr id="36" name="Freeform 15"/>
          <p:cNvSpPr/>
          <p:nvPr/>
        </p:nvSpPr>
        <p:spPr>
          <a:xfrm>
            <a:off x="4781044" y="202134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9DD"/>
        </a:solidFill>
        <a:effectLst/>
      </p:bgPr>
    </p:bg>
    <p:spTree>
      <p:nvGrpSpPr>
        <p:cNvPr id="1" name=""/>
        <p:cNvGrpSpPr/>
        <p:nvPr/>
      </p:nvGrpSpPr>
      <p:grpSpPr>
        <a:xfrm>
          <a:off x="0" y="0"/>
          <a:ext cx="0" cy="0"/>
          <a:chOff x="0" y="0"/>
          <a:chExt cx="0" cy="0"/>
        </a:xfrm>
      </p:grpSpPr>
      <p:sp>
        <p:nvSpPr>
          <p:cNvPr id="4"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404272" y="463385"/>
            <a:ext cx="3970686" cy="51706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marL="30480" marR="30480" algn="just">
              <a:lnSpc>
                <a:spcPct val="115000"/>
              </a:lnSpc>
              <a:spcAft>
                <a:spcPts val="1200"/>
              </a:spcAft>
            </a:pPr>
            <a:r>
              <a:rPr lang="de-DE" sz="2400" b="1">
                <a:latin typeface="Times New Roman" panose="02020603050405020304" pitchFamily="18" charset="0"/>
                <a:cs typeface="Times New Roman" panose="02020603050405020304" pitchFamily="18" charset="0"/>
              </a:rPr>
              <a:t>b. Các kiểu nghị luận xã hội</a:t>
            </a:r>
            <a:endParaRPr lang="en-GB"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95733" y="1057181"/>
            <a:ext cx="3719430" cy="830997"/>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de-DE" sz="2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Nghị luận xã hội thời trung đại (Việt Nam):</a:t>
            </a:r>
            <a:endParaRPr lang="en-GB" sz="2400">
              <a:latin typeface="Times New Roman" panose="02020603050405020304" pitchFamily="18" charset="0"/>
              <a:cs typeface="Times New Roman" panose="02020603050405020304" pitchFamily="18" charset="0"/>
            </a:endParaRPr>
          </a:p>
        </p:txBody>
      </p:sp>
      <p:sp>
        <p:nvSpPr>
          <p:cNvPr id="6" name="Rectangle 5"/>
          <p:cNvSpPr/>
          <p:nvPr/>
        </p:nvSpPr>
        <p:spPr>
          <a:xfrm>
            <a:off x="495733" y="2363116"/>
            <a:ext cx="3558229" cy="1757212"/>
          </a:xfrm>
          <a:prstGeom prst="rect">
            <a:avLst/>
          </a:prstGeom>
        </p:spPr>
        <p:txBody>
          <a:bodyPr wrap="square">
            <a:spAutoFit/>
          </a:bodyPr>
          <a:lstStyle/>
          <a:p>
            <a:pPr marL="30480" marR="28575" algn="just">
              <a:lnSpc>
                <a:spcPct val="115000"/>
              </a:lnSpc>
              <a:spcAft>
                <a:spcPts val="0"/>
              </a:spcAft>
            </a:pPr>
            <a:r>
              <a:rPr lang="de-DE" sz="2400" b="1">
                <a:latin typeface="Times New Roman" panose="02020603050405020304" pitchFamily="18" charset="0"/>
                <a:ea typeface="Times New Roman" panose="02020603050405020304" pitchFamily="18" charset="0"/>
                <a:cs typeface="Times New Roman" panose="02020603050405020304" pitchFamily="18" charset="0"/>
              </a:rPr>
              <a:t>- Về nội dung</a:t>
            </a:r>
            <a:r>
              <a:rPr lang="de-DE" sz="2400">
                <a:latin typeface="Times New Roman" panose="02020603050405020304" pitchFamily="18" charset="0"/>
                <a:ea typeface="Times New Roman" panose="02020603050405020304" pitchFamily="18" charset="0"/>
                <a:cs typeface="Times New Roman" panose="02020603050405020304" pitchFamily="18" charset="0"/>
              </a:rPr>
              <a:t>: do vua, chúa dùng để ban bố trước dân về những sự kiện có tính chất quốc gia.</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4534755" y="875060"/>
            <a:ext cx="2228046" cy="483017"/>
          </a:xfrm>
          <a:prstGeom prst="rect">
            <a:avLst/>
          </a:prstGeom>
        </p:spPr>
        <p:txBody>
          <a:bodyPr wrap="none">
            <a:spAutoFit/>
          </a:bodyPr>
          <a:lstStyle/>
          <a:p>
            <a:pPr marL="30480" marR="28575" algn="just">
              <a:lnSpc>
                <a:spcPct val="115000"/>
              </a:lnSpc>
              <a:spcAft>
                <a:spcPts val="0"/>
              </a:spcAft>
            </a:pPr>
            <a:r>
              <a:rPr lang="de-DE"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Về </a:t>
            </a:r>
            <a:r>
              <a:rPr lang="de-DE" sz="2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de-DE"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620321" y="1639919"/>
            <a:ext cx="4367561" cy="3490186"/>
          </a:xfrm>
          <a:prstGeom prst="rect">
            <a:avLst/>
          </a:prstGeom>
        </p:spPr>
        <p:txBody>
          <a:bodyPr wrap="square">
            <a:spAutoFit/>
          </a:bodyPr>
          <a:lstStyle/>
          <a:p>
            <a:pPr marL="30480" marR="28575" algn="just">
              <a:lnSpc>
                <a:spcPct val="115000"/>
              </a:lnSpc>
              <a:spcAft>
                <a:spcPts val="0"/>
              </a:spcAft>
            </a:pP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Chữ viết: Chữ Hán, chữ Nôm.</a:t>
            </a:r>
            <a:endParaRPr lang="en-GB"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28575" algn="just">
              <a:lnSpc>
                <a:spcPct val="115000"/>
              </a:lnSpc>
              <a:spcAft>
                <a:spcPts val="0"/>
              </a:spcAft>
            </a:pP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Thể loại: hịch, chiếu, cáo, biểu, tấu,..</a:t>
            </a:r>
            <a:endParaRPr lang="en-GB"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28575" algn="just">
              <a:lnSpc>
                <a:spcPct val="115000"/>
              </a:lnSpc>
              <a:spcAft>
                <a:spcPts val="0"/>
              </a:spcAft>
            </a:pP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Cách viết: viết bằng văn biền ngẫu, từ ngữ trang trọng, uyên bác, giàu tính ước lệ tượng trưng, có sự kết hợp hài hòa giữa lập luận và cảm xúc của người viết.</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Freeform 4"/>
          <p:cNvSpPr/>
          <p:nvPr/>
        </p:nvSpPr>
        <p:spPr>
          <a:xfrm>
            <a:off x="6162907" y="0"/>
            <a:ext cx="3181815" cy="1639919"/>
          </a:xfrm>
          <a:custGeom>
            <a:avLst/>
            <a:gdLst/>
            <a:ahLst/>
            <a:cxnLst/>
            <a:rect l="l" t="t" r="r" b="b"/>
            <a:pathLst>
              <a:path w="9209836" h="5475666">
                <a:moveTo>
                  <a:pt x="0" y="0"/>
                </a:moveTo>
                <a:lnTo>
                  <a:pt x="9209836" y="0"/>
                </a:lnTo>
                <a:lnTo>
                  <a:pt x="9209836" y="5475666"/>
                </a:lnTo>
                <a:lnTo>
                  <a:pt x="0" y="5475666"/>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38" name="Freeform 7"/>
          <p:cNvSpPr/>
          <p:nvPr/>
        </p:nvSpPr>
        <p:spPr>
          <a:xfrm>
            <a:off x="7152426" y="747099"/>
            <a:ext cx="2132823" cy="738941"/>
          </a:xfrm>
          <a:custGeom>
            <a:avLst/>
            <a:gdLst/>
            <a:ahLst/>
            <a:cxnLst/>
            <a:rect l="l" t="t" r="r" b="b"/>
            <a:pathLst>
              <a:path w="4649574" h="1716116">
                <a:moveTo>
                  <a:pt x="0" y="0"/>
                </a:moveTo>
                <a:lnTo>
                  <a:pt x="4649574" y="0"/>
                </a:lnTo>
                <a:lnTo>
                  <a:pt x="4649574" y="1716116"/>
                </a:lnTo>
                <a:lnTo>
                  <a:pt x="0" y="1716116"/>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4616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9DD"/>
        </a:solidFill>
        <a:effectLst/>
      </p:bgPr>
    </p:bg>
    <p:spTree>
      <p:nvGrpSpPr>
        <p:cNvPr id="1" name=""/>
        <p:cNvGrpSpPr/>
        <p:nvPr/>
      </p:nvGrpSpPr>
      <p:grpSpPr>
        <a:xfrm>
          <a:off x="0" y="0"/>
          <a:ext cx="0" cy="0"/>
          <a:chOff x="0" y="0"/>
          <a:chExt cx="0" cy="0"/>
        </a:xfrm>
      </p:grpSpPr>
      <p:sp>
        <p:nvSpPr>
          <p:cNvPr id="4"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Rectangle 7"/>
          <p:cNvSpPr/>
          <p:nvPr/>
        </p:nvSpPr>
        <p:spPr>
          <a:xfrm>
            <a:off x="4646149" y="0"/>
            <a:ext cx="4114800" cy="3490186"/>
          </a:xfrm>
          <a:prstGeom prst="rect">
            <a:avLst/>
          </a:prstGeom>
        </p:spPr>
        <p:txBody>
          <a:bodyPr wrap="square">
            <a:spAutoFit/>
          </a:bodyPr>
          <a:lstStyle/>
          <a:p>
            <a:pPr marL="30480" marR="28575" algn="just">
              <a:lnSpc>
                <a:spcPct val="115000"/>
              </a:lnSpc>
              <a:spcAft>
                <a:spcPts val="0"/>
              </a:spcAft>
            </a:pPr>
            <a:r>
              <a:rPr lang="de-DE"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Về nội dung</a:t>
            </a: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solidFill>
                <a:schemeClr val="bg1"/>
              </a:solidFill>
              <a:latin typeface="Times New Roman" panose="02020603050405020304" pitchFamily="18" charset="0"/>
              <a:ea typeface="Times New Roman" panose="02020603050405020304" pitchFamily="18" charset="0"/>
            </a:endParaRPr>
          </a:p>
          <a:p>
            <a:pPr marL="30480" marR="28575" algn="just">
              <a:lnSpc>
                <a:spcPct val="115000"/>
              </a:lnSpc>
              <a:spcAft>
                <a:spcPts val="0"/>
              </a:spcAft>
            </a:pPr>
            <a:r>
              <a:rPr lang="de-DE"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viết là người có uy tín, vị trí trong xã hội, hoặc người dân thường</a:t>
            </a:r>
            <a:endParaRPr lang="en-GB" sz="2400">
              <a:solidFill>
                <a:schemeClr val="bg1"/>
              </a:solidFill>
              <a:latin typeface="Times New Roman" panose="02020603050405020304" pitchFamily="18" charset="0"/>
              <a:ea typeface="Times New Roman" panose="02020603050405020304" pitchFamily="18" charset="0"/>
            </a:endParaRPr>
          </a:p>
          <a:p>
            <a:pPr marL="30480" marR="28575" algn="just">
              <a:lnSpc>
                <a:spcPct val="115000"/>
              </a:lnSpc>
              <a:spcAft>
                <a:spcPts val="0"/>
              </a:spcAft>
            </a:pPr>
            <a:r>
              <a:rPr lang="de-DE"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Vấn đề được bàn luận: có thể là vấn đề có tính chất quốc gia, quốc tế; hoặc vấn đề của cuộc sống đời thường.</a:t>
            </a:r>
            <a:endParaRPr lang="en-GB" sz="2400">
              <a:solidFill>
                <a:schemeClr val="bg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720490" y="3615429"/>
            <a:ext cx="3290859" cy="1366528"/>
          </a:xfrm>
          <a:prstGeom prst="rect">
            <a:avLst/>
          </a:prstGeom>
        </p:spPr>
        <p:txBody>
          <a:bodyPr wrap="square">
            <a:spAutoFit/>
          </a:bodyPr>
          <a:lstStyle/>
          <a:p>
            <a:pPr marL="30480" marR="28575" algn="just">
              <a:lnSpc>
                <a:spcPct val="115000"/>
              </a:lnSpc>
              <a:spcAft>
                <a:spcPts val="0"/>
              </a:spcAft>
            </a:pPr>
            <a:r>
              <a:rPr lang="de-DE"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Về hình thức:</a:t>
            </a:r>
            <a:endParaRPr lang="en-GB" sz="2400">
              <a:solidFill>
                <a:schemeClr val="bg1"/>
              </a:solidFill>
              <a:latin typeface="Times New Roman" panose="02020603050405020304" pitchFamily="18" charset="0"/>
              <a:ea typeface="Times New Roman" panose="02020603050405020304" pitchFamily="18" charset="0"/>
            </a:endParaRPr>
          </a:p>
          <a:p>
            <a:pPr marL="30480" marR="28575" algn="just">
              <a:lnSpc>
                <a:spcPct val="115000"/>
              </a:lnSpc>
              <a:spcAft>
                <a:spcPts val="0"/>
              </a:spcAft>
            </a:pP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Chữ viết: quốc ngữ.</a:t>
            </a:r>
            <a:endParaRPr lang="en-GB" sz="2400">
              <a:solidFill>
                <a:schemeClr val="bg1"/>
              </a:solidFill>
              <a:latin typeface="Times New Roman" panose="02020603050405020304" pitchFamily="18" charset="0"/>
              <a:ea typeface="Times New Roman" panose="02020603050405020304" pitchFamily="18" charset="0"/>
            </a:endParaRPr>
          </a:p>
          <a:p>
            <a:pPr marL="30480" marR="28575" algn="just">
              <a:lnSpc>
                <a:spcPct val="115000"/>
              </a:lnSpc>
              <a:spcAft>
                <a:spcPts val="0"/>
              </a:spcAft>
            </a:pPr>
            <a:r>
              <a:rPr lang="de-DE"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Thể loại: văn xuôi.</a:t>
            </a:r>
            <a:endParaRPr lang="en-GB" sz="2400">
              <a:solidFill>
                <a:schemeClr val="bg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786975" y="2791798"/>
            <a:ext cx="3316674" cy="1077218"/>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de-DE" sz="3200" b="1">
                <a:solidFill>
                  <a:srgbClr val="0070C0"/>
                </a:solidFill>
                <a:latin typeface="Times New Roman" panose="02020603050405020304" pitchFamily="18" charset="0"/>
                <a:ea typeface="Times New Roman" panose="02020603050405020304" pitchFamily="18" charset="0"/>
              </a:rPr>
              <a:t>* Nghị luận xã hội thời hiện đại</a:t>
            </a:r>
            <a:endParaRPr lang="en-GB" sz="3200"/>
          </a:p>
        </p:txBody>
      </p:sp>
      <p:sp>
        <p:nvSpPr>
          <p:cNvPr id="38" name="Freeform 5"/>
          <p:cNvSpPr/>
          <p:nvPr/>
        </p:nvSpPr>
        <p:spPr>
          <a:xfrm rot="16200000">
            <a:off x="818639" y="-675624"/>
            <a:ext cx="2383743" cy="3532071"/>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Tree>
    <p:extLst>
      <p:ext uri="{BB962C8B-B14F-4D97-AF65-F5344CB8AC3E}">
        <p14:creationId xmlns:p14="http://schemas.microsoft.com/office/powerpoint/2010/main" val="4466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9DD"/>
        </a:solidFill>
        <a:effectLst/>
      </p:bgPr>
    </p:bg>
    <p:spTree>
      <p:nvGrpSpPr>
        <p:cNvPr id="1" name=""/>
        <p:cNvGrpSpPr/>
        <p:nvPr/>
      </p:nvGrpSpPr>
      <p:grpSpPr>
        <a:xfrm>
          <a:off x="0" y="0"/>
          <a:ext cx="0" cy="0"/>
          <a:chOff x="0" y="0"/>
          <a:chExt cx="0" cy="0"/>
        </a:xfrm>
      </p:grpSpPr>
      <p:sp>
        <p:nvSpPr>
          <p:cNvPr id="4"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Rectangle 1"/>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10"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3"/>
            <a:stretch>
              <a:fillRect/>
            </a:stretch>
          </a:blipFill>
        </p:spPr>
      </p:sp>
      <p:sp>
        <p:nvSpPr>
          <p:cNvPr id="11"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txBody>
          <a:bodyPr/>
          <a:lstStyle/>
          <a:p>
            <a:endParaRPr lang="en-GB"/>
          </a:p>
        </p:txBody>
      </p:sp>
      <p:sp>
        <p:nvSpPr>
          <p:cNvPr id="12"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sp>
      <p:sp>
        <p:nvSpPr>
          <p:cNvPr id="13"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3"/>
            <a:stretch>
              <a:fillRect/>
            </a:stretch>
          </a:blipFill>
        </p:spPr>
      </p:sp>
      <p:sp>
        <p:nvSpPr>
          <p:cNvPr id="14"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txBody>
          <a:bodyPr/>
          <a:lstStyle/>
          <a:p>
            <a:endParaRPr lang="en-GB"/>
          </a:p>
        </p:txBody>
      </p:sp>
      <p:sp>
        <p:nvSpPr>
          <p:cNvPr id="15"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2846871497"/>
              </p:ext>
            </p:extLst>
          </p:nvPr>
        </p:nvGraphicFramePr>
        <p:xfrm>
          <a:off x="4609171" y="610308"/>
          <a:ext cx="4393580" cy="4279494"/>
        </p:xfrm>
        <a:graphic>
          <a:graphicData uri="http://schemas.openxmlformats.org/drawingml/2006/table">
            <a:tbl>
              <a:tblPr firstRow="1" firstCol="1" bandRow="1"/>
              <a:tblGrid>
                <a:gridCol w="3442009"/>
                <a:gridCol w="951571"/>
              </a:tblGrid>
              <a:tr h="565636">
                <a:tc gridSpan="2">
                  <a:txBody>
                    <a:bodyPr/>
                    <a:lstStyle/>
                    <a:p>
                      <a:pPr algn="ctr">
                        <a:lnSpc>
                          <a:spcPct val="115000"/>
                        </a:lnSpc>
                        <a:spcAft>
                          <a:spcPts val="0"/>
                        </a:spcAft>
                      </a:pPr>
                      <a:r>
                        <a:rPr lang="en-US"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Điền từ thích hợp vào dấu (…) chỉ tên thành tố của văn bản nghị luận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149077">
                <a:tc>
                  <a:txBody>
                    <a:bodyPr/>
                    <a:lstStyle/>
                    <a:p>
                      <a:pPr algn="just">
                        <a:lnSpc>
                          <a:spcPct val="115000"/>
                        </a:lnSpc>
                        <a:spcAft>
                          <a:spcPts val="0"/>
                        </a:spcAft>
                      </a:pPr>
                      <a:r>
                        <a:rPr lang="en-US"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quan điểm tư tưởng bao trùm toàn bộ bài viết. thường được nêu ở nhan đề hoặc ở phần mở đầu của văn bản.</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6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18">
                <a:tc>
                  <a:txBody>
                    <a:bodyPr/>
                    <a:lstStyle/>
                    <a:p>
                      <a:pPr algn="just">
                        <a:lnSpc>
                          <a:spcPct val="115000"/>
                        </a:lnSpc>
                        <a:spcAft>
                          <a:spcPts val="0"/>
                        </a:spcAft>
                      </a:pPr>
                      <a:r>
                        <a:rPr lang="en-US"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807">
                <a:tc>
                  <a:txBody>
                    <a:bodyPr/>
                    <a:lstStyle/>
                    <a:p>
                      <a:pPr marL="30480" marR="30480" algn="just">
                        <a:lnSpc>
                          <a:spcPct val="115000"/>
                        </a:lnSpc>
                        <a:spcAft>
                          <a:spcPts val="1200"/>
                        </a:spcAft>
                      </a:pPr>
                      <a:r>
                        <a:rPr lang="en-US" sz="1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nhằm triển khai làm rõ luận đề.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6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454">
                <a:tc>
                  <a:txBody>
                    <a:bodyPr/>
                    <a:lstStyle/>
                    <a:p>
                      <a:pPr marL="30480" marR="30480" algn="just">
                        <a:lnSpc>
                          <a:spcPct val="115000"/>
                        </a:lnSpc>
                        <a:spcAft>
                          <a:spcPts val="1200"/>
                        </a:spcAft>
                      </a:pPr>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phát biểu nhận định mang tính quan điểm riêng của tác giả.</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3702">
                <a:tc>
                  <a:txBody>
                    <a:bodyPr/>
                    <a:lstStyle/>
                    <a:p>
                      <a:pPr marL="30480" marR="30480" algn="just">
                        <a:lnSpc>
                          <a:spcPct val="115000"/>
                        </a:lnSpc>
                        <a:spcAft>
                          <a:spcPts val="1200"/>
                        </a:spcAft>
                      </a:pPr>
                      <a:r>
                        <a:rPr lang="en-US" sz="1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đồ vật sự vật số liệu có thật có thể kiểm nghiệm được trong thực tế đời sống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 name="Rectangle 15"/>
          <p:cNvSpPr/>
          <p:nvPr/>
        </p:nvSpPr>
        <p:spPr>
          <a:xfrm>
            <a:off x="592872" y="3007081"/>
            <a:ext cx="3557521" cy="1083374"/>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marL="28575" marR="28575" algn="just">
              <a:lnSpc>
                <a:spcPct val="115000"/>
              </a:lnSpc>
              <a:spcAft>
                <a:spcPts val="0"/>
              </a:spcAft>
            </a:pPr>
            <a:r>
              <a:rPr lang="de-DE"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Một số thành tố của nghị luận xã hội</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070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3b08bf4-c8a8-40d5-acdb-7555a3de94a5"/>
          <p:cNvGrpSpPr>
            <a:grpSpLocks noChangeAspect="1"/>
          </p:cNvGrpSpPr>
          <p:nvPr/>
        </p:nvGrpSpPr>
        <p:grpSpPr>
          <a:xfrm>
            <a:off x="223024" y="148683"/>
            <a:ext cx="8824332" cy="4994817"/>
            <a:chOff x="1192039" y="1251149"/>
            <a:chExt cx="9336732" cy="4734135"/>
          </a:xfrm>
        </p:grpSpPr>
        <p:sp>
          <p:nvSpPr>
            <p:cNvPr id="5" name="Freeform: Shape 3"/>
            <p:cNvSpPr/>
            <p:nvPr/>
          </p:nvSpPr>
          <p:spPr bwMode="auto">
            <a:xfrm>
              <a:off x="6909718" y="2285140"/>
              <a:ext cx="3326743" cy="1030112"/>
            </a:xfrm>
            <a:custGeom>
              <a:avLst/>
              <a:gdLst>
                <a:gd name="T0" fmla="*/ 706 w 706"/>
                <a:gd name="T1" fmla="*/ 76 h 324"/>
                <a:gd name="T2" fmla="*/ 662 w 706"/>
                <a:gd name="T3" fmla="*/ 0 h 324"/>
                <a:gd name="T4" fmla="*/ 618 w 706"/>
                <a:gd name="T5" fmla="*/ 76 h 324"/>
                <a:gd name="T6" fmla="*/ 642 w 706"/>
                <a:gd name="T7" fmla="*/ 76 h 324"/>
                <a:gd name="T8" fmla="*/ 642 w 706"/>
                <a:gd name="T9" fmla="*/ 204 h 324"/>
                <a:gd name="T10" fmla="*/ 562 w 706"/>
                <a:gd name="T11" fmla="*/ 284 h 324"/>
                <a:gd name="T12" fmla="*/ 0 w 706"/>
                <a:gd name="T13" fmla="*/ 284 h 324"/>
                <a:gd name="T14" fmla="*/ 0 w 706"/>
                <a:gd name="T15" fmla="*/ 324 h 324"/>
                <a:gd name="T16" fmla="*/ 562 w 706"/>
                <a:gd name="T17" fmla="*/ 324 h 324"/>
                <a:gd name="T18" fmla="*/ 682 w 706"/>
                <a:gd name="T19" fmla="*/ 204 h 324"/>
                <a:gd name="T20" fmla="*/ 682 w 706"/>
                <a:gd name="T21" fmla="*/ 76 h 324"/>
                <a:gd name="T22" fmla="*/ 706 w 706"/>
                <a:gd name="T23" fmla="*/ 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706" y="76"/>
                  </a:moveTo>
                  <a:cubicBezTo>
                    <a:pt x="662" y="0"/>
                    <a:pt x="662" y="0"/>
                    <a:pt x="662" y="0"/>
                  </a:cubicBezTo>
                  <a:cubicBezTo>
                    <a:pt x="618" y="76"/>
                    <a:pt x="618" y="76"/>
                    <a:pt x="618" y="76"/>
                  </a:cubicBezTo>
                  <a:cubicBezTo>
                    <a:pt x="642" y="76"/>
                    <a:pt x="642" y="76"/>
                    <a:pt x="642" y="76"/>
                  </a:cubicBezTo>
                  <a:cubicBezTo>
                    <a:pt x="642" y="204"/>
                    <a:pt x="642" y="204"/>
                    <a:pt x="642" y="204"/>
                  </a:cubicBezTo>
                  <a:cubicBezTo>
                    <a:pt x="642" y="248"/>
                    <a:pt x="606" y="284"/>
                    <a:pt x="562" y="284"/>
                  </a:cubicBezTo>
                  <a:cubicBezTo>
                    <a:pt x="0" y="284"/>
                    <a:pt x="0" y="284"/>
                    <a:pt x="0" y="284"/>
                  </a:cubicBezTo>
                  <a:cubicBezTo>
                    <a:pt x="0" y="324"/>
                    <a:pt x="0" y="324"/>
                    <a:pt x="0" y="324"/>
                  </a:cubicBezTo>
                  <a:cubicBezTo>
                    <a:pt x="562" y="324"/>
                    <a:pt x="562" y="324"/>
                    <a:pt x="562" y="324"/>
                  </a:cubicBezTo>
                  <a:cubicBezTo>
                    <a:pt x="628" y="324"/>
                    <a:pt x="682" y="270"/>
                    <a:pt x="682" y="204"/>
                  </a:cubicBezTo>
                  <a:cubicBezTo>
                    <a:pt x="682" y="76"/>
                    <a:pt x="682" y="76"/>
                    <a:pt x="682" y="76"/>
                  </a:cubicBezTo>
                  <a:lnTo>
                    <a:pt x="706" y="76"/>
                  </a:lnTo>
                  <a:close/>
                </a:path>
              </a:pathLst>
            </a:custGeom>
            <a:solidFill>
              <a:srgbClr val="EFE9DD"/>
            </a:solidFill>
            <a:ln>
              <a:noFill/>
            </a:ln>
            <a:effectLst/>
          </p:spPr>
          <p:txBody>
            <a:bodyPr vert="horz" wrap="square" lIns="121920" tIns="144000" rIns="121920" bIns="60960" anchor="t" anchorCtr="0" compatLnSpc="1">
              <a:normAutofit/>
            </a:bodyPr>
            <a:lstStyle/>
            <a:p>
              <a:pPr>
                <a:lnSpc>
                  <a:spcPct val="120000"/>
                </a:lnSpc>
              </a:pPr>
              <a:endParaRPr lang="zh-CN" altLang="en-US" sz="1100" dirty="0">
                <a:solidFill>
                  <a:srgbClr val="FFFFFF"/>
                </a:solidFill>
                <a:latin typeface="微软雅黑" panose="020B0503020204020204" pitchFamily="34" charset="-122"/>
                <a:ea typeface="微软雅黑" panose="020B0503020204020204" pitchFamily="34" charset="-122"/>
              </a:endParaRPr>
            </a:p>
          </p:txBody>
        </p:sp>
        <p:sp>
          <p:nvSpPr>
            <p:cNvPr id="6" name="Freeform: Shape 4"/>
            <p:cNvSpPr/>
            <p:nvPr/>
          </p:nvSpPr>
          <p:spPr bwMode="auto">
            <a:xfrm>
              <a:off x="6204108" y="1686574"/>
              <a:ext cx="3655739" cy="1110476"/>
            </a:xfrm>
            <a:custGeom>
              <a:avLst/>
              <a:gdLst>
                <a:gd name="T0" fmla="*/ 144 w 776"/>
                <a:gd name="T1" fmla="*/ 0 h 349"/>
                <a:gd name="T2" fmla="*/ 24 w 776"/>
                <a:gd name="T3" fmla="*/ 120 h 349"/>
                <a:gd name="T4" fmla="*/ 24 w 776"/>
                <a:gd name="T5" fmla="*/ 273 h 349"/>
                <a:gd name="T6" fmla="*/ 0 w 776"/>
                <a:gd name="T7" fmla="*/ 273 h 349"/>
                <a:gd name="T8" fmla="*/ 44 w 776"/>
                <a:gd name="T9" fmla="*/ 349 h 349"/>
                <a:gd name="T10" fmla="*/ 88 w 776"/>
                <a:gd name="T11" fmla="*/ 273 h 349"/>
                <a:gd name="T12" fmla="*/ 64 w 776"/>
                <a:gd name="T13" fmla="*/ 273 h 349"/>
                <a:gd name="T14" fmla="*/ 64 w 776"/>
                <a:gd name="T15" fmla="*/ 120 h 349"/>
                <a:gd name="T16" fmla="*/ 144 w 776"/>
                <a:gd name="T17" fmla="*/ 40 h 349"/>
                <a:gd name="T18" fmla="*/ 776 w 776"/>
                <a:gd name="T19" fmla="*/ 40 h 349"/>
                <a:gd name="T20" fmla="*/ 776 w 776"/>
                <a:gd name="T21" fmla="*/ 0 h 349"/>
                <a:gd name="T22" fmla="*/ 144 w 776"/>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144" y="0"/>
                  </a:moveTo>
                  <a:cubicBezTo>
                    <a:pt x="78" y="0"/>
                    <a:pt x="24" y="53"/>
                    <a:pt x="24" y="120"/>
                  </a:cubicBezTo>
                  <a:cubicBezTo>
                    <a:pt x="24" y="273"/>
                    <a:pt x="24" y="273"/>
                    <a:pt x="24" y="273"/>
                  </a:cubicBezTo>
                  <a:cubicBezTo>
                    <a:pt x="0" y="273"/>
                    <a:pt x="0" y="273"/>
                    <a:pt x="0" y="273"/>
                  </a:cubicBezTo>
                  <a:cubicBezTo>
                    <a:pt x="44" y="349"/>
                    <a:pt x="44" y="349"/>
                    <a:pt x="44" y="349"/>
                  </a:cubicBezTo>
                  <a:cubicBezTo>
                    <a:pt x="88" y="273"/>
                    <a:pt x="88" y="273"/>
                    <a:pt x="88" y="273"/>
                  </a:cubicBezTo>
                  <a:cubicBezTo>
                    <a:pt x="64" y="273"/>
                    <a:pt x="64" y="273"/>
                    <a:pt x="64" y="273"/>
                  </a:cubicBezTo>
                  <a:cubicBezTo>
                    <a:pt x="64" y="120"/>
                    <a:pt x="64" y="120"/>
                    <a:pt x="64" y="120"/>
                  </a:cubicBezTo>
                  <a:cubicBezTo>
                    <a:pt x="64" y="76"/>
                    <a:pt x="100" y="40"/>
                    <a:pt x="144" y="40"/>
                  </a:cubicBezTo>
                  <a:cubicBezTo>
                    <a:pt x="776" y="40"/>
                    <a:pt x="776" y="40"/>
                    <a:pt x="776" y="40"/>
                  </a:cubicBezTo>
                  <a:cubicBezTo>
                    <a:pt x="776" y="0"/>
                    <a:pt x="776" y="0"/>
                    <a:pt x="776" y="0"/>
                  </a:cubicBezTo>
                  <a:lnTo>
                    <a:pt x="144" y="0"/>
                  </a:lnTo>
                  <a:close/>
                </a:path>
              </a:pathLst>
            </a:custGeom>
            <a:solidFill>
              <a:srgbClr val="EFE9DD"/>
            </a:solidFill>
            <a:ln>
              <a:noFill/>
            </a:ln>
            <a:effectLst/>
          </p:spPr>
          <p:txBody>
            <a:bodyPr anchor="ctr"/>
            <a:lstStyle/>
            <a:p>
              <a:pPr algn="ctr"/>
              <a:endParaRPr>
                <a:solidFill>
                  <a:srgbClr val="000000"/>
                </a:solidFill>
              </a:endParaRPr>
            </a:p>
          </p:txBody>
        </p:sp>
        <p:sp>
          <p:nvSpPr>
            <p:cNvPr id="7" name="Freeform: Shape 5"/>
            <p:cNvSpPr/>
            <p:nvPr/>
          </p:nvSpPr>
          <p:spPr bwMode="auto">
            <a:xfrm>
              <a:off x="1455334" y="2277832"/>
              <a:ext cx="3326743" cy="1031573"/>
            </a:xfrm>
            <a:custGeom>
              <a:avLst/>
              <a:gdLst>
                <a:gd name="T0" fmla="*/ 144 w 706"/>
                <a:gd name="T1" fmla="*/ 284 h 324"/>
                <a:gd name="T2" fmla="*/ 64 w 706"/>
                <a:gd name="T3" fmla="*/ 204 h 324"/>
                <a:gd name="T4" fmla="*/ 64 w 706"/>
                <a:gd name="T5" fmla="*/ 76 h 324"/>
                <a:gd name="T6" fmla="*/ 88 w 706"/>
                <a:gd name="T7" fmla="*/ 76 h 324"/>
                <a:gd name="T8" fmla="*/ 44 w 706"/>
                <a:gd name="T9" fmla="*/ 0 h 324"/>
                <a:gd name="T10" fmla="*/ 0 w 706"/>
                <a:gd name="T11" fmla="*/ 76 h 324"/>
                <a:gd name="T12" fmla="*/ 24 w 706"/>
                <a:gd name="T13" fmla="*/ 76 h 324"/>
                <a:gd name="T14" fmla="*/ 24 w 706"/>
                <a:gd name="T15" fmla="*/ 204 h 324"/>
                <a:gd name="T16" fmla="*/ 144 w 706"/>
                <a:gd name="T17" fmla="*/ 324 h 324"/>
                <a:gd name="T18" fmla="*/ 706 w 706"/>
                <a:gd name="T19" fmla="*/ 324 h 324"/>
                <a:gd name="T20" fmla="*/ 706 w 706"/>
                <a:gd name="T21" fmla="*/ 284 h 324"/>
                <a:gd name="T22" fmla="*/ 144 w 706"/>
                <a:gd name="T23" fmla="*/ 2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144" y="284"/>
                  </a:moveTo>
                  <a:cubicBezTo>
                    <a:pt x="100" y="284"/>
                    <a:pt x="64" y="248"/>
                    <a:pt x="64" y="204"/>
                  </a:cubicBezTo>
                  <a:cubicBezTo>
                    <a:pt x="64" y="76"/>
                    <a:pt x="64" y="76"/>
                    <a:pt x="64" y="76"/>
                  </a:cubicBezTo>
                  <a:cubicBezTo>
                    <a:pt x="88" y="76"/>
                    <a:pt x="88" y="76"/>
                    <a:pt x="88" y="76"/>
                  </a:cubicBezTo>
                  <a:cubicBezTo>
                    <a:pt x="44" y="0"/>
                    <a:pt x="44" y="0"/>
                    <a:pt x="44" y="0"/>
                  </a:cubicBezTo>
                  <a:cubicBezTo>
                    <a:pt x="0" y="76"/>
                    <a:pt x="0" y="76"/>
                    <a:pt x="0" y="76"/>
                  </a:cubicBezTo>
                  <a:cubicBezTo>
                    <a:pt x="24" y="76"/>
                    <a:pt x="24" y="76"/>
                    <a:pt x="24" y="76"/>
                  </a:cubicBezTo>
                  <a:cubicBezTo>
                    <a:pt x="24" y="204"/>
                    <a:pt x="24" y="204"/>
                    <a:pt x="24" y="204"/>
                  </a:cubicBezTo>
                  <a:cubicBezTo>
                    <a:pt x="24" y="270"/>
                    <a:pt x="78" y="324"/>
                    <a:pt x="144" y="324"/>
                  </a:cubicBezTo>
                  <a:cubicBezTo>
                    <a:pt x="706" y="324"/>
                    <a:pt x="706" y="324"/>
                    <a:pt x="706" y="324"/>
                  </a:cubicBezTo>
                  <a:cubicBezTo>
                    <a:pt x="706" y="284"/>
                    <a:pt x="706" y="284"/>
                    <a:pt x="706" y="284"/>
                  </a:cubicBezTo>
                  <a:lnTo>
                    <a:pt x="144" y="284"/>
                  </a:lnTo>
                  <a:close/>
                </a:path>
              </a:pathLst>
            </a:custGeom>
            <a:solidFill>
              <a:srgbClr val="753D13"/>
            </a:solidFill>
            <a:ln>
              <a:noFill/>
            </a:ln>
            <a:effectLst/>
          </p:spPr>
          <p:txBody>
            <a:bodyPr vert="horz" wrap="square" lIns="121920" tIns="144000" rIns="121920" bIns="60960" anchor="t" anchorCtr="0" compatLnSpc="1">
              <a:normAutofit/>
            </a:bodyPr>
            <a:lstStyle/>
            <a:p>
              <a:pPr algn="r">
                <a:lnSpc>
                  <a:spcPct val="120000"/>
                </a:lnSpc>
              </a:pPr>
              <a:endPar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endParaRPr>
            </a:p>
          </p:txBody>
        </p:sp>
        <p:sp>
          <p:nvSpPr>
            <p:cNvPr id="8" name="Freeform: Shape 6"/>
            <p:cNvSpPr/>
            <p:nvPr/>
          </p:nvSpPr>
          <p:spPr bwMode="auto">
            <a:xfrm>
              <a:off x="1831941" y="1680729"/>
              <a:ext cx="3655739" cy="1110476"/>
            </a:xfrm>
            <a:custGeom>
              <a:avLst/>
              <a:gdLst>
                <a:gd name="T0" fmla="*/ 752 w 776"/>
                <a:gd name="T1" fmla="*/ 273 h 349"/>
                <a:gd name="T2" fmla="*/ 752 w 776"/>
                <a:gd name="T3" fmla="*/ 120 h 349"/>
                <a:gd name="T4" fmla="*/ 632 w 776"/>
                <a:gd name="T5" fmla="*/ 0 h 349"/>
                <a:gd name="T6" fmla="*/ 0 w 776"/>
                <a:gd name="T7" fmla="*/ 0 h 349"/>
                <a:gd name="T8" fmla="*/ 0 w 776"/>
                <a:gd name="T9" fmla="*/ 40 h 349"/>
                <a:gd name="T10" fmla="*/ 632 w 776"/>
                <a:gd name="T11" fmla="*/ 40 h 349"/>
                <a:gd name="T12" fmla="*/ 712 w 776"/>
                <a:gd name="T13" fmla="*/ 120 h 349"/>
                <a:gd name="T14" fmla="*/ 712 w 776"/>
                <a:gd name="T15" fmla="*/ 273 h 349"/>
                <a:gd name="T16" fmla="*/ 688 w 776"/>
                <a:gd name="T17" fmla="*/ 273 h 349"/>
                <a:gd name="T18" fmla="*/ 732 w 776"/>
                <a:gd name="T19" fmla="*/ 349 h 349"/>
                <a:gd name="T20" fmla="*/ 776 w 776"/>
                <a:gd name="T21" fmla="*/ 273 h 349"/>
                <a:gd name="T22" fmla="*/ 752 w 776"/>
                <a:gd name="T23" fmla="*/ 27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752" y="273"/>
                  </a:moveTo>
                  <a:cubicBezTo>
                    <a:pt x="752" y="120"/>
                    <a:pt x="752" y="120"/>
                    <a:pt x="752" y="120"/>
                  </a:cubicBezTo>
                  <a:cubicBezTo>
                    <a:pt x="752" y="53"/>
                    <a:pt x="698" y="0"/>
                    <a:pt x="632" y="0"/>
                  </a:cubicBezTo>
                  <a:cubicBezTo>
                    <a:pt x="0" y="0"/>
                    <a:pt x="0" y="0"/>
                    <a:pt x="0" y="0"/>
                  </a:cubicBezTo>
                  <a:cubicBezTo>
                    <a:pt x="0" y="40"/>
                    <a:pt x="0" y="40"/>
                    <a:pt x="0" y="40"/>
                  </a:cubicBezTo>
                  <a:cubicBezTo>
                    <a:pt x="632" y="40"/>
                    <a:pt x="632" y="40"/>
                    <a:pt x="632" y="40"/>
                  </a:cubicBezTo>
                  <a:cubicBezTo>
                    <a:pt x="676" y="40"/>
                    <a:pt x="712" y="75"/>
                    <a:pt x="712" y="120"/>
                  </a:cubicBezTo>
                  <a:cubicBezTo>
                    <a:pt x="712" y="273"/>
                    <a:pt x="712" y="273"/>
                    <a:pt x="712" y="273"/>
                  </a:cubicBezTo>
                  <a:cubicBezTo>
                    <a:pt x="688" y="273"/>
                    <a:pt x="688" y="273"/>
                    <a:pt x="688" y="273"/>
                  </a:cubicBezTo>
                  <a:cubicBezTo>
                    <a:pt x="732" y="349"/>
                    <a:pt x="732" y="349"/>
                    <a:pt x="732" y="349"/>
                  </a:cubicBezTo>
                  <a:cubicBezTo>
                    <a:pt x="776" y="273"/>
                    <a:pt x="776" y="273"/>
                    <a:pt x="776" y="273"/>
                  </a:cubicBezTo>
                  <a:lnTo>
                    <a:pt x="752" y="273"/>
                  </a:lnTo>
                  <a:close/>
                </a:path>
              </a:pathLst>
            </a:custGeom>
            <a:solidFill>
              <a:srgbClr val="753D13"/>
            </a:solidFill>
            <a:ln>
              <a:noFill/>
            </a:ln>
            <a:effectLst/>
          </p:spPr>
          <p:txBody>
            <a:bodyPr anchor="ctr"/>
            <a:lstStyle/>
            <a:p>
              <a:pPr algn="ctr"/>
              <a:endParaRPr dirty="0">
                <a:solidFill>
                  <a:srgbClr val="000000"/>
                </a:solidFill>
              </a:endParaRPr>
            </a:p>
          </p:txBody>
        </p:sp>
        <p:sp>
          <p:nvSpPr>
            <p:cNvPr id="9" name="Freeform: Shape 7"/>
            <p:cNvSpPr/>
            <p:nvPr/>
          </p:nvSpPr>
          <p:spPr bwMode="auto">
            <a:xfrm>
              <a:off x="6909717" y="3936747"/>
              <a:ext cx="3326743" cy="1030112"/>
            </a:xfrm>
            <a:custGeom>
              <a:avLst/>
              <a:gdLst>
                <a:gd name="T0" fmla="*/ 682 w 706"/>
                <a:gd name="T1" fmla="*/ 248 h 324"/>
                <a:gd name="T2" fmla="*/ 682 w 706"/>
                <a:gd name="T3" fmla="*/ 120 h 324"/>
                <a:gd name="T4" fmla="*/ 562 w 706"/>
                <a:gd name="T5" fmla="*/ 0 h 324"/>
                <a:gd name="T6" fmla="*/ 0 w 706"/>
                <a:gd name="T7" fmla="*/ 0 h 324"/>
                <a:gd name="T8" fmla="*/ 0 w 706"/>
                <a:gd name="T9" fmla="*/ 40 h 324"/>
                <a:gd name="T10" fmla="*/ 562 w 706"/>
                <a:gd name="T11" fmla="*/ 40 h 324"/>
                <a:gd name="T12" fmla="*/ 642 w 706"/>
                <a:gd name="T13" fmla="*/ 120 h 324"/>
                <a:gd name="T14" fmla="*/ 642 w 706"/>
                <a:gd name="T15" fmla="*/ 248 h 324"/>
                <a:gd name="T16" fmla="*/ 618 w 706"/>
                <a:gd name="T17" fmla="*/ 248 h 324"/>
                <a:gd name="T18" fmla="*/ 662 w 706"/>
                <a:gd name="T19" fmla="*/ 324 h 324"/>
                <a:gd name="T20" fmla="*/ 706 w 706"/>
                <a:gd name="T21" fmla="*/ 248 h 324"/>
                <a:gd name="T22" fmla="*/ 682 w 706"/>
                <a:gd name="T23" fmla="*/ 24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682" y="248"/>
                  </a:moveTo>
                  <a:cubicBezTo>
                    <a:pt x="682" y="120"/>
                    <a:pt x="682" y="120"/>
                    <a:pt x="682" y="120"/>
                  </a:cubicBezTo>
                  <a:cubicBezTo>
                    <a:pt x="682" y="54"/>
                    <a:pt x="628" y="0"/>
                    <a:pt x="562" y="0"/>
                  </a:cubicBezTo>
                  <a:cubicBezTo>
                    <a:pt x="0" y="0"/>
                    <a:pt x="0" y="0"/>
                    <a:pt x="0" y="0"/>
                  </a:cubicBezTo>
                  <a:cubicBezTo>
                    <a:pt x="0" y="40"/>
                    <a:pt x="0" y="40"/>
                    <a:pt x="0" y="40"/>
                  </a:cubicBezTo>
                  <a:cubicBezTo>
                    <a:pt x="562" y="40"/>
                    <a:pt x="562" y="40"/>
                    <a:pt x="562" y="40"/>
                  </a:cubicBezTo>
                  <a:cubicBezTo>
                    <a:pt x="606" y="40"/>
                    <a:pt x="642" y="76"/>
                    <a:pt x="642" y="120"/>
                  </a:cubicBezTo>
                  <a:cubicBezTo>
                    <a:pt x="642" y="248"/>
                    <a:pt x="642" y="248"/>
                    <a:pt x="642" y="248"/>
                  </a:cubicBezTo>
                  <a:cubicBezTo>
                    <a:pt x="618" y="248"/>
                    <a:pt x="618" y="248"/>
                    <a:pt x="618" y="248"/>
                  </a:cubicBezTo>
                  <a:cubicBezTo>
                    <a:pt x="662" y="324"/>
                    <a:pt x="662" y="324"/>
                    <a:pt x="662" y="324"/>
                  </a:cubicBezTo>
                  <a:cubicBezTo>
                    <a:pt x="706" y="248"/>
                    <a:pt x="706" y="248"/>
                    <a:pt x="706" y="248"/>
                  </a:cubicBezTo>
                  <a:lnTo>
                    <a:pt x="682" y="248"/>
                  </a:lnTo>
                  <a:close/>
                </a:path>
              </a:pathLst>
            </a:custGeom>
            <a:solidFill>
              <a:srgbClr val="EFE9DD"/>
            </a:solidFill>
            <a:ln>
              <a:noFill/>
            </a:ln>
            <a:effectLst/>
          </p:spPr>
          <p:txBody>
            <a:bodyPr anchor="ctr"/>
            <a:lstStyle/>
            <a:p>
              <a:pPr algn="ctr"/>
              <a:endParaRPr>
                <a:solidFill>
                  <a:srgbClr val="000000"/>
                </a:solidFill>
              </a:endParaRPr>
            </a:p>
          </p:txBody>
        </p:sp>
        <p:sp>
          <p:nvSpPr>
            <p:cNvPr id="10" name="Freeform: Shape 8"/>
            <p:cNvSpPr/>
            <p:nvPr/>
          </p:nvSpPr>
          <p:spPr bwMode="auto">
            <a:xfrm>
              <a:off x="6000199" y="4524255"/>
              <a:ext cx="4448429" cy="1110476"/>
            </a:xfrm>
            <a:custGeom>
              <a:avLst/>
              <a:gdLst>
                <a:gd name="T0" fmla="*/ 144 w 776"/>
                <a:gd name="T1" fmla="*/ 309 h 349"/>
                <a:gd name="T2" fmla="*/ 64 w 776"/>
                <a:gd name="T3" fmla="*/ 229 h 349"/>
                <a:gd name="T4" fmla="*/ 64 w 776"/>
                <a:gd name="T5" fmla="*/ 76 h 349"/>
                <a:gd name="T6" fmla="*/ 88 w 776"/>
                <a:gd name="T7" fmla="*/ 76 h 349"/>
                <a:gd name="T8" fmla="*/ 44 w 776"/>
                <a:gd name="T9" fmla="*/ 0 h 349"/>
                <a:gd name="T10" fmla="*/ 0 w 776"/>
                <a:gd name="T11" fmla="*/ 76 h 349"/>
                <a:gd name="T12" fmla="*/ 24 w 776"/>
                <a:gd name="T13" fmla="*/ 76 h 349"/>
                <a:gd name="T14" fmla="*/ 24 w 776"/>
                <a:gd name="T15" fmla="*/ 229 h 349"/>
                <a:gd name="T16" fmla="*/ 144 w 776"/>
                <a:gd name="T17" fmla="*/ 349 h 349"/>
                <a:gd name="T18" fmla="*/ 776 w 776"/>
                <a:gd name="T19" fmla="*/ 349 h 349"/>
                <a:gd name="T20" fmla="*/ 776 w 776"/>
                <a:gd name="T21" fmla="*/ 309 h 349"/>
                <a:gd name="T22" fmla="*/ 144 w 776"/>
                <a:gd name="T23" fmla="*/ 30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144" y="309"/>
                  </a:moveTo>
                  <a:cubicBezTo>
                    <a:pt x="100" y="309"/>
                    <a:pt x="64" y="273"/>
                    <a:pt x="64" y="229"/>
                  </a:cubicBezTo>
                  <a:cubicBezTo>
                    <a:pt x="64" y="76"/>
                    <a:pt x="64" y="76"/>
                    <a:pt x="64" y="76"/>
                  </a:cubicBezTo>
                  <a:cubicBezTo>
                    <a:pt x="88" y="76"/>
                    <a:pt x="88" y="76"/>
                    <a:pt x="88" y="76"/>
                  </a:cubicBezTo>
                  <a:cubicBezTo>
                    <a:pt x="44" y="0"/>
                    <a:pt x="44" y="0"/>
                    <a:pt x="44" y="0"/>
                  </a:cubicBezTo>
                  <a:cubicBezTo>
                    <a:pt x="0" y="76"/>
                    <a:pt x="0" y="76"/>
                    <a:pt x="0" y="76"/>
                  </a:cubicBezTo>
                  <a:cubicBezTo>
                    <a:pt x="24" y="76"/>
                    <a:pt x="24" y="76"/>
                    <a:pt x="24" y="76"/>
                  </a:cubicBezTo>
                  <a:cubicBezTo>
                    <a:pt x="24" y="229"/>
                    <a:pt x="24" y="229"/>
                    <a:pt x="24" y="229"/>
                  </a:cubicBezTo>
                  <a:cubicBezTo>
                    <a:pt x="24" y="296"/>
                    <a:pt x="78" y="349"/>
                    <a:pt x="144" y="349"/>
                  </a:cubicBezTo>
                  <a:cubicBezTo>
                    <a:pt x="776" y="349"/>
                    <a:pt x="776" y="349"/>
                    <a:pt x="776" y="349"/>
                  </a:cubicBezTo>
                  <a:cubicBezTo>
                    <a:pt x="776" y="309"/>
                    <a:pt x="776" y="309"/>
                    <a:pt x="776" y="309"/>
                  </a:cubicBezTo>
                  <a:lnTo>
                    <a:pt x="144" y="309"/>
                  </a:lnTo>
                  <a:close/>
                </a:path>
              </a:pathLst>
            </a:custGeom>
            <a:solidFill>
              <a:srgbClr val="EFE9DD"/>
            </a:solidFill>
            <a:ln>
              <a:noFill/>
            </a:ln>
            <a:effectLst/>
          </p:spPr>
          <p:txBody>
            <a:bodyPr vert="horz" wrap="square" lIns="828000" tIns="216000" rIns="121920" bIns="60960" anchor="t" anchorCtr="0" compatLnSpc="1">
              <a:normAutofit/>
            </a:bodyPr>
            <a:lstStyle/>
            <a:p>
              <a:pPr>
                <a:lnSpc>
                  <a:spcPct val="120000"/>
                </a:lnSpc>
              </a:pPr>
              <a:endParaRPr lang="zh-CN" altLang="en-US" sz="1100">
                <a:solidFill>
                  <a:srgbClr val="FFFFFF"/>
                </a:solidFill>
                <a:latin typeface="微软雅黑" panose="020B0503020204020204" pitchFamily="34" charset="-122"/>
                <a:ea typeface="微软雅黑" panose="020B0503020204020204" pitchFamily="34" charset="-122"/>
              </a:endParaRPr>
            </a:p>
          </p:txBody>
        </p:sp>
        <p:sp>
          <p:nvSpPr>
            <p:cNvPr id="11" name="Freeform: Shape 9"/>
            <p:cNvSpPr/>
            <p:nvPr/>
          </p:nvSpPr>
          <p:spPr bwMode="auto">
            <a:xfrm>
              <a:off x="1455334" y="3942590"/>
              <a:ext cx="3326743" cy="1030112"/>
            </a:xfrm>
            <a:custGeom>
              <a:avLst/>
              <a:gdLst>
                <a:gd name="T0" fmla="*/ 144 w 706"/>
                <a:gd name="T1" fmla="*/ 0 h 324"/>
                <a:gd name="T2" fmla="*/ 24 w 706"/>
                <a:gd name="T3" fmla="*/ 120 h 324"/>
                <a:gd name="T4" fmla="*/ 24 w 706"/>
                <a:gd name="T5" fmla="*/ 248 h 324"/>
                <a:gd name="T6" fmla="*/ 0 w 706"/>
                <a:gd name="T7" fmla="*/ 248 h 324"/>
                <a:gd name="T8" fmla="*/ 44 w 706"/>
                <a:gd name="T9" fmla="*/ 324 h 324"/>
                <a:gd name="T10" fmla="*/ 88 w 706"/>
                <a:gd name="T11" fmla="*/ 248 h 324"/>
                <a:gd name="T12" fmla="*/ 64 w 706"/>
                <a:gd name="T13" fmla="*/ 248 h 324"/>
                <a:gd name="T14" fmla="*/ 64 w 706"/>
                <a:gd name="T15" fmla="*/ 120 h 324"/>
                <a:gd name="T16" fmla="*/ 144 w 706"/>
                <a:gd name="T17" fmla="*/ 40 h 324"/>
                <a:gd name="T18" fmla="*/ 706 w 706"/>
                <a:gd name="T19" fmla="*/ 40 h 324"/>
                <a:gd name="T20" fmla="*/ 706 w 706"/>
                <a:gd name="T21" fmla="*/ 0 h 324"/>
                <a:gd name="T22" fmla="*/ 144 w 706"/>
                <a:gd name="T2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144" y="0"/>
                  </a:moveTo>
                  <a:cubicBezTo>
                    <a:pt x="78" y="0"/>
                    <a:pt x="24" y="54"/>
                    <a:pt x="24" y="120"/>
                  </a:cubicBezTo>
                  <a:cubicBezTo>
                    <a:pt x="24" y="248"/>
                    <a:pt x="24" y="248"/>
                    <a:pt x="24" y="248"/>
                  </a:cubicBezTo>
                  <a:cubicBezTo>
                    <a:pt x="0" y="248"/>
                    <a:pt x="0" y="248"/>
                    <a:pt x="0" y="248"/>
                  </a:cubicBezTo>
                  <a:cubicBezTo>
                    <a:pt x="44" y="324"/>
                    <a:pt x="44" y="324"/>
                    <a:pt x="44" y="324"/>
                  </a:cubicBezTo>
                  <a:cubicBezTo>
                    <a:pt x="88" y="248"/>
                    <a:pt x="88" y="248"/>
                    <a:pt x="88" y="248"/>
                  </a:cubicBezTo>
                  <a:cubicBezTo>
                    <a:pt x="64" y="248"/>
                    <a:pt x="64" y="248"/>
                    <a:pt x="64" y="248"/>
                  </a:cubicBezTo>
                  <a:cubicBezTo>
                    <a:pt x="64" y="120"/>
                    <a:pt x="64" y="120"/>
                    <a:pt x="64" y="120"/>
                  </a:cubicBezTo>
                  <a:cubicBezTo>
                    <a:pt x="64" y="76"/>
                    <a:pt x="100" y="40"/>
                    <a:pt x="144" y="40"/>
                  </a:cubicBezTo>
                  <a:cubicBezTo>
                    <a:pt x="706" y="40"/>
                    <a:pt x="706" y="40"/>
                    <a:pt x="706" y="40"/>
                  </a:cubicBezTo>
                  <a:cubicBezTo>
                    <a:pt x="706" y="0"/>
                    <a:pt x="706" y="0"/>
                    <a:pt x="706" y="0"/>
                  </a:cubicBezTo>
                  <a:lnTo>
                    <a:pt x="144" y="0"/>
                  </a:lnTo>
                  <a:close/>
                </a:path>
              </a:pathLst>
            </a:custGeom>
            <a:solidFill>
              <a:srgbClr val="753D13"/>
            </a:solidFill>
            <a:ln>
              <a:noFill/>
            </a:ln>
            <a:effectLst/>
          </p:spPr>
          <p:txBody>
            <a:bodyPr anchor="ctr"/>
            <a:lstStyle/>
            <a:p>
              <a:pPr algn="ctr"/>
              <a:endParaRPr dirty="0">
                <a:solidFill>
                  <a:srgbClr val="000000"/>
                </a:solidFill>
              </a:endParaRPr>
            </a:p>
          </p:txBody>
        </p:sp>
        <p:sp>
          <p:nvSpPr>
            <p:cNvPr id="12" name="Freeform: Shape 10"/>
            <p:cNvSpPr/>
            <p:nvPr/>
          </p:nvSpPr>
          <p:spPr bwMode="auto">
            <a:xfrm>
              <a:off x="1322459" y="4530045"/>
              <a:ext cx="4357152" cy="1113397"/>
            </a:xfrm>
            <a:custGeom>
              <a:avLst/>
              <a:gdLst>
                <a:gd name="T0" fmla="*/ 776 w 776"/>
                <a:gd name="T1" fmla="*/ 76 h 350"/>
                <a:gd name="T2" fmla="*/ 732 w 776"/>
                <a:gd name="T3" fmla="*/ 0 h 350"/>
                <a:gd name="T4" fmla="*/ 688 w 776"/>
                <a:gd name="T5" fmla="*/ 76 h 350"/>
                <a:gd name="T6" fmla="*/ 712 w 776"/>
                <a:gd name="T7" fmla="*/ 76 h 350"/>
                <a:gd name="T8" fmla="*/ 712 w 776"/>
                <a:gd name="T9" fmla="*/ 230 h 350"/>
                <a:gd name="T10" fmla="*/ 632 w 776"/>
                <a:gd name="T11" fmla="*/ 310 h 350"/>
                <a:gd name="T12" fmla="*/ 0 w 776"/>
                <a:gd name="T13" fmla="*/ 310 h 350"/>
                <a:gd name="T14" fmla="*/ 0 w 776"/>
                <a:gd name="T15" fmla="*/ 350 h 350"/>
                <a:gd name="T16" fmla="*/ 632 w 776"/>
                <a:gd name="T17" fmla="*/ 350 h 350"/>
                <a:gd name="T18" fmla="*/ 752 w 776"/>
                <a:gd name="T19" fmla="*/ 230 h 350"/>
                <a:gd name="T20" fmla="*/ 752 w 776"/>
                <a:gd name="T21" fmla="*/ 76 h 350"/>
                <a:gd name="T22" fmla="*/ 776 w 776"/>
                <a:gd name="T23" fmla="*/ 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50">
                  <a:moveTo>
                    <a:pt x="776" y="76"/>
                  </a:moveTo>
                  <a:cubicBezTo>
                    <a:pt x="732" y="0"/>
                    <a:pt x="732" y="0"/>
                    <a:pt x="732" y="0"/>
                  </a:cubicBezTo>
                  <a:cubicBezTo>
                    <a:pt x="688" y="76"/>
                    <a:pt x="688" y="76"/>
                    <a:pt x="688" y="76"/>
                  </a:cubicBezTo>
                  <a:cubicBezTo>
                    <a:pt x="712" y="76"/>
                    <a:pt x="712" y="76"/>
                    <a:pt x="712" y="76"/>
                  </a:cubicBezTo>
                  <a:cubicBezTo>
                    <a:pt x="712" y="230"/>
                    <a:pt x="712" y="230"/>
                    <a:pt x="712" y="230"/>
                  </a:cubicBezTo>
                  <a:cubicBezTo>
                    <a:pt x="712" y="274"/>
                    <a:pt x="676" y="310"/>
                    <a:pt x="632" y="310"/>
                  </a:cubicBezTo>
                  <a:cubicBezTo>
                    <a:pt x="0" y="310"/>
                    <a:pt x="0" y="310"/>
                    <a:pt x="0" y="310"/>
                  </a:cubicBezTo>
                  <a:cubicBezTo>
                    <a:pt x="0" y="350"/>
                    <a:pt x="0" y="350"/>
                    <a:pt x="0" y="350"/>
                  </a:cubicBezTo>
                  <a:cubicBezTo>
                    <a:pt x="632" y="350"/>
                    <a:pt x="632" y="350"/>
                    <a:pt x="632" y="350"/>
                  </a:cubicBezTo>
                  <a:cubicBezTo>
                    <a:pt x="698" y="350"/>
                    <a:pt x="752" y="296"/>
                    <a:pt x="752" y="230"/>
                  </a:cubicBezTo>
                  <a:cubicBezTo>
                    <a:pt x="752" y="76"/>
                    <a:pt x="752" y="76"/>
                    <a:pt x="752" y="76"/>
                  </a:cubicBezTo>
                  <a:lnTo>
                    <a:pt x="776" y="76"/>
                  </a:lnTo>
                  <a:close/>
                </a:path>
              </a:pathLst>
            </a:custGeom>
            <a:solidFill>
              <a:srgbClr val="753D13"/>
            </a:solidFill>
            <a:ln>
              <a:noFill/>
            </a:ln>
            <a:effectLst/>
          </p:spPr>
          <p:txBody>
            <a:bodyPr vert="horz" wrap="square" lIns="121920" tIns="216000" rIns="792000" bIns="60960" anchor="t" anchorCtr="0" compatLnSpc="1">
              <a:normAutofit/>
            </a:bodyPr>
            <a:lstStyle/>
            <a:p>
              <a:pPr algn="r">
                <a:lnSpc>
                  <a:spcPct val="120000"/>
                </a:lnSpc>
              </a:pPr>
              <a:endParaRPr lang="zh-CN" altLang="en-US" sz="1100">
                <a:solidFill>
                  <a:srgbClr val="000000">
                    <a:lumMod val="95000"/>
                    <a:lumOff val="5000"/>
                  </a:srgbClr>
                </a:solidFill>
                <a:latin typeface="微软雅黑" panose="020B0503020204020204" pitchFamily="34" charset="-122"/>
                <a:ea typeface="微软雅黑" panose="020B0503020204020204" pitchFamily="34" charset="-122"/>
              </a:endParaRPr>
            </a:p>
          </p:txBody>
        </p:sp>
        <p:sp>
          <p:nvSpPr>
            <p:cNvPr id="13" name="Oval 19"/>
            <p:cNvSpPr/>
            <p:nvPr/>
          </p:nvSpPr>
          <p:spPr bwMode="auto">
            <a:xfrm>
              <a:off x="1192039" y="1251149"/>
              <a:ext cx="978972" cy="983356"/>
            </a:xfrm>
            <a:prstGeom prst="ellipse">
              <a:avLst/>
            </a:prstGeom>
            <a:solidFill>
              <a:srgbClr val="753D13"/>
            </a:solidFill>
            <a:ln>
              <a:noFill/>
            </a:ln>
            <a:effectLst/>
          </p:spPr>
          <p:txBody>
            <a:bodyPr anchor="ctr"/>
            <a:lstStyle/>
            <a:p>
              <a:pPr algn="ctr"/>
              <a:endParaRPr dirty="0">
                <a:solidFill>
                  <a:srgbClr val="000000"/>
                </a:solidFill>
              </a:endParaRPr>
            </a:p>
          </p:txBody>
        </p:sp>
        <p:grpSp>
          <p:nvGrpSpPr>
            <p:cNvPr id="14" name="Group 20"/>
            <p:cNvGrpSpPr/>
            <p:nvPr/>
          </p:nvGrpSpPr>
          <p:grpSpPr>
            <a:xfrm>
              <a:off x="1432069" y="1564682"/>
              <a:ext cx="498859" cy="393907"/>
              <a:chOff x="7466013" y="3032126"/>
              <a:chExt cx="611188" cy="482600"/>
            </a:xfrm>
          </p:grpSpPr>
          <p:sp>
            <p:nvSpPr>
              <p:cNvPr id="37" name="Freeform: Shape 21"/>
              <p:cNvSpPr/>
              <p:nvPr/>
            </p:nvSpPr>
            <p:spPr bwMode="auto">
              <a:xfrm>
                <a:off x="7677150" y="3098801"/>
                <a:ext cx="206375" cy="206375"/>
              </a:xfrm>
              <a:custGeom>
                <a:avLst/>
                <a:gdLst>
                  <a:gd name="T0" fmla="*/ 154 w 308"/>
                  <a:gd name="T1" fmla="*/ 0 h 309"/>
                  <a:gd name="T2" fmla="*/ 154 w 308"/>
                  <a:gd name="T3" fmla="*/ 81 h 309"/>
                  <a:gd name="T4" fmla="*/ 227 w 308"/>
                  <a:gd name="T5" fmla="*/ 155 h 309"/>
                  <a:gd name="T6" fmla="*/ 154 w 308"/>
                  <a:gd name="T7" fmla="*/ 228 h 309"/>
                  <a:gd name="T8" fmla="*/ 81 w 308"/>
                  <a:gd name="T9" fmla="*/ 155 h 309"/>
                  <a:gd name="T10" fmla="*/ 0 w 308"/>
                  <a:gd name="T11" fmla="*/ 155 h 309"/>
                  <a:gd name="T12" fmla="*/ 154 w 308"/>
                  <a:gd name="T13" fmla="*/ 309 h 309"/>
                  <a:gd name="T14" fmla="*/ 308 w 308"/>
                  <a:gd name="T15" fmla="*/ 155 h 309"/>
                  <a:gd name="T16" fmla="*/ 154 w 308"/>
                  <a:gd name="T1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309">
                    <a:moveTo>
                      <a:pt x="154" y="0"/>
                    </a:moveTo>
                    <a:cubicBezTo>
                      <a:pt x="154" y="81"/>
                      <a:pt x="154" y="81"/>
                      <a:pt x="154" y="81"/>
                    </a:cubicBezTo>
                    <a:cubicBezTo>
                      <a:pt x="194" y="81"/>
                      <a:pt x="227" y="114"/>
                      <a:pt x="227" y="155"/>
                    </a:cubicBezTo>
                    <a:cubicBezTo>
                      <a:pt x="227" y="195"/>
                      <a:pt x="194" y="228"/>
                      <a:pt x="154" y="228"/>
                    </a:cubicBezTo>
                    <a:cubicBezTo>
                      <a:pt x="113" y="228"/>
                      <a:pt x="81" y="195"/>
                      <a:pt x="81" y="155"/>
                    </a:cubicBezTo>
                    <a:cubicBezTo>
                      <a:pt x="0" y="155"/>
                      <a:pt x="0" y="155"/>
                      <a:pt x="0" y="155"/>
                    </a:cubicBezTo>
                    <a:cubicBezTo>
                      <a:pt x="0" y="240"/>
                      <a:pt x="69" y="309"/>
                      <a:pt x="154" y="309"/>
                    </a:cubicBezTo>
                    <a:cubicBezTo>
                      <a:pt x="239" y="309"/>
                      <a:pt x="308" y="240"/>
                      <a:pt x="308" y="155"/>
                    </a:cubicBezTo>
                    <a:cubicBezTo>
                      <a:pt x="308" y="69"/>
                      <a:pt x="239" y="0"/>
                      <a:pt x="154" y="0"/>
                    </a:cubicBezTo>
                    <a:close/>
                  </a:path>
                </a:pathLst>
              </a:custGeom>
              <a:solidFill>
                <a:srgbClr val="FFFFFF"/>
              </a:solidFill>
              <a:ln>
                <a:noFill/>
              </a:ln>
            </p:spPr>
            <p:txBody>
              <a:bodyPr anchor="ctr"/>
              <a:lstStyle/>
              <a:p>
                <a:pPr algn="ctr"/>
                <a:endParaRPr>
                  <a:solidFill>
                    <a:srgbClr val="000000"/>
                  </a:solidFill>
                </a:endParaRPr>
              </a:p>
            </p:txBody>
          </p:sp>
          <p:sp>
            <p:nvSpPr>
              <p:cNvPr id="38" name="Freeform: Shape 22"/>
              <p:cNvSpPr/>
              <p:nvPr/>
            </p:nvSpPr>
            <p:spPr bwMode="auto">
              <a:xfrm>
                <a:off x="7650163" y="3071813"/>
                <a:ext cx="103188" cy="101600"/>
              </a:xfrm>
              <a:custGeom>
                <a:avLst/>
                <a:gdLst>
                  <a:gd name="T0" fmla="*/ 138 w 154"/>
                  <a:gd name="T1" fmla="*/ 17 h 154"/>
                  <a:gd name="T2" fmla="*/ 138 w 154"/>
                  <a:gd name="T3" fmla="*/ 66 h 154"/>
                  <a:gd name="T4" fmla="*/ 66 w 154"/>
                  <a:gd name="T5" fmla="*/ 138 h 154"/>
                  <a:gd name="T6" fmla="*/ 17 w 154"/>
                  <a:gd name="T7" fmla="*/ 138 h 154"/>
                  <a:gd name="T8" fmla="*/ 138 w 154"/>
                  <a:gd name="T9" fmla="*/ 17 h 154"/>
                  <a:gd name="T10" fmla="*/ 154 w 154"/>
                  <a:gd name="T11" fmla="*/ 0 h 154"/>
                  <a:gd name="T12" fmla="*/ 0 w 154"/>
                  <a:gd name="T13" fmla="*/ 154 h 154"/>
                  <a:gd name="T14" fmla="*/ 81 w 154"/>
                  <a:gd name="T15" fmla="*/ 154 h 154"/>
                  <a:gd name="T16" fmla="*/ 154 w 154"/>
                  <a:gd name="T17" fmla="*/ 80 h 154"/>
                  <a:gd name="T18" fmla="*/ 154 w 154"/>
                  <a:gd name="T1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154">
                    <a:moveTo>
                      <a:pt x="138" y="17"/>
                    </a:moveTo>
                    <a:cubicBezTo>
                      <a:pt x="138" y="66"/>
                      <a:pt x="138" y="66"/>
                      <a:pt x="138" y="66"/>
                    </a:cubicBezTo>
                    <a:cubicBezTo>
                      <a:pt x="102" y="72"/>
                      <a:pt x="73" y="101"/>
                      <a:pt x="66" y="138"/>
                    </a:cubicBezTo>
                    <a:cubicBezTo>
                      <a:pt x="17" y="138"/>
                      <a:pt x="17" y="138"/>
                      <a:pt x="17" y="138"/>
                    </a:cubicBezTo>
                    <a:cubicBezTo>
                      <a:pt x="24" y="74"/>
                      <a:pt x="75" y="24"/>
                      <a:pt x="138" y="17"/>
                    </a:cubicBezTo>
                    <a:moveTo>
                      <a:pt x="154" y="0"/>
                    </a:moveTo>
                    <a:cubicBezTo>
                      <a:pt x="69" y="0"/>
                      <a:pt x="0" y="69"/>
                      <a:pt x="0" y="154"/>
                    </a:cubicBezTo>
                    <a:cubicBezTo>
                      <a:pt x="81" y="154"/>
                      <a:pt x="81" y="154"/>
                      <a:pt x="81" y="154"/>
                    </a:cubicBezTo>
                    <a:cubicBezTo>
                      <a:pt x="81" y="113"/>
                      <a:pt x="114" y="80"/>
                      <a:pt x="154" y="80"/>
                    </a:cubicBezTo>
                    <a:cubicBezTo>
                      <a:pt x="154" y="0"/>
                      <a:pt x="154" y="0"/>
                      <a:pt x="154" y="0"/>
                    </a:cubicBezTo>
                    <a:close/>
                  </a:path>
                </a:pathLst>
              </a:custGeom>
              <a:solidFill>
                <a:srgbClr val="FFFFFF"/>
              </a:solidFill>
              <a:ln>
                <a:noFill/>
              </a:ln>
            </p:spPr>
            <p:txBody>
              <a:bodyPr anchor="ctr"/>
              <a:lstStyle/>
              <a:p>
                <a:pPr algn="ctr"/>
                <a:endParaRPr>
                  <a:solidFill>
                    <a:srgbClr val="000000"/>
                  </a:solidFill>
                </a:endParaRPr>
              </a:p>
            </p:txBody>
          </p:sp>
          <p:sp>
            <p:nvSpPr>
              <p:cNvPr id="39" name="Freeform: Shape 23"/>
              <p:cNvSpPr/>
              <p:nvPr/>
            </p:nvSpPr>
            <p:spPr bwMode="auto">
              <a:xfrm>
                <a:off x="7466013" y="3032126"/>
                <a:ext cx="611188" cy="322263"/>
              </a:xfrm>
              <a:custGeom>
                <a:avLst/>
                <a:gdLst>
                  <a:gd name="T0" fmla="*/ 885 w 913"/>
                  <a:gd name="T1" fmla="*/ 0 h 484"/>
                  <a:gd name="T2" fmla="*/ 28 w 913"/>
                  <a:gd name="T3" fmla="*/ 0 h 484"/>
                  <a:gd name="T4" fmla="*/ 0 w 913"/>
                  <a:gd name="T5" fmla="*/ 28 h 484"/>
                  <a:gd name="T6" fmla="*/ 0 w 913"/>
                  <a:gd name="T7" fmla="*/ 484 h 484"/>
                  <a:gd name="T8" fmla="*/ 913 w 913"/>
                  <a:gd name="T9" fmla="*/ 484 h 484"/>
                  <a:gd name="T10" fmla="*/ 913 w 913"/>
                  <a:gd name="T11" fmla="*/ 28 h 484"/>
                  <a:gd name="T12" fmla="*/ 885 w 913"/>
                  <a:gd name="T13" fmla="*/ 0 h 484"/>
                  <a:gd name="T14" fmla="*/ 45 w 913"/>
                  <a:gd name="T15" fmla="*/ 38 h 484"/>
                  <a:gd name="T16" fmla="*/ 868 w 913"/>
                  <a:gd name="T17" fmla="*/ 38 h 484"/>
                  <a:gd name="T18" fmla="*/ 868 w 913"/>
                  <a:gd name="T19" fmla="*/ 448 h 484"/>
                  <a:gd name="T20" fmla="*/ 45 w 913"/>
                  <a:gd name="T21" fmla="*/ 44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3" h="484">
                    <a:moveTo>
                      <a:pt x="885" y="0"/>
                    </a:moveTo>
                    <a:cubicBezTo>
                      <a:pt x="28" y="0"/>
                      <a:pt x="28" y="0"/>
                      <a:pt x="28" y="0"/>
                    </a:cubicBezTo>
                    <a:cubicBezTo>
                      <a:pt x="13" y="0"/>
                      <a:pt x="0" y="13"/>
                      <a:pt x="0" y="28"/>
                    </a:cubicBezTo>
                    <a:cubicBezTo>
                      <a:pt x="0" y="484"/>
                      <a:pt x="0" y="484"/>
                      <a:pt x="0" y="484"/>
                    </a:cubicBezTo>
                    <a:cubicBezTo>
                      <a:pt x="913" y="484"/>
                      <a:pt x="913" y="484"/>
                      <a:pt x="913" y="484"/>
                    </a:cubicBezTo>
                    <a:cubicBezTo>
                      <a:pt x="913" y="28"/>
                      <a:pt x="913" y="28"/>
                      <a:pt x="913" y="28"/>
                    </a:cubicBezTo>
                    <a:cubicBezTo>
                      <a:pt x="913" y="13"/>
                      <a:pt x="901" y="0"/>
                      <a:pt x="885" y="0"/>
                    </a:cubicBezTo>
                    <a:close/>
                    <a:moveTo>
                      <a:pt x="45" y="38"/>
                    </a:moveTo>
                    <a:cubicBezTo>
                      <a:pt x="868" y="38"/>
                      <a:pt x="868" y="38"/>
                      <a:pt x="868" y="38"/>
                    </a:cubicBezTo>
                    <a:cubicBezTo>
                      <a:pt x="868" y="448"/>
                      <a:pt x="868" y="448"/>
                      <a:pt x="868" y="448"/>
                    </a:cubicBezTo>
                    <a:cubicBezTo>
                      <a:pt x="45" y="448"/>
                      <a:pt x="45" y="448"/>
                      <a:pt x="45" y="448"/>
                    </a:cubicBezTo>
                  </a:path>
                </a:pathLst>
              </a:custGeom>
              <a:solidFill>
                <a:srgbClr val="FFFFFF"/>
              </a:solidFill>
              <a:ln>
                <a:noFill/>
              </a:ln>
            </p:spPr>
            <p:txBody>
              <a:bodyPr anchor="ctr"/>
              <a:lstStyle/>
              <a:p>
                <a:pPr algn="ctr"/>
                <a:endParaRPr>
                  <a:solidFill>
                    <a:srgbClr val="000000"/>
                  </a:solidFill>
                </a:endParaRPr>
              </a:p>
            </p:txBody>
          </p:sp>
          <p:sp>
            <p:nvSpPr>
              <p:cNvPr id="40" name="Freeform: Shape 24"/>
              <p:cNvSpPr/>
              <p:nvPr/>
            </p:nvSpPr>
            <p:spPr bwMode="auto">
              <a:xfrm>
                <a:off x="7466013" y="3375026"/>
                <a:ext cx="611188" cy="49213"/>
              </a:xfrm>
              <a:custGeom>
                <a:avLst/>
                <a:gdLst>
                  <a:gd name="T0" fmla="*/ 0 w 913"/>
                  <a:gd name="T1" fmla="*/ 0 h 75"/>
                  <a:gd name="T2" fmla="*/ 0 w 913"/>
                  <a:gd name="T3" fmla="*/ 47 h 75"/>
                  <a:gd name="T4" fmla="*/ 28 w 913"/>
                  <a:gd name="T5" fmla="*/ 75 h 75"/>
                  <a:gd name="T6" fmla="*/ 885 w 913"/>
                  <a:gd name="T7" fmla="*/ 75 h 75"/>
                  <a:gd name="T8" fmla="*/ 913 w 913"/>
                  <a:gd name="T9" fmla="*/ 47 h 75"/>
                  <a:gd name="T10" fmla="*/ 913 w 913"/>
                  <a:gd name="T11" fmla="*/ 0 h 75"/>
                  <a:gd name="T12" fmla="*/ 0 w 913"/>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913" h="75">
                    <a:moveTo>
                      <a:pt x="0" y="0"/>
                    </a:moveTo>
                    <a:cubicBezTo>
                      <a:pt x="0" y="47"/>
                      <a:pt x="0" y="47"/>
                      <a:pt x="0" y="47"/>
                    </a:cubicBezTo>
                    <a:cubicBezTo>
                      <a:pt x="0" y="62"/>
                      <a:pt x="13" y="75"/>
                      <a:pt x="28" y="75"/>
                    </a:cubicBezTo>
                    <a:cubicBezTo>
                      <a:pt x="885" y="75"/>
                      <a:pt x="885" y="75"/>
                      <a:pt x="885" y="75"/>
                    </a:cubicBezTo>
                    <a:cubicBezTo>
                      <a:pt x="901" y="75"/>
                      <a:pt x="913" y="62"/>
                      <a:pt x="913" y="47"/>
                    </a:cubicBezTo>
                    <a:cubicBezTo>
                      <a:pt x="913" y="0"/>
                      <a:pt x="913" y="0"/>
                      <a:pt x="913" y="0"/>
                    </a:cubicBezTo>
                    <a:lnTo>
                      <a:pt x="0" y="0"/>
                    </a:lnTo>
                    <a:close/>
                  </a:path>
                </a:pathLst>
              </a:custGeom>
              <a:solidFill>
                <a:srgbClr val="FFFFFF"/>
              </a:solidFill>
              <a:ln>
                <a:noFill/>
              </a:ln>
            </p:spPr>
            <p:txBody>
              <a:bodyPr anchor="ctr"/>
              <a:lstStyle/>
              <a:p>
                <a:pPr algn="ctr"/>
                <a:endParaRPr>
                  <a:solidFill>
                    <a:srgbClr val="000000"/>
                  </a:solidFill>
                </a:endParaRPr>
              </a:p>
            </p:txBody>
          </p:sp>
          <p:sp>
            <p:nvSpPr>
              <p:cNvPr id="41" name="Freeform: Shape 25"/>
              <p:cNvSpPr/>
              <p:nvPr/>
            </p:nvSpPr>
            <p:spPr bwMode="auto">
              <a:xfrm>
                <a:off x="7666038" y="3443288"/>
                <a:ext cx="212725" cy="71438"/>
              </a:xfrm>
              <a:custGeom>
                <a:avLst/>
                <a:gdLst>
                  <a:gd name="T0" fmla="*/ 313 w 318"/>
                  <a:gd name="T1" fmla="*/ 96 h 106"/>
                  <a:gd name="T2" fmla="*/ 274 w 318"/>
                  <a:gd name="T3" fmla="*/ 60 h 106"/>
                  <a:gd name="T4" fmla="*/ 265 w 318"/>
                  <a:gd name="T5" fmla="*/ 0 h 106"/>
                  <a:gd name="T6" fmla="*/ 52 w 318"/>
                  <a:gd name="T7" fmla="*/ 0 h 106"/>
                  <a:gd name="T8" fmla="*/ 43 w 318"/>
                  <a:gd name="T9" fmla="*/ 60 h 106"/>
                  <a:gd name="T10" fmla="*/ 4 w 318"/>
                  <a:gd name="T11" fmla="*/ 96 h 106"/>
                  <a:gd name="T12" fmla="*/ 3 w 318"/>
                  <a:gd name="T13" fmla="*/ 101 h 106"/>
                  <a:gd name="T14" fmla="*/ 43 w 318"/>
                  <a:gd name="T15" fmla="*/ 105 h 106"/>
                  <a:gd name="T16" fmla="*/ 274 w 318"/>
                  <a:gd name="T17" fmla="*/ 105 h 106"/>
                  <a:gd name="T18" fmla="*/ 314 w 318"/>
                  <a:gd name="T19" fmla="*/ 101 h 106"/>
                  <a:gd name="T20" fmla="*/ 313 w 318"/>
                  <a:gd name="T21"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06">
                    <a:moveTo>
                      <a:pt x="313" y="96"/>
                    </a:moveTo>
                    <a:cubicBezTo>
                      <a:pt x="287" y="86"/>
                      <a:pt x="278" y="68"/>
                      <a:pt x="274" y="60"/>
                    </a:cubicBezTo>
                    <a:cubicBezTo>
                      <a:pt x="270" y="53"/>
                      <a:pt x="265" y="0"/>
                      <a:pt x="265" y="0"/>
                    </a:cubicBezTo>
                    <a:cubicBezTo>
                      <a:pt x="52" y="0"/>
                      <a:pt x="52" y="0"/>
                      <a:pt x="52" y="0"/>
                    </a:cubicBezTo>
                    <a:cubicBezTo>
                      <a:pt x="52" y="0"/>
                      <a:pt x="47" y="53"/>
                      <a:pt x="43" y="60"/>
                    </a:cubicBezTo>
                    <a:cubicBezTo>
                      <a:pt x="39" y="68"/>
                      <a:pt x="31" y="86"/>
                      <a:pt x="4" y="96"/>
                    </a:cubicBezTo>
                    <a:cubicBezTo>
                      <a:pt x="4" y="96"/>
                      <a:pt x="0" y="99"/>
                      <a:pt x="3" y="101"/>
                    </a:cubicBezTo>
                    <a:cubicBezTo>
                      <a:pt x="7" y="104"/>
                      <a:pt x="33" y="106"/>
                      <a:pt x="43" y="105"/>
                    </a:cubicBezTo>
                    <a:cubicBezTo>
                      <a:pt x="52" y="105"/>
                      <a:pt x="266" y="105"/>
                      <a:pt x="274" y="105"/>
                    </a:cubicBezTo>
                    <a:cubicBezTo>
                      <a:pt x="284" y="106"/>
                      <a:pt x="310" y="104"/>
                      <a:pt x="314" y="101"/>
                    </a:cubicBezTo>
                    <a:cubicBezTo>
                      <a:pt x="318" y="99"/>
                      <a:pt x="313" y="96"/>
                      <a:pt x="313" y="96"/>
                    </a:cubicBezTo>
                    <a:close/>
                  </a:path>
                </a:pathLst>
              </a:custGeom>
              <a:solidFill>
                <a:srgbClr val="FFFFFF"/>
              </a:solidFill>
              <a:ln>
                <a:noFill/>
              </a:ln>
            </p:spPr>
            <p:txBody>
              <a:bodyPr anchor="ctr"/>
              <a:lstStyle/>
              <a:p>
                <a:pPr algn="ctr"/>
                <a:endParaRPr>
                  <a:solidFill>
                    <a:srgbClr val="000000"/>
                  </a:solidFill>
                </a:endParaRPr>
              </a:p>
            </p:txBody>
          </p:sp>
        </p:grpSp>
        <p:sp>
          <p:nvSpPr>
            <p:cNvPr id="15" name="Oval 27"/>
            <p:cNvSpPr/>
            <p:nvPr/>
          </p:nvSpPr>
          <p:spPr bwMode="auto">
            <a:xfrm>
              <a:off x="1199164" y="5001928"/>
              <a:ext cx="978972" cy="983356"/>
            </a:xfrm>
            <a:prstGeom prst="ellipse">
              <a:avLst/>
            </a:prstGeom>
            <a:solidFill>
              <a:srgbClr val="753D13"/>
            </a:solidFill>
            <a:ln>
              <a:noFill/>
            </a:ln>
            <a:effectLst/>
          </p:spPr>
          <p:txBody>
            <a:bodyPr anchor="ctr"/>
            <a:lstStyle/>
            <a:p>
              <a:pPr algn="ctr"/>
              <a:endParaRPr dirty="0">
                <a:solidFill>
                  <a:srgbClr val="000000"/>
                </a:solidFill>
              </a:endParaRPr>
            </a:p>
          </p:txBody>
        </p:sp>
        <p:sp>
          <p:nvSpPr>
            <p:cNvPr id="16" name="Freeform: Shape 28"/>
            <p:cNvSpPr/>
            <p:nvPr/>
          </p:nvSpPr>
          <p:spPr bwMode="auto">
            <a:xfrm>
              <a:off x="1439219" y="5261381"/>
              <a:ext cx="498861" cy="498861"/>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FFFFFF"/>
            </a:solidFill>
            <a:ln>
              <a:noFill/>
            </a:ln>
          </p:spPr>
          <p:txBody>
            <a:bodyPr anchor="ctr"/>
            <a:lstStyle/>
            <a:p>
              <a:pPr algn="ctr"/>
              <a:endParaRPr>
                <a:solidFill>
                  <a:srgbClr val="000000"/>
                </a:solidFill>
              </a:endParaRPr>
            </a:p>
          </p:txBody>
        </p:sp>
        <p:sp>
          <p:nvSpPr>
            <p:cNvPr id="17" name="Oval 30"/>
            <p:cNvSpPr/>
            <p:nvPr/>
          </p:nvSpPr>
          <p:spPr bwMode="auto">
            <a:xfrm>
              <a:off x="9549799" y="4996082"/>
              <a:ext cx="978972" cy="983356"/>
            </a:xfrm>
            <a:prstGeom prst="ellipse">
              <a:avLst/>
            </a:prstGeom>
            <a:solidFill>
              <a:srgbClr val="EFE9DD"/>
            </a:solidFill>
            <a:ln>
              <a:noFill/>
            </a:ln>
            <a:effectLst/>
          </p:spPr>
          <p:txBody>
            <a:bodyPr anchor="ctr"/>
            <a:lstStyle/>
            <a:p>
              <a:pPr algn="ctr"/>
              <a:endParaRPr>
                <a:solidFill>
                  <a:srgbClr val="000000"/>
                </a:solidFill>
              </a:endParaRPr>
            </a:p>
          </p:txBody>
        </p:sp>
        <p:grpSp>
          <p:nvGrpSpPr>
            <p:cNvPr id="18" name="Group 31"/>
            <p:cNvGrpSpPr/>
            <p:nvPr/>
          </p:nvGrpSpPr>
          <p:grpSpPr>
            <a:xfrm>
              <a:off x="9778124" y="5197165"/>
              <a:ext cx="558664" cy="581189"/>
              <a:chOff x="6559550" y="4365626"/>
              <a:chExt cx="590551" cy="614363"/>
            </a:xfrm>
          </p:grpSpPr>
          <p:sp>
            <p:nvSpPr>
              <p:cNvPr id="31" name="Freeform: Shape 32"/>
              <p:cNvSpPr/>
              <p:nvPr/>
            </p:nvSpPr>
            <p:spPr bwMode="auto">
              <a:xfrm>
                <a:off x="6648450" y="4365626"/>
                <a:ext cx="280988" cy="125413"/>
              </a:xfrm>
              <a:custGeom>
                <a:avLst/>
                <a:gdLst>
                  <a:gd name="T0" fmla="*/ 67 w 422"/>
                  <a:gd name="T1" fmla="*/ 137 h 187"/>
                  <a:gd name="T2" fmla="*/ 79 w 422"/>
                  <a:gd name="T3" fmla="*/ 153 h 187"/>
                  <a:gd name="T4" fmla="*/ 81 w 422"/>
                  <a:gd name="T5" fmla="*/ 158 h 187"/>
                  <a:gd name="T6" fmla="*/ 84 w 422"/>
                  <a:gd name="T7" fmla="*/ 162 h 187"/>
                  <a:gd name="T8" fmla="*/ 88 w 422"/>
                  <a:gd name="T9" fmla="*/ 167 h 187"/>
                  <a:gd name="T10" fmla="*/ 114 w 422"/>
                  <a:gd name="T11" fmla="*/ 175 h 187"/>
                  <a:gd name="T12" fmla="*/ 120 w 422"/>
                  <a:gd name="T13" fmla="*/ 174 h 187"/>
                  <a:gd name="T14" fmla="*/ 134 w 422"/>
                  <a:gd name="T15" fmla="*/ 168 h 187"/>
                  <a:gd name="T16" fmla="*/ 139 w 422"/>
                  <a:gd name="T17" fmla="*/ 166 h 187"/>
                  <a:gd name="T18" fmla="*/ 169 w 422"/>
                  <a:gd name="T19" fmla="*/ 157 h 187"/>
                  <a:gd name="T20" fmla="*/ 175 w 422"/>
                  <a:gd name="T21" fmla="*/ 156 h 187"/>
                  <a:gd name="T22" fmla="*/ 233 w 422"/>
                  <a:gd name="T23" fmla="*/ 156 h 187"/>
                  <a:gd name="T24" fmla="*/ 239 w 422"/>
                  <a:gd name="T25" fmla="*/ 157 h 187"/>
                  <a:gd name="T26" fmla="*/ 251 w 422"/>
                  <a:gd name="T27" fmla="*/ 158 h 187"/>
                  <a:gd name="T28" fmla="*/ 295 w 422"/>
                  <a:gd name="T29" fmla="*/ 168 h 187"/>
                  <a:gd name="T30" fmla="*/ 307 w 422"/>
                  <a:gd name="T31" fmla="*/ 172 h 187"/>
                  <a:gd name="T32" fmla="*/ 312 w 422"/>
                  <a:gd name="T33" fmla="*/ 173 h 187"/>
                  <a:gd name="T34" fmla="*/ 352 w 422"/>
                  <a:gd name="T35" fmla="*/ 142 h 187"/>
                  <a:gd name="T36" fmla="*/ 354 w 422"/>
                  <a:gd name="T37" fmla="*/ 136 h 187"/>
                  <a:gd name="T38" fmla="*/ 422 w 422"/>
                  <a:gd name="T39" fmla="*/ 61 h 187"/>
                  <a:gd name="T40" fmla="*/ 422 w 422"/>
                  <a:gd name="T41" fmla="*/ 61 h 187"/>
                  <a:gd name="T42" fmla="*/ 422 w 422"/>
                  <a:gd name="T43" fmla="*/ 57 h 187"/>
                  <a:gd name="T44" fmla="*/ 419 w 422"/>
                  <a:gd name="T45" fmla="*/ 50 h 187"/>
                  <a:gd name="T46" fmla="*/ 416 w 422"/>
                  <a:gd name="T47" fmla="*/ 47 h 187"/>
                  <a:gd name="T48" fmla="*/ 340 w 422"/>
                  <a:gd name="T49" fmla="*/ 53 h 187"/>
                  <a:gd name="T50" fmla="*/ 335 w 422"/>
                  <a:gd name="T51" fmla="*/ 56 h 187"/>
                  <a:gd name="T52" fmla="*/ 300 w 422"/>
                  <a:gd name="T53" fmla="*/ 73 h 187"/>
                  <a:gd name="T54" fmla="*/ 294 w 422"/>
                  <a:gd name="T55" fmla="*/ 75 h 187"/>
                  <a:gd name="T56" fmla="*/ 259 w 422"/>
                  <a:gd name="T57" fmla="*/ 71 h 187"/>
                  <a:gd name="T58" fmla="*/ 253 w 422"/>
                  <a:gd name="T59" fmla="*/ 64 h 187"/>
                  <a:gd name="T60" fmla="*/ 219 w 422"/>
                  <a:gd name="T61" fmla="*/ 8 h 187"/>
                  <a:gd name="T62" fmla="*/ 169 w 422"/>
                  <a:gd name="T63" fmla="*/ 62 h 187"/>
                  <a:gd name="T64" fmla="*/ 157 w 422"/>
                  <a:gd name="T65" fmla="*/ 72 h 187"/>
                  <a:gd name="T66" fmla="*/ 147 w 422"/>
                  <a:gd name="T67" fmla="*/ 73 h 187"/>
                  <a:gd name="T68" fmla="*/ 135 w 422"/>
                  <a:gd name="T69" fmla="*/ 70 h 187"/>
                  <a:gd name="T70" fmla="*/ 122 w 422"/>
                  <a:gd name="T71" fmla="*/ 64 h 187"/>
                  <a:gd name="T72" fmla="*/ 29 w 422"/>
                  <a:gd name="T73" fmla="*/ 46 h 187"/>
                  <a:gd name="T74" fmla="*/ 62 w 422"/>
                  <a:gd name="T75" fmla="*/ 129 h 187"/>
                  <a:gd name="T76" fmla="*/ 67 w 422"/>
                  <a:gd name="T77" fmla="*/ 13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2" h="187">
                    <a:moveTo>
                      <a:pt x="67" y="137"/>
                    </a:moveTo>
                    <a:cubicBezTo>
                      <a:pt x="71" y="142"/>
                      <a:pt x="74" y="147"/>
                      <a:pt x="79" y="153"/>
                    </a:cubicBezTo>
                    <a:cubicBezTo>
                      <a:pt x="79" y="155"/>
                      <a:pt x="80" y="156"/>
                      <a:pt x="81" y="158"/>
                    </a:cubicBezTo>
                    <a:cubicBezTo>
                      <a:pt x="82" y="159"/>
                      <a:pt x="83" y="161"/>
                      <a:pt x="84" y="162"/>
                    </a:cubicBezTo>
                    <a:cubicBezTo>
                      <a:pt x="85" y="164"/>
                      <a:pt x="87" y="165"/>
                      <a:pt x="88" y="167"/>
                    </a:cubicBezTo>
                    <a:cubicBezTo>
                      <a:pt x="95" y="173"/>
                      <a:pt x="103" y="177"/>
                      <a:pt x="114" y="175"/>
                    </a:cubicBezTo>
                    <a:cubicBezTo>
                      <a:pt x="116" y="175"/>
                      <a:pt x="118" y="174"/>
                      <a:pt x="120" y="174"/>
                    </a:cubicBezTo>
                    <a:cubicBezTo>
                      <a:pt x="125" y="172"/>
                      <a:pt x="129" y="170"/>
                      <a:pt x="134" y="168"/>
                    </a:cubicBezTo>
                    <a:cubicBezTo>
                      <a:pt x="136" y="168"/>
                      <a:pt x="137" y="167"/>
                      <a:pt x="139" y="166"/>
                    </a:cubicBezTo>
                    <a:cubicBezTo>
                      <a:pt x="150" y="163"/>
                      <a:pt x="159" y="160"/>
                      <a:pt x="169" y="157"/>
                    </a:cubicBezTo>
                    <a:cubicBezTo>
                      <a:pt x="171" y="157"/>
                      <a:pt x="173" y="156"/>
                      <a:pt x="175" y="156"/>
                    </a:cubicBezTo>
                    <a:cubicBezTo>
                      <a:pt x="199" y="155"/>
                      <a:pt x="213" y="155"/>
                      <a:pt x="233" y="156"/>
                    </a:cubicBezTo>
                    <a:cubicBezTo>
                      <a:pt x="235" y="156"/>
                      <a:pt x="237" y="156"/>
                      <a:pt x="239" y="157"/>
                    </a:cubicBezTo>
                    <a:cubicBezTo>
                      <a:pt x="243" y="157"/>
                      <a:pt x="247" y="158"/>
                      <a:pt x="251" y="158"/>
                    </a:cubicBezTo>
                    <a:cubicBezTo>
                      <a:pt x="267" y="160"/>
                      <a:pt x="282" y="165"/>
                      <a:pt x="295" y="168"/>
                    </a:cubicBezTo>
                    <a:cubicBezTo>
                      <a:pt x="299" y="169"/>
                      <a:pt x="303" y="171"/>
                      <a:pt x="307" y="172"/>
                    </a:cubicBezTo>
                    <a:cubicBezTo>
                      <a:pt x="309" y="172"/>
                      <a:pt x="310" y="173"/>
                      <a:pt x="312" y="173"/>
                    </a:cubicBezTo>
                    <a:cubicBezTo>
                      <a:pt x="339" y="187"/>
                      <a:pt x="346" y="167"/>
                      <a:pt x="352" y="142"/>
                    </a:cubicBezTo>
                    <a:cubicBezTo>
                      <a:pt x="353" y="140"/>
                      <a:pt x="353" y="138"/>
                      <a:pt x="354" y="136"/>
                    </a:cubicBezTo>
                    <a:cubicBezTo>
                      <a:pt x="365" y="107"/>
                      <a:pt x="397" y="86"/>
                      <a:pt x="422" y="61"/>
                    </a:cubicBezTo>
                    <a:cubicBezTo>
                      <a:pt x="422" y="61"/>
                      <a:pt x="422" y="61"/>
                      <a:pt x="422" y="61"/>
                    </a:cubicBezTo>
                    <a:cubicBezTo>
                      <a:pt x="422" y="59"/>
                      <a:pt x="422" y="58"/>
                      <a:pt x="422" y="57"/>
                    </a:cubicBezTo>
                    <a:cubicBezTo>
                      <a:pt x="421" y="54"/>
                      <a:pt x="420" y="51"/>
                      <a:pt x="419" y="50"/>
                    </a:cubicBezTo>
                    <a:cubicBezTo>
                      <a:pt x="418" y="49"/>
                      <a:pt x="417" y="48"/>
                      <a:pt x="416" y="47"/>
                    </a:cubicBezTo>
                    <a:cubicBezTo>
                      <a:pt x="389" y="32"/>
                      <a:pt x="365" y="43"/>
                      <a:pt x="340" y="53"/>
                    </a:cubicBezTo>
                    <a:cubicBezTo>
                      <a:pt x="338" y="54"/>
                      <a:pt x="337" y="55"/>
                      <a:pt x="335" y="56"/>
                    </a:cubicBezTo>
                    <a:cubicBezTo>
                      <a:pt x="323" y="63"/>
                      <a:pt x="312" y="69"/>
                      <a:pt x="300" y="73"/>
                    </a:cubicBezTo>
                    <a:cubicBezTo>
                      <a:pt x="298" y="74"/>
                      <a:pt x="296" y="75"/>
                      <a:pt x="294" y="75"/>
                    </a:cubicBezTo>
                    <a:cubicBezTo>
                      <a:pt x="278" y="79"/>
                      <a:pt x="266" y="78"/>
                      <a:pt x="259" y="71"/>
                    </a:cubicBezTo>
                    <a:cubicBezTo>
                      <a:pt x="257" y="69"/>
                      <a:pt x="255" y="67"/>
                      <a:pt x="253" y="64"/>
                    </a:cubicBezTo>
                    <a:cubicBezTo>
                      <a:pt x="239" y="49"/>
                      <a:pt x="241" y="18"/>
                      <a:pt x="219" y="8"/>
                    </a:cubicBezTo>
                    <a:cubicBezTo>
                      <a:pt x="184" y="0"/>
                      <a:pt x="184" y="44"/>
                      <a:pt x="169" y="62"/>
                    </a:cubicBezTo>
                    <a:cubicBezTo>
                      <a:pt x="166" y="66"/>
                      <a:pt x="162" y="70"/>
                      <a:pt x="157" y="72"/>
                    </a:cubicBezTo>
                    <a:cubicBezTo>
                      <a:pt x="154" y="73"/>
                      <a:pt x="151" y="73"/>
                      <a:pt x="147" y="73"/>
                    </a:cubicBezTo>
                    <a:cubicBezTo>
                      <a:pt x="143" y="72"/>
                      <a:pt x="139" y="71"/>
                      <a:pt x="135" y="70"/>
                    </a:cubicBezTo>
                    <a:cubicBezTo>
                      <a:pt x="131" y="68"/>
                      <a:pt x="126" y="66"/>
                      <a:pt x="122" y="64"/>
                    </a:cubicBezTo>
                    <a:cubicBezTo>
                      <a:pt x="91" y="50"/>
                      <a:pt x="59" y="23"/>
                      <a:pt x="29" y="46"/>
                    </a:cubicBezTo>
                    <a:cubicBezTo>
                      <a:pt x="0" y="75"/>
                      <a:pt x="51" y="100"/>
                      <a:pt x="62" y="129"/>
                    </a:cubicBezTo>
                    <a:cubicBezTo>
                      <a:pt x="64" y="131"/>
                      <a:pt x="65" y="134"/>
                      <a:pt x="67" y="137"/>
                    </a:cubicBezTo>
                    <a:close/>
                  </a:path>
                </a:pathLst>
              </a:custGeom>
              <a:solidFill>
                <a:srgbClr val="FFFFFF"/>
              </a:solidFill>
              <a:ln>
                <a:noFill/>
              </a:ln>
            </p:spPr>
            <p:txBody>
              <a:bodyPr anchor="ctr"/>
              <a:lstStyle/>
              <a:p>
                <a:pPr algn="ctr"/>
                <a:endParaRPr>
                  <a:solidFill>
                    <a:srgbClr val="000000"/>
                  </a:solidFill>
                </a:endParaRPr>
              </a:p>
            </p:txBody>
          </p:sp>
          <p:sp>
            <p:nvSpPr>
              <p:cNvPr id="32" name="Freeform: Shape 33"/>
              <p:cNvSpPr/>
              <p:nvPr/>
            </p:nvSpPr>
            <p:spPr bwMode="auto">
              <a:xfrm>
                <a:off x="6916738" y="4552951"/>
                <a:ext cx="200025" cy="238125"/>
              </a:xfrm>
              <a:custGeom>
                <a:avLst/>
                <a:gdLst>
                  <a:gd name="T0" fmla="*/ 22 w 298"/>
                  <a:gd name="T1" fmla="*/ 356 h 356"/>
                  <a:gd name="T2" fmla="*/ 91 w 298"/>
                  <a:gd name="T3" fmla="*/ 310 h 356"/>
                  <a:gd name="T4" fmla="*/ 280 w 298"/>
                  <a:gd name="T5" fmla="*/ 46 h 356"/>
                  <a:gd name="T6" fmla="*/ 276 w 298"/>
                  <a:gd name="T7" fmla="*/ 0 h 356"/>
                  <a:gd name="T8" fmla="*/ 206 w 298"/>
                  <a:gd name="T9" fmla="*/ 46 h 356"/>
                  <a:gd name="T10" fmla="*/ 18 w 298"/>
                  <a:gd name="T11" fmla="*/ 310 h 356"/>
                  <a:gd name="T12" fmla="*/ 22 w 298"/>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298" h="356">
                    <a:moveTo>
                      <a:pt x="22" y="356"/>
                    </a:moveTo>
                    <a:cubicBezTo>
                      <a:pt x="42" y="356"/>
                      <a:pt x="73" y="335"/>
                      <a:pt x="91" y="310"/>
                    </a:cubicBezTo>
                    <a:cubicBezTo>
                      <a:pt x="280" y="46"/>
                      <a:pt x="280" y="46"/>
                      <a:pt x="280" y="46"/>
                    </a:cubicBezTo>
                    <a:cubicBezTo>
                      <a:pt x="298" y="20"/>
                      <a:pt x="296" y="0"/>
                      <a:pt x="276" y="0"/>
                    </a:cubicBezTo>
                    <a:cubicBezTo>
                      <a:pt x="256" y="0"/>
                      <a:pt x="224" y="20"/>
                      <a:pt x="206" y="46"/>
                    </a:cubicBezTo>
                    <a:cubicBezTo>
                      <a:pt x="18" y="310"/>
                      <a:pt x="18" y="310"/>
                      <a:pt x="18" y="310"/>
                    </a:cubicBezTo>
                    <a:cubicBezTo>
                      <a:pt x="0" y="335"/>
                      <a:pt x="1" y="356"/>
                      <a:pt x="22" y="356"/>
                    </a:cubicBezTo>
                    <a:close/>
                  </a:path>
                </a:pathLst>
              </a:custGeom>
              <a:solidFill>
                <a:srgbClr val="FFFFFF"/>
              </a:solidFill>
              <a:ln>
                <a:noFill/>
              </a:ln>
            </p:spPr>
            <p:txBody>
              <a:bodyPr anchor="ctr"/>
              <a:lstStyle/>
              <a:p>
                <a:pPr algn="ctr"/>
                <a:endParaRPr>
                  <a:solidFill>
                    <a:srgbClr val="000000"/>
                  </a:solidFill>
                </a:endParaRPr>
              </a:p>
            </p:txBody>
          </p:sp>
          <p:sp>
            <p:nvSpPr>
              <p:cNvPr id="33" name="Freeform: Shape 34"/>
              <p:cNvSpPr/>
              <p:nvPr/>
            </p:nvSpPr>
            <p:spPr bwMode="auto">
              <a:xfrm>
                <a:off x="6883400" y="4546601"/>
                <a:ext cx="119063" cy="111125"/>
              </a:xfrm>
              <a:custGeom>
                <a:avLst/>
                <a:gdLst>
                  <a:gd name="T0" fmla="*/ 26 w 178"/>
                  <a:gd name="T1" fmla="*/ 21 h 167"/>
                  <a:gd name="T2" fmla="*/ 7 w 178"/>
                  <a:gd name="T3" fmla="*/ 47 h 167"/>
                  <a:gd name="T4" fmla="*/ 0 w 178"/>
                  <a:gd name="T5" fmla="*/ 83 h 167"/>
                  <a:gd name="T6" fmla="*/ 7 w 178"/>
                  <a:gd name="T7" fmla="*/ 120 h 167"/>
                  <a:gd name="T8" fmla="*/ 26 w 178"/>
                  <a:gd name="T9" fmla="*/ 146 h 167"/>
                  <a:gd name="T10" fmla="*/ 54 w 178"/>
                  <a:gd name="T11" fmla="*/ 162 h 167"/>
                  <a:gd name="T12" fmla="*/ 89 w 178"/>
                  <a:gd name="T13" fmla="*/ 167 h 167"/>
                  <a:gd name="T14" fmla="*/ 125 w 178"/>
                  <a:gd name="T15" fmla="*/ 162 h 167"/>
                  <a:gd name="T16" fmla="*/ 153 w 178"/>
                  <a:gd name="T17" fmla="*/ 146 h 167"/>
                  <a:gd name="T18" fmla="*/ 171 w 178"/>
                  <a:gd name="T19" fmla="*/ 120 h 167"/>
                  <a:gd name="T20" fmla="*/ 178 w 178"/>
                  <a:gd name="T21" fmla="*/ 83 h 167"/>
                  <a:gd name="T22" fmla="*/ 171 w 178"/>
                  <a:gd name="T23" fmla="*/ 47 h 167"/>
                  <a:gd name="T24" fmla="*/ 153 w 178"/>
                  <a:gd name="T25" fmla="*/ 21 h 167"/>
                  <a:gd name="T26" fmla="*/ 125 w 178"/>
                  <a:gd name="T27" fmla="*/ 5 h 167"/>
                  <a:gd name="T28" fmla="*/ 89 w 178"/>
                  <a:gd name="T29" fmla="*/ 0 h 167"/>
                  <a:gd name="T30" fmla="*/ 54 w 178"/>
                  <a:gd name="T31" fmla="*/ 5 h 167"/>
                  <a:gd name="T32" fmla="*/ 26 w 178"/>
                  <a:gd name="T33" fmla="*/ 21 h 167"/>
                  <a:gd name="T34" fmla="*/ 66 w 178"/>
                  <a:gd name="T35" fmla="*/ 40 h 167"/>
                  <a:gd name="T36" fmla="*/ 89 w 178"/>
                  <a:gd name="T37" fmla="*/ 27 h 167"/>
                  <a:gd name="T38" fmla="*/ 112 w 178"/>
                  <a:gd name="T39" fmla="*/ 40 h 167"/>
                  <a:gd name="T40" fmla="*/ 122 w 178"/>
                  <a:gd name="T41" fmla="*/ 83 h 167"/>
                  <a:gd name="T42" fmla="*/ 112 w 178"/>
                  <a:gd name="T43" fmla="*/ 127 h 167"/>
                  <a:gd name="T44" fmla="*/ 89 w 178"/>
                  <a:gd name="T45" fmla="*/ 139 h 167"/>
                  <a:gd name="T46" fmla="*/ 66 w 178"/>
                  <a:gd name="T47" fmla="*/ 127 h 167"/>
                  <a:gd name="T48" fmla="*/ 56 w 178"/>
                  <a:gd name="T49" fmla="*/ 83 h 167"/>
                  <a:gd name="T50" fmla="*/ 66 w 178"/>
                  <a:gd name="T51" fmla="*/ 4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7">
                    <a:moveTo>
                      <a:pt x="26" y="21"/>
                    </a:moveTo>
                    <a:cubicBezTo>
                      <a:pt x="18" y="28"/>
                      <a:pt x="12" y="36"/>
                      <a:pt x="7" y="47"/>
                    </a:cubicBezTo>
                    <a:cubicBezTo>
                      <a:pt x="3" y="57"/>
                      <a:pt x="0" y="70"/>
                      <a:pt x="0" y="83"/>
                    </a:cubicBezTo>
                    <a:cubicBezTo>
                      <a:pt x="0" y="97"/>
                      <a:pt x="3" y="110"/>
                      <a:pt x="7" y="120"/>
                    </a:cubicBezTo>
                    <a:cubicBezTo>
                      <a:pt x="12" y="131"/>
                      <a:pt x="18" y="139"/>
                      <a:pt x="26" y="146"/>
                    </a:cubicBezTo>
                    <a:cubicBezTo>
                      <a:pt x="33" y="153"/>
                      <a:pt x="43" y="158"/>
                      <a:pt x="54" y="162"/>
                    </a:cubicBezTo>
                    <a:cubicBezTo>
                      <a:pt x="64" y="166"/>
                      <a:pt x="76" y="167"/>
                      <a:pt x="89" y="167"/>
                    </a:cubicBezTo>
                    <a:cubicBezTo>
                      <a:pt x="102" y="167"/>
                      <a:pt x="114" y="166"/>
                      <a:pt x="125" y="162"/>
                    </a:cubicBezTo>
                    <a:cubicBezTo>
                      <a:pt x="136" y="158"/>
                      <a:pt x="145" y="153"/>
                      <a:pt x="153" y="146"/>
                    </a:cubicBezTo>
                    <a:cubicBezTo>
                      <a:pt x="161" y="139"/>
                      <a:pt x="167" y="131"/>
                      <a:pt x="171" y="120"/>
                    </a:cubicBezTo>
                    <a:cubicBezTo>
                      <a:pt x="176" y="110"/>
                      <a:pt x="178" y="97"/>
                      <a:pt x="178" y="83"/>
                    </a:cubicBezTo>
                    <a:cubicBezTo>
                      <a:pt x="178" y="70"/>
                      <a:pt x="176" y="57"/>
                      <a:pt x="171" y="47"/>
                    </a:cubicBezTo>
                    <a:cubicBezTo>
                      <a:pt x="167" y="36"/>
                      <a:pt x="161" y="28"/>
                      <a:pt x="153" y="21"/>
                    </a:cubicBezTo>
                    <a:cubicBezTo>
                      <a:pt x="145" y="14"/>
                      <a:pt x="136" y="8"/>
                      <a:pt x="125" y="5"/>
                    </a:cubicBezTo>
                    <a:cubicBezTo>
                      <a:pt x="114" y="1"/>
                      <a:pt x="102" y="0"/>
                      <a:pt x="89" y="0"/>
                    </a:cubicBezTo>
                    <a:cubicBezTo>
                      <a:pt x="76" y="0"/>
                      <a:pt x="64" y="1"/>
                      <a:pt x="54" y="5"/>
                    </a:cubicBezTo>
                    <a:cubicBezTo>
                      <a:pt x="43" y="8"/>
                      <a:pt x="33" y="14"/>
                      <a:pt x="26" y="21"/>
                    </a:cubicBezTo>
                    <a:close/>
                    <a:moveTo>
                      <a:pt x="66" y="40"/>
                    </a:moveTo>
                    <a:cubicBezTo>
                      <a:pt x="73" y="32"/>
                      <a:pt x="80" y="27"/>
                      <a:pt x="89" y="27"/>
                    </a:cubicBezTo>
                    <a:cubicBezTo>
                      <a:pt x="98" y="27"/>
                      <a:pt x="106" y="32"/>
                      <a:pt x="112" y="40"/>
                    </a:cubicBezTo>
                    <a:cubicBezTo>
                      <a:pt x="119" y="49"/>
                      <a:pt x="122" y="63"/>
                      <a:pt x="122" y="83"/>
                    </a:cubicBezTo>
                    <a:cubicBezTo>
                      <a:pt x="122" y="104"/>
                      <a:pt x="119" y="118"/>
                      <a:pt x="112" y="127"/>
                    </a:cubicBezTo>
                    <a:cubicBezTo>
                      <a:pt x="106" y="135"/>
                      <a:pt x="98" y="139"/>
                      <a:pt x="89" y="139"/>
                    </a:cubicBezTo>
                    <a:cubicBezTo>
                      <a:pt x="80" y="139"/>
                      <a:pt x="73" y="135"/>
                      <a:pt x="66" y="127"/>
                    </a:cubicBezTo>
                    <a:cubicBezTo>
                      <a:pt x="59" y="118"/>
                      <a:pt x="56" y="104"/>
                      <a:pt x="56" y="83"/>
                    </a:cubicBezTo>
                    <a:cubicBezTo>
                      <a:pt x="56" y="63"/>
                      <a:pt x="59" y="49"/>
                      <a:pt x="66" y="40"/>
                    </a:cubicBezTo>
                    <a:close/>
                  </a:path>
                </a:pathLst>
              </a:custGeom>
              <a:solidFill>
                <a:srgbClr val="FFFFFF"/>
              </a:solidFill>
              <a:ln>
                <a:noFill/>
              </a:ln>
            </p:spPr>
            <p:txBody>
              <a:bodyPr anchor="ctr"/>
              <a:lstStyle/>
              <a:p>
                <a:pPr algn="ctr"/>
                <a:endParaRPr>
                  <a:solidFill>
                    <a:srgbClr val="000000"/>
                  </a:solidFill>
                </a:endParaRPr>
              </a:p>
            </p:txBody>
          </p:sp>
          <p:sp>
            <p:nvSpPr>
              <p:cNvPr id="34" name="Freeform: Shape 35"/>
              <p:cNvSpPr/>
              <p:nvPr/>
            </p:nvSpPr>
            <p:spPr bwMode="auto">
              <a:xfrm>
                <a:off x="7031038" y="4684713"/>
                <a:ext cx="119063" cy="112713"/>
              </a:xfrm>
              <a:custGeom>
                <a:avLst/>
                <a:gdLst>
                  <a:gd name="T0" fmla="*/ 172 w 178"/>
                  <a:gd name="T1" fmla="*/ 47 h 168"/>
                  <a:gd name="T2" fmla="*/ 153 w 178"/>
                  <a:gd name="T3" fmla="*/ 21 h 168"/>
                  <a:gd name="T4" fmla="*/ 125 w 178"/>
                  <a:gd name="T5" fmla="*/ 5 h 168"/>
                  <a:gd name="T6" fmla="*/ 89 w 178"/>
                  <a:gd name="T7" fmla="*/ 0 h 168"/>
                  <a:gd name="T8" fmla="*/ 54 w 178"/>
                  <a:gd name="T9" fmla="*/ 5 h 168"/>
                  <a:gd name="T10" fmla="*/ 26 w 178"/>
                  <a:gd name="T11" fmla="*/ 21 h 168"/>
                  <a:gd name="T12" fmla="*/ 7 w 178"/>
                  <a:gd name="T13" fmla="*/ 47 h 168"/>
                  <a:gd name="T14" fmla="*/ 0 w 178"/>
                  <a:gd name="T15" fmla="*/ 84 h 168"/>
                  <a:gd name="T16" fmla="*/ 7 w 178"/>
                  <a:gd name="T17" fmla="*/ 121 h 168"/>
                  <a:gd name="T18" fmla="*/ 26 w 178"/>
                  <a:gd name="T19" fmla="*/ 147 h 168"/>
                  <a:gd name="T20" fmla="*/ 54 w 178"/>
                  <a:gd name="T21" fmla="*/ 163 h 168"/>
                  <a:gd name="T22" fmla="*/ 89 w 178"/>
                  <a:gd name="T23" fmla="*/ 168 h 168"/>
                  <a:gd name="T24" fmla="*/ 125 w 178"/>
                  <a:gd name="T25" fmla="*/ 163 h 168"/>
                  <a:gd name="T26" fmla="*/ 153 w 178"/>
                  <a:gd name="T27" fmla="*/ 147 h 168"/>
                  <a:gd name="T28" fmla="*/ 172 w 178"/>
                  <a:gd name="T29" fmla="*/ 121 h 168"/>
                  <a:gd name="T30" fmla="*/ 178 w 178"/>
                  <a:gd name="T31" fmla="*/ 84 h 168"/>
                  <a:gd name="T32" fmla="*/ 172 w 178"/>
                  <a:gd name="T33" fmla="*/ 47 h 168"/>
                  <a:gd name="T34" fmla="*/ 113 w 178"/>
                  <a:gd name="T35" fmla="*/ 127 h 168"/>
                  <a:gd name="T36" fmla="*/ 89 w 178"/>
                  <a:gd name="T37" fmla="*/ 140 h 168"/>
                  <a:gd name="T38" fmla="*/ 66 w 178"/>
                  <a:gd name="T39" fmla="*/ 127 h 168"/>
                  <a:gd name="T40" fmla="*/ 56 w 178"/>
                  <a:gd name="T41" fmla="*/ 84 h 168"/>
                  <a:gd name="T42" fmla="*/ 66 w 178"/>
                  <a:gd name="T43" fmla="*/ 41 h 168"/>
                  <a:gd name="T44" fmla="*/ 89 w 178"/>
                  <a:gd name="T45" fmla="*/ 28 h 168"/>
                  <a:gd name="T46" fmla="*/ 113 w 178"/>
                  <a:gd name="T47" fmla="*/ 41 h 168"/>
                  <a:gd name="T48" fmla="*/ 123 w 178"/>
                  <a:gd name="T49" fmla="*/ 84 h 168"/>
                  <a:gd name="T50" fmla="*/ 113 w 178"/>
                  <a:gd name="T51" fmla="*/ 1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8">
                    <a:moveTo>
                      <a:pt x="172" y="47"/>
                    </a:moveTo>
                    <a:cubicBezTo>
                      <a:pt x="167" y="37"/>
                      <a:pt x="161" y="28"/>
                      <a:pt x="153" y="21"/>
                    </a:cubicBezTo>
                    <a:cubicBezTo>
                      <a:pt x="145" y="14"/>
                      <a:pt x="136" y="9"/>
                      <a:pt x="125" y="5"/>
                    </a:cubicBezTo>
                    <a:cubicBezTo>
                      <a:pt x="114" y="2"/>
                      <a:pt x="102" y="0"/>
                      <a:pt x="89" y="0"/>
                    </a:cubicBezTo>
                    <a:cubicBezTo>
                      <a:pt x="77" y="0"/>
                      <a:pt x="65" y="2"/>
                      <a:pt x="54" y="5"/>
                    </a:cubicBezTo>
                    <a:cubicBezTo>
                      <a:pt x="43" y="9"/>
                      <a:pt x="34" y="14"/>
                      <a:pt x="26" y="21"/>
                    </a:cubicBezTo>
                    <a:cubicBezTo>
                      <a:pt x="18" y="28"/>
                      <a:pt x="12" y="37"/>
                      <a:pt x="7" y="47"/>
                    </a:cubicBezTo>
                    <a:cubicBezTo>
                      <a:pt x="3" y="58"/>
                      <a:pt x="0" y="70"/>
                      <a:pt x="0" y="84"/>
                    </a:cubicBezTo>
                    <a:cubicBezTo>
                      <a:pt x="0" y="98"/>
                      <a:pt x="3" y="110"/>
                      <a:pt x="7" y="121"/>
                    </a:cubicBezTo>
                    <a:cubicBezTo>
                      <a:pt x="12" y="131"/>
                      <a:pt x="18" y="140"/>
                      <a:pt x="26" y="147"/>
                    </a:cubicBezTo>
                    <a:cubicBezTo>
                      <a:pt x="34" y="154"/>
                      <a:pt x="43" y="159"/>
                      <a:pt x="54" y="163"/>
                    </a:cubicBezTo>
                    <a:cubicBezTo>
                      <a:pt x="65" y="166"/>
                      <a:pt x="77" y="168"/>
                      <a:pt x="89" y="168"/>
                    </a:cubicBezTo>
                    <a:cubicBezTo>
                      <a:pt x="102" y="168"/>
                      <a:pt x="114" y="166"/>
                      <a:pt x="125" y="163"/>
                    </a:cubicBezTo>
                    <a:cubicBezTo>
                      <a:pt x="136" y="159"/>
                      <a:pt x="145" y="154"/>
                      <a:pt x="153" y="147"/>
                    </a:cubicBezTo>
                    <a:cubicBezTo>
                      <a:pt x="161" y="140"/>
                      <a:pt x="167" y="131"/>
                      <a:pt x="172" y="121"/>
                    </a:cubicBezTo>
                    <a:cubicBezTo>
                      <a:pt x="176" y="110"/>
                      <a:pt x="178" y="98"/>
                      <a:pt x="178" y="84"/>
                    </a:cubicBezTo>
                    <a:cubicBezTo>
                      <a:pt x="178" y="70"/>
                      <a:pt x="176" y="58"/>
                      <a:pt x="172" y="47"/>
                    </a:cubicBezTo>
                    <a:close/>
                    <a:moveTo>
                      <a:pt x="113" y="127"/>
                    </a:moveTo>
                    <a:cubicBezTo>
                      <a:pt x="106" y="136"/>
                      <a:pt x="98" y="140"/>
                      <a:pt x="89" y="140"/>
                    </a:cubicBezTo>
                    <a:cubicBezTo>
                      <a:pt x="81" y="140"/>
                      <a:pt x="73" y="136"/>
                      <a:pt x="66" y="127"/>
                    </a:cubicBezTo>
                    <a:cubicBezTo>
                      <a:pt x="60" y="119"/>
                      <a:pt x="56" y="104"/>
                      <a:pt x="56" y="84"/>
                    </a:cubicBezTo>
                    <a:cubicBezTo>
                      <a:pt x="56" y="64"/>
                      <a:pt x="60" y="49"/>
                      <a:pt x="66" y="41"/>
                    </a:cubicBezTo>
                    <a:cubicBezTo>
                      <a:pt x="73" y="32"/>
                      <a:pt x="81" y="28"/>
                      <a:pt x="89" y="28"/>
                    </a:cubicBezTo>
                    <a:cubicBezTo>
                      <a:pt x="98" y="28"/>
                      <a:pt x="106" y="32"/>
                      <a:pt x="113" y="41"/>
                    </a:cubicBezTo>
                    <a:cubicBezTo>
                      <a:pt x="119" y="49"/>
                      <a:pt x="123" y="64"/>
                      <a:pt x="123" y="84"/>
                    </a:cubicBezTo>
                    <a:cubicBezTo>
                      <a:pt x="123" y="104"/>
                      <a:pt x="119" y="119"/>
                      <a:pt x="113" y="127"/>
                    </a:cubicBezTo>
                    <a:close/>
                  </a:path>
                </a:pathLst>
              </a:custGeom>
              <a:solidFill>
                <a:srgbClr val="FFFFFF"/>
              </a:solidFill>
              <a:ln>
                <a:noFill/>
              </a:ln>
            </p:spPr>
            <p:txBody>
              <a:bodyPr anchor="ctr"/>
              <a:lstStyle/>
              <a:p>
                <a:pPr algn="ctr"/>
                <a:endParaRPr>
                  <a:solidFill>
                    <a:srgbClr val="000000"/>
                  </a:solidFill>
                </a:endParaRPr>
              </a:p>
            </p:txBody>
          </p:sp>
          <p:sp>
            <p:nvSpPr>
              <p:cNvPr id="35" name="Freeform: Shape 36"/>
              <p:cNvSpPr/>
              <p:nvPr/>
            </p:nvSpPr>
            <p:spPr bwMode="auto">
              <a:xfrm>
                <a:off x="6559550" y="4492626"/>
                <a:ext cx="455613" cy="487363"/>
              </a:xfrm>
              <a:custGeom>
                <a:avLst/>
                <a:gdLst>
                  <a:gd name="T0" fmla="*/ 670 w 681"/>
                  <a:gd name="T1" fmla="*/ 409 h 729"/>
                  <a:gd name="T2" fmla="*/ 659 w 681"/>
                  <a:gd name="T3" fmla="*/ 423 h 729"/>
                  <a:gd name="T4" fmla="*/ 612 w 681"/>
                  <a:gd name="T5" fmla="*/ 467 h 729"/>
                  <a:gd name="T6" fmla="*/ 594 w 681"/>
                  <a:gd name="T7" fmla="*/ 515 h 729"/>
                  <a:gd name="T8" fmla="*/ 386 w 681"/>
                  <a:gd name="T9" fmla="*/ 666 h 729"/>
                  <a:gd name="T10" fmla="*/ 346 w 681"/>
                  <a:gd name="T11" fmla="*/ 668 h 729"/>
                  <a:gd name="T12" fmla="*/ 90 w 681"/>
                  <a:gd name="T13" fmla="*/ 497 h 729"/>
                  <a:gd name="T14" fmla="*/ 82 w 681"/>
                  <a:gd name="T15" fmla="*/ 474 h 729"/>
                  <a:gd name="T16" fmla="*/ 72 w 681"/>
                  <a:gd name="T17" fmla="*/ 431 h 729"/>
                  <a:gd name="T18" fmla="*/ 116 w 681"/>
                  <a:gd name="T19" fmla="*/ 238 h 729"/>
                  <a:gd name="T20" fmla="*/ 207 w 681"/>
                  <a:gd name="T21" fmla="*/ 153 h 729"/>
                  <a:gd name="T22" fmla="*/ 214 w 681"/>
                  <a:gd name="T23" fmla="*/ 148 h 729"/>
                  <a:gd name="T24" fmla="*/ 220 w 681"/>
                  <a:gd name="T25" fmla="*/ 142 h 729"/>
                  <a:gd name="T26" fmla="*/ 221 w 681"/>
                  <a:gd name="T27" fmla="*/ 141 h 729"/>
                  <a:gd name="T28" fmla="*/ 226 w 681"/>
                  <a:gd name="T29" fmla="*/ 136 h 729"/>
                  <a:gd name="T30" fmla="*/ 229 w 681"/>
                  <a:gd name="T31" fmla="*/ 131 h 729"/>
                  <a:gd name="T32" fmla="*/ 249 w 681"/>
                  <a:gd name="T33" fmla="*/ 107 h 729"/>
                  <a:gd name="T34" fmla="*/ 260 w 681"/>
                  <a:gd name="T35" fmla="*/ 96 h 729"/>
                  <a:gd name="T36" fmla="*/ 260 w 681"/>
                  <a:gd name="T37" fmla="*/ 96 h 729"/>
                  <a:gd name="T38" fmla="*/ 261 w 681"/>
                  <a:gd name="T39" fmla="*/ 95 h 729"/>
                  <a:gd name="T40" fmla="*/ 346 w 681"/>
                  <a:gd name="T41" fmla="*/ 61 h 729"/>
                  <a:gd name="T42" fmla="*/ 382 w 681"/>
                  <a:gd name="T43" fmla="*/ 67 h 729"/>
                  <a:gd name="T44" fmla="*/ 385 w 681"/>
                  <a:gd name="T45" fmla="*/ 67 h 729"/>
                  <a:gd name="T46" fmla="*/ 388 w 681"/>
                  <a:gd name="T47" fmla="*/ 68 h 729"/>
                  <a:gd name="T48" fmla="*/ 402 w 681"/>
                  <a:gd name="T49" fmla="*/ 72 h 729"/>
                  <a:gd name="T50" fmla="*/ 453 w 681"/>
                  <a:gd name="T51" fmla="*/ 113 h 729"/>
                  <a:gd name="T52" fmla="*/ 454 w 681"/>
                  <a:gd name="T53" fmla="*/ 111 h 729"/>
                  <a:gd name="T54" fmla="*/ 483 w 681"/>
                  <a:gd name="T55" fmla="*/ 71 h 729"/>
                  <a:gd name="T56" fmla="*/ 492 w 681"/>
                  <a:gd name="T57" fmla="*/ 64 h 729"/>
                  <a:gd name="T58" fmla="*/ 423 w 681"/>
                  <a:gd name="T59" fmla="*/ 16 h 729"/>
                  <a:gd name="T60" fmla="*/ 402 w 681"/>
                  <a:gd name="T61" fmla="*/ 9 h 729"/>
                  <a:gd name="T62" fmla="*/ 346 w 681"/>
                  <a:gd name="T63" fmla="*/ 0 h 729"/>
                  <a:gd name="T64" fmla="*/ 220 w 681"/>
                  <a:gd name="T65" fmla="*/ 50 h 729"/>
                  <a:gd name="T66" fmla="*/ 205 w 681"/>
                  <a:gd name="T67" fmla="*/ 65 h 729"/>
                  <a:gd name="T68" fmla="*/ 178 w 681"/>
                  <a:gd name="T69" fmla="*/ 98 h 729"/>
                  <a:gd name="T70" fmla="*/ 176 w 681"/>
                  <a:gd name="T71" fmla="*/ 100 h 729"/>
                  <a:gd name="T72" fmla="*/ 66 w 681"/>
                  <a:gd name="T73" fmla="*/ 204 h 729"/>
                  <a:gd name="T74" fmla="*/ 13 w 681"/>
                  <a:gd name="T75" fmla="*/ 440 h 729"/>
                  <a:gd name="T76" fmla="*/ 24 w 681"/>
                  <a:gd name="T77" fmla="*/ 492 h 729"/>
                  <a:gd name="T78" fmla="*/ 31 w 681"/>
                  <a:gd name="T79" fmla="*/ 511 h 729"/>
                  <a:gd name="T80" fmla="*/ 346 w 681"/>
                  <a:gd name="T81" fmla="*/ 729 h 729"/>
                  <a:gd name="T82" fmla="*/ 395 w 681"/>
                  <a:gd name="T83" fmla="*/ 725 h 729"/>
                  <a:gd name="T84" fmla="*/ 652 w 681"/>
                  <a:gd name="T85" fmla="*/ 535 h 729"/>
                  <a:gd name="T86" fmla="*/ 681 w 681"/>
                  <a:gd name="T87" fmla="*/ 435 h 729"/>
                  <a:gd name="T88" fmla="*/ 675 w 681"/>
                  <a:gd name="T89" fmla="*/ 425 h 729"/>
                  <a:gd name="T90" fmla="*/ 670 w 681"/>
                  <a:gd name="T91" fmla="*/ 409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1" h="729">
                    <a:moveTo>
                      <a:pt x="670" y="409"/>
                    </a:moveTo>
                    <a:cubicBezTo>
                      <a:pt x="659" y="423"/>
                      <a:pt x="659" y="423"/>
                      <a:pt x="659" y="423"/>
                    </a:cubicBezTo>
                    <a:cubicBezTo>
                      <a:pt x="648" y="439"/>
                      <a:pt x="631" y="455"/>
                      <a:pt x="612" y="467"/>
                    </a:cubicBezTo>
                    <a:cubicBezTo>
                      <a:pt x="608" y="484"/>
                      <a:pt x="602" y="500"/>
                      <a:pt x="594" y="515"/>
                    </a:cubicBezTo>
                    <a:cubicBezTo>
                      <a:pt x="555" y="593"/>
                      <a:pt x="479" y="652"/>
                      <a:pt x="386" y="666"/>
                    </a:cubicBezTo>
                    <a:cubicBezTo>
                      <a:pt x="373" y="668"/>
                      <a:pt x="359" y="668"/>
                      <a:pt x="346" y="668"/>
                    </a:cubicBezTo>
                    <a:cubicBezTo>
                      <a:pt x="234" y="668"/>
                      <a:pt x="133" y="599"/>
                      <a:pt x="90" y="497"/>
                    </a:cubicBezTo>
                    <a:cubicBezTo>
                      <a:pt x="87" y="489"/>
                      <a:pt x="85" y="482"/>
                      <a:pt x="82" y="474"/>
                    </a:cubicBezTo>
                    <a:cubicBezTo>
                      <a:pt x="78" y="460"/>
                      <a:pt x="75" y="446"/>
                      <a:pt x="72" y="431"/>
                    </a:cubicBezTo>
                    <a:cubicBezTo>
                      <a:pt x="63" y="364"/>
                      <a:pt x="78" y="295"/>
                      <a:pt x="116" y="238"/>
                    </a:cubicBezTo>
                    <a:cubicBezTo>
                      <a:pt x="140" y="203"/>
                      <a:pt x="171" y="174"/>
                      <a:pt x="207" y="153"/>
                    </a:cubicBezTo>
                    <a:cubicBezTo>
                      <a:pt x="214" y="148"/>
                      <a:pt x="214" y="148"/>
                      <a:pt x="214" y="148"/>
                    </a:cubicBezTo>
                    <a:cubicBezTo>
                      <a:pt x="220" y="142"/>
                      <a:pt x="220" y="142"/>
                      <a:pt x="220" y="142"/>
                    </a:cubicBezTo>
                    <a:cubicBezTo>
                      <a:pt x="221" y="141"/>
                      <a:pt x="221" y="141"/>
                      <a:pt x="221" y="141"/>
                    </a:cubicBezTo>
                    <a:cubicBezTo>
                      <a:pt x="226" y="136"/>
                      <a:pt x="226" y="136"/>
                      <a:pt x="226" y="136"/>
                    </a:cubicBezTo>
                    <a:cubicBezTo>
                      <a:pt x="229" y="131"/>
                      <a:pt x="229" y="131"/>
                      <a:pt x="229" y="131"/>
                    </a:cubicBezTo>
                    <a:cubicBezTo>
                      <a:pt x="235" y="122"/>
                      <a:pt x="241" y="114"/>
                      <a:pt x="249" y="107"/>
                    </a:cubicBezTo>
                    <a:cubicBezTo>
                      <a:pt x="252" y="103"/>
                      <a:pt x="256" y="99"/>
                      <a:pt x="260" y="96"/>
                    </a:cubicBezTo>
                    <a:cubicBezTo>
                      <a:pt x="260" y="96"/>
                      <a:pt x="260" y="96"/>
                      <a:pt x="260" y="96"/>
                    </a:cubicBezTo>
                    <a:cubicBezTo>
                      <a:pt x="261" y="95"/>
                      <a:pt x="261" y="95"/>
                      <a:pt x="261" y="95"/>
                    </a:cubicBezTo>
                    <a:cubicBezTo>
                      <a:pt x="285" y="73"/>
                      <a:pt x="315" y="61"/>
                      <a:pt x="346" y="61"/>
                    </a:cubicBezTo>
                    <a:cubicBezTo>
                      <a:pt x="358" y="61"/>
                      <a:pt x="370" y="63"/>
                      <a:pt x="382" y="67"/>
                    </a:cubicBezTo>
                    <a:cubicBezTo>
                      <a:pt x="385" y="67"/>
                      <a:pt x="385" y="67"/>
                      <a:pt x="385" y="67"/>
                    </a:cubicBezTo>
                    <a:cubicBezTo>
                      <a:pt x="388" y="68"/>
                      <a:pt x="388" y="68"/>
                      <a:pt x="388" y="68"/>
                    </a:cubicBezTo>
                    <a:cubicBezTo>
                      <a:pt x="393" y="69"/>
                      <a:pt x="398" y="71"/>
                      <a:pt x="402" y="72"/>
                    </a:cubicBezTo>
                    <a:cubicBezTo>
                      <a:pt x="420" y="79"/>
                      <a:pt x="436" y="92"/>
                      <a:pt x="453" y="113"/>
                    </a:cubicBezTo>
                    <a:cubicBezTo>
                      <a:pt x="454" y="112"/>
                      <a:pt x="454" y="111"/>
                      <a:pt x="454" y="111"/>
                    </a:cubicBezTo>
                    <a:cubicBezTo>
                      <a:pt x="461" y="95"/>
                      <a:pt x="471" y="81"/>
                      <a:pt x="483" y="71"/>
                    </a:cubicBezTo>
                    <a:cubicBezTo>
                      <a:pt x="485" y="68"/>
                      <a:pt x="489" y="66"/>
                      <a:pt x="492" y="64"/>
                    </a:cubicBezTo>
                    <a:cubicBezTo>
                      <a:pt x="473" y="43"/>
                      <a:pt x="451" y="26"/>
                      <a:pt x="423" y="16"/>
                    </a:cubicBezTo>
                    <a:cubicBezTo>
                      <a:pt x="417" y="13"/>
                      <a:pt x="409" y="11"/>
                      <a:pt x="402" y="9"/>
                    </a:cubicBezTo>
                    <a:cubicBezTo>
                      <a:pt x="383" y="3"/>
                      <a:pt x="364" y="0"/>
                      <a:pt x="346" y="0"/>
                    </a:cubicBezTo>
                    <a:cubicBezTo>
                      <a:pt x="299" y="0"/>
                      <a:pt x="254" y="19"/>
                      <a:pt x="220" y="50"/>
                    </a:cubicBezTo>
                    <a:cubicBezTo>
                      <a:pt x="215" y="55"/>
                      <a:pt x="210" y="60"/>
                      <a:pt x="205" y="65"/>
                    </a:cubicBezTo>
                    <a:cubicBezTo>
                      <a:pt x="195" y="75"/>
                      <a:pt x="186" y="86"/>
                      <a:pt x="178" y="98"/>
                    </a:cubicBezTo>
                    <a:cubicBezTo>
                      <a:pt x="178" y="99"/>
                      <a:pt x="177" y="100"/>
                      <a:pt x="176" y="100"/>
                    </a:cubicBezTo>
                    <a:cubicBezTo>
                      <a:pt x="132" y="126"/>
                      <a:pt x="94" y="162"/>
                      <a:pt x="66" y="204"/>
                    </a:cubicBezTo>
                    <a:cubicBezTo>
                      <a:pt x="21" y="271"/>
                      <a:pt x="0" y="354"/>
                      <a:pt x="13" y="440"/>
                    </a:cubicBezTo>
                    <a:cubicBezTo>
                      <a:pt x="15" y="458"/>
                      <a:pt x="19" y="475"/>
                      <a:pt x="24" y="492"/>
                    </a:cubicBezTo>
                    <a:cubicBezTo>
                      <a:pt x="26" y="498"/>
                      <a:pt x="29" y="505"/>
                      <a:pt x="31" y="511"/>
                    </a:cubicBezTo>
                    <a:cubicBezTo>
                      <a:pt x="80" y="641"/>
                      <a:pt x="205" y="729"/>
                      <a:pt x="346" y="729"/>
                    </a:cubicBezTo>
                    <a:cubicBezTo>
                      <a:pt x="362" y="729"/>
                      <a:pt x="379" y="728"/>
                      <a:pt x="395" y="725"/>
                    </a:cubicBezTo>
                    <a:cubicBezTo>
                      <a:pt x="511" y="709"/>
                      <a:pt x="605" y="634"/>
                      <a:pt x="652" y="535"/>
                    </a:cubicBezTo>
                    <a:cubicBezTo>
                      <a:pt x="666" y="504"/>
                      <a:pt x="676" y="470"/>
                      <a:pt x="681" y="435"/>
                    </a:cubicBezTo>
                    <a:cubicBezTo>
                      <a:pt x="679" y="431"/>
                      <a:pt x="677" y="428"/>
                      <a:pt x="675" y="425"/>
                    </a:cubicBezTo>
                    <a:cubicBezTo>
                      <a:pt x="673" y="419"/>
                      <a:pt x="671" y="414"/>
                      <a:pt x="670" y="409"/>
                    </a:cubicBezTo>
                    <a:close/>
                  </a:path>
                </a:pathLst>
              </a:custGeom>
              <a:solidFill>
                <a:srgbClr val="FFFFFF"/>
              </a:solidFill>
              <a:ln>
                <a:noFill/>
              </a:ln>
            </p:spPr>
            <p:txBody>
              <a:bodyPr anchor="ctr"/>
              <a:lstStyle/>
              <a:p>
                <a:pPr algn="ctr"/>
                <a:endParaRPr>
                  <a:solidFill>
                    <a:srgbClr val="000000"/>
                  </a:solidFill>
                </a:endParaRPr>
              </a:p>
            </p:txBody>
          </p:sp>
          <p:sp>
            <p:nvSpPr>
              <p:cNvPr id="36" name="Freeform: Shape 37"/>
              <p:cNvSpPr/>
              <p:nvPr/>
            </p:nvSpPr>
            <p:spPr bwMode="auto">
              <a:xfrm>
                <a:off x="6669088" y="4811713"/>
                <a:ext cx="244475" cy="92075"/>
              </a:xfrm>
              <a:custGeom>
                <a:avLst/>
                <a:gdLst>
                  <a:gd name="T0" fmla="*/ 0 w 365"/>
                  <a:gd name="T1" fmla="*/ 15 h 139"/>
                  <a:gd name="T2" fmla="*/ 185 w 365"/>
                  <a:gd name="T3" fmla="*/ 139 h 139"/>
                  <a:gd name="T4" fmla="*/ 214 w 365"/>
                  <a:gd name="T5" fmla="*/ 137 h 139"/>
                  <a:gd name="T6" fmla="*/ 365 w 365"/>
                  <a:gd name="T7" fmla="*/ 27 h 139"/>
                  <a:gd name="T8" fmla="*/ 156 w 365"/>
                  <a:gd name="T9" fmla="*/ 0 h 139"/>
                  <a:gd name="T10" fmla="*/ 0 w 365"/>
                  <a:gd name="T11" fmla="*/ 15 h 139"/>
                </a:gdLst>
                <a:ahLst/>
                <a:cxnLst>
                  <a:cxn ang="0">
                    <a:pos x="T0" y="T1"/>
                  </a:cxn>
                  <a:cxn ang="0">
                    <a:pos x="T2" y="T3"/>
                  </a:cxn>
                  <a:cxn ang="0">
                    <a:pos x="T4" y="T5"/>
                  </a:cxn>
                  <a:cxn ang="0">
                    <a:pos x="T6" y="T7"/>
                  </a:cxn>
                  <a:cxn ang="0">
                    <a:pos x="T8" y="T9"/>
                  </a:cxn>
                  <a:cxn ang="0">
                    <a:pos x="T10" y="T11"/>
                  </a:cxn>
                </a:cxnLst>
                <a:rect l="0" t="0" r="r" b="b"/>
                <a:pathLst>
                  <a:path w="365" h="139">
                    <a:moveTo>
                      <a:pt x="0" y="15"/>
                    </a:moveTo>
                    <a:cubicBezTo>
                      <a:pt x="30" y="89"/>
                      <a:pt x="104" y="139"/>
                      <a:pt x="185" y="139"/>
                    </a:cubicBezTo>
                    <a:cubicBezTo>
                      <a:pt x="195" y="139"/>
                      <a:pt x="205" y="138"/>
                      <a:pt x="214" y="137"/>
                    </a:cubicBezTo>
                    <a:cubicBezTo>
                      <a:pt x="282" y="127"/>
                      <a:pt x="337" y="84"/>
                      <a:pt x="365" y="27"/>
                    </a:cubicBezTo>
                    <a:cubicBezTo>
                      <a:pt x="309" y="10"/>
                      <a:pt x="236" y="0"/>
                      <a:pt x="156" y="0"/>
                    </a:cubicBezTo>
                    <a:cubicBezTo>
                      <a:pt x="99" y="0"/>
                      <a:pt x="46" y="5"/>
                      <a:pt x="0" y="15"/>
                    </a:cubicBezTo>
                    <a:close/>
                  </a:path>
                </a:pathLst>
              </a:custGeom>
              <a:solidFill>
                <a:srgbClr val="FFFFFF"/>
              </a:solidFill>
              <a:ln>
                <a:noFill/>
              </a:ln>
            </p:spPr>
            <p:txBody>
              <a:bodyPr anchor="ctr"/>
              <a:lstStyle/>
              <a:p>
                <a:pPr algn="ctr"/>
                <a:endParaRPr>
                  <a:solidFill>
                    <a:srgbClr val="000000"/>
                  </a:solidFill>
                </a:endParaRPr>
              </a:p>
            </p:txBody>
          </p:sp>
        </p:grpSp>
        <p:sp>
          <p:nvSpPr>
            <p:cNvPr id="19" name="Oval 39"/>
            <p:cNvSpPr/>
            <p:nvPr/>
          </p:nvSpPr>
          <p:spPr bwMode="auto">
            <a:xfrm>
              <a:off x="9548311" y="1256994"/>
              <a:ext cx="978972" cy="983356"/>
            </a:xfrm>
            <a:prstGeom prst="ellipse">
              <a:avLst/>
            </a:prstGeom>
            <a:solidFill>
              <a:srgbClr val="EFE9DD"/>
            </a:solidFill>
            <a:ln>
              <a:noFill/>
            </a:ln>
            <a:effectLst/>
          </p:spPr>
          <p:txBody>
            <a:bodyPr anchor="ctr"/>
            <a:lstStyle/>
            <a:p>
              <a:pPr algn="ctr"/>
              <a:endParaRPr dirty="0">
                <a:solidFill>
                  <a:srgbClr val="000000"/>
                </a:solidFill>
              </a:endParaRPr>
            </a:p>
          </p:txBody>
        </p:sp>
        <p:grpSp>
          <p:nvGrpSpPr>
            <p:cNvPr id="20" name="Group 40"/>
            <p:cNvGrpSpPr/>
            <p:nvPr/>
          </p:nvGrpSpPr>
          <p:grpSpPr>
            <a:xfrm>
              <a:off x="9773773" y="1458302"/>
              <a:ext cx="516967" cy="548380"/>
              <a:chOff x="2913063" y="2968626"/>
              <a:chExt cx="574675" cy="609600"/>
            </a:xfrm>
          </p:grpSpPr>
          <p:sp>
            <p:nvSpPr>
              <p:cNvPr id="25" name="Freeform: Shape 41"/>
              <p:cNvSpPr/>
              <p:nvPr/>
            </p:nvSpPr>
            <p:spPr bwMode="auto">
              <a:xfrm>
                <a:off x="3105150" y="3127376"/>
                <a:ext cx="228600" cy="450850"/>
              </a:xfrm>
              <a:custGeom>
                <a:avLst/>
                <a:gdLst>
                  <a:gd name="T0" fmla="*/ 236 w 341"/>
                  <a:gd name="T1" fmla="*/ 645 h 674"/>
                  <a:gd name="T2" fmla="*/ 159 w 341"/>
                  <a:gd name="T3" fmla="*/ 568 h 674"/>
                  <a:gd name="T4" fmla="*/ 159 w 341"/>
                  <a:gd name="T5" fmla="*/ 182 h 674"/>
                  <a:gd name="T6" fmla="*/ 279 w 341"/>
                  <a:gd name="T7" fmla="*/ 232 h 674"/>
                  <a:gd name="T8" fmla="*/ 281 w 341"/>
                  <a:gd name="T9" fmla="*/ 207 h 674"/>
                  <a:gd name="T10" fmla="*/ 269 w 341"/>
                  <a:gd name="T11" fmla="*/ 123 h 674"/>
                  <a:gd name="T12" fmla="*/ 222 w 341"/>
                  <a:gd name="T13" fmla="*/ 52 h 674"/>
                  <a:gd name="T14" fmla="*/ 152 w 341"/>
                  <a:gd name="T15" fmla="*/ 19 h 674"/>
                  <a:gd name="T16" fmla="*/ 152 w 341"/>
                  <a:gd name="T17" fmla="*/ 10 h 674"/>
                  <a:gd name="T18" fmla="*/ 142 w 341"/>
                  <a:gd name="T19" fmla="*/ 0 h 674"/>
                  <a:gd name="T20" fmla="*/ 133 w 341"/>
                  <a:gd name="T21" fmla="*/ 10 h 674"/>
                  <a:gd name="T22" fmla="*/ 133 w 341"/>
                  <a:gd name="T23" fmla="*/ 19 h 674"/>
                  <a:gd name="T24" fmla="*/ 64 w 341"/>
                  <a:gd name="T25" fmla="*/ 51 h 674"/>
                  <a:gd name="T26" fmla="*/ 16 w 341"/>
                  <a:gd name="T27" fmla="*/ 121 h 674"/>
                  <a:gd name="T28" fmla="*/ 6 w 341"/>
                  <a:gd name="T29" fmla="*/ 231 h 674"/>
                  <a:gd name="T30" fmla="*/ 130 w 341"/>
                  <a:gd name="T31" fmla="*/ 182 h 674"/>
                  <a:gd name="T32" fmla="*/ 130 w 341"/>
                  <a:gd name="T33" fmla="*/ 568 h 674"/>
                  <a:gd name="T34" fmla="*/ 236 w 341"/>
                  <a:gd name="T35" fmla="*/ 674 h 674"/>
                  <a:gd name="T36" fmla="*/ 341 w 341"/>
                  <a:gd name="T37" fmla="*/ 568 h 674"/>
                  <a:gd name="T38" fmla="*/ 312 w 341"/>
                  <a:gd name="T39" fmla="*/ 568 h 674"/>
                  <a:gd name="T40" fmla="*/ 236 w 341"/>
                  <a:gd name="T41" fmla="*/ 64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1" h="674">
                    <a:moveTo>
                      <a:pt x="236" y="645"/>
                    </a:moveTo>
                    <a:cubicBezTo>
                      <a:pt x="194" y="645"/>
                      <a:pt x="159" y="611"/>
                      <a:pt x="159" y="568"/>
                    </a:cubicBezTo>
                    <a:cubicBezTo>
                      <a:pt x="159" y="182"/>
                      <a:pt x="159" y="182"/>
                      <a:pt x="159" y="182"/>
                    </a:cubicBezTo>
                    <a:cubicBezTo>
                      <a:pt x="215" y="185"/>
                      <a:pt x="262" y="205"/>
                      <a:pt x="279" y="232"/>
                    </a:cubicBezTo>
                    <a:cubicBezTo>
                      <a:pt x="280" y="224"/>
                      <a:pt x="281" y="215"/>
                      <a:pt x="281" y="207"/>
                    </a:cubicBezTo>
                    <a:cubicBezTo>
                      <a:pt x="283" y="179"/>
                      <a:pt x="279" y="150"/>
                      <a:pt x="269" y="123"/>
                    </a:cubicBezTo>
                    <a:cubicBezTo>
                      <a:pt x="259" y="96"/>
                      <a:pt x="243" y="71"/>
                      <a:pt x="222" y="52"/>
                    </a:cubicBezTo>
                    <a:cubicBezTo>
                      <a:pt x="203" y="34"/>
                      <a:pt x="178" y="22"/>
                      <a:pt x="152" y="19"/>
                    </a:cubicBezTo>
                    <a:cubicBezTo>
                      <a:pt x="152" y="10"/>
                      <a:pt x="152" y="10"/>
                      <a:pt x="152" y="10"/>
                    </a:cubicBezTo>
                    <a:cubicBezTo>
                      <a:pt x="152" y="4"/>
                      <a:pt x="148" y="0"/>
                      <a:pt x="142" y="0"/>
                    </a:cubicBezTo>
                    <a:cubicBezTo>
                      <a:pt x="137" y="0"/>
                      <a:pt x="133" y="4"/>
                      <a:pt x="133" y="10"/>
                    </a:cubicBezTo>
                    <a:cubicBezTo>
                      <a:pt x="133" y="19"/>
                      <a:pt x="133" y="19"/>
                      <a:pt x="133" y="19"/>
                    </a:cubicBezTo>
                    <a:cubicBezTo>
                      <a:pt x="107" y="22"/>
                      <a:pt x="83" y="34"/>
                      <a:pt x="64" y="51"/>
                    </a:cubicBezTo>
                    <a:cubicBezTo>
                      <a:pt x="42" y="70"/>
                      <a:pt x="26" y="94"/>
                      <a:pt x="16" y="121"/>
                    </a:cubicBezTo>
                    <a:cubicBezTo>
                      <a:pt x="3" y="156"/>
                      <a:pt x="0" y="195"/>
                      <a:pt x="6" y="231"/>
                    </a:cubicBezTo>
                    <a:cubicBezTo>
                      <a:pt x="24" y="204"/>
                      <a:pt x="72" y="184"/>
                      <a:pt x="130" y="182"/>
                    </a:cubicBezTo>
                    <a:cubicBezTo>
                      <a:pt x="130" y="568"/>
                      <a:pt x="130" y="568"/>
                      <a:pt x="130" y="568"/>
                    </a:cubicBezTo>
                    <a:cubicBezTo>
                      <a:pt x="130" y="627"/>
                      <a:pt x="178" y="674"/>
                      <a:pt x="236" y="674"/>
                    </a:cubicBezTo>
                    <a:cubicBezTo>
                      <a:pt x="294" y="674"/>
                      <a:pt x="341" y="627"/>
                      <a:pt x="341" y="568"/>
                    </a:cubicBezTo>
                    <a:cubicBezTo>
                      <a:pt x="312" y="568"/>
                      <a:pt x="312" y="568"/>
                      <a:pt x="312" y="568"/>
                    </a:cubicBezTo>
                    <a:cubicBezTo>
                      <a:pt x="312" y="611"/>
                      <a:pt x="278" y="645"/>
                      <a:pt x="236" y="645"/>
                    </a:cubicBezTo>
                    <a:close/>
                  </a:path>
                </a:pathLst>
              </a:custGeom>
              <a:solidFill>
                <a:srgbClr val="FFFFFF"/>
              </a:solidFill>
              <a:ln>
                <a:noFill/>
              </a:ln>
            </p:spPr>
            <p:txBody>
              <a:bodyPr anchor="ctr"/>
              <a:lstStyle/>
              <a:p>
                <a:pPr algn="ctr"/>
                <a:endParaRPr>
                  <a:solidFill>
                    <a:srgbClr val="000000"/>
                  </a:solidFill>
                </a:endParaRPr>
              </a:p>
            </p:txBody>
          </p:sp>
          <p:sp>
            <p:nvSpPr>
              <p:cNvPr id="26" name="Freeform: Shape 42"/>
              <p:cNvSpPr/>
              <p:nvPr/>
            </p:nvSpPr>
            <p:spPr bwMode="auto">
              <a:xfrm>
                <a:off x="2913063" y="3140076"/>
                <a:ext cx="279400" cy="150813"/>
              </a:xfrm>
              <a:custGeom>
                <a:avLst/>
                <a:gdLst>
                  <a:gd name="T0" fmla="*/ 348 w 419"/>
                  <a:gd name="T1" fmla="*/ 26 h 225"/>
                  <a:gd name="T2" fmla="*/ 419 w 419"/>
                  <a:gd name="T3" fmla="*/ 0 h 225"/>
                  <a:gd name="T4" fmla="*/ 0 w 419"/>
                  <a:gd name="T5" fmla="*/ 208 h 225"/>
                  <a:gd name="T6" fmla="*/ 2 w 419"/>
                  <a:gd name="T7" fmla="*/ 225 h 225"/>
                  <a:gd name="T8" fmla="*/ 144 w 419"/>
                  <a:gd name="T9" fmla="*/ 162 h 225"/>
                  <a:gd name="T10" fmla="*/ 270 w 419"/>
                  <a:gd name="T11" fmla="*/ 201 h 225"/>
                  <a:gd name="T12" fmla="*/ 270 w 419"/>
                  <a:gd name="T13" fmla="*/ 184 h 225"/>
                  <a:gd name="T14" fmla="*/ 292 w 419"/>
                  <a:gd name="T15" fmla="*/ 96 h 225"/>
                  <a:gd name="T16" fmla="*/ 348 w 419"/>
                  <a:gd name="T17" fmla="*/ 2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25">
                    <a:moveTo>
                      <a:pt x="348" y="26"/>
                    </a:moveTo>
                    <a:cubicBezTo>
                      <a:pt x="369" y="11"/>
                      <a:pt x="394" y="1"/>
                      <a:pt x="419" y="0"/>
                    </a:cubicBezTo>
                    <a:cubicBezTo>
                      <a:pt x="187" y="3"/>
                      <a:pt x="0" y="95"/>
                      <a:pt x="0" y="208"/>
                    </a:cubicBezTo>
                    <a:cubicBezTo>
                      <a:pt x="0" y="214"/>
                      <a:pt x="1" y="220"/>
                      <a:pt x="2" y="225"/>
                    </a:cubicBezTo>
                    <a:cubicBezTo>
                      <a:pt x="11" y="190"/>
                      <a:pt x="71" y="162"/>
                      <a:pt x="144" y="162"/>
                    </a:cubicBezTo>
                    <a:cubicBezTo>
                      <a:pt x="198" y="162"/>
                      <a:pt x="246" y="178"/>
                      <a:pt x="270" y="201"/>
                    </a:cubicBezTo>
                    <a:cubicBezTo>
                      <a:pt x="270" y="195"/>
                      <a:pt x="270" y="190"/>
                      <a:pt x="270" y="184"/>
                    </a:cubicBezTo>
                    <a:cubicBezTo>
                      <a:pt x="272" y="154"/>
                      <a:pt x="279" y="124"/>
                      <a:pt x="292" y="96"/>
                    </a:cubicBezTo>
                    <a:cubicBezTo>
                      <a:pt x="305" y="69"/>
                      <a:pt x="324" y="44"/>
                      <a:pt x="348" y="26"/>
                    </a:cubicBezTo>
                    <a:close/>
                  </a:path>
                </a:pathLst>
              </a:custGeom>
              <a:solidFill>
                <a:srgbClr val="FFFFFF"/>
              </a:solidFill>
              <a:ln>
                <a:noFill/>
              </a:ln>
            </p:spPr>
            <p:txBody>
              <a:bodyPr anchor="ctr"/>
              <a:lstStyle/>
              <a:p>
                <a:pPr algn="ctr"/>
                <a:endParaRPr>
                  <a:solidFill>
                    <a:srgbClr val="000000"/>
                  </a:solidFill>
                </a:endParaRPr>
              </a:p>
            </p:txBody>
          </p:sp>
          <p:sp>
            <p:nvSpPr>
              <p:cNvPr id="27" name="Freeform: Shape 43"/>
              <p:cNvSpPr/>
              <p:nvPr/>
            </p:nvSpPr>
            <p:spPr bwMode="auto">
              <a:xfrm>
                <a:off x="3208338" y="3140076"/>
                <a:ext cx="279400" cy="150813"/>
              </a:xfrm>
              <a:custGeom>
                <a:avLst/>
                <a:gdLst>
                  <a:gd name="T0" fmla="*/ 0 w 419"/>
                  <a:gd name="T1" fmla="*/ 0 h 225"/>
                  <a:gd name="T2" fmla="*/ 72 w 419"/>
                  <a:gd name="T3" fmla="*/ 27 h 225"/>
                  <a:gd name="T4" fmla="*/ 128 w 419"/>
                  <a:gd name="T5" fmla="*/ 98 h 225"/>
                  <a:gd name="T6" fmla="*/ 149 w 419"/>
                  <a:gd name="T7" fmla="*/ 188 h 225"/>
                  <a:gd name="T8" fmla="*/ 149 w 419"/>
                  <a:gd name="T9" fmla="*/ 201 h 225"/>
                  <a:gd name="T10" fmla="*/ 275 w 419"/>
                  <a:gd name="T11" fmla="*/ 162 h 225"/>
                  <a:gd name="T12" fmla="*/ 418 w 419"/>
                  <a:gd name="T13" fmla="*/ 225 h 225"/>
                  <a:gd name="T14" fmla="*/ 419 w 419"/>
                  <a:gd name="T15" fmla="*/ 208 h 225"/>
                  <a:gd name="T16" fmla="*/ 0 w 419"/>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25">
                    <a:moveTo>
                      <a:pt x="0" y="0"/>
                    </a:moveTo>
                    <a:cubicBezTo>
                      <a:pt x="26" y="1"/>
                      <a:pt x="51" y="11"/>
                      <a:pt x="72" y="27"/>
                    </a:cubicBezTo>
                    <a:cubicBezTo>
                      <a:pt x="97" y="45"/>
                      <a:pt x="115" y="71"/>
                      <a:pt x="128" y="98"/>
                    </a:cubicBezTo>
                    <a:cubicBezTo>
                      <a:pt x="141" y="126"/>
                      <a:pt x="148" y="157"/>
                      <a:pt x="149" y="188"/>
                    </a:cubicBezTo>
                    <a:cubicBezTo>
                      <a:pt x="149" y="192"/>
                      <a:pt x="149" y="196"/>
                      <a:pt x="149" y="201"/>
                    </a:cubicBezTo>
                    <a:cubicBezTo>
                      <a:pt x="173" y="178"/>
                      <a:pt x="221" y="162"/>
                      <a:pt x="275" y="162"/>
                    </a:cubicBezTo>
                    <a:cubicBezTo>
                      <a:pt x="348" y="162"/>
                      <a:pt x="408" y="190"/>
                      <a:pt x="418" y="225"/>
                    </a:cubicBezTo>
                    <a:cubicBezTo>
                      <a:pt x="419" y="220"/>
                      <a:pt x="419" y="214"/>
                      <a:pt x="419" y="208"/>
                    </a:cubicBezTo>
                    <a:cubicBezTo>
                      <a:pt x="419" y="95"/>
                      <a:pt x="232" y="3"/>
                      <a:pt x="0" y="0"/>
                    </a:cubicBezTo>
                    <a:close/>
                  </a:path>
                </a:pathLst>
              </a:custGeom>
              <a:solidFill>
                <a:srgbClr val="FFFFFF"/>
              </a:solidFill>
              <a:ln>
                <a:noFill/>
              </a:ln>
            </p:spPr>
            <p:txBody>
              <a:bodyPr anchor="ctr"/>
              <a:lstStyle/>
              <a:p>
                <a:pPr algn="ctr"/>
                <a:endParaRPr>
                  <a:solidFill>
                    <a:srgbClr val="000000"/>
                  </a:solidFill>
                </a:endParaRPr>
              </a:p>
            </p:txBody>
          </p:sp>
          <p:sp>
            <p:nvSpPr>
              <p:cNvPr id="28" name="Freeform: Shape 44"/>
              <p:cNvSpPr/>
              <p:nvPr/>
            </p:nvSpPr>
            <p:spPr bwMode="auto">
              <a:xfrm>
                <a:off x="2955925" y="3065463"/>
                <a:ext cx="88900" cy="88900"/>
              </a:xfrm>
              <a:custGeom>
                <a:avLst/>
                <a:gdLst>
                  <a:gd name="T0" fmla="*/ 56 w 56"/>
                  <a:gd name="T1" fmla="*/ 19 h 56"/>
                  <a:gd name="T2" fmla="*/ 18 w 56"/>
                  <a:gd name="T3" fmla="*/ 0 h 56"/>
                  <a:gd name="T4" fmla="*/ 0 w 56"/>
                  <a:gd name="T5" fmla="*/ 38 h 56"/>
                  <a:gd name="T6" fmla="*/ 37 w 56"/>
                  <a:gd name="T7" fmla="*/ 56 h 56"/>
                  <a:gd name="T8" fmla="*/ 56 w 56"/>
                  <a:gd name="T9" fmla="*/ 19 h 56"/>
                </a:gdLst>
                <a:ahLst/>
                <a:cxnLst>
                  <a:cxn ang="0">
                    <a:pos x="T0" y="T1"/>
                  </a:cxn>
                  <a:cxn ang="0">
                    <a:pos x="T2" y="T3"/>
                  </a:cxn>
                  <a:cxn ang="0">
                    <a:pos x="T4" y="T5"/>
                  </a:cxn>
                  <a:cxn ang="0">
                    <a:pos x="T6" y="T7"/>
                  </a:cxn>
                  <a:cxn ang="0">
                    <a:pos x="T8" y="T9"/>
                  </a:cxn>
                </a:cxnLst>
                <a:rect l="0" t="0" r="r" b="b"/>
                <a:pathLst>
                  <a:path w="56" h="56">
                    <a:moveTo>
                      <a:pt x="56" y="19"/>
                    </a:moveTo>
                    <a:lnTo>
                      <a:pt x="18" y="0"/>
                    </a:lnTo>
                    <a:lnTo>
                      <a:pt x="0" y="38"/>
                    </a:lnTo>
                    <a:lnTo>
                      <a:pt x="37" y="56"/>
                    </a:lnTo>
                    <a:lnTo>
                      <a:pt x="56" y="19"/>
                    </a:lnTo>
                    <a:close/>
                  </a:path>
                </a:pathLst>
              </a:custGeom>
              <a:solidFill>
                <a:srgbClr val="FFFFFF"/>
              </a:solidFill>
              <a:ln>
                <a:noFill/>
              </a:ln>
            </p:spPr>
            <p:txBody>
              <a:bodyPr anchor="ctr"/>
              <a:lstStyle/>
              <a:p>
                <a:pPr algn="ctr"/>
                <a:endParaRPr>
                  <a:solidFill>
                    <a:srgbClr val="000000"/>
                  </a:solidFill>
                </a:endParaRPr>
              </a:p>
            </p:txBody>
          </p:sp>
          <p:sp>
            <p:nvSpPr>
              <p:cNvPr id="29" name="Freeform: Shape 45"/>
              <p:cNvSpPr/>
              <p:nvPr/>
            </p:nvSpPr>
            <p:spPr bwMode="auto">
              <a:xfrm>
                <a:off x="3155950" y="2968626"/>
                <a:ext cx="128588" cy="128588"/>
              </a:xfrm>
              <a:custGeom>
                <a:avLst/>
                <a:gdLst>
                  <a:gd name="T0" fmla="*/ 81 w 81"/>
                  <a:gd name="T1" fmla="*/ 65 h 81"/>
                  <a:gd name="T2" fmla="*/ 65 w 81"/>
                  <a:gd name="T3" fmla="*/ 0 h 81"/>
                  <a:gd name="T4" fmla="*/ 0 w 81"/>
                  <a:gd name="T5" fmla="*/ 15 h 81"/>
                  <a:gd name="T6" fmla="*/ 16 w 81"/>
                  <a:gd name="T7" fmla="*/ 81 h 81"/>
                  <a:gd name="T8" fmla="*/ 81 w 81"/>
                  <a:gd name="T9" fmla="*/ 65 h 81"/>
                </a:gdLst>
                <a:ahLst/>
                <a:cxnLst>
                  <a:cxn ang="0">
                    <a:pos x="T0" y="T1"/>
                  </a:cxn>
                  <a:cxn ang="0">
                    <a:pos x="T2" y="T3"/>
                  </a:cxn>
                  <a:cxn ang="0">
                    <a:pos x="T4" y="T5"/>
                  </a:cxn>
                  <a:cxn ang="0">
                    <a:pos x="T6" y="T7"/>
                  </a:cxn>
                  <a:cxn ang="0">
                    <a:pos x="T8" y="T9"/>
                  </a:cxn>
                </a:cxnLst>
                <a:rect l="0" t="0" r="r" b="b"/>
                <a:pathLst>
                  <a:path w="81" h="81">
                    <a:moveTo>
                      <a:pt x="81" y="65"/>
                    </a:moveTo>
                    <a:lnTo>
                      <a:pt x="65" y="0"/>
                    </a:lnTo>
                    <a:lnTo>
                      <a:pt x="0" y="15"/>
                    </a:lnTo>
                    <a:lnTo>
                      <a:pt x="16" y="81"/>
                    </a:lnTo>
                    <a:lnTo>
                      <a:pt x="81" y="65"/>
                    </a:lnTo>
                    <a:close/>
                  </a:path>
                </a:pathLst>
              </a:custGeom>
              <a:solidFill>
                <a:srgbClr val="FFFFFF"/>
              </a:solidFill>
              <a:ln>
                <a:noFill/>
              </a:ln>
            </p:spPr>
            <p:txBody>
              <a:bodyPr anchor="ctr"/>
              <a:lstStyle/>
              <a:p>
                <a:pPr algn="ctr"/>
                <a:endParaRPr>
                  <a:solidFill>
                    <a:srgbClr val="000000"/>
                  </a:solidFill>
                </a:endParaRPr>
              </a:p>
            </p:txBody>
          </p:sp>
          <p:sp>
            <p:nvSpPr>
              <p:cNvPr id="30" name="Freeform: Shape 46"/>
              <p:cNvSpPr/>
              <p:nvPr/>
            </p:nvSpPr>
            <p:spPr bwMode="auto">
              <a:xfrm>
                <a:off x="3362325" y="3098801"/>
                <a:ext cx="58738" cy="58738"/>
              </a:xfrm>
              <a:custGeom>
                <a:avLst/>
                <a:gdLst>
                  <a:gd name="T0" fmla="*/ 37 w 37"/>
                  <a:gd name="T1" fmla="*/ 11 h 37"/>
                  <a:gd name="T2" fmla="*/ 11 w 37"/>
                  <a:gd name="T3" fmla="*/ 0 h 37"/>
                  <a:gd name="T4" fmla="*/ 0 w 37"/>
                  <a:gd name="T5" fmla="*/ 26 h 37"/>
                  <a:gd name="T6" fmla="*/ 26 w 37"/>
                  <a:gd name="T7" fmla="*/ 37 h 37"/>
                  <a:gd name="T8" fmla="*/ 37 w 37"/>
                  <a:gd name="T9" fmla="*/ 11 h 37"/>
                </a:gdLst>
                <a:ahLst/>
                <a:cxnLst>
                  <a:cxn ang="0">
                    <a:pos x="T0" y="T1"/>
                  </a:cxn>
                  <a:cxn ang="0">
                    <a:pos x="T2" y="T3"/>
                  </a:cxn>
                  <a:cxn ang="0">
                    <a:pos x="T4" y="T5"/>
                  </a:cxn>
                  <a:cxn ang="0">
                    <a:pos x="T6" y="T7"/>
                  </a:cxn>
                  <a:cxn ang="0">
                    <a:pos x="T8" y="T9"/>
                  </a:cxn>
                </a:cxnLst>
                <a:rect l="0" t="0" r="r" b="b"/>
                <a:pathLst>
                  <a:path w="37" h="37">
                    <a:moveTo>
                      <a:pt x="37" y="11"/>
                    </a:moveTo>
                    <a:lnTo>
                      <a:pt x="11" y="0"/>
                    </a:lnTo>
                    <a:lnTo>
                      <a:pt x="0" y="26"/>
                    </a:lnTo>
                    <a:lnTo>
                      <a:pt x="26" y="37"/>
                    </a:lnTo>
                    <a:lnTo>
                      <a:pt x="37" y="11"/>
                    </a:lnTo>
                    <a:close/>
                  </a:path>
                </a:pathLst>
              </a:custGeom>
              <a:solidFill>
                <a:srgbClr val="FFFFFF"/>
              </a:solidFill>
              <a:ln>
                <a:noFill/>
              </a:ln>
            </p:spPr>
            <p:txBody>
              <a:bodyPr anchor="ctr"/>
              <a:lstStyle/>
              <a:p>
                <a:pPr algn="ctr"/>
                <a:endParaRPr>
                  <a:solidFill>
                    <a:srgbClr val="000000"/>
                  </a:solidFill>
                </a:endParaRPr>
              </a:p>
            </p:txBody>
          </p:sp>
        </p:grpSp>
      </p:grpSp>
      <p:sp>
        <p:nvSpPr>
          <p:cNvPr id="4" name="Rectangle 3"/>
          <p:cNvSpPr/>
          <p:nvPr/>
        </p:nvSpPr>
        <p:spPr>
          <a:xfrm>
            <a:off x="5165521" y="3196815"/>
            <a:ext cx="3266078" cy="1366528"/>
          </a:xfrm>
          <a:prstGeom prst="rect">
            <a:avLst/>
          </a:prstGeom>
        </p:spPr>
        <p:txBody>
          <a:bodyPr wrap="square">
            <a:spAutoFit/>
          </a:bodyPr>
          <a:lstStyle/>
          <a:p>
            <a:pPr marL="28575" marR="28575" algn="just">
              <a:lnSpc>
                <a:spcPct val="115000"/>
              </a:lnSpc>
              <a:spcAft>
                <a:spcPts val="0"/>
              </a:spcAft>
            </a:pPr>
            <a:r>
              <a:rPr lang="de-DE" sz="18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 </a:t>
            </a:r>
            <a:r>
              <a:rPr lang="de-DE" sz="1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de-DE" sz="1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1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quan điểm tư tưởng bao trùm toàn bộ bài viết. thường được nêu ở nhan đề hoặc ở phần mở đầu của văn bản </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2" name="Rectangle 41"/>
          <p:cNvSpPr/>
          <p:nvPr/>
        </p:nvSpPr>
        <p:spPr>
          <a:xfrm>
            <a:off x="5531123" y="917911"/>
            <a:ext cx="2507617" cy="646331"/>
          </a:xfrm>
          <a:prstGeom prst="rect">
            <a:avLst/>
          </a:prstGeom>
        </p:spPr>
        <p:txBody>
          <a:bodyPr wrap="square">
            <a:spAutoFit/>
          </a:bodyPr>
          <a:lstStyle/>
          <a:p>
            <a:pPr algn="just"/>
            <a:r>
              <a:rPr lang="de-DE" sz="1800" b="1" i="1">
                <a:solidFill>
                  <a:srgbClr val="FF0000"/>
                </a:solidFill>
                <a:latin typeface="Times New Roman" panose="02020603050405020304" pitchFamily="18" charset="0"/>
                <a:ea typeface="Times New Roman" panose="02020603050405020304" pitchFamily="18" charset="0"/>
              </a:rPr>
              <a:t>Luận điểm</a:t>
            </a:r>
            <a:r>
              <a:rPr lang="de-DE" sz="1800" i="1">
                <a:solidFill>
                  <a:schemeClr val="bg1"/>
                </a:solidFill>
                <a:latin typeface="Times New Roman" panose="02020603050405020304" pitchFamily="18" charset="0"/>
                <a:ea typeface="Times New Roman" panose="02020603050405020304" pitchFamily="18" charset="0"/>
              </a:rPr>
              <a:t>:</a:t>
            </a:r>
            <a:r>
              <a:rPr lang="de-DE" sz="1800">
                <a:solidFill>
                  <a:schemeClr val="bg1"/>
                </a:solidFill>
                <a:latin typeface="Times New Roman" panose="02020603050405020304" pitchFamily="18" charset="0"/>
                <a:ea typeface="Times New Roman" panose="02020603050405020304" pitchFamily="18" charset="0"/>
              </a:rPr>
              <a:t> nhằm triển khai làm rõ luận đề. </a:t>
            </a:r>
            <a:endParaRPr lang="en-GB" sz="2000">
              <a:solidFill>
                <a:schemeClr val="bg1"/>
              </a:solidFill>
            </a:endParaRPr>
          </a:p>
        </p:txBody>
      </p:sp>
      <p:sp>
        <p:nvSpPr>
          <p:cNvPr id="43" name="Rectangle 42"/>
          <p:cNvSpPr/>
          <p:nvPr/>
        </p:nvSpPr>
        <p:spPr>
          <a:xfrm>
            <a:off x="936595" y="3279915"/>
            <a:ext cx="2982439" cy="1200329"/>
          </a:xfrm>
          <a:prstGeom prst="rect">
            <a:avLst/>
          </a:prstGeom>
        </p:spPr>
        <p:txBody>
          <a:bodyPr wrap="square">
            <a:spAutoFit/>
          </a:bodyPr>
          <a:lstStyle/>
          <a:p>
            <a:pPr algn="just"/>
            <a:r>
              <a:rPr lang="de-DE" sz="1800" b="1" i="1">
                <a:solidFill>
                  <a:srgbClr val="FF0000"/>
                </a:solidFill>
                <a:latin typeface="Times New Roman" panose="02020603050405020304" pitchFamily="18" charset="0"/>
                <a:ea typeface="Times New Roman" panose="02020603050405020304" pitchFamily="18" charset="0"/>
              </a:rPr>
              <a:t>Ý kiến đánh giá chủ quan của người viết</a:t>
            </a:r>
            <a:r>
              <a:rPr lang="de-DE" sz="1800" i="1">
                <a:latin typeface="Times New Roman" panose="02020603050405020304" pitchFamily="18" charset="0"/>
                <a:ea typeface="Times New Roman" panose="02020603050405020304" pitchFamily="18" charset="0"/>
              </a:rPr>
              <a:t>:</a:t>
            </a:r>
            <a:r>
              <a:rPr lang="de-DE" sz="1800">
                <a:latin typeface="Times New Roman" panose="02020603050405020304" pitchFamily="18" charset="0"/>
                <a:ea typeface="Times New Roman" panose="02020603050405020304" pitchFamily="18" charset="0"/>
              </a:rPr>
              <a:t> là những phát biểu nhận định mang tính quan điểm riêng của tác giả.</a:t>
            </a:r>
            <a:endParaRPr lang="en-GB" sz="2000"/>
          </a:p>
        </p:txBody>
      </p:sp>
      <p:sp>
        <p:nvSpPr>
          <p:cNvPr id="44" name="Rectangle 43"/>
          <p:cNvSpPr/>
          <p:nvPr/>
        </p:nvSpPr>
        <p:spPr>
          <a:xfrm>
            <a:off x="1013883" y="773511"/>
            <a:ext cx="2804734" cy="1477328"/>
          </a:xfrm>
          <a:prstGeom prst="rect">
            <a:avLst/>
          </a:prstGeom>
        </p:spPr>
        <p:txBody>
          <a:bodyPr wrap="square">
            <a:spAutoFit/>
          </a:bodyPr>
          <a:lstStyle/>
          <a:p>
            <a:pPr algn="just"/>
            <a:r>
              <a:rPr lang="de-DE" sz="1800" b="1" i="1">
                <a:solidFill>
                  <a:srgbClr val="FF0000"/>
                </a:solidFill>
                <a:latin typeface="Times New Roman" panose="02020603050405020304" pitchFamily="18" charset="0"/>
                <a:ea typeface="Times New Roman" panose="02020603050405020304" pitchFamily="18" charset="0"/>
              </a:rPr>
              <a:t>Bằng chứng khách quan</a:t>
            </a:r>
            <a:r>
              <a:rPr lang="de-DE" sz="1800" i="1">
                <a:latin typeface="Times New Roman" panose="02020603050405020304" pitchFamily="18" charset="0"/>
                <a:ea typeface="Times New Roman" panose="02020603050405020304" pitchFamily="18" charset="0"/>
              </a:rPr>
              <a:t>:</a:t>
            </a:r>
            <a:r>
              <a:rPr lang="de-DE" sz="1800">
                <a:latin typeface="Times New Roman" panose="02020603050405020304" pitchFamily="18" charset="0"/>
                <a:ea typeface="Times New Roman" panose="02020603050405020304" pitchFamily="18" charset="0"/>
              </a:rPr>
              <a:t> là những đồ vật, sự vật, số liệu có thật có thể kiểm nghiệm được trong thực tế đời sống </a:t>
            </a:r>
            <a:endParaRPr lang="en-GB" sz="2000"/>
          </a:p>
        </p:txBody>
      </p:sp>
    </p:spTree>
    <p:extLst>
      <p:ext uri="{BB962C8B-B14F-4D97-AF65-F5344CB8AC3E}">
        <p14:creationId xmlns:p14="http://schemas.microsoft.com/office/powerpoint/2010/main" val="18824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0204" y="908990"/>
            <a:ext cx="3130880" cy="954107"/>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en-US" sz="2800" b="1">
                <a:solidFill>
                  <a:srgbClr val="FF0000"/>
                </a:solidFill>
                <a:latin typeface="Times New Roman" panose="02020603050405020304" pitchFamily="18" charset="0"/>
                <a:ea typeface="MS Mincho"/>
              </a:rPr>
              <a:t>II. ĐỌC- TÌM HIỂU CHUNG</a:t>
            </a:r>
            <a:endParaRPr lang="en-GB" sz="3200"/>
          </a:p>
        </p:txBody>
      </p:sp>
      <p:sp>
        <p:nvSpPr>
          <p:cNvPr id="5" name="Rectangle 4"/>
          <p:cNvSpPr/>
          <p:nvPr/>
        </p:nvSpPr>
        <p:spPr>
          <a:xfrm>
            <a:off x="1211924" y="2410552"/>
            <a:ext cx="2667439" cy="1083374"/>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lnSpc>
                <a:spcPct val="115000"/>
              </a:lnSpc>
              <a:spcAft>
                <a:spcPts val="0"/>
              </a:spcAft>
              <a:tabLst>
                <a:tab pos="1386840" algn="l"/>
              </a:tabLst>
            </a:pPr>
            <a:r>
              <a:rPr lang="en-US" sz="2800" b="1">
                <a:solidFill>
                  <a:srgbClr val="0070C0"/>
                </a:solidFill>
                <a:latin typeface="Times New Roman" panose="02020603050405020304" pitchFamily="18" charset="0"/>
                <a:ea typeface="MS Mincho"/>
                <a:cs typeface="Times New Roman" panose="02020603050405020304" pitchFamily="18" charset="0"/>
              </a:rPr>
              <a:t>1. Đọc, tìm hiểu từ khó</a:t>
            </a:r>
            <a:endParaRPr lang="en-GB" sz="280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988" y="0"/>
            <a:ext cx="4730012" cy="5202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4909754" y="64436"/>
            <a:ext cx="4018738" cy="476487"/>
          </a:xfrm>
          <a:prstGeom prst="roundRect">
            <a:avLst/>
          </a:prstGeom>
          <a:noFill/>
          <a:ln w="63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solidFill>
                <a:srgbClr val="FFFFFF"/>
              </a:solidFill>
            </a:endParaRPr>
          </a:p>
        </p:txBody>
      </p:sp>
      <p:sp>
        <p:nvSpPr>
          <p:cNvPr id="22" name="圆角矩形 21"/>
          <p:cNvSpPr/>
          <p:nvPr/>
        </p:nvSpPr>
        <p:spPr>
          <a:xfrm>
            <a:off x="4930386" y="683961"/>
            <a:ext cx="4018738" cy="685278"/>
          </a:xfrm>
          <a:prstGeom prst="roundRect">
            <a:avLst/>
          </a:prstGeom>
          <a:noFill/>
          <a:ln w="63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solidFill>
                <a:srgbClr val="FFFFFF"/>
              </a:solidFill>
            </a:endParaRPr>
          </a:p>
        </p:txBody>
      </p:sp>
      <p:sp>
        <p:nvSpPr>
          <p:cNvPr id="23" name="圆角矩形 22"/>
          <p:cNvSpPr/>
          <p:nvPr/>
        </p:nvSpPr>
        <p:spPr>
          <a:xfrm>
            <a:off x="4917106" y="1512277"/>
            <a:ext cx="4070777" cy="3490903"/>
          </a:xfrm>
          <a:prstGeom prst="roundRect">
            <a:avLst/>
          </a:prstGeom>
          <a:noFill/>
          <a:ln w="63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solidFill>
                <a:srgbClr val="FFFFFF"/>
              </a:solidFill>
            </a:endParaRPr>
          </a:p>
        </p:txBody>
      </p:sp>
      <p:grpSp>
        <p:nvGrpSpPr>
          <p:cNvPr id="24" name="组合 23"/>
          <p:cNvGrpSpPr/>
          <p:nvPr/>
        </p:nvGrpSpPr>
        <p:grpSpPr>
          <a:xfrm>
            <a:off x="4725581" y="197878"/>
            <a:ext cx="351046" cy="368235"/>
            <a:chOff x="3666253" y="2005584"/>
            <a:chExt cx="351046" cy="368235"/>
          </a:xfrm>
        </p:grpSpPr>
        <p:sp>
          <p:nvSpPr>
            <p:cNvPr id="25" name="椭圆 24"/>
            <p:cNvSpPr/>
            <p:nvPr/>
          </p:nvSpPr>
          <p:spPr>
            <a:xfrm>
              <a:off x="3666253" y="2022773"/>
              <a:ext cx="351046" cy="351046"/>
            </a:xfrm>
            <a:prstGeom prst="ellipse">
              <a:avLst/>
            </a:prstGeom>
            <a:solidFill>
              <a:srgbClr val="6E8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26" name="TextBox 70"/>
            <p:cNvSpPr txBox="1"/>
            <p:nvPr/>
          </p:nvSpPr>
          <p:spPr>
            <a:xfrm>
              <a:off x="3786883" y="2005584"/>
              <a:ext cx="144016" cy="338507"/>
            </a:xfrm>
            <a:prstGeom prst="rect">
              <a:avLst/>
            </a:prstGeom>
            <a:noFill/>
          </p:spPr>
          <p:txBody>
            <a:bodyPr wrap="square" lIns="0" tIns="0" rIns="0" bIns="0" rtlCol="0">
              <a:spAutoFit/>
            </a:bodyPr>
            <a:lstStyle/>
            <a:p>
              <a:pPr algn="ctr"/>
              <a:r>
                <a:rPr lang="en-US" altLang="zh-CN" sz="2200" b="1" dirty="0">
                  <a:solidFill>
                    <a:srgbClr val="FFFFFF"/>
                  </a:solidFill>
                  <a:latin typeface="微软雅黑" panose="020B0503020204020204" pitchFamily="34" charset="-122"/>
                </a:rPr>
                <a:t>1</a:t>
              </a:r>
              <a:endParaRPr lang="zh-CN" altLang="en-US" sz="2200" b="1" dirty="0">
                <a:solidFill>
                  <a:srgbClr val="FFFFFF"/>
                </a:solidFill>
                <a:latin typeface="微软雅黑" panose="020B0503020204020204" pitchFamily="34" charset="-122"/>
              </a:endParaRPr>
            </a:p>
          </p:txBody>
        </p:sp>
      </p:grpSp>
      <p:grpSp>
        <p:nvGrpSpPr>
          <p:cNvPr id="27" name="组合 26"/>
          <p:cNvGrpSpPr/>
          <p:nvPr/>
        </p:nvGrpSpPr>
        <p:grpSpPr>
          <a:xfrm>
            <a:off x="4782267" y="945275"/>
            <a:ext cx="351046" cy="378566"/>
            <a:chOff x="3731226" y="1734985"/>
            <a:chExt cx="351046" cy="378566"/>
          </a:xfrm>
        </p:grpSpPr>
        <p:sp>
          <p:nvSpPr>
            <p:cNvPr id="28" name="椭圆 27"/>
            <p:cNvSpPr/>
            <p:nvPr/>
          </p:nvSpPr>
          <p:spPr>
            <a:xfrm>
              <a:off x="3731226" y="1734985"/>
              <a:ext cx="351046" cy="351046"/>
            </a:xfrm>
            <a:prstGeom prst="ellipse">
              <a:avLst/>
            </a:prstGeom>
            <a:solidFill>
              <a:srgbClr val="6E8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29" name="TextBox 73"/>
            <p:cNvSpPr txBox="1"/>
            <p:nvPr/>
          </p:nvSpPr>
          <p:spPr>
            <a:xfrm>
              <a:off x="3794057" y="1775044"/>
              <a:ext cx="144016" cy="338507"/>
            </a:xfrm>
            <a:prstGeom prst="rect">
              <a:avLst/>
            </a:prstGeom>
            <a:noFill/>
          </p:spPr>
          <p:txBody>
            <a:bodyPr wrap="square" lIns="0" tIns="0" rIns="0" bIns="0" rtlCol="0">
              <a:spAutoFit/>
            </a:bodyPr>
            <a:lstStyle/>
            <a:p>
              <a:pPr algn="ctr"/>
              <a:r>
                <a:rPr lang="en-US" altLang="zh-CN" sz="2200" b="1" dirty="0">
                  <a:solidFill>
                    <a:srgbClr val="FFFFFF"/>
                  </a:solidFill>
                  <a:latin typeface="微软雅黑" panose="020B0503020204020204" pitchFamily="34" charset="-122"/>
                </a:rPr>
                <a:t>2</a:t>
              </a:r>
              <a:endParaRPr lang="zh-CN" altLang="en-US" sz="2200" b="1" dirty="0">
                <a:solidFill>
                  <a:srgbClr val="FFFFFF"/>
                </a:solidFill>
                <a:latin typeface="微软雅黑" panose="020B0503020204020204" pitchFamily="34" charset="-122"/>
              </a:endParaRPr>
            </a:p>
          </p:txBody>
        </p:sp>
      </p:grpSp>
      <p:grpSp>
        <p:nvGrpSpPr>
          <p:cNvPr id="30" name="组合 29"/>
          <p:cNvGrpSpPr/>
          <p:nvPr/>
        </p:nvGrpSpPr>
        <p:grpSpPr>
          <a:xfrm>
            <a:off x="4742696" y="3688477"/>
            <a:ext cx="351046" cy="351046"/>
            <a:chOff x="3683368" y="2342383"/>
            <a:chExt cx="351046" cy="351046"/>
          </a:xfrm>
        </p:grpSpPr>
        <p:sp>
          <p:nvSpPr>
            <p:cNvPr id="31" name="椭圆 30"/>
            <p:cNvSpPr/>
            <p:nvPr/>
          </p:nvSpPr>
          <p:spPr>
            <a:xfrm>
              <a:off x="3683368" y="2342383"/>
              <a:ext cx="351046" cy="351046"/>
            </a:xfrm>
            <a:prstGeom prst="ellipse">
              <a:avLst/>
            </a:prstGeom>
            <a:solidFill>
              <a:srgbClr val="EFE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32" name="TextBox 76"/>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200" b="1" dirty="0">
                  <a:solidFill>
                    <a:srgbClr val="753D13"/>
                  </a:solidFill>
                  <a:latin typeface="微软雅黑" panose="020B0503020204020204" pitchFamily="34" charset="-122"/>
                </a:rPr>
                <a:t>3</a:t>
              </a:r>
            </a:p>
          </p:txBody>
        </p:sp>
      </p:grpSp>
      <p:sp>
        <p:nvSpPr>
          <p:cNvPr id="36" name="矩形 47"/>
          <p:cNvSpPr>
            <a:spLocks noChangeArrowheads="1"/>
          </p:cNvSpPr>
          <p:nvPr/>
        </p:nvSpPr>
        <p:spPr bwMode="auto">
          <a:xfrm>
            <a:off x="5197257" y="77534"/>
            <a:ext cx="3314207" cy="395087"/>
          </a:xfrm>
          <a:prstGeom prst="rect">
            <a:avLst/>
          </a:prstGeom>
          <a:noFill/>
          <a:ln>
            <a:noFill/>
          </a:ln>
        </p:spPr>
        <p:txBody>
          <a:bodyPr wrap="square" lIns="62082" tIns="31041" rIns="62082" bIns="3104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defTabSz="685165">
              <a:lnSpc>
                <a:spcPct val="120000"/>
              </a:lnSpc>
              <a:spcBef>
                <a:spcPct val="0"/>
              </a:spcBef>
              <a:buNone/>
            </a:pPr>
            <a:r>
              <a:rPr lang="en-US" sz="1800">
                <a:solidFill>
                  <a:schemeClr val="bg1"/>
                </a:solidFill>
                <a:latin typeface="Times New Roman" panose="02020603050405020304" pitchFamily="18" charset="0"/>
                <a:cs typeface="Times New Roman" panose="02020603050405020304" pitchFamily="18" charset="0"/>
              </a:rPr>
              <a:t>Trần Quốc Tuấn (1231? – 1300)</a:t>
            </a:r>
            <a:endParaRPr lang="zh-CN" altLang="en-US" sz="1800" dirty="0">
              <a:solidFill>
                <a:schemeClr val="bg1"/>
              </a:solidFill>
              <a:latin typeface="Times New Roman" panose="02020603050405020304" pitchFamily="18" charset="0"/>
              <a:cs typeface="Times New Roman" panose="02020603050405020304" pitchFamily="18" charset="0"/>
              <a:sym typeface="微软雅黑" panose="020B0503020204020204" pitchFamily="34" charset="-122"/>
            </a:endParaRPr>
          </a:p>
        </p:txBody>
      </p:sp>
      <p:sp>
        <p:nvSpPr>
          <p:cNvPr id="37" name="矩形 47"/>
          <p:cNvSpPr>
            <a:spLocks noChangeArrowheads="1"/>
          </p:cNvSpPr>
          <p:nvPr/>
        </p:nvSpPr>
        <p:spPr bwMode="auto">
          <a:xfrm>
            <a:off x="5125026" y="703859"/>
            <a:ext cx="3706740" cy="727486"/>
          </a:xfrm>
          <a:prstGeom prst="rect">
            <a:avLst/>
          </a:prstGeom>
          <a:noFill/>
          <a:ln>
            <a:noFill/>
          </a:ln>
        </p:spPr>
        <p:txBody>
          <a:bodyPr wrap="square" lIns="62082" tIns="31041" rIns="62082" bIns="3104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defTabSz="685165">
              <a:lnSpc>
                <a:spcPct val="120000"/>
              </a:lnSpc>
              <a:spcBef>
                <a:spcPct val="0"/>
              </a:spcBef>
              <a:buNone/>
            </a:pPr>
            <a:r>
              <a:rPr lang="en-US" sz="1800">
                <a:solidFill>
                  <a:schemeClr val="bg1"/>
                </a:solidFill>
                <a:latin typeface="Times New Roman" panose="02020603050405020304" pitchFamily="18" charset="0"/>
                <a:cs typeface="Times New Roman" panose="02020603050405020304" pitchFamily="18" charset="0"/>
              </a:rPr>
              <a:t>Tước Hưng Đạo Vương, là một danh tướng kiệt xuất của dân tộc.</a:t>
            </a:r>
            <a:endParaRPr lang="zh-CN" altLang="en-US" sz="1800" dirty="0">
              <a:solidFill>
                <a:schemeClr val="bg1"/>
              </a:solidFill>
              <a:latin typeface="Times New Roman" panose="02020603050405020304" pitchFamily="18" charset="0"/>
              <a:cs typeface="Times New Roman" panose="02020603050405020304" pitchFamily="18" charset="0"/>
              <a:sym typeface="微软雅黑" panose="020B0503020204020204" pitchFamily="34" charset="-122"/>
            </a:endParaRPr>
          </a:p>
        </p:txBody>
      </p:sp>
      <p:sp>
        <p:nvSpPr>
          <p:cNvPr id="38" name="矩形 47"/>
          <p:cNvSpPr>
            <a:spLocks noChangeArrowheads="1"/>
          </p:cNvSpPr>
          <p:nvPr/>
        </p:nvSpPr>
        <p:spPr bwMode="auto">
          <a:xfrm>
            <a:off x="5006379" y="1730590"/>
            <a:ext cx="3942745" cy="3054276"/>
          </a:xfrm>
          <a:prstGeom prst="rect">
            <a:avLst/>
          </a:prstGeom>
          <a:noFill/>
          <a:ln>
            <a:noFill/>
          </a:ln>
        </p:spPr>
        <p:txBody>
          <a:bodyPr wrap="square" lIns="62082" tIns="31041" rIns="62082" bIns="3104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defTabSz="685165">
              <a:lnSpc>
                <a:spcPct val="120000"/>
              </a:lnSpc>
              <a:spcBef>
                <a:spcPct val="0"/>
              </a:spcBef>
              <a:buNone/>
            </a:pPr>
            <a:r>
              <a:rPr lang="en-US" sz="1800">
                <a:solidFill>
                  <a:schemeClr val="bg1"/>
                </a:solidFill>
                <a:latin typeface="Times New Roman" panose="02020603050405020304" pitchFamily="18" charset="0"/>
                <a:cs typeface="Times New Roman" panose="02020603050405020304" pitchFamily="18" charset="0"/>
              </a:rPr>
              <a:t>Vào năm 1285 và năm 1287, quân Mông- Nguyên xâm lược nước ta, lần nào ông cũng được Trần Nhân Tông cử làm Tiết chế, thống lĩnh các đạo quân. Cả hai lần đều thắng lợi vẻ vang. Đời Trần Anh Tông, ông về trí sĩ ở Vạn Kiếp (Chí Linh, Hải Dương) rồi mất ở đó. Nhân dân tôn thờ ông là Đức thánh Trần và lập đền thờ ở nhiều nơi trên đất nước.</a:t>
            </a:r>
            <a:endParaRPr lang="zh-CN" altLang="en-US" sz="1800" dirty="0">
              <a:solidFill>
                <a:schemeClr val="bg1"/>
              </a:solidFill>
              <a:latin typeface="Times New Roman" panose="02020603050405020304" pitchFamily="18" charset="0"/>
              <a:cs typeface="Times New Roman" panose="02020603050405020304" pitchFamily="18" charset="0"/>
              <a:sym typeface="微软雅黑" panose="020B0503020204020204" pitchFamily="34" charset="-122"/>
            </a:endParaRPr>
          </a:p>
        </p:txBody>
      </p:sp>
      <p:grpSp>
        <p:nvGrpSpPr>
          <p:cNvPr id="2" name="组合 1"/>
          <p:cNvGrpSpPr/>
          <p:nvPr/>
        </p:nvGrpSpPr>
        <p:grpSpPr>
          <a:xfrm>
            <a:off x="4742696" y="205360"/>
            <a:ext cx="351046" cy="360236"/>
            <a:chOff x="3683368" y="2006773"/>
            <a:chExt cx="351046" cy="360236"/>
          </a:xfrm>
        </p:grpSpPr>
        <p:sp>
          <p:nvSpPr>
            <p:cNvPr id="33" name="椭圆 32"/>
            <p:cNvSpPr/>
            <p:nvPr/>
          </p:nvSpPr>
          <p:spPr>
            <a:xfrm>
              <a:off x="3683368" y="2006773"/>
              <a:ext cx="351046" cy="351046"/>
            </a:xfrm>
            <a:prstGeom prst="ellipse">
              <a:avLst/>
            </a:prstGeom>
            <a:solidFill>
              <a:srgbClr val="EFE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34" name="TextBox 70"/>
            <p:cNvSpPr txBox="1"/>
            <p:nvPr/>
          </p:nvSpPr>
          <p:spPr>
            <a:xfrm>
              <a:off x="3769768" y="2028502"/>
              <a:ext cx="144016" cy="338507"/>
            </a:xfrm>
            <a:prstGeom prst="rect">
              <a:avLst/>
            </a:prstGeom>
            <a:noFill/>
          </p:spPr>
          <p:txBody>
            <a:bodyPr wrap="square" lIns="0" tIns="0" rIns="0" bIns="0" rtlCol="0">
              <a:spAutoFit/>
            </a:bodyPr>
            <a:lstStyle/>
            <a:p>
              <a:pPr algn="ctr"/>
              <a:r>
                <a:rPr lang="en-US" altLang="zh-CN" sz="2200" b="1" dirty="0">
                  <a:solidFill>
                    <a:srgbClr val="753D13"/>
                  </a:solidFill>
                  <a:latin typeface="微软雅黑" panose="020B0503020204020204" pitchFamily="34" charset="-122"/>
                </a:rPr>
                <a:t>1</a:t>
              </a:r>
            </a:p>
          </p:txBody>
        </p:sp>
      </p:grpSp>
      <p:grpSp>
        <p:nvGrpSpPr>
          <p:cNvPr id="35" name="组合 34"/>
          <p:cNvGrpSpPr/>
          <p:nvPr/>
        </p:nvGrpSpPr>
        <p:grpSpPr>
          <a:xfrm>
            <a:off x="4770884" y="957814"/>
            <a:ext cx="351046" cy="351046"/>
            <a:chOff x="3711556" y="1753770"/>
            <a:chExt cx="351046" cy="351046"/>
          </a:xfrm>
        </p:grpSpPr>
        <p:sp>
          <p:nvSpPr>
            <p:cNvPr id="39" name="椭圆 38"/>
            <p:cNvSpPr/>
            <p:nvPr/>
          </p:nvSpPr>
          <p:spPr>
            <a:xfrm>
              <a:off x="3711556" y="1753770"/>
              <a:ext cx="351046" cy="351046"/>
            </a:xfrm>
            <a:prstGeom prst="ellipse">
              <a:avLst/>
            </a:prstGeom>
            <a:solidFill>
              <a:srgbClr val="EFE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40" name="TextBox 73"/>
            <p:cNvSpPr txBox="1"/>
            <p:nvPr/>
          </p:nvSpPr>
          <p:spPr>
            <a:xfrm>
              <a:off x="3799050" y="1753770"/>
              <a:ext cx="144016" cy="338507"/>
            </a:xfrm>
            <a:prstGeom prst="rect">
              <a:avLst/>
            </a:prstGeom>
            <a:noFill/>
          </p:spPr>
          <p:txBody>
            <a:bodyPr wrap="square" lIns="0" tIns="0" rIns="0" bIns="0" rtlCol="0">
              <a:spAutoFit/>
            </a:bodyPr>
            <a:lstStyle/>
            <a:p>
              <a:pPr algn="ctr"/>
              <a:r>
                <a:rPr lang="en-US" altLang="zh-CN" sz="2200" b="1" dirty="0">
                  <a:solidFill>
                    <a:srgbClr val="753D13"/>
                  </a:solidFill>
                  <a:latin typeface="微软雅黑" panose="020B0503020204020204" pitchFamily="34" charset="-122"/>
                </a:rPr>
                <a:t>2</a:t>
              </a:r>
            </a:p>
          </p:txBody>
        </p: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66" y="-15879"/>
            <a:ext cx="4209981" cy="5159379"/>
          </a:xfrm>
          <a:prstGeom prst="rect">
            <a:avLst/>
          </a:prstGeom>
        </p:spPr>
      </p:pic>
      <p:sp>
        <p:nvSpPr>
          <p:cNvPr id="45" name="Rectangle 44"/>
          <p:cNvSpPr/>
          <p:nvPr/>
        </p:nvSpPr>
        <p:spPr>
          <a:xfrm>
            <a:off x="1618943" y="89983"/>
            <a:ext cx="2850691" cy="1083374"/>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lnSpc>
                <a:spcPct val="115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Tìm hiểu chung về văn bản </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46" name="Rectangle 45"/>
          <p:cNvSpPr/>
          <p:nvPr/>
        </p:nvSpPr>
        <p:spPr>
          <a:xfrm>
            <a:off x="2213002" y="1406099"/>
            <a:ext cx="1662571" cy="548099"/>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bodyPr>
          <a:lstStyle/>
          <a:p>
            <a:pPr algn="just">
              <a:lnSpc>
                <a:spcPct val="115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5447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3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6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arn(inVertical)">
                                      <p:cBhvr>
                                        <p:cTn id="36" dur="500"/>
                                        <p:tgtEl>
                                          <p:spTgt spid="46"/>
                                        </p:tgtEl>
                                      </p:cBhvr>
                                    </p:animEffect>
                                  </p:childTnLst>
                                </p:cTn>
                              </p:par>
                              <p:par>
                                <p:cTn id="37" presetID="2" presetClass="entr" presetSubtype="2" fill="hold" nodeType="withEffect">
                                  <p:stCondLst>
                                    <p:cond delay="6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1+#ppt_w/2"/>
                                          </p:val>
                                        </p:tav>
                                        <p:tav tm="100000">
                                          <p:val>
                                            <p:strVal val="#ppt_x"/>
                                          </p:val>
                                        </p:tav>
                                      </p:tavLst>
                                    </p:anim>
                                    <p:anim calcmode="lin" valueType="num">
                                      <p:cBhvr additive="base">
                                        <p:cTn id="4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1+#ppt_w/2"/>
                                          </p:val>
                                        </p:tav>
                                        <p:tav tm="100000">
                                          <p:val>
                                            <p:strVal val="#ppt_x"/>
                                          </p:val>
                                        </p:tav>
                                      </p:tavLst>
                                    </p:anim>
                                    <p:anim calcmode="lin" valueType="num">
                                      <p:cBhvr additive="base">
                                        <p:cTn id="65" dur="500" fill="hold"/>
                                        <p:tgtEl>
                                          <p:spTgt spid="2"/>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30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500" fill="hold"/>
                                        <p:tgtEl>
                                          <p:spTgt spid="35"/>
                                        </p:tgtEl>
                                        <p:attrNameLst>
                                          <p:attrName>ppt_x</p:attrName>
                                        </p:attrNameLst>
                                      </p:cBhvr>
                                      <p:tavLst>
                                        <p:tav tm="0">
                                          <p:val>
                                            <p:strVal val="1+#ppt_w/2"/>
                                          </p:val>
                                        </p:tav>
                                        <p:tav tm="100000">
                                          <p:val>
                                            <p:strVal val="#ppt_x"/>
                                          </p:val>
                                        </p:tav>
                                      </p:tavLst>
                                    </p:anim>
                                    <p:anim calcmode="lin" valueType="num">
                                      <p:cBhvr additive="base">
                                        <p:cTn id="69"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bldLvl="0" animBg="1"/>
      <p:bldP spid="36" grpId="0"/>
      <p:bldP spid="37" grpId="0"/>
      <p:bldP spid="38"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9144000" cy="5143500"/>
          </a:xfrm>
          <a:prstGeom prst="rect">
            <a:avLst/>
          </a:prstGeom>
        </p:spPr>
      </p:pic>
      <p:sp>
        <p:nvSpPr>
          <p:cNvPr id="3" name="Rectangle 2"/>
          <p:cNvSpPr/>
          <p:nvPr/>
        </p:nvSpPr>
        <p:spPr>
          <a:xfrm>
            <a:off x="646396" y="394485"/>
            <a:ext cx="4743735" cy="17912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indent="292100" algn="ctr">
              <a:lnSpc>
                <a:spcPct val="115000"/>
              </a:lnSpc>
              <a:spcAft>
                <a:spcPts val="0"/>
              </a:spcAft>
            </a:pPr>
            <a:r>
              <a:rPr lang="vi-VN" sz="4800" b="1">
                <a:solidFill>
                  <a:srgbClr val="FF0000"/>
                </a:solidFill>
                <a:latin typeface="Times New Roman" panose="02020603050405020304" pitchFamily="18" charset="0"/>
                <a:ea typeface="Segoe UI" panose="020B0502040204020203" pitchFamily="34" charset="0"/>
              </a:rPr>
              <a:t>HOẠT ĐỘNG </a:t>
            </a:r>
            <a:r>
              <a:rPr lang="vi-VN" sz="4800" b="1" smtClean="0">
                <a:solidFill>
                  <a:srgbClr val="FF0000"/>
                </a:solidFill>
                <a:latin typeface="Times New Roman" panose="02020603050405020304" pitchFamily="18" charset="0"/>
                <a:ea typeface="Segoe UI" panose="020B0502040204020203" pitchFamily="34" charset="0"/>
              </a:rPr>
              <a:t>1</a:t>
            </a:r>
          </a:p>
          <a:p>
            <a:pPr indent="292100" algn="ctr">
              <a:lnSpc>
                <a:spcPct val="115000"/>
              </a:lnSpc>
              <a:spcAft>
                <a:spcPts val="0"/>
              </a:spcAft>
            </a:pPr>
            <a:r>
              <a:rPr lang="vi-VN" sz="4800" b="1" spc="-5" smtClean="0">
                <a:solidFill>
                  <a:srgbClr val="FF0000"/>
                </a:solidFill>
                <a:latin typeface="Times New Roman" panose="02020603050405020304" pitchFamily="18" charset="0"/>
                <a:ea typeface="Segoe UI" panose="020B0502040204020203" pitchFamily="34" charset="0"/>
              </a:rPr>
              <a:t> </a:t>
            </a:r>
            <a:r>
              <a:rPr lang="pt-BR" sz="4800" b="1">
                <a:solidFill>
                  <a:srgbClr val="FF0000"/>
                </a:solidFill>
                <a:latin typeface="Times New Roman" panose="02020603050405020304" pitchFamily="18" charset="0"/>
                <a:ea typeface="Segoe UI" panose="020B0502040204020203" pitchFamily="34" charset="0"/>
              </a:rPr>
              <a:t>KHỞI ĐỘNG</a:t>
            </a:r>
            <a:endParaRPr lang="en-GB" sz="3600" b="1">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7497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82" y="120971"/>
            <a:ext cx="1867755" cy="523220"/>
          </a:xfrm>
          <a:prstGeom prst="rect">
            <a:avLst/>
          </a:prstGeom>
        </p:spPr>
        <p:txBody>
          <a:bodyPr wrap="none">
            <a:spAutoFit/>
          </a:bodyPr>
          <a:lstStyle/>
          <a:p>
            <a:r>
              <a:rPr lang="en-US" sz="2800" b="1">
                <a:latin typeface="Times New Roman" panose="02020603050405020304" pitchFamily="18" charset="0"/>
                <a:cs typeface="Times New Roman" panose="02020603050405020304" pitchFamily="18" charset="0"/>
              </a:rPr>
              <a:t>b. Văn bản</a:t>
            </a:r>
            <a:endParaRPr lang="en-GB" sz="2800">
              <a:latin typeface="Times New Roman" panose="02020603050405020304" pitchFamily="18" charset="0"/>
              <a:cs typeface="Times New Roman" panose="02020603050405020304" pitchFamily="18" charset="0"/>
            </a:endParaRPr>
          </a:p>
        </p:txBody>
      </p:sp>
      <p:sp>
        <p:nvSpPr>
          <p:cNvPr id="5" name="Rectangle 4"/>
          <p:cNvSpPr/>
          <p:nvPr/>
        </p:nvSpPr>
        <p:spPr>
          <a:xfrm>
            <a:off x="551696" y="768069"/>
            <a:ext cx="3139001" cy="548099"/>
          </a:xfrm>
          <a:prstGeom prst="rect">
            <a:avLst/>
          </a:prstGeom>
        </p:spPr>
        <p:txBody>
          <a:bodyPr wrap="none">
            <a:spAutoFit/>
          </a:bodyPr>
          <a:lstStyle/>
          <a:p>
            <a:pPr>
              <a:lnSpc>
                <a:spcPct val="115000"/>
              </a:lnSpc>
              <a:tabLst>
                <a:tab pos="1386840" algn="l"/>
              </a:tabLst>
            </a:pPr>
            <a:r>
              <a:rPr lang="vi-VN" sz="2800" b="1" smtClean="0">
                <a:latin typeface="Times New Roman" panose="02020603050405020304" pitchFamily="18" charset="0"/>
                <a:cs typeface="Times New Roman" panose="02020603050405020304" pitchFamily="18" charset="0"/>
              </a:rPr>
              <a:t>P</a:t>
            </a:r>
            <a:r>
              <a:rPr lang="de-DE" sz="2800" b="1" smtClean="0">
                <a:latin typeface="Times New Roman" panose="02020603050405020304" pitchFamily="18" charset="0"/>
                <a:cs typeface="Times New Roman" panose="02020603050405020304" pitchFamily="18" charset="0"/>
              </a:rPr>
              <a:t>hiếu </a:t>
            </a:r>
            <a:r>
              <a:rPr lang="de-DE" sz="2800" b="1">
                <a:latin typeface="Times New Roman" panose="02020603050405020304" pitchFamily="18" charset="0"/>
                <a:cs typeface="Times New Roman" panose="02020603050405020304" pitchFamily="18" charset="0"/>
              </a:rPr>
              <a:t>học tập số 03</a:t>
            </a:r>
            <a:endParaRPr lang="en-GB"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357" y="0"/>
            <a:ext cx="4712718" cy="51435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032029155"/>
              </p:ext>
            </p:extLst>
          </p:nvPr>
        </p:nvGraphicFramePr>
        <p:xfrm>
          <a:off x="695814" y="1694985"/>
          <a:ext cx="3445006" cy="2282283"/>
        </p:xfrm>
        <a:graphic>
          <a:graphicData uri="http://schemas.openxmlformats.org/drawingml/2006/table">
            <a:tbl>
              <a:tblPr firstRow="1" firstCol="1" bandRow="1" bandCol="1">
                <a:effectLst>
                  <a:outerShdw blurRad="50800" dist="38100" dir="5400000" algn="t" rotWithShape="0">
                    <a:prstClr val="black">
                      <a:alpha val="40000"/>
                    </a:prstClr>
                  </a:outerShdw>
                </a:effectLst>
              </a:tblPr>
              <a:tblGrid>
                <a:gridCol w="1809946"/>
                <a:gridCol w="1635060"/>
              </a:tblGrid>
              <a:tr h="423746">
                <a:tc>
                  <a:txBody>
                    <a:bodyPr/>
                    <a:lstStyle/>
                    <a:p>
                      <a:pPr algn="ctr">
                        <a:lnSpc>
                          <a:spcPct val="115000"/>
                        </a:lnSpc>
                        <a:spcAft>
                          <a:spcPts val="0"/>
                        </a:spcAft>
                      </a:pP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Yêu </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r>
              <a:tr h="825190">
                <a:tc>
                  <a:txBody>
                    <a:bodyPr/>
                    <a:lstStyle/>
                    <a:p>
                      <a:pPr algn="ctr">
                        <a:lnSpc>
                          <a:spcPct val="115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a. Hoàn cảnh sáng tác</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5522">
                <a:tc>
                  <a:txBody>
                    <a:bodyPr/>
                    <a:lstStyle/>
                    <a:p>
                      <a:pPr algn="ctr">
                        <a:lnSpc>
                          <a:spcPct val="115000"/>
                        </a:lnSpc>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Thể </a:t>
                      </a:r>
                      <a:r>
                        <a:rPr lang="en-US" sz="2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825">
                <a:tc>
                  <a:txBody>
                    <a:bodyPr/>
                    <a:lstStyle/>
                    <a:p>
                      <a:pPr algn="ctr">
                        <a:lnSpc>
                          <a:spcPct val="115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 Luận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24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00"/>
          <p:cNvSpPr/>
          <p:nvPr/>
        </p:nvSpPr>
        <p:spPr bwMode="auto">
          <a:xfrm>
            <a:off x="3781412" y="227816"/>
            <a:ext cx="712973" cy="619678"/>
          </a:xfrm>
          <a:prstGeom prst="roundRect">
            <a:avLst/>
          </a:prstGeom>
          <a:solidFill>
            <a:srgbClr val="753D13"/>
          </a:solidFill>
          <a:ln w="19050">
            <a:noFill/>
            <a:round/>
          </a:ln>
        </p:spPr>
        <p:txBody>
          <a:bodyPr lIns="68580" tIns="34290" rIns="68580" bIns="34290" anchor="ctr"/>
          <a:lstStyle/>
          <a:p>
            <a:pPr algn="ctr"/>
            <a:endParaRPr>
              <a:solidFill>
                <a:srgbClr val="000000"/>
              </a:solidFill>
            </a:endParaRPr>
          </a:p>
        </p:txBody>
      </p:sp>
      <p:grpSp>
        <p:nvGrpSpPr>
          <p:cNvPr id="5" name="Group 101"/>
          <p:cNvGrpSpPr/>
          <p:nvPr/>
        </p:nvGrpSpPr>
        <p:grpSpPr>
          <a:xfrm>
            <a:off x="3862923" y="335777"/>
            <a:ext cx="536590" cy="390246"/>
            <a:chOff x="6238876" y="2390775"/>
            <a:chExt cx="576262" cy="419101"/>
          </a:xfrm>
          <a:solidFill>
            <a:schemeClr val="bg1"/>
          </a:solidFill>
        </p:grpSpPr>
        <p:sp>
          <p:nvSpPr>
            <p:cNvPr id="76" name="Rectangle 102"/>
            <p:cNvSpPr/>
            <p:nvPr/>
          </p:nvSpPr>
          <p:spPr bwMode="auto">
            <a:xfrm>
              <a:off x="6378576" y="2528888"/>
              <a:ext cx="179388" cy="17463"/>
            </a:xfrm>
            <a:prstGeom prst="rect">
              <a:avLst/>
            </a:prstGeom>
            <a:grpFill/>
            <a:ln w="9525">
              <a:noFill/>
              <a:miter lim="800000"/>
            </a:ln>
          </p:spPr>
          <p:txBody>
            <a:bodyPr anchor="ctr"/>
            <a:lstStyle/>
            <a:p>
              <a:pPr algn="ctr"/>
              <a:endParaRPr>
                <a:solidFill>
                  <a:srgbClr val="000000"/>
                </a:solidFill>
              </a:endParaRPr>
            </a:p>
          </p:txBody>
        </p:sp>
        <p:sp>
          <p:nvSpPr>
            <p:cNvPr id="77" name="Rectangle 103"/>
            <p:cNvSpPr/>
            <p:nvPr/>
          </p:nvSpPr>
          <p:spPr bwMode="auto">
            <a:xfrm>
              <a:off x="6380163" y="2571750"/>
              <a:ext cx="179388" cy="15875"/>
            </a:xfrm>
            <a:prstGeom prst="rect">
              <a:avLst/>
            </a:prstGeom>
            <a:grpFill/>
            <a:ln w="9525">
              <a:noFill/>
              <a:miter lim="800000"/>
            </a:ln>
          </p:spPr>
          <p:txBody>
            <a:bodyPr anchor="ctr"/>
            <a:lstStyle/>
            <a:p>
              <a:pPr algn="ctr"/>
              <a:endParaRPr>
                <a:solidFill>
                  <a:srgbClr val="000000"/>
                </a:solidFill>
              </a:endParaRPr>
            </a:p>
          </p:txBody>
        </p:sp>
        <p:sp>
          <p:nvSpPr>
            <p:cNvPr id="78" name="Freeform: Shape 104"/>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ln>
          </p:spPr>
          <p:txBody>
            <a:bodyPr anchor="ctr"/>
            <a:lstStyle/>
            <a:p>
              <a:pPr algn="ctr"/>
              <a:endParaRPr>
                <a:solidFill>
                  <a:srgbClr val="000000"/>
                </a:solidFill>
              </a:endParaRPr>
            </a:p>
          </p:txBody>
        </p:sp>
        <p:sp>
          <p:nvSpPr>
            <p:cNvPr id="79" name="Freeform: Shape 105"/>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ln>
          </p:spPr>
          <p:txBody>
            <a:bodyPr anchor="ctr"/>
            <a:lstStyle/>
            <a:p>
              <a:pPr algn="ctr"/>
              <a:endParaRPr>
                <a:solidFill>
                  <a:srgbClr val="000000"/>
                </a:solidFill>
              </a:endParaRPr>
            </a:p>
          </p:txBody>
        </p:sp>
        <p:sp>
          <p:nvSpPr>
            <p:cNvPr id="80" name="Freeform: Shape 106"/>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ln>
          </p:spPr>
          <p:txBody>
            <a:bodyPr anchor="ctr"/>
            <a:lstStyle/>
            <a:p>
              <a:pPr algn="ctr"/>
              <a:endParaRPr>
                <a:solidFill>
                  <a:srgbClr val="000000"/>
                </a:solidFill>
              </a:endParaRPr>
            </a:p>
          </p:txBody>
        </p:sp>
        <p:sp>
          <p:nvSpPr>
            <p:cNvPr id="81" name="Rectangle 107"/>
            <p:cNvSpPr/>
            <p:nvPr/>
          </p:nvSpPr>
          <p:spPr bwMode="auto">
            <a:xfrm>
              <a:off x="6415088" y="2682875"/>
              <a:ext cx="144463" cy="17463"/>
            </a:xfrm>
            <a:prstGeom prst="rect">
              <a:avLst/>
            </a:prstGeom>
            <a:grpFill/>
            <a:ln w="9525">
              <a:noFill/>
              <a:miter lim="800000"/>
            </a:ln>
          </p:spPr>
          <p:txBody>
            <a:bodyPr anchor="ctr"/>
            <a:lstStyle/>
            <a:p>
              <a:pPr algn="ctr"/>
              <a:endParaRPr>
                <a:solidFill>
                  <a:srgbClr val="000000"/>
                </a:solidFill>
              </a:endParaRPr>
            </a:p>
          </p:txBody>
        </p:sp>
        <p:sp>
          <p:nvSpPr>
            <p:cNvPr id="82" name="Freeform: Shape 108"/>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ln>
          </p:spPr>
          <p:txBody>
            <a:bodyPr anchor="ctr"/>
            <a:lstStyle/>
            <a:p>
              <a:pPr algn="ctr"/>
              <a:endParaRPr>
                <a:solidFill>
                  <a:srgbClr val="000000"/>
                </a:solidFill>
              </a:endParaRPr>
            </a:p>
          </p:txBody>
        </p:sp>
        <p:sp>
          <p:nvSpPr>
            <p:cNvPr id="83" name="Freeform: Shape 109"/>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ln>
          </p:spPr>
          <p:txBody>
            <a:bodyPr anchor="ctr"/>
            <a:lstStyle/>
            <a:p>
              <a:pPr algn="ctr"/>
              <a:endParaRPr>
                <a:solidFill>
                  <a:srgbClr val="000000"/>
                </a:solidFill>
              </a:endParaRPr>
            </a:p>
          </p:txBody>
        </p:sp>
        <p:sp>
          <p:nvSpPr>
            <p:cNvPr id="84" name="Rectangle 110"/>
            <p:cNvSpPr/>
            <p:nvPr/>
          </p:nvSpPr>
          <p:spPr bwMode="auto">
            <a:xfrm>
              <a:off x="6413501" y="2725738"/>
              <a:ext cx="147638" cy="15875"/>
            </a:xfrm>
            <a:prstGeom prst="rect">
              <a:avLst/>
            </a:prstGeom>
            <a:grpFill/>
            <a:ln w="9525">
              <a:noFill/>
              <a:miter lim="800000"/>
            </a:ln>
          </p:spPr>
          <p:txBody>
            <a:bodyPr anchor="ctr"/>
            <a:lstStyle/>
            <a:p>
              <a:pPr algn="ctr"/>
              <a:endParaRPr>
                <a:solidFill>
                  <a:srgbClr val="000000"/>
                </a:solidFill>
              </a:endParaRPr>
            </a:p>
          </p:txBody>
        </p:sp>
        <p:sp>
          <p:nvSpPr>
            <p:cNvPr id="85" name="Freeform: Shape 111"/>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ln>
          </p:spPr>
          <p:txBody>
            <a:bodyPr anchor="ctr"/>
            <a:lstStyle/>
            <a:p>
              <a:pPr algn="ctr"/>
              <a:endParaRPr>
                <a:solidFill>
                  <a:srgbClr val="000000"/>
                </a:solidFill>
              </a:endParaRPr>
            </a:p>
          </p:txBody>
        </p:sp>
        <p:sp>
          <p:nvSpPr>
            <p:cNvPr id="86" name="Freeform: Shape 112"/>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ln>
          </p:spPr>
          <p:txBody>
            <a:bodyPr anchor="ctr"/>
            <a:lstStyle/>
            <a:p>
              <a:pPr algn="ctr"/>
              <a:endParaRPr>
                <a:solidFill>
                  <a:srgbClr val="000000"/>
                </a:solidFill>
              </a:endParaRPr>
            </a:p>
          </p:txBody>
        </p:sp>
        <p:sp>
          <p:nvSpPr>
            <p:cNvPr id="87" name="Freeform: Shape 113"/>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ln>
          </p:spPr>
          <p:txBody>
            <a:bodyPr anchor="ctr"/>
            <a:lstStyle/>
            <a:p>
              <a:pPr algn="ctr"/>
              <a:endParaRPr>
                <a:solidFill>
                  <a:srgbClr val="000000"/>
                </a:solidFill>
              </a:endParaRPr>
            </a:p>
          </p:txBody>
        </p:sp>
        <p:sp>
          <p:nvSpPr>
            <p:cNvPr id="88" name="Freeform: Shape 114"/>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ln>
          </p:spPr>
          <p:txBody>
            <a:bodyPr anchor="ctr"/>
            <a:lstStyle/>
            <a:p>
              <a:pPr algn="ctr"/>
              <a:endParaRPr>
                <a:solidFill>
                  <a:srgbClr val="000000"/>
                </a:solidFill>
              </a:endParaRPr>
            </a:p>
          </p:txBody>
        </p:sp>
        <p:sp>
          <p:nvSpPr>
            <p:cNvPr id="89" name="Freeform: Shape 115"/>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ln>
          </p:spPr>
          <p:txBody>
            <a:bodyPr anchor="ctr"/>
            <a:lstStyle/>
            <a:p>
              <a:pPr algn="ctr"/>
              <a:endParaRPr>
                <a:solidFill>
                  <a:srgbClr val="000000"/>
                </a:solidFill>
              </a:endParaRPr>
            </a:p>
          </p:txBody>
        </p:sp>
        <p:sp>
          <p:nvSpPr>
            <p:cNvPr id="90" name="Freeform: Shape 116"/>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ln>
          </p:spPr>
          <p:txBody>
            <a:bodyPr anchor="ctr"/>
            <a:lstStyle/>
            <a:p>
              <a:pPr algn="ctr"/>
              <a:endParaRPr>
                <a:solidFill>
                  <a:srgbClr val="000000"/>
                </a:solidFill>
              </a:endParaRPr>
            </a:p>
          </p:txBody>
        </p:sp>
        <p:sp>
          <p:nvSpPr>
            <p:cNvPr id="91" name="Freeform: Shape 117"/>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ln>
          </p:spPr>
          <p:txBody>
            <a:bodyPr anchor="ctr"/>
            <a:lstStyle/>
            <a:p>
              <a:pPr algn="ctr"/>
              <a:endParaRPr>
                <a:solidFill>
                  <a:srgbClr val="000000"/>
                </a:solidFill>
              </a:endParaRPr>
            </a:p>
          </p:txBody>
        </p:sp>
        <p:sp>
          <p:nvSpPr>
            <p:cNvPr id="92" name="Freeform: Shape 118"/>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ln>
          </p:spPr>
          <p:txBody>
            <a:bodyPr anchor="ctr"/>
            <a:lstStyle/>
            <a:p>
              <a:pPr algn="ctr"/>
              <a:endParaRPr>
                <a:solidFill>
                  <a:srgbClr val="000000"/>
                </a:solidFill>
              </a:endParaRPr>
            </a:p>
          </p:txBody>
        </p:sp>
      </p:grpSp>
      <p:sp>
        <p:nvSpPr>
          <p:cNvPr id="7" name="Rectangle: Rounded Corners 120"/>
          <p:cNvSpPr/>
          <p:nvPr/>
        </p:nvSpPr>
        <p:spPr bwMode="auto">
          <a:xfrm>
            <a:off x="3799672" y="2316123"/>
            <a:ext cx="701645" cy="650101"/>
          </a:xfrm>
          <a:prstGeom prst="roundRect">
            <a:avLst/>
          </a:prstGeom>
          <a:solidFill>
            <a:srgbClr val="753D13"/>
          </a:solidFill>
          <a:ln w="19050">
            <a:noFill/>
            <a:round/>
          </a:ln>
        </p:spPr>
        <p:txBody>
          <a:bodyPr lIns="68580" tIns="34290" rIns="68580" bIns="34290" anchor="ctr"/>
          <a:lstStyle/>
          <a:p>
            <a:pPr algn="ctr"/>
            <a:endParaRPr>
              <a:solidFill>
                <a:srgbClr val="000000"/>
              </a:solidFill>
            </a:endParaRPr>
          </a:p>
        </p:txBody>
      </p:sp>
      <p:sp>
        <p:nvSpPr>
          <p:cNvPr id="9" name="Rectangle: Rounded Corners 122"/>
          <p:cNvSpPr/>
          <p:nvPr/>
        </p:nvSpPr>
        <p:spPr bwMode="auto">
          <a:xfrm>
            <a:off x="3815331" y="4134188"/>
            <a:ext cx="693663" cy="705441"/>
          </a:xfrm>
          <a:prstGeom prst="roundRect">
            <a:avLst/>
          </a:prstGeom>
          <a:solidFill>
            <a:srgbClr val="753D13"/>
          </a:solidFill>
          <a:ln w="19050">
            <a:noFill/>
            <a:round/>
          </a:ln>
        </p:spPr>
        <p:txBody>
          <a:bodyPr lIns="68580" tIns="34290" rIns="68580" bIns="34290" anchor="ctr"/>
          <a:lstStyle/>
          <a:p>
            <a:pPr algn="ctr"/>
            <a:endParaRPr>
              <a:solidFill>
                <a:srgbClr val="000000"/>
              </a:solidFill>
            </a:endParaRPr>
          </a:p>
        </p:txBody>
      </p:sp>
      <p:grpSp>
        <p:nvGrpSpPr>
          <p:cNvPr id="12" name="Group 134"/>
          <p:cNvGrpSpPr/>
          <p:nvPr/>
        </p:nvGrpSpPr>
        <p:grpSpPr>
          <a:xfrm>
            <a:off x="3946326" y="2418152"/>
            <a:ext cx="383441" cy="446042"/>
            <a:chOff x="3752851" y="1784351"/>
            <a:chExt cx="233363" cy="271463"/>
          </a:xfrm>
          <a:solidFill>
            <a:schemeClr val="bg1"/>
          </a:solidFill>
        </p:grpSpPr>
        <p:sp>
          <p:nvSpPr>
            <p:cNvPr id="64" name="Freeform: Shape 135"/>
            <p:cNvSpPr/>
            <p:nvPr/>
          </p:nvSpPr>
          <p:spPr bwMode="auto">
            <a:xfrm>
              <a:off x="3819526" y="1795464"/>
              <a:ext cx="166688" cy="219075"/>
            </a:xfrm>
            <a:custGeom>
              <a:avLst/>
              <a:gdLst/>
              <a:ahLst/>
              <a:cxnLst>
                <a:cxn ang="0">
                  <a:pos x="63" y="0"/>
                </a:cxn>
                <a:cxn ang="0">
                  <a:pos x="0" y="0"/>
                </a:cxn>
                <a:cxn ang="0">
                  <a:pos x="0" y="103"/>
                </a:cxn>
                <a:cxn ang="0">
                  <a:pos x="63" y="103"/>
                </a:cxn>
                <a:cxn ang="0">
                  <a:pos x="79" y="88"/>
                </a:cxn>
                <a:cxn ang="0">
                  <a:pos x="79" y="15"/>
                </a:cxn>
                <a:cxn ang="0">
                  <a:pos x="63" y="0"/>
                </a:cxn>
                <a:cxn ang="0">
                  <a:pos x="12" y="47"/>
                </a:cxn>
                <a:cxn ang="0">
                  <a:pos x="26" y="47"/>
                </a:cxn>
                <a:cxn ang="0">
                  <a:pos x="26" y="60"/>
                </a:cxn>
                <a:cxn ang="0">
                  <a:pos x="12" y="60"/>
                </a:cxn>
                <a:cxn ang="0">
                  <a:pos x="12" y="47"/>
                </a:cxn>
                <a:cxn ang="0">
                  <a:pos x="26" y="94"/>
                </a:cxn>
                <a:cxn ang="0">
                  <a:pos x="12" y="94"/>
                </a:cxn>
                <a:cxn ang="0">
                  <a:pos x="12" y="82"/>
                </a:cxn>
                <a:cxn ang="0">
                  <a:pos x="26" y="82"/>
                </a:cxn>
                <a:cxn ang="0">
                  <a:pos x="26" y="94"/>
                </a:cxn>
                <a:cxn ang="0">
                  <a:pos x="26" y="77"/>
                </a:cxn>
                <a:cxn ang="0">
                  <a:pos x="13" y="77"/>
                </a:cxn>
                <a:cxn ang="0">
                  <a:pos x="13" y="64"/>
                </a:cxn>
                <a:cxn ang="0">
                  <a:pos x="26" y="64"/>
                </a:cxn>
                <a:cxn ang="0">
                  <a:pos x="26" y="77"/>
                </a:cxn>
                <a:cxn ang="0">
                  <a:pos x="45" y="94"/>
                </a:cxn>
                <a:cxn ang="0">
                  <a:pos x="32" y="94"/>
                </a:cxn>
                <a:cxn ang="0">
                  <a:pos x="32" y="82"/>
                </a:cxn>
                <a:cxn ang="0">
                  <a:pos x="45" y="82"/>
                </a:cxn>
                <a:cxn ang="0">
                  <a:pos x="45" y="94"/>
                </a:cxn>
                <a:cxn ang="0">
                  <a:pos x="45" y="77"/>
                </a:cxn>
                <a:cxn ang="0">
                  <a:pos x="32" y="77"/>
                </a:cxn>
                <a:cxn ang="0">
                  <a:pos x="32" y="64"/>
                </a:cxn>
                <a:cxn ang="0">
                  <a:pos x="45" y="64"/>
                </a:cxn>
                <a:cxn ang="0">
                  <a:pos x="45" y="77"/>
                </a:cxn>
                <a:cxn ang="0">
                  <a:pos x="32" y="60"/>
                </a:cxn>
                <a:cxn ang="0">
                  <a:pos x="32" y="47"/>
                </a:cxn>
                <a:cxn ang="0">
                  <a:pos x="45" y="47"/>
                </a:cxn>
                <a:cxn ang="0">
                  <a:pos x="45" y="60"/>
                </a:cxn>
                <a:cxn ang="0">
                  <a:pos x="32" y="60"/>
                </a:cxn>
                <a:cxn ang="0">
                  <a:pos x="64" y="94"/>
                </a:cxn>
                <a:cxn ang="0">
                  <a:pos x="51" y="94"/>
                </a:cxn>
                <a:cxn ang="0">
                  <a:pos x="51" y="82"/>
                </a:cxn>
                <a:cxn ang="0">
                  <a:pos x="64" y="82"/>
                </a:cxn>
                <a:cxn ang="0">
                  <a:pos x="64" y="94"/>
                </a:cxn>
                <a:cxn ang="0">
                  <a:pos x="64" y="77"/>
                </a:cxn>
                <a:cxn ang="0">
                  <a:pos x="51" y="77"/>
                </a:cxn>
                <a:cxn ang="0">
                  <a:pos x="51" y="64"/>
                </a:cxn>
                <a:cxn ang="0">
                  <a:pos x="64" y="64"/>
                </a:cxn>
                <a:cxn ang="0">
                  <a:pos x="64" y="77"/>
                </a:cxn>
                <a:cxn ang="0">
                  <a:pos x="51" y="60"/>
                </a:cxn>
                <a:cxn ang="0">
                  <a:pos x="51" y="47"/>
                </a:cxn>
                <a:cxn ang="0">
                  <a:pos x="64" y="47"/>
                </a:cxn>
                <a:cxn ang="0">
                  <a:pos x="64" y="60"/>
                </a:cxn>
                <a:cxn ang="0">
                  <a:pos x="51" y="60"/>
                </a:cxn>
                <a:cxn ang="0">
                  <a:pos x="66" y="38"/>
                </a:cxn>
                <a:cxn ang="0">
                  <a:pos x="13" y="38"/>
                </a:cxn>
                <a:cxn ang="0">
                  <a:pos x="13" y="13"/>
                </a:cxn>
                <a:cxn ang="0">
                  <a:pos x="63" y="13"/>
                </a:cxn>
                <a:cxn ang="0">
                  <a:pos x="66" y="15"/>
                </a:cxn>
                <a:cxn ang="0">
                  <a:pos x="66" y="38"/>
                </a:cxn>
              </a:cxnLst>
              <a:rect l="0" t="0" r="r" b="b"/>
              <a:pathLst>
                <a:path w="79" h="103">
                  <a:moveTo>
                    <a:pt x="63" y="0"/>
                  </a:moveTo>
                  <a:cubicBezTo>
                    <a:pt x="0" y="0"/>
                    <a:pt x="0" y="0"/>
                    <a:pt x="0" y="0"/>
                  </a:cubicBezTo>
                  <a:cubicBezTo>
                    <a:pt x="0" y="103"/>
                    <a:pt x="0" y="103"/>
                    <a:pt x="0" y="103"/>
                  </a:cubicBezTo>
                  <a:cubicBezTo>
                    <a:pt x="63" y="103"/>
                    <a:pt x="63" y="103"/>
                    <a:pt x="63" y="103"/>
                  </a:cubicBezTo>
                  <a:cubicBezTo>
                    <a:pt x="72" y="103"/>
                    <a:pt x="79" y="97"/>
                    <a:pt x="79" y="88"/>
                  </a:cubicBezTo>
                  <a:cubicBezTo>
                    <a:pt x="79" y="15"/>
                    <a:pt x="79" y="15"/>
                    <a:pt x="79" y="15"/>
                  </a:cubicBezTo>
                  <a:cubicBezTo>
                    <a:pt x="79" y="7"/>
                    <a:pt x="72" y="0"/>
                    <a:pt x="63" y="0"/>
                  </a:cubicBezTo>
                  <a:close/>
                  <a:moveTo>
                    <a:pt x="12" y="47"/>
                  </a:moveTo>
                  <a:cubicBezTo>
                    <a:pt x="26" y="47"/>
                    <a:pt x="26" y="47"/>
                    <a:pt x="26" y="47"/>
                  </a:cubicBezTo>
                  <a:cubicBezTo>
                    <a:pt x="26" y="60"/>
                    <a:pt x="26" y="60"/>
                    <a:pt x="26" y="60"/>
                  </a:cubicBezTo>
                  <a:cubicBezTo>
                    <a:pt x="12" y="60"/>
                    <a:pt x="12" y="60"/>
                    <a:pt x="12" y="60"/>
                  </a:cubicBezTo>
                  <a:lnTo>
                    <a:pt x="12" y="47"/>
                  </a:lnTo>
                  <a:close/>
                  <a:moveTo>
                    <a:pt x="26" y="94"/>
                  </a:moveTo>
                  <a:cubicBezTo>
                    <a:pt x="12" y="94"/>
                    <a:pt x="12" y="94"/>
                    <a:pt x="12" y="94"/>
                  </a:cubicBezTo>
                  <a:cubicBezTo>
                    <a:pt x="12" y="82"/>
                    <a:pt x="12" y="82"/>
                    <a:pt x="12" y="82"/>
                  </a:cubicBezTo>
                  <a:cubicBezTo>
                    <a:pt x="26" y="82"/>
                    <a:pt x="26" y="82"/>
                    <a:pt x="26" y="82"/>
                  </a:cubicBezTo>
                  <a:lnTo>
                    <a:pt x="26" y="94"/>
                  </a:lnTo>
                  <a:close/>
                  <a:moveTo>
                    <a:pt x="26" y="77"/>
                  </a:moveTo>
                  <a:cubicBezTo>
                    <a:pt x="13" y="77"/>
                    <a:pt x="13" y="77"/>
                    <a:pt x="13" y="77"/>
                  </a:cubicBezTo>
                  <a:cubicBezTo>
                    <a:pt x="13" y="64"/>
                    <a:pt x="13" y="64"/>
                    <a:pt x="13" y="64"/>
                  </a:cubicBezTo>
                  <a:cubicBezTo>
                    <a:pt x="26" y="64"/>
                    <a:pt x="26" y="64"/>
                    <a:pt x="26" y="64"/>
                  </a:cubicBezTo>
                  <a:lnTo>
                    <a:pt x="26" y="77"/>
                  </a:lnTo>
                  <a:close/>
                  <a:moveTo>
                    <a:pt x="45" y="94"/>
                  </a:moveTo>
                  <a:cubicBezTo>
                    <a:pt x="32" y="94"/>
                    <a:pt x="32" y="94"/>
                    <a:pt x="32" y="94"/>
                  </a:cubicBezTo>
                  <a:cubicBezTo>
                    <a:pt x="32" y="82"/>
                    <a:pt x="32" y="82"/>
                    <a:pt x="32" y="82"/>
                  </a:cubicBezTo>
                  <a:cubicBezTo>
                    <a:pt x="45" y="82"/>
                    <a:pt x="45" y="82"/>
                    <a:pt x="45" y="82"/>
                  </a:cubicBezTo>
                  <a:lnTo>
                    <a:pt x="45" y="94"/>
                  </a:lnTo>
                  <a:close/>
                  <a:moveTo>
                    <a:pt x="45" y="77"/>
                  </a:moveTo>
                  <a:cubicBezTo>
                    <a:pt x="32" y="77"/>
                    <a:pt x="32" y="77"/>
                    <a:pt x="32" y="77"/>
                  </a:cubicBezTo>
                  <a:cubicBezTo>
                    <a:pt x="32" y="64"/>
                    <a:pt x="32" y="64"/>
                    <a:pt x="32" y="64"/>
                  </a:cubicBezTo>
                  <a:cubicBezTo>
                    <a:pt x="45" y="64"/>
                    <a:pt x="45" y="64"/>
                    <a:pt x="45" y="64"/>
                  </a:cubicBezTo>
                  <a:lnTo>
                    <a:pt x="45" y="77"/>
                  </a:lnTo>
                  <a:close/>
                  <a:moveTo>
                    <a:pt x="32" y="60"/>
                  </a:moveTo>
                  <a:cubicBezTo>
                    <a:pt x="32" y="47"/>
                    <a:pt x="32" y="47"/>
                    <a:pt x="32" y="47"/>
                  </a:cubicBezTo>
                  <a:cubicBezTo>
                    <a:pt x="45" y="47"/>
                    <a:pt x="45" y="47"/>
                    <a:pt x="45" y="47"/>
                  </a:cubicBezTo>
                  <a:cubicBezTo>
                    <a:pt x="45" y="60"/>
                    <a:pt x="45" y="60"/>
                    <a:pt x="45" y="60"/>
                  </a:cubicBezTo>
                  <a:lnTo>
                    <a:pt x="32" y="60"/>
                  </a:lnTo>
                  <a:close/>
                  <a:moveTo>
                    <a:pt x="64" y="94"/>
                  </a:moveTo>
                  <a:cubicBezTo>
                    <a:pt x="51" y="94"/>
                    <a:pt x="51" y="94"/>
                    <a:pt x="51" y="94"/>
                  </a:cubicBezTo>
                  <a:cubicBezTo>
                    <a:pt x="51" y="82"/>
                    <a:pt x="51" y="82"/>
                    <a:pt x="51" y="82"/>
                  </a:cubicBezTo>
                  <a:cubicBezTo>
                    <a:pt x="64" y="82"/>
                    <a:pt x="64" y="82"/>
                    <a:pt x="64" y="82"/>
                  </a:cubicBezTo>
                  <a:lnTo>
                    <a:pt x="64" y="94"/>
                  </a:lnTo>
                  <a:close/>
                  <a:moveTo>
                    <a:pt x="64" y="77"/>
                  </a:moveTo>
                  <a:cubicBezTo>
                    <a:pt x="51" y="77"/>
                    <a:pt x="51" y="77"/>
                    <a:pt x="51" y="77"/>
                  </a:cubicBezTo>
                  <a:cubicBezTo>
                    <a:pt x="51" y="64"/>
                    <a:pt x="51" y="64"/>
                    <a:pt x="51" y="64"/>
                  </a:cubicBezTo>
                  <a:cubicBezTo>
                    <a:pt x="64" y="64"/>
                    <a:pt x="64" y="64"/>
                    <a:pt x="64" y="64"/>
                  </a:cubicBezTo>
                  <a:lnTo>
                    <a:pt x="64" y="77"/>
                  </a:lnTo>
                  <a:close/>
                  <a:moveTo>
                    <a:pt x="51" y="60"/>
                  </a:moveTo>
                  <a:cubicBezTo>
                    <a:pt x="51" y="47"/>
                    <a:pt x="51" y="47"/>
                    <a:pt x="51" y="47"/>
                  </a:cubicBezTo>
                  <a:cubicBezTo>
                    <a:pt x="64" y="47"/>
                    <a:pt x="64" y="47"/>
                    <a:pt x="64" y="47"/>
                  </a:cubicBezTo>
                  <a:cubicBezTo>
                    <a:pt x="64" y="60"/>
                    <a:pt x="64" y="60"/>
                    <a:pt x="64" y="60"/>
                  </a:cubicBezTo>
                  <a:lnTo>
                    <a:pt x="51" y="60"/>
                  </a:lnTo>
                  <a:close/>
                  <a:moveTo>
                    <a:pt x="66" y="38"/>
                  </a:moveTo>
                  <a:cubicBezTo>
                    <a:pt x="13" y="38"/>
                    <a:pt x="13" y="38"/>
                    <a:pt x="13" y="38"/>
                  </a:cubicBezTo>
                  <a:cubicBezTo>
                    <a:pt x="13" y="13"/>
                    <a:pt x="13" y="13"/>
                    <a:pt x="13" y="13"/>
                  </a:cubicBezTo>
                  <a:cubicBezTo>
                    <a:pt x="63" y="13"/>
                    <a:pt x="63" y="13"/>
                    <a:pt x="63" y="13"/>
                  </a:cubicBezTo>
                  <a:cubicBezTo>
                    <a:pt x="65" y="13"/>
                    <a:pt x="66" y="14"/>
                    <a:pt x="66" y="15"/>
                  </a:cubicBezTo>
                  <a:lnTo>
                    <a:pt x="66" y="38"/>
                  </a:lnTo>
                  <a:close/>
                </a:path>
              </a:pathLst>
            </a:custGeom>
            <a:grpFill/>
            <a:ln w="9525">
              <a:noFill/>
              <a:round/>
            </a:ln>
          </p:spPr>
          <p:txBody>
            <a:bodyPr anchor="ctr"/>
            <a:lstStyle/>
            <a:p>
              <a:pPr algn="ctr"/>
              <a:endParaRPr>
                <a:solidFill>
                  <a:srgbClr val="000000"/>
                </a:solidFill>
              </a:endParaRPr>
            </a:p>
          </p:txBody>
        </p:sp>
        <p:sp>
          <p:nvSpPr>
            <p:cNvPr id="65" name="Freeform: Shape 136"/>
            <p:cNvSpPr/>
            <p:nvPr/>
          </p:nvSpPr>
          <p:spPr bwMode="auto">
            <a:xfrm>
              <a:off x="3752851" y="1784351"/>
              <a:ext cx="55563" cy="238125"/>
            </a:xfrm>
            <a:custGeom>
              <a:avLst/>
              <a:gdLst/>
              <a:ahLst/>
              <a:cxnLst>
                <a:cxn ang="0">
                  <a:pos x="26" y="0"/>
                </a:cxn>
                <a:cxn ang="0">
                  <a:pos x="7" y="0"/>
                </a:cxn>
                <a:cxn ang="0">
                  <a:pos x="0" y="13"/>
                </a:cxn>
                <a:cxn ang="0">
                  <a:pos x="0" y="100"/>
                </a:cxn>
                <a:cxn ang="0">
                  <a:pos x="7" y="112"/>
                </a:cxn>
                <a:cxn ang="0">
                  <a:pos x="26" y="112"/>
                </a:cxn>
                <a:cxn ang="0">
                  <a:pos x="26" y="0"/>
                </a:cxn>
              </a:cxnLst>
              <a:rect l="0" t="0" r="r" b="b"/>
              <a:pathLst>
                <a:path w="26" h="112">
                  <a:moveTo>
                    <a:pt x="26" y="0"/>
                  </a:moveTo>
                  <a:cubicBezTo>
                    <a:pt x="7" y="0"/>
                    <a:pt x="7" y="0"/>
                    <a:pt x="7" y="0"/>
                  </a:cubicBezTo>
                  <a:cubicBezTo>
                    <a:pt x="3" y="0"/>
                    <a:pt x="0" y="6"/>
                    <a:pt x="0" y="13"/>
                  </a:cubicBezTo>
                  <a:cubicBezTo>
                    <a:pt x="0" y="100"/>
                    <a:pt x="0" y="100"/>
                    <a:pt x="0" y="100"/>
                  </a:cubicBezTo>
                  <a:cubicBezTo>
                    <a:pt x="0" y="106"/>
                    <a:pt x="3" y="112"/>
                    <a:pt x="7" y="112"/>
                  </a:cubicBezTo>
                  <a:cubicBezTo>
                    <a:pt x="26" y="112"/>
                    <a:pt x="26" y="112"/>
                    <a:pt x="26" y="112"/>
                  </a:cubicBezTo>
                  <a:lnTo>
                    <a:pt x="26" y="0"/>
                  </a:lnTo>
                  <a:close/>
                </a:path>
              </a:pathLst>
            </a:custGeom>
            <a:grpFill/>
            <a:ln w="9525">
              <a:noFill/>
              <a:round/>
            </a:ln>
          </p:spPr>
          <p:txBody>
            <a:bodyPr anchor="ctr"/>
            <a:lstStyle/>
            <a:p>
              <a:pPr algn="ctr"/>
              <a:endParaRPr>
                <a:solidFill>
                  <a:srgbClr val="000000"/>
                </a:solidFill>
              </a:endParaRPr>
            </a:p>
          </p:txBody>
        </p:sp>
        <p:sp>
          <p:nvSpPr>
            <p:cNvPr id="66" name="Freeform: Shape 137"/>
            <p:cNvSpPr/>
            <p:nvPr/>
          </p:nvSpPr>
          <p:spPr bwMode="auto">
            <a:xfrm>
              <a:off x="3797301" y="2022476"/>
              <a:ext cx="31750" cy="33338"/>
            </a:xfrm>
            <a:custGeom>
              <a:avLst/>
              <a:gdLst/>
              <a:ahLst/>
              <a:cxnLst>
                <a:cxn ang="0">
                  <a:pos x="10" y="8"/>
                </a:cxn>
                <a:cxn ang="0">
                  <a:pos x="8" y="10"/>
                </a:cxn>
                <a:cxn ang="0">
                  <a:pos x="5" y="8"/>
                </a:cxn>
                <a:cxn ang="0">
                  <a:pos x="5" y="1"/>
                </a:cxn>
                <a:cxn ang="0">
                  <a:pos x="0" y="1"/>
                </a:cxn>
                <a:cxn ang="0">
                  <a:pos x="0" y="8"/>
                </a:cxn>
                <a:cxn ang="0">
                  <a:pos x="8" y="16"/>
                </a:cxn>
                <a:cxn ang="0">
                  <a:pos x="15" y="8"/>
                </a:cxn>
                <a:cxn ang="0">
                  <a:pos x="15" y="0"/>
                </a:cxn>
                <a:cxn ang="0">
                  <a:pos x="10" y="0"/>
                </a:cxn>
                <a:cxn ang="0">
                  <a:pos x="10" y="8"/>
                </a:cxn>
              </a:cxnLst>
              <a:rect l="0" t="0" r="r" b="b"/>
              <a:pathLst>
                <a:path w="15" h="16">
                  <a:moveTo>
                    <a:pt x="10" y="8"/>
                  </a:moveTo>
                  <a:cubicBezTo>
                    <a:pt x="10" y="9"/>
                    <a:pt x="9" y="10"/>
                    <a:pt x="8" y="10"/>
                  </a:cubicBezTo>
                  <a:cubicBezTo>
                    <a:pt x="6" y="10"/>
                    <a:pt x="5" y="9"/>
                    <a:pt x="5" y="8"/>
                  </a:cubicBezTo>
                  <a:cubicBezTo>
                    <a:pt x="5" y="1"/>
                    <a:pt x="5" y="1"/>
                    <a:pt x="5" y="1"/>
                  </a:cubicBezTo>
                  <a:cubicBezTo>
                    <a:pt x="0" y="1"/>
                    <a:pt x="0" y="1"/>
                    <a:pt x="0" y="1"/>
                  </a:cubicBezTo>
                  <a:cubicBezTo>
                    <a:pt x="0" y="8"/>
                    <a:pt x="0" y="8"/>
                    <a:pt x="0" y="8"/>
                  </a:cubicBezTo>
                  <a:cubicBezTo>
                    <a:pt x="0" y="12"/>
                    <a:pt x="3" y="16"/>
                    <a:pt x="8" y="16"/>
                  </a:cubicBezTo>
                  <a:cubicBezTo>
                    <a:pt x="12" y="16"/>
                    <a:pt x="15" y="12"/>
                    <a:pt x="15" y="8"/>
                  </a:cubicBezTo>
                  <a:cubicBezTo>
                    <a:pt x="15" y="0"/>
                    <a:pt x="15" y="0"/>
                    <a:pt x="15" y="0"/>
                  </a:cubicBezTo>
                  <a:cubicBezTo>
                    <a:pt x="10" y="0"/>
                    <a:pt x="10" y="0"/>
                    <a:pt x="10" y="0"/>
                  </a:cubicBezTo>
                  <a:lnTo>
                    <a:pt x="10" y="8"/>
                  </a:lnTo>
                  <a:close/>
                </a:path>
              </a:pathLst>
            </a:custGeom>
            <a:grpFill/>
            <a:ln w="9525">
              <a:noFill/>
              <a:round/>
            </a:ln>
          </p:spPr>
          <p:txBody>
            <a:bodyPr anchor="ctr"/>
            <a:lstStyle/>
            <a:p>
              <a:pPr algn="ctr"/>
              <a:endParaRPr>
                <a:solidFill>
                  <a:srgbClr val="000000"/>
                </a:solidFill>
              </a:endParaRPr>
            </a:p>
          </p:txBody>
        </p:sp>
      </p:grpSp>
      <p:grpSp>
        <p:nvGrpSpPr>
          <p:cNvPr id="15" name="Group 148"/>
          <p:cNvGrpSpPr/>
          <p:nvPr/>
        </p:nvGrpSpPr>
        <p:grpSpPr>
          <a:xfrm>
            <a:off x="3923579" y="4277864"/>
            <a:ext cx="531896" cy="418088"/>
            <a:chOff x="6448426" y="3767139"/>
            <a:chExt cx="363537" cy="285750"/>
          </a:xfrm>
          <a:solidFill>
            <a:schemeClr val="bg1"/>
          </a:solidFill>
        </p:grpSpPr>
        <p:sp>
          <p:nvSpPr>
            <p:cNvPr id="34" name="Rectangle 149"/>
            <p:cNvSpPr/>
            <p:nvPr/>
          </p:nvSpPr>
          <p:spPr bwMode="auto">
            <a:xfrm>
              <a:off x="6489701"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5" name="Rectangle 150"/>
            <p:cNvSpPr/>
            <p:nvPr/>
          </p:nvSpPr>
          <p:spPr bwMode="auto">
            <a:xfrm>
              <a:off x="6530976"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6" name="Rectangle 151"/>
            <p:cNvSpPr/>
            <p:nvPr/>
          </p:nvSpPr>
          <p:spPr bwMode="auto">
            <a:xfrm>
              <a:off x="6572251"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7" name="Rectangle 152"/>
            <p:cNvSpPr/>
            <p:nvPr/>
          </p:nvSpPr>
          <p:spPr bwMode="auto">
            <a:xfrm>
              <a:off x="6615113"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8" name="Rectangle 153"/>
            <p:cNvSpPr/>
            <p:nvPr/>
          </p:nvSpPr>
          <p:spPr bwMode="auto">
            <a:xfrm>
              <a:off x="6489701" y="3898901"/>
              <a:ext cx="25400" cy="22225"/>
            </a:xfrm>
            <a:prstGeom prst="rect">
              <a:avLst/>
            </a:prstGeom>
            <a:grpFill/>
            <a:ln w="9525">
              <a:noFill/>
              <a:miter lim="800000"/>
            </a:ln>
          </p:spPr>
          <p:txBody>
            <a:bodyPr anchor="ctr"/>
            <a:lstStyle/>
            <a:p>
              <a:pPr algn="ctr"/>
              <a:endParaRPr>
                <a:solidFill>
                  <a:srgbClr val="000000"/>
                </a:solidFill>
              </a:endParaRPr>
            </a:p>
          </p:txBody>
        </p:sp>
        <p:sp>
          <p:nvSpPr>
            <p:cNvPr id="39" name="Rectangle 154"/>
            <p:cNvSpPr/>
            <p:nvPr/>
          </p:nvSpPr>
          <p:spPr bwMode="auto">
            <a:xfrm>
              <a:off x="6530976" y="3898901"/>
              <a:ext cx="25400" cy="22225"/>
            </a:xfrm>
            <a:prstGeom prst="rect">
              <a:avLst/>
            </a:prstGeom>
            <a:grpFill/>
            <a:ln w="9525">
              <a:noFill/>
              <a:miter lim="800000"/>
            </a:ln>
          </p:spPr>
          <p:txBody>
            <a:bodyPr anchor="ctr"/>
            <a:lstStyle/>
            <a:p>
              <a:pPr algn="ctr"/>
              <a:endParaRPr>
                <a:solidFill>
                  <a:srgbClr val="000000"/>
                </a:solidFill>
              </a:endParaRPr>
            </a:p>
          </p:txBody>
        </p:sp>
        <p:sp>
          <p:nvSpPr>
            <p:cNvPr id="40" name="Rectangle 155"/>
            <p:cNvSpPr/>
            <p:nvPr/>
          </p:nvSpPr>
          <p:spPr bwMode="auto">
            <a:xfrm>
              <a:off x="6572251" y="3898901"/>
              <a:ext cx="25400" cy="22225"/>
            </a:xfrm>
            <a:prstGeom prst="rect">
              <a:avLst/>
            </a:prstGeom>
            <a:grpFill/>
            <a:ln w="9525">
              <a:noFill/>
              <a:miter lim="800000"/>
            </a:ln>
          </p:spPr>
          <p:txBody>
            <a:bodyPr anchor="ctr"/>
            <a:lstStyle/>
            <a:p>
              <a:pPr algn="ctr"/>
              <a:endParaRPr>
                <a:solidFill>
                  <a:srgbClr val="000000"/>
                </a:solidFill>
              </a:endParaRPr>
            </a:p>
          </p:txBody>
        </p:sp>
        <p:sp>
          <p:nvSpPr>
            <p:cNvPr id="41" name="Rectangle 156"/>
            <p:cNvSpPr/>
            <p:nvPr/>
          </p:nvSpPr>
          <p:spPr bwMode="auto">
            <a:xfrm>
              <a:off x="6489701" y="3932239"/>
              <a:ext cx="25400" cy="25400"/>
            </a:xfrm>
            <a:prstGeom prst="rect">
              <a:avLst/>
            </a:prstGeom>
            <a:grpFill/>
            <a:ln w="9525">
              <a:noFill/>
              <a:miter lim="800000"/>
            </a:ln>
          </p:spPr>
          <p:txBody>
            <a:bodyPr anchor="ctr"/>
            <a:lstStyle/>
            <a:p>
              <a:pPr algn="ctr"/>
              <a:endParaRPr>
                <a:solidFill>
                  <a:srgbClr val="000000"/>
                </a:solidFill>
              </a:endParaRPr>
            </a:p>
          </p:txBody>
        </p:sp>
        <p:sp>
          <p:nvSpPr>
            <p:cNvPr id="42" name="Rectangle 157"/>
            <p:cNvSpPr/>
            <p:nvPr/>
          </p:nvSpPr>
          <p:spPr bwMode="auto">
            <a:xfrm>
              <a:off x="6530976" y="3932239"/>
              <a:ext cx="25400" cy="25400"/>
            </a:xfrm>
            <a:prstGeom prst="rect">
              <a:avLst/>
            </a:prstGeom>
            <a:grpFill/>
            <a:ln w="9525">
              <a:noFill/>
              <a:miter lim="800000"/>
            </a:ln>
          </p:spPr>
          <p:txBody>
            <a:bodyPr anchor="ctr"/>
            <a:lstStyle/>
            <a:p>
              <a:pPr algn="ctr"/>
              <a:endParaRPr>
                <a:solidFill>
                  <a:srgbClr val="000000"/>
                </a:solidFill>
              </a:endParaRPr>
            </a:p>
          </p:txBody>
        </p:sp>
        <p:sp>
          <p:nvSpPr>
            <p:cNvPr id="43" name="Rectangle 158"/>
            <p:cNvSpPr/>
            <p:nvPr/>
          </p:nvSpPr>
          <p:spPr bwMode="auto">
            <a:xfrm>
              <a:off x="6572251" y="3932239"/>
              <a:ext cx="25400" cy="25400"/>
            </a:xfrm>
            <a:prstGeom prst="rect">
              <a:avLst/>
            </a:prstGeom>
            <a:grpFill/>
            <a:ln w="9525">
              <a:noFill/>
              <a:miter lim="800000"/>
            </a:ln>
          </p:spPr>
          <p:txBody>
            <a:bodyPr anchor="ctr"/>
            <a:lstStyle/>
            <a:p>
              <a:pPr algn="ctr"/>
              <a:endParaRPr>
                <a:solidFill>
                  <a:srgbClr val="000000"/>
                </a:solidFill>
              </a:endParaRPr>
            </a:p>
          </p:txBody>
        </p:sp>
        <p:sp>
          <p:nvSpPr>
            <p:cNvPr id="44" name="Rectangle 159"/>
            <p:cNvSpPr/>
            <p:nvPr/>
          </p:nvSpPr>
          <p:spPr bwMode="auto">
            <a:xfrm>
              <a:off x="6489701" y="3968751"/>
              <a:ext cx="25400" cy="25400"/>
            </a:xfrm>
            <a:prstGeom prst="rect">
              <a:avLst/>
            </a:prstGeom>
            <a:grpFill/>
            <a:ln w="9525">
              <a:noFill/>
              <a:miter lim="800000"/>
            </a:ln>
          </p:spPr>
          <p:txBody>
            <a:bodyPr anchor="ctr"/>
            <a:lstStyle/>
            <a:p>
              <a:pPr algn="ctr"/>
              <a:endParaRPr>
                <a:solidFill>
                  <a:srgbClr val="000000"/>
                </a:solidFill>
              </a:endParaRPr>
            </a:p>
          </p:txBody>
        </p:sp>
        <p:sp>
          <p:nvSpPr>
            <p:cNvPr id="45" name="Rectangle 160"/>
            <p:cNvSpPr/>
            <p:nvPr/>
          </p:nvSpPr>
          <p:spPr bwMode="auto">
            <a:xfrm>
              <a:off x="6530976" y="3968751"/>
              <a:ext cx="25400" cy="25400"/>
            </a:xfrm>
            <a:prstGeom prst="rect">
              <a:avLst/>
            </a:prstGeom>
            <a:grpFill/>
            <a:ln w="9525">
              <a:noFill/>
              <a:miter lim="800000"/>
            </a:ln>
          </p:spPr>
          <p:txBody>
            <a:bodyPr anchor="ctr"/>
            <a:lstStyle/>
            <a:p>
              <a:pPr algn="ctr"/>
              <a:endParaRPr>
                <a:solidFill>
                  <a:srgbClr val="000000"/>
                </a:solidFill>
              </a:endParaRPr>
            </a:p>
          </p:txBody>
        </p:sp>
        <p:sp>
          <p:nvSpPr>
            <p:cNvPr id="46" name="Rectangle 161"/>
            <p:cNvSpPr/>
            <p:nvPr/>
          </p:nvSpPr>
          <p:spPr bwMode="auto">
            <a:xfrm>
              <a:off x="6572251" y="3968751"/>
              <a:ext cx="25400" cy="25400"/>
            </a:xfrm>
            <a:prstGeom prst="rect">
              <a:avLst/>
            </a:prstGeom>
            <a:grpFill/>
            <a:ln w="9525">
              <a:noFill/>
              <a:miter lim="800000"/>
            </a:ln>
          </p:spPr>
          <p:txBody>
            <a:bodyPr anchor="ctr"/>
            <a:lstStyle/>
            <a:p>
              <a:pPr algn="ctr"/>
              <a:endParaRPr>
                <a:solidFill>
                  <a:srgbClr val="000000"/>
                </a:solidFill>
              </a:endParaRPr>
            </a:p>
          </p:txBody>
        </p:sp>
        <p:sp>
          <p:nvSpPr>
            <p:cNvPr id="47" name="Freeform: Shape 162"/>
            <p:cNvSpPr/>
            <p:nvPr/>
          </p:nvSpPr>
          <p:spPr bwMode="auto">
            <a:xfrm>
              <a:off x="6473826" y="3767139"/>
              <a:ext cx="22225" cy="63500"/>
            </a:xfrm>
            <a:custGeom>
              <a:avLst/>
              <a:gdLst/>
              <a:ahLst/>
              <a:cxnLst>
                <a:cxn ang="0">
                  <a:pos x="5" y="30"/>
                </a:cxn>
                <a:cxn ang="0">
                  <a:pos x="10" y="24"/>
                </a:cxn>
                <a:cxn ang="0">
                  <a:pos x="10" y="5"/>
                </a:cxn>
                <a:cxn ang="0">
                  <a:pos x="5" y="0"/>
                </a:cxn>
                <a:cxn ang="0">
                  <a:pos x="0" y="5"/>
                </a:cxn>
                <a:cxn ang="0">
                  <a:pos x="0" y="24"/>
                </a:cxn>
                <a:cxn ang="0">
                  <a:pos x="5" y="30"/>
                </a:cxn>
                <a:cxn ang="0">
                  <a:pos x="5" y="21"/>
                </a:cxn>
                <a:cxn ang="0">
                  <a:pos x="8" y="24"/>
                </a:cxn>
                <a:cxn ang="0">
                  <a:pos x="5" y="26"/>
                </a:cxn>
                <a:cxn ang="0">
                  <a:pos x="2" y="24"/>
                </a:cxn>
                <a:cxn ang="0">
                  <a:pos x="5" y="21"/>
                </a:cxn>
              </a:cxnLst>
              <a:rect l="0" t="0" r="r" b="b"/>
              <a:pathLst>
                <a:path w="10" h="30">
                  <a:moveTo>
                    <a:pt x="5" y="30"/>
                  </a:moveTo>
                  <a:cubicBezTo>
                    <a:pt x="8" y="30"/>
                    <a:pt x="10" y="27"/>
                    <a:pt x="10" y="24"/>
                  </a:cubicBezTo>
                  <a:cubicBezTo>
                    <a:pt x="10" y="5"/>
                    <a:pt x="10" y="5"/>
                    <a:pt x="10" y="5"/>
                  </a:cubicBezTo>
                  <a:cubicBezTo>
                    <a:pt x="10" y="2"/>
                    <a:pt x="8" y="0"/>
                    <a:pt x="5" y="0"/>
                  </a:cubicBezTo>
                  <a:cubicBezTo>
                    <a:pt x="2" y="0"/>
                    <a:pt x="0" y="2"/>
                    <a:pt x="0" y="5"/>
                  </a:cubicBezTo>
                  <a:cubicBezTo>
                    <a:pt x="0" y="24"/>
                    <a:pt x="0" y="24"/>
                    <a:pt x="0" y="24"/>
                  </a:cubicBezTo>
                  <a:cubicBezTo>
                    <a:pt x="0" y="27"/>
                    <a:pt x="2" y="30"/>
                    <a:pt x="5" y="30"/>
                  </a:cubicBezTo>
                  <a:close/>
                  <a:moveTo>
                    <a:pt x="5" y="21"/>
                  </a:moveTo>
                  <a:cubicBezTo>
                    <a:pt x="6" y="21"/>
                    <a:pt x="8" y="22"/>
                    <a:pt x="8" y="24"/>
                  </a:cubicBezTo>
                  <a:cubicBezTo>
                    <a:pt x="8" y="25"/>
                    <a:pt x="6" y="26"/>
                    <a:pt x="5" y="26"/>
                  </a:cubicBezTo>
                  <a:cubicBezTo>
                    <a:pt x="3" y="26"/>
                    <a:pt x="2" y="25"/>
                    <a:pt x="2" y="24"/>
                  </a:cubicBezTo>
                  <a:cubicBezTo>
                    <a:pt x="2" y="22"/>
                    <a:pt x="3" y="21"/>
                    <a:pt x="5" y="21"/>
                  </a:cubicBezTo>
                  <a:close/>
                </a:path>
              </a:pathLst>
            </a:custGeom>
            <a:grpFill/>
            <a:ln w="9525">
              <a:noFill/>
              <a:round/>
            </a:ln>
          </p:spPr>
          <p:txBody>
            <a:bodyPr anchor="ctr"/>
            <a:lstStyle/>
            <a:p>
              <a:pPr algn="ctr"/>
              <a:endParaRPr>
                <a:solidFill>
                  <a:srgbClr val="000000"/>
                </a:solidFill>
              </a:endParaRPr>
            </a:p>
          </p:txBody>
        </p:sp>
        <p:sp>
          <p:nvSpPr>
            <p:cNvPr id="48" name="Freeform: Shape 163"/>
            <p:cNvSpPr/>
            <p:nvPr/>
          </p:nvSpPr>
          <p:spPr bwMode="auto">
            <a:xfrm>
              <a:off x="6518276" y="3767139"/>
              <a:ext cx="23813" cy="63500"/>
            </a:xfrm>
            <a:custGeom>
              <a:avLst/>
              <a:gdLst/>
              <a:ahLst/>
              <a:cxnLst>
                <a:cxn ang="0">
                  <a:pos x="6" y="30"/>
                </a:cxn>
                <a:cxn ang="0">
                  <a:pos x="11" y="24"/>
                </a:cxn>
                <a:cxn ang="0">
                  <a:pos x="11" y="5"/>
                </a:cxn>
                <a:cxn ang="0">
                  <a:pos x="6" y="0"/>
                </a:cxn>
                <a:cxn ang="0">
                  <a:pos x="0" y="5"/>
                </a:cxn>
                <a:cxn ang="0">
                  <a:pos x="0" y="24"/>
                </a:cxn>
                <a:cxn ang="0">
                  <a:pos x="6" y="30"/>
                </a:cxn>
                <a:cxn ang="0">
                  <a:pos x="6" y="21"/>
                </a:cxn>
                <a:cxn ang="0">
                  <a:pos x="8" y="24"/>
                </a:cxn>
                <a:cxn ang="0">
                  <a:pos x="6" y="26"/>
                </a:cxn>
                <a:cxn ang="0">
                  <a:pos x="3" y="24"/>
                </a:cxn>
                <a:cxn ang="0">
                  <a:pos x="6" y="21"/>
                </a:cxn>
              </a:cxnLst>
              <a:rect l="0" t="0" r="r" b="b"/>
              <a:pathLst>
                <a:path w="11" h="30">
                  <a:moveTo>
                    <a:pt x="6" y="30"/>
                  </a:moveTo>
                  <a:cubicBezTo>
                    <a:pt x="8" y="30"/>
                    <a:pt x="11" y="27"/>
                    <a:pt x="11" y="24"/>
                  </a:cubicBezTo>
                  <a:cubicBezTo>
                    <a:pt x="11" y="5"/>
                    <a:pt x="11" y="5"/>
                    <a:pt x="11" y="5"/>
                  </a:cubicBezTo>
                  <a:cubicBezTo>
                    <a:pt x="11" y="2"/>
                    <a:pt x="8" y="0"/>
                    <a:pt x="6" y="0"/>
                  </a:cubicBezTo>
                  <a:cubicBezTo>
                    <a:pt x="3" y="0"/>
                    <a:pt x="0" y="2"/>
                    <a:pt x="0" y="5"/>
                  </a:cubicBezTo>
                  <a:cubicBezTo>
                    <a:pt x="0" y="24"/>
                    <a:pt x="0" y="24"/>
                    <a:pt x="0" y="24"/>
                  </a:cubicBezTo>
                  <a:cubicBezTo>
                    <a:pt x="0" y="27"/>
                    <a:pt x="3" y="30"/>
                    <a:pt x="6" y="30"/>
                  </a:cubicBezTo>
                  <a:close/>
                  <a:moveTo>
                    <a:pt x="6" y="21"/>
                  </a:moveTo>
                  <a:cubicBezTo>
                    <a:pt x="7" y="21"/>
                    <a:pt x="8" y="22"/>
                    <a:pt x="8" y="24"/>
                  </a:cubicBezTo>
                  <a:cubicBezTo>
                    <a:pt x="8" y="25"/>
                    <a:pt x="7" y="26"/>
                    <a:pt x="6" y="26"/>
                  </a:cubicBezTo>
                  <a:cubicBezTo>
                    <a:pt x="4" y="26"/>
                    <a:pt x="3" y="25"/>
                    <a:pt x="3" y="24"/>
                  </a:cubicBezTo>
                  <a:cubicBezTo>
                    <a:pt x="3" y="22"/>
                    <a:pt x="4" y="21"/>
                    <a:pt x="6" y="21"/>
                  </a:cubicBezTo>
                  <a:close/>
                </a:path>
              </a:pathLst>
            </a:custGeom>
            <a:grpFill/>
            <a:ln w="9525">
              <a:noFill/>
              <a:round/>
            </a:ln>
          </p:spPr>
          <p:txBody>
            <a:bodyPr anchor="ctr"/>
            <a:lstStyle/>
            <a:p>
              <a:pPr algn="ctr"/>
              <a:endParaRPr>
                <a:solidFill>
                  <a:srgbClr val="000000"/>
                </a:solidFill>
              </a:endParaRPr>
            </a:p>
          </p:txBody>
        </p:sp>
        <p:sp>
          <p:nvSpPr>
            <p:cNvPr id="49" name="Freeform: Shape 164"/>
            <p:cNvSpPr/>
            <p:nvPr/>
          </p:nvSpPr>
          <p:spPr bwMode="auto">
            <a:xfrm>
              <a:off x="6584951" y="3767139"/>
              <a:ext cx="22225" cy="63500"/>
            </a:xfrm>
            <a:custGeom>
              <a:avLst/>
              <a:gdLst/>
              <a:ahLst/>
              <a:cxnLst>
                <a:cxn ang="0">
                  <a:pos x="6" y="30"/>
                </a:cxn>
                <a:cxn ang="0">
                  <a:pos x="11" y="24"/>
                </a:cxn>
                <a:cxn ang="0">
                  <a:pos x="11" y="5"/>
                </a:cxn>
                <a:cxn ang="0">
                  <a:pos x="6" y="0"/>
                </a:cxn>
                <a:cxn ang="0">
                  <a:pos x="0" y="5"/>
                </a:cxn>
                <a:cxn ang="0">
                  <a:pos x="0" y="24"/>
                </a:cxn>
                <a:cxn ang="0">
                  <a:pos x="6" y="30"/>
                </a:cxn>
                <a:cxn ang="0">
                  <a:pos x="6" y="21"/>
                </a:cxn>
                <a:cxn ang="0">
                  <a:pos x="8" y="24"/>
                </a:cxn>
                <a:cxn ang="0">
                  <a:pos x="6" y="26"/>
                </a:cxn>
                <a:cxn ang="0">
                  <a:pos x="3" y="24"/>
                </a:cxn>
                <a:cxn ang="0">
                  <a:pos x="6" y="21"/>
                </a:cxn>
              </a:cxnLst>
              <a:rect l="0" t="0" r="r" b="b"/>
              <a:pathLst>
                <a:path w="11" h="30">
                  <a:moveTo>
                    <a:pt x="6" y="30"/>
                  </a:moveTo>
                  <a:cubicBezTo>
                    <a:pt x="8" y="30"/>
                    <a:pt x="11" y="27"/>
                    <a:pt x="11" y="24"/>
                  </a:cubicBezTo>
                  <a:cubicBezTo>
                    <a:pt x="11" y="5"/>
                    <a:pt x="11" y="5"/>
                    <a:pt x="11" y="5"/>
                  </a:cubicBezTo>
                  <a:cubicBezTo>
                    <a:pt x="11" y="2"/>
                    <a:pt x="8" y="0"/>
                    <a:pt x="6" y="0"/>
                  </a:cubicBezTo>
                  <a:cubicBezTo>
                    <a:pt x="3" y="0"/>
                    <a:pt x="0" y="2"/>
                    <a:pt x="0" y="5"/>
                  </a:cubicBezTo>
                  <a:cubicBezTo>
                    <a:pt x="0" y="24"/>
                    <a:pt x="0" y="24"/>
                    <a:pt x="0" y="24"/>
                  </a:cubicBezTo>
                  <a:cubicBezTo>
                    <a:pt x="0" y="27"/>
                    <a:pt x="3" y="30"/>
                    <a:pt x="6" y="30"/>
                  </a:cubicBezTo>
                  <a:close/>
                  <a:moveTo>
                    <a:pt x="6" y="21"/>
                  </a:moveTo>
                  <a:cubicBezTo>
                    <a:pt x="7" y="21"/>
                    <a:pt x="8" y="22"/>
                    <a:pt x="8" y="24"/>
                  </a:cubicBezTo>
                  <a:cubicBezTo>
                    <a:pt x="8" y="25"/>
                    <a:pt x="7" y="26"/>
                    <a:pt x="6" y="26"/>
                  </a:cubicBezTo>
                  <a:cubicBezTo>
                    <a:pt x="4" y="26"/>
                    <a:pt x="3" y="25"/>
                    <a:pt x="3" y="24"/>
                  </a:cubicBezTo>
                  <a:cubicBezTo>
                    <a:pt x="3" y="22"/>
                    <a:pt x="4" y="21"/>
                    <a:pt x="6" y="21"/>
                  </a:cubicBezTo>
                  <a:close/>
                </a:path>
              </a:pathLst>
            </a:custGeom>
            <a:grpFill/>
            <a:ln w="9525">
              <a:noFill/>
              <a:round/>
            </a:ln>
          </p:spPr>
          <p:txBody>
            <a:bodyPr anchor="ctr"/>
            <a:lstStyle/>
            <a:p>
              <a:pPr algn="ctr"/>
              <a:endParaRPr>
                <a:solidFill>
                  <a:srgbClr val="000000"/>
                </a:solidFill>
              </a:endParaRPr>
            </a:p>
          </p:txBody>
        </p:sp>
        <p:sp>
          <p:nvSpPr>
            <p:cNvPr id="50" name="Freeform: Shape 165"/>
            <p:cNvSpPr/>
            <p:nvPr/>
          </p:nvSpPr>
          <p:spPr bwMode="auto">
            <a:xfrm>
              <a:off x="6630988" y="3767139"/>
              <a:ext cx="22225" cy="63500"/>
            </a:xfrm>
            <a:custGeom>
              <a:avLst/>
              <a:gdLst/>
              <a:ahLst/>
              <a:cxnLst>
                <a:cxn ang="0">
                  <a:pos x="5" y="30"/>
                </a:cxn>
                <a:cxn ang="0">
                  <a:pos x="10" y="24"/>
                </a:cxn>
                <a:cxn ang="0">
                  <a:pos x="10" y="5"/>
                </a:cxn>
                <a:cxn ang="0">
                  <a:pos x="5" y="0"/>
                </a:cxn>
                <a:cxn ang="0">
                  <a:pos x="0" y="5"/>
                </a:cxn>
                <a:cxn ang="0">
                  <a:pos x="0" y="24"/>
                </a:cxn>
                <a:cxn ang="0">
                  <a:pos x="5" y="30"/>
                </a:cxn>
                <a:cxn ang="0">
                  <a:pos x="5" y="21"/>
                </a:cxn>
                <a:cxn ang="0">
                  <a:pos x="8" y="24"/>
                </a:cxn>
                <a:cxn ang="0">
                  <a:pos x="5" y="26"/>
                </a:cxn>
                <a:cxn ang="0">
                  <a:pos x="3" y="24"/>
                </a:cxn>
                <a:cxn ang="0">
                  <a:pos x="5" y="21"/>
                </a:cxn>
              </a:cxnLst>
              <a:rect l="0" t="0" r="r" b="b"/>
              <a:pathLst>
                <a:path w="10" h="30">
                  <a:moveTo>
                    <a:pt x="5" y="30"/>
                  </a:moveTo>
                  <a:cubicBezTo>
                    <a:pt x="8" y="30"/>
                    <a:pt x="10" y="27"/>
                    <a:pt x="10" y="24"/>
                  </a:cubicBezTo>
                  <a:cubicBezTo>
                    <a:pt x="10" y="5"/>
                    <a:pt x="10" y="5"/>
                    <a:pt x="10" y="5"/>
                  </a:cubicBezTo>
                  <a:cubicBezTo>
                    <a:pt x="10" y="2"/>
                    <a:pt x="8" y="0"/>
                    <a:pt x="5" y="0"/>
                  </a:cubicBezTo>
                  <a:cubicBezTo>
                    <a:pt x="2" y="0"/>
                    <a:pt x="0" y="2"/>
                    <a:pt x="0" y="5"/>
                  </a:cubicBezTo>
                  <a:cubicBezTo>
                    <a:pt x="0" y="24"/>
                    <a:pt x="0" y="24"/>
                    <a:pt x="0" y="24"/>
                  </a:cubicBezTo>
                  <a:cubicBezTo>
                    <a:pt x="0" y="27"/>
                    <a:pt x="2" y="30"/>
                    <a:pt x="5" y="30"/>
                  </a:cubicBezTo>
                  <a:close/>
                  <a:moveTo>
                    <a:pt x="5" y="21"/>
                  </a:moveTo>
                  <a:cubicBezTo>
                    <a:pt x="7" y="21"/>
                    <a:pt x="8" y="22"/>
                    <a:pt x="8" y="24"/>
                  </a:cubicBezTo>
                  <a:cubicBezTo>
                    <a:pt x="8" y="25"/>
                    <a:pt x="7" y="26"/>
                    <a:pt x="5" y="26"/>
                  </a:cubicBezTo>
                  <a:cubicBezTo>
                    <a:pt x="4" y="26"/>
                    <a:pt x="3" y="25"/>
                    <a:pt x="3" y="24"/>
                  </a:cubicBezTo>
                  <a:cubicBezTo>
                    <a:pt x="3" y="22"/>
                    <a:pt x="4" y="21"/>
                    <a:pt x="5" y="21"/>
                  </a:cubicBezTo>
                  <a:close/>
                </a:path>
              </a:pathLst>
            </a:custGeom>
            <a:grpFill/>
            <a:ln w="9525">
              <a:noFill/>
              <a:round/>
            </a:ln>
          </p:spPr>
          <p:txBody>
            <a:bodyPr anchor="ctr"/>
            <a:lstStyle/>
            <a:p>
              <a:pPr algn="ctr"/>
              <a:endParaRPr>
                <a:solidFill>
                  <a:srgbClr val="000000"/>
                </a:solidFill>
              </a:endParaRPr>
            </a:p>
          </p:txBody>
        </p:sp>
        <p:sp>
          <p:nvSpPr>
            <p:cNvPr id="51" name="Freeform: Shape 166"/>
            <p:cNvSpPr/>
            <p:nvPr/>
          </p:nvSpPr>
          <p:spPr bwMode="auto">
            <a:xfrm>
              <a:off x="6448426" y="3795714"/>
              <a:ext cx="231775" cy="219075"/>
            </a:xfrm>
            <a:custGeom>
              <a:avLst/>
              <a:gdLst/>
              <a:ahLst/>
              <a:cxnLst>
                <a:cxn ang="0">
                  <a:pos x="7" y="96"/>
                </a:cxn>
                <a:cxn ang="0">
                  <a:pos x="7" y="25"/>
                </a:cxn>
                <a:cxn ang="0">
                  <a:pos x="102" y="25"/>
                </a:cxn>
                <a:cxn ang="0">
                  <a:pos x="102" y="39"/>
                </a:cxn>
                <a:cxn ang="0">
                  <a:pos x="109" y="37"/>
                </a:cxn>
                <a:cxn ang="0">
                  <a:pos x="109" y="6"/>
                </a:cxn>
                <a:cxn ang="0">
                  <a:pos x="103" y="0"/>
                </a:cxn>
                <a:cxn ang="0">
                  <a:pos x="98" y="0"/>
                </a:cxn>
                <a:cxn ang="0">
                  <a:pos x="98" y="10"/>
                </a:cxn>
                <a:cxn ang="0">
                  <a:pos x="91" y="17"/>
                </a:cxn>
                <a:cxn ang="0">
                  <a:pos x="84" y="10"/>
                </a:cxn>
                <a:cxn ang="0">
                  <a:pos x="84" y="0"/>
                </a:cxn>
                <a:cxn ang="0">
                  <a:pos x="76" y="0"/>
                </a:cxn>
                <a:cxn ang="0">
                  <a:pos x="76" y="10"/>
                </a:cxn>
                <a:cxn ang="0">
                  <a:pos x="70" y="17"/>
                </a:cxn>
                <a:cxn ang="0">
                  <a:pos x="63" y="10"/>
                </a:cxn>
                <a:cxn ang="0">
                  <a:pos x="63" y="0"/>
                </a:cxn>
                <a:cxn ang="0">
                  <a:pos x="45" y="0"/>
                </a:cxn>
                <a:cxn ang="0">
                  <a:pos x="45" y="10"/>
                </a:cxn>
                <a:cxn ang="0">
                  <a:pos x="39" y="17"/>
                </a:cxn>
                <a:cxn ang="0">
                  <a:pos x="32" y="10"/>
                </a:cxn>
                <a:cxn ang="0">
                  <a:pos x="32" y="0"/>
                </a:cxn>
                <a:cxn ang="0">
                  <a:pos x="24" y="0"/>
                </a:cxn>
                <a:cxn ang="0">
                  <a:pos x="24" y="10"/>
                </a:cxn>
                <a:cxn ang="0">
                  <a:pos x="17" y="17"/>
                </a:cxn>
                <a:cxn ang="0">
                  <a:pos x="10" y="10"/>
                </a:cxn>
                <a:cxn ang="0">
                  <a:pos x="10" y="0"/>
                </a:cxn>
                <a:cxn ang="0">
                  <a:pos x="6" y="0"/>
                </a:cxn>
                <a:cxn ang="0">
                  <a:pos x="0" y="6"/>
                </a:cxn>
                <a:cxn ang="0">
                  <a:pos x="0" y="97"/>
                </a:cxn>
                <a:cxn ang="0">
                  <a:pos x="6" y="103"/>
                </a:cxn>
                <a:cxn ang="0">
                  <a:pos x="81" y="103"/>
                </a:cxn>
                <a:cxn ang="0">
                  <a:pos x="78" y="96"/>
                </a:cxn>
                <a:cxn ang="0">
                  <a:pos x="7" y="96"/>
                </a:cxn>
              </a:cxnLst>
              <a:rect l="0" t="0" r="r" b="b"/>
              <a:pathLst>
                <a:path w="109" h="103">
                  <a:moveTo>
                    <a:pt x="7" y="96"/>
                  </a:moveTo>
                  <a:cubicBezTo>
                    <a:pt x="7" y="25"/>
                    <a:pt x="7" y="25"/>
                    <a:pt x="7" y="25"/>
                  </a:cubicBezTo>
                  <a:cubicBezTo>
                    <a:pt x="102" y="25"/>
                    <a:pt x="102" y="25"/>
                    <a:pt x="102" y="25"/>
                  </a:cubicBezTo>
                  <a:cubicBezTo>
                    <a:pt x="102" y="39"/>
                    <a:pt x="102" y="39"/>
                    <a:pt x="102" y="39"/>
                  </a:cubicBezTo>
                  <a:cubicBezTo>
                    <a:pt x="105" y="38"/>
                    <a:pt x="107" y="37"/>
                    <a:pt x="109" y="37"/>
                  </a:cubicBezTo>
                  <a:cubicBezTo>
                    <a:pt x="109" y="6"/>
                    <a:pt x="109" y="6"/>
                    <a:pt x="109" y="6"/>
                  </a:cubicBezTo>
                  <a:cubicBezTo>
                    <a:pt x="109" y="3"/>
                    <a:pt x="107" y="0"/>
                    <a:pt x="103" y="0"/>
                  </a:cubicBezTo>
                  <a:cubicBezTo>
                    <a:pt x="98" y="0"/>
                    <a:pt x="98" y="0"/>
                    <a:pt x="98" y="0"/>
                  </a:cubicBezTo>
                  <a:cubicBezTo>
                    <a:pt x="98" y="10"/>
                    <a:pt x="98" y="10"/>
                    <a:pt x="98" y="10"/>
                  </a:cubicBezTo>
                  <a:cubicBezTo>
                    <a:pt x="98" y="14"/>
                    <a:pt x="95" y="17"/>
                    <a:pt x="91" y="17"/>
                  </a:cubicBezTo>
                  <a:cubicBezTo>
                    <a:pt x="87" y="17"/>
                    <a:pt x="84" y="14"/>
                    <a:pt x="84" y="10"/>
                  </a:cubicBezTo>
                  <a:cubicBezTo>
                    <a:pt x="84" y="0"/>
                    <a:pt x="84" y="0"/>
                    <a:pt x="84" y="0"/>
                  </a:cubicBezTo>
                  <a:cubicBezTo>
                    <a:pt x="76" y="0"/>
                    <a:pt x="76" y="0"/>
                    <a:pt x="76" y="0"/>
                  </a:cubicBezTo>
                  <a:cubicBezTo>
                    <a:pt x="76" y="10"/>
                    <a:pt x="76" y="10"/>
                    <a:pt x="76" y="10"/>
                  </a:cubicBezTo>
                  <a:cubicBezTo>
                    <a:pt x="76" y="14"/>
                    <a:pt x="73" y="17"/>
                    <a:pt x="70" y="17"/>
                  </a:cubicBezTo>
                  <a:cubicBezTo>
                    <a:pt x="66" y="17"/>
                    <a:pt x="63" y="14"/>
                    <a:pt x="63" y="10"/>
                  </a:cubicBezTo>
                  <a:cubicBezTo>
                    <a:pt x="63" y="0"/>
                    <a:pt x="63" y="0"/>
                    <a:pt x="63" y="0"/>
                  </a:cubicBezTo>
                  <a:cubicBezTo>
                    <a:pt x="45" y="0"/>
                    <a:pt x="45" y="0"/>
                    <a:pt x="45" y="0"/>
                  </a:cubicBezTo>
                  <a:cubicBezTo>
                    <a:pt x="45" y="10"/>
                    <a:pt x="45" y="10"/>
                    <a:pt x="45" y="10"/>
                  </a:cubicBezTo>
                  <a:cubicBezTo>
                    <a:pt x="45" y="14"/>
                    <a:pt x="42" y="17"/>
                    <a:pt x="39" y="17"/>
                  </a:cubicBezTo>
                  <a:cubicBezTo>
                    <a:pt x="35" y="17"/>
                    <a:pt x="32" y="14"/>
                    <a:pt x="32" y="10"/>
                  </a:cubicBezTo>
                  <a:cubicBezTo>
                    <a:pt x="32" y="0"/>
                    <a:pt x="32" y="0"/>
                    <a:pt x="32" y="0"/>
                  </a:cubicBezTo>
                  <a:cubicBezTo>
                    <a:pt x="24" y="0"/>
                    <a:pt x="24" y="0"/>
                    <a:pt x="24" y="0"/>
                  </a:cubicBezTo>
                  <a:cubicBezTo>
                    <a:pt x="24" y="10"/>
                    <a:pt x="24" y="10"/>
                    <a:pt x="24" y="10"/>
                  </a:cubicBezTo>
                  <a:cubicBezTo>
                    <a:pt x="24" y="14"/>
                    <a:pt x="21" y="17"/>
                    <a:pt x="17" y="17"/>
                  </a:cubicBezTo>
                  <a:cubicBezTo>
                    <a:pt x="13" y="17"/>
                    <a:pt x="10" y="14"/>
                    <a:pt x="10" y="10"/>
                  </a:cubicBezTo>
                  <a:cubicBezTo>
                    <a:pt x="10" y="0"/>
                    <a:pt x="10" y="0"/>
                    <a:pt x="10" y="0"/>
                  </a:cubicBezTo>
                  <a:cubicBezTo>
                    <a:pt x="6" y="0"/>
                    <a:pt x="6" y="0"/>
                    <a:pt x="6" y="0"/>
                  </a:cubicBezTo>
                  <a:cubicBezTo>
                    <a:pt x="2" y="0"/>
                    <a:pt x="0" y="3"/>
                    <a:pt x="0" y="6"/>
                  </a:cubicBezTo>
                  <a:cubicBezTo>
                    <a:pt x="0" y="97"/>
                    <a:pt x="0" y="97"/>
                    <a:pt x="0" y="97"/>
                  </a:cubicBezTo>
                  <a:cubicBezTo>
                    <a:pt x="0" y="101"/>
                    <a:pt x="2" y="103"/>
                    <a:pt x="6" y="103"/>
                  </a:cubicBezTo>
                  <a:cubicBezTo>
                    <a:pt x="81" y="103"/>
                    <a:pt x="81" y="103"/>
                    <a:pt x="81" y="103"/>
                  </a:cubicBezTo>
                  <a:cubicBezTo>
                    <a:pt x="80" y="101"/>
                    <a:pt x="79" y="99"/>
                    <a:pt x="78" y="96"/>
                  </a:cubicBezTo>
                  <a:lnTo>
                    <a:pt x="7" y="96"/>
                  </a:lnTo>
                  <a:close/>
                </a:path>
              </a:pathLst>
            </a:custGeom>
            <a:grpFill/>
            <a:ln w="9525">
              <a:noFill/>
              <a:round/>
            </a:ln>
          </p:spPr>
          <p:txBody>
            <a:bodyPr anchor="ctr"/>
            <a:lstStyle/>
            <a:p>
              <a:pPr algn="ctr"/>
              <a:endParaRPr>
                <a:solidFill>
                  <a:srgbClr val="000000"/>
                </a:solidFill>
              </a:endParaRPr>
            </a:p>
          </p:txBody>
        </p:sp>
        <p:sp>
          <p:nvSpPr>
            <p:cNvPr id="52" name="Freeform: Shape 167"/>
            <p:cNvSpPr/>
            <p:nvPr/>
          </p:nvSpPr>
          <p:spPr bwMode="auto">
            <a:xfrm>
              <a:off x="6700838" y="3951289"/>
              <a:ext cx="41275" cy="41275"/>
            </a:xfrm>
            <a:custGeom>
              <a:avLst/>
              <a:gdLst/>
              <a:ahLst/>
              <a:cxnLst>
                <a:cxn ang="0">
                  <a:pos x="9" y="19"/>
                </a:cxn>
                <a:cxn ang="0">
                  <a:pos x="19" y="9"/>
                </a:cxn>
                <a:cxn ang="0">
                  <a:pos x="9" y="0"/>
                </a:cxn>
                <a:cxn ang="0">
                  <a:pos x="0" y="9"/>
                </a:cxn>
                <a:cxn ang="0">
                  <a:pos x="9" y="19"/>
                </a:cxn>
                <a:cxn ang="0">
                  <a:pos x="9" y="10"/>
                </a:cxn>
                <a:cxn ang="0">
                  <a:pos x="6" y="7"/>
                </a:cxn>
                <a:cxn ang="0">
                  <a:pos x="9" y="5"/>
                </a:cxn>
                <a:cxn ang="0">
                  <a:pos x="9" y="3"/>
                </a:cxn>
                <a:cxn ang="0">
                  <a:pos x="10" y="3"/>
                </a:cxn>
                <a:cxn ang="0">
                  <a:pos x="10" y="5"/>
                </a:cxn>
                <a:cxn ang="0">
                  <a:pos x="12" y="5"/>
                </a:cxn>
                <a:cxn ang="0">
                  <a:pos x="12" y="7"/>
                </a:cxn>
                <a:cxn ang="0">
                  <a:pos x="10" y="6"/>
                </a:cxn>
                <a:cxn ang="0">
                  <a:pos x="8" y="7"/>
                </a:cxn>
                <a:cxn ang="0">
                  <a:pos x="10" y="8"/>
                </a:cxn>
                <a:cxn ang="0">
                  <a:pos x="13" y="11"/>
                </a:cxn>
                <a:cxn ang="0">
                  <a:pos x="10" y="14"/>
                </a:cxn>
                <a:cxn ang="0">
                  <a:pos x="10" y="15"/>
                </a:cxn>
                <a:cxn ang="0">
                  <a:pos x="9" y="15"/>
                </a:cxn>
                <a:cxn ang="0">
                  <a:pos x="9" y="14"/>
                </a:cxn>
                <a:cxn ang="0">
                  <a:pos x="6" y="13"/>
                </a:cxn>
                <a:cxn ang="0">
                  <a:pos x="7" y="11"/>
                </a:cxn>
                <a:cxn ang="0">
                  <a:pos x="9" y="12"/>
                </a:cxn>
                <a:cxn ang="0">
                  <a:pos x="10" y="11"/>
                </a:cxn>
                <a:cxn ang="0">
                  <a:pos x="9" y="10"/>
                </a:cxn>
              </a:cxnLst>
              <a:rect l="0" t="0" r="r" b="b"/>
              <a:pathLst>
                <a:path w="19" h="19">
                  <a:moveTo>
                    <a:pt x="9" y="19"/>
                  </a:moveTo>
                  <a:cubicBezTo>
                    <a:pt x="15" y="19"/>
                    <a:pt x="19" y="15"/>
                    <a:pt x="19" y="9"/>
                  </a:cubicBezTo>
                  <a:cubicBezTo>
                    <a:pt x="19" y="4"/>
                    <a:pt x="15" y="0"/>
                    <a:pt x="9" y="0"/>
                  </a:cubicBezTo>
                  <a:cubicBezTo>
                    <a:pt x="4" y="0"/>
                    <a:pt x="0" y="4"/>
                    <a:pt x="0" y="9"/>
                  </a:cubicBezTo>
                  <a:cubicBezTo>
                    <a:pt x="0" y="15"/>
                    <a:pt x="4" y="19"/>
                    <a:pt x="9" y="19"/>
                  </a:cubicBezTo>
                  <a:close/>
                  <a:moveTo>
                    <a:pt x="9" y="10"/>
                  </a:moveTo>
                  <a:cubicBezTo>
                    <a:pt x="7" y="9"/>
                    <a:pt x="6" y="9"/>
                    <a:pt x="6" y="7"/>
                  </a:cubicBezTo>
                  <a:cubicBezTo>
                    <a:pt x="6" y="6"/>
                    <a:pt x="7" y="5"/>
                    <a:pt x="9" y="5"/>
                  </a:cubicBezTo>
                  <a:cubicBezTo>
                    <a:pt x="9" y="3"/>
                    <a:pt x="9" y="3"/>
                    <a:pt x="9" y="3"/>
                  </a:cubicBezTo>
                  <a:cubicBezTo>
                    <a:pt x="10" y="3"/>
                    <a:pt x="10" y="3"/>
                    <a:pt x="10" y="3"/>
                  </a:cubicBezTo>
                  <a:cubicBezTo>
                    <a:pt x="10" y="5"/>
                    <a:pt x="10" y="5"/>
                    <a:pt x="10" y="5"/>
                  </a:cubicBezTo>
                  <a:cubicBezTo>
                    <a:pt x="11" y="5"/>
                    <a:pt x="12" y="5"/>
                    <a:pt x="12" y="5"/>
                  </a:cubicBezTo>
                  <a:cubicBezTo>
                    <a:pt x="12" y="7"/>
                    <a:pt x="12" y="7"/>
                    <a:pt x="12" y="7"/>
                  </a:cubicBezTo>
                  <a:cubicBezTo>
                    <a:pt x="11" y="6"/>
                    <a:pt x="11" y="6"/>
                    <a:pt x="10" y="6"/>
                  </a:cubicBezTo>
                  <a:cubicBezTo>
                    <a:pt x="9" y="6"/>
                    <a:pt x="8" y="7"/>
                    <a:pt x="8" y="7"/>
                  </a:cubicBezTo>
                  <a:cubicBezTo>
                    <a:pt x="8" y="7"/>
                    <a:pt x="9" y="8"/>
                    <a:pt x="10" y="8"/>
                  </a:cubicBezTo>
                  <a:cubicBezTo>
                    <a:pt x="12" y="9"/>
                    <a:pt x="13" y="10"/>
                    <a:pt x="13" y="11"/>
                  </a:cubicBezTo>
                  <a:cubicBezTo>
                    <a:pt x="13" y="12"/>
                    <a:pt x="12" y="13"/>
                    <a:pt x="10" y="14"/>
                  </a:cubicBezTo>
                  <a:cubicBezTo>
                    <a:pt x="10" y="15"/>
                    <a:pt x="10" y="15"/>
                    <a:pt x="10" y="15"/>
                  </a:cubicBezTo>
                  <a:cubicBezTo>
                    <a:pt x="9" y="15"/>
                    <a:pt x="9" y="15"/>
                    <a:pt x="9" y="15"/>
                  </a:cubicBezTo>
                  <a:cubicBezTo>
                    <a:pt x="9" y="14"/>
                    <a:pt x="9" y="14"/>
                    <a:pt x="9" y="14"/>
                  </a:cubicBezTo>
                  <a:cubicBezTo>
                    <a:pt x="8" y="14"/>
                    <a:pt x="7" y="13"/>
                    <a:pt x="6" y="13"/>
                  </a:cubicBezTo>
                  <a:cubicBezTo>
                    <a:pt x="7" y="11"/>
                    <a:pt x="7" y="11"/>
                    <a:pt x="7" y="11"/>
                  </a:cubicBezTo>
                  <a:cubicBezTo>
                    <a:pt x="7" y="12"/>
                    <a:pt x="8" y="12"/>
                    <a:pt x="9" y="12"/>
                  </a:cubicBezTo>
                  <a:cubicBezTo>
                    <a:pt x="10" y="12"/>
                    <a:pt x="10" y="12"/>
                    <a:pt x="10" y="11"/>
                  </a:cubicBezTo>
                  <a:cubicBezTo>
                    <a:pt x="10" y="11"/>
                    <a:pt x="10" y="10"/>
                    <a:pt x="9" y="10"/>
                  </a:cubicBezTo>
                  <a:close/>
                </a:path>
              </a:pathLst>
            </a:custGeom>
            <a:grpFill/>
            <a:ln w="9525">
              <a:noFill/>
              <a:round/>
            </a:ln>
          </p:spPr>
          <p:txBody>
            <a:bodyPr anchor="ctr"/>
            <a:lstStyle/>
            <a:p>
              <a:pPr algn="ctr"/>
              <a:endParaRPr>
                <a:solidFill>
                  <a:srgbClr val="000000"/>
                </a:solidFill>
              </a:endParaRPr>
            </a:p>
          </p:txBody>
        </p:sp>
        <p:sp>
          <p:nvSpPr>
            <p:cNvPr id="53" name="Freeform: Shape 168"/>
            <p:cNvSpPr/>
            <p:nvPr/>
          </p:nvSpPr>
          <p:spPr bwMode="auto">
            <a:xfrm>
              <a:off x="6653213" y="3930651"/>
              <a:ext cx="134938" cy="82550"/>
            </a:xfrm>
            <a:custGeom>
              <a:avLst/>
              <a:gdLst/>
              <a:ahLst/>
              <a:cxnLst>
                <a:cxn ang="0">
                  <a:pos x="0" y="39"/>
                </a:cxn>
                <a:cxn ang="0">
                  <a:pos x="64" y="39"/>
                </a:cxn>
                <a:cxn ang="0">
                  <a:pos x="64" y="0"/>
                </a:cxn>
                <a:cxn ang="0">
                  <a:pos x="0" y="0"/>
                </a:cxn>
                <a:cxn ang="0">
                  <a:pos x="0" y="39"/>
                </a:cxn>
                <a:cxn ang="0">
                  <a:pos x="58" y="6"/>
                </a:cxn>
                <a:cxn ang="0">
                  <a:pos x="58" y="33"/>
                </a:cxn>
                <a:cxn ang="0">
                  <a:pos x="37" y="33"/>
                </a:cxn>
                <a:cxn ang="0">
                  <a:pos x="47" y="19"/>
                </a:cxn>
                <a:cxn ang="0">
                  <a:pos x="38" y="6"/>
                </a:cxn>
                <a:cxn ang="0">
                  <a:pos x="58" y="6"/>
                </a:cxn>
                <a:cxn ang="0">
                  <a:pos x="44" y="19"/>
                </a:cxn>
                <a:cxn ang="0">
                  <a:pos x="32" y="31"/>
                </a:cxn>
                <a:cxn ang="0">
                  <a:pos x="20" y="19"/>
                </a:cxn>
                <a:cxn ang="0">
                  <a:pos x="32" y="7"/>
                </a:cxn>
                <a:cxn ang="0">
                  <a:pos x="44" y="19"/>
                </a:cxn>
                <a:cxn ang="0">
                  <a:pos x="7" y="6"/>
                </a:cxn>
                <a:cxn ang="0">
                  <a:pos x="27" y="6"/>
                </a:cxn>
                <a:cxn ang="0">
                  <a:pos x="18" y="19"/>
                </a:cxn>
                <a:cxn ang="0">
                  <a:pos x="27" y="33"/>
                </a:cxn>
                <a:cxn ang="0">
                  <a:pos x="7" y="33"/>
                </a:cxn>
                <a:cxn ang="0">
                  <a:pos x="7" y="6"/>
                </a:cxn>
              </a:cxnLst>
              <a:rect l="0" t="0" r="r" b="b"/>
              <a:pathLst>
                <a:path w="64" h="39">
                  <a:moveTo>
                    <a:pt x="0" y="39"/>
                  </a:moveTo>
                  <a:cubicBezTo>
                    <a:pt x="64" y="39"/>
                    <a:pt x="64" y="39"/>
                    <a:pt x="64" y="39"/>
                  </a:cubicBezTo>
                  <a:cubicBezTo>
                    <a:pt x="64" y="0"/>
                    <a:pt x="64" y="0"/>
                    <a:pt x="64" y="0"/>
                  </a:cubicBezTo>
                  <a:cubicBezTo>
                    <a:pt x="0" y="0"/>
                    <a:pt x="0" y="0"/>
                    <a:pt x="0" y="0"/>
                  </a:cubicBezTo>
                  <a:lnTo>
                    <a:pt x="0" y="39"/>
                  </a:lnTo>
                  <a:close/>
                  <a:moveTo>
                    <a:pt x="58" y="6"/>
                  </a:moveTo>
                  <a:cubicBezTo>
                    <a:pt x="58" y="33"/>
                    <a:pt x="58" y="33"/>
                    <a:pt x="58" y="33"/>
                  </a:cubicBezTo>
                  <a:cubicBezTo>
                    <a:pt x="37" y="33"/>
                    <a:pt x="37" y="33"/>
                    <a:pt x="37" y="33"/>
                  </a:cubicBezTo>
                  <a:cubicBezTo>
                    <a:pt x="43" y="31"/>
                    <a:pt x="47" y="25"/>
                    <a:pt x="47" y="19"/>
                  </a:cubicBezTo>
                  <a:cubicBezTo>
                    <a:pt x="47" y="13"/>
                    <a:pt x="43" y="8"/>
                    <a:pt x="38" y="6"/>
                  </a:cubicBezTo>
                  <a:lnTo>
                    <a:pt x="58" y="6"/>
                  </a:lnTo>
                  <a:close/>
                  <a:moveTo>
                    <a:pt x="44" y="19"/>
                  </a:moveTo>
                  <a:cubicBezTo>
                    <a:pt x="44" y="26"/>
                    <a:pt x="39" y="31"/>
                    <a:pt x="32" y="31"/>
                  </a:cubicBezTo>
                  <a:cubicBezTo>
                    <a:pt x="26" y="31"/>
                    <a:pt x="20" y="26"/>
                    <a:pt x="20" y="19"/>
                  </a:cubicBezTo>
                  <a:cubicBezTo>
                    <a:pt x="20" y="13"/>
                    <a:pt x="26" y="7"/>
                    <a:pt x="32" y="7"/>
                  </a:cubicBezTo>
                  <a:cubicBezTo>
                    <a:pt x="39" y="7"/>
                    <a:pt x="44" y="13"/>
                    <a:pt x="44" y="19"/>
                  </a:cubicBezTo>
                  <a:close/>
                  <a:moveTo>
                    <a:pt x="7" y="6"/>
                  </a:moveTo>
                  <a:cubicBezTo>
                    <a:pt x="27" y="6"/>
                    <a:pt x="27" y="6"/>
                    <a:pt x="27" y="6"/>
                  </a:cubicBezTo>
                  <a:cubicBezTo>
                    <a:pt x="21" y="8"/>
                    <a:pt x="18" y="13"/>
                    <a:pt x="18" y="19"/>
                  </a:cubicBezTo>
                  <a:cubicBezTo>
                    <a:pt x="18" y="25"/>
                    <a:pt x="22" y="31"/>
                    <a:pt x="27" y="33"/>
                  </a:cubicBezTo>
                  <a:cubicBezTo>
                    <a:pt x="7" y="33"/>
                    <a:pt x="7" y="33"/>
                    <a:pt x="7" y="33"/>
                  </a:cubicBezTo>
                  <a:lnTo>
                    <a:pt x="7" y="6"/>
                  </a:lnTo>
                  <a:close/>
                </a:path>
              </a:pathLst>
            </a:custGeom>
            <a:grpFill/>
            <a:ln w="9525">
              <a:noFill/>
              <a:round/>
            </a:ln>
          </p:spPr>
          <p:txBody>
            <a:bodyPr anchor="ctr"/>
            <a:lstStyle/>
            <a:p>
              <a:pPr algn="ctr"/>
              <a:endParaRPr>
                <a:solidFill>
                  <a:srgbClr val="000000"/>
                </a:solidFill>
              </a:endParaRPr>
            </a:p>
          </p:txBody>
        </p:sp>
        <p:sp>
          <p:nvSpPr>
            <p:cNvPr id="54" name="Freeform: Shape 169"/>
            <p:cNvSpPr/>
            <p:nvPr/>
          </p:nvSpPr>
          <p:spPr bwMode="auto">
            <a:xfrm>
              <a:off x="6610351" y="3876676"/>
              <a:ext cx="152400" cy="176213"/>
            </a:xfrm>
            <a:custGeom>
              <a:avLst/>
              <a:gdLst/>
              <a:ahLst/>
              <a:cxnLst>
                <a:cxn ang="0">
                  <a:pos x="40" y="77"/>
                </a:cxn>
                <a:cxn ang="0">
                  <a:pos x="6" y="42"/>
                </a:cxn>
                <a:cxn ang="0">
                  <a:pos x="40" y="6"/>
                </a:cxn>
                <a:cxn ang="0">
                  <a:pos x="59" y="12"/>
                </a:cxn>
                <a:cxn ang="0">
                  <a:pos x="69" y="12"/>
                </a:cxn>
                <a:cxn ang="0">
                  <a:pos x="40" y="0"/>
                </a:cxn>
                <a:cxn ang="0">
                  <a:pos x="0" y="42"/>
                </a:cxn>
                <a:cxn ang="0">
                  <a:pos x="40" y="83"/>
                </a:cxn>
                <a:cxn ang="0">
                  <a:pos x="72" y="67"/>
                </a:cxn>
                <a:cxn ang="0">
                  <a:pos x="64" y="67"/>
                </a:cxn>
                <a:cxn ang="0">
                  <a:pos x="40" y="77"/>
                </a:cxn>
              </a:cxnLst>
              <a:rect l="0" t="0" r="r" b="b"/>
              <a:pathLst>
                <a:path w="72" h="83">
                  <a:moveTo>
                    <a:pt x="40" y="77"/>
                  </a:moveTo>
                  <a:cubicBezTo>
                    <a:pt x="21" y="77"/>
                    <a:pt x="6" y="61"/>
                    <a:pt x="6" y="42"/>
                  </a:cubicBezTo>
                  <a:cubicBezTo>
                    <a:pt x="6" y="22"/>
                    <a:pt x="21" y="6"/>
                    <a:pt x="40" y="6"/>
                  </a:cubicBezTo>
                  <a:cubicBezTo>
                    <a:pt x="47" y="6"/>
                    <a:pt x="54" y="8"/>
                    <a:pt x="59" y="12"/>
                  </a:cubicBezTo>
                  <a:cubicBezTo>
                    <a:pt x="69" y="12"/>
                    <a:pt x="69" y="12"/>
                    <a:pt x="69" y="12"/>
                  </a:cubicBezTo>
                  <a:cubicBezTo>
                    <a:pt x="61" y="5"/>
                    <a:pt x="51" y="0"/>
                    <a:pt x="40" y="0"/>
                  </a:cubicBezTo>
                  <a:cubicBezTo>
                    <a:pt x="18" y="0"/>
                    <a:pt x="0" y="19"/>
                    <a:pt x="0" y="42"/>
                  </a:cubicBezTo>
                  <a:cubicBezTo>
                    <a:pt x="0" y="65"/>
                    <a:pt x="18" y="83"/>
                    <a:pt x="40" y="83"/>
                  </a:cubicBezTo>
                  <a:cubicBezTo>
                    <a:pt x="53" y="83"/>
                    <a:pt x="65" y="77"/>
                    <a:pt x="72" y="67"/>
                  </a:cubicBezTo>
                  <a:cubicBezTo>
                    <a:pt x="64" y="67"/>
                    <a:pt x="64" y="67"/>
                    <a:pt x="64" y="67"/>
                  </a:cubicBezTo>
                  <a:cubicBezTo>
                    <a:pt x="58" y="73"/>
                    <a:pt x="50" y="77"/>
                    <a:pt x="40" y="77"/>
                  </a:cubicBezTo>
                  <a:close/>
                </a:path>
              </a:pathLst>
            </a:custGeom>
            <a:grpFill/>
            <a:ln w="9525">
              <a:noFill/>
              <a:round/>
            </a:ln>
          </p:spPr>
          <p:txBody>
            <a:bodyPr anchor="ctr"/>
            <a:lstStyle/>
            <a:p>
              <a:pPr algn="ctr"/>
              <a:endParaRPr>
                <a:solidFill>
                  <a:srgbClr val="000000"/>
                </a:solidFill>
              </a:endParaRPr>
            </a:p>
          </p:txBody>
        </p:sp>
        <p:sp>
          <p:nvSpPr>
            <p:cNvPr id="55" name="Freeform: Shape 259"/>
            <p:cNvSpPr/>
            <p:nvPr/>
          </p:nvSpPr>
          <p:spPr bwMode="auto">
            <a:xfrm>
              <a:off x="6675438" y="3908426"/>
              <a:ext cx="136525" cy="84138"/>
            </a:xfrm>
            <a:custGeom>
              <a:avLst/>
              <a:gdLst/>
              <a:ahLst/>
              <a:cxnLst>
                <a:cxn ang="0">
                  <a:pos x="0" y="0"/>
                </a:cxn>
                <a:cxn ang="0">
                  <a:pos x="0" y="10"/>
                </a:cxn>
                <a:cxn ang="0">
                  <a:pos x="6" y="10"/>
                </a:cxn>
                <a:cxn ang="0">
                  <a:pos x="6" y="7"/>
                </a:cxn>
                <a:cxn ang="0">
                  <a:pos x="79" y="7"/>
                </a:cxn>
                <a:cxn ang="0">
                  <a:pos x="79" y="47"/>
                </a:cxn>
                <a:cxn ang="0">
                  <a:pos x="74" y="47"/>
                </a:cxn>
                <a:cxn ang="0">
                  <a:pos x="74" y="53"/>
                </a:cxn>
                <a:cxn ang="0">
                  <a:pos x="86" y="53"/>
                </a:cxn>
                <a:cxn ang="0">
                  <a:pos x="86" y="0"/>
                </a:cxn>
                <a:cxn ang="0">
                  <a:pos x="0" y="0"/>
                </a:cxn>
              </a:cxnLst>
              <a:rect l="0" t="0" r="r" b="b"/>
              <a:pathLst>
                <a:path w="86" h="53">
                  <a:moveTo>
                    <a:pt x="0" y="0"/>
                  </a:moveTo>
                  <a:lnTo>
                    <a:pt x="0" y="10"/>
                  </a:lnTo>
                  <a:lnTo>
                    <a:pt x="6" y="10"/>
                  </a:lnTo>
                  <a:lnTo>
                    <a:pt x="6" y="7"/>
                  </a:lnTo>
                  <a:lnTo>
                    <a:pt x="79" y="7"/>
                  </a:lnTo>
                  <a:lnTo>
                    <a:pt x="79" y="47"/>
                  </a:lnTo>
                  <a:lnTo>
                    <a:pt x="74" y="47"/>
                  </a:lnTo>
                  <a:lnTo>
                    <a:pt x="74" y="53"/>
                  </a:lnTo>
                  <a:lnTo>
                    <a:pt x="86" y="53"/>
                  </a:lnTo>
                  <a:lnTo>
                    <a:pt x="86" y="0"/>
                  </a:lnTo>
                  <a:lnTo>
                    <a:pt x="0" y="0"/>
                  </a:lnTo>
                  <a:close/>
                </a:path>
              </a:pathLst>
            </a:custGeom>
            <a:grpFill/>
            <a:ln w="9525">
              <a:noFill/>
              <a:round/>
            </a:ln>
          </p:spPr>
          <p:txBody>
            <a:bodyPr anchor="ctr"/>
            <a:lstStyle/>
            <a:p>
              <a:pPr algn="ctr"/>
              <a:endParaRPr>
                <a:solidFill>
                  <a:srgbClr val="000000"/>
                </a:solidFill>
              </a:endParaRPr>
            </a:p>
          </p:txBody>
        </p:sp>
      </p:grpSp>
      <p:sp>
        <p:nvSpPr>
          <p:cNvPr id="99" name="矩形 98"/>
          <p:cNvSpPr/>
          <p:nvPr/>
        </p:nvSpPr>
        <p:spPr>
          <a:xfrm>
            <a:off x="240371" y="107133"/>
            <a:ext cx="3337048" cy="1454244"/>
          </a:xfrm>
          <a:prstGeom prst="rect">
            <a:avLst/>
          </a:prstGeom>
        </p:spPr>
        <p:txBody>
          <a:bodyPr wrap="square"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atin typeface="Times New Roman" panose="02020603050405020304" pitchFamily="18" charset="0"/>
                <a:cs typeface="Times New Roman" panose="02020603050405020304" pitchFamily="18" charset="0"/>
              </a:rPr>
              <a:t>+ Khoảng trước cuộc kháng chiến chống quân Mông - Nguyên lần thứ hai năm 1285.</a:t>
            </a:r>
            <a:endParaRPr lang="en-GB">
              <a:latin typeface="Times New Roman" panose="02020603050405020304" pitchFamily="18" charset="0"/>
              <a:cs typeface="Times New Roman" panose="02020603050405020304" pitchFamily="18" charset="0"/>
            </a:endParaRPr>
          </a:p>
          <a:p>
            <a:pPr algn="just" fontAlgn="base"/>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Bài hịch được viết trong cuốn </a:t>
            </a:r>
            <a:r>
              <a:rPr lang="en-US">
                <a:latin typeface="Times New Roman" panose="02020603050405020304" pitchFamily="18" charset="0"/>
                <a:cs typeface="Times New Roman" panose="02020603050405020304" pitchFamily="18" charset="0"/>
              </a:rPr>
              <a:t>“</a:t>
            </a:r>
            <a:r>
              <a:rPr lang="en-US" i="1">
                <a:latin typeface="Times New Roman" panose="02020603050405020304" pitchFamily="18" charset="0"/>
                <a:cs typeface="Times New Roman" panose="02020603050405020304" pitchFamily="18" charset="0"/>
              </a:rPr>
              <a:t>B</a:t>
            </a:r>
            <a:r>
              <a:rPr lang="vi-VN" i="1">
                <a:latin typeface="Times New Roman" panose="02020603050405020304" pitchFamily="18" charset="0"/>
                <a:cs typeface="Times New Roman" panose="02020603050405020304" pitchFamily="18" charset="0"/>
              </a:rPr>
              <a:t>inh thư yếu lược</a:t>
            </a:r>
            <a:r>
              <a:rPr lang="en-US" i="1">
                <a:latin typeface="Times New Roman" panose="02020603050405020304" pitchFamily="18" charset="0"/>
                <a:cs typeface="Times New Roman" panose="02020603050405020304" pitchFamily="18" charset="0"/>
              </a:rPr>
              <a:t>”</a:t>
            </a:r>
            <a:r>
              <a:rPr lang="vi-VN" i="1">
                <a:latin typeface="Times New Roman" panose="02020603050405020304" pitchFamily="18" charset="0"/>
                <a:cs typeface="Times New Roman" panose="02020603050405020304" pitchFamily="18" charset="0"/>
              </a:rPr>
              <a:t>. </a:t>
            </a:r>
            <a:endParaRPr lang="en-GB">
              <a:latin typeface="Times New Roman" panose="02020603050405020304" pitchFamily="18" charset="0"/>
              <a:cs typeface="Times New Roman" panose="02020603050405020304" pitchFamily="18" charset="0"/>
            </a:endParaRPr>
          </a:p>
        </p:txBody>
      </p:sp>
      <p:sp>
        <p:nvSpPr>
          <p:cNvPr id="100" name="矩形 99"/>
          <p:cNvSpPr/>
          <p:nvPr/>
        </p:nvSpPr>
        <p:spPr>
          <a:xfrm>
            <a:off x="282763" y="1693392"/>
            <a:ext cx="3378349" cy="2008242"/>
          </a:xfrm>
          <a:prstGeom prst="rect">
            <a:avLst/>
          </a:prstGeom>
        </p:spPr>
        <p:txBody>
          <a:bodyPr wrap="square"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Thể hịch</a:t>
            </a:r>
            <a:r>
              <a:rPr lang="en-US">
                <a:latin typeface="Times New Roman" panose="02020603050405020304" pitchFamily="18" charset="0"/>
                <a:cs typeface="Times New Roman" panose="02020603050405020304" pitchFamily="18" charset="0"/>
              </a:rPr>
              <a:t>: l</a:t>
            </a:r>
            <a:r>
              <a:rPr lang="vi-VN">
                <a:latin typeface="Times New Roman" panose="02020603050405020304" pitchFamily="18" charset="0"/>
                <a:cs typeface="Times New Roman" panose="02020603050405020304" pitchFamily="18" charset="0"/>
              </a:rPr>
              <a:t>à thể văn nghị luận cổ được vua chúa thủ lĩnh hoặc tướng lĩnh các phong trào viết ra để kêu gọi, thuyết phục nhân dân và những người dưới quyền thực hiện những việc trọng đại.</a:t>
            </a:r>
            <a:r>
              <a:rPr lang="en-US">
                <a:latin typeface="Times New Roman" panose="02020603050405020304" pitchFamily="18" charset="0"/>
                <a:cs typeface="Times New Roman" panose="02020603050405020304" pitchFamily="18" charset="0"/>
              </a:rPr>
              <a:t> </a:t>
            </a:r>
            <a:endParaRPr lang="en-GB">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Chữ viết</a:t>
            </a:r>
            <a:r>
              <a:rPr lang="en-US">
                <a:latin typeface="Times New Roman" panose="02020603050405020304" pitchFamily="18" charset="0"/>
                <a:cs typeface="Times New Roman" panose="02020603050405020304" pitchFamily="18" charset="0"/>
              </a:rPr>
              <a:t>: chữ Hán</a:t>
            </a:r>
            <a:endParaRPr lang="en-GB">
              <a:latin typeface="Times New Roman" panose="02020603050405020304" pitchFamily="18" charset="0"/>
              <a:cs typeface="Times New Roman" panose="02020603050405020304" pitchFamily="18" charset="0"/>
            </a:endParaRPr>
          </a:p>
        </p:txBody>
      </p:sp>
      <p:sp>
        <p:nvSpPr>
          <p:cNvPr id="101" name="矩形 100"/>
          <p:cNvSpPr/>
          <p:nvPr/>
        </p:nvSpPr>
        <p:spPr>
          <a:xfrm>
            <a:off x="321797" y="3874527"/>
            <a:ext cx="3247232" cy="1177245"/>
          </a:xfrm>
          <a:prstGeom prst="rect">
            <a:avLst/>
          </a:prstGeom>
        </p:spPr>
        <p:txBody>
          <a:bodyPr wrap="square"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a:latin typeface="Times New Roman" panose="02020603050405020304" pitchFamily="18" charset="0"/>
                <a:cs typeface="Times New Roman" panose="02020603050405020304" pitchFamily="18" charset="0"/>
              </a:rPr>
              <a:t>Kêu gọi tướng sĩ nâng cao cảnh giác học tập binh thư, rèn luyện võ nghệ sẵn, sàng chiến đấu chiến thắng kẻ thù xâm </a:t>
            </a:r>
            <a:r>
              <a:rPr lang="en-US">
                <a:latin typeface="Times New Roman" panose="02020603050405020304" pitchFamily="18" charset="0"/>
                <a:cs typeface="Times New Roman" panose="02020603050405020304" pitchFamily="18" charset="0"/>
              </a:rPr>
              <a:t>lược.</a:t>
            </a:r>
            <a:endParaRPr lang="en-GB">
              <a:latin typeface="Times New Roman" panose="02020603050405020304" pitchFamily="18" charset="0"/>
              <a:cs typeface="Times New Roman" panose="02020603050405020304" pitchFamily="18" charset="0"/>
            </a:endParaRPr>
          </a:p>
        </p:txBody>
      </p:sp>
      <p:sp>
        <p:nvSpPr>
          <p:cNvPr id="3" name="Rectangle 2"/>
          <p:cNvSpPr/>
          <p:nvPr/>
        </p:nvSpPr>
        <p:spPr>
          <a:xfrm>
            <a:off x="4626153" y="248970"/>
            <a:ext cx="1919697" cy="954107"/>
          </a:xfrm>
          <a:prstGeom prst="rect">
            <a:avLst/>
          </a:prstGeom>
        </p:spPr>
        <p:txBody>
          <a:bodyPr wrap="square">
            <a:spAutoFit/>
          </a:bodyPr>
          <a:lstStyle/>
          <a:p>
            <a:pPr algn="ctr"/>
            <a:r>
              <a:rPr lang="en-US" sz="2800" b="1">
                <a:solidFill>
                  <a:schemeClr val="bg1"/>
                </a:solidFill>
                <a:latin typeface="Times New Roman" panose="02020603050405020304" pitchFamily="18" charset="0"/>
                <a:ea typeface="Times New Roman" panose="02020603050405020304" pitchFamily="18" charset="0"/>
              </a:rPr>
              <a:t>Hoàn cảnh sáng tác</a:t>
            </a:r>
            <a:endParaRPr lang="en-GB" sz="3200">
              <a:solidFill>
                <a:schemeClr val="bg1"/>
              </a:solidFill>
            </a:endParaRPr>
          </a:p>
        </p:txBody>
      </p:sp>
      <p:sp>
        <p:nvSpPr>
          <p:cNvPr id="6" name="Rectangle 5"/>
          <p:cNvSpPr/>
          <p:nvPr/>
        </p:nvSpPr>
        <p:spPr>
          <a:xfrm>
            <a:off x="4674815" y="2364319"/>
            <a:ext cx="1430200" cy="523220"/>
          </a:xfrm>
          <a:prstGeom prst="rect">
            <a:avLst/>
          </a:prstGeom>
        </p:spPr>
        <p:txBody>
          <a:bodyPr wrap="none">
            <a:spAutoFit/>
          </a:bodyPr>
          <a:lstStyle/>
          <a:p>
            <a:r>
              <a:rPr lang="en-US" sz="2800" b="1">
                <a:solidFill>
                  <a:schemeClr val="bg1"/>
                </a:solidFill>
                <a:latin typeface="Times New Roman" panose="02020603050405020304" pitchFamily="18" charset="0"/>
                <a:ea typeface="Times New Roman" panose="02020603050405020304" pitchFamily="18" charset="0"/>
              </a:rPr>
              <a:t>Thể loại</a:t>
            </a:r>
            <a:endParaRPr lang="en-GB" sz="3200">
              <a:solidFill>
                <a:schemeClr val="bg1"/>
              </a:solidFill>
            </a:endParaRPr>
          </a:p>
        </p:txBody>
      </p:sp>
      <p:sp>
        <p:nvSpPr>
          <p:cNvPr id="8" name="Rectangle 7"/>
          <p:cNvSpPr/>
          <p:nvPr/>
        </p:nvSpPr>
        <p:spPr>
          <a:xfrm>
            <a:off x="4663594" y="4144334"/>
            <a:ext cx="1452642" cy="523220"/>
          </a:xfrm>
          <a:prstGeom prst="rect">
            <a:avLst/>
          </a:prstGeom>
        </p:spPr>
        <p:txBody>
          <a:bodyPr wrap="none">
            <a:spAutoFit/>
          </a:bodyPr>
          <a:lstStyle/>
          <a:p>
            <a:r>
              <a:rPr lang="en-US" sz="2800" b="1">
                <a:solidFill>
                  <a:schemeClr val="bg1"/>
                </a:solidFill>
                <a:latin typeface="Times New Roman" panose="02020603050405020304" pitchFamily="18" charset="0"/>
                <a:ea typeface="Times New Roman" panose="02020603050405020304" pitchFamily="18" charset="0"/>
              </a:rPr>
              <a:t>Luận đề</a:t>
            </a:r>
            <a:endParaRPr lang="en-GB" sz="3200">
              <a:solidFill>
                <a:schemeClr val="bg1"/>
              </a:solidFill>
            </a:endParaRPr>
          </a:p>
        </p:txBody>
      </p:sp>
      <p:sp>
        <p:nvSpPr>
          <p:cNvPr id="60" name="Freeform 7"/>
          <p:cNvSpPr/>
          <p:nvPr/>
        </p:nvSpPr>
        <p:spPr>
          <a:xfrm>
            <a:off x="6067814" y="1984917"/>
            <a:ext cx="2999094" cy="3110892"/>
          </a:xfrm>
          <a:custGeom>
            <a:avLst/>
            <a:gdLst/>
            <a:ahLst/>
            <a:cxnLst/>
            <a:rect l="l" t="t" r="r" b="b"/>
            <a:pathLst>
              <a:path w="6660325" h="4437442">
                <a:moveTo>
                  <a:pt x="0" y="0"/>
                </a:moveTo>
                <a:lnTo>
                  <a:pt x="6660325" y="0"/>
                </a:lnTo>
                <a:lnTo>
                  <a:pt x="6660325" y="4437442"/>
                </a:lnTo>
                <a:lnTo>
                  <a:pt x="0" y="4437442"/>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61" name="Freeform 12"/>
          <p:cNvSpPr/>
          <p:nvPr/>
        </p:nvSpPr>
        <p:spPr>
          <a:xfrm>
            <a:off x="8013596" y="1641139"/>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7"/>
            <a:stretch>
              <a:fillRect/>
            </a:stretch>
          </a:blipFill>
        </p:spPr>
      </p:sp>
      <p:sp>
        <p:nvSpPr>
          <p:cNvPr id="62" name="Freeform 13"/>
          <p:cNvSpPr/>
          <p:nvPr/>
        </p:nvSpPr>
        <p:spPr>
          <a:xfrm>
            <a:off x="5864905" y="-435289"/>
            <a:ext cx="4323783" cy="3682393"/>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8"/>
            <a:stretch>
              <a:fillRect/>
            </a:stretch>
          </a:blipFill>
        </p:spPr>
      </p:sp>
      <p:sp>
        <p:nvSpPr>
          <p:cNvPr id="63" name="Freeform 14"/>
          <p:cNvSpPr/>
          <p:nvPr/>
        </p:nvSpPr>
        <p:spPr>
          <a:xfrm>
            <a:off x="6014357" y="1336518"/>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244088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heel(1)">
                                      <p:cBhvr>
                                        <p:cTn id="12" dur="2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barn(inVertical)">
                                      <p:cBhvr>
                                        <p:cTn id="24" dur="500"/>
                                        <p:tgtEl>
                                          <p:spTgt spid="10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down)">
                                      <p:cBhvr>
                                        <p:cTn id="3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3"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9DD"/>
        </a:solidFill>
        <a:effectLst/>
      </p:bgPr>
    </p:bg>
    <p:spTree>
      <p:nvGrpSpPr>
        <p:cNvPr id="1" name=""/>
        <p:cNvGrpSpPr/>
        <p:nvPr/>
      </p:nvGrpSpPr>
      <p:grpSpPr>
        <a:xfrm>
          <a:off x="0" y="0"/>
          <a:ext cx="0" cy="0"/>
          <a:chOff x="0" y="0"/>
          <a:chExt cx="0" cy="0"/>
        </a:xfrm>
      </p:grpSpPr>
      <p:sp>
        <p:nvSpPr>
          <p:cNvPr id="4"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9" name="Freeform 5"/>
          <p:cNvSpPr/>
          <p:nvPr/>
        </p:nvSpPr>
        <p:spPr>
          <a:xfrm>
            <a:off x="5357765" y="1028700"/>
            <a:ext cx="3880771" cy="411480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20" name="Freeform 10"/>
          <p:cNvSpPr/>
          <p:nvPr/>
        </p:nvSpPr>
        <p:spPr>
          <a:xfrm>
            <a:off x="6189496" y="183045"/>
            <a:ext cx="1368755" cy="1349935"/>
          </a:xfrm>
          <a:custGeom>
            <a:avLst/>
            <a:gdLst/>
            <a:ahLst/>
            <a:cxnLst/>
            <a:rect l="l" t="t" r="r" b="b"/>
            <a:pathLst>
              <a:path w="2737510" h="2699870">
                <a:moveTo>
                  <a:pt x="0" y="0"/>
                </a:moveTo>
                <a:lnTo>
                  <a:pt x="2737510" y="0"/>
                </a:lnTo>
                <a:lnTo>
                  <a:pt x="2737510" y="2699870"/>
                </a:lnTo>
                <a:lnTo>
                  <a:pt x="0" y="2699870"/>
                </a:lnTo>
                <a:lnTo>
                  <a:pt x="0" y="0"/>
                </a:lnTo>
                <a:close/>
              </a:path>
            </a:pathLst>
          </a:custGeom>
          <a:blipFill>
            <a:blip r:embed="rId4"/>
            <a:stretch>
              <a:fillRect/>
            </a:stretch>
          </a:blipFill>
        </p:spPr>
      </p:sp>
      <p:sp>
        <p:nvSpPr>
          <p:cNvPr id="21" name="Freeform 16"/>
          <p:cNvSpPr/>
          <p:nvPr/>
        </p:nvSpPr>
        <p:spPr>
          <a:xfrm rot="17205714" flipH="1">
            <a:off x="7040176" y="60354"/>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5"/>
            <a:stretch>
              <a:fillRect/>
            </a:stretch>
          </a:blipFill>
        </p:spPr>
      </p:sp>
      <p:sp>
        <p:nvSpPr>
          <p:cNvPr id="23" name="Freeform 15"/>
          <p:cNvSpPr/>
          <p:nvPr/>
        </p:nvSpPr>
        <p:spPr>
          <a:xfrm>
            <a:off x="4948547" y="558879"/>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txBody>
          <a:bodyPr/>
          <a:lstStyle/>
          <a:p>
            <a:endParaRPr lang="en-GB">
              <a:solidFill>
                <a:srgbClr val="000000"/>
              </a:solidFill>
            </a:endParaRPr>
          </a:p>
        </p:txBody>
      </p:sp>
      <p:sp>
        <p:nvSpPr>
          <p:cNvPr id="36" name="Freeform 15"/>
          <p:cNvSpPr/>
          <p:nvPr/>
        </p:nvSpPr>
        <p:spPr>
          <a:xfrm>
            <a:off x="4781044" y="202134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sp>
      <p:sp>
        <p:nvSpPr>
          <p:cNvPr id="2" name="Rectangle 1"/>
          <p:cNvSpPr/>
          <p:nvPr/>
        </p:nvSpPr>
        <p:spPr>
          <a:xfrm>
            <a:off x="435366" y="58063"/>
            <a:ext cx="3126369" cy="417871"/>
          </a:xfrm>
          <a:prstGeom prst="rect">
            <a:avLst/>
          </a:prstGeom>
        </p:spPr>
        <p:txBody>
          <a:bodyPr wrap="none">
            <a:spAutoFit/>
          </a:bodyPr>
          <a:lstStyle/>
          <a:p>
            <a:pPr algn="just">
              <a:lnSpc>
                <a:spcPct val="115000"/>
              </a:lnSpc>
              <a:spcAft>
                <a:spcPts val="0"/>
              </a:spcAft>
            </a:pPr>
            <a:r>
              <a:rPr lang="vi-VN" sz="2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III. ĐỌC HIỂU VĂN BẢN</a:t>
            </a:r>
            <a:endParaRPr lang="en-GB" sz="20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85885" y="455094"/>
            <a:ext cx="2980303" cy="417871"/>
          </a:xfrm>
          <a:prstGeom prst="rect">
            <a:avLst/>
          </a:prstGeom>
        </p:spPr>
        <p:txBody>
          <a:bodyPr wrap="none">
            <a:spAutoFit/>
          </a:bodyPr>
          <a:lstStyle/>
          <a:p>
            <a:pPr algn="just">
              <a:lnSpc>
                <a:spcPct val="115000"/>
              </a:lnSpc>
              <a:spcAft>
                <a:spcPts val="0"/>
              </a:spcAft>
            </a:pPr>
            <a:r>
              <a:rPr lang="vi-VN" sz="20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Mục đích và đối tượng </a:t>
            </a:r>
            <a:endParaRPr lang="en-GB" sz="20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116543" y="898056"/>
            <a:ext cx="2525500" cy="417871"/>
          </a:xfrm>
          <a:prstGeom prst="rect">
            <a:avLst/>
          </a:prstGeom>
        </p:spPr>
        <p:txBody>
          <a:bodyPr wrap="none">
            <a:spAutoFit/>
          </a:bodyPr>
          <a:lstStyle/>
          <a:p>
            <a:pPr algn="ctr">
              <a:lnSpc>
                <a:spcPct val="115000"/>
              </a:lnSpc>
              <a:spcAft>
                <a:spcPts val="0"/>
              </a:spcAft>
            </a:pPr>
            <a:r>
              <a:rPr lang="en-US" sz="2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04</a:t>
            </a:r>
            <a:endParaRPr lang="en-GB" sz="200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55589356"/>
              </p:ext>
            </p:extLst>
          </p:nvPr>
        </p:nvGraphicFramePr>
        <p:xfrm>
          <a:off x="386918" y="1681242"/>
          <a:ext cx="3895840" cy="3084576"/>
        </p:xfrm>
        <a:graphic>
          <a:graphicData uri="http://schemas.openxmlformats.org/drawingml/2006/table">
            <a:tbl>
              <a:tblPr firstRow="1" firstCol="1" bandRow="1"/>
              <a:tblGrid>
                <a:gridCol w="1654715"/>
                <a:gridCol w="2241125"/>
              </a:tblGrid>
              <a:tr h="221020">
                <a:tc gridSpan="2">
                  <a:txBody>
                    <a:bodyPr/>
                    <a:lstStyle/>
                    <a:p>
                      <a:pPr>
                        <a:lnSpc>
                          <a:spcPct val="115000"/>
                        </a:lnSpc>
                        <a:spcAft>
                          <a:spcPts val="0"/>
                        </a:spcAft>
                      </a:pPr>
                      <a:r>
                        <a:rPr lang="pt-BR"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mục đích và đối tượng thuyết phục của văn bản “Hịch tướng sĩ”?</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C551D"/>
                    </a:solidFill>
                  </a:tcPr>
                </a:tc>
                <a:tc hMerge="1">
                  <a:txBody>
                    <a:bodyPr/>
                    <a:lstStyle/>
                    <a:p>
                      <a:endParaRPr lang="en-GB"/>
                    </a:p>
                  </a:txBody>
                  <a:tcPr/>
                </a:tc>
              </a:tr>
              <a:tr h="221020">
                <a:tc>
                  <a:txBody>
                    <a:bodyPr/>
                    <a:lstStyle/>
                    <a:p>
                      <a:pPr algn="ctr">
                        <a:lnSpc>
                          <a:spcPct val="115000"/>
                        </a:lnSpc>
                        <a:spcAft>
                          <a:spcPts val="0"/>
                        </a:spcAft>
                      </a:pPr>
                      <a:r>
                        <a:rPr lang="pt-BR" sz="1600" b="1">
                          <a:effectLst/>
                          <a:latin typeface="Times New Roman" panose="02020603050405020304" pitchFamily="18" charset="0"/>
                          <a:ea typeface="Times New Roman" panose="02020603050405020304" pitchFamily="18" charset="0"/>
                          <a:cs typeface="Times New Roman" panose="02020603050405020304" pitchFamily="18" charset="0"/>
                        </a:rPr>
                        <a:t>Mục đích</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b="1">
                          <a:effectLst/>
                          <a:latin typeface="Times New Roman" panose="02020603050405020304" pitchFamily="18" charset="0"/>
                          <a:ea typeface="Times New Roman" panose="02020603050405020304" pitchFamily="18" charset="0"/>
                          <a:cs typeface="Times New Roman" panose="02020603050405020304" pitchFamily="18" charset="0"/>
                        </a:rPr>
                        <a:t>Đối tượng thuyết phục</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1529">
                <a:tc>
                  <a:txBody>
                    <a:bodyPr/>
                    <a:lstStyle/>
                    <a:p>
                      <a:pPr>
                        <a:lnSpc>
                          <a:spcPct val="115000"/>
                        </a:lnSpc>
                        <a:spcAft>
                          <a:spcPts val="0"/>
                        </a:spcAft>
                      </a:pP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 Bối cảnh lịch sử viết bài hịch:</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Vai trò của Trần Quốc Tuấn</a:t>
                      </a:r>
                      <a:r>
                        <a:rPr lang="pt-BR" sz="1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16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1600" smtClean="0">
                          <a:effectLst/>
                          <a:latin typeface="Times New Roman" panose="02020603050405020304" pitchFamily="18" charset="0"/>
                          <a:ea typeface="Times New Roman" panose="02020603050405020304" pitchFamily="18" charset="0"/>
                          <a:cs typeface="Times New Roman" panose="02020603050405020304" pitchFamily="18" charset="0"/>
                        </a:rPr>
                        <a:t>&gt; </a:t>
                      </a: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Mục đích:</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 Trực tiếp:</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 Gián tiếp: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138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9552" y="86628"/>
            <a:ext cx="3321743" cy="461665"/>
          </a:xfrm>
          <a:prstGeom prst="rect">
            <a:avLst/>
          </a:prstGeom>
        </p:spPr>
        <p:txBody>
          <a:bodyPr wrap="none">
            <a:spAutoFit/>
          </a:bodyPr>
          <a:lstStyle/>
          <a:p>
            <a:r>
              <a:rPr lang="vi-VN" sz="2400" b="1">
                <a:solidFill>
                  <a:srgbClr val="000000"/>
                </a:solidFill>
                <a:latin typeface="Times New Roman" panose="02020603050405020304" pitchFamily="18" charset="0"/>
                <a:ea typeface="Times New Roman" panose="02020603050405020304" pitchFamily="18" charset="0"/>
              </a:rPr>
              <a:t>* Mục đích của bài hịch</a:t>
            </a:r>
            <a:endParaRPr lang="en-GB" sz="2400"/>
          </a:p>
        </p:txBody>
      </p:sp>
      <p:sp>
        <p:nvSpPr>
          <p:cNvPr id="4" name="Rectangle 3"/>
          <p:cNvSpPr/>
          <p:nvPr/>
        </p:nvSpPr>
        <p:spPr>
          <a:xfrm>
            <a:off x="168922" y="588387"/>
            <a:ext cx="4453463" cy="517065"/>
          </a:xfrm>
          <a:prstGeom prst="rect">
            <a:avLst/>
          </a:prstGeom>
        </p:spPr>
        <p:txBody>
          <a:bodyPr wrap="none">
            <a:spAutoFit/>
          </a:bodyPr>
          <a:lstStyle/>
          <a:p>
            <a:pPr fontAlgn="base">
              <a:lnSpc>
                <a:spcPct val="115000"/>
              </a:lnSpc>
              <a:spcAft>
                <a:spcPts val="0"/>
              </a:spcAft>
            </a:pPr>
            <a:r>
              <a:rPr lang="vi-VN"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Bối cảnh lịch sử ra đời bài </a:t>
            </a:r>
            <a:r>
              <a:rPr lang="vi-VN" sz="24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hịch</a:t>
            </a:r>
            <a:endParaRPr lang="en-GB" sz="24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78781" y="1052238"/>
            <a:ext cx="4070195" cy="2308324"/>
          </a:xfrm>
          <a:prstGeom prst="rect">
            <a:avLst/>
          </a:prstGeom>
        </p:spPr>
        <p:txBody>
          <a:bodyPr wrap="square">
            <a:spAutoFit/>
          </a:bodyPr>
          <a:lstStyle/>
          <a:p>
            <a:pPr algn="just" fontAlgn="base">
              <a:spcAft>
                <a:spcPts val="0"/>
              </a:spcAft>
            </a:pPr>
            <a:r>
              <a:rPr lang="vi-VN" sz="2400">
                <a:latin typeface="Times New Roman" panose="02020603050405020304" pitchFamily="18" charset="0"/>
                <a:ea typeface="Times New Roman" panose="02020603050405020304" pitchFamily="18" charset="0"/>
                <a:cs typeface="Times New Roman" panose="02020603050405020304" pitchFamily="18" charset="0"/>
              </a:rPr>
              <a:t>+ Tình hình hết sức nguy cấp khi quân Mông - Nguyên chuẩn bị xâm lược Đại Việt. </a:t>
            </a:r>
            <a:endParaRPr lang="en-GB" sz="2400">
              <a:latin typeface="Times New Roman" panose="02020603050405020304" pitchFamily="18" charset="0"/>
              <a:ea typeface="Times New Roman" panose="02020603050405020304" pitchFamily="18" charset="0"/>
            </a:endParaRPr>
          </a:p>
          <a:p>
            <a:pPr algn="just" fontAlgn="base">
              <a:spcAft>
                <a:spcPts val="0"/>
              </a:spcAft>
            </a:pPr>
            <a:r>
              <a:rPr lang="vi-VN" sz="2400">
                <a:latin typeface="Times New Roman" panose="02020603050405020304" pitchFamily="18" charset="0"/>
                <a:ea typeface="Times New Roman" panose="02020603050405020304" pitchFamily="18" charset="0"/>
                <a:cs typeface="Times New Roman" panose="02020603050405020304" pitchFamily="18" charset="0"/>
              </a:rPr>
              <a:t>+ Nhiều tướng sĩ vẫn thờ ơ, một bộ phận có tư tưởng chủ hòa </a:t>
            </a:r>
            <a:endParaRPr lang="en-GB" sz="24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68922" y="3429276"/>
            <a:ext cx="4105712" cy="1200329"/>
          </a:xfrm>
          <a:prstGeom prst="rect">
            <a:avLst/>
          </a:prstGeom>
        </p:spPr>
        <p:txBody>
          <a:bodyPr wrap="square">
            <a:spAutoFit/>
          </a:bodyPr>
          <a:lstStyle/>
          <a:p>
            <a:pPr algn="just" fontAlgn="base">
              <a:spcAft>
                <a:spcPts val="0"/>
              </a:spcAft>
            </a:pPr>
            <a:r>
              <a:rPr lang="vi-VN" sz="2400" b="1">
                <a:latin typeface="Times New Roman" panose="02020603050405020304" pitchFamily="18" charset="0"/>
                <a:ea typeface="Times New Roman" panose="02020603050405020304" pitchFamily="18" charset="0"/>
                <a:cs typeface="Times New Roman" panose="02020603050405020304" pitchFamily="18" charset="0"/>
              </a:rPr>
              <a:t>- Vai trò của Trần Quốc Tuấn:</a:t>
            </a:r>
            <a:r>
              <a:rPr lang="vi-VN" sz="2400">
                <a:latin typeface="Times New Roman" panose="02020603050405020304" pitchFamily="18" charset="0"/>
                <a:ea typeface="Times New Roman" panose="02020603050405020304" pitchFamily="18" charset="0"/>
                <a:cs typeface="Times New Roman" panose="02020603050405020304" pitchFamily="18" charset="0"/>
              </a:rPr>
              <a:t> là một Quốc công Tiết chế thống lĩnh quân đội Đại Việt.</a:t>
            </a:r>
            <a:r>
              <a:rPr lang="vi-VN" sz="2400">
                <a:latin typeface="Times New Roman" panose="02020603050405020304" pitchFamily="18" charset="0"/>
                <a:ea typeface="Segoe UI" panose="020B0502040204020203" pitchFamily="34"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562868" y="1329500"/>
            <a:ext cx="4572000" cy="3490186"/>
          </a:xfrm>
          <a:prstGeom prst="rect">
            <a:avLst/>
          </a:prstGeom>
        </p:spPr>
        <p:txBody>
          <a:bodyPr>
            <a:spAutoFit/>
          </a:bodyPr>
          <a:lstStyle/>
          <a:p>
            <a:pPr algn="just" fontAlgn="base">
              <a:lnSpc>
                <a:spcPct val="115000"/>
              </a:lnSpc>
              <a:spcAft>
                <a:spcPts val="0"/>
              </a:spcAft>
            </a:pP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Mục đích</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kêu gọi, khích lệ</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tinh thần yêu nước của tướng sĩ, </a:t>
            </a: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phê phán</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tư tưởng cầu an hưởng lạc của tướng sĩ và </a:t>
            </a: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kêu gọi mọi người đoàn kết chiến đấu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chống lại cuộc chiến tranh xâm lược của quân Nguyên- Mông với tinh thần quyết chiến quyết thắng. </a:t>
            </a:r>
            <a:endParaRPr lang="en-GB" sz="2400">
              <a:solidFill>
                <a:schemeClr val="bg1"/>
              </a:solidFill>
              <a:effectLst/>
              <a:latin typeface="Times New Roman" panose="02020603050405020304" pitchFamily="18" charset="0"/>
              <a:ea typeface="Times New Roman" panose="02020603050405020304" pitchFamily="18" charset="0"/>
            </a:endParaRPr>
          </a:p>
        </p:txBody>
      </p:sp>
      <p:sp>
        <p:nvSpPr>
          <p:cNvPr id="21" name="Freeform 5"/>
          <p:cNvSpPr/>
          <p:nvPr/>
        </p:nvSpPr>
        <p:spPr>
          <a:xfrm>
            <a:off x="6095499" y="-463146"/>
            <a:ext cx="4444281" cy="3268398"/>
          </a:xfrm>
          <a:custGeom>
            <a:avLst/>
            <a:gdLst/>
            <a:ahLst/>
            <a:cxnLst/>
            <a:rect l="l" t="t" r="r" b="b"/>
            <a:pathLst>
              <a:path w="8888561" h="6536796">
                <a:moveTo>
                  <a:pt x="0" y="0"/>
                </a:moveTo>
                <a:lnTo>
                  <a:pt x="8888561" y="0"/>
                </a:lnTo>
                <a:lnTo>
                  <a:pt x="8888561" y="6536796"/>
                </a:lnTo>
                <a:lnTo>
                  <a:pt x="0" y="6536796"/>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473" b="38448"/>
          <a:stretch>
            <a:fillRect/>
          </a:stretch>
        </p:blipFill>
        <p:spPr>
          <a:xfrm>
            <a:off x="0" y="0"/>
            <a:ext cx="9144000" cy="5143500"/>
          </a:xfrm>
          <a:prstGeom prst="rect">
            <a:avLst/>
          </a:prstGeom>
        </p:spPr>
      </p:pic>
      <p:sp>
        <p:nvSpPr>
          <p:cNvPr id="3" name="Freeform 3"/>
          <p:cNvSpPr/>
          <p:nvPr/>
        </p:nvSpPr>
        <p:spPr>
          <a:xfrm>
            <a:off x="-1177601" y="2089274"/>
            <a:ext cx="3383901" cy="3149848"/>
          </a:xfrm>
          <a:custGeom>
            <a:avLst/>
            <a:gdLst/>
            <a:ahLst/>
            <a:cxnLst/>
            <a:rect l="l" t="t" r="r" b="b"/>
            <a:pathLst>
              <a:path w="6767802" h="6299696">
                <a:moveTo>
                  <a:pt x="0" y="0"/>
                </a:moveTo>
                <a:lnTo>
                  <a:pt x="6767802" y="0"/>
                </a:lnTo>
                <a:lnTo>
                  <a:pt x="6767802" y="6299696"/>
                </a:lnTo>
                <a:lnTo>
                  <a:pt x="0" y="6299696"/>
                </a:lnTo>
                <a:lnTo>
                  <a:pt x="0" y="0"/>
                </a:lnTo>
                <a:close/>
              </a:path>
            </a:pathLst>
          </a:custGeom>
          <a:blipFill>
            <a:blip r:embed="rId3"/>
            <a:stretch>
              <a:fillRect/>
            </a:stretch>
          </a:blipFill>
        </p:spPr>
      </p:sp>
      <p:sp>
        <p:nvSpPr>
          <p:cNvPr id="4" name="Freeform 4"/>
          <p:cNvSpPr/>
          <p:nvPr/>
        </p:nvSpPr>
        <p:spPr>
          <a:xfrm>
            <a:off x="1684244" y="2170290"/>
            <a:ext cx="8115300" cy="3384757"/>
          </a:xfrm>
          <a:custGeom>
            <a:avLst/>
            <a:gdLst/>
            <a:ahLst/>
            <a:cxnLst/>
            <a:rect l="l" t="t" r="r" b="b"/>
            <a:pathLst>
              <a:path w="16230600" h="6769513">
                <a:moveTo>
                  <a:pt x="0" y="0"/>
                </a:moveTo>
                <a:lnTo>
                  <a:pt x="16230600" y="0"/>
                </a:lnTo>
                <a:lnTo>
                  <a:pt x="16230600" y="6769513"/>
                </a:lnTo>
                <a:lnTo>
                  <a:pt x="0" y="6769513"/>
                </a:lnTo>
                <a:lnTo>
                  <a:pt x="0" y="0"/>
                </a:lnTo>
                <a:close/>
              </a:path>
            </a:pathLst>
          </a:custGeom>
          <a:blipFill>
            <a:blip r:embed="rId4"/>
            <a:stretch>
              <a:fillRect/>
            </a:stretch>
          </a:blipFill>
        </p:spPr>
      </p:sp>
      <p:sp>
        <p:nvSpPr>
          <p:cNvPr id="5" name="Freeform 5"/>
          <p:cNvSpPr/>
          <p:nvPr/>
        </p:nvSpPr>
        <p:spPr>
          <a:xfrm>
            <a:off x="-282998" y="-59275"/>
            <a:ext cx="4444281" cy="3268398"/>
          </a:xfrm>
          <a:custGeom>
            <a:avLst/>
            <a:gdLst/>
            <a:ahLst/>
            <a:cxnLst/>
            <a:rect l="l" t="t" r="r" b="b"/>
            <a:pathLst>
              <a:path w="8888561" h="6536796">
                <a:moveTo>
                  <a:pt x="0" y="0"/>
                </a:moveTo>
                <a:lnTo>
                  <a:pt x="8888561" y="0"/>
                </a:lnTo>
                <a:lnTo>
                  <a:pt x="8888561" y="6536796"/>
                </a:lnTo>
                <a:lnTo>
                  <a:pt x="0" y="6536796"/>
                </a:lnTo>
                <a:lnTo>
                  <a:pt x="0" y="0"/>
                </a:lnTo>
                <a:close/>
              </a:path>
            </a:pathLst>
          </a:custGeom>
          <a:blipFill>
            <a:blip r:embed="rId5"/>
            <a:stretch>
              <a:fillRect/>
            </a:stretch>
          </a:blipFill>
        </p:spPr>
      </p:sp>
      <p:sp>
        <p:nvSpPr>
          <p:cNvPr id="6" name="Freeform 6"/>
          <p:cNvSpPr/>
          <p:nvPr/>
        </p:nvSpPr>
        <p:spPr>
          <a:xfrm>
            <a:off x="6550349" y="-979559"/>
            <a:ext cx="3383901" cy="3149848"/>
          </a:xfrm>
          <a:custGeom>
            <a:avLst/>
            <a:gdLst/>
            <a:ahLst/>
            <a:cxnLst/>
            <a:rect l="l" t="t" r="r" b="b"/>
            <a:pathLst>
              <a:path w="6767802" h="6299696">
                <a:moveTo>
                  <a:pt x="0" y="0"/>
                </a:moveTo>
                <a:lnTo>
                  <a:pt x="6767802" y="0"/>
                </a:lnTo>
                <a:lnTo>
                  <a:pt x="6767802" y="6299696"/>
                </a:lnTo>
                <a:lnTo>
                  <a:pt x="0" y="6299696"/>
                </a:lnTo>
                <a:lnTo>
                  <a:pt x="0" y="0"/>
                </a:lnTo>
                <a:close/>
              </a:path>
            </a:pathLst>
          </a:custGeom>
          <a:blipFill>
            <a:blip r:embed="rId3"/>
            <a:stretch>
              <a:fillRect/>
            </a:stretch>
          </a:blipFill>
        </p:spPr>
      </p:sp>
      <p:sp>
        <p:nvSpPr>
          <p:cNvPr id="7" name="Freeform 7"/>
          <p:cNvSpPr/>
          <p:nvPr/>
        </p:nvSpPr>
        <p:spPr>
          <a:xfrm>
            <a:off x="4161283" y="922376"/>
            <a:ext cx="1798516" cy="1825905"/>
          </a:xfrm>
          <a:custGeom>
            <a:avLst/>
            <a:gdLst/>
            <a:ahLst/>
            <a:cxnLst/>
            <a:rect l="l" t="t" r="r" b="b"/>
            <a:pathLst>
              <a:path w="3597032" h="3651809">
                <a:moveTo>
                  <a:pt x="0" y="0"/>
                </a:moveTo>
                <a:lnTo>
                  <a:pt x="3597032" y="0"/>
                </a:lnTo>
                <a:lnTo>
                  <a:pt x="3597032" y="3651809"/>
                </a:lnTo>
                <a:lnTo>
                  <a:pt x="0" y="3651809"/>
                </a:lnTo>
                <a:lnTo>
                  <a:pt x="0" y="0"/>
                </a:lnTo>
                <a:close/>
              </a:path>
            </a:pathLst>
          </a:custGeom>
          <a:blipFill>
            <a:blip r:embed="rId6"/>
            <a:stretch>
              <a:fillRect/>
            </a:stretch>
          </a:blipFill>
        </p:spPr>
      </p:sp>
      <p:sp>
        <p:nvSpPr>
          <p:cNvPr id="9" name="Rounded Rectangle 8"/>
          <p:cNvSpPr/>
          <p:nvPr/>
        </p:nvSpPr>
        <p:spPr>
          <a:xfrm>
            <a:off x="4358610" y="309503"/>
            <a:ext cx="4588062" cy="192006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444281" y="320953"/>
            <a:ext cx="4454392" cy="1938992"/>
          </a:xfrm>
          <a:prstGeom prst="rect">
            <a:avLst/>
          </a:prstGeom>
        </p:spPr>
        <p:txBody>
          <a:bodyPr wrap="square">
            <a:spAutoFit/>
          </a:bodyPr>
          <a:lstStyle/>
          <a:p>
            <a:pPr algn="just"/>
            <a:r>
              <a:rPr lang="vi-VN" sz="2400" b="1">
                <a:solidFill>
                  <a:schemeClr val="bg1"/>
                </a:solidFill>
                <a:latin typeface="Times New Roman" panose="02020603050405020304" pitchFamily="18" charset="0"/>
                <a:ea typeface="Times New Roman" panose="02020603050405020304" pitchFamily="18" charset="0"/>
              </a:rPr>
              <a:t>* Đối tượng mà bài hịch thuyết phục: </a:t>
            </a:r>
            <a:r>
              <a:rPr lang="vi-VN" sz="2400">
                <a:solidFill>
                  <a:schemeClr val="bg1"/>
                </a:solidFill>
                <a:latin typeface="Times New Roman" panose="02020603050405020304" pitchFamily="18" charset="0"/>
                <a:ea typeface="Times New Roman" panose="02020603050405020304" pitchFamily="18" charset="0"/>
              </a:rPr>
              <a:t>là</a:t>
            </a:r>
            <a:r>
              <a:rPr lang="vi-VN" sz="2400" b="1">
                <a:solidFill>
                  <a:schemeClr val="bg1"/>
                </a:solidFill>
                <a:latin typeface="Times New Roman" panose="02020603050405020304" pitchFamily="18" charset="0"/>
                <a:ea typeface="Times New Roman" panose="02020603050405020304" pitchFamily="18" charset="0"/>
              </a:rPr>
              <a:t> </a:t>
            </a:r>
            <a:r>
              <a:rPr lang="vi-VN" sz="2400">
                <a:solidFill>
                  <a:schemeClr val="bg1"/>
                </a:solidFill>
                <a:latin typeface="Times New Roman" panose="02020603050405020304" pitchFamily="18" charset="0"/>
                <a:ea typeface="Times New Roman" panose="02020603050405020304" pitchFamily="18" charset="0"/>
              </a:rPr>
              <a:t>các tướng lĩnh trong quân đội của Trần Quốc Tuấn, sau đó lan tỏa ra toàn bộ các tướng sĩ và người dân Đại Việt lúc bấy giờ.</a:t>
            </a:r>
            <a:endParaRPr lang="en-GB" sz="2800">
              <a:solidFill>
                <a:schemeClr val="bg1"/>
              </a:solidFill>
            </a:endParaRPr>
          </a:p>
        </p:txBody>
      </p:sp>
    </p:spTree>
    <p:extLst>
      <p:ext uri="{BB962C8B-B14F-4D97-AF65-F5344CB8AC3E}">
        <p14:creationId xmlns:p14="http://schemas.microsoft.com/office/powerpoint/2010/main" val="16511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接连接符 49"/>
          <p:cNvCxnSpPr/>
          <p:nvPr/>
        </p:nvCxnSpPr>
        <p:spPr>
          <a:xfrm>
            <a:off x="1557720" y="2851228"/>
            <a:ext cx="0" cy="902029"/>
          </a:xfrm>
          <a:prstGeom prst="line">
            <a:avLst/>
          </a:prstGeom>
          <a:ln>
            <a:solidFill>
              <a:srgbClr val="8C551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270677" y="2831772"/>
            <a:ext cx="0" cy="902029"/>
          </a:xfrm>
          <a:prstGeom prst="line">
            <a:avLst/>
          </a:prstGeom>
          <a:ln>
            <a:solidFill>
              <a:srgbClr val="EFE9D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360691" y="1860062"/>
            <a:ext cx="0" cy="902029"/>
          </a:xfrm>
          <a:prstGeom prst="line">
            <a:avLst/>
          </a:prstGeom>
          <a:ln>
            <a:solidFill>
              <a:srgbClr val="8C551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631941" y="1813063"/>
            <a:ext cx="0" cy="902029"/>
          </a:xfrm>
          <a:prstGeom prst="line">
            <a:avLst/>
          </a:prstGeom>
          <a:ln>
            <a:solidFill>
              <a:srgbClr val="EFE9D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431415" y="2838061"/>
            <a:ext cx="81642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1362463" y="2655971"/>
            <a:ext cx="390517" cy="390517"/>
          </a:xfrm>
          <a:prstGeom prst="ellipse">
            <a:avLst/>
          </a:prstGeom>
          <a:solidFill>
            <a:srgbClr val="8C551D"/>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r>
              <a:rPr lang="en-US" altLang="zh-CN" sz="1200" dirty="0">
                <a:solidFill>
                  <a:prstClr val="white"/>
                </a:solidFill>
                <a:latin typeface="Arial Unicode MS" panose="020B0604020202020204" charset="-122"/>
              </a:rPr>
              <a:t>1</a:t>
            </a:r>
            <a:endParaRPr lang="zh-CN" altLang="en-US" sz="1200" dirty="0">
              <a:solidFill>
                <a:prstClr val="white"/>
              </a:solidFill>
              <a:latin typeface="Arial Unicode MS" panose="020B0604020202020204" charset="-122"/>
            </a:endParaRPr>
          </a:p>
        </p:txBody>
      </p:sp>
      <p:sp>
        <p:nvSpPr>
          <p:cNvPr id="47" name="椭圆 46"/>
          <p:cNvSpPr/>
          <p:nvPr/>
        </p:nvSpPr>
        <p:spPr>
          <a:xfrm>
            <a:off x="3165434" y="2636514"/>
            <a:ext cx="390517" cy="390517"/>
          </a:xfrm>
          <a:prstGeom prst="ellipse">
            <a:avLst/>
          </a:prstGeom>
          <a:solidFill>
            <a:srgbClr val="753D13"/>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r>
              <a:rPr lang="en-US" altLang="zh-CN" sz="1200" dirty="0">
                <a:solidFill>
                  <a:prstClr val="white"/>
                </a:solidFill>
                <a:latin typeface="Arial Unicode MS" panose="020B0604020202020204" charset="-122"/>
              </a:rPr>
              <a:t>2</a:t>
            </a:r>
            <a:endParaRPr lang="zh-CN" altLang="en-US" sz="1200" dirty="0">
              <a:solidFill>
                <a:prstClr val="white"/>
              </a:solidFill>
              <a:latin typeface="Arial Unicode MS" panose="020B0604020202020204" charset="-122"/>
            </a:endParaRPr>
          </a:p>
        </p:txBody>
      </p:sp>
      <p:sp>
        <p:nvSpPr>
          <p:cNvPr id="48" name="椭圆 47"/>
          <p:cNvSpPr/>
          <p:nvPr/>
        </p:nvSpPr>
        <p:spPr>
          <a:xfrm>
            <a:off x="5075420" y="2636514"/>
            <a:ext cx="390517" cy="390517"/>
          </a:xfrm>
          <a:prstGeom prst="ellipse">
            <a:avLst/>
          </a:prstGeom>
          <a:solidFill>
            <a:srgbClr val="EFE9DD"/>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r>
              <a:rPr lang="en-US" altLang="zh-CN" sz="1200" dirty="0">
                <a:solidFill>
                  <a:srgbClr val="753D13"/>
                </a:solidFill>
                <a:latin typeface="Arial Unicode MS" panose="020B0604020202020204" charset="-122"/>
              </a:rPr>
              <a:t>3</a:t>
            </a:r>
          </a:p>
        </p:txBody>
      </p:sp>
      <p:sp>
        <p:nvSpPr>
          <p:cNvPr id="49" name="椭圆 48"/>
          <p:cNvSpPr/>
          <p:nvPr/>
        </p:nvSpPr>
        <p:spPr>
          <a:xfrm>
            <a:off x="7436684" y="2620547"/>
            <a:ext cx="390517" cy="390517"/>
          </a:xfrm>
          <a:prstGeom prst="ellipse">
            <a:avLst/>
          </a:prstGeom>
          <a:solidFill>
            <a:srgbClr val="EFE9DD"/>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r>
              <a:rPr lang="en-US" altLang="zh-CN" sz="1200" dirty="0">
                <a:solidFill>
                  <a:srgbClr val="753D13"/>
                </a:solidFill>
                <a:latin typeface="Arial Unicode MS" panose="020B0604020202020204" charset="-122"/>
              </a:rPr>
              <a:t>4</a:t>
            </a:r>
          </a:p>
        </p:txBody>
      </p:sp>
      <p:sp>
        <p:nvSpPr>
          <p:cNvPr id="59" name="矩形 58"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516030" y="599512"/>
            <a:ext cx="3400875" cy="438582"/>
          </a:xfrm>
          <a:prstGeom prst="rect">
            <a:avLst/>
          </a:prstGeom>
        </p:spPr>
        <p:txBody>
          <a:bodyPr wrap="square" lIns="68580" tIns="34290" rIns="68580" bIns="34290">
            <a:spAutoFit/>
          </a:bodyPr>
          <a:lstStyle/>
          <a:p>
            <a:pPr algn="just" defTabSz="685165"/>
            <a:r>
              <a:rPr lang="vi-VN" sz="2400" b="1">
                <a:latin typeface="Times New Roman" panose="02020603050405020304" pitchFamily="18" charset="0"/>
                <a:cs typeface="Times New Roman" panose="02020603050405020304" pitchFamily="18" charset="0"/>
              </a:rPr>
              <a:t>Phần (1)-  phần mở đầu</a:t>
            </a:r>
            <a:endParaRPr lang="zh-CN" altLang="en-US" sz="2400" dirty="0">
              <a:solidFill>
                <a:srgbClr val="000000">
                  <a:lumMod val="95000"/>
                  <a:lumOff val="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7332778" y="1152880"/>
            <a:ext cx="592545" cy="592545"/>
            <a:chOff x="7640258" y="1199879"/>
            <a:chExt cx="592545" cy="592545"/>
          </a:xfrm>
        </p:grpSpPr>
        <p:sp>
          <p:nvSpPr>
            <p:cNvPr id="72" name="椭圆 71"/>
            <p:cNvSpPr/>
            <p:nvPr/>
          </p:nvSpPr>
          <p:spPr>
            <a:xfrm>
              <a:off x="7640258" y="1199879"/>
              <a:ext cx="592545" cy="592545"/>
            </a:xfrm>
            <a:prstGeom prst="ellipse">
              <a:avLst/>
            </a:prstGeom>
            <a:noFill/>
            <a:ln w="190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dirty="0">
                <a:solidFill>
                  <a:prstClr val="white"/>
                </a:solidFill>
              </a:endParaRPr>
            </a:p>
          </p:txBody>
        </p:sp>
        <p:grpSp>
          <p:nvGrpSpPr>
            <p:cNvPr id="73" name="Group 85"/>
            <p:cNvGrpSpPr/>
            <p:nvPr/>
          </p:nvGrpSpPr>
          <p:grpSpPr>
            <a:xfrm>
              <a:off x="7750779" y="1314301"/>
              <a:ext cx="371503" cy="371503"/>
              <a:chOff x="1200150" y="3768725"/>
              <a:chExt cx="446088" cy="446088"/>
            </a:xfrm>
            <a:solidFill>
              <a:schemeClr val="accent1"/>
            </a:solidFill>
          </p:grpSpPr>
          <p:sp>
            <p:nvSpPr>
              <p:cNvPr id="74"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solidFill>
                <a:srgbClr val="EFE9DD"/>
              </a:solidFill>
              <a:ln>
                <a:solidFill>
                  <a:srgbClr val="EFE9D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75"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solidFill>
                <a:srgbClr val="EFE9DD"/>
              </a:solidFill>
              <a:ln>
                <a:solidFill>
                  <a:srgbClr val="EFE9D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76"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solidFill>
                <a:srgbClr val="EFE9DD"/>
              </a:solidFill>
              <a:ln>
                <a:solidFill>
                  <a:srgbClr val="EFE9D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grpSp>
      </p:grpSp>
      <p:grpSp>
        <p:nvGrpSpPr>
          <p:cNvPr id="4" name="组合 3"/>
          <p:cNvGrpSpPr/>
          <p:nvPr/>
        </p:nvGrpSpPr>
        <p:grpSpPr>
          <a:xfrm>
            <a:off x="5000981" y="3840227"/>
            <a:ext cx="592545" cy="592545"/>
            <a:chOff x="5380359" y="3840227"/>
            <a:chExt cx="592545" cy="592545"/>
          </a:xfrm>
        </p:grpSpPr>
        <p:sp>
          <p:nvSpPr>
            <p:cNvPr id="71" name="椭圆 70"/>
            <p:cNvSpPr/>
            <p:nvPr/>
          </p:nvSpPr>
          <p:spPr>
            <a:xfrm>
              <a:off x="5380359" y="3840227"/>
              <a:ext cx="592545" cy="592545"/>
            </a:xfrm>
            <a:prstGeom prst="ellipse">
              <a:avLst/>
            </a:prstGeom>
            <a:noFill/>
            <a:ln w="190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dirty="0">
                <a:solidFill>
                  <a:prstClr val="white"/>
                </a:solidFill>
              </a:endParaRPr>
            </a:p>
          </p:txBody>
        </p:sp>
        <p:grpSp>
          <p:nvGrpSpPr>
            <p:cNvPr id="77" name="Group 213"/>
            <p:cNvGrpSpPr/>
            <p:nvPr/>
          </p:nvGrpSpPr>
          <p:grpSpPr>
            <a:xfrm>
              <a:off x="5494185" y="3975309"/>
              <a:ext cx="364892" cy="337129"/>
              <a:chOff x="2900363" y="5486400"/>
              <a:chExt cx="438150" cy="404813"/>
            </a:xfrm>
            <a:solidFill>
              <a:schemeClr val="accent1"/>
            </a:solidFill>
          </p:grpSpPr>
          <p:sp>
            <p:nvSpPr>
              <p:cNvPr id="78"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EFE9DD"/>
              </a:solidFill>
              <a:ln>
                <a:solidFill>
                  <a:srgbClr val="EFE9D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79"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EFE9DD"/>
              </a:solidFill>
              <a:ln>
                <a:solidFill>
                  <a:srgbClr val="EFE9D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grpSp>
      </p:grpSp>
      <p:grpSp>
        <p:nvGrpSpPr>
          <p:cNvPr id="2" name="组合 1"/>
          <p:cNvGrpSpPr/>
          <p:nvPr/>
        </p:nvGrpSpPr>
        <p:grpSpPr>
          <a:xfrm>
            <a:off x="1254862" y="3859684"/>
            <a:ext cx="592545" cy="592545"/>
            <a:chOff x="768467" y="3840227"/>
            <a:chExt cx="592545" cy="592545"/>
          </a:xfrm>
        </p:grpSpPr>
        <p:sp>
          <p:nvSpPr>
            <p:cNvPr id="56" name="椭圆 55"/>
            <p:cNvSpPr/>
            <p:nvPr/>
          </p:nvSpPr>
          <p:spPr>
            <a:xfrm>
              <a:off x="768467" y="3840227"/>
              <a:ext cx="592545" cy="592545"/>
            </a:xfrm>
            <a:prstGeom prst="ellipse">
              <a:avLst/>
            </a:prstGeom>
            <a:noFill/>
            <a:ln w="19050">
              <a:solidFill>
                <a:srgbClr val="8C5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dirty="0">
                <a:solidFill>
                  <a:prstClr val="white"/>
                </a:solidFill>
              </a:endParaRPr>
            </a:p>
          </p:txBody>
        </p:sp>
        <p:grpSp>
          <p:nvGrpSpPr>
            <p:cNvPr id="80" name="Group 231"/>
            <p:cNvGrpSpPr/>
            <p:nvPr/>
          </p:nvGrpSpPr>
          <p:grpSpPr>
            <a:xfrm>
              <a:off x="884405" y="3914686"/>
              <a:ext cx="350350" cy="392656"/>
              <a:chOff x="4608513" y="6291263"/>
              <a:chExt cx="420688" cy="471488"/>
            </a:xfrm>
            <a:solidFill>
              <a:schemeClr val="accent1"/>
            </a:solidFill>
          </p:grpSpPr>
          <p:sp>
            <p:nvSpPr>
              <p:cNvPr id="81"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solidFill>
                <a:srgbClr val="8C551D"/>
              </a:solidFill>
              <a:ln>
                <a:solidFill>
                  <a:srgbClr val="8C551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82"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solidFill>
                <a:srgbClr val="8C551D"/>
              </a:solidFill>
              <a:ln>
                <a:solidFill>
                  <a:srgbClr val="8C551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83"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solidFill>
                <a:srgbClr val="8C551D"/>
              </a:solidFill>
              <a:ln>
                <a:solidFill>
                  <a:srgbClr val="8C551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grpSp>
      </p:grpSp>
      <p:grpSp>
        <p:nvGrpSpPr>
          <p:cNvPr id="3" name="组合 2"/>
          <p:cNvGrpSpPr/>
          <p:nvPr/>
        </p:nvGrpSpPr>
        <p:grpSpPr>
          <a:xfrm>
            <a:off x="3064418" y="1199881"/>
            <a:ext cx="592545" cy="592545"/>
            <a:chOff x="3064418" y="1199880"/>
            <a:chExt cx="592545" cy="592545"/>
          </a:xfrm>
        </p:grpSpPr>
        <p:sp>
          <p:nvSpPr>
            <p:cNvPr id="64" name="椭圆 63"/>
            <p:cNvSpPr/>
            <p:nvPr/>
          </p:nvSpPr>
          <p:spPr>
            <a:xfrm>
              <a:off x="3064418" y="1199880"/>
              <a:ext cx="592545" cy="592545"/>
            </a:xfrm>
            <a:prstGeom prst="ellipse">
              <a:avLst/>
            </a:prstGeom>
            <a:noFill/>
            <a:ln w="19050">
              <a:solidFill>
                <a:srgbClr val="8C5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zh-CN" altLang="en-US" dirty="0">
                <a:solidFill>
                  <a:prstClr val="white"/>
                </a:solidFill>
              </a:endParaRPr>
            </a:p>
          </p:txBody>
        </p:sp>
        <p:grpSp>
          <p:nvGrpSpPr>
            <p:cNvPr id="84" name="Group 268"/>
            <p:cNvGrpSpPr/>
            <p:nvPr/>
          </p:nvGrpSpPr>
          <p:grpSpPr>
            <a:xfrm>
              <a:off x="3232449" y="1296633"/>
              <a:ext cx="256482" cy="407198"/>
              <a:chOff x="3824288" y="5486400"/>
              <a:chExt cx="307975" cy="488950"/>
            </a:xfrm>
            <a:solidFill>
              <a:schemeClr val="accent1"/>
            </a:solidFill>
          </p:grpSpPr>
          <p:sp>
            <p:nvSpPr>
              <p:cNvPr id="85"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solidFill>
                <a:srgbClr val="8C551D"/>
              </a:solidFill>
              <a:ln>
                <a:solidFill>
                  <a:srgbClr val="8C551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86"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solidFill>
                <a:srgbClr val="8C551D"/>
              </a:solidFill>
              <a:ln>
                <a:solidFill>
                  <a:srgbClr val="8C551D"/>
                </a:solidFill>
              </a:ln>
            </p:spPr>
            <p:txBody>
              <a:bodyPr/>
              <a:lstStyle/>
              <a:p>
                <a:pPr>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7"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solidFill>
                <a:srgbClr val="8C551D"/>
              </a:solidFill>
              <a:ln>
                <a:solidFill>
                  <a:srgbClr val="8C551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sp>
            <p:nvSpPr>
              <p:cNvPr id="88"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solidFill>
                <a:srgbClr val="8C551D"/>
              </a:solidFill>
              <a:ln>
                <a:solidFill>
                  <a:srgbClr val="8C551D"/>
                </a:solidFill>
              </a:ln>
            </p:spPr>
            <p:txBody>
              <a:bodyPr/>
              <a:lstStyle/>
              <a:p>
                <a:pPr>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89"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solidFill>
                <a:srgbClr val="8C551D"/>
              </a:solidFill>
              <a:ln>
                <a:solidFill>
                  <a:srgbClr val="8C551D"/>
                </a:solidFill>
              </a:ln>
            </p:spPr>
            <p:txBody>
              <a:bodyPr/>
              <a:lstStyle/>
              <a:p>
                <a:pPr>
                  <a:defRPr/>
                </a:pPr>
                <a:endParaRPr lang="en-AU" sz="1800" kern="0" dirty="0">
                  <a:solidFill>
                    <a:srgbClr val="000000"/>
                  </a:solidFill>
                  <a:latin typeface="微软雅黑" panose="020B0503020204020204" pitchFamily="34" charset="-122"/>
                  <a:ea typeface="Microsoft YaHei UI" panose="020B0503020204020204" charset="-122"/>
                </a:endParaRPr>
              </a:p>
            </p:txBody>
          </p:sp>
        </p:grpSp>
      </p:grpSp>
      <p:sp>
        <p:nvSpPr>
          <p:cNvPr id="58" name="矩形 57"/>
          <p:cNvSpPr/>
          <p:nvPr/>
        </p:nvSpPr>
        <p:spPr>
          <a:xfrm>
            <a:off x="4501518" y="558004"/>
            <a:ext cx="2663538" cy="2008242"/>
          </a:xfrm>
          <a:prstGeom prst="rect">
            <a:avLst/>
          </a:prstGeom>
        </p:spPr>
        <p:txBody>
          <a:bodyPr wrap="square" lIns="68580" tIns="34290" rIns="68580" bIns="34290">
            <a:spAutoFit/>
          </a:bodyPr>
          <a:lstStyle/>
          <a:p>
            <a:pPr algn="just" defTabSz="685165"/>
            <a:r>
              <a:rPr lang="vi-VN" sz="1800" b="1">
                <a:solidFill>
                  <a:schemeClr val="bg1"/>
                </a:solidFill>
                <a:latin typeface="Times New Roman" panose="02020603050405020304" pitchFamily="18" charset="0"/>
                <a:cs typeface="Times New Roman" panose="02020603050405020304" pitchFamily="18" charset="0"/>
              </a:rPr>
              <a:t>Phần (3):</a:t>
            </a:r>
            <a:r>
              <a:rPr lang="vi-VN" sz="1800">
                <a:solidFill>
                  <a:schemeClr val="bg1"/>
                </a:solidFill>
                <a:latin typeface="Times New Roman" panose="02020603050405020304" pitchFamily="18" charset="0"/>
                <a:cs typeface="Times New Roman" panose="02020603050405020304" pitchFamily="18" charset="0"/>
              </a:rPr>
              <a:t> thể hiện mối ân tình giữa chủ tướng và tướng sĩ, khích lệ trách nhiệm, ý thức của mỗi người với triều đình, đất nước. Biết làm theo điều đúng, gạt bỏ điều sai. </a:t>
            </a:r>
            <a:endParaRPr lang="zh-CN" altLang="en-US"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矩形 89"/>
          <p:cNvSpPr/>
          <p:nvPr/>
        </p:nvSpPr>
        <p:spPr>
          <a:xfrm>
            <a:off x="1867858" y="3209121"/>
            <a:ext cx="2413687" cy="1731243"/>
          </a:xfrm>
          <a:prstGeom prst="rect">
            <a:avLst/>
          </a:prstGeom>
        </p:spPr>
        <p:txBody>
          <a:bodyPr wrap="square" lIns="68580" tIns="34290" rIns="68580" bIns="34290">
            <a:spAutoFit/>
          </a:bodyPr>
          <a:lstStyle/>
          <a:p>
            <a:pPr algn="just" defTabSz="685165"/>
            <a:r>
              <a:rPr lang="vi-VN" sz="1800" b="1">
                <a:latin typeface="Times New Roman" panose="02020603050405020304" pitchFamily="18" charset="0"/>
                <a:cs typeface="Times New Roman" panose="02020603050405020304" pitchFamily="18" charset="0"/>
              </a:rPr>
              <a:t>Phần (2):</a:t>
            </a:r>
            <a:r>
              <a:rPr lang="vi-VN" sz="1800">
                <a:latin typeface="Times New Roman" panose="02020603050405020304" pitchFamily="18" charset="0"/>
                <a:cs typeface="Times New Roman" panose="02020603050405020304" pitchFamily="18" charset="0"/>
              </a:rPr>
              <a:t> Lòng căm thù trước sự ngang ngược hống hách của quân giặc, thể hiện thái độ kiên quyết không đội trời chung với kẻ thù. </a:t>
            </a:r>
            <a:endParaRPr lang="zh-CN" altLang="en-US" sz="1800" dirty="0">
              <a:solidFill>
                <a:srgbClr val="000000">
                  <a:lumMod val="95000"/>
                  <a:lumOff val="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矩形 90"/>
          <p:cNvSpPr/>
          <p:nvPr/>
        </p:nvSpPr>
        <p:spPr>
          <a:xfrm>
            <a:off x="5996271" y="3261133"/>
            <a:ext cx="2792104" cy="1454244"/>
          </a:xfrm>
          <a:prstGeom prst="rect">
            <a:avLst/>
          </a:prstGeom>
        </p:spPr>
        <p:txBody>
          <a:bodyPr wrap="square" lIns="68580" tIns="34290" rIns="68580" bIns="34290">
            <a:spAutoFit/>
          </a:bodyPr>
          <a:lstStyle/>
          <a:p>
            <a:pPr algn="just" defTabSz="685165"/>
            <a:r>
              <a:rPr lang="vi-VN" sz="1800" b="1">
                <a:solidFill>
                  <a:schemeClr val="bg1"/>
                </a:solidFill>
                <a:latin typeface="Times New Roman" panose="02020603050405020304" pitchFamily="18" charset="0"/>
                <a:cs typeface="Times New Roman" panose="02020603050405020304" pitchFamily="18" charset="0"/>
              </a:rPr>
              <a:t>Phần (4)- Phần cuối:</a:t>
            </a:r>
            <a:r>
              <a:rPr lang="vi-VN" sz="1800">
                <a:solidFill>
                  <a:schemeClr val="bg1"/>
                </a:solidFill>
                <a:latin typeface="Times New Roman" panose="02020603050405020304" pitchFamily="18" charset="0"/>
                <a:cs typeface="Times New Roman" panose="02020603050405020304" pitchFamily="18" charset="0"/>
              </a:rPr>
              <a:t> Khuyên các tướng sĩ hãy biết phân biệt phải trái. Luyện tập binh pháp để lo- giặc bảo vệ xã tắc non sông. </a:t>
            </a:r>
            <a:endParaRPr lang="zh-CN" altLang="en-US" sz="1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6"/>
          <p:cNvSpPr/>
          <p:nvPr/>
        </p:nvSpPr>
        <p:spPr>
          <a:xfrm>
            <a:off x="516030" y="109912"/>
            <a:ext cx="3142207" cy="483017"/>
          </a:xfrm>
          <a:prstGeom prst="rect">
            <a:avLst/>
          </a:prstGeom>
        </p:spPr>
        <p:txBody>
          <a:bodyPr wrap="none">
            <a:spAutoFit/>
          </a:bodyPr>
          <a:lstStyle/>
          <a:p>
            <a:pPr algn="just">
              <a:lnSpc>
                <a:spcPct val="115000"/>
              </a:lnSpc>
              <a:spcAft>
                <a:spcPts val="0"/>
              </a:spcAft>
              <a:tabLst>
                <a:tab pos="90170" algn="l"/>
                <a:tab pos="180340" algn="l"/>
              </a:tabLst>
            </a:pPr>
            <a:r>
              <a:rPr lang="en-GB" sz="2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Bố cục và luận điểm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366963" y="1346025"/>
            <a:ext cx="2705388" cy="1200329"/>
          </a:xfrm>
          <a:prstGeom prst="rect">
            <a:avLst/>
          </a:prstGeom>
        </p:spPr>
        <p:txBody>
          <a:bodyPr wrap="square">
            <a:spAutoFit/>
          </a:bodyPr>
          <a:lstStyle/>
          <a:p>
            <a:pPr algn="just"/>
            <a:r>
              <a:rPr lang="en-GB" sz="1800" i="1">
                <a:latin typeface="Times New Roman" panose="02020603050405020304" pitchFamily="18" charset="0"/>
                <a:ea typeface="Times New Roman" panose="02020603050405020304" pitchFamily="18" charset="0"/>
                <a:cs typeface="Times New Roman" panose="02020603050405020304" pitchFamily="18" charset="0"/>
              </a:rPr>
              <a:t> </a:t>
            </a:r>
            <a:r>
              <a:rPr lang="vi-VN" sz="1800">
                <a:latin typeface="Times New Roman" panose="02020603050405020304" pitchFamily="18" charset="0"/>
                <a:ea typeface="Times New Roman" panose="02020603050405020304" pitchFamily="18" charset="0"/>
                <a:cs typeface="Times New Roman" panose="02020603050405020304" pitchFamily="18" charset="0"/>
              </a:rPr>
              <a:t>Những tấm gương trung thần nghĩa sĩ xưa nay vì nước vì chủ quên mình sẵn sàng hy sinh vì nghĩa lớn</a:t>
            </a:r>
            <a:r>
              <a:rPr lang="vi-VN" sz="1800" b="1">
                <a:latin typeface="Times New Roman" panose="02020603050405020304" pitchFamily="18" charset="0"/>
                <a:ea typeface="Times New Roman" panose="02020603050405020304" pitchFamily="18" charset="0"/>
                <a:cs typeface="Times New Roman" panose="02020603050405020304" pitchFamily="18" charset="0"/>
              </a:rPr>
              <a:t>.</a:t>
            </a:r>
            <a:r>
              <a:rPr lang="vi-VN" sz="1800">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5325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3000"/>
                                        <p:tgtEl>
                                          <p:spTgt spid="43"/>
                                        </p:tgtEl>
                                      </p:cBhvr>
                                    </p:animEffect>
                                  </p:childTnLst>
                                </p:cTn>
                              </p:par>
                              <p:par>
                                <p:cTn id="8" presetID="2" presetClass="entr" presetSubtype="2" fill="hold" grpId="0" nodeType="withEffect">
                                  <p:stCondLst>
                                    <p:cond delay="250"/>
                                  </p:stCondLst>
                                  <p:childTnLst>
                                    <p:set>
                                      <p:cBhvr>
                                        <p:cTn id="9" dur="1" fill="hold">
                                          <p:stCondLst>
                                            <p:cond delay="0"/>
                                          </p:stCondLst>
                                        </p:cTn>
                                        <p:tgtEl>
                                          <p:spTgt spid="46"/>
                                        </p:tgtEl>
                                        <p:attrNameLst>
                                          <p:attrName>style.visibility</p:attrName>
                                        </p:attrNameLst>
                                      </p:cBhvr>
                                      <p:to>
                                        <p:strVal val="visible"/>
                                      </p:to>
                                    </p:set>
                                    <p:anim calcmode="lin" valueType="num">
                                      <p:cBhvr additive="base">
                                        <p:cTn id="10" dur="500" fill="hold"/>
                                        <p:tgtEl>
                                          <p:spTgt spid="46"/>
                                        </p:tgtEl>
                                        <p:attrNameLst>
                                          <p:attrName>ppt_x</p:attrName>
                                        </p:attrNameLst>
                                      </p:cBhvr>
                                      <p:tavLst>
                                        <p:tav tm="0">
                                          <p:val>
                                            <p:strVal val="1+#ppt_w/2"/>
                                          </p:val>
                                        </p:tav>
                                        <p:tav tm="100000">
                                          <p:val>
                                            <p:strVal val="#ppt_x"/>
                                          </p:val>
                                        </p:tav>
                                      </p:tavLst>
                                    </p:anim>
                                    <p:anim calcmode="lin" valueType="num">
                                      <p:cBhvr additive="base">
                                        <p:cTn id="11" dur="500" fill="hold"/>
                                        <p:tgtEl>
                                          <p:spTgt spid="46"/>
                                        </p:tgtEl>
                                        <p:attrNameLst>
                                          <p:attrName>ppt_y</p:attrName>
                                        </p:attrNameLst>
                                      </p:cBhvr>
                                      <p:tavLst>
                                        <p:tav tm="0">
                                          <p:val>
                                            <p:strVal val="#ppt_y"/>
                                          </p:val>
                                        </p:tav>
                                        <p:tav tm="100000">
                                          <p:val>
                                            <p:strVal val="#ppt_y"/>
                                          </p:val>
                                        </p:tav>
                                      </p:tavLst>
                                    </p:anim>
                                  </p:childTnLst>
                                </p:cTn>
                              </p:par>
                              <p:par>
                                <p:cTn id="12" presetID="22" presetClass="entr" presetSubtype="1" fill="hold" nodeType="withEffect">
                                  <p:stCondLst>
                                    <p:cond delay="50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500"/>
                                        <p:tgtEl>
                                          <p:spTgt spid="50"/>
                                        </p:tgtEl>
                                      </p:cBhvr>
                                    </p:animEffect>
                                  </p:childTnLst>
                                </p:cTn>
                              </p:par>
                              <p:par>
                                <p:cTn id="15" presetID="53" presetClass="entr" presetSubtype="16" fill="hold" nodeType="withEffect">
                                  <p:stCondLst>
                                    <p:cond delay="75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2" presetClass="entr" presetSubtype="2" fill="hold" grpId="0" nodeType="withEffect">
                                  <p:stCondLst>
                                    <p:cond delay="100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1+#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par>
                                <p:cTn id="24" presetID="22" presetClass="entr" presetSubtype="4" fill="hold" nodeType="withEffect">
                                  <p:stCondLst>
                                    <p:cond delay="125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par>
                                <p:cTn id="27" presetID="53" presetClass="entr" presetSubtype="16" fill="hold" nodeType="withEffect">
                                  <p:stCondLst>
                                    <p:cond delay="150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2" presetClass="entr" presetSubtype="2" fill="hold" grpId="0" nodeType="withEffect">
                                  <p:stCondLst>
                                    <p:cond delay="175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500" fill="hold"/>
                                        <p:tgtEl>
                                          <p:spTgt spid="48"/>
                                        </p:tgtEl>
                                        <p:attrNameLst>
                                          <p:attrName>ppt_x</p:attrName>
                                        </p:attrNameLst>
                                      </p:cBhvr>
                                      <p:tavLst>
                                        <p:tav tm="0">
                                          <p:val>
                                            <p:strVal val="1+#ppt_w/2"/>
                                          </p:val>
                                        </p:tav>
                                        <p:tav tm="100000">
                                          <p:val>
                                            <p:strVal val="#ppt_x"/>
                                          </p:val>
                                        </p:tav>
                                      </p:tavLst>
                                    </p:anim>
                                    <p:anim calcmode="lin" valueType="num">
                                      <p:cBhvr additive="base">
                                        <p:cTn id="35" dur="500" fill="hold"/>
                                        <p:tgtEl>
                                          <p:spTgt spid="48"/>
                                        </p:tgtEl>
                                        <p:attrNameLst>
                                          <p:attrName>ppt_y</p:attrName>
                                        </p:attrNameLst>
                                      </p:cBhvr>
                                      <p:tavLst>
                                        <p:tav tm="0">
                                          <p:val>
                                            <p:strVal val="#ppt_y"/>
                                          </p:val>
                                        </p:tav>
                                        <p:tav tm="100000">
                                          <p:val>
                                            <p:strVal val="#ppt_y"/>
                                          </p:val>
                                        </p:tav>
                                      </p:tavLst>
                                    </p:anim>
                                  </p:childTnLst>
                                </p:cTn>
                              </p:par>
                              <p:par>
                                <p:cTn id="36" presetID="22" presetClass="entr" presetSubtype="1" fill="hold" nodeType="withEffect">
                                  <p:stCondLst>
                                    <p:cond delay="200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par>
                                <p:cTn id="39" presetID="53" presetClass="entr" presetSubtype="16" fill="hold" nodeType="withEffect">
                                  <p:stCondLst>
                                    <p:cond delay="225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par>
                                <p:cTn id="44" presetID="2" presetClass="entr" presetSubtype="2" fill="hold" grpId="0" nodeType="withEffect">
                                  <p:stCondLst>
                                    <p:cond delay="250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1+#ppt_w/2"/>
                                          </p:val>
                                        </p:tav>
                                        <p:tav tm="100000">
                                          <p:val>
                                            <p:strVal val="#ppt_x"/>
                                          </p:val>
                                        </p:tav>
                                      </p:tavLst>
                                    </p:anim>
                                    <p:anim calcmode="lin" valueType="num">
                                      <p:cBhvr additive="base">
                                        <p:cTn id="47" dur="500" fill="hold"/>
                                        <p:tgtEl>
                                          <p:spTgt spid="49"/>
                                        </p:tgtEl>
                                        <p:attrNameLst>
                                          <p:attrName>ppt_y</p:attrName>
                                        </p:attrNameLst>
                                      </p:cBhvr>
                                      <p:tavLst>
                                        <p:tav tm="0">
                                          <p:val>
                                            <p:strVal val="#ppt_y"/>
                                          </p:val>
                                        </p:tav>
                                        <p:tav tm="100000">
                                          <p:val>
                                            <p:strVal val="#ppt_y"/>
                                          </p:val>
                                        </p:tav>
                                      </p:tavLst>
                                    </p:anim>
                                  </p:childTnLst>
                                </p:cTn>
                              </p:par>
                              <p:par>
                                <p:cTn id="48" presetID="22" presetClass="entr" presetSubtype="4" fill="hold" nodeType="withEffect">
                                  <p:stCondLst>
                                    <p:cond delay="2750"/>
                                  </p:stCondLst>
                                  <p:childTnLst>
                                    <p:set>
                                      <p:cBhvr>
                                        <p:cTn id="49" dur="1" fill="hold">
                                          <p:stCondLst>
                                            <p:cond delay="0"/>
                                          </p:stCondLst>
                                        </p:cTn>
                                        <p:tgtEl>
                                          <p:spTgt spid="55"/>
                                        </p:tgtEl>
                                        <p:attrNameLst>
                                          <p:attrName>style.visibility</p:attrName>
                                        </p:attrNameLst>
                                      </p:cBhvr>
                                      <p:to>
                                        <p:strVal val="visible"/>
                                      </p:to>
                                    </p:set>
                                    <p:animEffect transition="in" filter="wipe(down)">
                                      <p:cBhvr>
                                        <p:cTn id="50" dur="500"/>
                                        <p:tgtEl>
                                          <p:spTgt spid="55"/>
                                        </p:tgtEl>
                                      </p:cBhvr>
                                    </p:animEffect>
                                  </p:childTnLst>
                                </p:cTn>
                              </p:par>
                              <p:par>
                                <p:cTn id="51" presetID="53" presetClass="entr" presetSubtype="16" fill="hold" nodeType="withEffect">
                                  <p:stCondLst>
                                    <p:cond delay="300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1000"/>
                                        <p:tgtEl>
                                          <p:spTgt spid="59"/>
                                        </p:tgtEl>
                                      </p:cBhvr>
                                    </p:animEffect>
                                    <p:anim calcmode="lin" valueType="num">
                                      <p:cBhvr>
                                        <p:cTn id="68" dur="1000" fill="hold"/>
                                        <p:tgtEl>
                                          <p:spTgt spid="59"/>
                                        </p:tgtEl>
                                        <p:attrNameLst>
                                          <p:attrName>ppt_x</p:attrName>
                                        </p:attrNameLst>
                                      </p:cBhvr>
                                      <p:tavLst>
                                        <p:tav tm="0">
                                          <p:val>
                                            <p:strVal val="#ppt_x"/>
                                          </p:val>
                                        </p:tav>
                                        <p:tav tm="100000">
                                          <p:val>
                                            <p:strVal val="#ppt_x"/>
                                          </p:val>
                                        </p:tav>
                                      </p:tavLst>
                                    </p:anim>
                                    <p:anim calcmode="lin" valueType="num">
                                      <p:cBhvr>
                                        <p:cTn id="6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circle(in)">
                                      <p:cBhvr>
                                        <p:cTn id="74" dur="20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1000"/>
                                        <p:tgtEl>
                                          <p:spTgt spid="90"/>
                                        </p:tgtEl>
                                      </p:cBhvr>
                                    </p:animEffect>
                                    <p:anim calcmode="lin" valueType="num">
                                      <p:cBhvr>
                                        <p:cTn id="80" dur="1000" fill="hold"/>
                                        <p:tgtEl>
                                          <p:spTgt spid="90"/>
                                        </p:tgtEl>
                                        <p:attrNameLst>
                                          <p:attrName>ppt_x</p:attrName>
                                        </p:attrNameLst>
                                      </p:cBhvr>
                                      <p:tavLst>
                                        <p:tav tm="0">
                                          <p:val>
                                            <p:strVal val="#ppt_x"/>
                                          </p:val>
                                        </p:tav>
                                        <p:tav tm="100000">
                                          <p:val>
                                            <p:strVal val="#ppt_x"/>
                                          </p:val>
                                        </p:tav>
                                      </p:tavLst>
                                    </p:anim>
                                    <p:anim calcmode="lin" valueType="num">
                                      <p:cBhvr>
                                        <p:cTn id="81"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circle(in)">
                                      <p:cBhvr>
                                        <p:cTn id="86" dur="20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circle(in)">
                                      <p:cBhvr>
                                        <p:cTn id="91"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7" grpId="0" bldLvl="0" animBg="1"/>
      <p:bldP spid="48" grpId="0" bldLvl="0" animBg="1"/>
      <p:bldP spid="49" grpId="0" bldLvl="0" animBg="1"/>
      <p:bldP spid="59" grpId="0"/>
      <p:bldP spid="58" grpId="0"/>
      <p:bldP spid="90" grpId="0"/>
      <p:bldP spid="91"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5430" cy="5143500"/>
          </a:xfrm>
          <a:prstGeom prst="rect">
            <a:avLst/>
          </a:prstGeom>
        </p:spPr>
      </p:pic>
      <p:sp>
        <p:nvSpPr>
          <p:cNvPr id="4" name="Rectangle 3"/>
          <p:cNvSpPr/>
          <p:nvPr/>
        </p:nvSpPr>
        <p:spPr>
          <a:xfrm>
            <a:off x="5033747" y="1317732"/>
            <a:ext cx="3805454" cy="800219"/>
          </a:xfrm>
          <a:prstGeom prst="rect">
            <a:avLst/>
          </a:prstGeom>
          <a:solidFill>
            <a:srgbClr val="D6959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fontAlgn="base">
              <a:lnSpc>
                <a:spcPct val="115000"/>
              </a:lnSpc>
            </a:pPr>
            <a:r>
              <a:rPr lang="en-US" sz="2000" b="1">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latin typeface="Times New Roman" panose="02020603050405020304" pitchFamily="18" charset="0"/>
                <a:ea typeface="Times New Roman" panose="02020603050405020304" pitchFamily="18" charset="0"/>
                <a:cs typeface="Times New Roman" panose="02020603050405020304" pitchFamily="18" charset="0"/>
              </a:rPr>
              <a:t>Mối quan hệ của mỗi phần với mục đích của bài hịch. </a:t>
            </a:r>
            <a:endParaRPr lang="en-GB" sz="2000">
              <a:latin typeface="Times New Roman" panose="02020603050405020304" pitchFamily="18" charset="0"/>
              <a:ea typeface="Times New Roman" panose="02020603050405020304" pitchFamily="18" charset="0"/>
            </a:endParaRPr>
          </a:p>
        </p:txBody>
      </p:sp>
      <p:sp>
        <p:nvSpPr>
          <p:cNvPr id="5" name="Rectangle 4"/>
          <p:cNvSpPr/>
          <p:nvPr/>
        </p:nvSpPr>
        <p:spPr>
          <a:xfrm>
            <a:off x="4687230" y="2394080"/>
            <a:ext cx="4374994" cy="2569934"/>
          </a:xfrm>
          <a:prstGeom prst="rect">
            <a:avLst/>
          </a:prstGeom>
          <a:solidFill>
            <a:srgbClr val="D6959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fontAlgn="base">
              <a:lnSpc>
                <a:spcPct val="115000"/>
              </a:lnSpc>
            </a:pPr>
            <a:r>
              <a:rPr lang="vi-VN" sz="2000" smtClean="0">
                <a:latin typeface="Times New Roman" panose="02020603050405020304" pitchFamily="18" charset="0"/>
                <a:ea typeface="Times New Roman" panose="02020603050405020304" pitchFamily="18" charset="0"/>
                <a:cs typeface="Times New Roman" panose="02020603050405020304" pitchFamily="18" charset="0"/>
              </a:rPr>
              <a:t>Phần </a:t>
            </a:r>
            <a:r>
              <a:rPr lang="vi-VN" sz="2000">
                <a:latin typeface="Times New Roman" panose="02020603050405020304" pitchFamily="18" charset="0"/>
                <a:ea typeface="Times New Roman" panose="02020603050405020304" pitchFamily="18" charset="0"/>
                <a:cs typeface="Times New Roman" panose="02020603050405020304" pitchFamily="18" charset="0"/>
              </a:rPr>
              <a:t>trước là cơ sở tiền đề cho phần sau. Các phần sau sẽ làm sáng tỏ hơn các vấn đề đã được nêu ở phần trước. Nội dung của cả bốn phần đều tập trung làm nổi bật tư tưởng quyết chiến, quyết thắng với kẻ thù xâm lược để bảo vệ độc lập, tự do của tổ quốc. </a:t>
            </a:r>
            <a:endParaRPr lang="en-GB" sz="20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28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498" y="0"/>
            <a:ext cx="8333677" cy="548099"/>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3. Cách thuyết phục tướng </a:t>
            </a: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sĩ của tác giả qua bài hịch</a:t>
            </a:r>
            <a:endParaRPr lang="en-GB" sz="28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77439359"/>
              </p:ext>
            </p:extLst>
          </p:nvPr>
        </p:nvGraphicFramePr>
        <p:xfrm>
          <a:off x="535259" y="808161"/>
          <a:ext cx="8452624" cy="4253616"/>
        </p:xfrm>
        <a:graphic>
          <a:graphicData uri="http://schemas.openxmlformats.org/drawingml/2006/table">
            <a:tbl>
              <a:tblPr firstRow="1" firstCol="1" bandRow="1"/>
              <a:tblGrid>
                <a:gridCol w="2059256"/>
                <a:gridCol w="1827993"/>
                <a:gridCol w="2922429"/>
                <a:gridCol w="1642946"/>
              </a:tblGrid>
              <a:tr h="241112">
                <a:tc gridSpan="4">
                  <a:txBody>
                    <a:bodyPr/>
                    <a:lstStyle/>
                    <a:p>
                      <a:pPr algn="ctr">
                        <a:lnSpc>
                          <a:spcPct val="115000"/>
                        </a:lnSpc>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cách </a:t>
                      </a:r>
                      <a:r>
                        <a:rPr lang="en-US" sz="18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a:t>
                      </a:r>
                      <a:r>
                        <a:rPr lang="en-US" sz="1800" b="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phục của tác giả qua bài hịch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64" marR="654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3938148">
                <a:tc>
                  <a:txBody>
                    <a:bodyPr/>
                    <a:lstStyle/>
                    <a:p>
                      <a:pPr algn="just">
                        <a:lnSpc>
                          <a:spcPct val="115000"/>
                        </a:lnSpc>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1- Phần 1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ra lí lẽ và bằng chứng ở phần 1 của VB?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tấm gương đó có điểm nào chung?</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giả bài hịch đã đưa ra những tấm gương trung thần nghĩa sĩ trong sử sách và đương thời nhằm mục đích gì?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64" marR="654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2- Phần 2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chỉ ra những lí lẽ và bằng chứng về thái độ của sứ giặc mà tác giả nêu lên trong bài hịch?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Đoạn văn đó đã tác động đến tình cảm tướng sĩ như thế nào?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64" marR="654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3,4- Phần 3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Tác giả đã dùng lí lẽ và bằng chứng nào để chứng minh các tì tướng đã suy nghĩ và hành động không đúng? Mục đích của điều này?</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r>
                        <a:rPr lang="vi-VN"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Làm rõ mối ân tình giữa chủ tướng và tướng sĩ, và những sai lầm của họ</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4: </a:t>
                      </a:r>
                      <a:r>
                        <a:rPr lang="vi-VN"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 việc các tướng sĩ cần phải làm.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64" marR="654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 5- Phần 4</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Trần Quốc Tuấn đã dùng những lí lẽ nào để kêu gọi các tì tướng phải luyện tập võ nghệ, học tập cuốn </a:t>
                      </a:r>
                      <a:r>
                        <a:rPr lang="vi-VN"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Binh thư yếu lược</a:t>
                      </a:r>
                      <a:r>
                        <a:rPr lang="vi-VN"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chuẩn bị cho việc đánh giặc cứu nước</a:t>
                      </a:r>
                      <a:r>
                        <a:rPr lang="vi-VN" sz="1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64" marR="654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6894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74356" y="3876333"/>
            <a:ext cx="2691130" cy="1849120"/>
            <a:chOff x="8105" y="3847"/>
            <a:chExt cx="4238" cy="2912"/>
          </a:xfrm>
        </p:grpSpPr>
        <p:sp>
          <p:nvSpPr>
            <p:cNvPr id="31" name="Freeform 127"/>
            <p:cNvSpPr/>
            <p:nvPr/>
          </p:nvSpPr>
          <p:spPr bwMode="auto">
            <a:xfrm>
              <a:off x="8269" y="3847"/>
              <a:ext cx="1615" cy="1581"/>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EFE9DD"/>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33" name="Freeform 127"/>
            <p:cNvSpPr/>
            <p:nvPr/>
          </p:nvSpPr>
          <p:spPr bwMode="auto">
            <a:xfrm flipH="1">
              <a:off x="10535" y="3865"/>
              <a:ext cx="1683" cy="1411"/>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EFE9DD"/>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35" name="Freeform 128"/>
            <p:cNvSpPr/>
            <p:nvPr/>
          </p:nvSpPr>
          <p:spPr bwMode="auto">
            <a:xfrm>
              <a:off x="8996" y="4715"/>
              <a:ext cx="206" cy="2044"/>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500">
                <a:solidFill>
                  <a:srgbClr val="262626"/>
                </a:solidFill>
                <a:cs typeface="Arial" panose="020B0604020202020204" pitchFamily="34" charset="0"/>
              </a:endParaRPr>
            </a:p>
          </p:txBody>
        </p:sp>
        <p:sp>
          <p:nvSpPr>
            <p:cNvPr id="37" name="Freeform 129"/>
            <p:cNvSpPr/>
            <p:nvPr/>
          </p:nvSpPr>
          <p:spPr bwMode="auto">
            <a:xfrm rot="2925807">
              <a:off x="9252" y="5097"/>
              <a:ext cx="82" cy="480"/>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38" name="Freeform 130"/>
            <p:cNvSpPr/>
            <p:nvPr/>
          </p:nvSpPr>
          <p:spPr bwMode="auto">
            <a:xfrm rot="18703107">
              <a:off x="8796" y="4983"/>
              <a:ext cx="71" cy="653"/>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39" name="Freeform 128"/>
            <p:cNvSpPr/>
            <p:nvPr/>
          </p:nvSpPr>
          <p:spPr bwMode="auto">
            <a:xfrm flipH="1">
              <a:off x="11362" y="4787"/>
              <a:ext cx="167" cy="1588"/>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500">
                <a:solidFill>
                  <a:srgbClr val="262626"/>
                </a:solidFill>
                <a:cs typeface="Arial" panose="020B0604020202020204" pitchFamily="34" charset="0"/>
              </a:endParaRPr>
            </a:p>
          </p:txBody>
        </p:sp>
        <p:sp>
          <p:nvSpPr>
            <p:cNvPr id="40" name="Freeform 129"/>
            <p:cNvSpPr/>
            <p:nvPr/>
          </p:nvSpPr>
          <p:spPr bwMode="auto">
            <a:xfrm rot="18674193" flipH="1">
              <a:off x="11181" y="5131"/>
              <a:ext cx="45" cy="589"/>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41" name="Freeform 130"/>
            <p:cNvSpPr/>
            <p:nvPr/>
          </p:nvSpPr>
          <p:spPr bwMode="auto">
            <a:xfrm rot="2896893" flipH="1">
              <a:off x="11563" y="5359"/>
              <a:ext cx="62" cy="528"/>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75" name="Rectangle 58"/>
            <p:cNvSpPr/>
            <p:nvPr/>
          </p:nvSpPr>
          <p:spPr>
            <a:xfrm>
              <a:off x="8105" y="4052"/>
              <a:ext cx="1933" cy="1053"/>
            </a:xfrm>
            <a:prstGeom prst="rect">
              <a:avLst/>
            </a:prstGeom>
            <a:ln>
              <a:noFill/>
            </a:ln>
          </p:spPr>
          <p:txBody>
            <a:bodyPr wrap="square" lIns="68549" tIns="34274" rIns="68549" bIns="34274">
              <a:spAutoFit/>
            </a:bodyPr>
            <a:lstStyle/>
            <a:p>
              <a:pPr algn="ctr" defTabSz="1030605">
                <a:lnSpc>
                  <a:spcPct val="95000"/>
                </a:lnSpc>
              </a:pPr>
              <a:r>
                <a:rPr lang="en-US" altLang="zh-CN" sz="4100" dirty="0">
                  <a:solidFill>
                    <a:srgbClr val="753D13"/>
                  </a:solidFill>
                  <a:cs typeface="Arial" panose="020B0604020202020204" pitchFamily="34" charset="0"/>
                </a:rPr>
                <a:t>04</a:t>
              </a:r>
            </a:p>
          </p:txBody>
        </p:sp>
        <p:sp>
          <p:nvSpPr>
            <p:cNvPr id="76" name="Rectangle 58"/>
            <p:cNvSpPr/>
            <p:nvPr/>
          </p:nvSpPr>
          <p:spPr>
            <a:xfrm>
              <a:off x="10410" y="4013"/>
              <a:ext cx="1933" cy="1053"/>
            </a:xfrm>
            <a:prstGeom prst="rect">
              <a:avLst/>
            </a:prstGeom>
            <a:ln>
              <a:noFill/>
            </a:ln>
          </p:spPr>
          <p:txBody>
            <a:bodyPr wrap="square" lIns="68549" tIns="34274" rIns="68549" bIns="34274">
              <a:spAutoFit/>
            </a:bodyPr>
            <a:lstStyle/>
            <a:p>
              <a:pPr algn="ctr" defTabSz="1030605">
                <a:lnSpc>
                  <a:spcPct val="95000"/>
                </a:lnSpc>
              </a:pPr>
              <a:r>
                <a:rPr lang="en-US" altLang="zh-CN" sz="4100" dirty="0">
                  <a:solidFill>
                    <a:srgbClr val="753D13"/>
                  </a:solidFill>
                  <a:cs typeface="Arial" panose="020B0604020202020204" pitchFamily="34" charset="0"/>
                </a:rPr>
                <a:t>05</a:t>
              </a:r>
            </a:p>
          </p:txBody>
        </p:sp>
      </p:grpSp>
      <p:sp>
        <p:nvSpPr>
          <p:cNvPr id="3" name="Rectangle 2"/>
          <p:cNvSpPr/>
          <p:nvPr/>
        </p:nvSpPr>
        <p:spPr>
          <a:xfrm>
            <a:off x="416010" y="238724"/>
            <a:ext cx="3580903" cy="800219"/>
          </a:xfrm>
          <a:prstGeom prst="rect">
            <a:avLst/>
          </a:prstGeom>
        </p:spPr>
        <p:txBody>
          <a:bodyPr wrap="square">
            <a:spAutoFit/>
          </a:bodyPr>
          <a:lstStyle/>
          <a:p>
            <a:pPr algn="ctr">
              <a:lnSpc>
                <a:spcPct val="115000"/>
              </a:lnSpc>
              <a:spcAft>
                <a:spcPts val="0"/>
              </a:spcAft>
            </a:pPr>
            <a:r>
              <a:rPr lang="vi-VN" sz="2000" b="1" i="1">
                <a:latin typeface="Times New Roman" panose="02020603050405020304" pitchFamily="18" charset="0"/>
                <a:ea typeface="Times New Roman" panose="02020603050405020304" pitchFamily="18" charset="0"/>
                <a:cs typeface="Times New Roman" panose="02020603050405020304" pitchFamily="18" charset="0"/>
              </a:rPr>
              <a:t>a. Luận điểm 1: Nêu gương các nhân vật trong sử sách.</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Freeform 127"/>
          <p:cNvSpPr/>
          <p:nvPr/>
        </p:nvSpPr>
        <p:spPr bwMode="auto">
          <a:xfrm>
            <a:off x="1636820" y="2803842"/>
            <a:ext cx="1499870" cy="1500505"/>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8C551D"/>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18" name="Rectangle 58"/>
          <p:cNvSpPr/>
          <p:nvPr/>
        </p:nvSpPr>
        <p:spPr>
          <a:xfrm>
            <a:off x="1927179" y="3054427"/>
            <a:ext cx="1227455" cy="668655"/>
          </a:xfrm>
          <a:prstGeom prst="rect">
            <a:avLst/>
          </a:prstGeom>
          <a:ln>
            <a:noFill/>
          </a:ln>
        </p:spPr>
        <p:txBody>
          <a:bodyPr wrap="square" lIns="68549" tIns="34274" rIns="68549" bIns="34274">
            <a:spAutoFit/>
          </a:bodyPr>
          <a:lstStyle/>
          <a:p>
            <a:pPr algn="ctr" defTabSz="1030605">
              <a:lnSpc>
                <a:spcPct val="95000"/>
              </a:lnSpc>
            </a:pPr>
            <a:r>
              <a:rPr lang="vi-VN" altLang="zh-CN" sz="4100" smtClean="0">
                <a:cs typeface="Arial" panose="020B0604020202020204" pitchFamily="34" charset="0"/>
              </a:rPr>
              <a:t>01</a:t>
            </a:r>
            <a:endParaRPr lang="en-US" altLang="zh-CN" sz="4100" dirty="0">
              <a:cs typeface="Arial" panose="020B0604020202020204" pitchFamily="34" charset="0"/>
            </a:endParaRPr>
          </a:p>
        </p:txBody>
      </p:sp>
      <p:sp>
        <p:nvSpPr>
          <p:cNvPr id="20" name="Freeform 128"/>
          <p:cNvSpPr/>
          <p:nvPr/>
        </p:nvSpPr>
        <p:spPr bwMode="auto">
          <a:xfrm>
            <a:off x="2296950" y="3845560"/>
            <a:ext cx="130810" cy="1297940"/>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500">
              <a:solidFill>
                <a:srgbClr val="262626"/>
              </a:solidFill>
              <a:cs typeface="Arial" panose="020B0604020202020204" pitchFamily="34" charset="0"/>
            </a:endParaRPr>
          </a:p>
        </p:txBody>
      </p:sp>
      <p:sp>
        <p:nvSpPr>
          <p:cNvPr id="21" name="Freeform 129"/>
          <p:cNvSpPr/>
          <p:nvPr/>
        </p:nvSpPr>
        <p:spPr bwMode="auto">
          <a:xfrm rot="2925807">
            <a:off x="2448715" y="4110355"/>
            <a:ext cx="52070" cy="304800"/>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22" name="Freeform 130"/>
          <p:cNvSpPr/>
          <p:nvPr/>
        </p:nvSpPr>
        <p:spPr bwMode="auto">
          <a:xfrm rot="18703107">
            <a:off x="2183920" y="3943985"/>
            <a:ext cx="45085" cy="414655"/>
          </a:xfrm>
          <a:prstGeom prst="triangle">
            <a:avLst/>
          </a:prstGeom>
          <a:solidFill>
            <a:schemeClr val="tx2"/>
          </a:solidFill>
          <a:ln w="0">
            <a:noFill/>
            <a:prstDash val="solid"/>
            <a:round/>
          </a:ln>
        </p:spPr>
        <p:txBody>
          <a:bodyPr vert="horz" wrap="square" lIns="68549" tIns="34274" rIns="68549" bIns="34274" numCol="1" anchor="t" anchorCtr="0" compatLnSpc="1"/>
          <a:lstStyle/>
          <a:p>
            <a:pPr defTabSz="1030605"/>
            <a:endParaRPr lang="en-US" sz="1700">
              <a:solidFill>
                <a:srgbClr val="262626"/>
              </a:solidFill>
              <a:cs typeface="Arial" panose="020B0604020202020204" pitchFamily="34" charset="0"/>
            </a:endParaRPr>
          </a:p>
        </p:txBody>
      </p:sp>
      <p:sp>
        <p:nvSpPr>
          <p:cNvPr id="4" name="Rectangle 3"/>
          <p:cNvSpPr/>
          <p:nvPr/>
        </p:nvSpPr>
        <p:spPr>
          <a:xfrm>
            <a:off x="356715" y="1279612"/>
            <a:ext cx="3761801" cy="1508105"/>
          </a:xfrm>
          <a:prstGeom prst="rect">
            <a:avLst/>
          </a:prstGeom>
        </p:spPr>
        <p:txBody>
          <a:bodyPr wrap="square">
            <a:spAutoFit/>
          </a:bodyPr>
          <a:lstStyle/>
          <a:p>
            <a:pPr algn="just">
              <a:lnSpc>
                <a:spcPct val="115000"/>
              </a:lnSpc>
              <a:spcAft>
                <a:spcPts val="0"/>
              </a:spcAft>
            </a:pPr>
            <a:r>
              <a:rPr lang="vi-VN"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 chứng:</a:t>
            </a:r>
            <a:r>
              <a:rPr lang="vi-VN"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tấm gương </a:t>
            </a:r>
            <a:r>
              <a:rPr lang="vi-VN" sz="2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 Tín, Do Vu, Dự Nhượng, Thân Khoái, Kính Đức, Cảo Khanh, Vương Công Kiên, Cốt Đãi Ngột Lang.</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510686" y="234322"/>
            <a:ext cx="2127346" cy="3631763"/>
          </a:xfrm>
          <a:prstGeom prst="rect">
            <a:avLst/>
          </a:prstGeom>
        </p:spPr>
        <p:txBody>
          <a:bodyPr wrap="square">
            <a:spAutoFit/>
          </a:bodyPr>
          <a:lstStyle/>
          <a:p>
            <a:pPr algn="ctr">
              <a:lnSpc>
                <a:spcPct val="115000"/>
              </a:lnSpc>
              <a:spcAft>
                <a:spcPts val="0"/>
              </a:spcAft>
            </a:pPr>
            <a:r>
              <a:rPr lang="vi-VN" sz="20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 xưa, các bậc trung thần nghĩa sĩ bỏ mình vì nước đời nào không có.</a:t>
            </a:r>
            <a:endParaRPr lang="en-GB"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0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Giả sử các bậc đó…theo thói nữ nhi thường tình…thì cũng chết già nơi xó cửa.</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847649" y="258123"/>
            <a:ext cx="2214575" cy="3477875"/>
          </a:xfrm>
          <a:prstGeom prst="rect">
            <a:avLst/>
          </a:prstGeom>
        </p:spPr>
        <p:txBody>
          <a:bodyPr wrap="square">
            <a:spAutoFit/>
          </a:bodyPr>
          <a:lstStyle/>
          <a:p>
            <a:pPr algn="just"/>
            <a:r>
              <a:rPr lang="vi-VN" sz="2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Mục đích:</a:t>
            </a:r>
            <a:r>
              <a:rPr lang="vi-VN"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Nêu gương các trung thần nghĩa trung thần nghĩa sĩ giúp các tướng sĩ nhìn nhận lại bản thân họ và cảm thấy trách nhiệm của mình với chủ tướng và đất nước. Đây là cơ sở cho lập luận</a:t>
            </a:r>
            <a:endParaRPr lang="en-GB"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28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46973" y="217041"/>
            <a:ext cx="3180590" cy="1386960"/>
            <a:chOff x="6346" y="2279"/>
            <a:chExt cx="5009" cy="3290"/>
          </a:xfrm>
        </p:grpSpPr>
        <p:grpSp>
          <p:nvGrpSpPr>
            <p:cNvPr id="182" name="Group 181"/>
            <p:cNvGrpSpPr/>
            <p:nvPr/>
          </p:nvGrpSpPr>
          <p:grpSpPr>
            <a:xfrm>
              <a:off x="7559" y="4286"/>
              <a:ext cx="3002" cy="1283"/>
              <a:chOff x="2486242" y="2651373"/>
              <a:chExt cx="1684890" cy="814633"/>
            </a:xfrm>
          </p:grpSpPr>
          <p:cxnSp>
            <p:nvCxnSpPr>
              <p:cNvPr id="183" name="Straight Connector 182"/>
              <p:cNvCxnSpPr/>
              <p:nvPr/>
            </p:nvCxnSpPr>
            <p:spPr>
              <a:xfrm flipH="1">
                <a:off x="2486242" y="2859785"/>
                <a:ext cx="0" cy="606221"/>
              </a:xfrm>
              <a:prstGeom prst="line">
                <a:avLst/>
              </a:prstGeom>
              <a:ln w="19050" cap="rnd">
                <a:solidFill>
                  <a:srgbClr val="753D13"/>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488062" y="2859795"/>
                <a:ext cx="1679876" cy="0"/>
              </a:xfrm>
              <a:prstGeom prst="line">
                <a:avLst/>
              </a:prstGeom>
              <a:ln w="19050" cap="rnd">
                <a:solidFill>
                  <a:srgbClr val="753D1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flipV="1">
                <a:off x="4171132" y="2651373"/>
                <a:ext cx="0" cy="208412"/>
              </a:xfrm>
              <a:prstGeom prst="line">
                <a:avLst/>
              </a:prstGeom>
              <a:ln w="19050" cap="rnd">
                <a:solidFill>
                  <a:srgbClr val="753D13"/>
                </a:solidFill>
              </a:ln>
            </p:spPr>
            <p:style>
              <a:lnRef idx="1">
                <a:schemeClr val="accent1"/>
              </a:lnRef>
              <a:fillRef idx="0">
                <a:schemeClr val="accent1"/>
              </a:fillRef>
              <a:effectRef idx="0">
                <a:schemeClr val="accent1"/>
              </a:effectRef>
              <a:fontRef idx="minor">
                <a:schemeClr val="tx1"/>
              </a:fontRef>
            </p:style>
          </p:cxnSp>
        </p:grpSp>
        <p:grpSp>
          <p:nvGrpSpPr>
            <p:cNvPr id="5" name="Group 56"/>
            <p:cNvGrpSpPr/>
            <p:nvPr/>
          </p:nvGrpSpPr>
          <p:grpSpPr>
            <a:xfrm rot="2469737">
              <a:off x="9627" y="2289"/>
              <a:ext cx="1728" cy="1709"/>
              <a:chOff x="654724" y="1189182"/>
              <a:chExt cx="1097876" cy="1085498"/>
            </a:xfrm>
            <a:solidFill>
              <a:srgbClr val="6E83BF"/>
            </a:solidFill>
          </p:grpSpPr>
          <p:sp>
            <p:nvSpPr>
              <p:cNvPr id="56" name="Rounded Rectangle 55"/>
              <p:cNvSpPr/>
              <p:nvPr/>
            </p:nvSpPr>
            <p:spPr>
              <a:xfrm>
                <a:off x="654724" y="1246789"/>
                <a:ext cx="1097876" cy="1026944"/>
              </a:xfrm>
              <a:prstGeom prst="roundRect">
                <a:avLst>
                  <a:gd name="adj" fmla="val 9247"/>
                </a:avLst>
              </a:prstGeom>
              <a:solidFill>
                <a:srgbClr val="8C55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0605"/>
                <a:endParaRPr lang="en-US" sz="2700" dirty="0">
                  <a:solidFill>
                    <a:srgbClr val="FFFFFF"/>
                  </a:solidFill>
                  <a:cs typeface="Arial" panose="020B0604020202020204" pitchFamily="34" charset="0"/>
                </a:endParaRPr>
              </a:p>
            </p:txBody>
          </p:sp>
          <p:sp>
            <p:nvSpPr>
              <p:cNvPr id="55" name="Rounded Rectangle 54"/>
              <p:cNvSpPr/>
              <p:nvPr/>
            </p:nvSpPr>
            <p:spPr>
              <a:xfrm>
                <a:off x="654724" y="1189182"/>
                <a:ext cx="1097566" cy="1085498"/>
              </a:xfrm>
              <a:prstGeom prst="roundRect">
                <a:avLst>
                  <a:gd name="adj" fmla="val 9247"/>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0605"/>
                <a:endParaRPr lang="en-US" sz="2700" dirty="0">
                  <a:solidFill>
                    <a:srgbClr val="FFFFFF"/>
                  </a:solidFill>
                  <a:cs typeface="Arial" panose="020B0604020202020204" pitchFamily="34" charset="0"/>
                </a:endParaRPr>
              </a:p>
            </p:txBody>
          </p:sp>
        </p:grpSp>
        <p:grpSp>
          <p:nvGrpSpPr>
            <p:cNvPr id="6" name="Group 58"/>
            <p:cNvGrpSpPr/>
            <p:nvPr/>
          </p:nvGrpSpPr>
          <p:grpSpPr>
            <a:xfrm rot="2717208">
              <a:off x="6336" y="2289"/>
              <a:ext cx="1728" cy="1708"/>
              <a:chOff x="654595" y="1189196"/>
              <a:chExt cx="1098005" cy="1084537"/>
            </a:xfrm>
            <a:solidFill>
              <a:srgbClr val="D68F92"/>
            </a:solidFill>
          </p:grpSpPr>
          <p:sp>
            <p:nvSpPr>
              <p:cNvPr id="60" name="Rounded Rectangle 59"/>
              <p:cNvSpPr/>
              <p:nvPr/>
            </p:nvSpPr>
            <p:spPr>
              <a:xfrm>
                <a:off x="654724" y="1246789"/>
                <a:ext cx="1097876" cy="1026944"/>
              </a:xfrm>
              <a:prstGeom prst="roundRect">
                <a:avLst>
                  <a:gd name="adj" fmla="val 92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0605"/>
                <a:endParaRPr lang="en-US" sz="2700" dirty="0">
                  <a:solidFill>
                    <a:srgbClr val="FFFFFF"/>
                  </a:solidFill>
                  <a:cs typeface="Arial" panose="020B0604020202020204" pitchFamily="34" charset="0"/>
                </a:endParaRPr>
              </a:p>
            </p:txBody>
          </p:sp>
          <p:sp>
            <p:nvSpPr>
              <p:cNvPr id="61" name="Rounded Rectangle 60"/>
              <p:cNvSpPr/>
              <p:nvPr/>
            </p:nvSpPr>
            <p:spPr>
              <a:xfrm>
                <a:off x="654595" y="1189196"/>
                <a:ext cx="1097679" cy="1084191"/>
              </a:xfrm>
              <a:prstGeom prst="roundRect">
                <a:avLst>
                  <a:gd name="adj" fmla="val 9247"/>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0605"/>
                <a:endParaRPr lang="en-US" sz="2700" dirty="0">
                  <a:solidFill>
                    <a:srgbClr val="FFFFFF"/>
                  </a:solidFill>
                  <a:cs typeface="Arial" panose="020B0604020202020204" pitchFamily="34" charset="0"/>
                </a:endParaRPr>
              </a:p>
            </p:txBody>
          </p:sp>
        </p:grpSp>
        <p:grpSp>
          <p:nvGrpSpPr>
            <p:cNvPr id="12" name="Group 119"/>
            <p:cNvGrpSpPr/>
            <p:nvPr/>
          </p:nvGrpSpPr>
          <p:grpSpPr>
            <a:xfrm>
              <a:off x="10261" y="2612"/>
              <a:ext cx="605" cy="624"/>
              <a:chOff x="1227094" y="271430"/>
              <a:chExt cx="679494" cy="701781"/>
            </a:xfrm>
            <a:solidFill>
              <a:schemeClr val="bg1"/>
            </a:solidFill>
          </p:grpSpPr>
          <p:sp>
            <p:nvSpPr>
              <p:cNvPr id="1029" name="Freeform 5"/>
              <p:cNvSpPr>
                <a:spLocks noEditPoints="1"/>
              </p:cNvSpPr>
              <p:nvPr/>
            </p:nvSpPr>
            <p:spPr bwMode="auto">
              <a:xfrm>
                <a:off x="1566863" y="584200"/>
                <a:ext cx="339725" cy="342900"/>
              </a:xfrm>
              <a:custGeom>
                <a:avLst/>
                <a:gdLst/>
                <a:ahLst/>
                <a:cxnLst>
                  <a:cxn ang="0">
                    <a:pos x="89" y="73"/>
                  </a:cxn>
                  <a:cxn ang="0">
                    <a:pos x="69" y="52"/>
                  </a:cxn>
                  <a:cxn ang="0">
                    <a:pos x="62" y="13"/>
                  </a:cxn>
                  <a:cxn ang="0">
                    <a:pos x="13" y="13"/>
                  </a:cxn>
                  <a:cxn ang="0">
                    <a:pos x="13" y="63"/>
                  </a:cxn>
                  <a:cxn ang="0">
                    <a:pos x="52" y="70"/>
                  </a:cxn>
                  <a:cxn ang="0">
                    <a:pos x="72" y="90"/>
                  </a:cxn>
                  <a:cxn ang="0">
                    <a:pos x="89" y="73"/>
                  </a:cxn>
                  <a:cxn ang="0">
                    <a:pos x="54" y="54"/>
                  </a:cxn>
                  <a:cxn ang="0">
                    <a:pos x="22" y="54"/>
                  </a:cxn>
                  <a:cxn ang="0">
                    <a:pos x="22" y="22"/>
                  </a:cxn>
                  <a:cxn ang="0">
                    <a:pos x="54" y="22"/>
                  </a:cxn>
                  <a:cxn ang="0">
                    <a:pos x="54" y="54"/>
                  </a:cxn>
                  <a:cxn ang="0">
                    <a:pos x="54" y="54"/>
                  </a:cxn>
                  <a:cxn ang="0">
                    <a:pos x="54" y="54"/>
                  </a:cxn>
                </a:cxnLst>
                <a:rect l="0" t="0" r="r" b="b"/>
                <a:pathLst>
                  <a:path w="89" h="90">
                    <a:moveTo>
                      <a:pt x="89" y="73"/>
                    </a:moveTo>
                    <a:cubicBezTo>
                      <a:pt x="69" y="52"/>
                      <a:pt x="69" y="52"/>
                      <a:pt x="69" y="52"/>
                    </a:cubicBezTo>
                    <a:cubicBezTo>
                      <a:pt x="75" y="40"/>
                      <a:pt x="73" y="24"/>
                      <a:pt x="62" y="13"/>
                    </a:cubicBezTo>
                    <a:cubicBezTo>
                      <a:pt x="49" y="0"/>
                      <a:pt x="27" y="0"/>
                      <a:pt x="13" y="13"/>
                    </a:cubicBezTo>
                    <a:cubicBezTo>
                      <a:pt x="0" y="27"/>
                      <a:pt x="0" y="49"/>
                      <a:pt x="13" y="63"/>
                    </a:cubicBezTo>
                    <a:cubicBezTo>
                      <a:pt x="24" y="73"/>
                      <a:pt x="39" y="75"/>
                      <a:pt x="52" y="70"/>
                    </a:cubicBezTo>
                    <a:cubicBezTo>
                      <a:pt x="72" y="90"/>
                      <a:pt x="72" y="90"/>
                      <a:pt x="72" y="90"/>
                    </a:cubicBezTo>
                    <a:lnTo>
                      <a:pt x="89" y="73"/>
                    </a:lnTo>
                    <a:close/>
                    <a:moveTo>
                      <a:pt x="54" y="54"/>
                    </a:moveTo>
                    <a:cubicBezTo>
                      <a:pt x="45" y="63"/>
                      <a:pt x="31" y="63"/>
                      <a:pt x="22" y="54"/>
                    </a:cubicBezTo>
                    <a:cubicBezTo>
                      <a:pt x="13" y="45"/>
                      <a:pt x="13" y="31"/>
                      <a:pt x="22" y="22"/>
                    </a:cubicBezTo>
                    <a:cubicBezTo>
                      <a:pt x="31" y="13"/>
                      <a:pt x="45" y="13"/>
                      <a:pt x="54" y="22"/>
                    </a:cubicBezTo>
                    <a:cubicBezTo>
                      <a:pt x="62" y="31"/>
                      <a:pt x="62" y="45"/>
                      <a:pt x="54" y="54"/>
                    </a:cubicBezTo>
                    <a:close/>
                    <a:moveTo>
                      <a:pt x="54" y="54"/>
                    </a:moveTo>
                    <a:cubicBezTo>
                      <a:pt x="54" y="54"/>
                      <a:pt x="54" y="54"/>
                      <a:pt x="54" y="54"/>
                    </a:cubicBezTo>
                  </a:path>
                </a:pathLst>
              </a:custGeom>
              <a:grpFill/>
              <a:ln w="9525">
                <a:noFill/>
                <a:round/>
              </a:ln>
            </p:spPr>
            <p:txBody>
              <a:bodyPr vert="horz" wrap="square" lIns="121888" tIns="60944" rIns="121888" bIns="60944" numCol="1" anchor="t" anchorCtr="0" compatLnSpc="1"/>
              <a:lstStyle/>
              <a:p>
                <a:pPr defTabSz="1030605"/>
                <a:endParaRPr lang="en-US" sz="2700">
                  <a:solidFill>
                    <a:srgbClr val="262626"/>
                  </a:solidFill>
                  <a:cs typeface="Arial" panose="020B0604020202020204" pitchFamily="34" charset="0"/>
                </a:endParaRPr>
              </a:p>
            </p:txBody>
          </p:sp>
          <p:sp>
            <p:nvSpPr>
              <p:cNvPr id="1030" name="Freeform 6"/>
              <p:cNvSpPr>
                <a:spLocks noEditPoints="1"/>
              </p:cNvSpPr>
              <p:nvPr/>
            </p:nvSpPr>
            <p:spPr bwMode="auto">
              <a:xfrm>
                <a:off x="1227094" y="271430"/>
                <a:ext cx="565187" cy="701781"/>
              </a:xfrm>
              <a:custGeom>
                <a:avLst/>
                <a:gdLst/>
                <a:ahLst/>
                <a:cxnLst>
                  <a:cxn ang="0">
                    <a:pos x="127" y="161"/>
                  </a:cxn>
                  <a:cxn ang="0">
                    <a:pos x="101" y="152"/>
                  </a:cxn>
                  <a:cxn ang="0">
                    <a:pos x="25" y="152"/>
                  </a:cxn>
                  <a:cxn ang="0">
                    <a:pos x="25" y="139"/>
                  </a:cxn>
                  <a:cxn ang="0">
                    <a:pos x="91" y="139"/>
                  </a:cxn>
                  <a:cxn ang="0">
                    <a:pos x="86" y="126"/>
                  </a:cxn>
                  <a:cxn ang="0">
                    <a:pos x="25" y="126"/>
                  </a:cxn>
                  <a:cxn ang="0">
                    <a:pos x="25" y="113"/>
                  </a:cxn>
                  <a:cxn ang="0">
                    <a:pos x="86" y="113"/>
                  </a:cxn>
                  <a:cxn ang="0">
                    <a:pos x="91" y="99"/>
                  </a:cxn>
                  <a:cxn ang="0">
                    <a:pos x="25" y="99"/>
                  </a:cxn>
                  <a:cxn ang="0">
                    <a:pos x="25" y="87"/>
                  </a:cxn>
                  <a:cxn ang="0">
                    <a:pos x="102" y="87"/>
                  </a:cxn>
                  <a:cxn ang="0">
                    <a:pos x="127" y="79"/>
                  </a:cxn>
                  <a:cxn ang="0">
                    <a:pos x="148" y="85"/>
                  </a:cxn>
                  <a:cxn ang="0">
                    <a:pos x="148" y="0"/>
                  </a:cxn>
                  <a:cxn ang="0">
                    <a:pos x="53" y="0"/>
                  </a:cxn>
                  <a:cxn ang="0">
                    <a:pos x="53" y="56"/>
                  </a:cxn>
                  <a:cxn ang="0">
                    <a:pos x="0" y="56"/>
                  </a:cxn>
                  <a:cxn ang="0">
                    <a:pos x="0" y="184"/>
                  </a:cxn>
                  <a:cxn ang="0">
                    <a:pos x="148" y="184"/>
                  </a:cxn>
                  <a:cxn ang="0">
                    <a:pos x="148" y="168"/>
                  </a:cxn>
                  <a:cxn ang="0">
                    <a:pos x="140" y="159"/>
                  </a:cxn>
                  <a:cxn ang="0">
                    <a:pos x="127" y="161"/>
                  </a:cxn>
                  <a:cxn ang="0">
                    <a:pos x="127" y="161"/>
                  </a:cxn>
                  <a:cxn ang="0">
                    <a:pos x="127" y="161"/>
                  </a:cxn>
                </a:cxnLst>
                <a:rect l="0" t="0" r="r" b="b"/>
                <a:pathLst>
                  <a:path w="148" h="184">
                    <a:moveTo>
                      <a:pt x="127" y="161"/>
                    </a:moveTo>
                    <a:cubicBezTo>
                      <a:pt x="117" y="161"/>
                      <a:pt x="108" y="158"/>
                      <a:pt x="101" y="152"/>
                    </a:cubicBezTo>
                    <a:cubicBezTo>
                      <a:pt x="25" y="152"/>
                      <a:pt x="25" y="152"/>
                      <a:pt x="25" y="152"/>
                    </a:cubicBezTo>
                    <a:cubicBezTo>
                      <a:pt x="25" y="139"/>
                      <a:pt x="25" y="139"/>
                      <a:pt x="25" y="139"/>
                    </a:cubicBezTo>
                    <a:cubicBezTo>
                      <a:pt x="91" y="139"/>
                      <a:pt x="91" y="139"/>
                      <a:pt x="91" y="139"/>
                    </a:cubicBezTo>
                    <a:cubicBezTo>
                      <a:pt x="88" y="135"/>
                      <a:pt x="87" y="130"/>
                      <a:pt x="86" y="126"/>
                    </a:cubicBezTo>
                    <a:cubicBezTo>
                      <a:pt x="25" y="126"/>
                      <a:pt x="25" y="126"/>
                      <a:pt x="25" y="126"/>
                    </a:cubicBezTo>
                    <a:cubicBezTo>
                      <a:pt x="25" y="113"/>
                      <a:pt x="25" y="113"/>
                      <a:pt x="25" y="113"/>
                    </a:cubicBezTo>
                    <a:cubicBezTo>
                      <a:pt x="86" y="113"/>
                      <a:pt x="86" y="113"/>
                      <a:pt x="86" y="113"/>
                    </a:cubicBezTo>
                    <a:cubicBezTo>
                      <a:pt x="87" y="108"/>
                      <a:pt x="89" y="104"/>
                      <a:pt x="91" y="99"/>
                    </a:cubicBezTo>
                    <a:cubicBezTo>
                      <a:pt x="25" y="99"/>
                      <a:pt x="25" y="99"/>
                      <a:pt x="25" y="99"/>
                    </a:cubicBezTo>
                    <a:cubicBezTo>
                      <a:pt x="25" y="87"/>
                      <a:pt x="25" y="87"/>
                      <a:pt x="25" y="87"/>
                    </a:cubicBezTo>
                    <a:cubicBezTo>
                      <a:pt x="102" y="87"/>
                      <a:pt x="102" y="87"/>
                      <a:pt x="102" y="87"/>
                    </a:cubicBezTo>
                    <a:cubicBezTo>
                      <a:pt x="109" y="82"/>
                      <a:pt x="118" y="79"/>
                      <a:pt x="127" y="79"/>
                    </a:cubicBezTo>
                    <a:cubicBezTo>
                      <a:pt x="135" y="79"/>
                      <a:pt x="142" y="81"/>
                      <a:pt x="148" y="85"/>
                    </a:cubicBezTo>
                    <a:cubicBezTo>
                      <a:pt x="148" y="0"/>
                      <a:pt x="148" y="0"/>
                      <a:pt x="148" y="0"/>
                    </a:cubicBezTo>
                    <a:cubicBezTo>
                      <a:pt x="53" y="0"/>
                      <a:pt x="53" y="0"/>
                      <a:pt x="53" y="0"/>
                    </a:cubicBezTo>
                    <a:cubicBezTo>
                      <a:pt x="53" y="56"/>
                      <a:pt x="53" y="56"/>
                      <a:pt x="53" y="56"/>
                    </a:cubicBezTo>
                    <a:cubicBezTo>
                      <a:pt x="0" y="56"/>
                      <a:pt x="0" y="56"/>
                      <a:pt x="0" y="56"/>
                    </a:cubicBezTo>
                    <a:cubicBezTo>
                      <a:pt x="0" y="184"/>
                      <a:pt x="0" y="184"/>
                      <a:pt x="0" y="184"/>
                    </a:cubicBezTo>
                    <a:cubicBezTo>
                      <a:pt x="148" y="184"/>
                      <a:pt x="148" y="184"/>
                      <a:pt x="148" y="184"/>
                    </a:cubicBezTo>
                    <a:cubicBezTo>
                      <a:pt x="148" y="168"/>
                      <a:pt x="148" y="168"/>
                      <a:pt x="148" y="168"/>
                    </a:cubicBezTo>
                    <a:cubicBezTo>
                      <a:pt x="140" y="159"/>
                      <a:pt x="140" y="159"/>
                      <a:pt x="140" y="159"/>
                    </a:cubicBezTo>
                    <a:cubicBezTo>
                      <a:pt x="136" y="160"/>
                      <a:pt x="131" y="161"/>
                      <a:pt x="127" y="161"/>
                    </a:cubicBezTo>
                    <a:close/>
                    <a:moveTo>
                      <a:pt x="127" y="161"/>
                    </a:moveTo>
                    <a:cubicBezTo>
                      <a:pt x="127" y="161"/>
                      <a:pt x="127" y="161"/>
                      <a:pt x="127" y="161"/>
                    </a:cubicBezTo>
                  </a:path>
                </a:pathLst>
              </a:custGeom>
              <a:grpFill/>
              <a:ln w="9525">
                <a:noFill/>
                <a:round/>
              </a:ln>
            </p:spPr>
            <p:txBody>
              <a:bodyPr vert="horz" wrap="square" lIns="121888" tIns="60944" rIns="121888" bIns="60944" numCol="1" anchor="t" anchorCtr="0" compatLnSpc="1"/>
              <a:lstStyle/>
              <a:p>
                <a:pPr defTabSz="1030605"/>
                <a:endParaRPr lang="en-US" sz="2700">
                  <a:solidFill>
                    <a:srgbClr val="262626"/>
                  </a:solidFill>
                  <a:cs typeface="Arial" panose="020B0604020202020204" pitchFamily="34" charset="0"/>
                </a:endParaRPr>
              </a:p>
            </p:txBody>
          </p:sp>
          <p:sp>
            <p:nvSpPr>
              <p:cNvPr id="1031" name="Freeform 7"/>
              <p:cNvSpPr>
                <a:spLocks noEditPoints="1"/>
              </p:cNvSpPr>
              <p:nvPr/>
            </p:nvSpPr>
            <p:spPr bwMode="auto">
              <a:xfrm>
                <a:off x="1246188" y="293688"/>
                <a:ext cx="141288" cy="144463"/>
              </a:xfrm>
              <a:custGeom>
                <a:avLst/>
                <a:gdLst/>
                <a:ahLst/>
                <a:cxnLst>
                  <a:cxn ang="0">
                    <a:pos x="89" y="0"/>
                  </a:cxn>
                  <a:cxn ang="0">
                    <a:pos x="0" y="91"/>
                  </a:cxn>
                  <a:cxn ang="0">
                    <a:pos x="89" y="91"/>
                  </a:cxn>
                  <a:cxn ang="0">
                    <a:pos x="89" y="0"/>
                  </a:cxn>
                  <a:cxn ang="0">
                    <a:pos x="89" y="0"/>
                  </a:cxn>
                  <a:cxn ang="0">
                    <a:pos x="89" y="0"/>
                  </a:cxn>
                </a:cxnLst>
                <a:rect l="0" t="0" r="r" b="b"/>
                <a:pathLst>
                  <a:path w="89" h="91">
                    <a:moveTo>
                      <a:pt x="89" y="0"/>
                    </a:moveTo>
                    <a:lnTo>
                      <a:pt x="0" y="91"/>
                    </a:lnTo>
                    <a:lnTo>
                      <a:pt x="89" y="91"/>
                    </a:lnTo>
                    <a:lnTo>
                      <a:pt x="89" y="0"/>
                    </a:lnTo>
                    <a:close/>
                    <a:moveTo>
                      <a:pt x="89" y="0"/>
                    </a:moveTo>
                    <a:lnTo>
                      <a:pt x="89" y="0"/>
                    </a:lnTo>
                    <a:close/>
                  </a:path>
                </a:pathLst>
              </a:custGeom>
              <a:grpFill/>
              <a:ln w="9525">
                <a:noFill/>
                <a:round/>
              </a:ln>
            </p:spPr>
            <p:txBody>
              <a:bodyPr vert="horz" wrap="square" lIns="121888" tIns="60944" rIns="121888" bIns="60944" numCol="1" anchor="t" anchorCtr="0" compatLnSpc="1"/>
              <a:lstStyle/>
              <a:p>
                <a:pPr defTabSz="1030605"/>
                <a:endParaRPr lang="en-US" sz="2700">
                  <a:solidFill>
                    <a:srgbClr val="262626"/>
                  </a:solidFill>
                  <a:cs typeface="Arial" panose="020B0604020202020204" pitchFamily="34" charset="0"/>
                </a:endParaRPr>
              </a:p>
            </p:txBody>
          </p:sp>
          <p:sp>
            <p:nvSpPr>
              <p:cNvPr id="1032" name="Freeform 8"/>
              <p:cNvSpPr>
                <a:spLocks noEditPoints="1"/>
              </p:cNvSpPr>
              <p:nvPr/>
            </p:nvSpPr>
            <p:spPr bwMode="auto">
              <a:xfrm>
                <a:off x="1246188" y="293688"/>
                <a:ext cx="141288" cy="144463"/>
              </a:xfrm>
              <a:custGeom>
                <a:avLst/>
                <a:gdLst/>
                <a:ahLst/>
                <a:cxnLst>
                  <a:cxn ang="0">
                    <a:pos x="89" y="0"/>
                  </a:cxn>
                  <a:cxn ang="0">
                    <a:pos x="0" y="91"/>
                  </a:cxn>
                  <a:cxn ang="0">
                    <a:pos x="89" y="91"/>
                  </a:cxn>
                  <a:cxn ang="0">
                    <a:pos x="89" y="0"/>
                  </a:cxn>
                  <a:cxn ang="0">
                    <a:pos x="89" y="0"/>
                  </a:cxn>
                  <a:cxn ang="0">
                    <a:pos x="89" y="0"/>
                  </a:cxn>
                </a:cxnLst>
                <a:rect l="0" t="0" r="r" b="b"/>
                <a:pathLst>
                  <a:path w="89" h="91">
                    <a:moveTo>
                      <a:pt x="89" y="0"/>
                    </a:moveTo>
                    <a:lnTo>
                      <a:pt x="0" y="91"/>
                    </a:lnTo>
                    <a:lnTo>
                      <a:pt x="89" y="91"/>
                    </a:lnTo>
                    <a:lnTo>
                      <a:pt x="89" y="0"/>
                    </a:lnTo>
                    <a:moveTo>
                      <a:pt x="89" y="0"/>
                    </a:moveTo>
                    <a:lnTo>
                      <a:pt x="89" y="0"/>
                    </a:lnTo>
                  </a:path>
                </a:pathLst>
              </a:custGeom>
              <a:grpFill/>
              <a:ln w="9525">
                <a:noFill/>
                <a:round/>
              </a:ln>
            </p:spPr>
            <p:txBody>
              <a:bodyPr vert="horz" wrap="square" lIns="121888" tIns="60944" rIns="121888" bIns="60944" numCol="1" anchor="t" anchorCtr="0" compatLnSpc="1"/>
              <a:lstStyle/>
              <a:p>
                <a:pPr defTabSz="1030605"/>
                <a:endParaRPr lang="en-US" sz="2700">
                  <a:solidFill>
                    <a:srgbClr val="262626"/>
                  </a:solidFill>
                  <a:cs typeface="Arial" panose="020B0604020202020204" pitchFamily="34" charset="0"/>
                </a:endParaRPr>
              </a:p>
            </p:txBody>
          </p:sp>
        </p:grpSp>
        <p:grpSp>
          <p:nvGrpSpPr>
            <p:cNvPr id="13" name="Group 121"/>
            <p:cNvGrpSpPr/>
            <p:nvPr/>
          </p:nvGrpSpPr>
          <p:grpSpPr>
            <a:xfrm>
              <a:off x="6970" y="2578"/>
              <a:ext cx="545" cy="734"/>
              <a:chOff x="1982353" y="820200"/>
              <a:chExt cx="1060450" cy="1428667"/>
            </a:xfrm>
            <a:solidFill>
              <a:schemeClr val="bg1"/>
            </a:solidFill>
          </p:grpSpPr>
          <p:sp>
            <p:nvSpPr>
              <p:cNvPr id="1036" name="Freeform 12"/>
              <p:cNvSpPr>
                <a:spLocks noEditPoints="1"/>
              </p:cNvSpPr>
              <p:nvPr/>
            </p:nvSpPr>
            <p:spPr bwMode="auto">
              <a:xfrm>
                <a:off x="2193926" y="1239838"/>
                <a:ext cx="682625" cy="590550"/>
              </a:xfrm>
              <a:custGeom>
                <a:avLst/>
                <a:gdLst/>
                <a:ahLst/>
                <a:cxnLst>
                  <a:cxn ang="0">
                    <a:pos x="170" y="1"/>
                  </a:cxn>
                  <a:cxn ang="0">
                    <a:pos x="63" y="93"/>
                  </a:cxn>
                  <a:cxn ang="0">
                    <a:pos x="23" y="62"/>
                  </a:cxn>
                  <a:cxn ang="0">
                    <a:pos x="1" y="81"/>
                  </a:cxn>
                  <a:cxn ang="0">
                    <a:pos x="74" y="155"/>
                  </a:cxn>
                  <a:cxn ang="0">
                    <a:pos x="76" y="156"/>
                  </a:cxn>
                  <a:cxn ang="0">
                    <a:pos x="76" y="156"/>
                  </a:cxn>
                  <a:cxn ang="0">
                    <a:pos x="78" y="154"/>
                  </a:cxn>
                  <a:cxn ang="0">
                    <a:pos x="178" y="16"/>
                  </a:cxn>
                  <a:cxn ang="0">
                    <a:pos x="179" y="12"/>
                  </a:cxn>
                  <a:cxn ang="0">
                    <a:pos x="170" y="1"/>
                  </a:cxn>
                  <a:cxn ang="0">
                    <a:pos x="170" y="1"/>
                  </a:cxn>
                  <a:cxn ang="0">
                    <a:pos x="170" y="1"/>
                  </a:cxn>
                </a:cxnLst>
                <a:rect l="0" t="0" r="r" b="b"/>
                <a:pathLst>
                  <a:path w="180" h="156">
                    <a:moveTo>
                      <a:pt x="170" y="1"/>
                    </a:moveTo>
                    <a:cubicBezTo>
                      <a:pt x="117" y="33"/>
                      <a:pt x="79" y="75"/>
                      <a:pt x="63" y="93"/>
                    </a:cubicBezTo>
                    <a:cubicBezTo>
                      <a:pt x="23" y="62"/>
                      <a:pt x="23" y="62"/>
                      <a:pt x="23" y="62"/>
                    </a:cubicBezTo>
                    <a:cubicBezTo>
                      <a:pt x="22" y="61"/>
                      <a:pt x="0" y="80"/>
                      <a:pt x="1" y="81"/>
                    </a:cubicBezTo>
                    <a:cubicBezTo>
                      <a:pt x="74" y="155"/>
                      <a:pt x="74" y="155"/>
                      <a:pt x="74" y="155"/>
                    </a:cubicBezTo>
                    <a:cubicBezTo>
                      <a:pt x="74" y="155"/>
                      <a:pt x="75" y="156"/>
                      <a:pt x="76" y="156"/>
                    </a:cubicBezTo>
                    <a:cubicBezTo>
                      <a:pt x="76" y="156"/>
                      <a:pt x="76" y="156"/>
                      <a:pt x="76" y="156"/>
                    </a:cubicBezTo>
                    <a:cubicBezTo>
                      <a:pt x="77" y="156"/>
                      <a:pt x="78" y="155"/>
                      <a:pt x="78" y="154"/>
                    </a:cubicBezTo>
                    <a:cubicBezTo>
                      <a:pt x="90" y="124"/>
                      <a:pt x="129" y="61"/>
                      <a:pt x="178" y="16"/>
                    </a:cubicBezTo>
                    <a:cubicBezTo>
                      <a:pt x="179" y="15"/>
                      <a:pt x="180" y="13"/>
                      <a:pt x="179" y="12"/>
                    </a:cubicBezTo>
                    <a:cubicBezTo>
                      <a:pt x="179" y="12"/>
                      <a:pt x="171" y="0"/>
                      <a:pt x="170" y="1"/>
                    </a:cubicBezTo>
                    <a:close/>
                    <a:moveTo>
                      <a:pt x="170" y="1"/>
                    </a:moveTo>
                    <a:cubicBezTo>
                      <a:pt x="170" y="1"/>
                      <a:pt x="170" y="1"/>
                      <a:pt x="170" y="1"/>
                    </a:cubicBezTo>
                  </a:path>
                </a:pathLst>
              </a:custGeom>
              <a:grpFill/>
              <a:ln w="9525">
                <a:noFill/>
                <a:round/>
              </a:ln>
            </p:spPr>
            <p:txBody>
              <a:bodyPr vert="horz" wrap="square" lIns="121888" tIns="60944" rIns="121888" bIns="60944" numCol="1" anchor="t" anchorCtr="0" compatLnSpc="1"/>
              <a:lstStyle/>
              <a:p>
                <a:pPr defTabSz="1030605"/>
                <a:endParaRPr lang="en-US" sz="2700">
                  <a:solidFill>
                    <a:srgbClr val="262626"/>
                  </a:solidFill>
                  <a:cs typeface="Arial" panose="020B0604020202020204" pitchFamily="34" charset="0"/>
                </a:endParaRPr>
              </a:p>
            </p:txBody>
          </p:sp>
          <p:sp>
            <p:nvSpPr>
              <p:cNvPr id="1037" name="Freeform 13"/>
              <p:cNvSpPr>
                <a:spLocks noEditPoints="1"/>
              </p:cNvSpPr>
              <p:nvPr/>
            </p:nvSpPr>
            <p:spPr bwMode="auto">
              <a:xfrm>
                <a:off x="1982353" y="820200"/>
                <a:ext cx="1060450" cy="1428667"/>
              </a:xfrm>
              <a:custGeom>
                <a:avLst/>
                <a:gdLst/>
                <a:ahLst/>
                <a:cxnLst>
                  <a:cxn ang="0">
                    <a:pos x="274" y="46"/>
                  </a:cxn>
                  <a:cxn ang="0">
                    <a:pos x="145" y="4"/>
                  </a:cxn>
                  <a:cxn ang="0">
                    <a:pos x="140" y="0"/>
                  </a:cxn>
                  <a:cxn ang="0">
                    <a:pos x="140" y="0"/>
                  </a:cxn>
                  <a:cxn ang="0">
                    <a:pos x="135" y="4"/>
                  </a:cxn>
                  <a:cxn ang="0">
                    <a:pos x="6" y="46"/>
                  </a:cxn>
                  <a:cxn ang="0">
                    <a:pos x="0" y="52"/>
                  </a:cxn>
                  <a:cxn ang="0">
                    <a:pos x="0" y="239"/>
                  </a:cxn>
                  <a:cxn ang="0">
                    <a:pos x="138" y="377"/>
                  </a:cxn>
                  <a:cxn ang="0">
                    <a:pos x="140" y="378"/>
                  </a:cxn>
                  <a:cxn ang="0">
                    <a:pos x="142" y="377"/>
                  </a:cxn>
                  <a:cxn ang="0">
                    <a:pos x="280" y="239"/>
                  </a:cxn>
                  <a:cxn ang="0">
                    <a:pos x="280" y="52"/>
                  </a:cxn>
                  <a:cxn ang="0">
                    <a:pos x="274" y="46"/>
                  </a:cxn>
                  <a:cxn ang="0">
                    <a:pos x="249" y="228"/>
                  </a:cxn>
                  <a:cxn ang="0">
                    <a:pos x="142" y="336"/>
                  </a:cxn>
                  <a:cxn ang="0">
                    <a:pos x="140" y="337"/>
                  </a:cxn>
                  <a:cxn ang="0">
                    <a:pos x="138" y="336"/>
                  </a:cxn>
                  <a:cxn ang="0">
                    <a:pos x="31" y="228"/>
                  </a:cxn>
                  <a:cxn ang="0">
                    <a:pos x="31" y="81"/>
                  </a:cxn>
                  <a:cxn ang="0">
                    <a:pos x="35" y="77"/>
                  </a:cxn>
                  <a:cxn ang="0">
                    <a:pos x="136" y="44"/>
                  </a:cxn>
                  <a:cxn ang="0">
                    <a:pos x="140" y="41"/>
                  </a:cxn>
                  <a:cxn ang="0">
                    <a:pos x="140" y="41"/>
                  </a:cxn>
                  <a:cxn ang="0">
                    <a:pos x="144" y="44"/>
                  </a:cxn>
                  <a:cxn ang="0">
                    <a:pos x="245" y="77"/>
                  </a:cxn>
                  <a:cxn ang="0">
                    <a:pos x="249" y="81"/>
                  </a:cxn>
                  <a:cxn ang="0">
                    <a:pos x="249" y="228"/>
                  </a:cxn>
                  <a:cxn ang="0">
                    <a:pos x="249" y="228"/>
                  </a:cxn>
                  <a:cxn ang="0">
                    <a:pos x="249" y="228"/>
                  </a:cxn>
                </a:cxnLst>
                <a:rect l="0" t="0" r="r" b="b"/>
                <a:pathLst>
                  <a:path w="280" h="378">
                    <a:moveTo>
                      <a:pt x="274" y="46"/>
                    </a:moveTo>
                    <a:cubicBezTo>
                      <a:pt x="164" y="46"/>
                      <a:pt x="145" y="4"/>
                      <a:pt x="145" y="4"/>
                    </a:cubicBezTo>
                    <a:cubicBezTo>
                      <a:pt x="144" y="2"/>
                      <a:pt x="142" y="0"/>
                      <a:pt x="140" y="0"/>
                    </a:cubicBezTo>
                    <a:cubicBezTo>
                      <a:pt x="140" y="0"/>
                      <a:pt x="140" y="0"/>
                      <a:pt x="140" y="0"/>
                    </a:cubicBezTo>
                    <a:cubicBezTo>
                      <a:pt x="138" y="0"/>
                      <a:pt x="136" y="2"/>
                      <a:pt x="135" y="4"/>
                    </a:cubicBezTo>
                    <a:cubicBezTo>
                      <a:pt x="135" y="4"/>
                      <a:pt x="116" y="46"/>
                      <a:pt x="6" y="46"/>
                    </a:cubicBezTo>
                    <a:cubicBezTo>
                      <a:pt x="3" y="46"/>
                      <a:pt x="0" y="49"/>
                      <a:pt x="0" y="52"/>
                    </a:cubicBezTo>
                    <a:cubicBezTo>
                      <a:pt x="0" y="239"/>
                      <a:pt x="0" y="239"/>
                      <a:pt x="0" y="239"/>
                    </a:cubicBezTo>
                    <a:cubicBezTo>
                      <a:pt x="0" y="316"/>
                      <a:pt x="132" y="375"/>
                      <a:pt x="138" y="377"/>
                    </a:cubicBezTo>
                    <a:cubicBezTo>
                      <a:pt x="139" y="377"/>
                      <a:pt x="139" y="378"/>
                      <a:pt x="140" y="378"/>
                    </a:cubicBezTo>
                    <a:cubicBezTo>
                      <a:pt x="141" y="378"/>
                      <a:pt x="142" y="377"/>
                      <a:pt x="142" y="377"/>
                    </a:cubicBezTo>
                    <a:cubicBezTo>
                      <a:pt x="148" y="375"/>
                      <a:pt x="280" y="316"/>
                      <a:pt x="280" y="239"/>
                    </a:cubicBezTo>
                    <a:cubicBezTo>
                      <a:pt x="280" y="52"/>
                      <a:pt x="280" y="52"/>
                      <a:pt x="280" y="52"/>
                    </a:cubicBezTo>
                    <a:cubicBezTo>
                      <a:pt x="280" y="49"/>
                      <a:pt x="277" y="46"/>
                      <a:pt x="274" y="46"/>
                    </a:cubicBezTo>
                    <a:close/>
                    <a:moveTo>
                      <a:pt x="249" y="228"/>
                    </a:moveTo>
                    <a:cubicBezTo>
                      <a:pt x="249" y="288"/>
                      <a:pt x="146" y="334"/>
                      <a:pt x="142" y="336"/>
                    </a:cubicBezTo>
                    <a:cubicBezTo>
                      <a:pt x="141" y="337"/>
                      <a:pt x="141" y="337"/>
                      <a:pt x="140" y="337"/>
                    </a:cubicBezTo>
                    <a:cubicBezTo>
                      <a:pt x="139" y="337"/>
                      <a:pt x="139" y="337"/>
                      <a:pt x="138" y="336"/>
                    </a:cubicBezTo>
                    <a:cubicBezTo>
                      <a:pt x="134" y="334"/>
                      <a:pt x="31" y="288"/>
                      <a:pt x="31" y="228"/>
                    </a:cubicBezTo>
                    <a:cubicBezTo>
                      <a:pt x="31" y="81"/>
                      <a:pt x="31" y="81"/>
                      <a:pt x="31" y="81"/>
                    </a:cubicBezTo>
                    <a:cubicBezTo>
                      <a:pt x="31" y="79"/>
                      <a:pt x="33" y="77"/>
                      <a:pt x="35" y="77"/>
                    </a:cubicBezTo>
                    <a:cubicBezTo>
                      <a:pt x="121" y="77"/>
                      <a:pt x="136" y="44"/>
                      <a:pt x="136" y="44"/>
                    </a:cubicBezTo>
                    <a:cubicBezTo>
                      <a:pt x="137" y="42"/>
                      <a:pt x="138" y="41"/>
                      <a:pt x="140" y="41"/>
                    </a:cubicBezTo>
                    <a:cubicBezTo>
                      <a:pt x="140" y="41"/>
                      <a:pt x="140" y="41"/>
                      <a:pt x="140" y="41"/>
                    </a:cubicBezTo>
                    <a:cubicBezTo>
                      <a:pt x="142" y="41"/>
                      <a:pt x="143" y="42"/>
                      <a:pt x="144" y="44"/>
                    </a:cubicBezTo>
                    <a:cubicBezTo>
                      <a:pt x="144" y="44"/>
                      <a:pt x="159" y="77"/>
                      <a:pt x="245" y="77"/>
                    </a:cubicBezTo>
                    <a:cubicBezTo>
                      <a:pt x="247" y="77"/>
                      <a:pt x="249" y="79"/>
                      <a:pt x="249" y="81"/>
                    </a:cubicBezTo>
                    <a:lnTo>
                      <a:pt x="249" y="228"/>
                    </a:lnTo>
                    <a:close/>
                    <a:moveTo>
                      <a:pt x="249" y="228"/>
                    </a:moveTo>
                    <a:cubicBezTo>
                      <a:pt x="249" y="228"/>
                      <a:pt x="249" y="228"/>
                      <a:pt x="249" y="228"/>
                    </a:cubicBezTo>
                  </a:path>
                </a:pathLst>
              </a:custGeom>
              <a:grpFill/>
              <a:ln w="9525">
                <a:noFill/>
                <a:round/>
              </a:ln>
            </p:spPr>
            <p:txBody>
              <a:bodyPr vert="horz" wrap="square" lIns="121888" tIns="60944" rIns="121888" bIns="60944" numCol="1" anchor="t" anchorCtr="0" compatLnSpc="1"/>
              <a:lstStyle/>
              <a:p>
                <a:pPr defTabSz="1030605"/>
                <a:endParaRPr lang="en-US" sz="2700">
                  <a:solidFill>
                    <a:srgbClr val="262626"/>
                  </a:solidFill>
                  <a:cs typeface="Arial" panose="020B0604020202020204" pitchFamily="34" charset="0"/>
                </a:endParaRPr>
              </a:p>
            </p:txBody>
          </p:sp>
        </p:grpSp>
        <p:grpSp>
          <p:nvGrpSpPr>
            <p:cNvPr id="168" name="Group 167"/>
            <p:cNvGrpSpPr/>
            <p:nvPr/>
          </p:nvGrpSpPr>
          <p:grpSpPr>
            <a:xfrm flipH="1">
              <a:off x="7859" y="3658"/>
              <a:ext cx="2611" cy="1911"/>
              <a:chOff x="2664796" y="2252401"/>
              <a:chExt cx="1503955" cy="1213605"/>
            </a:xfrm>
          </p:grpSpPr>
          <p:cxnSp>
            <p:nvCxnSpPr>
              <p:cNvPr id="169" name="Straight Connector 168"/>
              <p:cNvCxnSpPr/>
              <p:nvPr/>
            </p:nvCxnSpPr>
            <p:spPr>
              <a:xfrm>
                <a:off x="2664796" y="3032606"/>
                <a:ext cx="0" cy="433400"/>
              </a:xfrm>
              <a:prstGeom prst="line">
                <a:avLst/>
              </a:prstGeom>
              <a:ln w="19050" cap="rnd">
                <a:solidFill>
                  <a:srgbClr val="753D13"/>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666801" y="3032606"/>
                <a:ext cx="1501374" cy="0"/>
              </a:xfrm>
              <a:prstGeom prst="line">
                <a:avLst/>
              </a:prstGeom>
              <a:ln w="19050" cap="rnd">
                <a:solidFill>
                  <a:srgbClr val="753D1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4168751" y="2252401"/>
                <a:ext cx="0" cy="780205"/>
              </a:xfrm>
              <a:prstGeom prst="line">
                <a:avLst/>
              </a:prstGeom>
              <a:ln w="19050" cap="rnd">
                <a:solidFill>
                  <a:srgbClr val="753D13"/>
                </a:solidFill>
              </a:ln>
            </p:spPr>
            <p:style>
              <a:lnRef idx="1">
                <a:schemeClr val="accent1"/>
              </a:lnRef>
              <a:fillRef idx="0">
                <a:schemeClr val="accent1"/>
              </a:fillRef>
              <a:effectRef idx="0">
                <a:schemeClr val="accent1"/>
              </a:effectRef>
              <a:fontRef idx="minor">
                <a:schemeClr val="tx1"/>
              </a:fontRef>
            </p:style>
          </p:cxnSp>
        </p:grpSp>
      </p:grpSp>
      <p:sp>
        <p:nvSpPr>
          <p:cNvPr id="4" name="Rectangle 3"/>
          <p:cNvSpPr/>
          <p:nvPr/>
        </p:nvSpPr>
        <p:spPr>
          <a:xfrm>
            <a:off x="4846631" y="217041"/>
            <a:ext cx="3643163" cy="907749"/>
          </a:xfrm>
          <a:prstGeom prst="rect">
            <a:avLst/>
          </a:prstGeom>
        </p:spPr>
        <p:txBody>
          <a:bodyPr wrap="square">
            <a:spAutoFit/>
          </a:bodyPr>
          <a:lstStyle/>
          <a:p>
            <a:pPr algn="ctr">
              <a:lnSpc>
                <a:spcPct val="115000"/>
              </a:lnSpc>
              <a:spcAft>
                <a:spcPts val="0"/>
              </a:spcAft>
            </a:pP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4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Luận điểm 2: </a:t>
            </a: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 cáo tội các của quân giặc</a:t>
            </a:r>
            <a:endParaRPr lang="en-GB" sz="240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735873" y="1423532"/>
            <a:ext cx="1763624" cy="461665"/>
          </a:xfrm>
          <a:prstGeom prst="rect">
            <a:avLst/>
          </a:prstGeom>
        </p:spPr>
        <p:txBody>
          <a:bodyPr wrap="none">
            <a:spAutoFit/>
          </a:bodyPr>
          <a:lstStyle/>
          <a:p>
            <a:r>
              <a:rPr lang="vi-VN" sz="2400" b="1">
                <a:solidFill>
                  <a:srgbClr val="000000"/>
                </a:solidFill>
                <a:latin typeface="Times New Roman" panose="02020603050405020304" pitchFamily="18" charset="0"/>
                <a:ea typeface="Times New Roman" panose="02020603050405020304" pitchFamily="18" charset="0"/>
              </a:rPr>
              <a:t>Bằng chứng</a:t>
            </a:r>
            <a:endParaRPr lang="en-GB" sz="2800"/>
          </a:p>
        </p:txBody>
      </p:sp>
      <p:sp>
        <p:nvSpPr>
          <p:cNvPr id="8" name="Rectangle 7"/>
          <p:cNvSpPr/>
          <p:nvPr/>
        </p:nvSpPr>
        <p:spPr>
          <a:xfrm>
            <a:off x="273241" y="1959493"/>
            <a:ext cx="2328709" cy="2959272"/>
          </a:xfrm>
          <a:prstGeom prst="rect">
            <a:avLst/>
          </a:prstGeom>
          <a:ln>
            <a:solidFill>
              <a:srgbClr val="8C551D"/>
            </a:solidFill>
          </a:ln>
        </p:spPr>
        <p:txBody>
          <a:bodyPr wrap="square">
            <a:spAutoFit/>
          </a:bodyPr>
          <a:lstStyle/>
          <a:p>
            <a:pPr algn="just" fontAlgn="base">
              <a:lnSpc>
                <a:spcPct val="115000"/>
              </a:lnSpc>
              <a:spcAft>
                <a:spcPts val="0"/>
              </a:spcAft>
            </a:pPr>
            <a:r>
              <a:rPr lang="vi-VN" sz="1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a:t>
            </a:r>
            <a:r>
              <a:rPr lang="vi-VN" sz="1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tham lam tàn bạo: </a:t>
            </a:r>
            <a:r>
              <a:rPr lang="vi-VN" sz="1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1800" i="1">
                <a:latin typeface="Times New Roman" panose="02020603050405020304" pitchFamily="18" charset="0"/>
                <a:ea typeface="Times New Roman" panose="02020603050405020304" pitchFamily="18" charset="0"/>
                <a:cs typeface="Times New Roman" panose="02020603050405020304" pitchFamily="18" charset="0"/>
              </a:rPr>
              <a:t>đòi ngọc lụa, hành sách bạc vàng, vét của kho có hạn, hung hãn như hổ đói”</a:t>
            </a:r>
            <a:r>
              <a:rPr lang="vi-VN" sz="1800" i="1">
                <a:latin typeface="Times New Roman" panose="02020603050405020304" pitchFamily="18" charset="0"/>
                <a:ea typeface="Segoe UI" panose="020B0502040204020203" pitchFamily="34" charset="0"/>
                <a:cs typeface="Times New Roman" panose="02020603050405020304" pitchFamily="18" charset="0"/>
              </a:rPr>
              <a:t> </a:t>
            </a:r>
            <a:endParaRPr lang="en-GB" sz="1800">
              <a:latin typeface="Times New Roman" panose="02020603050405020304" pitchFamily="18" charset="0"/>
              <a:ea typeface="Times New Roman" panose="02020603050405020304" pitchFamily="18" charset="0"/>
            </a:endParaRPr>
          </a:p>
          <a:p>
            <a:pPr algn="just" fontAlgn="base">
              <a:lnSpc>
                <a:spcPct val="115000"/>
              </a:lnSpc>
              <a:spcAft>
                <a:spcPts val="0"/>
              </a:spcAft>
            </a:pPr>
            <a:r>
              <a:rPr lang="vi-VN" sz="1800">
                <a:latin typeface="Times New Roman" panose="02020603050405020304" pitchFamily="18" charset="0"/>
                <a:ea typeface="Times New Roman" panose="02020603050405020304" pitchFamily="18" charset="0"/>
                <a:cs typeface="Times New Roman" panose="02020603050405020304" pitchFamily="18" charset="0"/>
              </a:rPr>
              <a:t>+ </a:t>
            </a:r>
            <a:r>
              <a:rPr lang="vi-VN" sz="1800" smtClean="0">
                <a:latin typeface="Times New Roman" panose="02020603050405020304" pitchFamily="18" charset="0"/>
                <a:ea typeface="Times New Roman" panose="02020603050405020304" pitchFamily="18" charset="0"/>
                <a:cs typeface="Times New Roman" panose="02020603050405020304" pitchFamily="18" charset="0"/>
              </a:rPr>
              <a:t>Về </a:t>
            </a:r>
            <a:r>
              <a:rPr lang="vi-VN" sz="1800">
                <a:latin typeface="Times New Roman" panose="02020603050405020304" pitchFamily="18" charset="0"/>
                <a:ea typeface="Times New Roman" panose="02020603050405020304" pitchFamily="18" charset="0"/>
                <a:cs typeface="Times New Roman" panose="02020603050405020304" pitchFamily="18" charset="0"/>
              </a:rPr>
              <a:t>sự ngang ngược “</a:t>
            </a:r>
            <a:r>
              <a:rPr lang="vi-VN" sz="1800" i="1">
                <a:latin typeface="Times New Roman" panose="02020603050405020304" pitchFamily="18" charset="0"/>
                <a:ea typeface="Times New Roman" panose="02020603050405020304" pitchFamily="18" charset="0"/>
                <a:cs typeface="Times New Roman" panose="02020603050405020304" pitchFamily="18" charset="0"/>
              </a:rPr>
              <a:t>đi lại nghênh ngang ngoài đường, bắt nạt tể phụ”</a:t>
            </a:r>
            <a:endParaRPr lang="en-GB" sz="18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2992342" y="1475890"/>
            <a:ext cx="772969" cy="461665"/>
          </a:xfrm>
          <a:prstGeom prst="rect">
            <a:avLst/>
          </a:prstGeom>
        </p:spPr>
        <p:txBody>
          <a:bodyPr wrap="none">
            <a:spAutoFit/>
          </a:bodyPr>
          <a:lstStyle/>
          <a:p>
            <a:r>
              <a:rPr lang="vi-VN" sz="2400" b="1">
                <a:solidFill>
                  <a:srgbClr val="000000"/>
                </a:solidFill>
                <a:latin typeface="Times New Roman" panose="02020603050405020304" pitchFamily="18" charset="0"/>
                <a:ea typeface="Times New Roman" panose="02020603050405020304" pitchFamily="18" charset="0"/>
              </a:rPr>
              <a:t>Lí lẽ</a:t>
            </a:r>
            <a:endParaRPr lang="en-GB" sz="2800"/>
          </a:p>
        </p:txBody>
      </p:sp>
      <p:sp>
        <p:nvSpPr>
          <p:cNvPr id="10" name="Rectangle 9"/>
          <p:cNvSpPr/>
          <p:nvPr/>
        </p:nvSpPr>
        <p:spPr>
          <a:xfrm>
            <a:off x="2601951" y="1952423"/>
            <a:ext cx="1782408" cy="2834622"/>
          </a:xfrm>
          <a:prstGeom prst="rect">
            <a:avLst/>
          </a:prstGeom>
          <a:ln>
            <a:solidFill>
              <a:srgbClr val="8C551D"/>
            </a:solidFill>
          </a:ln>
        </p:spPr>
        <p:txBody>
          <a:bodyPr wrap="square">
            <a:spAutoFit/>
          </a:bodyPr>
          <a:lstStyle/>
          <a:p>
            <a:pPr algn="just">
              <a:lnSpc>
                <a:spcPct val="115000"/>
              </a:lnSpc>
              <a:spcAft>
                <a:spcPts val="0"/>
              </a:spcAft>
            </a:pPr>
            <a:r>
              <a:rPr lang="vi-VN" sz="1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cảnh ngộ của mình và tướng sĩ</a:t>
            </a:r>
            <a:r>
              <a:rPr lang="vi-VN" sz="1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“sinh phải thời loạn lạc, lớn gặp buổi nước gian nan”</a:t>
            </a:r>
            <a:endParaRPr lang="en-GB" sz="1800">
              <a:latin typeface="Times New Roman" panose="02020603050405020304" pitchFamily="18" charset="0"/>
              <a:ea typeface="Times New Roman" panose="02020603050405020304" pitchFamily="18" charset="0"/>
            </a:endParaRPr>
          </a:p>
          <a:p>
            <a:r>
              <a:rPr lang="vi-VN" sz="1800" i="1">
                <a:solidFill>
                  <a:srgbClr val="000000"/>
                </a:solidFill>
                <a:latin typeface="Times New Roman" panose="02020603050405020304" pitchFamily="18" charset="0"/>
                <a:ea typeface="Times New Roman" panose="02020603050405020304" pitchFamily="18" charset="0"/>
              </a:rPr>
              <a:t>+ </a:t>
            </a:r>
            <a:r>
              <a:rPr lang="vi-VN" sz="1800">
                <a:solidFill>
                  <a:srgbClr val="000000"/>
                </a:solidFill>
                <a:latin typeface="Times New Roman" panose="02020603050405020304" pitchFamily="18" charset="0"/>
                <a:ea typeface="Times New Roman" panose="02020603050405020304" pitchFamily="18" charset="0"/>
              </a:rPr>
              <a:t>Về lũ giặc: gọi giặc là</a:t>
            </a:r>
            <a:r>
              <a:rPr lang="vi-VN" sz="1800" i="1">
                <a:solidFill>
                  <a:srgbClr val="000000"/>
                </a:solidFill>
                <a:latin typeface="Times New Roman" panose="02020603050405020304" pitchFamily="18" charset="0"/>
                <a:ea typeface="Times New Roman" panose="02020603050405020304" pitchFamily="18" charset="0"/>
              </a:rPr>
              <a:t> “dê chó”, cú diều, hổ đói </a:t>
            </a:r>
            <a:endParaRPr lang="en-GB" sz="180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131" y="1565471"/>
            <a:ext cx="4152785" cy="29645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pic>
        <p:nvPicPr>
          <p:cNvPr id="3" name="Picture 6" descr="C:\Users\ADMIN\Desktop\Tai nguyen thiet ke tro choi\Bảng gỗ\Huong dan 3.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171576" y="77152"/>
            <a:ext cx="1231469" cy="471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Tai nguyen thiet ke tro choi\Bảng gỗ\choi.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6572250" y="28819"/>
            <a:ext cx="1310970" cy="501491"/>
          </a:xfrm>
          <a:prstGeom prst="rect">
            <a:avLst/>
          </a:prstGeom>
          <a:noFill/>
          <a:extLst>
            <a:ext uri="{909E8E84-426E-40DD-AFC4-6F175D3DCCD1}">
              <a14:hiddenFill xmlns:a14="http://schemas.microsoft.com/office/drawing/2010/main">
                <a:solidFill>
                  <a:srgbClr val="FFFFFF"/>
                </a:solidFill>
              </a14:hiddenFill>
            </a:ext>
          </a:extLst>
        </p:spPr>
      </p:pic>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72750" y="274369"/>
            <a:ext cx="457200" cy="457200"/>
          </a:xfrm>
          <a:prstGeom prst="rect">
            <a:avLst/>
          </a:prstGeom>
        </p:spPr>
      </p:pic>
      <p:sp>
        <p:nvSpPr>
          <p:cNvPr id="4" name="Rectangle 3"/>
          <p:cNvSpPr/>
          <p:nvPr/>
        </p:nvSpPr>
        <p:spPr>
          <a:xfrm>
            <a:off x="2743200" y="274369"/>
            <a:ext cx="3829050" cy="1754326"/>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pt-BR" sz="54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Mảnh ghép bí mật</a:t>
            </a:r>
            <a:endParaRPr lang="en-GB" sz="54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91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4000" cy="51435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49006"/>
            </a:stretch>
          </a:blipFill>
        </p:spPr>
      </p:sp>
      <p:sp>
        <p:nvSpPr>
          <p:cNvPr id="5" name="Rectangle 4"/>
          <p:cNvSpPr/>
          <p:nvPr/>
        </p:nvSpPr>
        <p:spPr>
          <a:xfrm>
            <a:off x="2285999" y="1813240"/>
            <a:ext cx="4776439" cy="1938992"/>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r>
              <a:rPr lang="vi-VN" sz="2000" b="1">
                <a:solidFill>
                  <a:srgbClr val="FF0000"/>
                </a:solidFill>
                <a:latin typeface="Times New Roman" panose="02020603050405020304" pitchFamily="18" charset="0"/>
                <a:ea typeface="Times New Roman" panose="02020603050405020304" pitchFamily="18" charset="0"/>
              </a:rPr>
              <a:t>=&gt; </a:t>
            </a:r>
            <a:r>
              <a:rPr lang="vi-VN" sz="2000">
                <a:solidFill>
                  <a:srgbClr val="FF0000"/>
                </a:solidFill>
                <a:latin typeface="Times New Roman" panose="02020603050405020304" pitchFamily="18" charset="0"/>
                <a:ea typeface="Times New Roman" panose="02020603050405020304" pitchFamily="18" charset="0"/>
              </a:rPr>
              <a:t>Tác giả nói đến sự </a:t>
            </a:r>
            <a:r>
              <a:rPr lang="vi-VN" sz="2000" b="1">
                <a:solidFill>
                  <a:srgbClr val="FF0000"/>
                </a:solidFill>
                <a:latin typeface="Times New Roman" panose="02020603050405020304" pitchFamily="18" charset="0"/>
                <a:ea typeface="Times New Roman" panose="02020603050405020304" pitchFamily="18" charset="0"/>
              </a:rPr>
              <a:t>ngang ngược, hống hách, vô lễ của sứ giặc</a:t>
            </a:r>
            <a:r>
              <a:rPr lang="vi-VN" sz="2000">
                <a:solidFill>
                  <a:srgbClr val="FF0000"/>
                </a:solidFill>
                <a:latin typeface="Times New Roman" panose="02020603050405020304" pitchFamily="18" charset="0"/>
                <a:ea typeface="Times New Roman" panose="02020603050405020304" pitchFamily="18" charset="0"/>
              </a:rPr>
              <a:t> đối với </a:t>
            </a:r>
            <a:r>
              <a:rPr lang="vi-VN" sz="2000" b="1">
                <a:solidFill>
                  <a:srgbClr val="FF0000"/>
                </a:solidFill>
                <a:latin typeface="Times New Roman" panose="02020603050405020304" pitchFamily="18" charset="0"/>
                <a:ea typeface="Times New Roman" panose="02020603050405020304" pitchFamily="18" charset="0"/>
              </a:rPr>
              <a:t>triều đình và các bậc tể phụ </a:t>
            </a:r>
            <a:r>
              <a:rPr lang="vi-VN" sz="2000">
                <a:solidFill>
                  <a:srgbClr val="FF0000"/>
                </a:solidFill>
                <a:latin typeface="Times New Roman" panose="02020603050405020304" pitchFamily="18" charset="0"/>
                <a:ea typeface="Times New Roman" panose="02020603050405020304" pitchFamily="18" charset="0"/>
              </a:rPr>
              <a:t>(những người đứng đất nước) để các tướng sĩ qua đó </a:t>
            </a:r>
            <a:r>
              <a:rPr lang="vi-VN" sz="2000" b="1">
                <a:solidFill>
                  <a:srgbClr val="FF0000"/>
                </a:solidFill>
                <a:latin typeface="Times New Roman" panose="02020603050405020304" pitchFamily="18" charset="0"/>
                <a:ea typeface="Times New Roman" panose="02020603050405020304" pitchFamily="18" charset="0"/>
              </a:rPr>
              <a:t>thấy được sự nhục nhã</a:t>
            </a:r>
            <a:r>
              <a:rPr lang="vi-VN" sz="2000">
                <a:solidFill>
                  <a:srgbClr val="FF0000"/>
                </a:solidFill>
                <a:latin typeface="Times New Roman" panose="02020603050405020304" pitchFamily="18" charset="0"/>
                <a:ea typeface="Times New Roman" panose="02020603050405020304" pitchFamily="18" charset="0"/>
              </a:rPr>
              <a:t> </a:t>
            </a:r>
            <a:r>
              <a:rPr lang="vi-VN" sz="2000" b="1">
                <a:solidFill>
                  <a:srgbClr val="FF0000"/>
                </a:solidFill>
                <a:latin typeface="Times New Roman" panose="02020603050405020304" pitchFamily="18" charset="0"/>
                <a:ea typeface="Times New Roman" panose="02020603050405020304" pitchFamily="18" charset="0"/>
              </a:rPr>
              <a:t>trước thái độ của kẻ thù </a:t>
            </a:r>
            <a:r>
              <a:rPr lang="vi-VN" sz="2000">
                <a:solidFill>
                  <a:srgbClr val="FF0000"/>
                </a:solidFill>
                <a:latin typeface="Times New Roman" panose="02020603050405020304" pitchFamily="18" charset="0"/>
                <a:ea typeface="Times New Roman" panose="02020603050405020304" pitchFamily="18" charset="0"/>
              </a:rPr>
              <a:t>và </a:t>
            </a:r>
            <a:r>
              <a:rPr lang="vi-VN" sz="2000" b="1">
                <a:solidFill>
                  <a:srgbClr val="FF0000"/>
                </a:solidFill>
                <a:latin typeface="Times New Roman" panose="02020603050405020304" pitchFamily="18" charset="0"/>
                <a:ea typeface="Times New Roman" panose="02020603050405020304" pitchFamily="18" charset="0"/>
              </a:rPr>
              <a:t>căm thù những hành động của chúng</a:t>
            </a:r>
            <a:endParaRPr lang="en-GB" sz="2400">
              <a:solidFill>
                <a:srgbClr val="FF0000"/>
              </a:solidFill>
            </a:endParaRPr>
          </a:p>
        </p:txBody>
      </p:sp>
    </p:spTree>
    <p:extLst>
      <p:ext uri="{BB962C8B-B14F-4D97-AF65-F5344CB8AC3E}">
        <p14:creationId xmlns:p14="http://schemas.microsoft.com/office/powerpoint/2010/main" val="122868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31" y="-595"/>
            <a:ext cx="4441190" cy="4885055"/>
            <a:chOff x="5734" y="2166"/>
            <a:chExt cx="6994" cy="7693"/>
          </a:xfrm>
        </p:grpSpPr>
        <p:sp>
          <p:nvSpPr>
            <p:cNvPr id="79" name="Shape 78"/>
            <p:cNvSpPr/>
            <p:nvPr/>
          </p:nvSpPr>
          <p:spPr>
            <a:xfrm rot="10800000">
              <a:off x="8219" y="2166"/>
              <a:ext cx="2478" cy="2478"/>
            </a:xfrm>
            <a:prstGeom prst="leftCircularArrow">
              <a:avLst>
                <a:gd name="adj1" fmla="val 4456"/>
                <a:gd name="adj2" fmla="val 565841"/>
                <a:gd name="adj3" fmla="val 2341352"/>
                <a:gd name="adj4" fmla="val 9024489"/>
                <a:gd name="adj5" fmla="val 5199"/>
              </a:avLst>
            </a:prstGeom>
            <a:solidFill>
              <a:srgbClr val="EFE9DD"/>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5" name="Freeform 74"/>
            <p:cNvSpPr/>
            <p:nvPr/>
          </p:nvSpPr>
          <p:spPr>
            <a:xfrm>
              <a:off x="7100" y="3114"/>
              <a:ext cx="2325" cy="1610"/>
            </a:xfrm>
            <a:custGeom>
              <a:avLst/>
              <a:gdLst>
                <a:gd name="connsiteX0" fmla="*/ 0 w 1368949"/>
                <a:gd name="connsiteY0" fmla="*/ 112910 h 1129097"/>
                <a:gd name="connsiteX1" fmla="*/ 33071 w 1368949"/>
                <a:gd name="connsiteY1" fmla="*/ 33071 h 1129097"/>
                <a:gd name="connsiteX2" fmla="*/ 112911 w 1368949"/>
                <a:gd name="connsiteY2" fmla="*/ 1 h 1129097"/>
                <a:gd name="connsiteX3" fmla="*/ 1256039 w 1368949"/>
                <a:gd name="connsiteY3" fmla="*/ 0 h 1129097"/>
                <a:gd name="connsiteX4" fmla="*/ 1335878 w 1368949"/>
                <a:gd name="connsiteY4" fmla="*/ 33071 h 1129097"/>
                <a:gd name="connsiteX5" fmla="*/ 1368948 w 1368949"/>
                <a:gd name="connsiteY5" fmla="*/ 112911 h 1129097"/>
                <a:gd name="connsiteX6" fmla="*/ 1368949 w 1368949"/>
                <a:gd name="connsiteY6" fmla="*/ 1016187 h 1129097"/>
                <a:gd name="connsiteX7" fmla="*/ 1335878 w 1368949"/>
                <a:gd name="connsiteY7" fmla="*/ 1096026 h 1129097"/>
                <a:gd name="connsiteX8" fmla="*/ 1256039 w 1368949"/>
                <a:gd name="connsiteY8" fmla="*/ 1129097 h 1129097"/>
                <a:gd name="connsiteX9" fmla="*/ 112910 w 1368949"/>
                <a:gd name="connsiteY9" fmla="*/ 1129097 h 1129097"/>
                <a:gd name="connsiteX10" fmla="*/ 33071 w 1368949"/>
                <a:gd name="connsiteY10" fmla="*/ 1096026 h 1129097"/>
                <a:gd name="connsiteX11" fmla="*/ 0 w 1368949"/>
                <a:gd name="connsiteY11" fmla="*/ 1016187 h 1129097"/>
                <a:gd name="connsiteX12" fmla="*/ 0 w 1368949"/>
                <a:gd name="connsiteY12" fmla="*/ 112910 h 11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949" h="1129097">
                  <a:moveTo>
                    <a:pt x="0" y="112910"/>
                  </a:moveTo>
                  <a:cubicBezTo>
                    <a:pt x="0" y="82964"/>
                    <a:pt x="11896" y="54245"/>
                    <a:pt x="33071" y="33071"/>
                  </a:cubicBezTo>
                  <a:cubicBezTo>
                    <a:pt x="54246" y="11896"/>
                    <a:pt x="82965" y="0"/>
                    <a:pt x="112911" y="1"/>
                  </a:cubicBezTo>
                  <a:lnTo>
                    <a:pt x="1256039" y="0"/>
                  </a:lnTo>
                  <a:cubicBezTo>
                    <a:pt x="1285985" y="0"/>
                    <a:pt x="1314704" y="11896"/>
                    <a:pt x="1335878" y="33071"/>
                  </a:cubicBezTo>
                  <a:cubicBezTo>
                    <a:pt x="1357053" y="54246"/>
                    <a:pt x="1368949" y="82965"/>
                    <a:pt x="1368948" y="112911"/>
                  </a:cubicBezTo>
                  <a:cubicBezTo>
                    <a:pt x="1368948" y="414003"/>
                    <a:pt x="1368949" y="715095"/>
                    <a:pt x="1368949" y="1016187"/>
                  </a:cubicBezTo>
                  <a:cubicBezTo>
                    <a:pt x="1368949" y="1046133"/>
                    <a:pt x="1357053" y="1074852"/>
                    <a:pt x="1335878" y="1096026"/>
                  </a:cubicBezTo>
                  <a:cubicBezTo>
                    <a:pt x="1314703" y="1117201"/>
                    <a:pt x="1285984" y="1129097"/>
                    <a:pt x="1256039" y="1129097"/>
                  </a:cubicBezTo>
                  <a:lnTo>
                    <a:pt x="112910" y="1129097"/>
                  </a:lnTo>
                  <a:cubicBezTo>
                    <a:pt x="82964" y="1129097"/>
                    <a:pt x="54245" y="1117201"/>
                    <a:pt x="33071" y="1096026"/>
                  </a:cubicBezTo>
                  <a:cubicBezTo>
                    <a:pt x="11896" y="1074851"/>
                    <a:pt x="0" y="1046132"/>
                    <a:pt x="0" y="1016187"/>
                  </a:cubicBezTo>
                  <a:lnTo>
                    <a:pt x="0" y="112910"/>
                  </a:lnTo>
                  <a:close/>
                </a:path>
              </a:pathLst>
            </a:custGeom>
            <a:noFill/>
            <a:ln>
              <a:solidFill>
                <a:srgbClr val="EFE9D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85" tIns="71685" rIns="71685" bIns="313572" numCol="1" spcCol="953" anchor="t" anchorCtr="0">
              <a:noAutofit/>
            </a:bodyPr>
            <a:lstStyle/>
            <a:p>
              <a:pPr marL="228600" lvl="1" indent="-228600" defTabSz="1066165">
                <a:lnSpc>
                  <a:spcPct val="90000"/>
                </a:lnSpc>
                <a:spcBef>
                  <a:spcPct val="0"/>
                </a:spcBef>
                <a:spcAft>
                  <a:spcPct val="15000"/>
                </a:spcAft>
                <a:buFontTx/>
                <a:buChar char="•"/>
              </a:pPr>
              <a:endParaRPr lang="en-US" sz="2400" dirty="0">
                <a:solidFill>
                  <a:srgbClr val="262626">
                    <a:hueOff val="0"/>
                    <a:satOff val="0"/>
                    <a:lumOff val="0"/>
                    <a:alphaOff val="0"/>
                  </a:srgbClr>
                </a:solidFill>
              </a:endParaRPr>
            </a:p>
            <a:p>
              <a:pPr marL="228600" lvl="1" indent="-228600" defTabSz="1066165">
                <a:lnSpc>
                  <a:spcPct val="90000"/>
                </a:lnSpc>
                <a:spcBef>
                  <a:spcPct val="0"/>
                </a:spcBef>
                <a:spcAft>
                  <a:spcPct val="15000"/>
                </a:spcAft>
                <a:buFontTx/>
                <a:buChar char="•"/>
              </a:pPr>
              <a:endParaRPr lang="en-US" sz="2400" dirty="0">
                <a:solidFill>
                  <a:srgbClr val="262626">
                    <a:hueOff val="0"/>
                    <a:satOff val="0"/>
                    <a:lumOff val="0"/>
                    <a:alphaOff val="0"/>
                  </a:srgbClr>
                </a:solidFill>
              </a:endParaRPr>
            </a:p>
          </p:txBody>
        </p:sp>
        <p:sp>
          <p:nvSpPr>
            <p:cNvPr id="76" name="Freeform 75"/>
            <p:cNvSpPr/>
            <p:nvPr/>
          </p:nvSpPr>
          <p:spPr>
            <a:xfrm>
              <a:off x="5734" y="4363"/>
              <a:ext cx="3360" cy="5496"/>
            </a:xfrm>
            <a:custGeom>
              <a:avLst/>
              <a:gdLst>
                <a:gd name="connsiteX0" fmla="*/ 0 w 1216844"/>
                <a:gd name="connsiteY0" fmla="*/ 48390 h 483898"/>
                <a:gd name="connsiteX1" fmla="*/ 14173 w 1216844"/>
                <a:gd name="connsiteY1" fmla="*/ 14173 h 483898"/>
                <a:gd name="connsiteX2" fmla="*/ 48390 w 1216844"/>
                <a:gd name="connsiteY2" fmla="*/ 0 h 483898"/>
                <a:gd name="connsiteX3" fmla="*/ 1168454 w 1216844"/>
                <a:gd name="connsiteY3" fmla="*/ 0 h 483898"/>
                <a:gd name="connsiteX4" fmla="*/ 1202671 w 1216844"/>
                <a:gd name="connsiteY4" fmla="*/ 14173 h 483898"/>
                <a:gd name="connsiteX5" fmla="*/ 1216844 w 1216844"/>
                <a:gd name="connsiteY5" fmla="*/ 48390 h 483898"/>
                <a:gd name="connsiteX6" fmla="*/ 1216844 w 1216844"/>
                <a:gd name="connsiteY6" fmla="*/ 435508 h 483898"/>
                <a:gd name="connsiteX7" fmla="*/ 1202671 w 1216844"/>
                <a:gd name="connsiteY7" fmla="*/ 469725 h 483898"/>
                <a:gd name="connsiteX8" fmla="*/ 1168454 w 1216844"/>
                <a:gd name="connsiteY8" fmla="*/ 483898 h 483898"/>
                <a:gd name="connsiteX9" fmla="*/ 48390 w 1216844"/>
                <a:gd name="connsiteY9" fmla="*/ 483898 h 483898"/>
                <a:gd name="connsiteX10" fmla="*/ 14173 w 1216844"/>
                <a:gd name="connsiteY10" fmla="*/ 469725 h 483898"/>
                <a:gd name="connsiteX11" fmla="*/ 0 w 1216844"/>
                <a:gd name="connsiteY11" fmla="*/ 435508 h 483898"/>
                <a:gd name="connsiteX12" fmla="*/ 0 w 1216844"/>
                <a:gd name="connsiteY12" fmla="*/ 48390 h 48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6844" h="483898">
                  <a:moveTo>
                    <a:pt x="0" y="48390"/>
                  </a:moveTo>
                  <a:cubicBezTo>
                    <a:pt x="0" y="35556"/>
                    <a:pt x="5098" y="23248"/>
                    <a:pt x="14173" y="14173"/>
                  </a:cubicBezTo>
                  <a:cubicBezTo>
                    <a:pt x="23248" y="5098"/>
                    <a:pt x="35556" y="0"/>
                    <a:pt x="48390" y="0"/>
                  </a:cubicBezTo>
                  <a:lnTo>
                    <a:pt x="1168454" y="0"/>
                  </a:lnTo>
                  <a:cubicBezTo>
                    <a:pt x="1181288" y="0"/>
                    <a:pt x="1193596" y="5098"/>
                    <a:pt x="1202671" y="14173"/>
                  </a:cubicBezTo>
                  <a:cubicBezTo>
                    <a:pt x="1211746" y="23248"/>
                    <a:pt x="1216844" y="35556"/>
                    <a:pt x="1216844" y="48390"/>
                  </a:cubicBezTo>
                  <a:lnTo>
                    <a:pt x="1216844" y="435508"/>
                  </a:lnTo>
                  <a:cubicBezTo>
                    <a:pt x="1216844" y="448342"/>
                    <a:pt x="1211746" y="460650"/>
                    <a:pt x="1202671" y="469725"/>
                  </a:cubicBezTo>
                  <a:cubicBezTo>
                    <a:pt x="1193596" y="478800"/>
                    <a:pt x="1181288" y="483898"/>
                    <a:pt x="1168454" y="483898"/>
                  </a:cubicBezTo>
                  <a:lnTo>
                    <a:pt x="48390" y="483898"/>
                  </a:lnTo>
                  <a:cubicBezTo>
                    <a:pt x="35556" y="483898"/>
                    <a:pt x="23248" y="478800"/>
                    <a:pt x="14173" y="469725"/>
                  </a:cubicBezTo>
                  <a:cubicBezTo>
                    <a:pt x="5098" y="460650"/>
                    <a:pt x="0" y="448342"/>
                    <a:pt x="0" y="435508"/>
                  </a:cubicBezTo>
                  <a:lnTo>
                    <a:pt x="0" y="48390"/>
                  </a:lnTo>
                  <a:close/>
                </a:path>
              </a:pathLst>
            </a:custGeom>
            <a:solidFill>
              <a:srgbClr val="EFE9D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591" tIns="48451" rIns="65591" bIns="48451" numCol="1" spcCol="953" anchor="ctr" anchorCtr="0">
              <a:noAutofit/>
            </a:bodyPr>
            <a:lstStyle/>
            <a:p>
              <a:pPr algn="ctr" defTabSz="1199515">
                <a:lnSpc>
                  <a:spcPct val="90000"/>
                </a:lnSpc>
                <a:spcBef>
                  <a:spcPct val="0"/>
                </a:spcBef>
                <a:spcAft>
                  <a:spcPct val="35000"/>
                </a:spcAft>
              </a:pPr>
              <a:endParaRPr lang="en-US" b="1" dirty="0">
                <a:solidFill>
                  <a:srgbClr val="753D13"/>
                </a:solidFill>
              </a:endParaRPr>
            </a:p>
          </p:txBody>
        </p:sp>
        <p:sp>
          <p:nvSpPr>
            <p:cNvPr id="77" name="Freeform 76"/>
            <p:cNvSpPr/>
            <p:nvPr/>
          </p:nvSpPr>
          <p:spPr>
            <a:xfrm>
              <a:off x="9489" y="3098"/>
              <a:ext cx="2400" cy="1610"/>
            </a:xfrm>
            <a:custGeom>
              <a:avLst/>
              <a:gdLst>
                <a:gd name="connsiteX0" fmla="*/ 0 w 1368949"/>
                <a:gd name="connsiteY0" fmla="*/ 112910 h 1129097"/>
                <a:gd name="connsiteX1" fmla="*/ 33071 w 1368949"/>
                <a:gd name="connsiteY1" fmla="*/ 33071 h 1129097"/>
                <a:gd name="connsiteX2" fmla="*/ 112911 w 1368949"/>
                <a:gd name="connsiteY2" fmla="*/ 1 h 1129097"/>
                <a:gd name="connsiteX3" fmla="*/ 1256039 w 1368949"/>
                <a:gd name="connsiteY3" fmla="*/ 0 h 1129097"/>
                <a:gd name="connsiteX4" fmla="*/ 1335878 w 1368949"/>
                <a:gd name="connsiteY4" fmla="*/ 33071 h 1129097"/>
                <a:gd name="connsiteX5" fmla="*/ 1368948 w 1368949"/>
                <a:gd name="connsiteY5" fmla="*/ 112911 h 1129097"/>
                <a:gd name="connsiteX6" fmla="*/ 1368949 w 1368949"/>
                <a:gd name="connsiteY6" fmla="*/ 1016187 h 1129097"/>
                <a:gd name="connsiteX7" fmla="*/ 1335878 w 1368949"/>
                <a:gd name="connsiteY7" fmla="*/ 1096026 h 1129097"/>
                <a:gd name="connsiteX8" fmla="*/ 1256039 w 1368949"/>
                <a:gd name="connsiteY8" fmla="*/ 1129097 h 1129097"/>
                <a:gd name="connsiteX9" fmla="*/ 112910 w 1368949"/>
                <a:gd name="connsiteY9" fmla="*/ 1129097 h 1129097"/>
                <a:gd name="connsiteX10" fmla="*/ 33071 w 1368949"/>
                <a:gd name="connsiteY10" fmla="*/ 1096026 h 1129097"/>
                <a:gd name="connsiteX11" fmla="*/ 0 w 1368949"/>
                <a:gd name="connsiteY11" fmla="*/ 1016187 h 1129097"/>
                <a:gd name="connsiteX12" fmla="*/ 0 w 1368949"/>
                <a:gd name="connsiteY12" fmla="*/ 112910 h 112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949" h="1129097">
                  <a:moveTo>
                    <a:pt x="0" y="112910"/>
                  </a:moveTo>
                  <a:cubicBezTo>
                    <a:pt x="0" y="82964"/>
                    <a:pt x="11896" y="54245"/>
                    <a:pt x="33071" y="33071"/>
                  </a:cubicBezTo>
                  <a:cubicBezTo>
                    <a:pt x="54246" y="11896"/>
                    <a:pt x="82965" y="0"/>
                    <a:pt x="112911" y="1"/>
                  </a:cubicBezTo>
                  <a:lnTo>
                    <a:pt x="1256039" y="0"/>
                  </a:lnTo>
                  <a:cubicBezTo>
                    <a:pt x="1285985" y="0"/>
                    <a:pt x="1314704" y="11896"/>
                    <a:pt x="1335878" y="33071"/>
                  </a:cubicBezTo>
                  <a:cubicBezTo>
                    <a:pt x="1357053" y="54246"/>
                    <a:pt x="1368949" y="82965"/>
                    <a:pt x="1368948" y="112911"/>
                  </a:cubicBezTo>
                  <a:cubicBezTo>
                    <a:pt x="1368948" y="414003"/>
                    <a:pt x="1368949" y="715095"/>
                    <a:pt x="1368949" y="1016187"/>
                  </a:cubicBezTo>
                  <a:cubicBezTo>
                    <a:pt x="1368949" y="1046133"/>
                    <a:pt x="1357053" y="1074852"/>
                    <a:pt x="1335878" y="1096026"/>
                  </a:cubicBezTo>
                  <a:cubicBezTo>
                    <a:pt x="1314703" y="1117201"/>
                    <a:pt x="1285984" y="1129097"/>
                    <a:pt x="1256039" y="1129097"/>
                  </a:cubicBezTo>
                  <a:lnTo>
                    <a:pt x="112910" y="1129097"/>
                  </a:lnTo>
                  <a:cubicBezTo>
                    <a:pt x="82964" y="1129097"/>
                    <a:pt x="54245" y="1117201"/>
                    <a:pt x="33071" y="1096026"/>
                  </a:cubicBezTo>
                  <a:cubicBezTo>
                    <a:pt x="11896" y="1074851"/>
                    <a:pt x="0" y="1046132"/>
                    <a:pt x="0" y="1016187"/>
                  </a:cubicBezTo>
                  <a:lnTo>
                    <a:pt x="0" y="112910"/>
                  </a:lnTo>
                  <a:close/>
                </a:path>
              </a:pathLst>
            </a:custGeom>
            <a:noFill/>
            <a:ln>
              <a:solidFill>
                <a:srgbClr val="EFE9D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85" tIns="313571" rIns="71685" bIns="71687" numCol="1" spcCol="953" anchor="t" anchorCtr="0">
              <a:noAutofit/>
            </a:bodyPr>
            <a:lstStyle/>
            <a:p>
              <a:pPr marL="228600" lvl="1" indent="-228600" defTabSz="1066165">
                <a:lnSpc>
                  <a:spcPct val="90000"/>
                </a:lnSpc>
                <a:spcBef>
                  <a:spcPct val="0"/>
                </a:spcBef>
                <a:spcAft>
                  <a:spcPct val="15000"/>
                </a:spcAft>
                <a:buFontTx/>
                <a:buChar char="•"/>
              </a:pPr>
              <a:endParaRPr lang="en-US" sz="2400" dirty="0">
                <a:solidFill>
                  <a:srgbClr val="262626">
                    <a:hueOff val="0"/>
                    <a:satOff val="0"/>
                    <a:lumOff val="0"/>
                    <a:alphaOff val="0"/>
                  </a:srgbClr>
                </a:solidFill>
              </a:endParaRPr>
            </a:p>
            <a:p>
              <a:pPr marL="228600" lvl="1" indent="-228600" defTabSz="1066165">
                <a:lnSpc>
                  <a:spcPct val="90000"/>
                </a:lnSpc>
                <a:spcBef>
                  <a:spcPct val="0"/>
                </a:spcBef>
                <a:spcAft>
                  <a:spcPct val="15000"/>
                </a:spcAft>
                <a:buFontTx/>
                <a:buChar char="•"/>
              </a:pPr>
              <a:endParaRPr lang="en-US" sz="2400" dirty="0">
                <a:solidFill>
                  <a:srgbClr val="262626">
                    <a:hueOff val="0"/>
                    <a:satOff val="0"/>
                    <a:lumOff val="0"/>
                    <a:alphaOff val="0"/>
                  </a:srgbClr>
                </a:solidFill>
              </a:endParaRPr>
            </a:p>
          </p:txBody>
        </p:sp>
        <p:sp>
          <p:nvSpPr>
            <p:cNvPr id="78" name="Freeform 77"/>
            <p:cNvSpPr/>
            <p:nvPr/>
          </p:nvSpPr>
          <p:spPr>
            <a:xfrm>
              <a:off x="9775" y="4331"/>
              <a:ext cx="2953" cy="5422"/>
            </a:xfrm>
            <a:custGeom>
              <a:avLst/>
              <a:gdLst>
                <a:gd name="connsiteX0" fmla="*/ 0 w 1216844"/>
                <a:gd name="connsiteY0" fmla="*/ 48390 h 483898"/>
                <a:gd name="connsiteX1" fmla="*/ 14173 w 1216844"/>
                <a:gd name="connsiteY1" fmla="*/ 14173 h 483898"/>
                <a:gd name="connsiteX2" fmla="*/ 48390 w 1216844"/>
                <a:gd name="connsiteY2" fmla="*/ 0 h 483898"/>
                <a:gd name="connsiteX3" fmla="*/ 1168454 w 1216844"/>
                <a:gd name="connsiteY3" fmla="*/ 0 h 483898"/>
                <a:gd name="connsiteX4" fmla="*/ 1202671 w 1216844"/>
                <a:gd name="connsiteY4" fmla="*/ 14173 h 483898"/>
                <a:gd name="connsiteX5" fmla="*/ 1216844 w 1216844"/>
                <a:gd name="connsiteY5" fmla="*/ 48390 h 483898"/>
                <a:gd name="connsiteX6" fmla="*/ 1216844 w 1216844"/>
                <a:gd name="connsiteY6" fmla="*/ 435508 h 483898"/>
                <a:gd name="connsiteX7" fmla="*/ 1202671 w 1216844"/>
                <a:gd name="connsiteY7" fmla="*/ 469725 h 483898"/>
                <a:gd name="connsiteX8" fmla="*/ 1168454 w 1216844"/>
                <a:gd name="connsiteY8" fmla="*/ 483898 h 483898"/>
                <a:gd name="connsiteX9" fmla="*/ 48390 w 1216844"/>
                <a:gd name="connsiteY9" fmla="*/ 483898 h 483898"/>
                <a:gd name="connsiteX10" fmla="*/ 14173 w 1216844"/>
                <a:gd name="connsiteY10" fmla="*/ 469725 h 483898"/>
                <a:gd name="connsiteX11" fmla="*/ 0 w 1216844"/>
                <a:gd name="connsiteY11" fmla="*/ 435508 h 483898"/>
                <a:gd name="connsiteX12" fmla="*/ 0 w 1216844"/>
                <a:gd name="connsiteY12" fmla="*/ 48390 h 48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6844" h="483898">
                  <a:moveTo>
                    <a:pt x="0" y="48390"/>
                  </a:moveTo>
                  <a:cubicBezTo>
                    <a:pt x="0" y="35556"/>
                    <a:pt x="5098" y="23248"/>
                    <a:pt x="14173" y="14173"/>
                  </a:cubicBezTo>
                  <a:cubicBezTo>
                    <a:pt x="23248" y="5098"/>
                    <a:pt x="35556" y="0"/>
                    <a:pt x="48390" y="0"/>
                  </a:cubicBezTo>
                  <a:lnTo>
                    <a:pt x="1168454" y="0"/>
                  </a:lnTo>
                  <a:cubicBezTo>
                    <a:pt x="1181288" y="0"/>
                    <a:pt x="1193596" y="5098"/>
                    <a:pt x="1202671" y="14173"/>
                  </a:cubicBezTo>
                  <a:cubicBezTo>
                    <a:pt x="1211746" y="23248"/>
                    <a:pt x="1216844" y="35556"/>
                    <a:pt x="1216844" y="48390"/>
                  </a:cubicBezTo>
                  <a:lnTo>
                    <a:pt x="1216844" y="435508"/>
                  </a:lnTo>
                  <a:cubicBezTo>
                    <a:pt x="1216844" y="448342"/>
                    <a:pt x="1211746" y="460650"/>
                    <a:pt x="1202671" y="469725"/>
                  </a:cubicBezTo>
                  <a:cubicBezTo>
                    <a:pt x="1193596" y="478800"/>
                    <a:pt x="1181288" y="483898"/>
                    <a:pt x="1168454" y="483898"/>
                  </a:cubicBezTo>
                  <a:lnTo>
                    <a:pt x="48390" y="483898"/>
                  </a:lnTo>
                  <a:cubicBezTo>
                    <a:pt x="35556" y="483898"/>
                    <a:pt x="23248" y="478800"/>
                    <a:pt x="14173" y="469725"/>
                  </a:cubicBezTo>
                  <a:cubicBezTo>
                    <a:pt x="5098" y="460650"/>
                    <a:pt x="0" y="448342"/>
                    <a:pt x="0" y="435508"/>
                  </a:cubicBezTo>
                  <a:lnTo>
                    <a:pt x="0" y="48390"/>
                  </a:lnTo>
                  <a:close/>
                </a:path>
              </a:pathLst>
            </a:custGeom>
            <a:solidFill>
              <a:srgbClr val="EFE9D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591" tIns="48451" rIns="65591" bIns="48451" numCol="1" spcCol="953" anchor="ctr" anchorCtr="0">
              <a:noAutofit/>
            </a:bodyPr>
            <a:lstStyle/>
            <a:p>
              <a:pPr algn="ctr" defTabSz="1199515">
                <a:lnSpc>
                  <a:spcPct val="90000"/>
                </a:lnSpc>
                <a:spcBef>
                  <a:spcPct val="0"/>
                </a:spcBef>
                <a:spcAft>
                  <a:spcPct val="35000"/>
                </a:spcAft>
              </a:pPr>
              <a:endParaRPr lang="en-US" b="1" dirty="0">
                <a:solidFill>
                  <a:srgbClr val="753D13"/>
                </a:solidFill>
              </a:endParaRPr>
            </a:p>
          </p:txBody>
        </p:sp>
      </p:grpSp>
      <p:sp>
        <p:nvSpPr>
          <p:cNvPr id="3" name="Rectangle 2"/>
          <p:cNvSpPr/>
          <p:nvPr/>
        </p:nvSpPr>
        <p:spPr>
          <a:xfrm>
            <a:off x="262492" y="-11486"/>
            <a:ext cx="4049313" cy="1083374"/>
          </a:xfrm>
          <a:prstGeom prst="rect">
            <a:avLst/>
          </a:prstGeom>
        </p:spPr>
        <p:txBody>
          <a:bodyPr wrap="square">
            <a:spAutoFit/>
          </a:bodyPr>
          <a:lstStyle/>
          <a:p>
            <a:pPr algn="just">
              <a:lnSpc>
                <a:spcPct val="115000"/>
              </a:lnSpc>
              <a:spcAft>
                <a:spcPts val="0"/>
              </a:spcAft>
            </a:pPr>
            <a:r>
              <a:rPr lang="vi-VN" sz="28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i="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Luận điểm 3</a:t>
            </a:r>
            <a:r>
              <a:rPr lang="vi-VN" sz="28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Làm rõ phải- trái, đúng- sai</a:t>
            </a:r>
            <a:endParaRPr lang="en-GB" sz="28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207466" y="1112560"/>
            <a:ext cx="4230510" cy="108337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latin typeface="Times New Roman" panose="02020603050405020304" pitchFamily="18" charset="0"/>
                <a:ea typeface="Times New Roman" panose="02020603050405020304" pitchFamily="18" charset="0"/>
                <a:cs typeface="Times New Roman" panose="02020603050405020304" pitchFamily="18" charset="0"/>
              </a:rPr>
              <a:t>Làm rõ mối ân tình giữa chủ tướng và tướng sĩ </a:t>
            </a:r>
            <a:endParaRPr lang="en-GB" sz="2800">
              <a:effectLst/>
              <a:latin typeface="Times New Roman" panose="02020603050405020304" pitchFamily="18" charset="0"/>
              <a:ea typeface="Times New Roman" panose="02020603050405020304" pitchFamily="18" charset="0"/>
            </a:endParaRPr>
          </a:p>
        </p:txBody>
      </p:sp>
      <p:sp>
        <p:nvSpPr>
          <p:cNvPr id="13" name="Freeform 3"/>
          <p:cNvSpPr/>
          <p:nvPr/>
        </p:nvSpPr>
        <p:spPr>
          <a:xfrm>
            <a:off x="1101014" y="2077977"/>
            <a:ext cx="3606410" cy="3458929"/>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3"/>
            <a:stretch>
              <a:fillRect/>
            </a:stretch>
          </a:blipFill>
        </p:spPr>
      </p:sp>
      <p:sp>
        <p:nvSpPr>
          <p:cNvPr id="16" name="Freeform 6"/>
          <p:cNvSpPr/>
          <p:nvPr/>
        </p:nvSpPr>
        <p:spPr>
          <a:xfrm>
            <a:off x="-1072402" y="2195934"/>
            <a:ext cx="5146181" cy="4114800"/>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4"/>
            <a:stretch>
              <a:fillRect/>
            </a:stretch>
          </a:blipFill>
        </p:spPr>
      </p:sp>
      <p:sp>
        <p:nvSpPr>
          <p:cNvPr id="5" name="Rectangle 4"/>
          <p:cNvSpPr/>
          <p:nvPr/>
        </p:nvSpPr>
        <p:spPr>
          <a:xfrm>
            <a:off x="5439441" y="817920"/>
            <a:ext cx="1500732" cy="400110"/>
          </a:xfrm>
          <a:prstGeom prst="rect">
            <a:avLst/>
          </a:prstGeom>
        </p:spPr>
        <p:txBody>
          <a:bodyPr wrap="none">
            <a:spAutoFit/>
          </a:bodyPr>
          <a:lstStyle/>
          <a:p>
            <a:r>
              <a:rPr lang="vi-VN" sz="2000" b="1">
                <a:solidFill>
                  <a:schemeClr val="bg1"/>
                </a:solidFill>
                <a:latin typeface="Times New Roman" panose="02020603050405020304" pitchFamily="18" charset="0"/>
                <a:ea typeface="Times New Roman" panose="02020603050405020304" pitchFamily="18" charset="0"/>
              </a:rPr>
              <a:t>Bằng chứng</a:t>
            </a:r>
            <a:endParaRPr lang="en-GB" sz="2400">
              <a:solidFill>
                <a:schemeClr val="bg1"/>
              </a:solidFill>
            </a:endParaRPr>
          </a:p>
        </p:txBody>
      </p:sp>
      <p:sp>
        <p:nvSpPr>
          <p:cNvPr id="6" name="Rectangle 5"/>
          <p:cNvSpPr/>
          <p:nvPr/>
        </p:nvSpPr>
        <p:spPr>
          <a:xfrm>
            <a:off x="4663026" y="1522591"/>
            <a:ext cx="1948366" cy="3139321"/>
          </a:xfrm>
          <a:prstGeom prst="rect">
            <a:avLst/>
          </a:prstGeom>
        </p:spPr>
        <p:txBody>
          <a:bodyPr wrap="square">
            <a:spAutoFit/>
          </a:bodyPr>
          <a:lstStyle/>
          <a:p>
            <a:pPr algn="just"/>
            <a:r>
              <a:rPr lang="vi-VN" sz="2200">
                <a:solidFill>
                  <a:srgbClr val="000000"/>
                </a:solidFill>
                <a:latin typeface="Times New Roman" panose="02020603050405020304" pitchFamily="18" charset="0"/>
                <a:ea typeface="Times New Roman" panose="02020603050405020304" pitchFamily="18" charset="0"/>
              </a:rPr>
              <a:t>“</a:t>
            </a:r>
            <a:r>
              <a:rPr lang="vi-VN" sz="2200" i="1">
                <a:solidFill>
                  <a:srgbClr val="000000"/>
                </a:solidFill>
                <a:latin typeface="Times New Roman" panose="02020603050405020304" pitchFamily="18" charset="0"/>
                <a:ea typeface="Times New Roman" panose="02020603050405020304" pitchFamily="18" charset="0"/>
              </a:rPr>
              <a:t>Không có mặc thì ta cho áo…”; “Lúc trận mạc xông pha thì cùng nhau sống chết, lúc ở nhà nhàn hạ thì cùng nhau vui cười”</a:t>
            </a:r>
            <a:endParaRPr lang="en-GB" sz="2200"/>
          </a:p>
        </p:txBody>
      </p:sp>
      <p:sp>
        <p:nvSpPr>
          <p:cNvPr id="7" name="Rectangle 6"/>
          <p:cNvSpPr/>
          <p:nvPr/>
        </p:nvSpPr>
        <p:spPr>
          <a:xfrm>
            <a:off x="7279446" y="802680"/>
            <a:ext cx="675185" cy="400110"/>
          </a:xfrm>
          <a:prstGeom prst="rect">
            <a:avLst/>
          </a:prstGeom>
        </p:spPr>
        <p:txBody>
          <a:bodyPr wrap="none">
            <a:spAutoFit/>
          </a:bodyPr>
          <a:lstStyle/>
          <a:p>
            <a:r>
              <a:rPr lang="vi-VN" sz="2000" b="1">
                <a:solidFill>
                  <a:schemeClr val="bg1"/>
                </a:solidFill>
                <a:latin typeface="Times New Roman" panose="02020603050405020304" pitchFamily="18" charset="0"/>
                <a:ea typeface="Times New Roman" panose="02020603050405020304" pitchFamily="18" charset="0"/>
              </a:rPr>
              <a:t>Lí lẽ</a:t>
            </a:r>
            <a:endParaRPr lang="en-GB" sz="2400">
              <a:solidFill>
                <a:schemeClr val="bg1"/>
              </a:solidFill>
            </a:endParaRPr>
          </a:p>
        </p:txBody>
      </p:sp>
      <p:sp>
        <p:nvSpPr>
          <p:cNvPr id="8" name="Rectangle 7"/>
          <p:cNvSpPr/>
          <p:nvPr/>
        </p:nvSpPr>
        <p:spPr>
          <a:xfrm>
            <a:off x="7279446" y="1744325"/>
            <a:ext cx="1663832" cy="2800767"/>
          </a:xfrm>
          <a:prstGeom prst="rect">
            <a:avLst/>
          </a:prstGeom>
        </p:spPr>
        <p:txBody>
          <a:bodyPr wrap="square">
            <a:spAutoFit/>
          </a:bodyPr>
          <a:lstStyle/>
          <a:p>
            <a:pPr algn="just"/>
            <a:r>
              <a:rPr lang="vi-VN" sz="2200" i="1" smtClean="0">
                <a:solidFill>
                  <a:srgbClr val="000000"/>
                </a:solidFill>
                <a:latin typeface="Times New Roman" panose="02020603050405020304" pitchFamily="18" charset="0"/>
                <a:ea typeface="Times New Roman" panose="02020603050405020304" pitchFamily="18" charset="0"/>
              </a:rPr>
              <a:t>Cách </a:t>
            </a:r>
            <a:r>
              <a:rPr lang="vi-VN" sz="2200" i="1">
                <a:solidFill>
                  <a:srgbClr val="000000"/>
                </a:solidFill>
                <a:latin typeface="Times New Roman" panose="02020603050405020304" pitchFamily="18" charset="0"/>
                <a:ea typeface="Times New Roman" panose="02020603050405020304" pitchFamily="18" charset="0"/>
              </a:rPr>
              <a:t>đối đãi so với Vương Công Kiên, Cốt Đãi Ngột Lang ngày trước nào có kém gì.</a:t>
            </a:r>
            <a:endParaRPr lang="en-GB" sz="22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3b08bf4-c8a8-40d5-acdb-7555a3de94a5"/>
          <p:cNvGrpSpPr>
            <a:grpSpLocks noChangeAspect="1"/>
          </p:cNvGrpSpPr>
          <p:nvPr/>
        </p:nvGrpSpPr>
        <p:grpSpPr>
          <a:xfrm>
            <a:off x="4281962" y="-59472"/>
            <a:ext cx="4862038" cy="5202972"/>
            <a:chOff x="5972231" y="1256994"/>
            <a:chExt cx="4556540" cy="4722444"/>
          </a:xfrm>
        </p:grpSpPr>
        <p:sp>
          <p:nvSpPr>
            <p:cNvPr id="5" name="Freeform: Shape 3"/>
            <p:cNvSpPr/>
            <p:nvPr/>
          </p:nvSpPr>
          <p:spPr bwMode="auto">
            <a:xfrm>
              <a:off x="6909717" y="2497618"/>
              <a:ext cx="3326743" cy="1030112"/>
            </a:xfrm>
            <a:custGeom>
              <a:avLst/>
              <a:gdLst>
                <a:gd name="T0" fmla="*/ 706 w 706"/>
                <a:gd name="T1" fmla="*/ 76 h 324"/>
                <a:gd name="T2" fmla="*/ 662 w 706"/>
                <a:gd name="T3" fmla="*/ 0 h 324"/>
                <a:gd name="T4" fmla="*/ 618 w 706"/>
                <a:gd name="T5" fmla="*/ 76 h 324"/>
                <a:gd name="T6" fmla="*/ 642 w 706"/>
                <a:gd name="T7" fmla="*/ 76 h 324"/>
                <a:gd name="T8" fmla="*/ 642 w 706"/>
                <a:gd name="T9" fmla="*/ 204 h 324"/>
                <a:gd name="T10" fmla="*/ 562 w 706"/>
                <a:gd name="T11" fmla="*/ 284 h 324"/>
                <a:gd name="T12" fmla="*/ 0 w 706"/>
                <a:gd name="T13" fmla="*/ 284 h 324"/>
                <a:gd name="T14" fmla="*/ 0 w 706"/>
                <a:gd name="T15" fmla="*/ 324 h 324"/>
                <a:gd name="T16" fmla="*/ 562 w 706"/>
                <a:gd name="T17" fmla="*/ 324 h 324"/>
                <a:gd name="T18" fmla="*/ 682 w 706"/>
                <a:gd name="T19" fmla="*/ 204 h 324"/>
                <a:gd name="T20" fmla="*/ 682 w 706"/>
                <a:gd name="T21" fmla="*/ 76 h 324"/>
                <a:gd name="T22" fmla="*/ 706 w 706"/>
                <a:gd name="T23" fmla="*/ 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706" y="76"/>
                  </a:moveTo>
                  <a:cubicBezTo>
                    <a:pt x="662" y="0"/>
                    <a:pt x="662" y="0"/>
                    <a:pt x="662" y="0"/>
                  </a:cubicBezTo>
                  <a:cubicBezTo>
                    <a:pt x="618" y="76"/>
                    <a:pt x="618" y="76"/>
                    <a:pt x="618" y="76"/>
                  </a:cubicBezTo>
                  <a:cubicBezTo>
                    <a:pt x="642" y="76"/>
                    <a:pt x="642" y="76"/>
                    <a:pt x="642" y="76"/>
                  </a:cubicBezTo>
                  <a:cubicBezTo>
                    <a:pt x="642" y="204"/>
                    <a:pt x="642" y="204"/>
                    <a:pt x="642" y="204"/>
                  </a:cubicBezTo>
                  <a:cubicBezTo>
                    <a:pt x="642" y="248"/>
                    <a:pt x="606" y="284"/>
                    <a:pt x="562" y="284"/>
                  </a:cubicBezTo>
                  <a:cubicBezTo>
                    <a:pt x="0" y="284"/>
                    <a:pt x="0" y="284"/>
                    <a:pt x="0" y="284"/>
                  </a:cubicBezTo>
                  <a:cubicBezTo>
                    <a:pt x="0" y="324"/>
                    <a:pt x="0" y="324"/>
                    <a:pt x="0" y="324"/>
                  </a:cubicBezTo>
                  <a:cubicBezTo>
                    <a:pt x="562" y="324"/>
                    <a:pt x="562" y="324"/>
                    <a:pt x="562" y="324"/>
                  </a:cubicBezTo>
                  <a:cubicBezTo>
                    <a:pt x="628" y="324"/>
                    <a:pt x="682" y="270"/>
                    <a:pt x="682" y="204"/>
                  </a:cubicBezTo>
                  <a:cubicBezTo>
                    <a:pt x="682" y="76"/>
                    <a:pt x="682" y="76"/>
                    <a:pt x="682" y="76"/>
                  </a:cubicBezTo>
                  <a:lnTo>
                    <a:pt x="706" y="76"/>
                  </a:lnTo>
                  <a:close/>
                </a:path>
              </a:pathLst>
            </a:custGeom>
            <a:solidFill>
              <a:srgbClr val="EFE9DD"/>
            </a:solidFill>
            <a:ln>
              <a:noFill/>
            </a:ln>
            <a:effectLst/>
          </p:spPr>
          <p:txBody>
            <a:bodyPr vert="horz" wrap="square" lIns="121920" tIns="144000" rIns="121920" bIns="60960" anchor="t" anchorCtr="0" compatLnSpc="1">
              <a:normAutofit/>
            </a:bodyPr>
            <a:lstStyle/>
            <a:p>
              <a:pPr>
                <a:lnSpc>
                  <a:spcPct val="120000"/>
                </a:lnSpc>
              </a:pPr>
              <a:endParaRPr lang="zh-CN" altLang="en-US" sz="1100" dirty="0">
                <a:solidFill>
                  <a:srgbClr val="FFFFFF"/>
                </a:solidFill>
                <a:latin typeface="微软雅黑" panose="020B0503020204020204" pitchFamily="34" charset="-122"/>
                <a:ea typeface="微软雅黑" panose="020B0503020204020204" pitchFamily="34" charset="-122"/>
              </a:endParaRPr>
            </a:p>
          </p:txBody>
        </p:sp>
        <p:sp>
          <p:nvSpPr>
            <p:cNvPr id="6" name="Freeform: Shape 4"/>
            <p:cNvSpPr/>
            <p:nvPr/>
          </p:nvSpPr>
          <p:spPr bwMode="auto">
            <a:xfrm>
              <a:off x="6155339" y="1391234"/>
              <a:ext cx="3655739" cy="1110476"/>
            </a:xfrm>
            <a:custGeom>
              <a:avLst/>
              <a:gdLst>
                <a:gd name="T0" fmla="*/ 144 w 776"/>
                <a:gd name="T1" fmla="*/ 0 h 349"/>
                <a:gd name="T2" fmla="*/ 24 w 776"/>
                <a:gd name="T3" fmla="*/ 120 h 349"/>
                <a:gd name="T4" fmla="*/ 24 w 776"/>
                <a:gd name="T5" fmla="*/ 273 h 349"/>
                <a:gd name="T6" fmla="*/ 0 w 776"/>
                <a:gd name="T7" fmla="*/ 273 h 349"/>
                <a:gd name="T8" fmla="*/ 44 w 776"/>
                <a:gd name="T9" fmla="*/ 349 h 349"/>
                <a:gd name="T10" fmla="*/ 88 w 776"/>
                <a:gd name="T11" fmla="*/ 273 h 349"/>
                <a:gd name="T12" fmla="*/ 64 w 776"/>
                <a:gd name="T13" fmla="*/ 273 h 349"/>
                <a:gd name="T14" fmla="*/ 64 w 776"/>
                <a:gd name="T15" fmla="*/ 120 h 349"/>
                <a:gd name="T16" fmla="*/ 144 w 776"/>
                <a:gd name="T17" fmla="*/ 40 h 349"/>
                <a:gd name="T18" fmla="*/ 776 w 776"/>
                <a:gd name="T19" fmla="*/ 40 h 349"/>
                <a:gd name="T20" fmla="*/ 776 w 776"/>
                <a:gd name="T21" fmla="*/ 0 h 349"/>
                <a:gd name="T22" fmla="*/ 144 w 776"/>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144" y="0"/>
                  </a:moveTo>
                  <a:cubicBezTo>
                    <a:pt x="78" y="0"/>
                    <a:pt x="24" y="53"/>
                    <a:pt x="24" y="120"/>
                  </a:cubicBezTo>
                  <a:cubicBezTo>
                    <a:pt x="24" y="273"/>
                    <a:pt x="24" y="273"/>
                    <a:pt x="24" y="273"/>
                  </a:cubicBezTo>
                  <a:cubicBezTo>
                    <a:pt x="0" y="273"/>
                    <a:pt x="0" y="273"/>
                    <a:pt x="0" y="273"/>
                  </a:cubicBezTo>
                  <a:cubicBezTo>
                    <a:pt x="44" y="349"/>
                    <a:pt x="44" y="349"/>
                    <a:pt x="44" y="349"/>
                  </a:cubicBezTo>
                  <a:cubicBezTo>
                    <a:pt x="88" y="273"/>
                    <a:pt x="88" y="273"/>
                    <a:pt x="88" y="273"/>
                  </a:cubicBezTo>
                  <a:cubicBezTo>
                    <a:pt x="64" y="273"/>
                    <a:pt x="64" y="273"/>
                    <a:pt x="64" y="273"/>
                  </a:cubicBezTo>
                  <a:cubicBezTo>
                    <a:pt x="64" y="120"/>
                    <a:pt x="64" y="120"/>
                    <a:pt x="64" y="120"/>
                  </a:cubicBezTo>
                  <a:cubicBezTo>
                    <a:pt x="64" y="76"/>
                    <a:pt x="100" y="40"/>
                    <a:pt x="144" y="40"/>
                  </a:cubicBezTo>
                  <a:cubicBezTo>
                    <a:pt x="776" y="40"/>
                    <a:pt x="776" y="40"/>
                    <a:pt x="776" y="40"/>
                  </a:cubicBezTo>
                  <a:cubicBezTo>
                    <a:pt x="776" y="0"/>
                    <a:pt x="776" y="0"/>
                    <a:pt x="776" y="0"/>
                  </a:cubicBezTo>
                  <a:lnTo>
                    <a:pt x="144" y="0"/>
                  </a:lnTo>
                  <a:close/>
                </a:path>
              </a:pathLst>
            </a:custGeom>
            <a:solidFill>
              <a:srgbClr val="EFE9DD"/>
            </a:solidFill>
            <a:ln>
              <a:noFill/>
            </a:ln>
            <a:effectLst/>
          </p:spPr>
          <p:txBody>
            <a:bodyPr anchor="ctr"/>
            <a:lstStyle/>
            <a:p>
              <a:pPr algn="ctr"/>
              <a:endParaRPr>
                <a:solidFill>
                  <a:srgbClr val="000000"/>
                </a:solidFill>
              </a:endParaRPr>
            </a:p>
          </p:txBody>
        </p:sp>
        <p:sp>
          <p:nvSpPr>
            <p:cNvPr id="9" name="Freeform: Shape 7"/>
            <p:cNvSpPr/>
            <p:nvPr/>
          </p:nvSpPr>
          <p:spPr bwMode="auto">
            <a:xfrm>
              <a:off x="6909717" y="3673677"/>
              <a:ext cx="3326743" cy="1030112"/>
            </a:xfrm>
            <a:custGeom>
              <a:avLst/>
              <a:gdLst>
                <a:gd name="T0" fmla="*/ 682 w 706"/>
                <a:gd name="T1" fmla="*/ 248 h 324"/>
                <a:gd name="T2" fmla="*/ 682 w 706"/>
                <a:gd name="T3" fmla="*/ 120 h 324"/>
                <a:gd name="T4" fmla="*/ 562 w 706"/>
                <a:gd name="T5" fmla="*/ 0 h 324"/>
                <a:gd name="T6" fmla="*/ 0 w 706"/>
                <a:gd name="T7" fmla="*/ 0 h 324"/>
                <a:gd name="T8" fmla="*/ 0 w 706"/>
                <a:gd name="T9" fmla="*/ 40 h 324"/>
                <a:gd name="T10" fmla="*/ 562 w 706"/>
                <a:gd name="T11" fmla="*/ 40 h 324"/>
                <a:gd name="T12" fmla="*/ 642 w 706"/>
                <a:gd name="T13" fmla="*/ 120 h 324"/>
                <a:gd name="T14" fmla="*/ 642 w 706"/>
                <a:gd name="T15" fmla="*/ 248 h 324"/>
                <a:gd name="T16" fmla="*/ 618 w 706"/>
                <a:gd name="T17" fmla="*/ 248 h 324"/>
                <a:gd name="T18" fmla="*/ 662 w 706"/>
                <a:gd name="T19" fmla="*/ 324 h 324"/>
                <a:gd name="T20" fmla="*/ 706 w 706"/>
                <a:gd name="T21" fmla="*/ 248 h 324"/>
                <a:gd name="T22" fmla="*/ 682 w 706"/>
                <a:gd name="T23" fmla="*/ 24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682" y="248"/>
                  </a:moveTo>
                  <a:cubicBezTo>
                    <a:pt x="682" y="120"/>
                    <a:pt x="682" y="120"/>
                    <a:pt x="682" y="120"/>
                  </a:cubicBezTo>
                  <a:cubicBezTo>
                    <a:pt x="682" y="54"/>
                    <a:pt x="628" y="0"/>
                    <a:pt x="562" y="0"/>
                  </a:cubicBezTo>
                  <a:cubicBezTo>
                    <a:pt x="0" y="0"/>
                    <a:pt x="0" y="0"/>
                    <a:pt x="0" y="0"/>
                  </a:cubicBezTo>
                  <a:cubicBezTo>
                    <a:pt x="0" y="40"/>
                    <a:pt x="0" y="40"/>
                    <a:pt x="0" y="40"/>
                  </a:cubicBezTo>
                  <a:cubicBezTo>
                    <a:pt x="562" y="40"/>
                    <a:pt x="562" y="40"/>
                    <a:pt x="562" y="40"/>
                  </a:cubicBezTo>
                  <a:cubicBezTo>
                    <a:pt x="606" y="40"/>
                    <a:pt x="642" y="76"/>
                    <a:pt x="642" y="120"/>
                  </a:cubicBezTo>
                  <a:cubicBezTo>
                    <a:pt x="642" y="248"/>
                    <a:pt x="642" y="248"/>
                    <a:pt x="642" y="248"/>
                  </a:cubicBezTo>
                  <a:cubicBezTo>
                    <a:pt x="618" y="248"/>
                    <a:pt x="618" y="248"/>
                    <a:pt x="618" y="248"/>
                  </a:cubicBezTo>
                  <a:cubicBezTo>
                    <a:pt x="662" y="324"/>
                    <a:pt x="662" y="324"/>
                    <a:pt x="662" y="324"/>
                  </a:cubicBezTo>
                  <a:cubicBezTo>
                    <a:pt x="706" y="248"/>
                    <a:pt x="706" y="248"/>
                    <a:pt x="706" y="248"/>
                  </a:cubicBezTo>
                  <a:lnTo>
                    <a:pt x="682" y="248"/>
                  </a:lnTo>
                  <a:close/>
                </a:path>
              </a:pathLst>
            </a:custGeom>
            <a:solidFill>
              <a:srgbClr val="EFE9DD"/>
            </a:solidFill>
            <a:ln>
              <a:noFill/>
            </a:ln>
            <a:effectLst/>
          </p:spPr>
          <p:txBody>
            <a:bodyPr anchor="ctr"/>
            <a:lstStyle/>
            <a:p>
              <a:pPr algn="ctr"/>
              <a:endParaRPr>
                <a:solidFill>
                  <a:srgbClr val="000000"/>
                </a:solidFill>
              </a:endParaRPr>
            </a:p>
          </p:txBody>
        </p:sp>
        <p:sp>
          <p:nvSpPr>
            <p:cNvPr id="10" name="Freeform: Shape 8"/>
            <p:cNvSpPr/>
            <p:nvPr/>
          </p:nvSpPr>
          <p:spPr bwMode="auto">
            <a:xfrm>
              <a:off x="5972231" y="4735124"/>
              <a:ext cx="4448429" cy="1110476"/>
            </a:xfrm>
            <a:custGeom>
              <a:avLst/>
              <a:gdLst>
                <a:gd name="T0" fmla="*/ 144 w 776"/>
                <a:gd name="T1" fmla="*/ 309 h 349"/>
                <a:gd name="T2" fmla="*/ 64 w 776"/>
                <a:gd name="T3" fmla="*/ 229 h 349"/>
                <a:gd name="T4" fmla="*/ 64 w 776"/>
                <a:gd name="T5" fmla="*/ 76 h 349"/>
                <a:gd name="T6" fmla="*/ 88 w 776"/>
                <a:gd name="T7" fmla="*/ 76 h 349"/>
                <a:gd name="T8" fmla="*/ 44 w 776"/>
                <a:gd name="T9" fmla="*/ 0 h 349"/>
                <a:gd name="T10" fmla="*/ 0 w 776"/>
                <a:gd name="T11" fmla="*/ 76 h 349"/>
                <a:gd name="T12" fmla="*/ 24 w 776"/>
                <a:gd name="T13" fmla="*/ 76 h 349"/>
                <a:gd name="T14" fmla="*/ 24 w 776"/>
                <a:gd name="T15" fmla="*/ 229 h 349"/>
                <a:gd name="T16" fmla="*/ 144 w 776"/>
                <a:gd name="T17" fmla="*/ 349 h 349"/>
                <a:gd name="T18" fmla="*/ 776 w 776"/>
                <a:gd name="T19" fmla="*/ 349 h 349"/>
                <a:gd name="T20" fmla="*/ 776 w 776"/>
                <a:gd name="T21" fmla="*/ 309 h 349"/>
                <a:gd name="T22" fmla="*/ 144 w 776"/>
                <a:gd name="T23" fmla="*/ 30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144" y="309"/>
                  </a:moveTo>
                  <a:cubicBezTo>
                    <a:pt x="100" y="309"/>
                    <a:pt x="64" y="273"/>
                    <a:pt x="64" y="229"/>
                  </a:cubicBezTo>
                  <a:cubicBezTo>
                    <a:pt x="64" y="76"/>
                    <a:pt x="64" y="76"/>
                    <a:pt x="64" y="76"/>
                  </a:cubicBezTo>
                  <a:cubicBezTo>
                    <a:pt x="88" y="76"/>
                    <a:pt x="88" y="76"/>
                    <a:pt x="88" y="76"/>
                  </a:cubicBezTo>
                  <a:cubicBezTo>
                    <a:pt x="44" y="0"/>
                    <a:pt x="44" y="0"/>
                    <a:pt x="44" y="0"/>
                  </a:cubicBezTo>
                  <a:cubicBezTo>
                    <a:pt x="0" y="76"/>
                    <a:pt x="0" y="76"/>
                    <a:pt x="0" y="76"/>
                  </a:cubicBezTo>
                  <a:cubicBezTo>
                    <a:pt x="24" y="76"/>
                    <a:pt x="24" y="76"/>
                    <a:pt x="24" y="76"/>
                  </a:cubicBezTo>
                  <a:cubicBezTo>
                    <a:pt x="24" y="229"/>
                    <a:pt x="24" y="229"/>
                    <a:pt x="24" y="229"/>
                  </a:cubicBezTo>
                  <a:cubicBezTo>
                    <a:pt x="24" y="296"/>
                    <a:pt x="78" y="349"/>
                    <a:pt x="144" y="349"/>
                  </a:cubicBezTo>
                  <a:cubicBezTo>
                    <a:pt x="776" y="349"/>
                    <a:pt x="776" y="349"/>
                    <a:pt x="776" y="349"/>
                  </a:cubicBezTo>
                  <a:cubicBezTo>
                    <a:pt x="776" y="309"/>
                    <a:pt x="776" y="309"/>
                    <a:pt x="776" y="309"/>
                  </a:cubicBezTo>
                  <a:lnTo>
                    <a:pt x="144" y="309"/>
                  </a:lnTo>
                  <a:close/>
                </a:path>
              </a:pathLst>
            </a:custGeom>
            <a:solidFill>
              <a:srgbClr val="EFE9DD"/>
            </a:solidFill>
            <a:ln>
              <a:noFill/>
            </a:ln>
            <a:effectLst/>
          </p:spPr>
          <p:txBody>
            <a:bodyPr vert="horz" wrap="square" lIns="828000" tIns="216000" rIns="121920" bIns="60960" anchor="t" anchorCtr="0" compatLnSpc="1">
              <a:normAutofit/>
            </a:bodyPr>
            <a:lstStyle/>
            <a:p>
              <a:pPr>
                <a:lnSpc>
                  <a:spcPct val="120000"/>
                </a:lnSpc>
              </a:pPr>
              <a:endParaRPr lang="zh-CN" altLang="en-US" sz="1100">
                <a:solidFill>
                  <a:srgbClr val="FFFFFF"/>
                </a:solidFill>
                <a:latin typeface="微软雅黑" panose="020B0503020204020204" pitchFamily="34" charset="-122"/>
                <a:ea typeface="微软雅黑" panose="020B0503020204020204" pitchFamily="34" charset="-122"/>
              </a:endParaRPr>
            </a:p>
          </p:txBody>
        </p:sp>
        <p:sp>
          <p:nvSpPr>
            <p:cNvPr id="17" name="Oval 30"/>
            <p:cNvSpPr/>
            <p:nvPr/>
          </p:nvSpPr>
          <p:spPr bwMode="auto">
            <a:xfrm>
              <a:off x="9549799" y="4996082"/>
              <a:ext cx="978972" cy="983356"/>
            </a:xfrm>
            <a:prstGeom prst="ellipse">
              <a:avLst/>
            </a:prstGeom>
            <a:solidFill>
              <a:srgbClr val="EFE9DD"/>
            </a:solidFill>
            <a:ln>
              <a:noFill/>
            </a:ln>
            <a:effectLst/>
          </p:spPr>
          <p:txBody>
            <a:bodyPr anchor="ctr"/>
            <a:lstStyle/>
            <a:p>
              <a:pPr algn="ctr"/>
              <a:endParaRPr>
                <a:solidFill>
                  <a:srgbClr val="000000"/>
                </a:solidFill>
              </a:endParaRPr>
            </a:p>
          </p:txBody>
        </p:sp>
        <p:sp>
          <p:nvSpPr>
            <p:cNvPr id="19" name="Oval 39"/>
            <p:cNvSpPr/>
            <p:nvPr/>
          </p:nvSpPr>
          <p:spPr bwMode="auto">
            <a:xfrm>
              <a:off x="9548311" y="1256994"/>
              <a:ext cx="978972" cy="983356"/>
            </a:xfrm>
            <a:prstGeom prst="ellipse">
              <a:avLst/>
            </a:prstGeom>
            <a:solidFill>
              <a:srgbClr val="EFE9DD"/>
            </a:solidFill>
            <a:ln>
              <a:noFill/>
            </a:ln>
            <a:effectLst/>
          </p:spPr>
          <p:txBody>
            <a:bodyPr anchor="ctr"/>
            <a:lstStyle/>
            <a:p>
              <a:pPr algn="ctr"/>
              <a:endParaRPr dirty="0">
                <a:solidFill>
                  <a:srgbClr val="000000"/>
                </a:solidFill>
              </a:endParaRPr>
            </a:p>
          </p:txBody>
        </p:sp>
      </p:grpSp>
      <p:sp>
        <p:nvSpPr>
          <p:cNvPr id="2" name="Rectangle 1"/>
          <p:cNvSpPr/>
          <p:nvPr/>
        </p:nvSpPr>
        <p:spPr>
          <a:xfrm>
            <a:off x="425615" y="290390"/>
            <a:ext cx="3597830" cy="1791260"/>
          </a:xfrm>
          <a:prstGeom prst="rect">
            <a:avLst/>
          </a:prstGeom>
        </p:spPr>
        <p:txBody>
          <a:bodyPr wrap="square">
            <a:spAutoFit/>
          </a:bodyPr>
          <a:lstStyle/>
          <a:p>
            <a:pPr algn="just">
              <a:lnSpc>
                <a:spcPct val="115000"/>
              </a:lnSpc>
              <a:spcAft>
                <a:spcPts val="0"/>
              </a:spcAft>
            </a:pPr>
            <a:r>
              <a:rPr lang="vi-VN" sz="2400" b="1">
                <a:latin typeface="Times New Roman" panose="02020603050405020304" pitchFamily="18" charset="0"/>
                <a:ea typeface="Times New Roman" panose="02020603050405020304" pitchFamily="18" charset="0"/>
                <a:cs typeface="Times New Roman" panose="02020603050405020304" pitchFamily="18" charset="0"/>
              </a:rPr>
              <a:t>* Chỉ rõ s</a:t>
            </a:r>
            <a:r>
              <a:rPr lang="vi-VN"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ự vô trách nhiệm của tướng sĩ khi vận mệnh đất nước đang ngàn cân treo sợi tóc.</a:t>
            </a:r>
            <a:endParaRPr lang="en-GB" sz="24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8210465" y="101806"/>
            <a:ext cx="991909" cy="707886"/>
          </a:xfrm>
          <a:prstGeom prst="rect">
            <a:avLst/>
          </a:prstGeom>
        </p:spPr>
        <p:txBody>
          <a:bodyPr wrap="square">
            <a:spAutoFit/>
          </a:bodyPr>
          <a:lstStyle/>
          <a:p>
            <a:r>
              <a:rPr lang="vi-VN" sz="2000" b="1">
                <a:solidFill>
                  <a:srgbClr val="000000"/>
                </a:solidFill>
                <a:latin typeface="Times New Roman" panose="02020603050405020304" pitchFamily="18" charset="0"/>
                <a:ea typeface="Times New Roman" panose="02020603050405020304" pitchFamily="18" charset="0"/>
              </a:rPr>
              <a:t>Bằng chứng</a:t>
            </a:r>
            <a:endParaRPr lang="en-GB" sz="2400"/>
          </a:p>
        </p:txBody>
      </p:sp>
      <p:sp>
        <p:nvSpPr>
          <p:cNvPr id="42" name="Rectangle 41"/>
          <p:cNvSpPr/>
          <p:nvPr/>
        </p:nvSpPr>
        <p:spPr>
          <a:xfrm>
            <a:off x="4847630" y="279781"/>
            <a:ext cx="3304597" cy="2074414"/>
          </a:xfrm>
          <a:prstGeom prst="rect">
            <a:avLst/>
          </a:prstGeom>
        </p:spPr>
        <p:txBody>
          <a:bodyPr wrap="square">
            <a:spAutoFit/>
          </a:bodyPr>
          <a:lstStyle/>
          <a:p>
            <a:pPr algn="just">
              <a:lnSpc>
                <a:spcPct val="115000"/>
              </a:lnSpc>
              <a:spcAft>
                <a:spcPts val="0"/>
              </a:spcAft>
            </a:pPr>
            <a:r>
              <a:rPr lang="vi-VN" sz="1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Thái độ bàng quan trước vận mệnh đất nước: “</a:t>
            </a:r>
            <a:r>
              <a:rPr lang="vi-VN" sz="1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nhìn chủ nhục mà không biết lo, thấy nước nhục mà không biết thẹn”</a:t>
            </a:r>
            <a:r>
              <a:rPr lang="vi-VN" sz="1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a:solidFill>
                <a:schemeClr val="bg1"/>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1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Những việc sai tưởng như nhỏ nhặt: </a:t>
            </a:r>
            <a:r>
              <a:rPr lang="vi-VN" sz="1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vui trọi gà, cờ bạc, ham săn bắn, thích rượu ngon, mê tiếng hát.</a:t>
            </a:r>
            <a:endParaRPr lang="en-GB" sz="1600">
              <a:solidFill>
                <a:schemeClr val="bg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8328427" y="4393987"/>
            <a:ext cx="675185" cy="400110"/>
          </a:xfrm>
          <a:prstGeom prst="rect">
            <a:avLst/>
          </a:prstGeom>
        </p:spPr>
        <p:txBody>
          <a:bodyPr wrap="none">
            <a:spAutoFit/>
          </a:bodyPr>
          <a:lstStyle/>
          <a:p>
            <a:r>
              <a:rPr lang="vi-VN" sz="2000" b="1">
                <a:solidFill>
                  <a:srgbClr val="000000"/>
                </a:solidFill>
                <a:latin typeface="Times New Roman" panose="02020603050405020304" pitchFamily="18" charset="0"/>
                <a:ea typeface="Times New Roman" panose="02020603050405020304" pitchFamily="18" charset="0"/>
              </a:rPr>
              <a:t>Lí lẽ</a:t>
            </a:r>
            <a:endParaRPr lang="en-GB" sz="2400"/>
          </a:p>
        </p:txBody>
      </p:sp>
      <p:sp>
        <p:nvSpPr>
          <p:cNvPr id="44" name="Rectangle 43"/>
          <p:cNvSpPr/>
          <p:nvPr/>
        </p:nvSpPr>
        <p:spPr>
          <a:xfrm>
            <a:off x="4772722" y="2892461"/>
            <a:ext cx="3555705" cy="1791260"/>
          </a:xfrm>
          <a:prstGeom prst="rect">
            <a:avLst/>
          </a:prstGeom>
        </p:spPr>
        <p:txBody>
          <a:bodyPr wrap="square">
            <a:spAutoFit/>
          </a:bodyPr>
          <a:lstStyle/>
          <a:p>
            <a:pPr algn="just">
              <a:lnSpc>
                <a:spcPct val="115000"/>
              </a:lnSpc>
              <a:spcAft>
                <a:spcPts val="0"/>
              </a:spcAft>
            </a:pPr>
            <a:r>
              <a:rPr lang="vi-VN" sz="1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thì tai hại khôn cùng khôn lường: thái ấp bổng lộc không còn, gia quyến vợ con khốn cùng tan nát, xã tắc tổ tông bị giày xéo, thanh danh bị ô nhục, chủ và tướng riêng và chung tất cả đều đau xót, biết chừng nào. </a:t>
            </a:r>
            <a:endParaRPr lang="en-GB" sz="1600">
              <a:solidFill>
                <a:schemeClr val="bg1"/>
              </a:solidFill>
              <a:effectLst/>
              <a:latin typeface="Times New Roman" panose="02020603050405020304" pitchFamily="18" charset="0"/>
              <a:ea typeface="Times New Roman" panose="02020603050405020304" pitchFamily="18" charset="0"/>
            </a:endParaRPr>
          </a:p>
        </p:txBody>
      </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5" y="2327849"/>
            <a:ext cx="3392226" cy="2668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41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2" grpId="0"/>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4990227" y="94772"/>
            <a:ext cx="3841539" cy="1597969"/>
          </a:xfrm>
          <a:prstGeom prst="roundRect">
            <a:avLst/>
          </a:prstGeom>
          <a:noFill/>
          <a:ln w="63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solidFill>
                <a:srgbClr val="FFFFFF"/>
              </a:solidFill>
            </a:endParaRPr>
          </a:p>
        </p:txBody>
      </p:sp>
      <p:sp>
        <p:nvSpPr>
          <p:cNvPr id="22" name="圆角矩形 21"/>
          <p:cNvSpPr/>
          <p:nvPr/>
        </p:nvSpPr>
        <p:spPr>
          <a:xfrm>
            <a:off x="4990227" y="1871837"/>
            <a:ext cx="3901012" cy="1436357"/>
          </a:xfrm>
          <a:prstGeom prst="roundRect">
            <a:avLst/>
          </a:prstGeom>
          <a:noFill/>
          <a:ln w="63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solidFill>
                <a:srgbClr val="FFFFFF"/>
              </a:solidFill>
            </a:endParaRPr>
          </a:p>
        </p:txBody>
      </p:sp>
      <p:sp>
        <p:nvSpPr>
          <p:cNvPr id="23" name="圆角矩形 22"/>
          <p:cNvSpPr/>
          <p:nvPr/>
        </p:nvSpPr>
        <p:spPr>
          <a:xfrm>
            <a:off x="4961710" y="3431951"/>
            <a:ext cx="3996436" cy="1586097"/>
          </a:xfrm>
          <a:prstGeom prst="roundRect">
            <a:avLst/>
          </a:prstGeom>
          <a:noFill/>
          <a:ln w="6350">
            <a:solidFill>
              <a:srgbClr val="EFE9D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solidFill>
                <a:srgbClr val="FFFFFF"/>
              </a:solidFill>
            </a:endParaRPr>
          </a:p>
        </p:txBody>
      </p:sp>
      <p:grpSp>
        <p:nvGrpSpPr>
          <p:cNvPr id="24" name="组合 23"/>
          <p:cNvGrpSpPr/>
          <p:nvPr/>
        </p:nvGrpSpPr>
        <p:grpSpPr>
          <a:xfrm>
            <a:off x="4814704" y="311837"/>
            <a:ext cx="351046" cy="408052"/>
            <a:chOff x="3755376" y="1054222"/>
            <a:chExt cx="351046" cy="408052"/>
          </a:xfrm>
        </p:grpSpPr>
        <p:sp>
          <p:nvSpPr>
            <p:cNvPr id="25" name="椭圆 24"/>
            <p:cNvSpPr/>
            <p:nvPr/>
          </p:nvSpPr>
          <p:spPr>
            <a:xfrm>
              <a:off x="3755376" y="1111228"/>
              <a:ext cx="351046" cy="351046"/>
            </a:xfrm>
            <a:prstGeom prst="ellipse">
              <a:avLst/>
            </a:prstGeom>
            <a:solidFill>
              <a:srgbClr val="6E8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26" name="TextBox 70"/>
            <p:cNvSpPr txBox="1"/>
            <p:nvPr/>
          </p:nvSpPr>
          <p:spPr>
            <a:xfrm>
              <a:off x="3890398" y="1054222"/>
              <a:ext cx="144016" cy="338507"/>
            </a:xfrm>
            <a:prstGeom prst="rect">
              <a:avLst/>
            </a:prstGeom>
            <a:noFill/>
          </p:spPr>
          <p:txBody>
            <a:bodyPr wrap="square" lIns="0" tIns="0" rIns="0" bIns="0" rtlCol="0">
              <a:spAutoFit/>
            </a:bodyPr>
            <a:lstStyle/>
            <a:p>
              <a:pPr algn="ctr"/>
              <a:r>
                <a:rPr lang="en-US" altLang="zh-CN" sz="2200" b="1" dirty="0">
                  <a:solidFill>
                    <a:srgbClr val="FFFFFF"/>
                  </a:solidFill>
                  <a:latin typeface="微软雅黑" panose="020B0503020204020204" pitchFamily="34" charset="-122"/>
                </a:rPr>
                <a:t>1</a:t>
              </a:r>
              <a:endParaRPr lang="zh-CN" altLang="en-US" sz="2200" b="1" dirty="0">
                <a:solidFill>
                  <a:srgbClr val="FFFFFF"/>
                </a:solidFill>
                <a:latin typeface="微软雅黑" panose="020B0503020204020204" pitchFamily="34" charset="-122"/>
              </a:endParaRPr>
            </a:p>
          </p:txBody>
        </p:sp>
      </p:grpSp>
      <p:grpSp>
        <p:nvGrpSpPr>
          <p:cNvPr id="27" name="组合 26"/>
          <p:cNvGrpSpPr/>
          <p:nvPr/>
        </p:nvGrpSpPr>
        <p:grpSpPr>
          <a:xfrm>
            <a:off x="4742696" y="2644237"/>
            <a:ext cx="351046" cy="351046"/>
            <a:chOff x="3683368" y="2342383"/>
            <a:chExt cx="351046" cy="351046"/>
          </a:xfrm>
        </p:grpSpPr>
        <p:sp>
          <p:nvSpPr>
            <p:cNvPr id="28" name="椭圆 27"/>
            <p:cNvSpPr/>
            <p:nvPr/>
          </p:nvSpPr>
          <p:spPr>
            <a:xfrm>
              <a:off x="3683368" y="2342383"/>
              <a:ext cx="351046" cy="351046"/>
            </a:xfrm>
            <a:prstGeom prst="ellipse">
              <a:avLst/>
            </a:prstGeom>
            <a:solidFill>
              <a:srgbClr val="6E8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29" name="TextBox 73"/>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200" b="1" dirty="0">
                  <a:solidFill>
                    <a:srgbClr val="FFFFFF"/>
                  </a:solidFill>
                  <a:latin typeface="微软雅黑" panose="020B0503020204020204" pitchFamily="34" charset="-122"/>
                </a:rPr>
                <a:t>2</a:t>
              </a:r>
              <a:endParaRPr lang="zh-CN" altLang="en-US" sz="2200" b="1" dirty="0">
                <a:solidFill>
                  <a:srgbClr val="FFFFFF"/>
                </a:solidFill>
                <a:latin typeface="微软雅黑" panose="020B0503020204020204" pitchFamily="34" charset="-122"/>
              </a:endParaRPr>
            </a:p>
          </p:txBody>
        </p:sp>
      </p:grpSp>
      <p:grpSp>
        <p:nvGrpSpPr>
          <p:cNvPr id="30" name="组合 29"/>
          <p:cNvGrpSpPr/>
          <p:nvPr/>
        </p:nvGrpSpPr>
        <p:grpSpPr>
          <a:xfrm>
            <a:off x="4742696" y="3688477"/>
            <a:ext cx="351046" cy="351046"/>
            <a:chOff x="3683368" y="2342383"/>
            <a:chExt cx="351046" cy="351046"/>
          </a:xfrm>
        </p:grpSpPr>
        <p:sp>
          <p:nvSpPr>
            <p:cNvPr id="31" name="椭圆 30"/>
            <p:cNvSpPr/>
            <p:nvPr/>
          </p:nvSpPr>
          <p:spPr>
            <a:xfrm>
              <a:off x="3683368" y="2342383"/>
              <a:ext cx="351046" cy="351046"/>
            </a:xfrm>
            <a:prstGeom prst="ellipse">
              <a:avLst/>
            </a:prstGeom>
            <a:solidFill>
              <a:srgbClr val="EFE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32" name="TextBox 76"/>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200" b="1" dirty="0">
                  <a:solidFill>
                    <a:srgbClr val="753D13"/>
                  </a:solidFill>
                  <a:latin typeface="微软雅黑" panose="020B0503020204020204" pitchFamily="34" charset="-122"/>
                </a:rPr>
                <a:t>3</a:t>
              </a:r>
            </a:p>
          </p:txBody>
        </p:sp>
      </p:grpSp>
      <p:sp>
        <p:nvSpPr>
          <p:cNvPr id="37" name="矩形 47"/>
          <p:cNvSpPr>
            <a:spLocks noChangeArrowheads="1"/>
          </p:cNvSpPr>
          <p:nvPr/>
        </p:nvSpPr>
        <p:spPr bwMode="auto">
          <a:xfrm>
            <a:off x="5165750" y="1938309"/>
            <a:ext cx="3634509" cy="1293795"/>
          </a:xfrm>
          <a:prstGeom prst="rect">
            <a:avLst/>
          </a:prstGeom>
          <a:noFill/>
          <a:ln>
            <a:noFill/>
          </a:ln>
        </p:spPr>
        <p:txBody>
          <a:bodyPr wrap="square" lIns="62082" tIns="31041" rIns="62082" bIns="3104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defTabSz="685165">
              <a:spcBef>
                <a:spcPct val="0"/>
              </a:spcBef>
              <a:buNone/>
            </a:pPr>
            <a:r>
              <a:rPr lang="vi-VN" sz="2000" b="1">
                <a:solidFill>
                  <a:schemeClr val="bg1"/>
                </a:solidFill>
                <a:latin typeface="Times New Roman" panose="02020603050405020304" pitchFamily="18" charset="0"/>
                <a:cs typeface="Times New Roman" panose="02020603050405020304" pitchFamily="18" charset="0"/>
              </a:rPr>
              <a:t>Về hành động</a:t>
            </a:r>
            <a:r>
              <a:rPr lang="vi-VN" sz="2000">
                <a:solidFill>
                  <a:schemeClr val="bg1"/>
                </a:solidFill>
                <a:latin typeface="Times New Roman" panose="02020603050405020304" pitchFamily="18" charset="0"/>
                <a:cs typeface="Times New Roman" panose="02020603050405020304" pitchFamily="18" charset="0"/>
              </a:rPr>
              <a:t>: Tăng cường luyện tập giết giặc: huấn luyện quân sĩ, tập dượt cung tên, để ai cũng giỏi như Bàng Mông, Hậu Nghệ</a:t>
            </a:r>
            <a:endParaRPr lang="zh-CN" altLang="en-US" sz="2000" dirty="0">
              <a:solidFill>
                <a:schemeClr val="bg1"/>
              </a:solidFill>
              <a:latin typeface="Times New Roman" panose="02020603050405020304" pitchFamily="18" charset="0"/>
              <a:cs typeface="Times New Roman" panose="02020603050405020304" pitchFamily="18" charset="0"/>
              <a:sym typeface="微软雅黑" panose="020B0503020204020204" pitchFamily="34" charset="-122"/>
            </a:endParaRPr>
          </a:p>
        </p:txBody>
      </p:sp>
      <p:sp>
        <p:nvSpPr>
          <p:cNvPr id="38" name="矩形 47"/>
          <p:cNvSpPr>
            <a:spLocks noChangeArrowheads="1"/>
          </p:cNvSpPr>
          <p:nvPr/>
        </p:nvSpPr>
        <p:spPr bwMode="auto">
          <a:xfrm>
            <a:off x="5165750" y="3487290"/>
            <a:ext cx="3663026" cy="1293795"/>
          </a:xfrm>
          <a:prstGeom prst="rect">
            <a:avLst/>
          </a:prstGeom>
          <a:noFill/>
          <a:ln>
            <a:noFill/>
          </a:ln>
        </p:spPr>
        <p:txBody>
          <a:bodyPr wrap="square" lIns="62082" tIns="31041" rIns="62082" bIns="3104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defTabSz="685165">
              <a:spcBef>
                <a:spcPct val="0"/>
              </a:spcBef>
              <a:buNone/>
            </a:pPr>
            <a:r>
              <a:rPr lang="vi-VN" sz="2000" b="1">
                <a:solidFill>
                  <a:schemeClr val="bg1"/>
                </a:solidFill>
                <a:latin typeface="Times New Roman" panose="02020603050405020304" pitchFamily="18" charset="0"/>
                <a:cs typeface="Times New Roman" panose="02020603050405020304" pitchFamily="18" charset="0"/>
              </a:rPr>
              <a:t>Về kết quả, niềm tin:</a:t>
            </a:r>
            <a:r>
              <a:rPr lang="vi-VN" sz="2000">
                <a:solidFill>
                  <a:schemeClr val="bg1"/>
                </a:solidFill>
                <a:latin typeface="Times New Roman" panose="02020603050405020304" pitchFamily="18" charset="0"/>
                <a:cs typeface="Times New Roman" panose="02020603050405020304" pitchFamily="18" charset="0"/>
              </a:rPr>
              <a:t> Thái ấp vững bền, bổng lộc được hưởng thụ; gia quyến êm ấm, vợ con bách niên giai lão…</a:t>
            </a:r>
            <a:endParaRPr lang="zh-CN" altLang="en-US" sz="2000" dirty="0">
              <a:solidFill>
                <a:schemeClr val="bg1"/>
              </a:solidFill>
              <a:latin typeface="Times New Roman" panose="02020603050405020304" pitchFamily="18" charset="0"/>
              <a:cs typeface="Times New Roman" panose="02020603050405020304" pitchFamily="18" charset="0"/>
              <a:sym typeface="微软雅黑" panose="020B0503020204020204" pitchFamily="34" charset="-122"/>
            </a:endParaRPr>
          </a:p>
        </p:txBody>
      </p:sp>
      <p:grpSp>
        <p:nvGrpSpPr>
          <p:cNvPr id="2" name="组合 1"/>
          <p:cNvGrpSpPr/>
          <p:nvPr/>
        </p:nvGrpSpPr>
        <p:grpSpPr>
          <a:xfrm>
            <a:off x="4814704" y="340340"/>
            <a:ext cx="351046" cy="351046"/>
            <a:chOff x="3683368" y="2342383"/>
            <a:chExt cx="351046" cy="351046"/>
          </a:xfrm>
        </p:grpSpPr>
        <p:sp>
          <p:nvSpPr>
            <p:cNvPr id="33" name="椭圆 32"/>
            <p:cNvSpPr/>
            <p:nvPr/>
          </p:nvSpPr>
          <p:spPr>
            <a:xfrm>
              <a:off x="3683368" y="2342383"/>
              <a:ext cx="351046" cy="351046"/>
            </a:xfrm>
            <a:prstGeom prst="ellipse">
              <a:avLst/>
            </a:prstGeom>
            <a:solidFill>
              <a:srgbClr val="EFE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34" name="TextBox 70"/>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200" b="1" dirty="0">
                  <a:solidFill>
                    <a:srgbClr val="753D13"/>
                  </a:solidFill>
                  <a:latin typeface="微软雅黑" panose="020B0503020204020204" pitchFamily="34" charset="-122"/>
                </a:rPr>
                <a:t>1</a:t>
              </a:r>
            </a:p>
          </p:txBody>
        </p:sp>
      </p:grpSp>
      <p:grpSp>
        <p:nvGrpSpPr>
          <p:cNvPr id="35" name="组合 34"/>
          <p:cNvGrpSpPr/>
          <p:nvPr/>
        </p:nvGrpSpPr>
        <p:grpSpPr>
          <a:xfrm>
            <a:off x="4742696" y="2644237"/>
            <a:ext cx="351046" cy="351046"/>
            <a:chOff x="3683368" y="2342383"/>
            <a:chExt cx="351046" cy="351046"/>
          </a:xfrm>
        </p:grpSpPr>
        <p:sp>
          <p:nvSpPr>
            <p:cNvPr id="39" name="椭圆 38"/>
            <p:cNvSpPr/>
            <p:nvPr/>
          </p:nvSpPr>
          <p:spPr>
            <a:xfrm>
              <a:off x="3683368" y="2342383"/>
              <a:ext cx="351046" cy="351046"/>
            </a:xfrm>
            <a:prstGeom prst="ellipse">
              <a:avLst/>
            </a:prstGeom>
            <a:solidFill>
              <a:srgbClr val="EFE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FFFFFF"/>
                </a:solidFill>
              </a:endParaRPr>
            </a:p>
          </p:txBody>
        </p:sp>
        <p:sp>
          <p:nvSpPr>
            <p:cNvPr id="40" name="TextBox 73"/>
            <p:cNvSpPr txBox="1"/>
            <p:nvPr/>
          </p:nvSpPr>
          <p:spPr>
            <a:xfrm>
              <a:off x="3786883" y="2348629"/>
              <a:ext cx="144016" cy="338507"/>
            </a:xfrm>
            <a:prstGeom prst="rect">
              <a:avLst/>
            </a:prstGeom>
            <a:noFill/>
          </p:spPr>
          <p:txBody>
            <a:bodyPr wrap="square" lIns="0" tIns="0" rIns="0" bIns="0" rtlCol="0">
              <a:spAutoFit/>
            </a:bodyPr>
            <a:lstStyle/>
            <a:p>
              <a:pPr algn="ctr"/>
              <a:r>
                <a:rPr lang="en-US" altLang="zh-CN" sz="2200" b="1" dirty="0">
                  <a:solidFill>
                    <a:srgbClr val="753D13"/>
                  </a:solidFill>
                  <a:latin typeface="微软雅黑" panose="020B0503020204020204" pitchFamily="34" charset="-122"/>
                </a:rPr>
                <a:t>2</a:t>
              </a:r>
            </a:p>
          </p:txBody>
        </p:sp>
      </p:grpSp>
      <p:sp>
        <p:nvSpPr>
          <p:cNvPr id="41" name="Rectangle 40"/>
          <p:cNvSpPr/>
          <p:nvPr/>
        </p:nvSpPr>
        <p:spPr>
          <a:xfrm>
            <a:off x="340011" y="94772"/>
            <a:ext cx="3579543" cy="1366528"/>
          </a:xfrm>
          <a:prstGeom prst="rect">
            <a:avLst/>
          </a:prstGeom>
        </p:spPr>
        <p:txBody>
          <a:bodyPr wrap="square">
            <a:spAutoFit/>
          </a:bodyPr>
          <a:lstStyle/>
          <a:p>
            <a:pPr algn="just">
              <a:lnSpc>
                <a:spcPct val="115000"/>
              </a:lnSpc>
              <a:spcAft>
                <a:spcPts val="0"/>
              </a:spcAft>
            </a:pPr>
            <a:r>
              <a:rPr lang="vi-VN"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Khuyên họ làm theo điều đúng, gạt bỏ điều sai. Các lí lẽ cụ thể:</a:t>
            </a:r>
            <a:endParaRPr lang="en-GB" sz="2400">
              <a:effectLst/>
              <a:latin typeface="Times New Roman" panose="02020603050405020304" pitchFamily="18" charset="0"/>
              <a:ea typeface="Times New Roman" panose="02020603050405020304" pitchFamily="18" charset="0"/>
            </a:endParaRPr>
          </a:p>
        </p:txBody>
      </p:sp>
      <p:sp>
        <p:nvSpPr>
          <p:cNvPr id="42" name="Rectangle 41"/>
          <p:cNvSpPr/>
          <p:nvPr/>
        </p:nvSpPr>
        <p:spPr>
          <a:xfrm>
            <a:off x="5174744" y="137845"/>
            <a:ext cx="3697523" cy="1323439"/>
          </a:xfrm>
          <a:prstGeom prst="rect">
            <a:avLst/>
          </a:prstGeom>
        </p:spPr>
        <p:txBody>
          <a:bodyPr wrap="square">
            <a:spAutoFit/>
          </a:bodyPr>
          <a:lstStyle/>
          <a:p>
            <a:pPr algn="just"/>
            <a:r>
              <a:rPr lang="vi-VN" sz="2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 tư tưởng: </a:t>
            </a:r>
            <a:r>
              <a:rPr lang="vi-VN"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 cao tư tưởng cảnh giác: Nhớ câu “đặt mồi lửa ở dưới đống củi làm nguy cơ, kiềng canh nóng mà thổi cả rau nguội”</a:t>
            </a:r>
            <a:endParaRPr lang="en-GB" sz="2000">
              <a:solidFill>
                <a:schemeClr val="bg1"/>
              </a:solidFill>
              <a:latin typeface="Times New Roman" panose="02020603050405020304" pitchFamily="18" charset="0"/>
              <a:cs typeface="Times New Roman" panose="02020603050405020304" pitchFamily="18" charset="0"/>
            </a:endParaRPr>
          </a:p>
        </p:txBody>
      </p:sp>
      <p:sp>
        <p:nvSpPr>
          <p:cNvPr id="43" name="Freeform 4"/>
          <p:cNvSpPr/>
          <p:nvPr/>
        </p:nvSpPr>
        <p:spPr>
          <a:xfrm>
            <a:off x="763568" y="1863675"/>
            <a:ext cx="3330884" cy="3126539"/>
          </a:xfrm>
          <a:custGeom>
            <a:avLst/>
            <a:gdLst/>
            <a:ahLst/>
            <a:cxnLst/>
            <a:rect l="l" t="t" r="r" b="b"/>
            <a:pathLst>
              <a:path w="7942163" h="7962068">
                <a:moveTo>
                  <a:pt x="0" y="0"/>
                </a:moveTo>
                <a:lnTo>
                  <a:pt x="7942162" y="0"/>
                </a:lnTo>
                <a:lnTo>
                  <a:pt x="7942162" y="7962068"/>
                </a:lnTo>
                <a:lnTo>
                  <a:pt x="0" y="7962068"/>
                </a:lnTo>
                <a:lnTo>
                  <a:pt x="0" y="0"/>
                </a:lnTo>
                <a:close/>
              </a:path>
            </a:pathLst>
          </a:custGeom>
          <a:blipFill>
            <a:blip r:embed="rId3"/>
            <a:stretch>
              <a:fillRect/>
            </a:stretch>
          </a:blipFill>
        </p:spPr>
      </p:sp>
      <p:sp>
        <p:nvSpPr>
          <p:cNvPr id="44" name="Freeform 5"/>
          <p:cNvSpPr/>
          <p:nvPr/>
        </p:nvSpPr>
        <p:spPr>
          <a:xfrm>
            <a:off x="340011" y="2553307"/>
            <a:ext cx="3754441" cy="3183981"/>
          </a:xfrm>
          <a:custGeom>
            <a:avLst/>
            <a:gdLst/>
            <a:ahLst/>
            <a:cxnLst/>
            <a:rect l="l" t="t" r="r" b="b"/>
            <a:pathLst>
              <a:path w="8921921" h="8191945">
                <a:moveTo>
                  <a:pt x="0" y="0"/>
                </a:moveTo>
                <a:lnTo>
                  <a:pt x="8921920" y="0"/>
                </a:lnTo>
                <a:lnTo>
                  <a:pt x="8921920" y="8191946"/>
                </a:lnTo>
                <a:lnTo>
                  <a:pt x="0" y="81919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7" name="Freeform 10"/>
          <p:cNvSpPr/>
          <p:nvPr/>
        </p:nvSpPr>
        <p:spPr>
          <a:xfrm>
            <a:off x="2404752" y="1031341"/>
            <a:ext cx="1303825" cy="850746"/>
          </a:xfrm>
          <a:custGeom>
            <a:avLst/>
            <a:gdLst/>
            <a:ahLst/>
            <a:cxnLst/>
            <a:rect l="l" t="t" r="r" b="b"/>
            <a:pathLst>
              <a:path w="2607649" h="1701491">
                <a:moveTo>
                  <a:pt x="0" y="0"/>
                </a:moveTo>
                <a:lnTo>
                  <a:pt x="2607649" y="0"/>
                </a:lnTo>
                <a:lnTo>
                  <a:pt x="2607649" y="1701492"/>
                </a:lnTo>
                <a:lnTo>
                  <a:pt x="0" y="1701492"/>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3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6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6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30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inVertic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bldLvl="0" animBg="1"/>
      <p:bldP spid="37" grpId="0"/>
      <p:bldP spid="38" grpId="0"/>
      <p:bldP spid="41"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00"/>
          <p:cNvSpPr/>
          <p:nvPr/>
        </p:nvSpPr>
        <p:spPr bwMode="auto">
          <a:xfrm>
            <a:off x="3451353" y="1221600"/>
            <a:ext cx="906709" cy="824945"/>
          </a:xfrm>
          <a:prstGeom prst="roundRect">
            <a:avLst/>
          </a:prstGeom>
          <a:solidFill>
            <a:srgbClr val="753D13"/>
          </a:solidFill>
          <a:ln w="19050">
            <a:noFill/>
            <a:round/>
          </a:ln>
        </p:spPr>
        <p:txBody>
          <a:bodyPr lIns="68580" tIns="34290" rIns="68580" bIns="34290" anchor="ctr"/>
          <a:lstStyle/>
          <a:p>
            <a:pPr algn="ctr"/>
            <a:endParaRPr>
              <a:solidFill>
                <a:srgbClr val="000000"/>
              </a:solidFill>
            </a:endParaRPr>
          </a:p>
        </p:txBody>
      </p:sp>
      <p:grpSp>
        <p:nvGrpSpPr>
          <p:cNvPr id="5" name="Group 101"/>
          <p:cNvGrpSpPr/>
          <p:nvPr/>
        </p:nvGrpSpPr>
        <p:grpSpPr>
          <a:xfrm>
            <a:off x="3636394" y="1438916"/>
            <a:ext cx="536590" cy="390246"/>
            <a:chOff x="6238876" y="2390775"/>
            <a:chExt cx="576262" cy="419101"/>
          </a:xfrm>
          <a:solidFill>
            <a:schemeClr val="bg1"/>
          </a:solidFill>
        </p:grpSpPr>
        <p:sp>
          <p:nvSpPr>
            <p:cNvPr id="76" name="Rectangle 102"/>
            <p:cNvSpPr/>
            <p:nvPr/>
          </p:nvSpPr>
          <p:spPr bwMode="auto">
            <a:xfrm>
              <a:off x="6378576" y="2528888"/>
              <a:ext cx="179388" cy="17463"/>
            </a:xfrm>
            <a:prstGeom prst="rect">
              <a:avLst/>
            </a:prstGeom>
            <a:grpFill/>
            <a:ln w="9525">
              <a:noFill/>
              <a:miter lim="800000"/>
            </a:ln>
          </p:spPr>
          <p:txBody>
            <a:bodyPr anchor="ctr"/>
            <a:lstStyle/>
            <a:p>
              <a:pPr algn="ctr"/>
              <a:endParaRPr>
                <a:solidFill>
                  <a:srgbClr val="000000"/>
                </a:solidFill>
              </a:endParaRPr>
            </a:p>
          </p:txBody>
        </p:sp>
        <p:sp>
          <p:nvSpPr>
            <p:cNvPr id="77" name="Rectangle 103"/>
            <p:cNvSpPr/>
            <p:nvPr/>
          </p:nvSpPr>
          <p:spPr bwMode="auto">
            <a:xfrm>
              <a:off x="6380163" y="2571750"/>
              <a:ext cx="179388" cy="15875"/>
            </a:xfrm>
            <a:prstGeom prst="rect">
              <a:avLst/>
            </a:prstGeom>
            <a:grpFill/>
            <a:ln w="9525">
              <a:noFill/>
              <a:miter lim="800000"/>
            </a:ln>
          </p:spPr>
          <p:txBody>
            <a:bodyPr anchor="ctr"/>
            <a:lstStyle/>
            <a:p>
              <a:pPr algn="ctr"/>
              <a:endParaRPr>
                <a:solidFill>
                  <a:srgbClr val="000000"/>
                </a:solidFill>
              </a:endParaRPr>
            </a:p>
          </p:txBody>
        </p:sp>
        <p:sp>
          <p:nvSpPr>
            <p:cNvPr id="78" name="Freeform: Shape 104"/>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ln>
          </p:spPr>
          <p:txBody>
            <a:bodyPr anchor="ctr"/>
            <a:lstStyle/>
            <a:p>
              <a:pPr algn="ctr"/>
              <a:endParaRPr>
                <a:solidFill>
                  <a:srgbClr val="000000"/>
                </a:solidFill>
              </a:endParaRPr>
            </a:p>
          </p:txBody>
        </p:sp>
        <p:sp>
          <p:nvSpPr>
            <p:cNvPr id="79" name="Freeform: Shape 105"/>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ln>
          </p:spPr>
          <p:txBody>
            <a:bodyPr anchor="ctr"/>
            <a:lstStyle/>
            <a:p>
              <a:pPr algn="ctr"/>
              <a:endParaRPr>
                <a:solidFill>
                  <a:srgbClr val="000000"/>
                </a:solidFill>
              </a:endParaRPr>
            </a:p>
          </p:txBody>
        </p:sp>
        <p:sp>
          <p:nvSpPr>
            <p:cNvPr id="80" name="Freeform: Shape 106"/>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ln>
          </p:spPr>
          <p:txBody>
            <a:bodyPr anchor="ctr"/>
            <a:lstStyle/>
            <a:p>
              <a:pPr algn="ctr"/>
              <a:endParaRPr>
                <a:solidFill>
                  <a:srgbClr val="000000"/>
                </a:solidFill>
              </a:endParaRPr>
            </a:p>
          </p:txBody>
        </p:sp>
        <p:sp>
          <p:nvSpPr>
            <p:cNvPr id="81" name="Rectangle 107"/>
            <p:cNvSpPr/>
            <p:nvPr/>
          </p:nvSpPr>
          <p:spPr bwMode="auto">
            <a:xfrm>
              <a:off x="6415088" y="2682875"/>
              <a:ext cx="144463" cy="17463"/>
            </a:xfrm>
            <a:prstGeom prst="rect">
              <a:avLst/>
            </a:prstGeom>
            <a:grpFill/>
            <a:ln w="9525">
              <a:noFill/>
              <a:miter lim="800000"/>
            </a:ln>
          </p:spPr>
          <p:txBody>
            <a:bodyPr anchor="ctr"/>
            <a:lstStyle/>
            <a:p>
              <a:pPr algn="ctr"/>
              <a:endParaRPr>
                <a:solidFill>
                  <a:srgbClr val="000000"/>
                </a:solidFill>
              </a:endParaRPr>
            </a:p>
          </p:txBody>
        </p:sp>
        <p:sp>
          <p:nvSpPr>
            <p:cNvPr id="82" name="Freeform: Shape 108"/>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ln>
          </p:spPr>
          <p:txBody>
            <a:bodyPr anchor="ctr"/>
            <a:lstStyle/>
            <a:p>
              <a:pPr algn="ctr"/>
              <a:endParaRPr>
                <a:solidFill>
                  <a:srgbClr val="000000"/>
                </a:solidFill>
              </a:endParaRPr>
            </a:p>
          </p:txBody>
        </p:sp>
        <p:sp>
          <p:nvSpPr>
            <p:cNvPr id="83" name="Freeform: Shape 109"/>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ln>
          </p:spPr>
          <p:txBody>
            <a:bodyPr anchor="ctr"/>
            <a:lstStyle/>
            <a:p>
              <a:pPr algn="ctr"/>
              <a:endParaRPr>
                <a:solidFill>
                  <a:srgbClr val="000000"/>
                </a:solidFill>
              </a:endParaRPr>
            </a:p>
          </p:txBody>
        </p:sp>
        <p:sp>
          <p:nvSpPr>
            <p:cNvPr id="84" name="Rectangle 110"/>
            <p:cNvSpPr/>
            <p:nvPr/>
          </p:nvSpPr>
          <p:spPr bwMode="auto">
            <a:xfrm>
              <a:off x="6413501" y="2725738"/>
              <a:ext cx="147638" cy="15875"/>
            </a:xfrm>
            <a:prstGeom prst="rect">
              <a:avLst/>
            </a:prstGeom>
            <a:grpFill/>
            <a:ln w="9525">
              <a:noFill/>
              <a:miter lim="800000"/>
            </a:ln>
          </p:spPr>
          <p:txBody>
            <a:bodyPr anchor="ctr"/>
            <a:lstStyle/>
            <a:p>
              <a:pPr algn="ctr"/>
              <a:endParaRPr>
                <a:solidFill>
                  <a:srgbClr val="000000"/>
                </a:solidFill>
              </a:endParaRPr>
            </a:p>
          </p:txBody>
        </p:sp>
        <p:sp>
          <p:nvSpPr>
            <p:cNvPr id="85" name="Freeform: Shape 111"/>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ln>
          </p:spPr>
          <p:txBody>
            <a:bodyPr anchor="ctr"/>
            <a:lstStyle/>
            <a:p>
              <a:pPr algn="ctr"/>
              <a:endParaRPr>
                <a:solidFill>
                  <a:srgbClr val="000000"/>
                </a:solidFill>
              </a:endParaRPr>
            </a:p>
          </p:txBody>
        </p:sp>
        <p:sp>
          <p:nvSpPr>
            <p:cNvPr id="86" name="Freeform: Shape 112"/>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ln>
          </p:spPr>
          <p:txBody>
            <a:bodyPr anchor="ctr"/>
            <a:lstStyle/>
            <a:p>
              <a:pPr algn="ctr"/>
              <a:endParaRPr>
                <a:solidFill>
                  <a:srgbClr val="000000"/>
                </a:solidFill>
              </a:endParaRPr>
            </a:p>
          </p:txBody>
        </p:sp>
        <p:sp>
          <p:nvSpPr>
            <p:cNvPr id="87" name="Freeform: Shape 113"/>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ln>
          </p:spPr>
          <p:txBody>
            <a:bodyPr anchor="ctr"/>
            <a:lstStyle/>
            <a:p>
              <a:pPr algn="ctr"/>
              <a:endParaRPr>
                <a:solidFill>
                  <a:srgbClr val="000000"/>
                </a:solidFill>
              </a:endParaRPr>
            </a:p>
          </p:txBody>
        </p:sp>
        <p:sp>
          <p:nvSpPr>
            <p:cNvPr id="88" name="Freeform: Shape 114"/>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ln>
          </p:spPr>
          <p:txBody>
            <a:bodyPr anchor="ctr"/>
            <a:lstStyle/>
            <a:p>
              <a:pPr algn="ctr"/>
              <a:endParaRPr>
                <a:solidFill>
                  <a:srgbClr val="000000"/>
                </a:solidFill>
              </a:endParaRPr>
            </a:p>
          </p:txBody>
        </p:sp>
        <p:sp>
          <p:nvSpPr>
            <p:cNvPr id="89" name="Freeform: Shape 115"/>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ln>
          </p:spPr>
          <p:txBody>
            <a:bodyPr anchor="ctr"/>
            <a:lstStyle/>
            <a:p>
              <a:pPr algn="ctr"/>
              <a:endParaRPr>
                <a:solidFill>
                  <a:srgbClr val="000000"/>
                </a:solidFill>
              </a:endParaRPr>
            </a:p>
          </p:txBody>
        </p:sp>
        <p:sp>
          <p:nvSpPr>
            <p:cNvPr id="90" name="Freeform: Shape 116"/>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ln>
          </p:spPr>
          <p:txBody>
            <a:bodyPr anchor="ctr"/>
            <a:lstStyle/>
            <a:p>
              <a:pPr algn="ctr"/>
              <a:endParaRPr>
                <a:solidFill>
                  <a:srgbClr val="000000"/>
                </a:solidFill>
              </a:endParaRPr>
            </a:p>
          </p:txBody>
        </p:sp>
        <p:sp>
          <p:nvSpPr>
            <p:cNvPr id="91" name="Freeform: Shape 117"/>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ln>
          </p:spPr>
          <p:txBody>
            <a:bodyPr anchor="ctr"/>
            <a:lstStyle/>
            <a:p>
              <a:pPr algn="ctr"/>
              <a:endParaRPr>
                <a:solidFill>
                  <a:srgbClr val="000000"/>
                </a:solidFill>
              </a:endParaRPr>
            </a:p>
          </p:txBody>
        </p:sp>
        <p:sp>
          <p:nvSpPr>
            <p:cNvPr id="92" name="Freeform: Shape 118"/>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ln>
          </p:spPr>
          <p:txBody>
            <a:bodyPr anchor="ctr"/>
            <a:lstStyle/>
            <a:p>
              <a:pPr algn="ctr"/>
              <a:endParaRPr>
                <a:solidFill>
                  <a:srgbClr val="000000"/>
                </a:solidFill>
              </a:endParaRPr>
            </a:p>
          </p:txBody>
        </p:sp>
      </p:grpSp>
      <p:sp>
        <p:nvSpPr>
          <p:cNvPr id="7" name="Rectangle: Rounded Corners 120"/>
          <p:cNvSpPr/>
          <p:nvPr/>
        </p:nvSpPr>
        <p:spPr bwMode="auto">
          <a:xfrm>
            <a:off x="3451353" y="2314593"/>
            <a:ext cx="906709" cy="824945"/>
          </a:xfrm>
          <a:prstGeom prst="roundRect">
            <a:avLst/>
          </a:prstGeom>
          <a:solidFill>
            <a:srgbClr val="753D13"/>
          </a:solidFill>
          <a:ln w="19050">
            <a:noFill/>
            <a:round/>
          </a:ln>
        </p:spPr>
        <p:txBody>
          <a:bodyPr lIns="68580" tIns="34290" rIns="68580" bIns="34290" anchor="ctr"/>
          <a:lstStyle/>
          <a:p>
            <a:pPr algn="ctr"/>
            <a:endParaRPr>
              <a:solidFill>
                <a:srgbClr val="000000"/>
              </a:solidFill>
            </a:endParaRPr>
          </a:p>
        </p:txBody>
      </p:sp>
      <p:sp>
        <p:nvSpPr>
          <p:cNvPr id="9" name="Rectangle: Rounded Corners 122"/>
          <p:cNvSpPr/>
          <p:nvPr/>
        </p:nvSpPr>
        <p:spPr bwMode="auto">
          <a:xfrm>
            <a:off x="3451353" y="3407585"/>
            <a:ext cx="906709" cy="824945"/>
          </a:xfrm>
          <a:prstGeom prst="roundRect">
            <a:avLst/>
          </a:prstGeom>
          <a:solidFill>
            <a:srgbClr val="753D13"/>
          </a:solidFill>
          <a:ln w="19050">
            <a:noFill/>
            <a:round/>
          </a:ln>
        </p:spPr>
        <p:txBody>
          <a:bodyPr lIns="68580" tIns="34290" rIns="68580" bIns="34290" anchor="ctr"/>
          <a:lstStyle/>
          <a:p>
            <a:pPr algn="ctr"/>
            <a:endParaRPr>
              <a:solidFill>
                <a:srgbClr val="000000"/>
              </a:solidFill>
            </a:endParaRPr>
          </a:p>
        </p:txBody>
      </p:sp>
      <p:grpSp>
        <p:nvGrpSpPr>
          <p:cNvPr id="12" name="Group 134"/>
          <p:cNvGrpSpPr/>
          <p:nvPr/>
        </p:nvGrpSpPr>
        <p:grpSpPr>
          <a:xfrm>
            <a:off x="3712986" y="2504045"/>
            <a:ext cx="383441" cy="446042"/>
            <a:chOff x="3752851" y="1784351"/>
            <a:chExt cx="233363" cy="271463"/>
          </a:xfrm>
          <a:solidFill>
            <a:schemeClr val="bg1"/>
          </a:solidFill>
        </p:grpSpPr>
        <p:sp>
          <p:nvSpPr>
            <p:cNvPr id="64" name="Freeform: Shape 135"/>
            <p:cNvSpPr/>
            <p:nvPr/>
          </p:nvSpPr>
          <p:spPr bwMode="auto">
            <a:xfrm>
              <a:off x="3819526" y="1795464"/>
              <a:ext cx="166688" cy="219075"/>
            </a:xfrm>
            <a:custGeom>
              <a:avLst/>
              <a:gdLst/>
              <a:ahLst/>
              <a:cxnLst>
                <a:cxn ang="0">
                  <a:pos x="63" y="0"/>
                </a:cxn>
                <a:cxn ang="0">
                  <a:pos x="0" y="0"/>
                </a:cxn>
                <a:cxn ang="0">
                  <a:pos x="0" y="103"/>
                </a:cxn>
                <a:cxn ang="0">
                  <a:pos x="63" y="103"/>
                </a:cxn>
                <a:cxn ang="0">
                  <a:pos x="79" y="88"/>
                </a:cxn>
                <a:cxn ang="0">
                  <a:pos x="79" y="15"/>
                </a:cxn>
                <a:cxn ang="0">
                  <a:pos x="63" y="0"/>
                </a:cxn>
                <a:cxn ang="0">
                  <a:pos x="12" y="47"/>
                </a:cxn>
                <a:cxn ang="0">
                  <a:pos x="26" y="47"/>
                </a:cxn>
                <a:cxn ang="0">
                  <a:pos x="26" y="60"/>
                </a:cxn>
                <a:cxn ang="0">
                  <a:pos x="12" y="60"/>
                </a:cxn>
                <a:cxn ang="0">
                  <a:pos x="12" y="47"/>
                </a:cxn>
                <a:cxn ang="0">
                  <a:pos x="26" y="94"/>
                </a:cxn>
                <a:cxn ang="0">
                  <a:pos x="12" y="94"/>
                </a:cxn>
                <a:cxn ang="0">
                  <a:pos x="12" y="82"/>
                </a:cxn>
                <a:cxn ang="0">
                  <a:pos x="26" y="82"/>
                </a:cxn>
                <a:cxn ang="0">
                  <a:pos x="26" y="94"/>
                </a:cxn>
                <a:cxn ang="0">
                  <a:pos x="26" y="77"/>
                </a:cxn>
                <a:cxn ang="0">
                  <a:pos x="13" y="77"/>
                </a:cxn>
                <a:cxn ang="0">
                  <a:pos x="13" y="64"/>
                </a:cxn>
                <a:cxn ang="0">
                  <a:pos x="26" y="64"/>
                </a:cxn>
                <a:cxn ang="0">
                  <a:pos x="26" y="77"/>
                </a:cxn>
                <a:cxn ang="0">
                  <a:pos x="45" y="94"/>
                </a:cxn>
                <a:cxn ang="0">
                  <a:pos x="32" y="94"/>
                </a:cxn>
                <a:cxn ang="0">
                  <a:pos x="32" y="82"/>
                </a:cxn>
                <a:cxn ang="0">
                  <a:pos x="45" y="82"/>
                </a:cxn>
                <a:cxn ang="0">
                  <a:pos x="45" y="94"/>
                </a:cxn>
                <a:cxn ang="0">
                  <a:pos x="45" y="77"/>
                </a:cxn>
                <a:cxn ang="0">
                  <a:pos x="32" y="77"/>
                </a:cxn>
                <a:cxn ang="0">
                  <a:pos x="32" y="64"/>
                </a:cxn>
                <a:cxn ang="0">
                  <a:pos x="45" y="64"/>
                </a:cxn>
                <a:cxn ang="0">
                  <a:pos x="45" y="77"/>
                </a:cxn>
                <a:cxn ang="0">
                  <a:pos x="32" y="60"/>
                </a:cxn>
                <a:cxn ang="0">
                  <a:pos x="32" y="47"/>
                </a:cxn>
                <a:cxn ang="0">
                  <a:pos x="45" y="47"/>
                </a:cxn>
                <a:cxn ang="0">
                  <a:pos x="45" y="60"/>
                </a:cxn>
                <a:cxn ang="0">
                  <a:pos x="32" y="60"/>
                </a:cxn>
                <a:cxn ang="0">
                  <a:pos x="64" y="94"/>
                </a:cxn>
                <a:cxn ang="0">
                  <a:pos x="51" y="94"/>
                </a:cxn>
                <a:cxn ang="0">
                  <a:pos x="51" y="82"/>
                </a:cxn>
                <a:cxn ang="0">
                  <a:pos x="64" y="82"/>
                </a:cxn>
                <a:cxn ang="0">
                  <a:pos x="64" y="94"/>
                </a:cxn>
                <a:cxn ang="0">
                  <a:pos x="64" y="77"/>
                </a:cxn>
                <a:cxn ang="0">
                  <a:pos x="51" y="77"/>
                </a:cxn>
                <a:cxn ang="0">
                  <a:pos x="51" y="64"/>
                </a:cxn>
                <a:cxn ang="0">
                  <a:pos x="64" y="64"/>
                </a:cxn>
                <a:cxn ang="0">
                  <a:pos x="64" y="77"/>
                </a:cxn>
                <a:cxn ang="0">
                  <a:pos x="51" y="60"/>
                </a:cxn>
                <a:cxn ang="0">
                  <a:pos x="51" y="47"/>
                </a:cxn>
                <a:cxn ang="0">
                  <a:pos x="64" y="47"/>
                </a:cxn>
                <a:cxn ang="0">
                  <a:pos x="64" y="60"/>
                </a:cxn>
                <a:cxn ang="0">
                  <a:pos x="51" y="60"/>
                </a:cxn>
                <a:cxn ang="0">
                  <a:pos x="66" y="38"/>
                </a:cxn>
                <a:cxn ang="0">
                  <a:pos x="13" y="38"/>
                </a:cxn>
                <a:cxn ang="0">
                  <a:pos x="13" y="13"/>
                </a:cxn>
                <a:cxn ang="0">
                  <a:pos x="63" y="13"/>
                </a:cxn>
                <a:cxn ang="0">
                  <a:pos x="66" y="15"/>
                </a:cxn>
                <a:cxn ang="0">
                  <a:pos x="66" y="38"/>
                </a:cxn>
              </a:cxnLst>
              <a:rect l="0" t="0" r="r" b="b"/>
              <a:pathLst>
                <a:path w="79" h="103">
                  <a:moveTo>
                    <a:pt x="63" y="0"/>
                  </a:moveTo>
                  <a:cubicBezTo>
                    <a:pt x="0" y="0"/>
                    <a:pt x="0" y="0"/>
                    <a:pt x="0" y="0"/>
                  </a:cubicBezTo>
                  <a:cubicBezTo>
                    <a:pt x="0" y="103"/>
                    <a:pt x="0" y="103"/>
                    <a:pt x="0" y="103"/>
                  </a:cubicBezTo>
                  <a:cubicBezTo>
                    <a:pt x="63" y="103"/>
                    <a:pt x="63" y="103"/>
                    <a:pt x="63" y="103"/>
                  </a:cubicBezTo>
                  <a:cubicBezTo>
                    <a:pt x="72" y="103"/>
                    <a:pt x="79" y="97"/>
                    <a:pt x="79" y="88"/>
                  </a:cubicBezTo>
                  <a:cubicBezTo>
                    <a:pt x="79" y="15"/>
                    <a:pt x="79" y="15"/>
                    <a:pt x="79" y="15"/>
                  </a:cubicBezTo>
                  <a:cubicBezTo>
                    <a:pt x="79" y="7"/>
                    <a:pt x="72" y="0"/>
                    <a:pt x="63" y="0"/>
                  </a:cubicBezTo>
                  <a:close/>
                  <a:moveTo>
                    <a:pt x="12" y="47"/>
                  </a:moveTo>
                  <a:cubicBezTo>
                    <a:pt x="26" y="47"/>
                    <a:pt x="26" y="47"/>
                    <a:pt x="26" y="47"/>
                  </a:cubicBezTo>
                  <a:cubicBezTo>
                    <a:pt x="26" y="60"/>
                    <a:pt x="26" y="60"/>
                    <a:pt x="26" y="60"/>
                  </a:cubicBezTo>
                  <a:cubicBezTo>
                    <a:pt x="12" y="60"/>
                    <a:pt x="12" y="60"/>
                    <a:pt x="12" y="60"/>
                  </a:cubicBezTo>
                  <a:lnTo>
                    <a:pt x="12" y="47"/>
                  </a:lnTo>
                  <a:close/>
                  <a:moveTo>
                    <a:pt x="26" y="94"/>
                  </a:moveTo>
                  <a:cubicBezTo>
                    <a:pt x="12" y="94"/>
                    <a:pt x="12" y="94"/>
                    <a:pt x="12" y="94"/>
                  </a:cubicBezTo>
                  <a:cubicBezTo>
                    <a:pt x="12" y="82"/>
                    <a:pt x="12" y="82"/>
                    <a:pt x="12" y="82"/>
                  </a:cubicBezTo>
                  <a:cubicBezTo>
                    <a:pt x="26" y="82"/>
                    <a:pt x="26" y="82"/>
                    <a:pt x="26" y="82"/>
                  </a:cubicBezTo>
                  <a:lnTo>
                    <a:pt x="26" y="94"/>
                  </a:lnTo>
                  <a:close/>
                  <a:moveTo>
                    <a:pt x="26" y="77"/>
                  </a:moveTo>
                  <a:cubicBezTo>
                    <a:pt x="13" y="77"/>
                    <a:pt x="13" y="77"/>
                    <a:pt x="13" y="77"/>
                  </a:cubicBezTo>
                  <a:cubicBezTo>
                    <a:pt x="13" y="64"/>
                    <a:pt x="13" y="64"/>
                    <a:pt x="13" y="64"/>
                  </a:cubicBezTo>
                  <a:cubicBezTo>
                    <a:pt x="26" y="64"/>
                    <a:pt x="26" y="64"/>
                    <a:pt x="26" y="64"/>
                  </a:cubicBezTo>
                  <a:lnTo>
                    <a:pt x="26" y="77"/>
                  </a:lnTo>
                  <a:close/>
                  <a:moveTo>
                    <a:pt x="45" y="94"/>
                  </a:moveTo>
                  <a:cubicBezTo>
                    <a:pt x="32" y="94"/>
                    <a:pt x="32" y="94"/>
                    <a:pt x="32" y="94"/>
                  </a:cubicBezTo>
                  <a:cubicBezTo>
                    <a:pt x="32" y="82"/>
                    <a:pt x="32" y="82"/>
                    <a:pt x="32" y="82"/>
                  </a:cubicBezTo>
                  <a:cubicBezTo>
                    <a:pt x="45" y="82"/>
                    <a:pt x="45" y="82"/>
                    <a:pt x="45" y="82"/>
                  </a:cubicBezTo>
                  <a:lnTo>
                    <a:pt x="45" y="94"/>
                  </a:lnTo>
                  <a:close/>
                  <a:moveTo>
                    <a:pt x="45" y="77"/>
                  </a:moveTo>
                  <a:cubicBezTo>
                    <a:pt x="32" y="77"/>
                    <a:pt x="32" y="77"/>
                    <a:pt x="32" y="77"/>
                  </a:cubicBezTo>
                  <a:cubicBezTo>
                    <a:pt x="32" y="64"/>
                    <a:pt x="32" y="64"/>
                    <a:pt x="32" y="64"/>
                  </a:cubicBezTo>
                  <a:cubicBezTo>
                    <a:pt x="45" y="64"/>
                    <a:pt x="45" y="64"/>
                    <a:pt x="45" y="64"/>
                  </a:cubicBezTo>
                  <a:lnTo>
                    <a:pt x="45" y="77"/>
                  </a:lnTo>
                  <a:close/>
                  <a:moveTo>
                    <a:pt x="32" y="60"/>
                  </a:moveTo>
                  <a:cubicBezTo>
                    <a:pt x="32" y="47"/>
                    <a:pt x="32" y="47"/>
                    <a:pt x="32" y="47"/>
                  </a:cubicBezTo>
                  <a:cubicBezTo>
                    <a:pt x="45" y="47"/>
                    <a:pt x="45" y="47"/>
                    <a:pt x="45" y="47"/>
                  </a:cubicBezTo>
                  <a:cubicBezTo>
                    <a:pt x="45" y="60"/>
                    <a:pt x="45" y="60"/>
                    <a:pt x="45" y="60"/>
                  </a:cubicBezTo>
                  <a:lnTo>
                    <a:pt x="32" y="60"/>
                  </a:lnTo>
                  <a:close/>
                  <a:moveTo>
                    <a:pt x="64" y="94"/>
                  </a:moveTo>
                  <a:cubicBezTo>
                    <a:pt x="51" y="94"/>
                    <a:pt x="51" y="94"/>
                    <a:pt x="51" y="94"/>
                  </a:cubicBezTo>
                  <a:cubicBezTo>
                    <a:pt x="51" y="82"/>
                    <a:pt x="51" y="82"/>
                    <a:pt x="51" y="82"/>
                  </a:cubicBezTo>
                  <a:cubicBezTo>
                    <a:pt x="64" y="82"/>
                    <a:pt x="64" y="82"/>
                    <a:pt x="64" y="82"/>
                  </a:cubicBezTo>
                  <a:lnTo>
                    <a:pt x="64" y="94"/>
                  </a:lnTo>
                  <a:close/>
                  <a:moveTo>
                    <a:pt x="64" y="77"/>
                  </a:moveTo>
                  <a:cubicBezTo>
                    <a:pt x="51" y="77"/>
                    <a:pt x="51" y="77"/>
                    <a:pt x="51" y="77"/>
                  </a:cubicBezTo>
                  <a:cubicBezTo>
                    <a:pt x="51" y="64"/>
                    <a:pt x="51" y="64"/>
                    <a:pt x="51" y="64"/>
                  </a:cubicBezTo>
                  <a:cubicBezTo>
                    <a:pt x="64" y="64"/>
                    <a:pt x="64" y="64"/>
                    <a:pt x="64" y="64"/>
                  </a:cubicBezTo>
                  <a:lnTo>
                    <a:pt x="64" y="77"/>
                  </a:lnTo>
                  <a:close/>
                  <a:moveTo>
                    <a:pt x="51" y="60"/>
                  </a:moveTo>
                  <a:cubicBezTo>
                    <a:pt x="51" y="47"/>
                    <a:pt x="51" y="47"/>
                    <a:pt x="51" y="47"/>
                  </a:cubicBezTo>
                  <a:cubicBezTo>
                    <a:pt x="64" y="47"/>
                    <a:pt x="64" y="47"/>
                    <a:pt x="64" y="47"/>
                  </a:cubicBezTo>
                  <a:cubicBezTo>
                    <a:pt x="64" y="60"/>
                    <a:pt x="64" y="60"/>
                    <a:pt x="64" y="60"/>
                  </a:cubicBezTo>
                  <a:lnTo>
                    <a:pt x="51" y="60"/>
                  </a:lnTo>
                  <a:close/>
                  <a:moveTo>
                    <a:pt x="66" y="38"/>
                  </a:moveTo>
                  <a:cubicBezTo>
                    <a:pt x="13" y="38"/>
                    <a:pt x="13" y="38"/>
                    <a:pt x="13" y="38"/>
                  </a:cubicBezTo>
                  <a:cubicBezTo>
                    <a:pt x="13" y="13"/>
                    <a:pt x="13" y="13"/>
                    <a:pt x="13" y="13"/>
                  </a:cubicBezTo>
                  <a:cubicBezTo>
                    <a:pt x="63" y="13"/>
                    <a:pt x="63" y="13"/>
                    <a:pt x="63" y="13"/>
                  </a:cubicBezTo>
                  <a:cubicBezTo>
                    <a:pt x="65" y="13"/>
                    <a:pt x="66" y="14"/>
                    <a:pt x="66" y="15"/>
                  </a:cubicBezTo>
                  <a:lnTo>
                    <a:pt x="66" y="38"/>
                  </a:lnTo>
                  <a:close/>
                </a:path>
              </a:pathLst>
            </a:custGeom>
            <a:grpFill/>
            <a:ln w="9525">
              <a:noFill/>
              <a:round/>
            </a:ln>
          </p:spPr>
          <p:txBody>
            <a:bodyPr anchor="ctr"/>
            <a:lstStyle/>
            <a:p>
              <a:pPr algn="ctr"/>
              <a:endParaRPr>
                <a:solidFill>
                  <a:srgbClr val="000000"/>
                </a:solidFill>
              </a:endParaRPr>
            </a:p>
          </p:txBody>
        </p:sp>
        <p:sp>
          <p:nvSpPr>
            <p:cNvPr id="65" name="Freeform: Shape 136"/>
            <p:cNvSpPr/>
            <p:nvPr/>
          </p:nvSpPr>
          <p:spPr bwMode="auto">
            <a:xfrm>
              <a:off x="3752851" y="1784351"/>
              <a:ext cx="55563" cy="238125"/>
            </a:xfrm>
            <a:custGeom>
              <a:avLst/>
              <a:gdLst/>
              <a:ahLst/>
              <a:cxnLst>
                <a:cxn ang="0">
                  <a:pos x="26" y="0"/>
                </a:cxn>
                <a:cxn ang="0">
                  <a:pos x="7" y="0"/>
                </a:cxn>
                <a:cxn ang="0">
                  <a:pos x="0" y="13"/>
                </a:cxn>
                <a:cxn ang="0">
                  <a:pos x="0" y="100"/>
                </a:cxn>
                <a:cxn ang="0">
                  <a:pos x="7" y="112"/>
                </a:cxn>
                <a:cxn ang="0">
                  <a:pos x="26" y="112"/>
                </a:cxn>
                <a:cxn ang="0">
                  <a:pos x="26" y="0"/>
                </a:cxn>
              </a:cxnLst>
              <a:rect l="0" t="0" r="r" b="b"/>
              <a:pathLst>
                <a:path w="26" h="112">
                  <a:moveTo>
                    <a:pt x="26" y="0"/>
                  </a:moveTo>
                  <a:cubicBezTo>
                    <a:pt x="7" y="0"/>
                    <a:pt x="7" y="0"/>
                    <a:pt x="7" y="0"/>
                  </a:cubicBezTo>
                  <a:cubicBezTo>
                    <a:pt x="3" y="0"/>
                    <a:pt x="0" y="6"/>
                    <a:pt x="0" y="13"/>
                  </a:cubicBezTo>
                  <a:cubicBezTo>
                    <a:pt x="0" y="100"/>
                    <a:pt x="0" y="100"/>
                    <a:pt x="0" y="100"/>
                  </a:cubicBezTo>
                  <a:cubicBezTo>
                    <a:pt x="0" y="106"/>
                    <a:pt x="3" y="112"/>
                    <a:pt x="7" y="112"/>
                  </a:cubicBezTo>
                  <a:cubicBezTo>
                    <a:pt x="26" y="112"/>
                    <a:pt x="26" y="112"/>
                    <a:pt x="26" y="112"/>
                  </a:cubicBezTo>
                  <a:lnTo>
                    <a:pt x="26" y="0"/>
                  </a:lnTo>
                  <a:close/>
                </a:path>
              </a:pathLst>
            </a:custGeom>
            <a:grpFill/>
            <a:ln w="9525">
              <a:noFill/>
              <a:round/>
            </a:ln>
          </p:spPr>
          <p:txBody>
            <a:bodyPr anchor="ctr"/>
            <a:lstStyle/>
            <a:p>
              <a:pPr algn="ctr"/>
              <a:endParaRPr>
                <a:solidFill>
                  <a:srgbClr val="000000"/>
                </a:solidFill>
              </a:endParaRPr>
            </a:p>
          </p:txBody>
        </p:sp>
        <p:sp>
          <p:nvSpPr>
            <p:cNvPr id="66" name="Freeform: Shape 137"/>
            <p:cNvSpPr/>
            <p:nvPr/>
          </p:nvSpPr>
          <p:spPr bwMode="auto">
            <a:xfrm>
              <a:off x="3797301" y="2022476"/>
              <a:ext cx="31750" cy="33338"/>
            </a:xfrm>
            <a:custGeom>
              <a:avLst/>
              <a:gdLst/>
              <a:ahLst/>
              <a:cxnLst>
                <a:cxn ang="0">
                  <a:pos x="10" y="8"/>
                </a:cxn>
                <a:cxn ang="0">
                  <a:pos x="8" y="10"/>
                </a:cxn>
                <a:cxn ang="0">
                  <a:pos x="5" y="8"/>
                </a:cxn>
                <a:cxn ang="0">
                  <a:pos x="5" y="1"/>
                </a:cxn>
                <a:cxn ang="0">
                  <a:pos x="0" y="1"/>
                </a:cxn>
                <a:cxn ang="0">
                  <a:pos x="0" y="8"/>
                </a:cxn>
                <a:cxn ang="0">
                  <a:pos x="8" y="16"/>
                </a:cxn>
                <a:cxn ang="0">
                  <a:pos x="15" y="8"/>
                </a:cxn>
                <a:cxn ang="0">
                  <a:pos x="15" y="0"/>
                </a:cxn>
                <a:cxn ang="0">
                  <a:pos x="10" y="0"/>
                </a:cxn>
                <a:cxn ang="0">
                  <a:pos x="10" y="8"/>
                </a:cxn>
              </a:cxnLst>
              <a:rect l="0" t="0" r="r" b="b"/>
              <a:pathLst>
                <a:path w="15" h="16">
                  <a:moveTo>
                    <a:pt x="10" y="8"/>
                  </a:moveTo>
                  <a:cubicBezTo>
                    <a:pt x="10" y="9"/>
                    <a:pt x="9" y="10"/>
                    <a:pt x="8" y="10"/>
                  </a:cubicBezTo>
                  <a:cubicBezTo>
                    <a:pt x="6" y="10"/>
                    <a:pt x="5" y="9"/>
                    <a:pt x="5" y="8"/>
                  </a:cubicBezTo>
                  <a:cubicBezTo>
                    <a:pt x="5" y="1"/>
                    <a:pt x="5" y="1"/>
                    <a:pt x="5" y="1"/>
                  </a:cubicBezTo>
                  <a:cubicBezTo>
                    <a:pt x="0" y="1"/>
                    <a:pt x="0" y="1"/>
                    <a:pt x="0" y="1"/>
                  </a:cubicBezTo>
                  <a:cubicBezTo>
                    <a:pt x="0" y="8"/>
                    <a:pt x="0" y="8"/>
                    <a:pt x="0" y="8"/>
                  </a:cubicBezTo>
                  <a:cubicBezTo>
                    <a:pt x="0" y="12"/>
                    <a:pt x="3" y="16"/>
                    <a:pt x="8" y="16"/>
                  </a:cubicBezTo>
                  <a:cubicBezTo>
                    <a:pt x="12" y="16"/>
                    <a:pt x="15" y="12"/>
                    <a:pt x="15" y="8"/>
                  </a:cubicBezTo>
                  <a:cubicBezTo>
                    <a:pt x="15" y="0"/>
                    <a:pt x="15" y="0"/>
                    <a:pt x="15" y="0"/>
                  </a:cubicBezTo>
                  <a:cubicBezTo>
                    <a:pt x="10" y="0"/>
                    <a:pt x="10" y="0"/>
                    <a:pt x="10" y="0"/>
                  </a:cubicBezTo>
                  <a:lnTo>
                    <a:pt x="10" y="8"/>
                  </a:lnTo>
                  <a:close/>
                </a:path>
              </a:pathLst>
            </a:custGeom>
            <a:grpFill/>
            <a:ln w="9525">
              <a:noFill/>
              <a:round/>
            </a:ln>
          </p:spPr>
          <p:txBody>
            <a:bodyPr anchor="ctr"/>
            <a:lstStyle/>
            <a:p>
              <a:pPr algn="ctr"/>
              <a:endParaRPr>
                <a:solidFill>
                  <a:srgbClr val="000000"/>
                </a:solidFill>
              </a:endParaRPr>
            </a:p>
          </p:txBody>
        </p:sp>
      </p:grpSp>
      <p:grpSp>
        <p:nvGrpSpPr>
          <p:cNvPr id="15" name="Group 148"/>
          <p:cNvGrpSpPr/>
          <p:nvPr/>
        </p:nvGrpSpPr>
        <p:grpSpPr>
          <a:xfrm>
            <a:off x="3638772" y="3611065"/>
            <a:ext cx="531896" cy="418088"/>
            <a:chOff x="6448426" y="3767139"/>
            <a:chExt cx="363537" cy="285750"/>
          </a:xfrm>
          <a:solidFill>
            <a:schemeClr val="bg1"/>
          </a:solidFill>
        </p:grpSpPr>
        <p:sp>
          <p:nvSpPr>
            <p:cNvPr id="34" name="Rectangle 149"/>
            <p:cNvSpPr/>
            <p:nvPr/>
          </p:nvSpPr>
          <p:spPr bwMode="auto">
            <a:xfrm>
              <a:off x="6489701"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5" name="Rectangle 150"/>
            <p:cNvSpPr/>
            <p:nvPr/>
          </p:nvSpPr>
          <p:spPr bwMode="auto">
            <a:xfrm>
              <a:off x="6530976"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6" name="Rectangle 151"/>
            <p:cNvSpPr/>
            <p:nvPr/>
          </p:nvSpPr>
          <p:spPr bwMode="auto">
            <a:xfrm>
              <a:off x="6572251"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7" name="Rectangle 152"/>
            <p:cNvSpPr/>
            <p:nvPr/>
          </p:nvSpPr>
          <p:spPr bwMode="auto">
            <a:xfrm>
              <a:off x="6615113" y="3862389"/>
              <a:ext cx="25400" cy="25400"/>
            </a:xfrm>
            <a:prstGeom prst="rect">
              <a:avLst/>
            </a:prstGeom>
            <a:grpFill/>
            <a:ln w="9525">
              <a:noFill/>
              <a:miter lim="800000"/>
            </a:ln>
          </p:spPr>
          <p:txBody>
            <a:bodyPr anchor="ctr"/>
            <a:lstStyle/>
            <a:p>
              <a:pPr algn="ctr"/>
              <a:endParaRPr>
                <a:solidFill>
                  <a:srgbClr val="000000"/>
                </a:solidFill>
              </a:endParaRPr>
            </a:p>
          </p:txBody>
        </p:sp>
        <p:sp>
          <p:nvSpPr>
            <p:cNvPr id="38" name="Rectangle 153"/>
            <p:cNvSpPr/>
            <p:nvPr/>
          </p:nvSpPr>
          <p:spPr bwMode="auto">
            <a:xfrm>
              <a:off x="6489701" y="3898901"/>
              <a:ext cx="25400" cy="22225"/>
            </a:xfrm>
            <a:prstGeom prst="rect">
              <a:avLst/>
            </a:prstGeom>
            <a:grpFill/>
            <a:ln w="9525">
              <a:noFill/>
              <a:miter lim="800000"/>
            </a:ln>
          </p:spPr>
          <p:txBody>
            <a:bodyPr anchor="ctr"/>
            <a:lstStyle/>
            <a:p>
              <a:pPr algn="ctr"/>
              <a:endParaRPr>
                <a:solidFill>
                  <a:srgbClr val="000000"/>
                </a:solidFill>
              </a:endParaRPr>
            </a:p>
          </p:txBody>
        </p:sp>
        <p:sp>
          <p:nvSpPr>
            <p:cNvPr id="39" name="Rectangle 154"/>
            <p:cNvSpPr/>
            <p:nvPr/>
          </p:nvSpPr>
          <p:spPr bwMode="auto">
            <a:xfrm>
              <a:off x="6530976" y="3898901"/>
              <a:ext cx="25400" cy="22225"/>
            </a:xfrm>
            <a:prstGeom prst="rect">
              <a:avLst/>
            </a:prstGeom>
            <a:grpFill/>
            <a:ln w="9525">
              <a:noFill/>
              <a:miter lim="800000"/>
            </a:ln>
          </p:spPr>
          <p:txBody>
            <a:bodyPr anchor="ctr"/>
            <a:lstStyle/>
            <a:p>
              <a:pPr algn="ctr"/>
              <a:endParaRPr>
                <a:solidFill>
                  <a:srgbClr val="000000"/>
                </a:solidFill>
              </a:endParaRPr>
            </a:p>
          </p:txBody>
        </p:sp>
        <p:sp>
          <p:nvSpPr>
            <p:cNvPr id="40" name="Rectangle 155"/>
            <p:cNvSpPr/>
            <p:nvPr/>
          </p:nvSpPr>
          <p:spPr bwMode="auto">
            <a:xfrm>
              <a:off x="6572251" y="3898901"/>
              <a:ext cx="25400" cy="22225"/>
            </a:xfrm>
            <a:prstGeom prst="rect">
              <a:avLst/>
            </a:prstGeom>
            <a:grpFill/>
            <a:ln w="9525">
              <a:noFill/>
              <a:miter lim="800000"/>
            </a:ln>
          </p:spPr>
          <p:txBody>
            <a:bodyPr anchor="ctr"/>
            <a:lstStyle/>
            <a:p>
              <a:pPr algn="ctr"/>
              <a:endParaRPr>
                <a:solidFill>
                  <a:srgbClr val="000000"/>
                </a:solidFill>
              </a:endParaRPr>
            </a:p>
          </p:txBody>
        </p:sp>
        <p:sp>
          <p:nvSpPr>
            <p:cNvPr id="41" name="Rectangle 156"/>
            <p:cNvSpPr/>
            <p:nvPr/>
          </p:nvSpPr>
          <p:spPr bwMode="auto">
            <a:xfrm>
              <a:off x="6489701" y="3932239"/>
              <a:ext cx="25400" cy="25400"/>
            </a:xfrm>
            <a:prstGeom prst="rect">
              <a:avLst/>
            </a:prstGeom>
            <a:grpFill/>
            <a:ln w="9525">
              <a:noFill/>
              <a:miter lim="800000"/>
            </a:ln>
          </p:spPr>
          <p:txBody>
            <a:bodyPr anchor="ctr"/>
            <a:lstStyle/>
            <a:p>
              <a:pPr algn="ctr"/>
              <a:endParaRPr>
                <a:solidFill>
                  <a:srgbClr val="000000"/>
                </a:solidFill>
              </a:endParaRPr>
            </a:p>
          </p:txBody>
        </p:sp>
        <p:sp>
          <p:nvSpPr>
            <p:cNvPr id="42" name="Rectangle 157"/>
            <p:cNvSpPr/>
            <p:nvPr/>
          </p:nvSpPr>
          <p:spPr bwMode="auto">
            <a:xfrm>
              <a:off x="6530976" y="3932239"/>
              <a:ext cx="25400" cy="25400"/>
            </a:xfrm>
            <a:prstGeom prst="rect">
              <a:avLst/>
            </a:prstGeom>
            <a:grpFill/>
            <a:ln w="9525">
              <a:noFill/>
              <a:miter lim="800000"/>
            </a:ln>
          </p:spPr>
          <p:txBody>
            <a:bodyPr anchor="ctr"/>
            <a:lstStyle/>
            <a:p>
              <a:pPr algn="ctr"/>
              <a:endParaRPr>
                <a:solidFill>
                  <a:srgbClr val="000000"/>
                </a:solidFill>
              </a:endParaRPr>
            </a:p>
          </p:txBody>
        </p:sp>
        <p:sp>
          <p:nvSpPr>
            <p:cNvPr id="43" name="Rectangle 158"/>
            <p:cNvSpPr/>
            <p:nvPr/>
          </p:nvSpPr>
          <p:spPr bwMode="auto">
            <a:xfrm>
              <a:off x="6572251" y="3932239"/>
              <a:ext cx="25400" cy="25400"/>
            </a:xfrm>
            <a:prstGeom prst="rect">
              <a:avLst/>
            </a:prstGeom>
            <a:grpFill/>
            <a:ln w="9525">
              <a:noFill/>
              <a:miter lim="800000"/>
            </a:ln>
          </p:spPr>
          <p:txBody>
            <a:bodyPr anchor="ctr"/>
            <a:lstStyle/>
            <a:p>
              <a:pPr algn="ctr"/>
              <a:endParaRPr>
                <a:solidFill>
                  <a:srgbClr val="000000"/>
                </a:solidFill>
              </a:endParaRPr>
            </a:p>
          </p:txBody>
        </p:sp>
        <p:sp>
          <p:nvSpPr>
            <p:cNvPr id="44" name="Rectangle 159"/>
            <p:cNvSpPr/>
            <p:nvPr/>
          </p:nvSpPr>
          <p:spPr bwMode="auto">
            <a:xfrm>
              <a:off x="6489701" y="3968751"/>
              <a:ext cx="25400" cy="25400"/>
            </a:xfrm>
            <a:prstGeom prst="rect">
              <a:avLst/>
            </a:prstGeom>
            <a:grpFill/>
            <a:ln w="9525">
              <a:noFill/>
              <a:miter lim="800000"/>
            </a:ln>
          </p:spPr>
          <p:txBody>
            <a:bodyPr anchor="ctr"/>
            <a:lstStyle/>
            <a:p>
              <a:pPr algn="ctr"/>
              <a:endParaRPr>
                <a:solidFill>
                  <a:srgbClr val="000000"/>
                </a:solidFill>
              </a:endParaRPr>
            </a:p>
          </p:txBody>
        </p:sp>
        <p:sp>
          <p:nvSpPr>
            <p:cNvPr id="45" name="Rectangle 160"/>
            <p:cNvSpPr/>
            <p:nvPr/>
          </p:nvSpPr>
          <p:spPr bwMode="auto">
            <a:xfrm>
              <a:off x="6530976" y="3968751"/>
              <a:ext cx="25400" cy="25400"/>
            </a:xfrm>
            <a:prstGeom prst="rect">
              <a:avLst/>
            </a:prstGeom>
            <a:grpFill/>
            <a:ln w="9525">
              <a:noFill/>
              <a:miter lim="800000"/>
            </a:ln>
          </p:spPr>
          <p:txBody>
            <a:bodyPr anchor="ctr"/>
            <a:lstStyle/>
            <a:p>
              <a:pPr algn="ctr"/>
              <a:endParaRPr>
                <a:solidFill>
                  <a:srgbClr val="000000"/>
                </a:solidFill>
              </a:endParaRPr>
            </a:p>
          </p:txBody>
        </p:sp>
        <p:sp>
          <p:nvSpPr>
            <p:cNvPr id="46" name="Rectangle 161"/>
            <p:cNvSpPr/>
            <p:nvPr/>
          </p:nvSpPr>
          <p:spPr bwMode="auto">
            <a:xfrm>
              <a:off x="6572251" y="3968751"/>
              <a:ext cx="25400" cy="25400"/>
            </a:xfrm>
            <a:prstGeom prst="rect">
              <a:avLst/>
            </a:prstGeom>
            <a:grpFill/>
            <a:ln w="9525">
              <a:noFill/>
              <a:miter lim="800000"/>
            </a:ln>
          </p:spPr>
          <p:txBody>
            <a:bodyPr anchor="ctr"/>
            <a:lstStyle/>
            <a:p>
              <a:pPr algn="ctr"/>
              <a:endParaRPr>
                <a:solidFill>
                  <a:srgbClr val="000000"/>
                </a:solidFill>
              </a:endParaRPr>
            </a:p>
          </p:txBody>
        </p:sp>
        <p:sp>
          <p:nvSpPr>
            <p:cNvPr id="47" name="Freeform: Shape 162"/>
            <p:cNvSpPr/>
            <p:nvPr/>
          </p:nvSpPr>
          <p:spPr bwMode="auto">
            <a:xfrm>
              <a:off x="6473826" y="3767139"/>
              <a:ext cx="22225" cy="63500"/>
            </a:xfrm>
            <a:custGeom>
              <a:avLst/>
              <a:gdLst/>
              <a:ahLst/>
              <a:cxnLst>
                <a:cxn ang="0">
                  <a:pos x="5" y="30"/>
                </a:cxn>
                <a:cxn ang="0">
                  <a:pos x="10" y="24"/>
                </a:cxn>
                <a:cxn ang="0">
                  <a:pos x="10" y="5"/>
                </a:cxn>
                <a:cxn ang="0">
                  <a:pos x="5" y="0"/>
                </a:cxn>
                <a:cxn ang="0">
                  <a:pos x="0" y="5"/>
                </a:cxn>
                <a:cxn ang="0">
                  <a:pos x="0" y="24"/>
                </a:cxn>
                <a:cxn ang="0">
                  <a:pos x="5" y="30"/>
                </a:cxn>
                <a:cxn ang="0">
                  <a:pos x="5" y="21"/>
                </a:cxn>
                <a:cxn ang="0">
                  <a:pos x="8" y="24"/>
                </a:cxn>
                <a:cxn ang="0">
                  <a:pos x="5" y="26"/>
                </a:cxn>
                <a:cxn ang="0">
                  <a:pos x="2" y="24"/>
                </a:cxn>
                <a:cxn ang="0">
                  <a:pos x="5" y="21"/>
                </a:cxn>
              </a:cxnLst>
              <a:rect l="0" t="0" r="r" b="b"/>
              <a:pathLst>
                <a:path w="10" h="30">
                  <a:moveTo>
                    <a:pt x="5" y="30"/>
                  </a:moveTo>
                  <a:cubicBezTo>
                    <a:pt x="8" y="30"/>
                    <a:pt x="10" y="27"/>
                    <a:pt x="10" y="24"/>
                  </a:cubicBezTo>
                  <a:cubicBezTo>
                    <a:pt x="10" y="5"/>
                    <a:pt x="10" y="5"/>
                    <a:pt x="10" y="5"/>
                  </a:cubicBezTo>
                  <a:cubicBezTo>
                    <a:pt x="10" y="2"/>
                    <a:pt x="8" y="0"/>
                    <a:pt x="5" y="0"/>
                  </a:cubicBezTo>
                  <a:cubicBezTo>
                    <a:pt x="2" y="0"/>
                    <a:pt x="0" y="2"/>
                    <a:pt x="0" y="5"/>
                  </a:cubicBezTo>
                  <a:cubicBezTo>
                    <a:pt x="0" y="24"/>
                    <a:pt x="0" y="24"/>
                    <a:pt x="0" y="24"/>
                  </a:cubicBezTo>
                  <a:cubicBezTo>
                    <a:pt x="0" y="27"/>
                    <a:pt x="2" y="30"/>
                    <a:pt x="5" y="30"/>
                  </a:cubicBezTo>
                  <a:close/>
                  <a:moveTo>
                    <a:pt x="5" y="21"/>
                  </a:moveTo>
                  <a:cubicBezTo>
                    <a:pt x="6" y="21"/>
                    <a:pt x="8" y="22"/>
                    <a:pt x="8" y="24"/>
                  </a:cubicBezTo>
                  <a:cubicBezTo>
                    <a:pt x="8" y="25"/>
                    <a:pt x="6" y="26"/>
                    <a:pt x="5" y="26"/>
                  </a:cubicBezTo>
                  <a:cubicBezTo>
                    <a:pt x="3" y="26"/>
                    <a:pt x="2" y="25"/>
                    <a:pt x="2" y="24"/>
                  </a:cubicBezTo>
                  <a:cubicBezTo>
                    <a:pt x="2" y="22"/>
                    <a:pt x="3" y="21"/>
                    <a:pt x="5" y="21"/>
                  </a:cubicBezTo>
                  <a:close/>
                </a:path>
              </a:pathLst>
            </a:custGeom>
            <a:grpFill/>
            <a:ln w="9525">
              <a:noFill/>
              <a:round/>
            </a:ln>
          </p:spPr>
          <p:txBody>
            <a:bodyPr anchor="ctr"/>
            <a:lstStyle/>
            <a:p>
              <a:pPr algn="ctr"/>
              <a:endParaRPr>
                <a:solidFill>
                  <a:srgbClr val="000000"/>
                </a:solidFill>
              </a:endParaRPr>
            </a:p>
          </p:txBody>
        </p:sp>
        <p:sp>
          <p:nvSpPr>
            <p:cNvPr id="48" name="Freeform: Shape 163"/>
            <p:cNvSpPr/>
            <p:nvPr/>
          </p:nvSpPr>
          <p:spPr bwMode="auto">
            <a:xfrm>
              <a:off x="6518276" y="3767139"/>
              <a:ext cx="23813" cy="63500"/>
            </a:xfrm>
            <a:custGeom>
              <a:avLst/>
              <a:gdLst/>
              <a:ahLst/>
              <a:cxnLst>
                <a:cxn ang="0">
                  <a:pos x="6" y="30"/>
                </a:cxn>
                <a:cxn ang="0">
                  <a:pos x="11" y="24"/>
                </a:cxn>
                <a:cxn ang="0">
                  <a:pos x="11" y="5"/>
                </a:cxn>
                <a:cxn ang="0">
                  <a:pos x="6" y="0"/>
                </a:cxn>
                <a:cxn ang="0">
                  <a:pos x="0" y="5"/>
                </a:cxn>
                <a:cxn ang="0">
                  <a:pos x="0" y="24"/>
                </a:cxn>
                <a:cxn ang="0">
                  <a:pos x="6" y="30"/>
                </a:cxn>
                <a:cxn ang="0">
                  <a:pos x="6" y="21"/>
                </a:cxn>
                <a:cxn ang="0">
                  <a:pos x="8" y="24"/>
                </a:cxn>
                <a:cxn ang="0">
                  <a:pos x="6" y="26"/>
                </a:cxn>
                <a:cxn ang="0">
                  <a:pos x="3" y="24"/>
                </a:cxn>
                <a:cxn ang="0">
                  <a:pos x="6" y="21"/>
                </a:cxn>
              </a:cxnLst>
              <a:rect l="0" t="0" r="r" b="b"/>
              <a:pathLst>
                <a:path w="11" h="30">
                  <a:moveTo>
                    <a:pt x="6" y="30"/>
                  </a:moveTo>
                  <a:cubicBezTo>
                    <a:pt x="8" y="30"/>
                    <a:pt x="11" y="27"/>
                    <a:pt x="11" y="24"/>
                  </a:cubicBezTo>
                  <a:cubicBezTo>
                    <a:pt x="11" y="5"/>
                    <a:pt x="11" y="5"/>
                    <a:pt x="11" y="5"/>
                  </a:cubicBezTo>
                  <a:cubicBezTo>
                    <a:pt x="11" y="2"/>
                    <a:pt x="8" y="0"/>
                    <a:pt x="6" y="0"/>
                  </a:cubicBezTo>
                  <a:cubicBezTo>
                    <a:pt x="3" y="0"/>
                    <a:pt x="0" y="2"/>
                    <a:pt x="0" y="5"/>
                  </a:cubicBezTo>
                  <a:cubicBezTo>
                    <a:pt x="0" y="24"/>
                    <a:pt x="0" y="24"/>
                    <a:pt x="0" y="24"/>
                  </a:cubicBezTo>
                  <a:cubicBezTo>
                    <a:pt x="0" y="27"/>
                    <a:pt x="3" y="30"/>
                    <a:pt x="6" y="30"/>
                  </a:cubicBezTo>
                  <a:close/>
                  <a:moveTo>
                    <a:pt x="6" y="21"/>
                  </a:moveTo>
                  <a:cubicBezTo>
                    <a:pt x="7" y="21"/>
                    <a:pt x="8" y="22"/>
                    <a:pt x="8" y="24"/>
                  </a:cubicBezTo>
                  <a:cubicBezTo>
                    <a:pt x="8" y="25"/>
                    <a:pt x="7" y="26"/>
                    <a:pt x="6" y="26"/>
                  </a:cubicBezTo>
                  <a:cubicBezTo>
                    <a:pt x="4" y="26"/>
                    <a:pt x="3" y="25"/>
                    <a:pt x="3" y="24"/>
                  </a:cubicBezTo>
                  <a:cubicBezTo>
                    <a:pt x="3" y="22"/>
                    <a:pt x="4" y="21"/>
                    <a:pt x="6" y="21"/>
                  </a:cubicBezTo>
                  <a:close/>
                </a:path>
              </a:pathLst>
            </a:custGeom>
            <a:grpFill/>
            <a:ln w="9525">
              <a:noFill/>
              <a:round/>
            </a:ln>
          </p:spPr>
          <p:txBody>
            <a:bodyPr anchor="ctr"/>
            <a:lstStyle/>
            <a:p>
              <a:pPr algn="ctr"/>
              <a:endParaRPr>
                <a:solidFill>
                  <a:srgbClr val="000000"/>
                </a:solidFill>
              </a:endParaRPr>
            </a:p>
          </p:txBody>
        </p:sp>
        <p:sp>
          <p:nvSpPr>
            <p:cNvPr id="49" name="Freeform: Shape 164"/>
            <p:cNvSpPr/>
            <p:nvPr/>
          </p:nvSpPr>
          <p:spPr bwMode="auto">
            <a:xfrm>
              <a:off x="6584951" y="3767139"/>
              <a:ext cx="22225" cy="63500"/>
            </a:xfrm>
            <a:custGeom>
              <a:avLst/>
              <a:gdLst/>
              <a:ahLst/>
              <a:cxnLst>
                <a:cxn ang="0">
                  <a:pos x="6" y="30"/>
                </a:cxn>
                <a:cxn ang="0">
                  <a:pos x="11" y="24"/>
                </a:cxn>
                <a:cxn ang="0">
                  <a:pos x="11" y="5"/>
                </a:cxn>
                <a:cxn ang="0">
                  <a:pos x="6" y="0"/>
                </a:cxn>
                <a:cxn ang="0">
                  <a:pos x="0" y="5"/>
                </a:cxn>
                <a:cxn ang="0">
                  <a:pos x="0" y="24"/>
                </a:cxn>
                <a:cxn ang="0">
                  <a:pos x="6" y="30"/>
                </a:cxn>
                <a:cxn ang="0">
                  <a:pos x="6" y="21"/>
                </a:cxn>
                <a:cxn ang="0">
                  <a:pos x="8" y="24"/>
                </a:cxn>
                <a:cxn ang="0">
                  <a:pos x="6" y="26"/>
                </a:cxn>
                <a:cxn ang="0">
                  <a:pos x="3" y="24"/>
                </a:cxn>
                <a:cxn ang="0">
                  <a:pos x="6" y="21"/>
                </a:cxn>
              </a:cxnLst>
              <a:rect l="0" t="0" r="r" b="b"/>
              <a:pathLst>
                <a:path w="11" h="30">
                  <a:moveTo>
                    <a:pt x="6" y="30"/>
                  </a:moveTo>
                  <a:cubicBezTo>
                    <a:pt x="8" y="30"/>
                    <a:pt x="11" y="27"/>
                    <a:pt x="11" y="24"/>
                  </a:cubicBezTo>
                  <a:cubicBezTo>
                    <a:pt x="11" y="5"/>
                    <a:pt x="11" y="5"/>
                    <a:pt x="11" y="5"/>
                  </a:cubicBezTo>
                  <a:cubicBezTo>
                    <a:pt x="11" y="2"/>
                    <a:pt x="8" y="0"/>
                    <a:pt x="6" y="0"/>
                  </a:cubicBezTo>
                  <a:cubicBezTo>
                    <a:pt x="3" y="0"/>
                    <a:pt x="0" y="2"/>
                    <a:pt x="0" y="5"/>
                  </a:cubicBezTo>
                  <a:cubicBezTo>
                    <a:pt x="0" y="24"/>
                    <a:pt x="0" y="24"/>
                    <a:pt x="0" y="24"/>
                  </a:cubicBezTo>
                  <a:cubicBezTo>
                    <a:pt x="0" y="27"/>
                    <a:pt x="3" y="30"/>
                    <a:pt x="6" y="30"/>
                  </a:cubicBezTo>
                  <a:close/>
                  <a:moveTo>
                    <a:pt x="6" y="21"/>
                  </a:moveTo>
                  <a:cubicBezTo>
                    <a:pt x="7" y="21"/>
                    <a:pt x="8" y="22"/>
                    <a:pt x="8" y="24"/>
                  </a:cubicBezTo>
                  <a:cubicBezTo>
                    <a:pt x="8" y="25"/>
                    <a:pt x="7" y="26"/>
                    <a:pt x="6" y="26"/>
                  </a:cubicBezTo>
                  <a:cubicBezTo>
                    <a:pt x="4" y="26"/>
                    <a:pt x="3" y="25"/>
                    <a:pt x="3" y="24"/>
                  </a:cubicBezTo>
                  <a:cubicBezTo>
                    <a:pt x="3" y="22"/>
                    <a:pt x="4" y="21"/>
                    <a:pt x="6" y="21"/>
                  </a:cubicBezTo>
                  <a:close/>
                </a:path>
              </a:pathLst>
            </a:custGeom>
            <a:grpFill/>
            <a:ln w="9525">
              <a:noFill/>
              <a:round/>
            </a:ln>
          </p:spPr>
          <p:txBody>
            <a:bodyPr anchor="ctr"/>
            <a:lstStyle/>
            <a:p>
              <a:pPr algn="ctr"/>
              <a:endParaRPr>
                <a:solidFill>
                  <a:srgbClr val="000000"/>
                </a:solidFill>
              </a:endParaRPr>
            </a:p>
          </p:txBody>
        </p:sp>
        <p:sp>
          <p:nvSpPr>
            <p:cNvPr id="50" name="Freeform: Shape 165"/>
            <p:cNvSpPr/>
            <p:nvPr/>
          </p:nvSpPr>
          <p:spPr bwMode="auto">
            <a:xfrm>
              <a:off x="6630988" y="3767139"/>
              <a:ext cx="22225" cy="63500"/>
            </a:xfrm>
            <a:custGeom>
              <a:avLst/>
              <a:gdLst/>
              <a:ahLst/>
              <a:cxnLst>
                <a:cxn ang="0">
                  <a:pos x="5" y="30"/>
                </a:cxn>
                <a:cxn ang="0">
                  <a:pos x="10" y="24"/>
                </a:cxn>
                <a:cxn ang="0">
                  <a:pos x="10" y="5"/>
                </a:cxn>
                <a:cxn ang="0">
                  <a:pos x="5" y="0"/>
                </a:cxn>
                <a:cxn ang="0">
                  <a:pos x="0" y="5"/>
                </a:cxn>
                <a:cxn ang="0">
                  <a:pos x="0" y="24"/>
                </a:cxn>
                <a:cxn ang="0">
                  <a:pos x="5" y="30"/>
                </a:cxn>
                <a:cxn ang="0">
                  <a:pos x="5" y="21"/>
                </a:cxn>
                <a:cxn ang="0">
                  <a:pos x="8" y="24"/>
                </a:cxn>
                <a:cxn ang="0">
                  <a:pos x="5" y="26"/>
                </a:cxn>
                <a:cxn ang="0">
                  <a:pos x="3" y="24"/>
                </a:cxn>
                <a:cxn ang="0">
                  <a:pos x="5" y="21"/>
                </a:cxn>
              </a:cxnLst>
              <a:rect l="0" t="0" r="r" b="b"/>
              <a:pathLst>
                <a:path w="10" h="30">
                  <a:moveTo>
                    <a:pt x="5" y="30"/>
                  </a:moveTo>
                  <a:cubicBezTo>
                    <a:pt x="8" y="30"/>
                    <a:pt x="10" y="27"/>
                    <a:pt x="10" y="24"/>
                  </a:cubicBezTo>
                  <a:cubicBezTo>
                    <a:pt x="10" y="5"/>
                    <a:pt x="10" y="5"/>
                    <a:pt x="10" y="5"/>
                  </a:cubicBezTo>
                  <a:cubicBezTo>
                    <a:pt x="10" y="2"/>
                    <a:pt x="8" y="0"/>
                    <a:pt x="5" y="0"/>
                  </a:cubicBezTo>
                  <a:cubicBezTo>
                    <a:pt x="2" y="0"/>
                    <a:pt x="0" y="2"/>
                    <a:pt x="0" y="5"/>
                  </a:cubicBezTo>
                  <a:cubicBezTo>
                    <a:pt x="0" y="24"/>
                    <a:pt x="0" y="24"/>
                    <a:pt x="0" y="24"/>
                  </a:cubicBezTo>
                  <a:cubicBezTo>
                    <a:pt x="0" y="27"/>
                    <a:pt x="2" y="30"/>
                    <a:pt x="5" y="30"/>
                  </a:cubicBezTo>
                  <a:close/>
                  <a:moveTo>
                    <a:pt x="5" y="21"/>
                  </a:moveTo>
                  <a:cubicBezTo>
                    <a:pt x="7" y="21"/>
                    <a:pt x="8" y="22"/>
                    <a:pt x="8" y="24"/>
                  </a:cubicBezTo>
                  <a:cubicBezTo>
                    <a:pt x="8" y="25"/>
                    <a:pt x="7" y="26"/>
                    <a:pt x="5" y="26"/>
                  </a:cubicBezTo>
                  <a:cubicBezTo>
                    <a:pt x="4" y="26"/>
                    <a:pt x="3" y="25"/>
                    <a:pt x="3" y="24"/>
                  </a:cubicBezTo>
                  <a:cubicBezTo>
                    <a:pt x="3" y="22"/>
                    <a:pt x="4" y="21"/>
                    <a:pt x="5" y="21"/>
                  </a:cubicBezTo>
                  <a:close/>
                </a:path>
              </a:pathLst>
            </a:custGeom>
            <a:grpFill/>
            <a:ln w="9525">
              <a:noFill/>
              <a:round/>
            </a:ln>
          </p:spPr>
          <p:txBody>
            <a:bodyPr anchor="ctr"/>
            <a:lstStyle/>
            <a:p>
              <a:pPr algn="ctr"/>
              <a:endParaRPr>
                <a:solidFill>
                  <a:srgbClr val="000000"/>
                </a:solidFill>
              </a:endParaRPr>
            </a:p>
          </p:txBody>
        </p:sp>
        <p:sp>
          <p:nvSpPr>
            <p:cNvPr id="51" name="Freeform: Shape 166"/>
            <p:cNvSpPr/>
            <p:nvPr/>
          </p:nvSpPr>
          <p:spPr bwMode="auto">
            <a:xfrm>
              <a:off x="6448426" y="3795714"/>
              <a:ext cx="231775" cy="219075"/>
            </a:xfrm>
            <a:custGeom>
              <a:avLst/>
              <a:gdLst/>
              <a:ahLst/>
              <a:cxnLst>
                <a:cxn ang="0">
                  <a:pos x="7" y="96"/>
                </a:cxn>
                <a:cxn ang="0">
                  <a:pos x="7" y="25"/>
                </a:cxn>
                <a:cxn ang="0">
                  <a:pos x="102" y="25"/>
                </a:cxn>
                <a:cxn ang="0">
                  <a:pos x="102" y="39"/>
                </a:cxn>
                <a:cxn ang="0">
                  <a:pos x="109" y="37"/>
                </a:cxn>
                <a:cxn ang="0">
                  <a:pos x="109" y="6"/>
                </a:cxn>
                <a:cxn ang="0">
                  <a:pos x="103" y="0"/>
                </a:cxn>
                <a:cxn ang="0">
                  <a:pos x="98" y="0"/>
                </a:cxn>
                <a:cxn ang="0">
                  <a:pos x="98" y="10"/>
                </a:cxn>
                <a:cxn ang="0">
                  <a:pos x="91" y="17"/>
                </a:cxn>
                <a:cxn ang="0">
                  <a:pos x="84" y="10"/>
                </a:cxn>
                <a:cxn ang="0">
                  <a:pos x="84" y="0"/>
                </a:cxn>
                <a:cxn ang="0">
                  <a:pos x="76" y="0"/>
                </a:cxn>
                <a:cxn ang="0">
                  <a:pos x="76" y="10"/>
                </a:cxn>
                <a:cxn ang="0">
                  <a:pos x="70" y="17"/>
                </a:cxn>
                <a:cxn ang="0">
                  <a:pos x="63" y="10"/>
                </a:cxn>
                <a:cxn ang="0">
                  <a:pos x="63" y="0"/>
                </a:cxn>
                <a:cxn ang="0">
                  <a:pos x="45" y="0"/>
                </a:cxn>
                <a:cxn ang="0">
                  <a:pos x="45" y="10"/>
                </a:cxn>
                <a:cxn ang="0">
                  <a:pos x="39" y="17"/>
                </a:cxn>
                <a:cxn ang="0">
                  <a:pos x="32" y="10"/>
                </a:cxn>
                <a:cxn ang="0">
                  <a:pos x="32" y="0"/>
                </a:cxn>
                <a:cxn ang="0">
                  <a:pos x="24" y="0"/>
                </a:cxn>
                <a:cxn ang="0">
                  <a:pos x="24" y="10"/>
                </a:cxn>
                <a:cxn ang="0">
                  <a:pos x="17" y="17"/>
                </a:cxn>
                <a:cxn ang="0">
                  <a:pos x="10" y="10"/>
                </a:cxn>
                <a:cxn ang="0">
                  <a:pos x="10" y="0"/>
                </a:cxn>
                <a:cxn ang="0">
                  <a:pos x="6" y="0"/>
                </a:cxn>
                <a:cxn ang="0">
                  <a:pos x="0" y="6"/>
                </a:cxn>
                <a:cxn ang="0">
                  <a:pos x="0" y="97"/>
                </a:cxn>
                <a:cxn ang="0">
                  <a:pos x="6" y="103"/>
                </a:cxn>
                <a:cxn ang="0">
                  <a:pos x="81" y="103"/>
                </a:cxn>
                <a:cxn ang="0">
                  <a:pos x="78" y="96"/>
                </a:cxn>
                <a:cxn ang="0">
                  <a:pos x="7" y="96"/>
                </a:cxn>
              </a:cxnLst>
              <a:rect l="0" t="0" r="r" b="b"/>
              <a:pathLst>
                <a:path w="109" h="103">
                  <a:moveTo>
                    <a:pt x="7" y="96"/>
                  </a:moveTo>
                  <a:cubicBezTo>
                    <a:pt x="7" y="25"/>
                    <a:pt x="7" y="25"/>
                    <a:pt x="7" y="25"/>
                  </a:cubicBezTo>
                  <a:cubicBezTo>
                    <a:pt x="102" y="25"/>
                    <a:pt x="102" y="25"/>
                    <a:pt x="102" y="25"/>
                  </a:cubicBezTo>
                  <a:cubicBezTo>
                    <a:pt x="102" y="39"/>
                    <a:pt x="102" y="39"/>
                    <a:pt x="102" y="39"/>
                  </a:cubicBezTo>
                  <a:cubicBezTo>
                    <a:pt x="105" y="38"/>
                    <a:pt x="107" y="37"/>
                    <a:pt x="109" y="37"/>
                  </a:cubicBezTo>
                  <a:cubicBezTo>
                    <a:pt x="109" y="6"/>
                    <a:pt x="109" y="6"/>
                    <a:pt x="109" y="6"/>
                  </a:cubicBezTo>
                  <a:cubicBezTo>
                    <a:pt x="109" y="3"/>
                    <a:pt x="107" y="0"/>
                    <a:pt x="103" y="0"/>
                  </a:cubicBezTo>
                  <a:cubicBezTo>
                    <a:pt x="98" y="0"/>
                    <a:pt x="98" y="0"/>
                    <a:pt x="98" y="0"/>
                  </a:cubicBezTo>
                  <a:cubicBezTo>
                    <a:pt x="98" y="10"/>
                    <a:pt x="98" y="10"/>
                    <a:pt x="98" y="10"/>
                  </a:cubicBezTo>
                  <a:cubicBezTo>
                    <a:pt x="98" y="14"/>
                    <a:pt x="95" y="17"/>
                    <a:pt x="91" y="17"/>
                  </a:cubicBezTo>
                  <a:cubicBezTo>
                    <a:pt x="87" y="17"/>
                    <a:pt x="84" y="14"/>
                    <a:pt x="84" y="10"/>
                  </a:cubicBezTo>
                  <a:cubicBezTo>
                    <a:pt x="84" y="0"/>
                    <a:pt x="84" y="0"/>
                    <a:pt x="84" y="0"/>
                  </a:cubicBezTo>
                  <a:cubicBezTo>
                    <a:pt x="76" y="0"/>
                    <a:pt x="76" y="0"/>
                    <a:pt x="76" y="0"/>
                  </a:cubicBezTo>
                  <a:cubicBezTo>
                    <a:pt x="76" y="10"/>
                    <a:pt x="76" y="10"/>
                    <a:pt x="76" y="10"/>
                  </a:cubicBezTo>
                  <a:cubicBezTo>
                    <a:pt x="76" y="14"/>
                    <a:pt x="73" y="17"/>
                    <a:pt x="70" y="17"/>
                  </a:cubicBezTo>
                  <a:cubicBezTo>
                    <a:pt x="66" y="17"/>
                    <a:pt x="63" y="14"/>
                    <a:pt x="63" y="10"/>
                  </a:cubicBezTo>
                  <a:cubicBezTo>
                    <a:pt x="63" y="0"/>
                    <a:pt x="63" y="0"/>
                    <a:pt x="63" y="0"/>
                  </a:cubicBezTo>
                  <a:cubicBezTo>
                    <a:pt x="45" y="0"/>
                    <a:pt x="45" y="0"/>
                    <a:pt x="45" y="0"/>
                  </a:cubicBezTo>
                  <a:cubicBezTo>
                    <a:pt x="45" y="10"/>
                    <a:pt x="45" y="10"/>
                    <a:pt x="45" y="10"/>
                  </a:cubicBezTo>
                  <a:cubicBezTo>
                    <a:pt x="45" y="14"/>
                    <a:pt x="42" y="17"/>
                    <a:pt x="39" y="17"/>
                  </a:cubicBezTo>
                  <a:cubicBezTo>
                    <a:pt x="35" y="17"/>
                    <a:pt x="32" y="14"/>
                    <a:pt x="32" y="10"/>
                  </a:cubicBezTo>
                  <a:cubicBezTo>
                    <a:pt x="32" y="0"/>
                    <a:pt x="32" y="0"/>
                    <a:pt x="32" y="0"/>
                  </a:cubicBezTo>
                  <a:cubicBezTo>
                    <a:pt x="24" y="0"/>
                    <a:pt x="24" y="0"/>
                    <a:pt x="24" y="0"/>
                  </a:cubicBezTo>
                  <a:cubicBezTo>
                    <a:pt x="24" y="10"/>
                    <a:pt x="24" y="10"/>
                    <a:pt x="24" y="10"/>
                  </a:cubicBezTo>
                  <a:cubicBezTo>
                    <a:pt x="24" y="14"/>
                    <a:pt x="21" y="17"/>
                    <a:pt x="17" y="17"/>
                  </a:cubicBezTo>
                  <a:cubicBezTo>
                    <a:pt x="13" y="17"/>
                    <a:pt x="10" y="14"/>
                    <a:pt x="10" y="10"/>
                  </a:cubicBezTo>
                  <a:cubicBezTo>
                    <a:pt x="10" y="0"/>
                    <a:pt x="10" y="0"/>
                    <a:pt x="10" y="0"/>
                  </a:cubicBezTo>
                  <a:cubicBezTo>
                    <a:pt x="6" y="0"/>
                    <a:pt x="6" y="0"/>
                    <a:pt x="6" y="0"/>
                  </a:cubicBezTo>
                  <a:cubicBezTo>
                    <a:pt x="2" y="0"/>
                    <a:pt x="0" y="3"/>
                    <a:pt x="0" y="6"/>
                  </a:cubicBezTo>
                  <a:cubicBezTo>
                    <a:pt x="0" y="97"/>
                    <a:pt x="0" y="97"/>
                    <a:pt x="0" y="97"/>
                  </a:cubicBezTo>
                  <a:cubicBezTo>
                    <a:pt x="0" y="101"/>
                    <a:pt x="2" y="103"/>
                    <a:pt x="6" y="103"/>
                  </a:cubicBezTo>
                  <a:cubicBezTo>
                    <a:pt x="81" y="103"/>
                    <a:pt x="81" y="103"/>
                    <a:pt x="81" y="103"/>
                  </a:cubicBezTo>
                  <a:cubicBezTo>
                    <a:pt x="80" y="101"/>
                    <a:pt x="79" y="99"/>
                    <a:pt x="78" y="96"/>
                  </a:cubicBezTo>
                  <a:lnTo>
                    <a:pt x="7" y="96"/>
                  </a:lnTo>
                  <a:close/>
                </a:path>
              </a:pathLst>
            </a:custGeom>
            <a:grpFill/>
            <a:ln w="9525">
              <a:noFill/>
              <a:round/>
            </a:ln>
          </p:spPr>
          <p:txBody>
            <a:bodyPr anchor="ctr"/>
            <a:lstStyle/>
            <a:p>
              <a:pPr algn="ctr"/>
              <a:endParaRPr>
                <a:solidFill>
                  <a:srgbClr val="000000"/>
                </a:solidFill>
              </a:endParaRPr>
            </a:p>
          </p:txBody>
        </p:sp>
        <p:sp>
          <p:nvSpPr>
            <p:cNvPr id="52" name="Freeform: Shape 167"/>
            <p:cNvSpPr/>
            <p:nvPr/>
          </p:nvSpPr>
          <p:spPr bwMode="auto">
            <a:xfrm>
              <a:off x="6700838" y="3951289"/>
              <a:ext cx="41275" cy="41275"/>
            </a:xfrm>
            <a:custGeom>
              <a:avLst/>
              <a:gdLst/>
              <a:ahLst/>
              <a:cxnLst>
                <a:cxn ang="0">
                  <a:pos x="9" y="19"/>
                </a:cxn>
                <a:cxn ang="0">
                  <a:pos x="19" y="9"/>
                </a:cxn>
                <a:cxn ang="0">
                  <a:pos x="9" y="0"/>
                </a:cxn>
                <a:cxn ang="0">
                  <a:pos x="0" y="9"/>
                </a:cxn>
                <a:cxn ang="0">
                  <a:pos x="9" y="19"/>
                </a:cxn>
                <a:cxn ang="0">
                  <a:pos x="9" y="10"/>
                </a:cxn>
                <a:cxn ang="0">
                  <a:pos x="6" y="7"/>
                </a:cxn>
                <a:cxn ang="0">
                  <a:pos x="9" y="5"/>
                </a:cxn>
                <a:cxn ang="0">
                  <a:pos x="9" y="3"/>
                </a:cxn>
                <a:cxn ang="0">
                  <a:pos x="10" y="3"/>
                </a:cxn>
                <a:cxn ang="0">
                  <a:pos x="10" y="5"/>
                </a:cxn>
                <a:cxn ang="0">
                  <a:pos x="12" y="5"/>
                </a:cxn>
                <a:cxn ang="0">
                  <a:pos x="12" y="7"/>
                </a:cxn>
                <a:cxn ang="0">
                  <a:pos x="10" y="6"/>
                </a:cxn>
                <a:cxn ang="0">
                  <a:pos x="8" y="7"/>
                </a:cxn>
                <a:cxn ang="0">
                  <a:pos x="10" y="8"/>
                </a:cxn>
                <a:cxn ang="0">
                  <a:pos x="13" y="11"/>
                </a:cxn>
                <a:cxn ang="0">
                  <a:pos x="10" y="14"/>
                </a:cxn>
                <a:cxn ang="0">
                  <a:pos x="10" y="15"/>
                </a:cxn>
                <a:cxn ang="0">
                  <a:pos x="9" y="15"/>
                </a:cxn>
                <a:cxn ang="0">
                  <a:pos x="9" y="14"/>
                </a:cxn>
                <a:cxn ang="0">
                  <a:pos x="6" y="13"/>
                </a:cxn>
                <a:cxn ang="0">
                  <a:pos x="7" y="11"/>
                </a:cxn>
                <a:cxn ang="0">
                  <a:pos x="9" y="12"/>
                </a:cxn>
                <a:cxn ang="0">
                  <a:pos x="10" y="11"/>
                </a:cxn>
                <a:cxn ang="0">
                  <a:pos x="9" y="10"/>
                </a:cxn>
              </a:cxnLst>
              <a:rect l="0" t="0" r="r" b="b"/>
              <a:pathLst>
                <a:path w="19" h="19">
                  <a:moveTo>
                    <a:pt x="9" y="19"/>
                  </a:moveTo>
                  <a:cubicBezTo>
                    <a:pt x="15" y="19"/>
                    <a:pt x="19" y="15"/>
                    <a:pt x="19" y="9"/>
                  </a:cubicBezTo>
                  <a:cubicBezTo>
                    <a:pt x="19" y="4"/>
                    <a:pt x="15" y="0"/>
                    <a:pt x="9" y="0"/>
                  </a:cubicBezTo>
                  <a:cubicBezTo>
                    <a:pt x="4" y="0"/>
                    <a:pt x="0" y="4"/>
                    <a:pt x="0" y="9"/>
                  </a:cubicBezTo>
                  <a:cubicBezTo>
                    <a:pt x="0" y="15"/>
                    <a:pt x="4" y="19"/>
                    <a:pt x="9" y="19"/>
                  </a:cubicBezTo>
                  <a:close/>
                  <a:moveTo>
                    <a:pt x="9" y="10"/>
                  </a:moveTo>
                  <a:cubicBezTo>
                    <a:pt x="7" y="9"/>
                    <a:pt x="6" y="9"/>
                    <a:pt x="6" y="7"/>
                  </a:cubicBezTo>
                  <a:cubicBezTo>
                    <a:pt x="6" y="6"/>
                    <a:pt x="7" y="5"/>
                    <a:pt x="9" y="5"/>
                  </a:cubicBezTo>
                  <a:cubicBezTo>
                    <a:pt x="9" y="3"/>
                    <a:pt x="9" y="3"/>
                    <a:pt x="9" y="3"/>
                  </a:cubicBezTo>
                  <a:cubicBezTo>
                    <a:pt x="10" y="3"/>
                    <a:pt x="10" y="3"/>
                    <a:pt x="10" y="3"/>
                  </a:cubicBezTo>
                  <a:cubicBezTo>
                    <a:pt x="10" y="5"/>
                    <a:pt x="10" y="5"/>
                    <a:pt x="10" y="5"/>
                  </a:cubicBezTo>
                  <a:cubicBezTo>
                    <a:pt x="11" y="5"/>
                    <a:pt x="12" y="5"/>
                    <a:pt x="12" y="5"/>
                  </a:cubicBezTo>
                  <a:cubicBezTo>
                    <a:pt x="12" y="7"/>
                    <a:pt x="12" y="7"/>
                    <a:pt x="12" y="7"/>
                  </a:cubicBezTo>
                  <a:cubicBezTo>
                    <a:pt x="11" y="6"/>
                    <a:pt x="11" y="6"/>
                    <a:pt x="10" y="6"/>
                  </a:cubicBezTo>
                  <a:cubicBezTo>
                    <a:pt x="9" y="6"/>
                    <a:pt x="8" y="7"/>
                    <a:pt x="8" y="7"/>
                  </a:cubicBezTo>
                  <a:cubicBezTo>
                    <a:pt x="8" y="7"/>
                    <a:pt x="9" y="8"/>
                    <a:pt x="10" y="8"/>
                  </a:cubicBezTo>
                  <a:cubicBezTo>
                    <a:pt x="12" y="9"/>
                    <a:pt x="13" y="10"/>
                    <a:pt x="13" y="11"/>
                  </a:cubicBezTo>
                  <a:cubicBezTo>
                    <a:pt x="13" y="12"/>
                    <a:pt x="12" y="13"/>
                    <a:pt x="10" y="14"/>
                  </a:cubicBezTo>
                  <a:cubicBezTo>
                    <a:pt x="10" y="15"/>
                    <a:pt x="10" y="15"/>
                    <a:pt x="10" y="15"/>
                  </a:cubicBezTo>
                  <a:cubicBezTo>
                    <a:pt x="9" y="15"/>
                    <a:pt x="9" y="15"/>
                    <a:pt x="9" y="15"/>
                  </a:cubicBezTo>
                  <a:cubicBezTo>
                    <a:pt x="9" y="14"/>
                    <a:pt x="9" y="14"/>
                    <a:pt x="9" y="14"/>
                  </a:cubicBezTo>
                  <a:cubicBezTo>
                    <a:pt x="8" y="14"/>
                    <a:pt x="7" y="13"/>
                    <a:pt x="6" y="13"/>
                  </a:cubicBezTo>
                  <a:cubicBezTo>
                    <a:pt x="7" y="11"/>
                    <a:pt x="7" y="11"/>
                    <a:pt x="7" y="11"/>
                  </a:cubicBezTo>
                  <a:cubicBezTo>
                    <a:pt x="7" y="12"/>
                    <a:pt x="8" y="12"/>
                    <a:pt x="9" y="12"/>
                  </a:cubicBezTo>
                  <a:cubicBezTo>
                    <a:pt x="10" y="12"/>
                    <a:pt x="10" y="12"/>
                    <a:pt x="10" y="11"/>
                  </a:cubicBezTo>
                  <a:cubicBezTo>
                    <a:pt x="10" y="11"/>
                    <a:pt x="10" y="10"/>
                    <a:pt x="9" y="10"/>
                  </a:cubicBezTo>
                  <a:close/>
                </a:path>
              </a:pathLst>
            </a:custGeom>
            <a:grpFill/>
            <a:ln w="9525">
              <a:noFill/>
              <a:round/>
            </a:ln>
          </p:spPr>
          <p:txBody>
            <a:bodyPr anchor="ctr"/>
            <a:lstStyle/>
            <a:p>
              <a:pPr algn="ctr"/>
              <a:endParaRPr>
                <a:solidFill>
                  <a:srgbClr val="000000"/>
                </a:solidFill>
              </a:endParaRPr>
            </a:p>
          </p:txBody>
        </p:sp>
        <p:sp>
          <p:nvSpPr>
            <p:cNvPr id="53" name="Freeform: Shape 168"/>
            <p:cNvSpPr/>
            <p:nvPr/>
          </p:nvSpPr>
          <p:spPr bwMode="auto">
            <a:xfrm>
              <a:off x="6653213" y="3930651"/>
              <a:ext cx="134938" cy="82550"/>
            </a:xfrm>
            <a:custGeom>
              <a:avLst/>
              <a:gdLst/>
              <a:ahLst/>
              <a:cxnLst>
                <a:cxn ang="0">
                  <a:pos x="0" y="39"/>
                </a:cxn>
                <a:cxn ang="0">
                  <a:pos x="64" y="39"/>
                </a:cxn>
                <a:cxn ang="0">
                  <a:pos x="64" y="0"/>
                </a:cxn>
                <a:cxn ang="0">
                  <a:pos x="0" y="0"/>
                </a:cxn>
                <a:cxn ang="0">
                  <a:pos x="0" y="39"/>
                </a:cxn>
                <a:cxn ang="0">
                  <a:pos x="58" y="6"/>
                </a:cxn>
                <a:cxn ang="0">
                  <a:pos x="58" y="33"/>
                </a:cxn>
                <a:cxn ang="0">
                  <a:pos x="37" y="33"/>
                </a:cxn>
                <a:cxn ang="0">
                  <a:pos x="47" y="19"/>
                </a:cxn>
                <a:cxn ang="0">
                  <a:pos x="38" y="6"/>
                </a:cxn>
                <a:cxn ang="0">
                  <a:pos x="58" y="6"/>
                </a:cxn>
                <a:cxn ang="0">
                  <a:pos x="44" y="19"/>
                </a:cxn>
                <a:cxn ang="0">
                  <a:pos x="32" y="31"/>
                </a:cxn>
                <a:cxn ang="0">
                  <a:pos x="20" y="19"/>
                </a:cxn>
                <a:cxn ang="0">
                  <a:pos x="32" y="7"/>
                </a:cxn>
                <a:cxn ang="0">
                  <a:pos x="44" y="19"/>
                </a:cxn>
                <a:cxn ang="0">
                  <a:pos x="7" y="6"/>
                </a:cxn>
                <a:cxn ang="0">
                  <a:pos x="27" y="6"/>
                </a:cxn>
                <a:cxn ang="0">
                  <a:pos x="18" y="19"/>
                </a:cxn>
                <a:cxn ang="0">
                  <a:pos x="27" y="33"/>
                </a:cxn>
                <a:cxn ang="0">
                  <a:pos x="7" y="33"/>
                </a:cxn>
                <a:cxn ang="0">
                  <a:pos x="7" y="6"/>
                </a:cxn>
              </a:cxnLst>
              <a:rect l="0" t="0" r="r" b="b"/>
              <a:pathLst>
                <a:path w="64" h="39">
                  <a:moveTo>
                    <a:pt x="0" y="39"/>
                  </a:moveTo>
                  <a:cubicBezTo>
                    <a:pt x="64" y="39"/>
                    <a:pt x="64" y="39"/>
                    <a:pt x="64" y="39"/>
                  </a:cubicBezTo>
                  <a:cubicBezTo>
                    <a:pt x="64" y="0"/>
                    <a:pt x="64" y="0"/>
                    <a:pt x="64" y="0"/>
                  </a:cubicBezTo>
                  <a:cubicBezTo>
                    <a:pt x="0" y="0"/>
                    <a:pt x="0" y="0"/>
                    <a:pt x="0" y="0"/>
                  </a:cubicBezTo>
                  <a:lnTo>
                    <a:pt x="0" y="39"/>
                  </a:lnTo>
                  <a:close/>
                  <a:moveTo>
                    <a:pt x="58" y="6"/>
                  </a:moveTo>
                  <a:cubicBezTo>
                    <a:pt x="58" y="33"/>
                    <a:pt x="58" y="33"/>
                    <a:pt x="58" y="33"/>
                  </a:cubicBezTo>
                  <a:cubicBezTo>
                    <a:pt x="37" y="33"/>
                    <a:pt x="37" y="33"/>
                    <a:pt x="37" y="33"/>
                  </a:cubicBezTo>
                  <a:cubicBezTo>
                    <a:pt x="43" y="31"/>
                    <a:pt x="47" y="25"/>
                    <a:pt x="47" y="19"/>
                  </a:cubicBezTo>
                  <a:cubicBezTo>
                    <a:pt x="47" y="13"/>
                    <a:pt x="43" y="8"/>
                    <a:pt x="38" y="6"/>
                  </a:cubicBezTo>
                  <a:lnTo>
                    <a:pt x="58" y="6"/>
                  </a:lnTo>
                  <a:close/>
                  <a:moveTo>
                    <a:pt x="44" y="19"/>
                  </a:moveTo>
                  <a:cubicBezTo>
                    <a:pt x="44" y="26"/>
                    <a:pt x="39" y="31"/>
                    <a:pt x="32" y="31"/>
                  </a:cubicBezTo>
                  <a:cubicBezTo>
                    <a:pt x="26" y="31"/>
                    <a:pt x="20" y="26"/>
                    <a:pt x="20" y="19"/>
                  </a:cubicBezTo>
                  <a:cubicBezTo>
                    <a:pt x="20" y="13"/>
                    <a:pt x="26" y="7"/>
                    <a:pt x="32" y="7"/>
                  </a:cubicBezTo>
                  <a:cubicBezTo>
                    <a:pt x="39" y="7"/>
                    <a:pt x="44" y="13"/>
                    <a:pt x="44" y="19"/>
                  </a:cubicBezTo>
                  <a:close/>
                  <a:moveTo>
                    <a:pt x="7" y="6"/>
                  </a:moveTo>
                  <a:cubicBezTo>
                    <a:pt x="27" y="6"/>
                    <a:pt x="27" y="6"/>
                    <a:pt x="27" y="6"/>
                  </a:cubicBezTo>
                  <a:cubicBezTo>
                    <a:pt x="21" y="8"/>
                    <a:pt x="18" y="13"/>
                    <a:pt x="18" y="19"/>
                  </a:cubicBezTo>
                  <a:cubicBezTo>
                    <a:pt x="18" y="25"/>
                    <a:pt x="22" y="31"/>
                    <a:pt x="27" y="33"/>
                  </a:cubicBezTo>
                  <a:cubicBezTo>
                    <a:pt x="7" y="33"/>
                    <a:pt x="7" y="33"/>
                    <a:pt x="7" y="33"/>
                  </a:cubicBezTo>
                  <a:lnTo>
                    <a:pt x="7" y="6"/>
                  </a:lnTo>
                  <a:close/>
                </a:path>
              </a:pathLst>
            </a:custGeom>
            <a:grpFill/>
            <a:ln w="9525">
              <a:noFill/>
              <a:round/>
            </a:ln>
          </p:spPr>
          <p:txBody>
            <a:bodyPr anchor="ctr"/>
            <a:lstStyle/>
            <a:p>
              <a:pPr algn="ctr"/>
              <a:endParaRPr>
                <a:solidFill>
                  <a:srgbClr val="000000"/>
                </a:solidFill>
              </a:endParaRPr>
            </a:p>
          </p:txBody>
        </p:sp>
        <p:sp>
          <p:nvSpPr>
            <p:cNvPr id="54" name="Freeform: Shape 169"/>
            <p:cNvSpPr/>
            <p:nvPr/>
          </p:nvSpPr>
          <p:spPr bwMode="auto">
            <a:xfrm>
              <a:off x="6610351" y="3876676"/>
              <a:ext cx="152400" cy="176213"/>
            </a:xfrm>
            <a:custGeom>
              <a:avLst/>
              <a:gdLst/>
              <a:ahLst/>
              <a:cxnLst>
                <a:cxn ang="0">
                  <a:pos x="40" y="77"/>
                </a:cxn>
                <a:cxn ang="0">
                  <a:pos x="6" y="42"/>
                </a:cxn>
                <a:cxn ang="0">
                  <a:pos x="40" y="6"/>
                </a:cxn>
                <a:cxn ang="0">
                  <a:pos x="59" y="12"/>
                </a:cxn>
                <a:cxn ang="0">
                  <a:pos x="69" y="12"/>
                </a:cxn>
                <a:cxn ang="0">
                  <a:pos x="40" y="0"/>
                </a:cxn>
                <a:cxn ang="0">
                  <a:pos x="0" y="42"/>
                </a:cxn>
                <a:cxn ang="0">
                  <a:pos x="40" y="83"/>
                </a:cxn>
                <a:cxn ang="0">
                  <a:pos x="72" y="67"/>
                </a:cxn>
                <a:cxn ang="0">
                  <a:pos x="64" y="67"/>
                </a:cxn>
                <a:cxn ang="0">
                  <a:pos x="40" y="77"/>
                </a:cxn>
              </a:cxnLst>
              <a:rect l="0" t="0" r="r" b="b"/>
              <a:pathLst>
                <a:path w="72" h="83">
                  <a:moveTo>
                    <a:pt x="40" y="77"/>
                  </a:moveTo>
                  <a:cubicBezTo>
                    <a:pt x="21" y="77"/>
                    <a:pt x="6" y="61"/>
                    <a:pt x="6" y="42"/>
                  </a:cubicBezTo>
                  <a:cubicBezTo>
                    <a:pt x="6" y="22"/>
                    <a:pt x="21" y="6"/>
                    <a:pt x="40" y="6"/>
                  </a:cubicBezTo>
                  <a:cubicBezTo>
                    <a:pt x="47" y="6"/>
                    <a:pt x="54" y="8"/>
                    <a:pt x="59" y="12"/>
                  </a:cubicBezTo>
                  <a:cubicBezTo>
                    <a:pt x="69" y="12"/>
                    <a:pt x="69" y="12"/>
                    <a:pt x="69" y="12"/>
                  </a:cubicBezTo>
                  <a:cubicBezTo>
                    <a:pt x="61" y="5"/>
                    <a:pt x="51" y="0"/>
                    <a:pt x="40" y="0"/>
                  </a:cubicBezTo>
                  <a:cubicBezTo>
                    <a:pt x="18" y="0"/>
                    <a:pt x="0" y="19"/>
                    <a:pt x="0" y="42"/>
                  </a:cubicBezTo>
                  <a:cubicBezTo>
                    <a:pt x="0" y="65"/>
                    <a:pt x="18" y="83"/>
                    <a:pt x="40" y="83"/>
                  </a:cubicBezTo>
                  <a:cubicBezTo>
                    <a:pt x="53" y="83"/>
                    <a:pt x="65" y="77"/>
                    <a:pt x="72" y="67"/>
                  </a:cubicBezTo>
                  <a:cubicBezTo>
                    <a:pt x="64" y="67"/>
                    <a:pt x="64" y="67"/>
                    <a:pt x="64" y="67"/>
                  </a:cubicBezTo>
                  <a:cubicBezTo>
                    <a:pt x="58" y="73"/>
                    <a:pt x="50" y="77"/>
                    <a:pt x="40" y="77"/>
                  </a:cubicBezTo>
                  <a:close/>
                </a:path>
              </a:pathLst>
            </a:custGeom>
            <a:grpFill/>
            <a:ln w="9525">
              <a:noFill/>
              <a:round/>
            </a:ln>
          </p:spPr>
          <p:txBody>
            <a:bodyPr anchor="ctr"/>
            <a:lstStyle/>
            <a:p>
              <a:pPr algn="ctr"/>
              <a:endParaRPr>
                <a:solidFill>
                  <a:srgbClr val="000000"/>
                </a:solidFill>
              </a:endParaRPr>
            </a:p>
          </p:txBody>
        </p:sp>
        <p:sp>
          <p:nvSpPr>
            <p:cNvPr id="55" name="Freeform: Shape 259"/>
            <p:cNvSpPr/>
            <p:nvPr/>
          </p:nvSpPr>
          <p:spPr bwMode="auto">
            <a:xfrm>
              <a:off x="6675438" y="3908426"/>
              <a:ext cx="136525" cy="84138"/>
            </a:xfrm>
            <a:custGeom>
              <a:avLst/>
              <a:gdLst/>
              <a:ahLst/>
              <a:cxnLst>
                <a:cxn ang="0">
                  <a:pos x="0" y="0"/>
                </a:cxn>
                <a:cxn ang="0">
                  <a:pos x="0" y="10"/>
                </a:cxn>
                <a:cxn ang="0">
                  <a:pos x="6" y="10"/>
                </a:cxn>
                <a:cxn ang="0">
                  <a:pos x="6" y="7"/>
                </a:cxn>
                <a:cxn ang="0">
                  <a:pos x="79" y="7"/>
                </a:cxn>
                <a:cxn ang="0">
                  <a:pos x="79" y="47"/>
                </a:cxn>
                <a:cxn ang="0">
                  <a:pos x="74" y="47"/>
                </a:cxn>
                <a:cxn ang="0">
                  <a:pos x="74" y="53"/>
                </a:cxn>
                <a:cxn ang="0">
                  <a:pos x="86" y="53"/>
                </a:cxn>
                <a:cxn ang="0">
                  <a:pos x="86" y="0"/>
                </a:cxn>
                <a:cxn ang="0">
                  <a:pos x="0" y="0"/>
                </a:cxn>
              </a:cxnLst>
              <a:rect l="0" t="0" r="r" b="b"/>
              <a:pathLst>
                <a:path w="86" h="53">
                  <a:moveTo>
                    <a:pt x="0" y="0"/>
                  </a:moveTo>
                  <a:lnTo>
                    <a:pt x="0" y="10"/>
                  </a:lnTo>
                  <a:lnTo>
                    <a:pt x="6" y="10"/>
                  </a:lnTo>
                  <a:lnTo>
                    <a:pt x="6" y="7"/>
                  </a:lnTo>
                  <a:lnTo>
                    <a:pt x="79" y="7"/>
                  </a:lnTo>
                  <a:lnTo>
                    <a:pt x="79" y="47"/>
                  </a:lnTo>
                  <a:lnTo>
                    <a:pt x="74" y="47"/>
                  </a:lnTo>
                  <a:lnTo>
                    <a:pt x="74" y="53"/>
                  </a:lnTo>
                  <a:lnTo>
                    <a:pt x="86" y="53"/>
                  </a:lnTo>
                  <a:lnTo>
                    <a:pt x="86" y="0"/>
                  </a:lnTo>
                  <a:lnTo>
                    <a:pt x="0" y="0"/>
                  </a:lnTo>
                  <a:close/>
                </a:path>
              </a:pathLst>
            </a:custGeom>
            <a:grpFill/>
            <a:ln w="9525">
              <a:noFill/>
              <a:round/>
            </a:ln>
          </p:spPr>
          <p:txBody>
            <a:bodyPr anchor="ctr"/>
            <a:lstStyle/>
            <a:p>
              <a:pPr algn="ctr"/>
              <a:endParaRPr>
                <a:solidFill>
                  <a:srgbClr val="000000"/>
                </a:solidFill>
              </a:endParaRPr>
            </a:p>
          </p:txBody>
        </p:sp>
      </p:grpSp>
      <p:sp>
        <p:nvSpPr>
          <p:cNvPr id="99" name="矩形 98"/>
          <p:cNvSpPr/>
          <p:nvPr/>
        </p:nvSpPr>
        <p:spPr>
          <a:xfrm>
            <a:off x="312812" y="221029"/>
            <a:ext cx="3299657" cy="1300356"/>
          </a:xfrm>
          <a:prstGeom prst="rect">
            <a:avLst/>
          </a:prstGeom>
        </p:spPr>
        <p:txBody>
          <a:bodyPr wrap="square"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000">
                <a:latin typeface="Times New Roman" panose="02020603050405020304" pitchFamily="18" charset="0"/>
                <a:cs typeface="Times New Roman" panose="02020603050405020304" pitchFamily="18" charset="0"/>
              </a:rPr>
              <a:t>Các tì tướng chỉ có một lựa chọn là chăm rèn tập võ nghệ, học tập binh thư, nếu không sẽ là kẻ thù của chủ </a:t>
            </a:r>
            <a:r>
              <a:rPr lang="vi-VN" sz="2000" smtClean="0">
                <a:latin typeface="Times New Roman" panose="02020603050405020304" pitchFamily="18" charset="0"/>
                <a:cs typeface="Times New Roman" panose="02020603050405020304" pitchFamily="18" charset="0"/>
              </a:rPr>
              <a:t>tướng.</a:t>
            </a:r>
            <a:endParaRPr lang="zh-CN" altLang="en-US" sz="2000" dirty="0">
              <a:solidFill>
                <a:srgbClr val="000000">
                  <a:lumMod val="95000"/>
                  <a:lumOff val="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0" name="矩形 99"/>
          <p:cNvSpPr/>
          <p:nvPr/>
        </p:nvSpPr>
        <p:spPr>
          <a:xfrm>
            <a:off x="312812" y="1902730"/>
            <a:ext cx="3104631" cy="992579"/>
          </a:xfrm>
          <a:prstGeom prst="rect">
            <a:avLst/>
          </a:prstGeom>
        </p:spPr>
        <p:txBody>
          <a:bodyPr wrap="square"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000">
                <a:latin typeface="Times New Roman" panose="02020603050405020304" pitchFamily="18" charset="0"/>
                <a:cs typeface="Times New Roman" panose="02020603050405020304" pitchFamily="18" charset="0"/>
              </a:rPr>
              <a:t>Tác giả vạch rõ hai con đường: chính và tà, sống và chết để thuyết phục tướng sĩ</a:t>
            </a:r>
            <a:endParaRPr lang="en-GB" sz="2000">
              <a:latin typeface="Times New Roman" panose="02020603050405020304" pitchFamily="18" charset="0"/>
              <a:cs typeface="Times New Roman" panose="02020603050405020304" pitchFamily="18" charset="0"/>
            </a:endParaRPr>
          </a:p>
        </p:txBody>
      </p:sp>
      <p:sp>
        <p:nvSpPr>
          <p:cNvPr id="101" name="矩形 100"/>
          <p:cNvSpPr/>
          <p:nvPr/>
        </p:nvSpPr>
        <p:spPr>
          <a:xfrm>
            <a:off x="267214" y="3336793"/>
            <a:ext cx="3112137" cy="1608133"/>
          </a:xfrm>
          <a:prstGeom prst="rect">
            <a:avLst/>
          </a:prstGeom>
        </p:spPr>
        <p:txBody>
          <a:bodyPr wrap="square" lIns="68580" tIns="34290" rIns="68580" bIns="3429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000">
                <a:latin typeface="Times New Roman" panose="02020603050405020304" pitchFamily="18" charset="0"/>
                <a:cs typeface="Times New Roman" panose="02020603050405020304" pitchFamily="18" charset="0"/>
              </a:rPr>
              <a:t>Tác giả biểu lộ thái độ dứt khoát: hoặc là địch hoặc là ta, không có vị trí chông chênh cho những kẻ bàng quan trước thời cuộc</a:t>
            </a:r>
            <a:endParaRPr lang="zh-CN" altLang="en-US" sz="2000" dirty="0">
              <a:solidFill>
                <a:srgbClr val="000000">
                  <a:lumMod val="95000"/>
                  <a:lumOff val="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4597531" y="8771"/>
            <a:ext cx="4442391" cy="1569660"/>
          </a:xfrm>
          <a:prstGeom prst="rect">
            <a:avLst/>
          </a:prstGeom>
        </p:spPr>
        <p:txBody>
          <a:bodyPr wrap="square">
            <a:spAutoFit/>
          </a:bodyPr>
          <a:lstStyle/>
          <a:p>
            <a:pPr indent="254000" algn="just">
              <a:spcAft>
                <a:spcPts val="0"/>
              </a:spcAft>
              <a:tabLst>
                <a:tab pos="499745" algn="l"/>
              </a:tabLst>
            </a:pPr>
            <a:r>
              <a:rPr lang="vi-VN" sz="24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Luận điểm 4:</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Khuyên các tướng sĩ hãy luyện tập binh pháp để lo đánh giặc bảo vệ xã tắc non sông. </a:t>
            </a:r>
            <a:endParaRPr lang="en-GB"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194" y="1772990"/>
            <a:ext cx="4446806" cy="2822618"/>
          </a:xfrm>
          <a:prstGeom prst="ellipse">
            <a:avLst/>
          </a:prstGeom>
          <a:ln>
            <a:noFill/>
          </a:ln>
          <a:effectLst>
            <a:softEdge rad="112500"/>
          </a:effectLst>
        </p:spPr>
      </p:pic>
    </p:spTree>
    <p:extLst>
      <p:ext uri="{BB962C8B-B14F-4D97-AF65-F5344CB8AC3E}">
        <p14:creationId xmlns:p14="http://schemas.microsoft.com/office/powerpoint/2010/main" val="15530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barn(inVertical)">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barn(inVertical)">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4055" y="750907"/>
            <a:ext cx="2231701" cy="523220"/>
          </a:xfrm>
          <a:prstGeom prst="rect">
            <a:avLst/>
          </a:prstGeom>
        </p:spPr>
        <p:txBody>
          <a:bodyPr wrap="none">
            <a:spAutoFit/>
          </a:bodyPr>
          <a:lstStyle/>
          <a:p>
            <a:r>
              <a:rPr lang="en-GB" sz="2800" b="1">
                <a:solidFill>
                  <a:srgbClr val="7030A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 Nghệ thuật</a:t>
            </a:r>
            <a:endParaRPr lang="en-GB" sz="3200">
              <a:effectLst>
                <a:outerShdw blurRad="38100" dist="38100" dir="2700000" algn="tl">
                  <a:srgbClr val="000000">
                    <a:alpha val="43137"/>
                  </a:srgbClr>
                </a:outerShdw>
              </a:effectLst>
            </a:endParaRPr>
          </a:p>
        </p:txBody>
      </p:sp>
      <p:sp>
        <p:nvSpPr>
          <p:cNvPr id="5" name="Rectangle 4"/>
          <p:cNvSpPr/>
          <p:nvPr/>
        </p:nvSpPr>
        <p:spPr>
          <a:xfrm>
            <a:off x="289931" y="1448335"/>
            <a:ext cx="3776547" cy="1154162"/>
          </a:xfrm>
          <a:prstGeom prst="rect">
            <a:avLst/>
          </a:prstGeom>
        </p:spPr>
        <p:txBody>
          <a:bodyPr wrap="square">
            <a:spAutoFit/>
          </a:bodyPr>
          <a:lstStyle/>
          <a:p>
            <a:pPr algn="just" fontAlgn="base">
              <a:lnSpc>
                <a:spcPct val="115000"/>
              </a:lnSpc>
              <a:spcAft>
                <a:spcPts val="0"/>
              </a:spcAft>
            </a:pPr>
            <a:r>
              <a:rPr lang="vi-VN"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latin typeface="Times New Roman" panose="02020603050405020304" pitchFamily="18" charset="0"/>
                <a:ea typeface="Times New Roman" panose="02020603050405020304" pitchFamily="18" charset="0"/>
                <a:cs typeface="Times New Roman" panose="02020603050405020304" pitchFamily="18" charset="0"/>
              </a:rPr>
              <a:t>Luận đề, luận điểm</a:t>
            </a:r>
            <a:r>
              <a:rPr lang="vi-VN" sz="2000">
                <a:latin typeface="Times New Roman" panose="02020603050405020304" pitchFamily="18" charset="0"/>
                <a:ea typeface="Times New Roman" panose="02020603050405020304" pitchFamily="18" charset="0"/>
                <a:cs typeface="Times New Roman" panose="02020603050405020304" pitchFamily="18" charset="0"/>
              </a:rPr>
              <a:t> của bài văn rõ ràng, hệ thống cất lí lẽ, bằng chứng liên kết chặt chẽ với nhau</a:t>
            </a:r>
            <a:endParaRPr lang="en-GB" sz="20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89930" y="2771555"/>
            <a:ext cx="3780263" cy="1862048"/>
          </a:xfrm>
          <a:prstGeom prst="rect">
            <a:avLst/>
          </a:prstGeom>
        </p:spPr>
        <p:txBody>
          <a:bodyPr wrap="square">
            <a:spAutoFit/>
          </a:bodyPr>
          <a:lstStyle/>
          <a:p>
            <a:pPr algn="just" fontAlgn="base">
              <a:lnSpc>
                <a:spcPct val="115000"/>
              </a:lnSpc>
              <a:spcAft>
                <a:spcPts val="0"/>
              </a:spcAft>
            </a:pPr>
            <a:r>
              <a:rPr lang="vi-VN" sz="2000">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latin typeface="Times New Roman" panose="02020603050405020304" pitchFamily="18" charset="0"/>
                <a:ea typeface="Times New Roman" panose="02020603050405020304" pitchFamily="18" charset="0"/>
                <a:cs typeface="Times New Roman" panose="02020603050405020304" pitchFamily="18" charset="0"/>
              </a:rPr>
              <a:t>Giọng điệu</a:t>
            </a:r>
            <a:r>
              <a:rPr lang="vi-VN" sz="2000">
                <a:latin typeface="Times New Roman" panose="02020603050405020304" pitchFamily="18" charset="0"/>
                <a:ea typeface="Times New Roman" panose="02020603050405020304" pitchFamily="18" charset="0"/>
                <a:cs typeface="Times New Roman" panose="02020603050405020304" pitchFamily="18" charset="0"/>
              </a:rPr>
              <a:t> thể hiện của bài hịch rất đa dạng. Lúc trữ tình thân mật, lúc thì thống thiết, căm phẫn, khi thì châm biếm mỉa mai, lúc lại dứt khoát vẽ ra viễn cảnh thắng lợi.</a:t>
            </a:r>
            <a:endParaRPr lang="en-GB" sz="20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635190" y="227687"/>
            <a:ext cx="4345259" cy="1508105"/>
          </a:xfrm>
          <a:prstGeom prst="rect">
            <a:avLst/>
          </a:prstGeom>
        </p:spPr>
        <p:txBody>
          <a:bodyPr wrap="square">
            <a:spAutoFit/>
          </a:bodyPr>
          <a:lstStyle/>
          <a:p>
            <a:pPr algn="just" fontAlgn="base">
              <a:spcAft>
                <a:spcPts val="0"/>
              </a:spcAft>
            </a:pPr>
            <a:r>
              <a:rPr lang="vi-VN" sz="23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3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Nghệ thuật đăng đối</a:t>
            </a:r>
            <a:r>
              <a:rPr lang="vi-VN" sz="23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truyền cảm của </a:t>
            </a:r>
            <a:r>
              <a:rPr lang="vi-VN" sz="23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 biền ngẫu</a:t>
            </a:r>
            <a:r>
              <a:rPr lang="vi-VN" sz="23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tạo nên một bài văn giàu hình ảnh, nhạc điệu.</a:t>
            </a:r>
            <a:r>
              <a:rPr lang="vi-VN" sz="2300">
                <a:solidFill>
                  <a:schemeClr val="bg1"/>
                </a:solidFill>
                <a:latin typeface="Times New Roman" panose="02020603050405020304" pitchFamily="18" charset="0"/>
                <a:ea typeface="Segoe UI" panose="020B0502040204020203" pitchFamily="34" charset="0"/>
                <a:cs typeface="Times New Roman" panose="02020603050405020304" pitchFamily="18" charset="0"/>
              </a:rPr>
              <a:t> </a:t>
            </a:r>
            <a:endParaRPr lang="en-GB" sz="230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635190" y="1986725"/>
            <a:ext cx="4404732" cy="1154162"/>
          </a:xfrm>
          <a:prstGeom prst="rect">
            <a:avLst/>
          </a:prstGeom>
        </p:spPr>
        <p:txBody>
          <a:bodyPr wrap="square">
            <a:spAutoFit/>
          </a:bodyPr>
          <a:lstStyle/>
          <a:p>
            <a:pPr algn="just" fontAlgn="base">
              <a:spcAft>
                <a:spcPts val="0"/>
              </a:spcAft>
            </a:pPr>
            <a:r>
              <a:rPr lang="vi-VN" sz="23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câu nhiều câu hỏi tu từ, biện pháp cường điệu, ẩn dụ hướng đến đối tượng cần thuyết phục </a:t>
            </a:r>
            <a:endParaRPr lang="en-GB" sz="2300">
              <a:solidFill>
                <a:schemeClr val="bg1"/>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4635190" y="3471844"/>
            <a:ext cx="4404732" cy="1508105"/>
          </a:xfrm>
          <a:prstGeom prst="rect">
            <a:avLst/>
          </a:prstGeom>
        </p:spPr>
        <p:txBody>
          <a:bodyPr wrap="square">
            <a:spAutoFit/>
          </a:bodyPr>
          <a:lstStyle/>
          <a:p>
            <a:pPr algn="just"/>
            <a:r>
              <a:rPr lang="vi-VN" sz="2300">
                <a:solidFill>
                  <a:schemeClr val="bg1"/>
                </a:solidFill>
                <a:latin typeface="Times New Roman" panose="02020603050405020304" pitchFamily="18" charset="0"/>
                <a:ea typeface="Times New Roman" panose="02020603050405020304" pitchFamily="18" charset="0"/>
              </a:rPr>
              <a:t>+ Kết hợp nhuần nhuyễn giữa </a:t>
            </a:r>
            <a:r>
              <a:rPr lang="vi-VN" sz="2300" b="1">
                <a:solidFill>
                  <a:schemeClr val="bg1"/>
                </a:solidFill>
                <a:latin typeface="Times New Roman" panose="02020603050405020304" pitchFamily="18" charset="0"/>
                <a:ea typeface="Times New Roman" panose="02020603050405020304" pitchFamily="18" charset="0"/>
              </a:rPr>
              <a:t>lập luận chặt chẽ</a:t>
            </a:r>
            <a:r>
              <a:rPr lang="vi-VN" sz="2300">
                <a:solidFill>
                  <a:schemeClr val="bg1"/>
                </a:solidFill>
                <a:latin typeface="Times New Roman" panose="02020603050405020304" pitchFamily="18" charset="0"/>
                <a:ea typeface="Times New Roman" panose="02020603050405020304" pitchFamily="18" charset="0"/>
              </a:rPr>
              <a:t>, sắc bén với </a:t>
            </a:r>
            <a:r>
              <a:rPr lang="vi-VN" sz="2300" b="1">
                <a:solidFill>
                  <a:schemeClr val="bg1"/>
                </a:solidFill>
                <a:latin typeface="Times New Roman" panose="02020603050405020304" pitchFamily="18" charset="0"/>
                <a:ea typeface="Times New Roman" panose="02020603050405020304" pitchFamily="18" charset="0"/>
              </a:rPr>
              <a:t>lời văn thống thiết</a:t>
            </a:r>
            <a:r>
              <a:rPr lang="vi-VN" sz="2300">
                <a:solidFill>
                  <a:schemeClr val="bg1"/>
                </a:solidFill>
                <a:latin typeface="Times New Roman" panose="02020603050405020304" pitchFamily="18" charset="0"/>
                <a:ea typeface="Times New Roman" panose="02020603050405020304" pitchFamily="18" charset="0"/>
              </a:rPr>
              <a:t> có sức lôi cuốn mạnh mẽ.</a:t>
            </a:r>
            <a:r>
              <a:rPr lang="vi-VN" sz="2300">
                <a:solidFill>
                  <a:schemeClr val="bg1"/>
                </a:solidFill>
                <a:latin typeface="Times New Roman" panose="02020603050405020304" pitchFamily="18" charset="0"/>
                <a:ea typeface="Segoe UI" panose="020B0502040204020203" pitchFamily="34" charset="0"/>
              </a:rPr>
              <a:t> </a:t>
            </a:r>
            <a:endParaRPr lang="en-GB" sz="2300">
              <a:solidFill>
                <a:schemeClr val="bg1"/>
              </a:solidFill>
            </a:endParaRPr>
          </a:p>
        </p:txBody>
      </p:sp>
      <p:sp>
        <p:nvSpPr>
          <p:cNvPr id="14" name="Freeform 8"/>
          <p:cNvSpPr/>
          <p:nvPr/>
        </p:nvSpPr>
        <p:spPr>
          <a:xfrm>
            <a:off x="-60284" y="0"/>
            <a:ext cx="4522630" cy="1541165"/>
          </a:xfrm>
          <a:custGeom>
            <a:avLst/>
            <a:gdLst/>
            <a:ahLst/>
            <a:cxnLst/>
            <a:rect l="l" t="t" r="r" b="b"/>
            <a:pathLst>
              <a:path w="6304313" h="5760566">
                <a:moveTo>
                  <a:pt x="0" y="0"/>
                </a:moveTo>
                <a:lnTo>
                  <a:pt x="6304314" y="0"/>
                </a:lnTo>
                <a:lnTo>
                  <a:pt x="6304314" y="5760566"/>
                </a:lnTo>
                <a:lnTo>
                  <a:pt x="0" y="576056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3b08bf4-c8a8-40d5-acdb-7555a3de94a5"/>
          <p:cNvGrpSpPr>
            <a:grpSpLocks noChangeAspect="1"/>
          </p:cNvGrpSpPr>
          <p:nvPr/>
        </p:nvGrpSpPr>
        <p:grpSpPr>
          <a:xfrm>
            <a:off x="401443" y="624671"/>
            <a:ext cx="8795351" cy="4440054"/>
            <a:chOff x="1322459" y="1545411"/>
            <a:chExt cx="9332053" cy="4115481"/>
          </a:xfrm>
        </p:grpSpPr>
        <p:sp>
          <p:nvSpPr>
            <p:cNvPr id="5" name="Freeform: Shape 3"/>
            <p:cNvSpPr/>
            <p:nvPr/>
          </p:nvSpPr>
          <p:spPr bwMode="auto">
            <a:xfrm>
              <a:off x="7271753" y="2590030"/>
              <a:ext cx="3326743" cy="1030112"/>
            </a:xfrm>
            <a:custGeom>
              <a:avLst/>
              <a:gdLst>
                <a:gd name="T0" fmla="*/ 706 w 706"/>
                <a:gd name="T1" fmla="*/ 76 h 324"/>
                <a:gd name="T2" fmla="*/ 662 w 706"/>
                <a:gd name="T3" fmla="*/ 0 h 324"/>
                <a:gd name="T4" fmla="*/ 618 w 706"/>
                <a:gd name="T5" fmla="*/ 76 h 324"/>
                <a:gd name="T6" fmla="*/ 642 w 706"/>
                <a:gd name="T7" fmla="*/ 76 h 324"/>
                <a:gd name="T8" fmla="*/ 642 w 706"/>
                <a:gd name="T9" fmla="*/ 204 h 324"/>
                <a:gd name="T10" fmla="*/ 562 w 706"/>
                <a:gd name="T11" fmla="*/ 284 h 324"/>
                <a:gd name="T12" fmla="*/ 0 w 706"/>
                <a:gd name="T13" fmla="*/ 284 h 324"/>
                <a:gd name="T14" fmla="*/ 0 w 706"/>
                <a:gd name="T15" fmla="*/ 324 h 324"/>
                <a:gd name="T16" fmla="*/ 562 w 706"/>
                <a:gd name="T17" fmla="*/ 324 h 324"/>
                <a:gd name="T18" fmla="*/ 682 w 706"/>
                <a:gd name="T19" fmla="*/ 204 h 324"/>
                <a:gd name="T20" fmla="*/ 682 w 706"/>
                <a:gd name="T21" fmla="*/ 76 h 324"/>
                <a:gd name="T22" fmla="*/ 706 w 706"/>
                <a:gd name="T23" fmla="*/ 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706" y="76"/>
                  </a:moveTo>
                  <a:cubicBezTo>
                    <a:pt x="662" y="0"/>
                    <a:pt x="662" y="0"/>
                    <a:pt x="662" y="0"/>
                  </a:cubicBezTo>
                  <a:cubicBezTo>
                    <a:pt x="618" y="76"/>
                    <a:pt x="618" y="76"/>
                    <a:pt x="618" y="76"/>
                  </a:cubicBezTo>
                  <a:cubicBezTo>
                    <a:pt x="642" y="76"/>
                    <a:pt x="642" y="76"/>
                    <a:pt x="642" y="76"/>
                  </a:cubicBezTo>
                  <a:cubicBezTo>
                    <a:pt x="642" y="204"/>
                    <a:pt x="642" y="204"/>
                    <a:pt x="642" y="204"/>
                  </a:cubicBezTo>
                  <a:cubicBezTo>
                    <a:pt x="642" y="248"/>
                    <a:pt x="606" y="284"/>
                    <a:pt x="562" y="284"/>
                  </a:cubicBezTo>
                  <a:cubicBezTo>
                    <a:pt x="0" y="284"/>
                    <a:pt x="0" y="284"/>
                    <a:pt x="0" y="284"/>
                  </a:cubicBezTo>
                  <a:cubicBezTo>
                    <a:pt x="0" y="324"/>
                    <a:pt x="0" y="324"/>
                    <a:pt x="0" y="324"/>
                  </a:cubicBezTo>
                  <a:cubicBezTo>
                    <a:pt x="562" y="324"/>
                    <a:pt x="562" y="324"/>
                    <a:pt x="562" y="324"/>
                  </a:cubicBezTo>
                  <a:cubicBezTo>
                    <a:pt x="628" y="324"/>
                    <a:pt x="682" y="270"/>
                    <a:pt x="682" y="204"/>
                  </a:cubicBezTo>
                  <a:cubicBezTo>
                    <a:pt x="682" y="76"/>
                    <a:pt x="682" y="76"/>
                    <a:pt x="682" y="76"/>
                  </a:cubicBezTo>
                  <a:lnTo>
                    <a:pt x="706" y="76"/>
                  </a:lnTo>
                  <a:close/>
                </a:path>
              </a:pathLst>
            </a:custGeom>
            <a:solidFill>
              <a:srgbClr val="EFE9DD"/>
            </a:solidFill>
            <a:ln>
              <a:noFill/>
            </a:ln>
            <a:effectLst/>
          </p:spPr>
          <p:txBody>
            <a:bodyPr vert="horz" wrap="square" lIns="121920" tIns="144000" rIns="121920" bIns="60960" anchor="t" anchorCtr="0" compatLnSpc="1">
              <a:normAutofit/>
            </a:bodyPr>
            <a:lstStyle/>
            <a:p>
              <a:pPr>
                <a:lnSpc>
                  <a:spcPct val="120000"/>
                </a:lnSpc>
              </a:pP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6" name="Freeform: Shape 4"/>
            <p:cNvSpPr/>
            <p:nvPr/>
          </p:nvSpPr>
          <p:spPr bwMode="auto">
            <a:xfrm>
              <a:off x="5679611" y="1669103"/>
              <a:ext cx="3655738" cy="1110476"/>
            </a:xfrm>
            <a:custGeom>
              <a:avLst/>
              <a:gdLst>
                <a:gd name="T0" fmla="*/ 144 w 776"/>
                <a:gd name="T1" fmla="*/ 0 h 349"/>
                <a:gd name="T2" fmla="*/ 24 w 776"/>
                <a:gd name="T3" fmla="*/ 120 h 349"/>
                <a:gd name="T4" fmla="*/ 24 w 776"/>
                <a:gd name="T5" fmla="*/ 273 h 349"/>
                <a:gd name="T6" fmla="*/ 0 w 776"/>
                <a:gd name="T7" fmla="*/ 273 h 349"/>
                <a:gd name="T8" fmla="*/ 44 w 776"/>
                <a:gd name="T9" fmla="*/ 349 h 349"/>
                <a:gd name="T10" fmla="*/ 88 w 776"/>
                <a:gd name="T11" fmla="*/ 273 h 349"/>
                <a:gd name="T12" fmla="*/ 64 w 776"/>
                <a:gd name="T13" fmla="*/ 273 h 349"/>
                <a:gd name="T14" fmla="*/ 64 w 776"/>
                <a:gd name="T15" fmla="*/ 120 h 349"/>
                <a:gd name="T16" fmla="*/ 144 w 776"/>
                <a:gd name="T17" fmla="*/ 40 h 349"/>
                <a:gd name="T18" fmla="*/ 776 w 776"/>
                <a:gd name="T19" fmla="*/ 40 h 349"/>
                <a:gd name="T20" fmla="*/ 776 w 776"/>
                <a:gd name="T21" fmla="*/ 0 h 349"/>
                <a:gd name="T22" fmla="*/ 144 w 776"/>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144" y="0"/>
                  </a:moveTo>
                  <a:cubicBezTo>
                    <a:pt x="78" y="0"/>
                    <a:pt x="24" y="53"/>
                    <a:pt x="24" y="120"/>
                  </a:cubicBezTo>
                  <a:cubicBezTo>
                    <a:pt x="24" y="273"/>
                    <a:pt x="24" y="273"/>
                    <a:pt x="24" y="273"/>
                  </a:cubicBezTo>
                  <a:cubicBezTo>
                    <a:pt x="0" y="273"/>
                    <a:pt x="0" y="273"/>
                    <a:pt x="0" y="273"/>
                  </a:cubicBezTo>
                  <a:cubicBezTo>
                    <a:pt x="44" y="349"/>
                    <a:pt x="44" y="349"/>
                    <a:pt x="44" y="349"/>
                  </a:cubicBezTo>
                  <a:cubicBezTo>
                    <a:pt x="88" y="273"/>
                    <a:pt x="88" y="273"/>
                    <a:pt x="88" y="273"/>
                  </a:cubicBezTo>
                  <a:cubicBezTo>
                    <a:pt x="64" y="273"/>
                    <a:pt x="64" y="273"/>
                    <a:pt x="64" y="273"/>
                  </a:cubicBezTo>
                  <a:cubicBezTo>
                    <a:pt x="64" y="120"/>
                    <a:pt x="64" y="120"/>
                    <a:pt x="64" y="120"/>
                  </a:cubicBezTo>
                  <a:cubicBezTo>
                    <a:pt x="64" y="76"/>
                    <a:pt x="100" y="40"/>
                    <a:pt x="144" y="40"/>
                  </a:cubicBezTo>
                  <a:cubicBezTo>
                    <a:pt x="776" y="40"/>
                    <a:pt x="776" y="40"/>
                    <a:pt x="776" y="40"/>
                  </a:cubicBezTo>
                  <a:cubicBezTo>
                    <a:pt x="776" y="0"/>
                    <a:pt x="776" y="0"/>
                    <a:pt x="776" y="0"/>
                  </a:cubicBezTo>
                  <a:lnTo>
                    <a:pt x="144" y="0"/>
                  </a:lnTo>
                  <a:close/>
                </a:path>
              </a:pathLst>
            </a:custGeom>
            <a:solidFill>
              <a:srgbClr val="EFE9DD"/>
            </a:solidFill>
            <a:ln>
              <a:noFill/>
            </a:ln>
            <a:effectLst/>
          </p:spPr>
          <p:txBody>
            <a:bodyPr anchor="ctr"/>
            <a:lstStyle/>
            <a:p>
              <a:pPr algn="ctr"/>
              <a:endParaRPr>
                <a:solidFill>
                  <a:srgbClr val="000000"/>
                </a:solidFill>
              </a:endParaRPr>
            </a:p>
          </p:txBody>
        </p:sp>
        <p:sp>
          <p:nvSpPr>
            <p:cNvPr id="7" name="Freeform: Shape 5"/>
            <p:cNvSpPr/>
            <p:nvPr/>
          </p:nvSpPr>
          <p:spPr bwMode="auto">
            <a:xfrm>
              <a:off x="1455334" y="2500222"/>
              <a:ext cx="3326743" cy="1031573"/>
            </a:xfrm>
            <a:custGeom>
              <a:avLst/>
              <a:gdLst>
                <a:gd name="T0" fmla="*/ 144 w 706"/>
                <a:gd name="T1" fmla="*/ 284 h 324"/>
                <a:gd name="T2" fmla="*/ 64 w 706"/>
                <a:gd name="T3" fmla="*/ 204 h 324"/>
                <a:gd name="T4" fmla="*/ 64 w 706"/>
                <a:gd name="T5" fmla="*/ 76 h 324"/>
                <a:gd name="T6" fmla="*/ 88 w 706"/>
                <a:gd name="T7" fmla="*/ 76 h 324"/>
                <a:gd name="T8" fmla="*/ 44 w 706"/>
                <a:gd name="T9" fmla="*/ 0 h 324"/>
                <a:gd name="T10" fmla="*/ 0 w 706"/>
                <a:gd name="T11" fmla="*/ 76 h 324"/>
                <a:gd name="T12" fmla="*/ 24 w 706"/>
                <a:gd name="T13" fmla="*/ 76 h 324"/>
                <a:gd name="T14" fmla="*/ 24 w 706"/>
                <a:gd name="T15" fmla="*/ 204 h 324"/>
                <a:gd name="T16" fmla="*/ 144 w 706"/>
                <a:gd name="T17" fmla="*/ 324 h 324"/>
                <a:gd name="T18" fmla="*/ 706 w 706"/>
                <a:gd name="T19" fmla="*/ 324 h 324"/>
                <a:gd name="T20" fmla="*/ 706 w 706"/>
                <a:gd name="T21" fmla="*/ 284 h 324"/>
                <a:gd name="T22" fmla="*/ 144 w 706"/>
                <a:gd name="T23" fmla="*/ 2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144" y="284"/>
                  </a:moveTo>
                  <a:cubicBezTo>
                    <a:pt x="100" y="284"/>
                    <a:pt x="64" y="248"/>
                    <a:pt x="64" y="204"/>
                  </a:cubicBezTo>
                  <a:cubicBezTo>
                    <a:pt x="64" y="76"/>
                    <a:pt x="64" y="76"/>
                    <a:pt x="64" y="76"/>
                  </a:cubicBezTo>
                  <a:cubicBezTo>
                    <a:pt x="88" y="76"/>
                    <a:pt x="88" y="76"/>
                    <a:pt x="88" y="76"/>
                  </a:cubicBezTo>
                  <a:cubicBezTo>
                    <a:pt x="44" y="0"/>
                    <a:pt x="44" y="0"/>
                    <a:pt x="44" y="0"/>
                  </a:cubicBezTo>
                  <a:cubicBezTo>
                    <a:pt x="0" y="76"/>
                    <a:pt x="0" y="76"/>
                    <a:pt x="0" y="76"/>
                  </a:cubicBezTo>
                  <a:cubicBezTo>
                    <a:pt x="24" y="76"/>
                    <a:pt x="24" y="76"/>
                    <a:pt x="24" y="76"/>
                  </a:cubicBezTo>
                  <a:cubicBezTo>
                    <a:pt x="24" y="204"/>
                    <a:pt x="24" y="204"/>
                    <a:pt x="24" y="204"/>
                  </a:cubicBezTo>
                  <a:cubicBezTo>
                    <a:pt x="24" y="270"/>
                    <a:pt x="78" y="324"/>
                    <a:pt x="144" y="324"/>
                  </a:cubicBezTo>
                  <a:cubicBezTo>
                    <a:pt x="706" y="324"/>
                    <a:pt x="706" y="324"/>
                    <a:pt x="706" y="324"/>
                  </a:cubicBezTo>
                  <a:cubicBezTo>
                    <a:pt x="706" y="284"/>
                    <a:pt x="706" y="284"/>
                    <a:pt x="706" y="284"/>
                  </a:cubicBezTo>
                  <a:lnTo>
                    <a:pt x="144" y="284"/>
                  </a:lnTo>
                  <a:close/>
                </a:path>
              </a:pathLst>
            </a:custGeom>
            <a:solidFill>
              <a:srgbClr val="753D13"/>
            </a:solidFill>
            <a:ln>
              <a:noFill/>
            </a:ln>
            <a:effectLst/>
          </p:spPr>
          <p:txBody>
            <a:bodyPr vert="horz" wrap="square" lIns="121920" tIns="144000" rIns="121920" bIns="60960" anchor="t" anchorCtr="0" compatLnSpc="1">
              <a:normAutofit/>
            </a:bodyPr>
            <a:lstStyle/>
            <a:p>
              <a:pPr algn="r">
                <a:lnSpc>
                  <a:spcPct val="120000"/>
                </a:lnSpc>
              </a:pPr>
              <a:endPar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Freeform: Shape 6"/>
            <p:cNvSpPr/>
            <p:nvPr/>
          </p:nvSpPr>
          <p:spPr bwMode="auto">
            <a:xfrm>
              <a:off x="1831941" y="1680729"/>
              <a:ext cx="3655739" cy="1110476"/>
            </a:xfrm>
            <a:custGeom>
              <a:avLst/>
              <a:gdLst>
                <a:gd name="T0" fmla="*/ 752 w 776"/>
                <a:gd name="T1" fmla="*/ 273 h 349"/>
                <a:gd name="T2" fmla="*/ 752 w 776"/>
                <a:gd name="T3" fmla="*/ 120 h 349"/>
                <a:gd name="T4" fmla="*/ 632 w 776"/>
                <a:gd name="T5" fmla="*/ 0 h 349"/>
                <a:gd name="T6" fmla="*/ 0 w 776"/>
                <a:gd name="T7" fmla="*/ 0 h 349"/>
                <a:gd name="T8" fmla="*/ 0 w 776"/>
                <a:gd name="T9" fmla="*/ 40 h 349"/>
                <a:gd name="T10" fmla="*/ 632 w 776"/>
                <a:gd name="T11" fmla="*/ 40 h 349"/>
                <a:gd name="T12" fmla="*/ 712 w 776"/>
                <a:gd name="T13" fmla="*/ 120 h 349"/>
                <a:gd name="T14" fmla="*/ 712 w 776"/>
                <a:gd name="T15" fmla="*/ 273 h 349"/>
                <a:gd name="T16" fmla="*/ 688 w 776"/>
                <a:gd name="T17" fmla="*/ 273 h 349"/>
                <a:gd name="T18" fmla="*/ 732 w 776"/>
                <a:gd name="T19" fmla="*/ 349 h 349"/>
                <a:gd name="T20" fmla="*/ 776 w 776"/>
                <a:gd name="T21" fmla="*/ 273 h 349"/>
                <a:gd name="T22" fmla="*/ 752 w 776"/>
                <a:gd name="T23" fmla="*/ 27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752" y="273"/>
                  </a:moveTo>
                  <a:cubicBezTo>
                    <a:pt x="752" y="120"/>
                    <a:pt x="752" y="120"/>
                    <a:pt x="752" y="120"/>
                  </a:cubicBezTo>
                  <a:cubicBezTo>
                    <a:pt x="752" y="53"/>
                    <a:pt x="698" y="0"/>
                    <a:pt x="632" y="0"/>
                  </a:cubicBezTo>
                  <a:cubicBezTo>
                    <a:pt x="0" y="0"/>
                    <a:pt x="0" y="0"/>
                    <a:pt x="0" y="0"/>
                  </a:cubicBezTo>
                  <a:cubicBezTo>
                    <a:pt x="0" y="40"/>
                    <a:pt x="0" y="40"/>
                    <a:pt x="0" y="40"/>
                  </a:cubicBezTo>
                  <a:cubicBezTo>
                    <a:pt x="632" y="40"/>
                    <a:pt x="632" y="40"/>
                    <a:pt x="632" y="40"/>
                  </a:cubicBezTo>
                  <a:cubicBezTo>
                    <a:pt x="676" y="40"/>
                    <a:pt x="712" y="75"/>
                    <a:pt x="712" y="120"/>
                  </a:cubicBezTo>
                  <a:cubicBezTo>
                    <a:pt x="712" y="273"/>
                    <a:pt x="712" y="273"/>
                    <a:pt x="712" y="273"/>
                  </a:cubicBezTo>
                  <a:cubicBezTo>
                    <a:pt x="688" y="273"/>
                    <a:pt x="688" y="273"/>
                    <a:pt x="688" y="273"/>
                  </a:cubicBezTo>
                  <a:cubicBezTo>
                    <a:pt x="732" y="349"/>
                    <a:pt x="732" y="349"/>
                    <a:pt x="732" y="349"/>
                  </a:cubicBezTo>
                  <a:cubicBezTo>
                    <a:pt x="776" y="273"/>
                    <a:pt x="776" y="273"/>
                    <a:pt x="776" y="273"/>
                  </a:cubicBezTo>
                  <a:lnTo>
                    <a:pt x="752" y="273"/>
                  </a:lnTo>
                  <a:close/>
                </a:path>
              </a:pathLst>
            </a:custGeom>
            <a:solidFill>
              <a:srgbClr val="753D13"/>
            </a:solidFill>
            <a:ln>
              <a:noFill/>
            </a:ln>
            <a:effectLst/>
          </p:spPr>
          <p:txBody>
            <a:bodyPr anchor="ctr"/>
            <a:lstStyle/>
            <a:p>
              <a:pPr algn="ctr"/>
              <a:endParaRPr dirty="0">
                <a:solidFill>
                  <a:srgbClr val="000000"/>
                </a:solidFill>
              </a:endParaRPr>
            </a:p>
          </p:txBody>
        </p:sp>
        <p:sp>
          <p:nvSpPr>
            <p:cNvPr id="9" name="Freeform: Shape 7"/>
            <p:cNvSpPr/>
            <p:nvPr/>
          </p:nvSpPr>
          <p:spPr bwMode="auto">
            <a:xfrm>
              <a:off x="7327769" y="3835083"/>
              <a:ext cx="3326743" cy="1030112"/>
            </a:xfrm>
            <a:custGeom>
              <a:avLst/>
              <a:gdLst>
                <a:gd name="T0" fmla="*/ 682 w 706"/>
                <a:gd name="T1" fmla="*/ 248 h 324"/>
                <a:gd name="T2" fmla="*/ 682 w 706"/>
                <a:gd name="T3" fmla="*/ 120 h 324"/>
                <a:gd name="T4" fmla="*/ 562 w 706"/>
                <a:gd name="T5" fmla="*/ 0 h 324"/>
                <a:gd name="T6" fmla="*/ 0 w 706"/>
                <a:gd name="T7" fmla="*/ 0 h 324"/>
                <a:gd name="T8" fmla="*/ 0 w 706"/>
                <a:gd name="T9" fmla="*/ 40 h 324"/>
                <a:gd name="T10" fmla="*/ 562 w 706"/>
                <a:gd name="T11" fmla="*/ 40 h 324"/>
                <a:gd name="T12" fmla="*/ 642 w 706"/>
                <a:gd name="T13" fmla="*/ 120 h 324"/>
                <a:gd name="T14" fmla="*/ 642 w 706"/>
                <a:gd name="T15" fmla="*/ 248 h 324"/>
                <a:gd name="T16" fmla="*/ 618 w 706"/>
                <a:gd name="T17" fmla="*/ 248 h 324"/>
                <a:gd name="T18" fmla="*/ 662 w 706"/>
                <a:gd name="T19" fmla="*/ 324 h 324"/>
                <a:gd name="T20" fmla="*/ 706 w 706"/>
                <a:gd name="T21" fmla="*/ 248 h 324"/>
                <a:gd name="T22" fmla="*/ 682 w 706"/>
                <a:gd name="T23" fmla="*/ 24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682" y="248"/>
                  </a:moveTo>
                  <a:cubicBezTo>
                    <a:pt x="682" y="120"/>
                    <a:pt x="682" y="120"/>
                    <a:pt x="682" y="120"/>
                  </a:cubicBezTo>
                  <a:cubicBezTo>
                    <a:pt x="682" y="54"/>
                    <a:pt x="628" y="0"/>
                    <a:pt x="562" y="0"/>
                  </a:cubicBezTo>
                  <a:cubicBezTo>
                    <a:pt x="0" y="0"/>
                    <a:pt x="0" y="0"/>
                    <a:pt x="0" y="0"/>
                  </a:cubicBezTo>
                  <a:cubicBezTo>
                    <a:pt x="0" y="40"/>
                    <a:pt x="0" y="40"/>
                    <a:pt x="0" y="40"/>
                  </a:cubicBezTo>
                  <a:cubicBezTo>
                    <a:pt x="562" y="40"/>
                    <a:pt x="562" y="40"/>
                    <a:pt x="562" y="40"/>
                  </a:cubicBezTo>
                  <a:cubicBezTo>
                    <a:pt x="606" y="40"/>
                    <a:pt x="642" y="76"/>
                    <a:pt x="642" y="120"/>
                  </a:cubicBezTo>
                  <a:cubicBezTo>
                    <a:pt x="642" y="248"/>
                    <a:pt x="642" y="248"/>
                    <a:pt x="642" y="248"/>
                  </a:cubicBezTo>
                  <a:cubicBezTo>
                    <a:pt x="618" y="248"/>
                    <a:pt x="618" y="248"/>
                    <a:pt x="618" y="248"/>
                  </a:cubicBezTo>
                  <a:cubicBezTo>
                    <a:pt x="662" y="324"/>
                    <a:pt x="662" y="324"/>
                    <a:pt x="662" y="324"/>
                  </a:cubicBezTo>
                  <a:cubicBezTo>
                    <a:pt x="706" y="248"/>
                    <a:pt x="706" y="248"/>
                    <a:pt x="706" y="248"/>
                  </a:cubicBezTo>
                  <a:lnTo>
                    <a:pt x="682" y="248"/>
                  </a:lnTo>
                  <a:close/>
                </a:path>
              </a:pathLst>
            </a:custGeom>
            <a:solidFill>
              <a:srgbClr val="EFE9DD"/>
            </a:solidFill>
            <a:ln>
              <a:noFill/>
            </a:ln>
            <a:effectLst/>
          </p:spPr>
          <p:txBody>
            <a:bodyPr anchor="ctr"/>
            <a:lstStyle/>
            <a:p>
              <a:pPr algn="ctr"/>
              <a:endParaRPr>
                <a:solidFill>
                  <a:srgbClr val="000000"/>
                </a:solidFill>
              </a:endParaRPr>
            </a:p>
          </p:txBody>
        </p:sp>
        <p:sp>
          <p:nvSpPr>
            <p:cNvPr id="10" name="Freeform: Shape 8"/>
            <p:cNvSpPr/>
            <p:nvPr/>
          </p:nvSpPr>
          <p:spPr bwMode="auto">
            <a:xfrm>
              <a:off x="5679611" y="4550416"/>
              <a:ext cx="4448429" cy="1110476"/>
            </a:xfrm>
            <a:custGeom>
              <a:avLst/>
              <a:gdLst>
                <a:gd name="T0" fmla="*/ 144 w 776"/>
                <a:gd name="T1" fmla="*/ 309 h 349"/>
                <a:gd name="T2" fmla="*/ 64 w 776"/>
                <a:gd name="T3" fmla="*/ 229 h 349"/>
                <a:gd name="T4" fmla="*/ 64 w 776"/>
                <a:gd name="T5" fmla="*/ 76 h 349"/>
                <a:gd name="T6" fmla="*/ 88 w 776"/>
                <a:gd name="T7" fmla="*/ 76 h 349"/>
                <a:gd name="T8" fmla="*/ 44 w 776"/>
                <a:gd name="T9" fmla="*/ 0 h 349"/>
                <a:gd name="T10" fmla="*/ 0 w 776"/>
                <a:gd name="T11" fmla="*/ 76 h 349"/>
                <a:gd name="T12" fmla="*/ 24 w 776"/>
                <a:gd name="T13" fmla="*/ 76 h 349"/>
                <a:gd name="T14" fmla="*/ 24 w 776"/>
                <a:gd name="T15" fmla="*/ 229 h 349"/>
                <a:gd name="T16" fmla="*/ 144 w 776"/>
                <a:gd name="T17" fmla="*/ 349 h 349"/>
                <a:gd name="T18" fmla="*/ 776 w 776"/>
                <a:gd name="T19" fmla="*/ 349 h 349"/>
                <a:gd name="T20" fmla="*/ 776 w 776"/>
                <a:gd name="T21" fmla="*/ 309 h 349"/>
                <a:gd name="T22" fmla="*/ 144 w 776"/>
                <a:gd name="T23" fmla="*/ 30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49">
                  <a:moveTo>
                    <a:pt x="144" y="309"/>
                  </a:moveTo>
                  <a:cubicBezTo>
                    <a:pt x="100" y="309"/>
                    <a:pt x="64" y="273"/>
                    <a:pt x="64" y="229"/>
                  </a:cubicBezTo>
                  <a:cubicBezTo>
                    <a:pt x="64" y="76"/>
                    <a:pt x="64" y="76"/>
                    <a:pt x="64" y="76"/>
                  </a:cubicBezTo>
                  <a:cubicBezTo>
                    <a:pt x="88" y="76"/>
                    <a:pt x="88" y="76"/>
                    <a:pt x="88" y="76"/>
                  </a:cubicBezTo>
                  <a:cubicBezTo>
                    <a:pt x="44" y="0"/>
                    <a:pt x="44" y="0"/>
                    <a:pt x="44" y="0"/>
                  </a:cubicBezTo>
                  <a:cubicBezTo>
                    <a:pt x="0" y="76"/>
                    <a:pt x="0" y="76"/>
                    <a:pt x="0" y="76"/>
                  </a:cubicBezTo>
                  <a:cubicBezTo>
                    <a:pt x="24" y="76"/>
                    <a:pt x="24" y="76"/>
                    <a:pt x="24" y="76"/>
                  </a:cubicBezTo>
                  <a:cubicBezTo>
                    <a:pt x="24" y="229"/>
                    <a:pt x="24" y="229"/>
                    <a:pt x="24" y="229"/>
                  </a:cubicBezTo>
                  <a:cubicBezTo>
                    <a:pt x="24" y="296"/>
                    <a:pt x="78" y="349"/>
                    <a:pt x="144" y="349"/>
                  </a:cubicBezTo>
                  <a:cubicBezTo>
                    <a:pt x="776" y="349"/>
                    <a:pt x="776" y="349"/>
                    <a:pt x="776" y="349"/>
                  </a:cubicBezTo>
                  <a:cubicBezTo>
                    <a:pt x="776" y="309"/>
                    <a:pt x="776" y="309"/>
                    <a:pt x="776" y="309"/>
                  </a:cubicBezTo>
                  <a:lnTo>
                    <a:pt x="144" y="309"/>
                  </a:lnTo>
                  <a:close/>
                </a:path>
              </a:pathLst>
            </a:custGeom>
            <a:solidFill>
              <a:srgbClr val="EFE9DD"/>
            </a:solidFill>
            <a:ln>
              <a:noFill/>
            </a:ln>
            <a:effectLst/>
          </p:spPr>
          <p:txBody>
            <a:bodyPr vert="horz" wrap="square" lIns="828000" tIns="216000" rIns="121920" bIns="60960" anchor="t" anchorCtr="0" compatLnSpc="1">
              <a:normAutofit/>
            </a:bodyPr>
            <a:lstStyle/>
            <a:p>
              <a:pPr>
                <a:lnSpc>
                  <a:spcPct val="120000"/>
                </a:lnSpc>
              </a:pPr>
              <a:endParaRPr lang="zh-CN" altLang="en-US" sz="1100">
                <a:solidFill>
                  <a:schemeClr val="bg1"/>
                </a:solidFill>
                <a:latin typeface="微软雅黑" panose="020B0503020204020204" pitchFamily="34" charset="-122"/>
                <a:ea typeface="微软雅黑" panose="020B0503020204020204" pitchFamily="34" charset="-122"/>
              </a:endParaRPr>
            </a:p>
          </p:txBody>
        </p:sp>
        <p:sp>
          <p:nvSpPr>
            <p:cNvPr id="11" name="Freeform: Shape 9"/>
            <p:cNvSpPr/>
            <p:nvPr/>
          </p:nvSpPr>
          <p:spPr bwMode="auto">
            <a:xfrm>
              <a:off x="1455334" y="3748954"/>
              <a:ext cx="3326743" cy="1030112"/>
            </a:xfrm>
            <a:custGeom>
              <a:avLst/>
              <a:gdLst>
                <a:gd name="T0" fmla="*/ 144 w 706"/>
                <a:gd name="T1" fmla="*/ 0 h 324"/>
                <a:gd name="T2" fmla="*/ 24 w 706"/>
                <a:gd name="T3" fmla="*/ 120 h 324"/>
                <a:gd name="T4" fmla="*/ 24 w 706"/>
                <a:gd name="T5" fmla="*/ 248 h 324"/>
                <a:gd name="T6" fmla="*/ 0 w 706"/>
                <a:gd name="T7" fmla="*/ 248 h 324"/>
                <a:gd name="T8" fmla="*/ 44 w 706"/>
                <a:gd name="T9" fmla="*/ 324 h 324"/>
                <a:gd name="T10" fmla="*/ 88 w 706"/>
                <a:gd name="T11" fmla="*/ 248 h 324"/>
                <a:gd name="T12" fmla="*/ 64 w 706"/>
                <a:gd name="T13" fmla="*/ 248 h 324"/>
                <a:gd name="T14" fmla="*/ 64 w 706"/>
                <a:gd name="T15" fmla="*/ 120 h 324"/>
                <a:gd name="T16" fmla="*/ 144 w 706"/>
                <a:gd name="T17" fmla="*/ 40 h 324"/>
                <a:gd name="T18" fmla="*/ 706 w 706"/>
                <a:gd name="T19" fmla="*/ 40 h 324"/>
                <a:gd name="T20" fmla="*/ 706 w 706"/>
                <a:gd name="T21" fmla="*/ 0 h 324"/>
                <a:gd name="T22" fmla="*/ 144 w 706"/>
                <a:gd name="T2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324">
                  <a:moveTo>
                    <a:pt x="144" y="0"/>
                  </a:moveTo>
                  <a:cubicBezTo>
                    <a:pt x="78" y="0"/>
                    <a:pt x="24" y="54"/>
                    <a:pt x="24" y="120"/>
                  </a:cubicBezTo>
                  <a:cubicBezTo>
                    <a:pt x="24" y="248"/>
                    <a:pt x="24" y="248"/>
                    <a:pt x="24" y="248"/>
                  </a:cubicBezTo>
                  <a:cubicBezTo>
                    <a:pt x="0" y="248"/>
                    <a:pt x="0" y="248"/>
                    <a:pt x="0" y="248"/>
                  </a:cubicBezTo>
                  <a:cubicBezTo>
                    <a:pt x="44" y="324"/>
                    <a:pt x="44" y="324"/>
                    <a:pt x="44" y="324"/>
                  </a:cubicBezTo>
                  <a:cubicBezTo>
                    <a:pt x="88" y="248"/>
                    <a:pt x="88" y="248"/>
                    <a:pt x="88" y="248"/>
                  </a:cubicBezTo>
                  <a:cubicBezTo>
                    <a:pt x="64" y="248"/>
                    <a:pt x="64" y="248"/>
                    <a:pt x="64" y="248"/>
                  </a:cubicBezTo>
                  <a:cubicBezTo>
                    <a:pt x="64" y="120"/>
                    <a:pt x="64" y="120"/>
                    <a:pt x="64" y="120"/>
                  </a:cubicBezTo>
                  <a:cubicBezTo>
                    <a:pt x="64" y="76"/>
                    <a:pt x="100" y="40"/>
                    <a:pt x="144" y="40"/>
                  </a:cubicBezTo>
                  <a:cubicBezTo>
                    <a:pt x="706" y="40"/>
                    <a:pt x="706" y="40"/>
                    <a:pt x="706" y="40"/>
                  </a:cubicBezTo>
                  <a:cubicBezTo>
                    <a:pt x="706" y="0"/>
                    <a:pt x="706" y="0"/>
                    <a:pt x="706" y="0"/>
                  </a:cubicBezTo>
                  <a:lnTo>
                    <a:pt x="144" y="0"/>
                  </a:lnTo>
                  <a:close/>
                </a:path>
              </a:pathLst>
            </a:custGeom>
            <a:solidFill>
              <a:srgbClr val="753D13"/>
            </a:solidFill>
            <a:ln>
              <a:noFill/>
            </a:ln>
            <a:effectLst/>
          </p:spPr>
          <p:txBody>
            <a:bodyPr anchor="ctr"/>
            <a:lstStyle/>
            <a:p>
              <a:pPr algn="ctr"/>
              <a:endParaRPr dirty="0">
                <a:solidFill>
                  <a:srgbClr val="000000"/>
                </a:solidFill>
              </a:endParaRPr>
            </a:p>
          </p:txBody>
        </p:sp>
        <p:sp>
          <p:nvSpPr>
            <p:cNvPr id="12" name="Freeform: Shape 10"/>
            <p:cNvSpPr/>
            <p:nvPr/>
          </p:nvSpPr>
          <p:spPr bwMode="auto">
            <a:xfrm>
              <a:off x="1322459" y="4530045"/>
              <a:ext cx="4357152" cy="1113397"/>
            </a:xfrm>
            <a:custGeom>
              <a:avLst/>
              <a:gdLst>
                <a:gd name="T0" fmla="*/ 776 w 776"/>
                <a:gd name="T1" fmla="*/ 76 h 350"/>
                <a:gd name="T2" fmla="*/ 732 w 776"/>
                <a:gd name="T3" fmla="*/ 0 h 350"/>
                <a:gd name="T4" fmla="*/ 688 w 776"/>
                <a:gd name="T5" fmla="*/ 76 h 350"/>
                <a:gd name="T6" fmla="*/ 712 w 776"/>
                <a:gd name="T7" fmla="*/ 76 h 350"/>
                <a:gd name="T8" fmla="*/ 712 w 776"/>
                <a:gd name="T9" fmla="*/ 230 h 350"/>
                <a:gd name="T10" fmla="*/ 632 w 776"/>
                <a:gd name="T11" fmla="*/ 310 h 350"/>
                <a:gd name="T12" fmla="*/ 0 w 776"/>
                <a:gd name="T13" fmla="*/ 310 h 350"/>
                <a:gd name="T14" fmla="*/ 0 w 776"/>
                <a:gd name="T15" fmla="*/ 350 h 350"/>
                <a:gd name="T16" fmla="*/ 632 w 776"/>
                <a:gd name="T17" fmla="*/ 350 h 350"/>
                <a:gd name="T18" fmla="*/ 752 w 776"/>
                <a:gd name="T19" fmla="*/ 230 h 350"/>
                <a:gd name="T20" fmla="*/ 752 w 776"/>
                <a:gd name="T21" fmla="*/ 76 h 350"/>
                <a:gd name="T22" fmla="*/ 776 w 776"/>
                <a:gd name="T23" fmla="*/ 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50">
                  <a:moveTo>
                    <a:pt x="776" y="76"/>
                  </a:moveTo>
                  <a:cubicBezTo>
                    <a:pt x="732" y="0"/>
                    <a:pt x="732" y="0"/>
                    <a:pt x="732" y="0"/>
                  </a:cubicBezTo>
                  <a:cubicBezTo>
                    <a:pt x="688" y="76"/>
                    <a:pt x="688" y="76"/>
                    <a:pt x="688" y="76"/>
                  </a:cubicBezTo>
                  <a:cubicBezTo>
                    <a:pt x="712" y="76"/>
                    <a:pt x="712" y="76"/>
                    <a:pt x="712" y="76"/>
                  </a:cubicBezTo>
                  <a:cubicBezTo>
                    <a:pt x="712" y="230"/>
                    <a:pt x="712" y="230"/>
                    <a:pt x="712" y="230"/>
                  </a:cubicBezTo>
                  <a:cubicBezTo>
                    <a:pt x="712" y="274"/>
                    <a:pt x="676" y="310"/>
                    <a:pt x="632" y="310"/>
                  </a:cubicBezTo>
                  <a:cubicBezTo>
                    <a:pt x="0" y="310"/>
                    <a:pt x="0" y="310"/>
                    <a:pt x="0" y="310"/>
                  </a:cubicBezTo>
                  <a:cubicBezTo>
                    <a:pt x="0" y="350"/>
                    <a:pt x="0" y="350"/>
                    <a:pt x="0" y="350"/>
                  </a:cubicBezTo>
                  <a:cubicBezTo>
                    <a:pt x="632" y="350"/>
                    <a:pt x="632" y="350"/>
                    <a:pt x="632" y="350"/>
                  </a:cubicBezTo>
                  <a:cubicBezTo>
                    <a:pt x="698" y="350"/>
                    <a:pt x="752" y="296"/>
                    <a:pt x="752" y="230"/>
                  </a:cubicBezTo>
                  <a:cubicBezTo>
                    <a:pt x="752" y="76"/>
                    <a:pt x="752" y="76"/>
                    <a:pt x="752" y="76"/>
                  </a:cubicBezTo>
                  <a:lnTo>
                    <a:pt x="776" y="76"/>
                  </a:lnTo>
                  <a:close/>
                </a:path>
              </a:pathLst>
            </a:custGeom>
            <a:solidFill>
              <a:srgbClr val="753D13"/>
            </a:solidFill>
            <a:ln>
              <a:noFill/>
            </a:ln>
            <a:effectLst/>
          </p:spPr>
          <p:txBody>
            <a:bodyPr vert="horz" wrap="square" lIns="121920" tIns="216000" rIns="792000" bIns="60960" anchor="t" anchorCtr="0" compatLnSpc="1">
              <a:normAutofit/>
            </a:bodyPr>
            <a:lstStyle/>
            <a:p>
              <a:pPr algn="r">
                <a:lnSpc>
                  <a:spcPct val="120000"/>
                </a:lnSpc>
              </a:pPr>
              <a:endParaRPr lang="zh-CN" altLang="en-US" sz="11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8" name="Freeform: Shape 22"/>
            <p:cNvSpPr/>
            <p:nvPr/>
          </p:nvSpPr>
          <p:spPr bwMode="auto">
            <a:xfrm>
              <a:off x="1582354" y="1597082"/>
              <a:ext cx="84223" cy="82928"/>
            </a:xfrm>
            <a:custGeom>
              <a:avLst/>
              <a:gdLst>
                <a:gd name="T0" fmla="*/ 138 w 154"/>
                <a:gd name="T1" fmla="*/ 17 h 154"/>
                <a:gd name="T2" fmla="*/ 138 w 154"/>
                <a:gd name="T3" fmla="*/ 66 h 154"/>
                <a:gd name="T4" fmla="*/ 66 w 154"/>
                <a:gd name="T5" fmla="*/ 138 h 154"/>
                <a:gd name="T6" fmla="*/ 17 w 154"/>
                <a:gd name="T7" fmla="*/ 138 h 154"/>
                <a:gd name="T8" fmla="*/ 138 w 154"/>
                <a:gd name="T9" fmla="*/ 17 h 154"/>
                <a:gd name="T10" fmla="*/ 154 w 154"/>
                <a:gd name="T11" fmla="*/ 0 h 154"/>
                <a:gd name="T12" fmla="*/ 0 w 154"/>
                <a:gd name="T13" fmla="*/ 154 h 154"/>
                <a:gd name="T14" fmla="*/ 81 w 154"/>
                <a:gd name="T15" fmla="*/ 154 h 154"/>
                <a:gd name="T16" fmla="*/ 154 w 154"/>
                <a:gd name="T17" fmla="*/ 80 h 154"/>
                <a:gd name="T18" fmla="*/ 154 w 154"/>
                <a:gd name="T1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154">
                  <a:moveTo>
                    <a:pt x="138" y="17"/>
                  </a:moveTo>
                  <a:cubicBezTo>
                    <a:pt x="138" y="66"/>
                    <a:pt x="138" y="66"/>
                    <a:pt x="138" y="66"/>
                  </a:cubicBezTo>
                  <a:cubicBezTo>
                    <a:pt x="102" y="72"/>
                    <a:pt x="73" y="101"/>
                    <a:pt x="66" y="138"/>
                  </a:cubicBezTo>
                  <a:cubicBezTo>
                    <a:pt x="17" y="138"/>
                    <a:pt x="17" y="138"/>
                    <a:pt x="17" y="138"/>
                  </a:cubicBezTo>
                  <a:cubicBezTo>
                    <a:pt x="24" y="74"/>
                    <a:pt x="75" y="24"/>
                    <a:pt x="138" y="17"/>
                  </a:cubicBezTo>
                  <a:moveTo>
                    <a:pt x="154" y="0"/>
                  </a:moveTo>
                  <a:cubicBezTo>
                    <a:pt x="69" y="0"/>
                    <a:pt x="0" y="69"/>
                    <a:pt x="0" y="154"/>
                  </a:cubicBezTo>
                  <a:cubicBezTo>
                    <a:pt x="81" y="154"/>
                    <a:pt x="81" y="154"/>
                    <a:pt x="81" y="154"/>
                  </a:cubicBezTo>
                  <a:cubicBezTo>
                    <a:pt x="81" y="113"/>
                    <a:pt x="114" y="80"/>
                    <a:pt x="154" y="80"/>
                  </a:cubicBezTo>
                  <a:cubicBezTo>
                    <a:pt x="154" y="0"/>
                    <a:pt x="154" y="0"/>
                    <a:pt x="154" y="0"/>
                  </a:cubicBezTo>
                  <a:close/>
                </a:path>
              </a:pathLst>
            </a:custGeom>
            <a:solidFill>
              <a:srgbClr val="FFFFFF"/>
            </a:solidFill>
            <a:ln>
              <a:noFill/>
            </a:ln>
          </p:spPr>
          <p:txBody>
            <a:bodyPr anchor="ctr"/>
            <a:lstStyle/>
            <a:p>
              <a:pPr algn="ctr"/>
              <a:endParaRPr>
                <a:solidFill>
                  <a:srgbClr val="000000"/>
                </a:solidFill>
              </a:endParaRPr>
            </a:p>
          </p:txBody>
        </p:sp>
        <p:sp>
          <p:nvSpPr>
            <p:cNvPr id="34" name="Freeform: Shape 35"/>
            <p:cNvSpPr/>
            <p:nvPr/>
          </p:nvSpPr>
          <p:spPr bwMode="auto">
            <a:xfrm>
              <a:off x="10224145" y="5499031"/>
              <a:ext cx="112635" cy="106627"/>
            </a:xfrm>
            <a:custGeom>
              <a:avLst/>
              <a:gdLst>
                <a:gd name="T0" fmla="*/ 172 w 178"/>
                <a:gd name="T1" fmla="*/ 47 h 168"/>
                <a:gd name="T2" fmla="*/ 153 w 178"/>
                <a:gd name="T3" fmla="*/ 21 h 168"/>
                <a:gd name="T4" fmla="*/ 125 w 178"/>
                <a:gd name="T5" fmla="*/ 5 h 168"/>
                <a:gd name="T6" fmla="*/ 89 w 178"/>
                <a:gd name="T7" fmla="*/ 0 h 168"/>
                <a:gd name="T8" fmla="*/ 54 w 178"/>
                <a:gd name="T9" fmla="*/ 5 h 168"/>
                <a:gd name="T10" fmla="*/ 26 w 178"/>
                <a:gd name="T11" fmla="*/ 21 h 168"/>
                <a:gd name="T12" fmla="*/ 7 w 178"/>
                <a:gd name="T13" fmla="*/ 47 h 168"/>
                <a:gd name="T14" fmla="*/ 0 w 178"/>
                <a:gd name="T15" fmla="*/ 84 h 168"/>
                <a:gd name="T16" fmla="*/ 7 w 178"/>
                <a:gd name="T17" fmla="*/ 121 h 168"/>
                <a:gd name="T18" fmla="*/ 26 w 178"/>
                <a:gd name="T19" fmla="*/ 147 h 168"/>
                <a:gd name="T20" fmla="*/ 54 w 178"/>
                <a:gd name="T21" fmla="*/ 163 h 168"/>
                <a:gd name="T22" fmla="*/ 89 w 178"/>
                <a:gd name="T23" fmla="*/ 168 h 168"/>
                <a:gd name="T24" fmla="*/ 125 w 178"/>
                <a:gd name="T25" fmla="*/ 163 h 168"/>
                <a:gd name="T26" fmla="*/ 153 w 178"/>
                <a:gd name="T27" fmla="*/ 147 h 168"/>
                <a:gd name="T28" fmla="*/ 172 w 178"/>
                <a:gd name="T29" fmla="*/ 121 h 168"/>
                <a:gd name="T30" fmla="*/ 178 w 178"/>
                <a:gd name="T31" fmla="*/ 84 h 168"/>
                <a:gd name="T32" fmla="*/ 172 w 178"/>
                <a:gd name="T33" fmla="*/ 47 h 168"/>
                <a:gd name="T34" fmla="*/ 113 w 178"/>
                <a:gd name="T35" fmla="*/ 127 h 168"/>
                <a:gd name="T36" fmla="*/ 89 w 178"/>
                <a:gd name="T37" fmla="*/ 140 h 168"/>
                <a:gd name="T38" fmla="*/ 66 w 178"/>
                <a:gd name="T39" fmla="*/ 127 h 168"/>
                <a:gd name="T40" fmla="*/ 56 w 178"/>
                <a:gd name="T41" fmla="*/ 84 h 168"/>
                <a:gd name="T42" fmla="*/ 66 w 178"/>
                <a:gd name="T43" fmla="*/ 41 h 168"/>
                <a:gd name="T44" fmla="*/ 89 w 178"/>
                <a:gd name="T45" fmla="*/ 28 h 168"/>
                <a:gd name="T46" fmla="*/ 113 w 178"/>
                <a:gd name="T47" fmla="*/ 41 h 168"/>
                <a:gd name="T48" fmla="*/ 123 w 178"/>
                <a:gd name="T49" fmla="*/ 84 h 168"/>
                <a:gd name="T50" fmla="*/ 113 w 178"/>
                <a:gd name="T51" fmla="*/ 1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8" h="168">
                  <a:moveTo>
                    <a:pt x="172" y="47"/>
                  </a:moveTo>
                  <a:cubicBezTo>
                    <a:pt x="167" y="37"/>
                    <a:pt x="161" y="28"/>
                    <a:pt x="153" y="21"/>
                  </a:cubicBezTo>
                  <a:cubicBezTo>
                    <a:pt x="145" y="14"/>
                    <a:pt x="136" y="9"/>
                    <a:pt x="125" y="5"/>
                  </a:cubicBezTo>
                  <a:cubicBezTo>
                    <a:pt x="114" y="2"/>
                    <a:pt x="102" y="0"/>
                    <a:pt x="89" y="0"/>
                  </a:cubicBezTo>
                  <a:cubicBezTo>
                    <a:pt x="77" y="0"/>
                    <a:pt x="65" y="2"/>
                    <a:pt x="54" y="5"/>
                  </a:cubicBezTo>
                  <a:cubicBezTo>
                    <a:pt x="43" y="9"/>
                    <a:pt x="34" y="14"/>
                    <a:pt x="26" y="21"/>
                  </a:cubicBezTo>
                  <a:cubicBezTo>
                    <a:pt x="18" y="28"/>
                    <a:pt x="12" y="37"/>
                    <a:pt x="7" y="47"/>
                  </a:cubicBezTo>
                  <a:cubicBezTo>
                    <a:pt x="3" y="58"/>
                    <a:pt x="0" y="70"/>
                    <a:pt x="0" y="84"/>
                  </a:cubicBezTo>
                  <a:cubicBezTo>
                    <a:pt x="0" y="98"/>
                    <a:pt x="3" y="110"/>
                    <a:pt x="7" y="121"/>
                  </a:cubicBezTo>
                  <a:cubicBezTo>
                    <a:pt x="12" y="131"/>
                    <a:pt x="18" y="140"/>
                    <a:pt x="26" y="147"/>
                  </a:cubicBezTo>
                  <a:cubicBezTo>
                    <a:pt x="34" y="154"/>
                    <a:pt x="43" y="159"/>
                    <a:pt x="54" y="163"/>
                  </a:cubicBezTo>
                  <a:cubicBezTo>
                    <a:pt x="65" y="166"/>
                    <a:pt x="77" y="168"/>
                    <a:pt x="89" y="168"/>
                  </a:cubicBezTo>
                  <a:cubicBezTo>
                    <a:pt x="102" y="168"/>
                    <a:pt x="114" y="166"/>
                    <a:pt x="125" y="163"/>
                  </a:cubicBezTo>
                  <a:cubicBezTo>
                    <a:pt x="136" y="159"/>
                    <a:pt x="145" y="154"/>
                    <a:pt x="153" y="147"/>
                  </a:cubicBezTo>
                  <a:cubicBezTo>
                    <a:pt x="161" y="140"/>
                    <a:pt x="167" y="131"/>
                    <a:pt x="172" y="121"/>
                  </a:cubicBezTo>
                  <a:cubicBezTo>
                    <a:pt x="176" y="110"/>
                    <a:pt x="178" y="98"/>
                    <a:pt x="178" y="84"/>
                  </a:cubicBezTo>
                  <a:cubicBezTo>
                    <a:pt x="178" y="70"/>
                    <a:pt x="176" y="58"/>
                    <a:pt x="172" y="47"/>
                  </a:cubicBezTo>
                  <a:close/>
                  <a:moveTo>
                    <a:pt x="113" y="127"/>
                  </a:moveTo>
                  <a:cubicBezTo>
                    <a:pt x="106" y="136"/>
                    <a:pt x="98" y="140"/>
                    <a:pt x="89" y="140"/>
                  </a:cubicBezTo>
                  <a:cubicBezTo>
                    <a:pt x="81" y="140"/>
                    <a:pt x="73" y="136"/>
                    <a:pt x="66" y="127"/>
                  </a:cubicBezTo>
                  <a:cubicBezTo>
                    <a:pt x="60" y="119"/>
                    <a:pt x="56" y="104"/>
                    <a:pt x="56" y="84"/>
                  </a:cubicBezTo>
                  <a:cubicBezTo>
                    <a:pt x="56" y="64"/>
                    <a:pt x="60" y="49"/>
                    <a:pt x="66" y="41"/>
                  </a:cubicBezTo>
                  <a:cubicBezTo>
                    <a:pt x="73" y="32"/>
                    <a:pt x="81" y="28"/>
                    <a:pt x="89" y="28"/>
                  </a:cubicBezTo>
                  <a:cubicBezTo>
                    <a:pt x="98" y="28"/>
                    <a:pt x="106" y="32"/>
                    <a:pt x="113" y="41"/>
                  </a:cubicBezTo>
                  <a:cubicBezTo>
                    <a:pt x="119" y="49"/>
                    <a:pt x="123" y="64"/>
                    <a:pt x="123" y="84"/>
                  </a:cubicBezTo>
                  <a:cubicBezTo>
                    <a:pt x="123" y="104"/>
                    <a:pt x="119" y="119"/>
                    <a:pt x="113" y="127"/>
                  </a:cubicBezTo>
                  <a:close/>
                </a:path>
              </a:pathLst>
            </a:custGeom>
            <a:solidFill>
              <a:srgbClr val="FFFFFF"/>
            </a:solidFill>
            <a:ln>
              <a:noFill/>
            </a:ln>
          </p:spPr>
          <p:txBody>
            <a:bodyPr anchor="ctr"/>
            <a:lstStyle/>
            <a:p>
              <a:pPr algn="ctr"/>
              <a:endParaRPr>
                <a:solidFill>
                  <a:srgbClr val="000000"/>
                </a:solidFill>
              </a:endParaRPr>
            </a:p>
          </p:txBody>
        </p:sp>
        <p:sp>
          <p:nvSpPr>
            <p:cNvPr id="28" name="Freeform: Shape 44"/>
            <p:cNvSpPr/>
            <p:nvPr/>
          </p:nvSpPr>
          <p:spPr bwMode="auto">
            <a:xfrm>
              <a:off x="9812338" y="1545411"/>
              <a:ext cx="79973" cy="79972"/>
            </a:xfrm>
            <a:custGeom>
              <a:avLst/>
              <a:gdLst>
                <a:gd name="T0" fmla="*/ 56 w 56"/>
                <a:gd name="T1" fmla="*/ 19 h 56"/>
                <a:gd name="T2" fmla="*/ 18 w 56"/>
                <a:gd name="T3" fmla="*/ 0 h 56"/>
                <a:gd name="T4" fmla="*/ 0 w 56"/>
                <a:gd name="T5" fmla="*/ 38 h 56"/>
                <a:gd name="T6" fmla="*/ 37 w 56"/>
                <a:gd name="T7" fmla="*/ 56 h 56"/>
                <a:gd name="T8" fmla="*/ 56 w 56"/>
                <a:gd name="T9" fmla="*/ 19 h 56"/>
              </a:gdLst>
              <a:ahLst/>
              <a:cxnLst>
                <a:cxn ang="0">
                  <a:pos x="T0" y="T1"/>
                </a:cxn>
                <a:cxn ang="0">
                  <a:pos x="T2" y="T3"/>
                </a:cxn>
                <a:cxn ang="0">
                  <a:pos x="T4" y="T5"/>
                </a:cxn>
                <a:cxn ang="0">
                  <a:pos x="T6" y="T7"/>
                </a:cxn>
                <a:cxn ang="0">
                  <a:pos x="T8" y="T9"/>
                </a:cxn>
              </a:cxnLst>
              <a:rect l="0" t="0" r="r" b="b"/>
              <a:pathLst>
                <a:path w="56" h="56">
                  <a:moveTo>
                    <a:pt x="56" y="19"/>
                  </a:moveTo>
                  <a:lnTo>
                    <a:pt x="18" y="0"/>
                  </a:lnTo>
                  <a:lnTo>
                    <a:pt x="0" y="38"/>
                  </a:lnTo>
                  <a:lnTo>
                    <a:pt x="37" y="56"/>
                  </a:lnTo>
                  <a:lnTo>
                    <a:pt x="56" y="19"/>
                  </a:lnTo>
                  <a:close/>
                </a:path>
              </a:pathLst>
            </a:custGeom>
            <a:solidFill>
              <a:srgbClr val="FFFFFF"/>
            </a:solidFill>
            <a:ln>
              <a:noFill/>
            </a:ln>
          </p:spPr>
          <p:txBody>
            <a:bodyPr anchor="ctr"/>
            <a:lstStyle/>
            <a:p>
              <a:pPr algn="ctr"/>
              <a:endParaRPr>
                <a:solidFill>
                  <a:srgbClr val="000000"/>
                </a:solidFill>
              </a:endParaRPr>
            </a:p>
          </p:txBody>
        </p:sp>
      </p:grpSp>
      <p:sp>
        <p:nvSpPr>
          <p:cNvPr id="2" name="Rectangle 1"/>
          <p:cNvSpPr/>
          <p:nvPr/>
        </p:nvSpPr>
        <p:spPr>
          <a:xfrm>
            <a:off x="1470698" y="-12501"/>
            <a:ext cx="5254387" cy="548099"/>
          </a:xfrm>
          <a:prstGeom prst="rect">
            <a:avLst/>
          </a:prstGeom>
        </p:spPr>
        <p:txBody>
          <a:bodyPr wrap="none">
            <a:spAutoFit/>
          </a:bodyPr>
          <a:lstStyle/>
          <a:p>
            <a:pPr>
              <a:lnSpc>
                <a:spcPct val="115000"/>
              </a:lnSpc>
              <a:spcAft>
                <a:spcPts val="0"/>
              </a:spcAft>
            </a:pPr>
            <a:r>
              <a:rPr lang="vi-VN"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Yếu tố biểu cảm </a:t>
            </a: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bài hịch</a:t>
            </a:r>
            <a:endParaRPr lang="en-GB" sz="280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960253" y="972487"/>
            <a:ext cx="2852711" cy="1631216"/>
          </a:xfrm>
          <a:prstGeom prst="rect">
            <a:avLst/>
          </a:prstGeom>
        </p:spPr>
        <p:txBody>
          <a:bodyPr wrap="square">
            <a:spAutoFit/>
          </a:bodyPr>
          <a:lstStyle/>
          <a:p>
            <a:pPr algn="just"/>
            <a:r>
              <a:rPr lang="vi-VN" sz="2000">
                <a:latin typeface="Times New Roman" panose="02020603050405020304" pitchFamily="18" charset="0"/>
                <a:ea typeface="Times New Roman" panose="02020603050405020304" pitchFamily="18" charset="0"/>
              </a:rPr>
              <a:t>Nỗi lòng đau đớn đến quặn thắt, căm thù giặc đến bầm gan tím ruột. Mong rửa nhục đến “</a:t>
            </a:r>
            <a:r>
              <a:rPr lang="vi-VN" sz="2000" i="1">
                <a:latin typeface="Times New Roman" panose="02020603050405020304" pitchFamily="18" charset="0"/>
                <a:ea typeface="Times New Roman" panose="02020603050405020304" pitchFamily="18" charset="0"/>
              </a:rPr>
              <a:t>quên ăn, mất ngủ</a:t>
            </a:r>
            <a:r>
              <a:rPr lang="vi-VN" sz="2000">
                <a:latin typeface="Times New Roman" panose="02020603050405020304" pitchFamily="18" charset="0"/>
                <a:ea typeface="Times New Roman" panose="02020603050405020304" pitchFamily="18" charset="0"/>
              </a:rPr>
              <a:t>”, </a:t>
            </a:r>
            <a:endParaRPr lang="en-GB" sz="2400"/>
          </a:p>
        </p:txBody>
      </p:sp>
      <p:sp>
        <p:nvSpPr>
          <p:cNvPr id="42" name="Rectangle 41"/>
          <p:cNvSpPr/>
          <p:nvPr/>
        </p:nvSpPr>
        <p:spPr>
          <a:xfrm>
            <a:off x="1015321" y="3204603"/>
            <a:ext cx="2797643" cy="1479700"/>
          </a:xfrm>
          <a:prstGeom prst="rect">
            <a:avLst/>
          </a:prstGeom>
        </p:spPr>
        <p:txBody>
          <a:bodyPr wrap="square">
            <a:spAutoFit/>
          </a:bodyPr>
          <a:lstStyle/>
          <a:p>
            <a:pPr algn="just" fontAlgn="base">
              <a:lnSpc>
                <a:spcPct val="115000"/>
              </a:lnSpc>
              <a:spcAft>
                <a:spcPts val="0"/>
              </a:spcAft>
            </a:pPr>
            <a:r>
              <a:rPr lang="vi-VN" sz="2000">
                <a:latin typeface="Times New Roman" panose="02020603050405020304" pitchFamily="18" charset="0"/>
                <a:ea typeface="Times New Roman" panose="02020603050405020304" pitchFamily="18" charset="0"/>
                <a:cs typeface="Times New Roman" panose="02020603050405020304" pitchFamily="18" charset="0"/>
              </a:rPr>
              <a:t>Nỗi đau đớn, căm tức biến thành khao khát hành động: </a:t>
            </a:r>
            <a:r>
              <a:rPr lang="vi-VN" sz="2000" i="1">
                <a:latin typeface="Times New Roman" panose="02020603050405020304" pitchFamily="18" charset="0"/>
                <a:ea typeface="Times New Roman" panose="02020603050405020304" pitchFamily="18" charset="0"/>
                <a:cs typeface="Times New Roman" panose="02020603050405020304" pitchFamily="18" charset="0"/>
              </a:rPr>
              <a:t>“xả thịt, lột da, nuốt gan, uống máu”</a:t>
            </a:r>
            <a:endParaRPr lang="en-GB" sz="200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5055220" y="1031479"/>
            <a:ext cx="3568390" cy="1685077"/>
          </a:xfrm>
          <a:prstGeom prst="rect">
            <a:avLst/>
          </a:prstGeom>
        </p:spPr>
        <p:txBody>
          <a:bodyPr wrap="square">
            <a:spAutoFit/>
          </a:bodyPr>
          <a:lstStyle/>
          <a:p>
            <a:pPr algn="just" fontAlgn="base">
              <a:lnSpc>
                <a:spcPct val="115000"/>
              </a:lnSpc>
              <a:spcAft>
                <a:spcPts val="0"/>
              </a:spcAft>
            </a:pPr>
            <a:r>
              <a:rPr lang="vi-VN" sz="1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 nghĩa lớn mà coi thường thịt nát, xương tan, muốn xả thân hi sinh vì nước “</a:t>
            </a:r>
            <a:r>
              <a:rPr lang="vi-VN" sz="1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dẫu cho trăm thân này phơi ngoài nội cỏ, ngàn xác này gói trong da ngựa</a:t>
            </a:r>
            <a:r>
              <a:rPr lang="vi-VN" sz="1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4996653" y="3329111"/>
            <a:ext cx="3703947" cy="1477328"/>
          </a:xfrm>
          <a:prstGeom prst="rect">
            <a:avLst/>
          </a:prstGeom>
        </p:spPr>
        <p:txBody>
          <a:bodyPr wrap="square">
            <a:spAutoFit/>
          </a:bodyPr>
          <a:lstStyle/>
          <a:p>
            <a:pPr algn="just"/>
            <a:r>
              <a:rPr lang="vi-VN" sz="1800">
                <a:solidFill>
                  <a:schemeClr val="bg1"/>
                </a:solidFill>
                <a:latin typeface="Times New Roman" panose="02020603050405020304" pitchFamily="18" charset="0"/>
                <a:ea typeface="Times New Roman" panose="02020603050405020304" pitchFamily="18" charset="0"/>
              </a:rPr>
              <a:t>Trần Quốc Tuấn là chính là </a:t>
            </a:r>
            <a:r>
              <a:rPr lang="vi-VN" sz="1800" b="1">
                <a:solidFill>
                  <a:schemeClr val="bg1"/>
                </a:solidFill>
                <a:latin typeface="Times New Roman" panose="02020603050405020304" pitchFamily="18" charset="0"/>
                <a:ea typeface="Times New Roman" panose="02020603050405020304" pitchFamily="18" charset="0"/>
              </a:rPr>
              <a:t>biểu tượng của lòng yêu nước, là một con người đầy trí tuệ, giàu tình cảm sẵn sàng hi sinh</a:t>
            </a:r>
            <a:r>
              <a:rPr lang="vi-VN" sz="1800">
                <a:solidFill>
                  <a:schemeClr val="bg1"/>
                </a:solidFill>
                <a:latin typeface="Times New Roman" panose="02020603050405020304" pitchFamily="18" charset="0"/>
                <a:ea typeface="Times New Roman" panose="02020603050405020304" pitchFamily="18" charset="0"/>
              </a:rPr>
              <a:t> vì lợi ích của bản thân, vì đất nước, vì dân tộc.</a:t>
            </a:r>
            <a:r>
              <a:rPr lang="vi-VN" sz="1800">
                <a:solidFill>
                  <a:schemeClr val="bg1"/>
                </a:solidFill>
                <a:latin typeface="Times New Roman" panose="02020603050405020304" pitchFamily="18" charset="0"/>
                <a:ea typeface="Segoe UI" panose="020B0502040204020203" pitchFamily="34" charset="0"/>
              </a:rPr>
              <a:t> </a:t>
            </a:r>
            <a:endParaRPr lang="en-GB" sz="20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2" grpId="0"/>
      <p:bldP spid="43"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9020" y="-267629"/>
            <a:ext cx="4300902" cy="5159297"/>
            <a:chOff x="7252" y="1884"/>
            <a:chExt cx="5594" cy="2781"/>
          </a:xfrm>
        </p:grpSpPr>
        <p:grpSp>
          <p:nvGrpSpPr>
            <p:cNvPr id="54" name="Gruppierung 71"/>
            <p:cNvGrpSpPr/>
            <p:nvPr/>
          </p:nvGrpSpPr>
          <p:grpSpPr>
            <a:xfrm>
              <a:off x="7252" y="2183"/>
              <a:ext cx="2610" cy="2482"/>
              <a:chOff x="798834" y="1137541"/>
              <a:chExt cx="2591952" cy="2463996"/>
            </a:xfrm>
          </p:grpSpPr>
          <p:sp>
            <p:nvSpPr>
              <p:cNvPr id="55" name="Shape 1021"/>
              <p:cNvSpPr/>
              <p:nvPr/>
            </p:nvSpPr>
            <p:spPr>
              <a:xfrm>
                <a:off x="798836" y="1137542"/>
                <a:ext cx="2591950" cy="2463995"/>
              </a:xfrm>
              <a:prstGeom prst="rect">
                <a:avLst/>
              </a:prstGeom>
              <a:noFill/>
              <a:ln w="38100" cap="flat" cmpd="sng">
                <a:solidFill>
                  <a:srgbClr val="EFE9DD"/>
                </a:solidFill>
                <a:miter lim="400000"/>
              </a:ln>
              <a:effectLst/>
            </p:spPr>
            <p:txBody>
              <a:bodyPr wrap="square" lIns="0" tIns="0" rIns="0" bIns="0" numCol="1" anchor="ctr">
                <a:noAutofit/>
              </a:bodyPr>
              <a:lstStyle/>
              <a:p>
                <a:pPr algn="ctr" defTabSz="1030605">
                  <a:lnSpc>
                    <a:spcPct val="90000"/>
                  </a:lnSpc>
                  <a:defRPr sz="1800"/>
                </a:pPr>
                <a:endParaRPr sz="1100" b="1" spc="-41" dirty="0">
                  <a:solidFill>
                    <a:srgbClr val="FFFFFF"/>
                  </a:solidFill>
                  <a:ea typeface="Rajdhani Semibold"/>
                  <a:cs typeface="Arial" panose="020B0604020202020204" pitchFamily="34" charset="0"/>
                  <a:sym typeface="Rajdhani Semibold"/>
                </a:endParaRPr>
              </a:p>
            </p:txBody>
          </p:sp>
          <p:sp>
            <p:nvSpPr>
              <p:cNvPr id="56" name="Shape 1021"/>
              <p:cNvSpPr/>
              <p:nvPr/>
            </p:nvSpPr>
            <p:spPr>
              <a:xfrm>
                <a:off x="798834" y="1137541"/>
                <a:ext cx="2591951" cy="375474"/>
              </a:xfrm>
              <a:prstGeom prst="rect">
                <a:avLst/>
              </a:prstGeom>
              <a:solidFill>
                <a:srgbClr val="EFE9DD"/>
              </a:solidFill>
              <a:ln w="12700" cap="flat">
                <a:noFill/>
                <a:miter lim="400000"/>
              </a:ln>
              <a:effectLst/>
            </p:spPr>
            <p:txBody>
              <a:bodyPr wrap="square" lIns="0" tIns="0" rIns="0" bIns="0" numCol="1" anchor="ctr">
                <a:noAutofit/>
              </a:bodyPr>
              <a:lstStyle/>
              <a:p>
                <a:pPr algn="ctr" defTabSz="1030605">
                  <a:lnSpc>
                    <a:spcPct val="90000"/>
                  </a:lnSpc>
                  <a:defRPr sz="1800"/>
                </a:pPr>
                <a:endParaRPr b="1" spc="-41" dirty="0">
                  <a:solidFill>
                    <a:srgbClr val="FFFFFF"/>
                  </a:solidFill>
                  <a:ea typeface="Rajdhani Semibold"/>
                  <a:cs typeface="Arial" panose="020B0604020202020204" pitchFamily="34" charset="0"/>
                  <a:sym typeface="Rajdhani Semibold"/>
                </a:endParaRPr>
              </a:p>
            </p:txBody>
          </p:sp>
        </p:grpSp>
        <p:grpSp>
          <p:nvGrpSpPr>
            <p:cNvPr id="58" name="Gruppierung 75"/>
            <p:cNvGrpSpPr/>
            <p:nvPr/>
          </p:nvGrpSpPr>
          <p:grpSpPr>
            <a:xfrm>
              <a:off x="10141" y="2183"/>
              <a:ext cx="2705" cy="2482"/>
              <a:chOff x="589445" y="1137541"/>
              <a:chExt cx="2686146" cy="2463996"/>
            </a:xfrm>
          </p:grpSpPr>
          <p:sp>
            <p:nvSpPr>
              <p:cNvPr id="59" name="Shape 1021"/>
              <p:cNvSpPr/>
              <p:nvPr/>
            </p:nvSpPr>
            <p:spPr>
              <a:xfrm>
                <a:off x="589446" y="1137542"/>
                <a:ext cx="2686145" cy="2463995"/>
              </a:xfrm>
              <a:prstGeom prst="rect">
                <a:avLst/>
              </a:prstGeom>
              <a:noFill/>
              <a:ln w="38100" cap="flat" cmpd="sng">
                <a:solidFill>
                  <a:srgbClr val="EFE9DD"/>
                </a:solidFill>
                <a:miter lim="400000"/>
              </a:ln>
              <a:effectLst/>
            </p:spPr>
            <p:txBody>
              <a:bodyPr wrap="square" lIns="0" tIns="0" rIns="0" bIns="0" numCol="1" anchor="ctr">
                <a:noAutofit/>
              </a:bodyPr>
              <a:lstStyle/>
              <a:p>
                <a:pPr algn="ctr" defTabSz="1030605">
                  <a:lnSpc>
                    <a:spcPct val="90000"/>
                  </a:lnSpc>
                  <a:defRPr sz="1800"/>
                </a:pPr>
                <a:endParaRPr sz="1100" b="1" spc="-41" dirty="0">
                  <a:solidFill>
                    <a:srgbClr val="FFFFFF"/>
                  </a:solidFill>
                  <a:ea typeface="Rajdhani Semibold"/>
                  <a:cs typeface="Arial" panose="020B0604020202020204" pitchFamily="34" charset="0"/>
                  <a:sym typeface="Rajdhani Semibold"/>
                </a:endParaRPr>
              </a:p>
            </p:txBody>
          </p:sp>
          <p:sp>
            <p:nvSpPr>
              <p:cNvPr id="60" name="Shape 1021"/>
              <p:cNvSpPr/>
              <p:nvPr/>
            </p:nvSpPr>
            <p:spPr>
              <a:xfrm>
                <a:off x="589445" y="1137541"/>
                <a:ext cx="2686145" cy="375474"/>
              </a:xfrm>
              <a:prstGeom prst="rect">
                <a:avLst/>
              </a:prstGeom>
              <a:solidFill>
                <a:srgbClr val="EFE9DD"/>
              </a:solidFill>
              <a:ln w="12700" cap="flat">
                <a:solidFill>
                  <a:srgbClr val="EFE9DD"/>
                </a:solidFill>
                <a:miter lim="400000"/>
              </a:ln>
              <a:effectLst/>
            </p:spPr>
            <p:txBody>
              <a:bodyPr wrap="square" lIns="0" tIns="0" rIns="0" bIns="0" numCol="1" anchor="ctr">
                <a:noAutofit/>
              </a:bodyPr>
              <a:lstStyle/>
              <a:p>
                <a:pPr algn="ctr" defTabSz="1030605">
                  <a:lnSpc>
                    <a:spcPct val="90000"/>
                  </a:lnSpc>
                  <a:defRPr sz="1800"/>
                </a:pPr>
                <a:endParaRPr lang="en-US" b="1" spc="-41" dirty="0">
                  <a:solidFill>
                    <a:srgbClr val="753D13"/>
                  </a:solidFill>
                  <a:ea typeface="Rajdhani Semibold"/>
                  <a:cs typeface="Arial" panose="020B0604020202020204" pitchFamily="34" charset="0"/>
                  <a:sym typeface="Rajdhani Semibold"/>
                </a:endParaRPr>
              </a:p>
            </p:txBody>
          </p:sp>
        </p:grpSp>
        <p:grpSp>
          <p:nvGrpSpPr>
            <p:cNvPr id="68" name="Gruppierung 93"/>
            <p:cNvGrpSpPr/>
            <p:nvPr/>
          </p:nvGrpSpPr>
          <p:grpSpPr>
            <a:xfrm>
              <a:off x="7372" y="1884"/>
              <a:ext cx="2253" cy="546"/>
              <a:chOff x="903523" y="1225112"/>
              <a:chExt cx="1370377" cy="347109"/>
            </a:xfrm>
            <a:solidFill>
              <a:srgbClr val="4276AA"/>
            </a:solidFill>
          </p:grpSpPr>
          <p:sp>
            <p:nvSpPr>
              <p:cNvPr id="69" name="Abgerundetes Rechteck 94"/>
              <p:cNvSpPr/>
              <p:nvPr/>
            </p:nvSpPr>
            <p:spPr>
              <a:xfrm>
                <a:off x="903523" y="1225112"/>
                <a:ext cx="113077" cy="347109"/>
              </a:xfrm>
              <a:prstGeom prst="roundRect">
                <a:avLst>
                  <a:gd name="adj" fmla="val 50000"/>
                </a:avLst>
              </a:prstGeom>
              <a:solidFill>
                <a:srgbClr val="EFE9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30605"/>
                <a:endParaRPr lang="de-DE" sz="700" dirty="0">
                  <a:solidFill>
                    <a:srgbClr val="FFFFFF"/>
                  </a:solidFill>
                  <a:cs typeface="Arial" panose="020B0604020202020204" pitchFamily="34" charset="0"/>
                </a:endParaRPr>
              </a:p>
            </p:txBody>
          </p:sp>
          <p:sp>
            <p:nvSpPr>
              <p:cNvPr id="70" name="Abgerundetes Rechteck 95"/>
              <p:cNvSpPr/>
              <p:nvPr/>
            </p:nvSpPr>
            <p:spPr>
              <a:xfrm>
                <a:off x="2160823" y="1225112"/>
                <a:ext cx="113077" cy="347109"/>
              </a:xfrm>
              <a:prstGeom prst="roundRect">
                <a:avLst>
                  <a:gd name="adj" fmla="val 50000"/>
                </a:avLst>
              </a:prstGeom>
              <a:solidFill>
                <a:srgbClr val="EFE9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30605"/>
                <a:endParaRPr lang="de-DE" sz="700" dirty="0">
                  <a:solidFill>
                    <a:srgbClr val="FFFFFF"/>
                  </a:solidFill>
                  <a:cs typeface="Arial" panose="020B0604020202020204" pitchFamily="34" charset="0"/>
                </a:endParaRPr>
              </a:p>
            </p:txBody>
          </p:sp>
        </p:grpSp>
        <p:grpSp>
          <p:nvGrpSpPr>
            <p:cNvPr id="71" name="Gruppierung 96"/>
            <p:cNvGrpSpPr/>
            <p:nvPr/>
          </p:nvGrpSpPr>
          <p:grpSpPr>
            <a:xfrm>
              <a:off x="10468" y="1884"/>
              <a:ext cx="2253" cy="546"/>
              <a:chOff x="903523" y="1225112"/>
              <a:chExt cx="1370377" cy="347109"/>
            </a:xfrm>
            <a:solidFill>
              <a:schemeClr val="accent4"/>
            </a:solidFill>
          </p:grpSpPr>
          <p:sp>
            <p:nvSpPr>
              <p:cNvPr id="72" name="Abgerundetes Rechteck 97"/>
              <p:cNvSpPr/>
              <p:nvPr/>
            </p:nvSpPr>
            <p:spPr>
              <a:xfrm>
                <a:off x="903523" y="1225112"/>
                <a:ext cx="113077" cy="347109"/>
              </a:xfrm>
              <a:prstGeom prst="roundRect">
                <a:avLst>
                  <a:gd name="adj" fmla="val 50000"/>
                </a:avLst>
              </a:prstGeom>
              <a:solidFill>
                <a:srgbClr val="EFE9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30605"/>
                <a:endParaRPr lang="de-DE" sz="700" dirty="0">
                  <a:solidFill>
                    <a:srgbClr val="FFFFFF"/>
                  </a:solidFill>
                  <a:cs typeface="Arial" panose="020B0604020202020204" pitchFamily="34" charset="0"/>
                </a:endParaRPr>
              </a:p>
            </p:txBody>
          </p:sp>
          <p:sp>
            <p:nvSpPr>
              <p:cNvPr id="73" name="Abgerundetes Rechteck 98"/>
              <p:cNvSpPr/>
              <p:nvPr/>
            </p:nvSpPr>
            <p:spPr>
              <a:xfrm>
                <a:off x="2160823" y="1225112"/>
                <a:ext cx="113077" cy="347109"/>
              </a:xfrm>
              <a:prstGeom prst="roundRect">
                <a:avLst>
                  <a:gd name="adj" fmla="val 50000"/>
                </a:avLst>
              </a:prstGeom>
              <a:solidFill>
                <a:srgbClr val="EFE9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30605"/>
                <a:endParaRPr lang="de-DE" sz="700" dirty="0">
                  <a:solidFill>
                    <a:srgbClr val="FFFFFF"/>
                  </a:solidFill>
                  <a:cs typeface="Arial" panose="020B0604020202020204" pitchFamily="34" charset="0"/>
                </a:endParaRPr>
              </a:p>
            </p:txBody>
          </p:sp>
        </p:grpSp>
      </p:grpSp>
      <p:sp>
        <p:nvSpPr>
          <p:cNvPr id="3" name="Rectangle 2"/>
          <p:cNvSpPr/>
          <p:nvPr/>
        </p:nvSpPr>
        <p:spPr>
          <a:xfrm>
            <a:off x="912574" y="767742"/>
            <a:ext cx="2613344" cy="523220"/>
          </a:xfrm>
          <a:prstGeom prst="rect">
            <a:avLst/>
          </a:prstGeom>
        </p:spPr>
        <p:txBody>
          <a:bodyPr wrap="none">
            <a:spAutoFit/>
          </a:bodyPr>
          <a:lstStyle/>
          <a:p>
            <a:r>
              <a:rPr lang="vi-VN" sz="2800" b="1">
                <a:solidFill>
                  <a:srgbClr val="FF0000"/>
                </a:solidFill>
                <a:latin typeface="Times New Roman" panose="02020603050405020304" pitchFamily="18" charset="0"/>
                <a:ea typeface="Times New Roman" panose="02020603050405020304" pitchFamily="18" charset="0"/>
              </a:rPr>
              <a:t>IV. TỔNG KẾT</a:t>
            </a:r>
            <a:endParaRPr lang="en-GB" sz="3200"/>
          </a:p>
        </p:txBody>
      </p:sp>
      <p:sp>
        <p:nvSpPr>
          <p:cNvPr id="4" name="Rectangle 3"/>
          <p:cNvSpPr/>
          <p:nvPr/>
        </p:nvSpPr>
        <p:spPr>
          <a:xfrm>
            <a:off x="4722848" y="421884"/>
            <a:ext cx="2032929" cy="483017"/>
          </a:xfrm>
          <a:prstGeom prst="rect">
            <a:avLst/>
          </a:prstGeom>
        </p:spPr>
        <p:txBody>
          <a:bodyPr wrap="none">
            <a:spAutoFit/>
          </a:bodyPr>
          <a:lstStyle/>
          <a:p>
            <a:pPr algn="just" fontAlgn="base">
              <a:lnSpc>
                <a:spcPct val="115000"/>
              </a:lnSpc>
              <a:spcAft>
                <a:spcPts val="0"/>
              </a:spcAft>
            </a:pPr>
            <a:r>
              <a:rPr lang="vi-VN" sz="2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Nghệ thuật</a:t>
            </a:r>
            <a:r>
              <a:rPr lang="vi-VN" sz="24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791971" y="1162201"/>
            <a:ext cx="1894682" cy="3401700"/>
          </a:xfrm>
          <a:prstGeom prst="rect">
            <a:avLst/>
          </a:prstGeom>
        </p:spPr>
        <p:txBody>
          <a:bodyPr wrap="square">
            <a:spAutoFit/>
          </a:bodyPr>
          <a:lstStyle/>
          <a:p>
            <a:pPr algn="just" fontAlgn="base">
              <a:lnSpc>
                <a:spcPct val="115000"/>
              </a:lnSpc>
              <a:spcAft>
                <a:spcPts val="0"/>
              </a:spcAft>
            </a:pPr>
            <a:r>
              <a:rPr lang="vi-VN" sz="17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 là một tác phẩm nghị luận xuất sắc, biểu tượng cho sức mạnh của dân tộc. Bài nghị luận có sự kết hợp giữa lập luận chặt chẽ, sắc bén với lời văn thống thiết, có sức lôi cuốn mạnh mẽ. </a:t>
            </a:r>
            <a:endParaRPr lang="en-GB" sz="170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7143234" y="421883"/>
            <a:ext cx="1776448" cy="483017"/>
          </a:xfrm>
          <a:prstGeom prst="rect">
            <a:avLst/>
          </a:prstGeom>
        </p:spPr>
        <p:txBody>
          <a:bodyPr wrap="none">
            <a:spAutoFit/>
          </a:bodyPr>
          <a:lstStyle/>
          <a:p>
            <a:pPr algn="just" fontAlgn="base">
              <a:lnSpc>
                <a:spcPct val="115000"/>
              </a:lnSpc>
              <a:spcAft>
                <a:spcPts val="0"/>
              </a:spcAft>
            </a:pPr>
            <a:r>
              <a:rPr lang="vi-VN" sz="2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Nội dung</a:t>
            </a:r>
            <a:r>
              <a:rPr lang="vi-VN" sz="24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7012798" y="1162201"/>
            <a:ext cx="1974527" cy="3702552"/>
          </a:xfrm>
          <a:prstGeom prst="rect">
            <a:avLst/>
          </a:prstGeom>
        </p:spPr>
        <p:txBody>
          <a:bodyPr wrap="square">
            <a:spAutoFit/>
          </a:bodyPr>
          <a:lstStyle/>
          <a:p>
            <a:pPr algn="just" fontAlgn="base">
              <a:lnSpc>
                <a:spcPct val="115000"/>
              </a:lnSpc>
              <a:spcAft>
                <a:spcPts val="0"/>
              </a:spcAft>
            </a:pPr>
            <a:r>
              <a:rPr lang="vi-VN" sz="17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hịch thể </a:t>
            </a:r>
            <a:r>
              <a:rPr lang="vi-VN" sz="17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 tinh thần yêu nước nồng nàn của dân tộc</a:t>
            </a:r>
            <a:r>
              <a:rPr lang="vi-VN" sz="17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trong cuộc kháng chiến chống quân Mông- Nguyên, bộc lộ </a:t>
            </a:r>
            <a:r>
              <a:rPr lang="vi-VN" sz="17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lòng căm thù giặc sâu sắc, ý chí, quyết tâm</a:t>
            </a:r>
            <a:r>
              <a:rPr lang="vi-VN" sz="17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rèn luyện để chiến thắng kẻ thù xâm lược. </a:t>
            </a:r>
            <a:endParaRPr lang="en-GB" sz="1700">
              <a:solidFill>
                <a:schemeClr val="bg1"/>
              </a:solidFill>
              <a:effectLst/>
              <a:latin typeface="Times New Roman" panose="02020603050405020304" pitchFamily="18" charset="0"/>
              <a:ea typeface="Times New Roman" panose="02020603050405020304" pitchFamily="18" charset="0"/>
            </a:endParaRPr>
          </a:p>
        </p:txBody>
      </p:sp>
      <p:sp>
        <p:nvSpPr>
          <p:cNvPr id="27" name="Freeform 3"/>
          <p:cNvSpPr/>
          <p:nvPr/>
        </p:nvSpPr>
        <p:spPr>
          <a:xfrm>
            <a:off x="0" y="988741"/>
            <a:ext cx="4438492" cy="4182067"/>
          </a:xfrm>
          <a:custGeom>
            <a:avLst/>
            <a:gdLst/>
            <a:ahLst/>
            <a:cxnLst/>
            <a:rect l="l" t="t" r="r" b="b"/>
            <a:pathLst>
              <a:path w="18288000" h="10965180">
                <a:moveTo>
                  <a:pt x="0" y="0"/>
                </a:moveTo>
                <a:lnTo>
                  <a:pt x="18288000" y="0"/>
                </a:lnTo>
                <a:lnTo>
                  <a:pt x="18288000" y="10965180"/>
                </a:lnTo>
                <a:lnTo>
                  <a:pt x="0" y="109651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374"/>
          <p:cNvSpPr/>
          <p:nvPr/>
        </p:nvSpPr>
        <p:spPr bwMode="auto">
          <a:xfrm>
            <a:off x="763301" y="1641416"/>
            <a:ext cx="872729" cy="904875"/>
          </a:xfrm>
          <a:custGeom>
            <a:avLst/>
            <a:gdLst>
              <a:gd name="T0" fmla="*/ 367 w 367"/>
              <a:gd name="T1" fmla="*/ 190 h 380"/>
              <a:gd name="T2" fmla="*/ 367 w 367"/>
              <a:gd name="T3" fmla="*/ 192 h 380"/>
              <a:gd name="T4" fmla="*/ 366 w 367"/>
              <a:gd name="T5" fmla="*/ 194 h 380"/>
              <a:gd name="T6" fmla="*/ 366 w 367"/>
              <a:gd name="T7" fmla="*/ 195 h 380"/>
              <a:gd name="T8" fmla="*/ 366 w 367"/>
              <a:gd name="T9" fmla="*/ 195 h 380"/>
              <a:gd name="T10" fmla="*/ 350 w 367"/>
              <a:gd name="T11" fmla="*/ 207 h 380"/>
              <a:gd name="T12" fmla="*/ 308 w 367"/>
              <a:gd name="T13" fmla="*/ 213 h 380"/>
              <a:gd name="T14" fmla="*/ 255 w 367"/>
              <a:gd name="T15" fmla="*/ 212 h 380"/>
              <a:gd name="T16" fmla="*/ 222 w 367"/>
              <a:gd name="T17" fmla="*/ 255 h 380"/>
              <a:gd name="T18" fmla="*/ 229 w 367"/>
              <a:gd name="T19" fmla="*/ 255 h 380"/>
              <a:gd name="T20" fmla="*/ 239 w 367"/>
              <a:gd name="T21" fmla="*/ 265 h 380"/>
              <a:gd name="T22" fmla="*/ 229 w 367"/>
              <a:gd name="T23" fmla="*/ 275 h 380"/>
              <a:gd name="T24" fmla="*/ 206 w 367"/>
              <a:gd name="T25" fmla="*/ 275 h 380"/>
              <a:gd name="T26" fmla="*/ 180 w 367"/>
              <a:gd name="T27" fmla="*/ 307 h 380"/>
              <a:gd name="T28" fmla="*/ 197 w 367"/>
              <a:gd name="T29" fmla="*/ 307 h 380"/>
              <a:gd name="T30" fmla="*/ 207 w 367"/>
              <a:gd name="T31" fmla="*/ 317 h 380"/>
              <a:gd name="T32" fmla="*/ 197 w 367"/>
              <a:gd name="T33" fmla="*/ 327 h 380"/>
              <a:gd name="T34" fmla="*/ 165 w 367"/>
              <a:gd name="T35" fmla="*/ 327 h 380"/>
              <a:gd name="T36" fmla="*/ 123 w 367"/>
              <a:gd name="T37" fmla="*/ 380 h 380"/>
              <a:gd name="T38" fmla="*/ 105 w 367"/>
              <a:gd name="T39" fmla="*/ 370 h 380"/>
              <a:gd name="T40" fmla="*/ 181 w 367"/>
              <a:gd name="T41" fmla="*/ 210 h 380"/>
              <a:gd name="T42" fmla="*/ 58 w 367"/>
              <a:gd name="T43" fmla="*/ 206 h 380"/>
              <a:gd name="T44" fmla="*/ 23 w 367"/>
              <a:gd name="T45" fmla="*/ 250 h 380"/>
              <a:gd name="T46" fmla="*/ 0 w 367"/>
              <a:gd name="T47" fmla="*/ 250 h 380"/>
              <a:gd name="T48" fmla="*/ 19 w 367"/>
              <a:gd name="T49" fmla="*/ 190 h 380"/>
              <a:gd name="T50" fmla="*/ 0 w 367"/>
              <a:gd name="T51" fmla="*/ 131 h 380"/>
              <a:gd name="T52" fmla="*/ 23 w 367"/>
              <a:gd name="T53" fmla="*/ 131 h 380"/>
              <a:gd name="T54" fmla="*/ 58 w 367"/>
              <a:gd name="T55" fmla="*/ 174 h 380"/>
              <a:gd name="T56" fmla="*/ 181 w 367"/>
              <a:gd name="T57" fmla="*/ 171 h 380"/>
              <a:gd name="T58" fmla="*/ 105 w 367"/>
              <a:gd name="T59" fmla="*/ 11 h 380"/>
              <a:gd name="T60" fmla="*/ 123 w 367"/>
              <a:gd name="T61" fmla="*/ 0 h 380"/>
              <a:gd name="T62" fmla="*/ 165 w 367"/>
              <a:gd name="T63" fmla="*/ 54 h 380"/>
              <a:gd name="T64" fmla="*/ 197 w 367"/>
              <a:gd name="T65" fmla="*/ 54 h 380"/>
              <a:gd name="T66" fmla="*/ 207 w 367"/>
              <a:gd name="T67" fmla="*/ 64 h 380"/>
              <a:gd name="T68" fmla="*/ 197 w 367"/>
              <a:gd name="T69" fmla="*/ 74 h 380"/>
              <a:gd name="T70" fmla="*/ 180 w 367"/>
              <a:gd name="T71" fmla="*/ 74 h 380"/>
              <a:gd name="T72" fmla="*/ 206 w 367"/>
              <a:gd name="T73" fmla="*/ 106 h 380"/>
              <a:gd name="T74" fmla="*/ 229 w 367"/>
              <a:gd name="T75" fmla="*/ 106 h 380"/>
              <a:gd name="T76" fmla="*/ 239 w 367"/>
              <a:gd name="T77" fmla="*/ 116 h 380"/>
              <a:gd name="T78" fmla="*/ 229 w 367"/>
              <a:gd name="T79" fmla="*/ 126 h 380"/>
              <a:gd name="T80" fmla="*/ 222 w 367"/>
              <a:gd name="T81" fmla="*/ 126 h 380"/>
              <a:gd name="T82" fmla="*/ 255 w 367"/>
              <a:gd name="T83" fmla="*/ 169 h 380"/>
              <a:gd name="T84" fmla="*/ 308 w 367"/>
              <a:gd name="T85" fmla="*/ 168 h 380"/>
              <a:gd name="T86" fmla="*/ 350 w 367"/>
              <a:gd name="T87" fmla="*/ 174 h 380"/>
              <a:gd name="T88" fmla="*/ 366 w 367"/>
              <a:gd name="T89" fmla="*/ 186 h 380"/>
              <a:gd name="T90" fmla="*/ 366 w 367"/>
              <a:gd name="T91" fmla="*/ 186 h 380"/>
              <a:gd name="T92" fmla="*/ 366 w 367"/>
              <a:gd name="T93" fmla="*/ 187 h 380"/>
              <a:gd name="T94" fmla="*/ 367 w 367"/>
              <a:gd name="T95" fmla="*/ 189 h 380"/>
              <a:gd name="T96" fmla="*/ 367 w 367"/>
              <a:gd name="T97" fmla="*/ 1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380">
                <a:moveTo>
                  <a:pt x="367" y="190"/>
                </a:moveTo>
                <a:cubicBezTo>
                  <a:pt x="367" y="191"/>
                  <a:pt x="367" y="191"/>
                  <a:pt x="367" y="192"/>
                </a:cubicBezTo>
                <a:cubicBezTo>
                  <a:pt x="367" y="192"/>
                  <a:pt x="367" y="193"/>
                  <a:pt x="366" y="194"/>
                </a:cubicBezTo>
                <a:cubicBezTo>
                  <a:pt x="366" y="194"/>
                  <a:pt x="366" y="194"/>
                  <a:pt x="366" y="195"/>
                </a:cubicBezTo>
                <a:cubicBezTo>
                  <a:pt x="366" y="195"/>
                  <a:pt x="366" y="195"/>
                  <a:pt x="366" y="195"/>
                </a:cubicBezTo>
                <a:cubicBezTo>
                  <a:pt x="364" y="199"/>
                  <a:pt x="358" y="203"/>
                  <a:pt x="350" y="207"/>
                </a:cubicBezTo>
                <a:cubicBezTo>
                  <a:pt x="339" y="211"/>
                  <a:pt x="324" y="213"/>
                  <a:pt x="308" y="213"/>
                </a:cubicBezTo>
                <a:cubicBezTo>
                  <a:pt x="255" y="212"/>
                  <a:pt x="255" y="212"/>
                  <a:pt x="255" y="212"/>
                </a:cubicBezTo>
                <a:cubicBezTo>
                  <a:pt x="222" y="255"/>
                  <a:pt x="222" y="255"/>
                  <a:pt x="222" y="255"/>
                </a:cubicBezTo>
                <a:cubicBezTo>
                  <a:pt x="229" y="255"/>
                  <a:pt x="229" y="255"/>
                  <a:pt x="229" y="255"/>
                </a:cubicBezTo>
                <a:cubicBezTo>
                  <a:pt x="235" y="255"/>
                  <a:pt x="239" y="259"/>
                  <a:pt x="239" y="265"/>
                </a:cubicBezTo>
                <a:cubicBezTo>
                  <a:pt x="239" y="270"/>
                  <a:pt x="235" y="275"/>
                  <a:pt x="229" y="275"/>
                </a:cubicBezTo>
                <a:cubicBezTo>
                  <a:pt x="206" y="275"/>
                  <a:pt x="206" y="275"/>
                  <a:pt x="206" y="275"/>
                </a:cubicBezTo>
                <a:cubicBezTo>
                  <a:pt x="180" y="307"/>
                  <a:pt x="180" y="307"/>
                  <a:pt x="180" y="307"/>
                </a:cubicBezTo>
                <a:cubicBezTo>
                  <a:pt x="197" y="307"/>
                  <a:pt x="197" y="307"/>
                  <a:pt x="197" y="307"/>
                </a:cubicBezTo>
                <a:cubicBezTo>
                  <a:pt x="202" y="307"/>
                  <a:pt x="207" y="312"/>
                  <a:pt x="207" y="317"/>
                </a:cubicBezTo>
                <a:cubicBezTo>
                  <a:pt x="207" y="323"/>
                  <a:pt x="202" y="327"/>
                  <a:pt x="197" y="327"/>
                </a:cubicBezTo>
                <a:cubicBezTo>
                  <a:pt x="165" y="327"/>
                  <a:pt x="165" y="327"/>
                  <a:pt x="165" y="327"/>
                </a:cubicBezTo>
                <a:cubicBezTo>
                  <a:pt x="123" y="380"/>
                  <a:pt x="123" y="380"/>
                  <a:pt x="123" y="380"/>
                </a:cubicBezTo>
                <a:cubicBezTo>
                  <a:pt x="105" y="370"/>
                  <a:pt x="105" y="370"/>
                  <a:pt x="105" y="370"/>
                </a:cubicBezTo>
                <a:cubicBezTo>
                  <a:pt x="181" y="210"/>
                  <a:pt x="181" y="210"/>
                  <a:pt x="181" y="210"/>
                </a:cubicBezTo>
                <a:cubicBezTo>
                  <a:pt x="58" y="206"/>
                  <a:pt x="58" y="206"/>
                  <a:pt x="58" y="206"/>
                </a:cubicBezTo>
                <a:cubicBezTo>
                  <a:pt x="23" y="250"/>
                  <a:pt x="23" y="250"/>
                  <a:pt x="23" y="250"/>
                </a:cubicBezTo>
                <a:cubicBezTo>
                  <a:pt x="0" y="250"/>
                  <a:pt x="0" y="250"/>
                  <a:pt x="0" y="250"/>
                </a:cubicBezTo>
                <a:cubicBezTo>
                  <a:pt x="19" y="190"/>
                  <a:pt x="19" y="190"/>
                  <a:pt x="19" y="190"/>
                </a:cubicBezTo>
                <a:cubicBezTo>
                  <a:pt x="0" y="131"/>
                  <a:pt x="0" y="131"/>
                  <a:pt x="0" y="131"/>
                </a:cubicBezTo>
                <a:cubicBezTo>
                  <a:pt x="23" y="131"/>
                  <a:pt x="23" y="131"/>
                  <a:pt x="23" y="131"/>
                </a:cubicBezTo>
                <a:cubicBezTo>
                  <a:pt x="58" y="174"/>
                  <a:pt x="58" y="174"/>
                  <a:pt x="58" y="174"/>
                </a:cubicBezTo>
                <a:cubicBezTo>
                  <a:pt x="181" y="171"/>
                  <a:pt x="181" y="171"/>
                  <a:pt x="181" y="171"/>
                </a:cubicBezTo>
                <a:cubicBezTo>
                  <a:pt x="105" y="11"/>
                  <a:pt x="105" y="11"/>
                  <a:pt x="105" y="11"/>
                </a:cubicBezTo>
                <a:cubicBezTo>
                  <a:pt x="123" y="0"/>
                  <a:pt x="123" y="0"/>
                  <a:pt x="123" y="0"/>
                </a:cubicBezTo>
                <a:cubicBezTo>
                  <a:pt x="165" y="54"/>
                  <a:pt x="165" y="54"/>
                  <a:pt x="165" y="54"/>
                </a:cubicBezTo>
                <a:cubicBezTo>
                  <a:pt x="197" y="54"/>
                  <a:pt x="197" y="54"/>
                  <a:pt x="197" y="54"/>
                </a:cubicBezTo>
                <a:cubicBezTo>
                  <a:pt x="202" y="54"/>
                  <a:pt x="207" y="58"/>
                  <a:pt x="207" y="64"/>
                </a:cubicBezTo>
                <a:cubicBezTo>
                  <a:pt x="207" y="69"/>
                  <a:pt x="202" y="74"/>
                  <a:pt x="197" y="74"/>
                </a:cubicBezTo>
                <a:cubicBezTo>
                  <a:pt x="180" y="74"/>
                  <a:pt x="180" y="74"/>
                  <a:pt x="180" y="74"/>
                </a:cubicBezTo>
                <a:cubicBezTo>
                  <a:pt x="206" y="106"/>
                  <a:pt x="206" y="106"/>
                  <a:pt x="206" y="106"/>
                </a:cubicBezTo>
                <a:cubicBezTo>
                  <a:pt x="229" y="106"/>
                  <a:pt x="229" y="106"/>
                  <a:pt x="229" y="106"/>
                </a:cubicBezTo>
                <a:cubicBezTo>
                  <a:pt x="235" y="106"/>
                  <a:pt x="239" y="111"/>
                  <a:pt x="239" y="116"/>
                </a:cubicBezTo>
                <a:cubicBezTo>
                  <a:pt x="239" y="122"/>
                  <a:pt x="235" y="126"/>
                  <a:pt x="229" y="126"/>
                </a:cubicBezTo>
                <a:cubicBezTo>
                  <a:pt x="222" y="126"/>
                  <a:pt x="222" y="126"/>
                  <a:pt x="222" y="126"/>
                </a:cubicBezTo>
                <a:cubicBezTo>
                  <a:pt x="255" y="169"/>
                  <a:pt x="255" y="169"/>
                  <a:pt x="255" y="169"/>
                </a:cubicBezTo>
                <a:cubicBezTo>
                  <a:pt x="308" y="168"/>
                  <a:pt x="308" y="168"/>
                  <a:pt x="308" y="168"/>
                </a:cubicBezTo>
                <a:cubicBezTo>
                  <a:pt x="324" y="167"/>
                  <a:pt x="339" y="170"/>
                  <a:pt x="350" y="174"/>
                </a:cubicBezTo>
                <a:cubicBezTo>
                  <a:pt x="358" y="177"/>
                  <a:pt x="364" y="182"/>
                  <a:pt x="366" y="186"/>
                </a:cubicBezTo>
                <a:cubicBezTo>
                  <a:pt x="366" y="186"/>
                  <a:pt x="366" y="186"/>
                  <a:pt x="366" y="186"/>
                </a:cubicBezTo>
                <a:cubicBezTo>
                  <a:pt x="366" y="186"/>
                  <a:pt x="366" y="187"/>
                  <a:pt x="366" y="187"/>
                </a:cubicBezTo>
                <a:cubicBezTo>
                  <a:pt x="367" y="188"/>
                  <a:pt x="367" y="189"/>
                  <a:pt x="367" y="189"/>
                </a:cubicBezTo>
                <a:cubicBezTo>
                  <a:pt x="367" y="190"/>
                  <a:pt x="367" y="190"/>
                  <a:pt x="367" y="190"/>
                </a:cubicBezTo>
                <a:close/>
              </a:path>
            </a:pathLst>
          </a:custGeom>
          <a:solidFill>
            <a:srgbClr val="753D13"/>
          </a:solidFill>
          <a:ln>
            <a:noFill/>
          </a:ln>
        </p:spPr>
        <p:txBody>
          <a:bodyPr vert="horz" wrap="square" lIns="68580" tIns="34290" rIns="68580" bIns="34290" numCol="1" anchor="t" anchorCtr="0" compatLnSpc="1"/>
          <a:lstStyle/>
          <a:p>
            <a:endParaRPr lang="en-US">
              <a:solidFill>
                <a:srgbClr val="000000"/>
              </a:solidFill>
            </a:endParaRPr>
          </a:p>
        </p:txBody>
      </p:sp>
      <p:sp>
        <p:nvSpPr>
          <p:cNvPr id="25" name="Freeform 1376"/>
          <p:cNvSpPr/>
          <p:nvPr/>
        </p:nvSpPr>
        <p:spPr bwMode="auto">
          <a:xfrm>
            <a:off x="1056791" y="1875097"/>
            <a:ext cx="142875" cy="450056"/>
          </a:xfrm>
          <a:custGeom>
            <a:avLst/>
            <a:gdLst>
              <a:gd name="T0" fmla="*/ 0 w 60"/>
              <a:gd name="T1" fmla="*/ 7 h 189"/>
              <a:gd name="T2" fmla="*/ 1 w 60"/>
              <a:gd name="T3" fmla="*/ 10 h 189"/>
              <a:gd name="T4" fmla="*/ 42 w 60"/>
              <a:gd name="T5" fmla="*/ 80 h 189"/>
              <a:gd name="T6" fmla="*/ 42 w 60"/>
              <a:gd name="T7" fmla="*/ 108 h 189"/>
              <a:gd name="T8" fmla="*/ 1 w 60"/>
              <a:gd name="T9" fmla="*/ 179 h 189"/>
              <a:gd name="T10" fmla="*/ 3 w 60"/>
              <a:gd name="T11" fmla="*/ 187 h 189"/>
              <a:gd name="T12" fmla="*/ 12 w 60"/>
              <a:gd name="T13" fmla="*/ 185 h 189"/>
              <a:gd name="T14" fmla="*/ 52 w 60"/>
              <a:gd name="T15" fmla="*/ 114 h 189"/>
              <a:gd name="T16" fmla="*/ 52 w 60"/>
              <a:gd name="T17" fmla="*/ 74 h 189"/>
              <a:gd name="T18" fmla="*/ 12 w 60"/>
              <a:gd name="T19" fmla="*/ 4 h 189"/>
              <a:gd name="T20" fmla="*/ 3 w 60"/>
              <a:gd name="T21" fmla="*/ 2 h 189"/>
              <a:gd name="T22" fmla="*/ 0 w 60"/>
              <a:gd name="T23" fmla="*/ 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9">
                <a:moveTo>
                  <a:pt x="0" y="7"/>
                </a:moveTo>
                <a:cubicBezTo>
                  <a:pt x="0" y="8"/>
                  <a:pt x="1" y="9"/>
                  <a:pt x="1" y="10"/>
                </a:cubicBezTo>
                <a:cubicBezTo>
                  <a:pt x="42" y="80"/>
                  <a:pt x="42" y="80"/>
                  <a:pt x="42" y="80"/>
                </a:cubicBezTo>
                <a:cubicBezTo>
                  <a:pt x="47" y="89"/>
                  <a:pt x="47" y="100"/>
                  <a:pt x="42" y="108"/>
                </a:cubicBezTo>
                <a:cubicBezTo>
                  <a:pt x="1" y="179"/>
                  <a:pt x="1" y="179"/>
                  <a:pt x="1" y="179"/>
                </a:cubicBezTo>
                <a:cubicBezTo>
                  <a:pt x="0" y="182"/>
                  <a:pt x="1" y="186"/>
                  <a:pt x="3" y="187"/>
                </a:cubicBezTo>
                <a:cubicBezTo>
                  <a:pt x="6" y="189"/>
                  <a:pt x="10" y="188"/>
                  <a:pt x="12" y="185"/>
                </a:cubicBezTo>
                <a:cubicBezTo>
                  <a:pt x="52" y="114"/>
                  <a:pt x="52" y="114"/>
                  <a:pt x="52" y="114"/>
                </a:cubicBezTo>
                <a:cubicBezTo>
                  <a:pt x="60" y="102"/>
                  <a:pt x="60" y="87"/>
                  <a:pt x="52" y="74"/>
                </a:cubicBezTo>
                <a:cubicBezTo>
                  <a:pt x="12" y="4"/>
                  <a:pt x="12" y="4"/>
                  <a:pt x="12" y="4"/>
                </a:cubicBezTo>
                <a:cubicBezTo>
                  <a:pt x="10" y="1"/>
                  <a:pt x="6" y="0"/>
                  <a:pt x="3" y="2"/>
                </a:cubicBezTo>
                <a:cubicBezTo>
                  <a:pt x="2" y="3"/>
                  <a:pt x="0" y="5"/>
                  <a:pt x="0" y="7"/>
                </a:cubicBezTo>
                <a:close/>
              </a:path>
            </a:pathLst>
          </a:custGeom>
          <a:solidFill>
            <a:srgbClr val="753D13"/>
          </a:solidFill>
          <a:ln>
            <a:noFill/>
          </a:ln>
        </p:spPr>
        <p:txBody>
          <a:bodyPr vert="horz" wrap="square" lIns="68580" tIns="34290" rIns="68580" bIns="34290" numCol="1" anchor="t" anchorCtr="0" compatLnSpc="1"/>
          <a:lstStyle/>
          <a:p>
            <a:endParaRPr lang="en-US">
              <a:solidFill>
                <a:srgbClr val="000000"/>
              </a:solidFill>
            </a:endParaRPr>
          </a:p>
        </p:txBody>
      </p:sp>
      <p:sp>
        <p:nvSpPr>
          <p:cNvPr id="26" name="Freeform 1378"/>
          <p:cNvSpPr/>
          <p:nvPr/>
        </p:nvSpPr>
        <p:spPr bwMode="auto">
          <a:xfrm>
            <a:off x="4927215" y="1646497"/>
            <a:ext cx="873919" cy="904875"/>
          </a:xfrm>
          <a:custGeom>
            <a:avLst/>
            <a:gdLst>
              <a:gd name="T0" fmla="*/ 367 w 367"/>
              <a:gd name="T1" fmla="*/ 190 h 380"/>
              <a:gd name="T2" fmla="*/ 367 w 367"/>
              <a:gd name="T3" fmla="*/ 192 h 380"/>
              <a:gd name="T4" fmla="*/ 367 w 367"/>
              <a:gd name="T5" fmla="*/ 194 h 380"/>
              <a:gd name="T6" fmla="*/ 366 w 367"/>
              <a:gd name="T7" fmla="*/ 195 h 380"/>
              <a:gd name="T8" fmla="*/ 366 w 367"/>
              <a:gd name="T9" fmla="*/ 195 h 380"/>
              <a:gd name="T10" fmla="*/ 350 w 367"/>
              <a:gd name="T11" fmla="*/ 207 h 380"/>
              <a:gd name="T12" fmla="*/ 309 w 367"/>
              <a:gd name="T13" fmla="*/ 213 h 380"/>
              <a:gd name="T14" fmla="*/ 256 w 367"/>
              <a:gd name="T15" fmla="*/ 212 h 380"/>
              <a:gd name="T16" fmla="*/ 222 w 367"/>
              <a:gd name="T17" fmla="*/ 255 h 380"/>
              <a:gd name="T18" fmla="*/ 230 w 367"/>
              <a:gd name="T19" fmla="*/ 255 h 380"/>
              <a:gd name="T20" fmla="*/ 240 w 367"/>
              <a:gd name="T21" fmla="*/ 265 h 380"/>
              <a:gd name="T22" fmla="*/ 230 w 367"/>
              <a:gd name="T23" fmla="*/ 275 h 380"/>
              <a:gd name="T24" fmla="*/ 206 w 367"/>
              <a:gd name="T25" fmla="*/ 275 h 380"/>
              <a:gd name="T26" fmla="*/ 181 w 367"/>
              <a:gd name="T27" fmla="*/ 307 h 380"/>
              <a:gd name="T28" fmla="*/ 197 w 367"/>
              <a:gd name="T29" fmla="*/ 307 h 380"/>
              <a:gd name="T30" fmla="*/ 207 w 367"/>
              <a:gd name="T31" fmla="*/ 317 h 380"/>
              <a:gd name="T32" fmla="*/ 197 w 367"/>
              <a:gd name="T33" fmla="*/ 327 h 380"/>
              <a:gd name="T34" fmla="*/ 165 w 367"/>
              <a:gd name="T35" fmla="*/ 327 h 380"/>
              <a:gd name="T36" fmla="*/ 123 w 367"/>
              <a:gd name="T37" fmla="*/ 380 h 380"/>
              <a:gd name="T38" fmla="*/ 105 w 367"/>
              <a:gd name="T39" fmla="*/ 370 h 380"/>
              <a:gd name="T40" fmla="*/ 181 w 367"/>
              <a:gd name="T41" fmla="*/ 210 h 380"/>
              <a:gd name="T42" fmla="*/ 58 w 367"/>
              <a:gd name="T43" fmla="*/ 206 h 380"/>
              <a:gd name="T44" fmla="*/ 23 w 367"/>
              <a:gd name="T45" fmla="*/ 250 h 380"/>
              <a:gd name="T46" fmla="*/ 0 w 367"/>
              <a:gd name="T47" fmla="*/ 250 h 380"/>
              <a:gd name="T48" fmla="*/ 19 w 367"/>
              <a:gd name="T49" fmla="*/ 190 h 380"/>
              <a:gd name="T50" fmla="*/ 0 w 367"/>
              <a:gd name="T51" fmla="*/ 131 h 380"/>
              <a:gd name="T52" fmla="*/ 23 w 367"/>
              <a:gd name="T53" fmla="*/ 131 h 380"/>
              <a:gd name="T54" fmla="*/ 58 w 367"/>
              <a:gd name="T55" fmla="*/ 174 h 380"/>
              <a:gd name="T56" fmla="*/ 181 w 367"/>
              <a:gd name="T57" fmla="*/ 171 h 380"/>
              <a:gd name="T58" fmla="*/ 105 w 367"/>
              <a:gd name="T59" fmla="*/ 11 h 380"/>
              <a:gd name="T60" fmla="*/ 123 w 367"/>
              <a:gd name="T61" fmla="*/ 0 h 380"/>
              <a:gd name="T62" fmla="*/ 165 w 367"/>
              <a:gd name="T63" fmla="*/ 54 h 380"/>
              <a:gd name="T64" fmla="*/ 197 w 367"/>
              <a:gd name="T65" fmla="*/ 54 h 380"/>
              <a:gd name="T66" fmla="*/ 207 w 367"/>
              <a:gd name="T67" fmla="*/ 64 h 380"/>
              <a:gd name="T68" fmla="*/ 197 w 367"/>
              <a:gd name="T69" fmla="*/ 74 h 380"/>
              <a:gd name="T70" fmla="*/ 181 w 367"/>
              <a:gd name="T71" fmla="*/ 74 h 380"/>
              <a:gd name="T72" fmla="*/ 206 w 367"/>
              <a:gd name="T73" fmla="*/ 106 h 380"/>
              <a:gd name="T74" fmla="*/ 230 w 367"/>
              <a:gd name="T75" fmla="*/ 106 h 380"/>
              <a:gd name="T76" fmla="*/ 240 w 367"/>
              <a:gd name="T77" fmla="*/ 116 h 380"/>
              <a:gd name="T78" fmla="*/ 230 w 367"/>
              <a:gd name="T79" fmla="*/ 126 h 380"/>
              <a:gd name="T80" fmla="*/ 222 w 367"/>
              <a:gd name="T81" fmla="*/ 126 h 380"/>
              <a:gd name="T82" fmla="*/ 256 w 367"/>
              <a:gd name="T83" fmla="*/ 169 h 380"/>
              <a:gd name="T84" fmla="*/ 309 w 367"/>
              <a:gd name="T85" fmla="*/ 168 h 380"/>
              <a:gd name="T86" fmla="*/ 350 w 367"/>
              <a:gd name="T87" fmla="*/ 174 h 380"/>
              <a:gd name="T88" fmla="*/ 366 w 367"/>
              <a:gd name="T89" fmla="*/ 186 h 380"/>
              <a:gd name="T90" fmla="*/ 366 w 367"/>
              <a:gd name="T91" fmla="*/ 186 h 380"/>
              <a:gd name="T92" fmla="*/ 367 w 367"/>
              <a:gd name="T93" fmla="*/ 187 h 380"/>
              <a:gd name="T94" fmla="*/ 367 w 367"/>
              <a:gd name="T95" fmla="*/ 189 h 380"/>
              <a:gd name="T96" fmla="*/ 367 w 367"/>
              <a:gd name="T97" fmla="*/ 1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380">
                <a:moveTo>
                  <a:pt x="367" y="190"/>
                </a:moveTo>
                <a:cubicBezTo>
                  <a:pt x="367" y="191"/>
                  <a:pt x="367" y="191"/>
                  <a:pt x="367" y="192"/>
                </a:cubicBezTo>
                <a:cubicBezTo>
                  <a:pt x="367" y="192"/>
                  <a:pt x="367" y="193"/>
                  <a:pt x="367" y="194"/>
                </a:cubicBezTo>
                <a:cubicBezTo>
                  <a:pt x="367" y="194"/>
                  <a:pt x="366" y="194"/>
                  <a:pt x="366" y="195"/>
                </a:cubicBezTo>
                <a:cubicBezTo>
                  <a:pt x="366" y="195"/>
                  <a:pt x="366" y="195"/>
                  <a:pt x="366" y="195"/>
                </a:cubicBezTo>
                <a:cubicBezTo>
                  <a:pt x="364" y="199"/>
                  <a:pt x="358" y="203"/>
                  <a:pt x="350" y="207"/>
                </a:cubicBezTo>
                <a:cubicBezTo>
                  <a:pt x="339" y="211"/>
                  <a:pt x="324" y="213"/>
                  <a:pt x="309" y="213"/>
                </a:cubicBezTo>
                <a:cubicBezTo>
                  <a:pt x="256" y="212"/>
                  <a:pt x="256" y="212"/>
                  <a:pt x="256" y="212"/>
                </a:cubicBezTo>
                <a:cubicBezTo>
                  <a:pt x="222" y="255"/>
                  <a:pt x="222" y="255"/>
                  <a:pt x="222" y="255"/>
                </a:cubicBezTo>
                <a:cubicBezTo>
                  <a:pt x="230" y="255"/>
                  <a:pt x="230" y="255"/>
                  <a:pt x="230" y="255"/>
                </a:cubicBezTo>
                <a:cubicBezTo>
                  <a:pt x="235" y="255"/>
                  <a:pt x="240" y="259"/>
                  <a:pt x="240" y="265"/>
                </a:cubicBezTo>
                <a:cubicBezTo>
                  <a:pt x="240" y="270"/>
                  <a:pt x="235" y="275"/>
                  <a:pt x="230" y="275"/>
                </a:cubicBezTo>
                <a:cubicBezTo>
                  <a:pt x="206" y="275"/>
                  <a:pt x="206" y="275"/>
                  <a:pt x="206" y="275"/>
                </a:cubicBezTo>
                <a:cubicBezTo>
                  <a:pt x="181" y="307"/>
                  <a:pt x="181" y="307"/>
                  <a:pt x="181" y="307"/>
                </a:cubicBezTo>
                <a:cubicBezTo>
                  <a:pt x="197" y="307"/>
                  <a:pt x="197" y="307"/>
                  <a:pt x="197" y="307"/>
                </a:cubicBezTo>
                <a:cubicBezTo>
                  <a:pt x="202" y="307"/>
                  <a:pt x="207" y="312"/>
                  <a:pt x="207" y="317"/>
                </a:cubicBezTo>
                <a:cubicBezTo>
                  <a:pt x="207" y="323"/>
                  <a:pt x="202" y="327"/>
                  <a:pt x="197" y="327"/>
                </a:cubicBezTo>
                <a:cubicBezTo>
                  <a:pt x="165" y="327"/>
                  <a:pt x="165" y="327"/>
                  <a:pt x="165" y="327"/>
                </a:cubicBezTo>
                <a:cubicBezTo>
                  <a:pt x="123" y="380"/>
                  <a:pt x="123" y="380"/>
                  <a:pt x="123" y="380"/>
                </a:cubicBezTo>
                <a:cubicBezTo>
                  <a:pt x="105" y="370"/>
                  <a:pt x="105" y="370"/>
                  <a:pt x="105" y="370"/>
                </a:cubicBezTo>
                <a:cubicBezTo>
                  <a:pt x="181" y="210"/>
                  <a:pt x="181" y="210"/>
                  <a:pt x="181" y="210"/>
                </a:cubicBezTo>
                <a:cubicBezTo>
                  <a:pt x="58" y="206"/>
                  <a:pt x="58" y="206"/>
                  <a:pt x="58" y="206"/>
                </a:cubicBezTo>
                <a:cubicBezTo>
                  <a:pt x="23" y="250"/>
                  <a:pt x="23" y="250"/>
                  <a:pt x="23" y="250"/>
                </a:cubicBezTo>
                <a:cubicBezTo>
                  <a:pt x="0" y="250"/>
                  <a:pt x="0" y="250"/>
                  <a:pt x="0" y="250"/>
                </a:cubicBezTo>
                <a:cubicBezTo>
                  <a:pt x="19" y="190"/>
                  <a:pt x="19" y="190"/>
                  <a:pt x="19" y="190"/>
                </a:cubicBezTo>
                <a:cubicBezTo>
                  <a:pt x="0" y="131"/>
                  <a:pt x="0" y="131"/>
                  <a:pt x="0" y="131"/>
                </a:cubicBezTo>
                <a:cubicBezTo>
                  <a:pt x="23" y="131"/>
                  <a:pt x="23" y="131"/>
                  <a:pt x="23" y="131"/>
                </a:cubicBezTo>
                <a:cubicBezTo>
                  <a:pt x="58" y="174"/>
                  <a:pt x="58" y="174"/>
                  <a:pt x="58" y="174"/>
                </a:cubicBezTo>
                <a:cubicBezTo>
                  <a:pt x="181" y="171"/>
                  <a:pt x="181" y="171"/>
                  <a:pt x="181" y="171"/>
                </a:cubicBezTo>
                <a:cubicBezTo>
                  <a:pt x="105" y="11"/>
                  <a:pt x="105" y="11"/>
                  <a:pt x="105" y="11"/>
                </a:cubicBezTo>
                <a:cubicBezTo>
                  <a:pt x="123" y="0"/>
                  <a:pt x="123" y="0"/>
                  <a:pt x="123" y="0"/>
                </a:cubicBezTo>
                <a:cubicBezTo>
                  <a:pt x="165" y="54"/>
                  <a:pt x="165" y="54"/>
                  <a:pt x="165" y="54"/>
                </a:cubicBezTo>
                <a:cubicBezTo>
                  <a:pt x="197" y="54"/>
                  <a:pt x="197" y="54"/>
                  <a:pt x="197" y="54"/>
                </a:cubicBezTo>
                <a:cubicBezTo>
                  <a:pt x="202" y="54"/>
                  <a:pt x="207" y="58"/>
                  <a:pt x="207" y="64"/>
                </a:cubicBezTo>
                <a:cubicBezTo>
                  <a:pt x="207" y="69"/>
                  <a:pt x="202" y="74"/>
                  <a:pt x="197" y="74"/>
                </a:cubicBezTo>
                <a:cubicBezTo>
                  <a:pt x="181" y="74"/>
                  <a:pt x="181" y="74"/>
                  <a:pt x="181" y="74"/>
                </a:cubicBezTo>
                <a:cubicBezTo>
                  <a:pt x="206" y="106"/>
                  <a:pt x="206" y="106"/>
                  <a:pt x="206" y="106"/>
                </a:cubicBezTo>
                <a:cubicBezTo>
                  <a:pt x="230" y="106"/>
                  <a:pt x="230" y="106"/>
                  <a:pt x="230" y="106"/>
                </a:cubicBezTo>
                <a:cubicBezTo>
                  <a:pt x="235" y="106"/>
                  <a:pt x="240" y="111"/>
                  <a:pt x="240" y="116"/>
                </a:cubicBezTo>
                <a:cubicBezTo>
                  <a:pt x="240" y="122"/>
                  <a:pt x="235" y="126"/>
                  <a:pt x="230" y="126"/>
                </a:cubicBezTo>
                <a:cubicBezTo>
                  <a:pt x="222" y="126"/>
                  <a:pt x="222" y="126"/>
                  <a:pt x="222" y="126"/>
                </a:cubicBezTo>
                <a:cubicBezTo>
                  <a:pt x="256" y="169"/>
                  <a:pt x="256" y="169"/>
                  <a:pt x="256" y="169"/>
                </a:cubicBezTo>
                <a:cubicBezTo>
                  <a:pt x="309" y="168"/>
                  <a:pt x="309" y="168"/>
                  <a:pt x="309" y="168"/>
                </a:cubicBezTo>
                <a:cubicBezTo>
                  <a:pt x="324" y="167"/>
                  <a:pt x="339" y="170"/>
                  <a:pt x="350" y="174"/>
                </a:cubicBezTo>
                <a:cubicBezTo>
                  <a:pt x="358" y="177"/>
                  <a:pt x="364" y="182"/>
                  <a:pt x="366" y="186"/>
                </a:cubicBezTo>
                <a:cubicBezTo>
                  <a:pt x="366" y="186"/>
                  <a:pt x="366" y="186"/>
                  <a:pt x="366" y="186"/>
                </a:cubicBezTo>
                <a:cubicBezTo>
                  <a:pt x="366" y="186"/>
                  <a:pt x="367" y="187"/>
                  <a:pt x="367" y="187"/>
                </a:cubicBezTo>
                <a:cubicBezTo>
                  <a:pt x="367" y="188"/>
                  <a:pt x="367" y="189"/>
                  <a:pt x="367" y="189"/>
                </a:cubicBezTo>
                <a:cubicBezTo>
                  <a:pt x="367" y="190"/>
                  <a:pt x="367" y="190"/>
                  <a:pt x="367" y="190"/>
                </a:cubicBezTo>
                <a:close/>
              </a:path>
            </a:pathLst>
          </a:custGeom>
          <a:solidFill>
            <a:srgbClr val="EFE9DD"/>
          </a:solidFill>
          <a:ln>
            <a:noFill/>
          </a:ln>
        </p:spPr>
        <p:txBody>
          <a:bodyPr vert="horz" wrap="square" lIns="68580" tIns="34290" rIns="68580" bIns="34290" numCol="1" anchor="t" anchorCtr="0" compatLnSpc="1"/>
          <a:lstStyle/>
          <a:p>
            <a:endParaRPr lang="en-US" dirty="0">
              <a:solidFill>
                <a:srgbClr val="000000"/>
              </a:solidFill>
            </a:endParaRPr>
          </a:p>
        </p:txBody>
      </p:sp>
      <p:sp>
        <p:nvSpPr>
          <p:cNvPr id="27" name="Freeform 1380"/>
          <p:cNvSpPr/>
          <p:nvPr/>
        </p:nvSpPr>
        <p:spPr bwMode="auto">
          <a:xfrm>
            <a:off x="4598602" y="1875097"/>
            <a:ext cx="142875" cy="450056"/>
          </a:xfrm>
          <a:custGeom>
            <a:avLst/>
            <a:gdLst>
              <a:gd name="T0" fmla="*/ 1 w 60"/>
              <a:gd name="T1" fmla="*/ 7 h 189"/>
              <a:gd name="T2" fmla="*/ 2 w 60"/>
              <a:gd name="T3" fmla="*/ 10 h 189"/>
              <a:gd name="T4" fmla="*/ 42 w 60"/>
              <a:gd name="T5" fmla="*/ 80 h 189"/>
              <a:gd name="T6" fmla="*/ 42 w 60"/>
              <a:gd name="T7" fmla="*/ 108 h 189"/>
              <a:gd name="T8" fmla="*/ 2 w 60"/>
              <a:gd name="T9" fmla="*/ 179 h 189"/>
              <a:gd name="T10" fmla="*/ 4 w 60"/>
              <a:gd name="T11" fmla="*/ 187 h 189"/>
              <a:gd name="T12" fmla="*/ 12 w 60"/>
              <a:gd name="T13" fmla="*/ 185 h 189"/>
              <a:gd name="T14" fmla="*/ 53 w 60"/>
              <a:gd name="T15" fmla="*/ 114 h 189"/>
              <a:gd name="T16" fmla="*/ 53 w 60"/>
              <a:gd name="T17" fmla="*/ 74 h 189"/>
              <a:gd name="T18" fmla="*/ 12 w 60"/>
              <a:gd name="T19" fmla="*/ 4 h 189"/>
              <a:gd name="T20" fmla="*/ 4 w 60"/>
              <a:gd name="T21" fmla="*/ 2 h 189"/>
              <a:gd name="T22" fmla="*/ 1 w 60"/>
              <a:gd name="T23" fmla="*/ 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9">
                <a:moveTo>
                  <a:pt x="1" y="7"/>
                </a:moveTo>
                <a:cubicBezTo>
                  <a:pt x="1" y="8"/>
                  <a:pt x="1" y="9"/>
                  <a:pt x="2" y="10"/>
                </a:cubicBezTo>
                <a:cubicBezTo>
                  <a:pt x="42" y="80"/>
                  <a:pt x="42" y="80"/>
                  <a:pt x="42" y="80"/>
                </a:cubicBezTo>
                <a:cubicBezTo>
                  <a:pt x="47" y="89"/>
                  <a:pt x="47" y="100"/>
                  <a:pt x="42" y="108"/>
                </a:cubicBezTo>
                <a:cubicBezTo>
                  <a:pt x="2" y="179"/>
                  <a:pt x="2" y="179"/>
                  <a:pt x="2" y="179"/>
                </a:cubicBezTo>
                <a:cubicBezTo>
                  <a:pt x="0" y="182"/>
                  <a:pt x="1" y="186"/>
                  <a:pt x="4" y="187"/>
                </a:cubicBezTo>
                <a:cubicBezTo>
                  <a:pt x="7" y="189"/>
                  <a:pt x="10" y="188"/>
                  <a:pt x="12" y="185"/>
                </a:cubicBezTo>
                <a:cubicBezTo>
                  <a:pt x="53" y="114"/>
                  <a:pt x="53" y="114"/>
                  <a:pt x="53" y="114"/>
                </a:cubicBezTo>
                <a:cubicBezTo>
                  <a:pt x="60" y="102"/>
                  <a:pt x="60" y="87"/>
                  <a:pt x="53" y="74"/>
                </a:cubicBezTo>
                <a:cubicBezTo>
                  <a:pt x="12" y="4"/>
                  <a:pt x="12" y="4"/>
                  <a:pt x="12" y="4"/>
                </a:cubicBezTo>
                <a:cubicBezTo>
                  <a:pt x="10" y="1"/>
                  <a:pt x="7" y="0"/>
                  <a:pt x="4" y="2"/>
                </a:cubicBezTo>
                <a:cubicBezTo>
                  <a:pt x="2" y="3"/>
                  <a:pt x="1" y="5"/>
                  <a:pt x="1" y="7"/>
                </a:cubicBezTo>
                <a:close/>
              </a:path>
            </a:pathLst>
          </a:custGeom>
          <a:solidFill>
            <a:srgbClr val="EFE9DD"/>
          </a:solidFill>
          <a:ln>
            <a:noFill/>
          </a:ln>
        </p:spPr>
        <p:txBody>
          <a:bodyPr vert="horz" wrap="square" lIns="68580" tIns="34290" rIns="68580" bIns="34290" numCol="1" anchor="t" anchorCtr="0" compatLnSpc="1"/>
          <a:lstStyle/>
          <a:p>
            <a:endParaRPr lang="en-US" dirty="0">
              <a:solidFill>
                <a:srgbClr val="000000"/>
              </a:solidFill>
            </a:endParaRPr>
          </a:p>
        </p:txBody>
      </p:sp>
      <p:sp>
        <p:nvSpPr>
          <p:cNvPr id="28" name="Freeform 1382"/>
          <p:cNvSpPr/>
          <p:nvPr/>
        </p:nvSpPr>
        <p:spPr bwMode="auto">
          <a:xfrm>
            <a:off x="3360144" y="3052722"/>
            <a:ext cx="876300" cy="904875"/>
          </a:xfrm>
          <a:custGeom>
            <a:avLst/>
            <a:gdLst>
              <a:gd name="T0" fmla="*/ 368 w 368"/>
              <a:gd name="T1" fmla="*/ 190 h 380"/>
              <a:gd name="T2" fmla="*/ 368 w 368"/>
              <a:gd name="T3" fmla="*/ 191 h 380"/>
              <a:gd name="T4" fmla="*/ 367 w 368"/>
              <a:gd name="T5" fmla="*/ 193 h 380"/>
              <a:gd name="T6" fmla="*/ 367 w 368"/>
              <a:gd name="T7" fmla="*/ 194 h 380"/>
              <a:gd name="T8" fmla="*/ 367 w 368"/>
              <a:gd name="T9" fmla="*/ 194 h 380"/>
              <a:gd name="T10" fmla="*/ 350 w 368"/>
              <a:gd name="T11" fmla="*/ 206 h 380"/>
              <a:gd name="T12" fmla="*/ 309 w 368"/>
              <a:gd name="T13" fmla="*/ 213 h 380"/>
              <a:gd name="T14" fmla="*/ 256 w 368"/>
              <a:gd name="T15" fmla="*/ 211 h 380"/>
              <a:gd name="T16" fmla="*/ 222 w 368"/>
              <a:gd name="T17" fmla="*/ 254 h 380"/>
              <a:gd name="T18" fmla="*/ 230 w 368"/>
              <a:gd name="T19" fmla="*/ 254 h 380"/>
              <a:gd name="T20" fmla="*/ 240 w 368"/>
              <a:gd name="T21" fmla="*/ 264 h 380"/>
              <a:gd name="T22" fmla="*/ 230 w 368"/>
              <a:gd name="T23" fmla="*/ 274 h 380"/>
              <a:gd name="T24" fmla="*/ 206 w 368"/>
              <a:gd name="T25" fmla="*/ 274 h 380"/>
              <a:gd name="T26" fmla="*/ 181 w 368"/>
              <a:gd name="T27" fmla="*/ 307 h 380"/>
              <a:gd name="T28" fmla="*/ 197 w 368"/>
              <a:gd name="T29" fmla="*/ 307 h 380"/>
              <a:gd name="T30" fmla="*/ 207 w 368"/>
              <a:gd name="T31" fmla="*/ 317 h 380"/>
              <a:gd name="T32" fmla="*/ 197 w 368"/>
              <a:gd name="T33" fmla="*/ 327 h 380"/>
              <a:gd name="T34" fmla="*/ 165 w 368"/>
              <a:gd name="T35" fmla="*/ 327 h 380"/>
              <a:gd name="T36" fmla="*/ 123 w 368"/>
              <a:gd name="T37" fmla="*/ 380 h 380"/>
              <a:gd name="T38" fmla="*/ 105 w 368"/>
              <a:gd name="T39" fmla="*/ 369 h 380"/>
              <a:gd name="T40" fmla="*/ 182 w 368"/>
              <a:gd name="T41" fmla="*/ 209 h 380"/>
              <a:gd name="T42" fmla="*/ 59 w 368"/>
              <a:gd name="T43" fmla="*/ 206 h 380"/>
              <a:gd name="T44" fmla="*/ 23 w 368"/>
              <a:gd name="T45" fmla="*/ 249 h 380"/>
              <a:gd name="T46" fmla="*/ 0 w 368"/>
              <a:gd name="T47" fmla="*/ 249 h 380"/>
              <a:gd name="T48" fmla="*/ 19 w 368"/>
              <a:gd name="T49" fmla="*/ 190 h 380"/>
              <a:gd name="T50" fmla="*/ 0 w 368"/>
              <a:gd name="T51" fmla="*/ 131 h 380"/>
              <a:gd name="T52" fmla="*/ 23 w 368"/>
              <a:gd name="T53" fmla="*/ 131 h 380"/>
              <a:gd name="T54" fmla="*/ 59 w 368"/>
              <a:gd name="T55" fmla="*/ 174 h 380"/>
              <a:gd name="T56" fmla="*/ 182 w 368"/>
              <a:gd name="T57" fmla="*/ 171 h 380"/>
              <a:gd name="T58" fmla="*/ 105 w 368"/>
              <a:gd name="T59" fmla="*/ 11 h 380"/>
              <a:gd name="T60" fmla="*/ 123 w 368"/>
              <a:gd name="T61" fmla="*/ 0 h 380"/>
              <a:gd name="T62" fmla="*/ 165 w 368"/>
              <a:gd name="T63" fmla="*/ 53 h 380"/>
              <a:gd name="T64" fmla="*/ 197 w 368"/>
              <a:gd name="T65" fmla="*/ 53 h 380"/>
              <a:gd name="T66" fmla="*/ 207 w 368"/>
              <a:gd name="T67" fmla="*/ 63 h 380"/>
              <a:gd name="T68" fmla="*/ 197 w 368"/>
              <a:gd name="T69" fmla="*/ 73 h 380"/>
              <a:gd name="T70" fmla="*/ 181 w 368"/>
              <a:gd name="T71" fmla="*/ 73 h 380"/>
              <a:gd name="T72" fmla="*/ 206 w 368"/>
              <a:gd name="T73" fmla="*/ 106 h 380"/>
              <a:gd name="T74" fmla="*/ 230 w 368"/>
              <a:gd name="T75" fmla="*/ 106 h 380"/>
              <a:gd name="T76" fmla="*/ 240 w 368"/>
              <a:gd name="T77" fmla="*/ 116 h 380"/>
              <a:gd name="T78" fmla="*/ 230 w 368"/>
              <a:gd name="T79" fmla="*/ 126 h 380"/>
              <a:gd name="T80" fmla="*/ 222 w 368"/>
              <a:gd name="T81" fmla="*/ 126 h 380"/>
              <a:gd name="T82" fmla="*/ 256 w 368"/>
              <a:gd name="T83" fmla="*/ 169 h 380"/>
              <a:gd name="T84" fmla="*/ 309 w 368"/>
              <a:gd name="T85" fmla="*/ 167 h 380"/>
              <a:gd name="T86" fmla="*/ 350 w 368"/>
              <a:gd name="T87" fmla="*/ 174 h 380"/>
              <a:gd name="T88" fmla="*/ 367 w 368"/>
              <a:gd name="T89" fmla="*/ 186 h 380"/>
              <a:gd name="T90" fmla="*/ 367 w 368"/>
              <a:gd name="T91" fmla="*/ 186 h 380"/>
              <a:gd name="T92" fmla="*/ 367 w 368"/>
              <a:gd name="T93" fmla="*/ 187 h 380"/>
              <a:gd name="T94" fmla="*/ 368 w 368"/>
              <a:gd name="T95" fmla="*/ 189 h 380"/>
              <a:gd name="T96" fmla="*/ 368 w 368"/>
              <a:gd name="T97" fmla="*/ 1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380">
                <a:moveTo>
                  <a:pt x="368" y="190"/>
                </a:moveTo>
                <a:cubicBezTo>
                  <a:pt x="368" y="190"/>
                  <a:pt x="368" y="191"/>
                  <a:pt x="368" y="191"/>
                </a:cubicBezTo>
                <a:cubicBezTo>
                  <a:pt x="368" y="192"/>
                  <a:pt x="367" y="193"/>
                  <a:pt x="367" y="193"/>
                </a:cubicBezTo>
                <a:cubicBezTo>
                  <a:pt x="367" y="194"/>
                  <a:pt x="367" y="194"/>
                  <a:pt x="367" y="194"/>
                </a:cubicBezTo>
                <a:cubicBezTo>
                  <a:pt x="367" y="194"/>
                  <a:pt x="367" y="194"/>
                  <a:pt x="367" y="194"/>
                </a:cubicBezTo>
                <a:cubicBezTo>
                  <a:pt x="364" y="199"/>
                  <a:pt x="359" y="203"/>
                  <a:pt x="350" y="206"/>
                </a:cubicBezTo>
                <a:cubicBezTo>
                  <a:pt x="339" y="211"/>
                  <a:pt x="324" y="213"/>
                  <a:pt x="309" y="213"/>
                </a:cubicBezTo>
                <a:cubicBezTo>
                  <a:pt x="256" y="211"/>
                  <a:pt x="256" y="211"/>
                  <a:pt x="256" y="211"/>
                </a:cubicBezTo>
                <a:cubicBezTo>
                  <a:pt x="222" y="254"/>
                  <a:pt x="222" y="254"/>
                  <a:pt x="222" y="254"/>
                </a:cubicBezTo>
                <a:cubicBezTo>
                  <a:pt x="230" y="254"/>
                  <a:pt x="230" y="254"/>
                  <a:pt x="230" y="254"/>
                </a:cubicBezTo>
                <a:cubicBezTo>
                  <a:pt x="235" y="254"/>
                  <a:pt x="240" y="259"/>
                  <a:pt x="240" y="264"/>
                </a:cubicBezTo>
                <a:cubicBezTo>
                  <a:pt x="240" y="270"/>
                  <a:pt x="235" y="274"/>
                  <a:pt x="230" y="274"/>
                </a:cubicBezTo>
                <a:cubicBezTo>
                  <a:pt x="206" y="274"/>
                  <a:pt x="206" y="274"/>
                  <a:pt x="206" y="274"/>
                </a:cubicBezTo>
                <a:cubicBezTo>
                  <a:pt x="181" y="307"/>
                  <a:pt x="181" y="307"/>
                  <a:pt x="181" y="307"/>
                </a:cubicBezTo>
                <a:cubicBezTo>
                  <a:pt x="197" y="307"/>
                  <a:pt x="197" y="307"/>
                  <a:pt x="197" y="307"/>
                </a:cubicBezTo>
                <a:cubicBezTo>
                  <a:pt x="203" y="307"/>
                  <a:pt x="207" y="311"/>
                  <a:pt x="207" y="317"/>
                </a:cubicBezTo>
                <a:cubicBezTo>
                  <a:pt x="207" y="322"/>
                  <a:pt x="203" y="327"/>
                  <a:pt x="197" y="327"/>
                </a:cubicBezTo>
                <a:cubicBezTo>
                  <a:pt x="165" y="327"/>
                  <a:pt x="165" y="327"/>
                  <a:pt x="165" y="327"/>
                </a:cubicBezTo>
                <a:cubicBezTo>
                  <a:pt x="123" y="380"/>
                  <a:pt x="123" y="380"/>
                  <a:pt x="123" y="380"/>
                </a:cubicBezTo>
                <a:cubicBezTo>
                  <a:pt x="105" y="369"/>
                  <a:pt x="105" y="369"/>
                  <a:pt x="105" y="369"/>
                </a:cubicBezTo>
                <a:cubicBezTo>
                  <a:pt x="182" y="209"/>
                  <a:pt x="182" y="209"/>
                  <a:pt x="182" y="209"/>
                </a:cubicBezTo>
                <a:cubicBezTo>
                  <a:pt x="59" y="206"/>
                  <a:pt x="59" y="206"/>
                  <a:pt x="59" y="206"/>
                </a:cubicBezTo>
                <a:cubicBezTo>
                  <a:pt x="23" y="249"/>
                  <a:pt x="23" y="249"/>
                  <a:pt x="23" y="249"/>
                </a:cubicBezTo>
                <a:cubicBezTo>
                  <a:pt x="0" y="249"/>
                  <a:pt x="0" y="249"/>
                  <a:pt x="0" y="249"/>
                </a:cubicBezTo>
                <a:cubicBezTo>
                  <a:pt x="19" y="190"/>
                  <a:pt x="19" y="190"/>
                  <a:pt x="19" y="190"/>
                </a:cubicBezTo>
                <a:cubicBezTo>
                  <a:pt x="0" y="131"/>
                  <a:pt x="0" y="131"/>
                  <a:pt x="0" y="131"/>
                </a:cubicBezTo>
                <a:cubicBezTo>
                  <a:pt x="23" y="131"/>
                  <a:pt x="23" y="131"/>
                  <a:pt x="23" y="131"/>
                </a:cubicBezTo>
                <a:cubicBezTo>
                  <a:pt x="59" y="174"/>
                  <a:pt x="59" y="174"/>
                  <a:pt x="59" y="174"/>
                </a:cubicBezTo>
                <a:cubicBezTo>
                  <a:pt x="182" y="171"/>
                  <a:pt x="182" y="171"/>
                  <a:pt x="182" y="171"/>
                </a:cubicBezTo>
                <a:cubicBezTo>
                  <a:pt x="105" y="11"/>
                  <a:pt x="105" y="11"/>
                  <a:pt x="105" y="11"/>
                </a:cubicBezTo>
                <a:cubicBezTo>
                  <a:pt x="123" y="0"/>
                  <a:pt x="123" y="0"/>
                  <a:pt x="123" y="0"/>
                </a:cubicBezTo>
                <a:cubicBezTo>
                  <a:pt x="165" y="53"/>
                  <a:pt x="165" y="53"/>
                  <a:pt x="165" y="53"/>
                </a:cubicBezTo>
                <a:cubicBezTo>
                  <a:pt x="197" y="53"/>
                  <a:pt x="197" y="53"/>
                  <a:pt x="197" y="53"/>
                </a:cubicBezTo>
                <a:cubicBezTo>
                  <a:pt x="203" y="53"/>
                  <a:pt x="207" y="58"/>
                  <a:pt x="207" y="63"/>
                </a:cubicBezTo>
                <a:cubicBezTo>
                  <a:pt x="207" y="69"/>
                  <a:pt x="203" y="73"/>
                  <a:pt x="197" y="73"/>
                </a:cubicBezTo>
                <a:cubicBezTo>
                  <a:pt x="181" y="73"/>
                  <a:pt x="181" y="73"/>
                  <a:pt x="181" y="73"/>
                </a:cubicBezTo>
                <a:cubicBezTo>
                  <a:pt x="206" y="106"/>
                  <a:pt x="206" y="106"/>
                  <a:pt x="206" y="106"/>
                </a:cubicBezTo>
                <a:cubicBezTo>
                  <a:pt x="230" y="106"/>
                  <a:pt x="230" y="106"/>
                  <a:pt x="230" y="106"/>
                </a:cubicBezTo>
                <a:cubicBezTo>
                  <a:pt x="235" y="106"/>
                  <a:pt x="240" y="110"/>
                  <a:pt x="240" y="116"/>
                </a:cubicBezTo>
                <a:cubicBezTo>
                  <a:pt x="240" y="121"/>
                  <a:pt x="235" y="126"/>
                  <a:pt x="230" y="126"/>
                </a:cubicBezTo>
                <a:cubicBezTo>
                  <a:pt x="222" y="126"/>
                  <a:pt x="222" y="126"/>
                  <a:pt x="222" y="126"/>
                </a:cubicBezTo>
                <a:cubicBezTo>
                  <a:pt x="256" y="169"/>
                  <a:pt x="256" y="169"/>
                  <a:pt x="256" y="169"/>
                </a:cubicBezTo>
                <a:cubicBezTo>
                  <a:pt x="309" y="167"/>
                  <a:pt x="309" y="167"/>
                  <a:pt x="309" y="167"/>
                </a:cubicBezTo>
                <a:cubicBezTo>
                  <a:pt x="324" y="167"/>
                  <a:pt x="339" y="169"/>
                  <a:pt x="350" y="174"/>
                </a:cubicBezTo>
                <a:cubicBezTo>
                  <a:pt x="359" y="177"/>
                  <a:pt x="364" y="181"/>
                  <a:pt x="367" y="186"/>
                </a:cubicBezTo>
                <a:cubicBezTo>
                  <a:pt x="367" y="186"/>
                  <a:pt x="367" y="186"/>
                  <a:pt x="367" y="186"/>
                </a:cubicBezTo>
                <a:cubicBezTo>
                  <a:pt x="367" y="186"/>
                  <a:pt x="367" y="186"/>
                  <a:pt x="367" y="187"/>
                </a:cubicBezTo>
                <a:cubicBezTo>
                  <a:pt x="367" y="187"/>
                  <a:pt x="368" y="188"/>
                  <a:pt x="368" y="189"/>
                </a:cubicBezTo>
                <a:cubicBezTo>
                  <a:pt x="368" y="189"/>
                  <a:pt x="368" y="190"/>
                  <a:pt x="368" y="190"/>
                </a:cubicBezTo>
                <a:close/>
              </a:path>
            </a:pathLst>
          </a:custGeom>
          <a:solidFill>
            <a:srgbClr val="753D13"/>
          </a:solidFill>
          <a:ln>
            <a:noFill/>
          </a:ln>
        </p:spPr>
        <p:txBody>
          <a:bodyPr vert="horz" wrap="square" lIns="68580" tIns="34290" rIns="68580" bIns="34290" numCol="1" anchor="t" anchorCtr="0" compatLnSpc="1"/>
          <a:lstStyle/>
          <a:p>
            <a:endParaRPr lang="en-US" dirty="0">
              <a:solidFill>
                <a:srgbClr val="000000"/>
              </a:solidFill>
            </a:endParaRPr>
          </a:p>
        </p:txBody>
      </p:sp>
      <p:sp>
        <p:nvSpPr>
          <p:cNvPr id="29" name="Freeform 1384"/>
          <p:cNvSpPr/>
          <p:nvPr/>
        </p:nvSpPr>
        <p:spPr bwMode="auto">
          <a:xfrm>
            <a:off x="2701232" y="3277102"/>
            <a:ext cx="142875" cy="452438"/>
          </a:xfrm>
          <a:custGeom>
            <a:avLst/>
            <a:gdLst>
              <a:gd name="T0" fmla="*/ 1 w 60"/>
              <a:gd name="T1" fmla="*/ 7 h 190"/>
              <a:gd name="T2" fmla="*/ 2 w 60"/>
              <a:gd name="T3" fmla="*/ 10 h 190"/>
              <a:gd name="T4" fmla="*/ 43 w 60"/>
              <a:gd name="T5" fmla="*/ 81 h 190"/>
              <a:gd name="T6" fmla="*/ 43 w 60"/>
              <a:gd name="T7" fmla="*/ 109 h 190"/>
              <a:gd name="T8" fmla="*/ 2 w 60"/>
              <a:gd name="T9" fmla="*/ 180 h 190"/>
              <a:gd name="T10" fmla="*/ 4 w 60"/>
              <a:gd name="T11" fmla="*/ 188 h 190"/>
              <a:gd name="T12" fmla="*/ 12 w 60"/>
              <a:gd name="T13" fmla="*/ 186 h 190"/>
              <a:gd name="T14" fmla="*/ 53 w 60"/>
              <a:gd name="T15" fmla="*/ 115 h 190"/>
              <a:gd name="T16" fmla="*/ 53 w 60"/>
              <a:gd name="T17" fmla="*/ 75 h 190"/>
              <a:gd name="T18" fmla="*/ 12 w 60"/>
              <a:gd name="T19" fmla="*/ 4 h 190"/>
              <a:gd name="T20" fmla="*/ 4 w 60"/>
              <a:gd name="T21" fmla="*/ 2 h 190"/>
              <a:gd name="T22" fmla="*/ 1 w 60"/>
              <a:gd name="T23"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90">
                <a:moveTo>
                  <a:pt x="1" y="7"/>
                </a:moveTo>
                <a:cubicBezTo>
                  <a:pt x="1" y="8"/>
                  <a:pt x="1" y="9"/>
                  <a:pt x="2" y="10"/>
                </a:cubicBezTo>
                <a:cubicBezTo>
                  <a:pt x="43" y="81"/>
                  <a:pt x="43" y="81"/>
                  <a:pt x="43" y="81"/>
                </a:cubicBezTo>
                <a:cubicBezTo>
                  <a:pt x="48" y="90"/>
                  <a:pt x="48" y="100"/>
                  <a:pt x="43" y="109"/>
                </a:cubicBezTo>
                <a:cubicBezTo>
                  <a:pt x="2" y="180"/>
                  <a:pt x="2" y="180"/>
                  <a:pt x="2" y="180"/>
                </a:cubicBezTo>
                <a:cubicBezTo>
                  <a:pt x="0" y="183"/>
                  <a:pt x="1" y="186"/>
                  <a:pt x="4" y="188"/>
                </a:cubicBezTo>
                <a:cubicBezTo>
                  <a:pt x="7" y="190"/>
                  <a:pt x="11" y="189"/>
                  <a:pt x="12" y="186"/>
                </a:cubicBezTo>
                <a:cubicBezTo>
                  <a:pt x="53" y="115"/>
                  <a:pt x="53" y="115"/>
                  <a:pt x="53" y="115"/>
                </a:cubicBezTo>
                <a:cubicBezTo>
                  <a:pt x="60" y="103"/>
                  <a:pt x="60" y="87"/>
                  <a:pt x="53" y="75"/>
                </a:cubicBezTo>
                <a:cubicBezTo>
                  <a:pt x="12" y="4"/>
                  <a:pt x="12" y="4"/>
                  <a:pt x="12" y="4"/>
                </a:cubicBezTo>
                <a:cubicBezTo>
                  <a:pt x="11" y="1"/>
                  <a:pt x="7" y="0"/>
                  <a:pt x="4" y="2"/>
                </a:cubicBezTo>
                <a:cubicBezTo>
                  <a:pt x="2" y="3"/>
                  <a:pt x="1" y="5"/>
                  <a:pt x="1" y="7"/>
                </a:cubicBezTo>
                <a:close/>
              </a:path>
            </a:pathLst>
          </a:custGeom>
          <a:solidFill>
            <a:srgbClr val="753D13"/>
          </a:solidFill>
          <a:ln>
            <a:noFill/>
          </a:ln>
        </p:spPr>
        <p:txBody>
          <a:bodyPr vert="horz" wrap="square" lIns="68580" tIns="34290" rIns="68580" bIns="34290" numCol="1" anchor="t" anchorCtr="0" compatLnSpc="1"/>
          <a:lstStyle/>
          <a:p>
            <a:endParaRPr lang="en-US">
              <a:solidFill>
                <a:srgbClr val="000000"/>
              </a:solidFill>
            </a:endParaRPr>
          </a:p>
        </p:txBody>
      </p:sp>
      <p:sp>
        <p:nvSpPr>
          <p:cNvPr id="30" name="Freeform 1386"/>
          <p:cNvSpPr/>
          <p:nvPr/>
        </p:nvSpPr>
        <p:spPr bwMode="auto">
          <a:xfrm>
            <a:off x="6452870" y="3050884"/>
            <a:ext cx="873919" cy="904875"/>
          </a:xfrm>
          <a:custGeom>
            <a:avLst/>
            <a:gdLst>
              <a:gd name="T0" fmla="*/ 367 w 367"/>
              <a:gd name="T1" fmla="*/ 190 h 380"/>
              <a:gd name="T2" fmla="*/ 367 w 367"/>
              <a:gd name="T3" fmla="*/ 191 h 380"/>
              <a:gd name="T4" fmla="*/ 366 w 367"/>
              <a:gd name="T5" fmla="*/ 193 h 380"/>
              <a:gd name="T6" fmla="*/ 366 w 367"/>
              <a:gd name="T7" fmla="*/ 194 h 380"/>
              <a:gd name="T8" fmla="*/ 366 w 367"/>
              <a:gd name="T9" fmla="*/ 194 h 380"/>
              <a:gd name="T10" fmla="*/ 350 w 367"/>
              <a:gd name="T11" fmla="*/ 206 h 380"/>
              <a:gd name="T12" fmla="*/ 308 w 367"/>
              <a:gd name="T13" fmla="*/ 213 h 380"/>
              <a:gd name="T14" fmla="*/ 255 w 367"/>
              <a:gd name="T15" fmla="*/ 211 h 380"/>
              <a:gd name="T16" fmla="*/ 221 w 367"/>
              <a:gd name="T17" fmla="*/ 254 h 380"/>
              <a:gd name="T18" fmla="*/ 229 w 367"/>
              <a:gd name="T19" fmla="*/ 254 h 380"/>
              <a:gd name="T20" fmla="*/ 239 w 367"/>
              <a:gd name="T21" fmla="*/ 264 h 380"/>
              <a:gd name="T22" fmla="*/ 229 w 367"/>
              <a:gd name="T23" fmla="*/ 274 h 380"/>
              <a:gd name="T24" fmla="*/ 206 w 367"/>
              <a:gd name="T25" fmla="*/ 274 h 380"/>
              <a:gd name="T26" fmla="*/ 180 w 367"/>
              <a:gd name="T27" fmla="*/ 307 h 380"/>
              <a:gd name="T28" fmla="*/ 197 w 367"/>
              <a:gd name="T29" fmla="*/ 307 h 380"/>
              <a:gd name="T30" fmla="*/ 207 w 367"/>
              <a:gd name="T31" fmla="*/ 317 h 380"/>
              <a:gd name="T32" fmla="*/ 197 w 367"/>
              <a:gd name="T33" fmla="*/ 327 h 380"/>
              <a:gd name="T34" fmla="*/ 164 w 367"/>
              <a:gd name="T35" fmla="*/ 327 h 380"/>
              <a:gd name="T36" fmla="*/ 123 w 367"/>
              <a:gd name="T37" fmla="*/ 380 h 380"/>
              <a:gd name="T38" fmla="*/ 104 w 367"/>
              <a:gd name="T39" fmla="*/ 369 h 380"/>
              <a:gd name="T40" fmla="*/ 181 w 367"/>
              <a:gd name="T41" fmla="*/ 209 h 380"/>
              <a:gd name="T42" fmla="*/ 58 w 367"/>
              <a:gd name="T43" fmla="*/ 206 h 380"/>
              <a:gd name="T44" fmla="*/ 23 w 367"/>
              <a:gd name="T45" fmla="*/ 249 h 380"/>
              <a:gd name="T46" fmla="*/ 0 w 367"/>
              <a:gd name="T47" fmla="*/ 249 h 380"/>
              <a:gd name="T48" fmla="*/ 19 w 367"/>
              <a:gd name="T49" fmla="*/ 190 h 380"/>
              <a:gd name="T50" fmla="*/ 0 w 367"/>
              <a:gd name="T51" fmla="*/ 131 h 380"/>
              <a:gd name="T52" fmla="*/ 23 w 367"/>
              <a:gd name="T53" fmla="*/ 131 h 380"/>
              <a:gd name="T54" fmla="*/ 58 w 367"/>
              <a:gd name="T55" fmla="*/ 174 h 380"/>
              <a:gd name="T56" fmla="*/ 181 w 367"/>
              <a:gd name="T57" fmla="*/ 171 h 380"/>
              <a:gd name="T58" fmla="*/ 104 w 367"/>
              <a:gd name="T59" fmla="*/ 11 h 380"/>
              <a:gd name="T60" fmla="*/ 123 w 367"/>
              <a:gd name="T61" fmla="*/ 0 h 380"/>
              <a:gd name="T62" fmla="*/ 164 w 367"/>
              <a:gd name="T63" fmla="*/ 53 h 380"/>
              <a:gd name="T64" fmla="*/ 197 w 367"/>
              <a:gd name="T65" fmla="*/ 53 h 380"/>
              <a:gd name="T66" fmla="*/ 207 w 367"/>
              <a:gd name="T67" fmla="*/ 63 h 380"/>
              <a:gd name="T68" fmla="*/ 197 w 367"/>
              <a:gd name="T69" fmla="*/ 73 h 380"/>
              <a:gd name="T70" fmla="*/ 180 w 367"/>
              <a:gd name="T71" fmla="*/ 73 h 380"/>
              <a:gd name="T72" fmla="*/ 206 w 367"/>
              <a:gd name="T73" fmla="*/ 106 h 380"/>
              <a:gd name="T74" fmla="*/ 229 w 367"/>
              <a:gd name="T75" fmla="*/ 106 h 380"/>
              <a:gd name="T76" fmla="*/ 239 w 367"/>
              <a:gd name="T77" fmla="*/ 116 h 380"/>
              <a:gd name="T78" fmla="*/ 229 w 367"/>
              <a:gd name="T79" fmla="*/ 126 h 380"/>
              <a:gd name="T80" fmla="*/ 221 w 367"/>
              <a:gd name="T81" fmla="*/ 126 h 380"/>
              <a:gd name="T82" fmla="*/ 255 w 367"/>
              <a:gd name="T83" fmla="*/ 169 h 380"/>
              <a:gd name="T84" fmla="*/ 308 w 367"/>
              <a:gd name="T85" fmla="*/ 167 h 380"/>
              <a:gd name="T86" fmla="*/ 350 w 367"/>
              <a:gd name="T87" fmla="*/ 174 h 380"/>
              <a:gd name="T88" fmla="*/ 366 w 367"/>
              <a:gd name="T89" fmla="*/ 186 h 380"/>
              <a:gd name="T90" fmla="*/ 366 w 367"/>
              <a:gd name="T91" fmla="*/ 186 h 380"/>
              <a:gd name="T92" fmla="*/ 366 w 367"/>
              <a:gd name="T93" fmla="*/ 187 h 380"/>
              <a:gd name="T94" fmla="*/ 367 w 367"/>
              <a:gd name="T95" fmla="*/ 189 h 380"/>
              <a:gd name="T96" fmla="*/ 367 w 367"/>
              <a:gd name="T97" fmla="*/ 1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380">
                <a:moveTo>
                  <a:pt x="367" y="190"/>
                </a:moveTo>
                <a:cubicBezTo>
                  <a:pt x="367" y="190"/>
                  <a:pt x="367" y="191"/>
                  <a:pt x="367" y="191"/>
                </a:cubicBezTo>
                <a:cubicBezTo>
                  <a:pt x="367" y="192"/>
                  <a:pt x="367" y="193"/>
                  <a:pt x="366" y="193"/>
                </a:cubicBezTo>
                <a:cubicBezTo>
                  <a:pt x="366" y="194"/>
                  <a:pt x="366" y="194"/>
                  <a:pt x="366" y="194"/>
                </a:cubicBezTo>
                <a:cubicBezTo>
                  <a:pt x="366" y="194"/>
                  <a:pt x="366" y="194"/>
                  <a:pt x="366" y="194"/>
                </a:cubicBezTo>
                <a:cubicBezTo>
                  <a:pt x="364" y="199"/>
                  <a:pt x="358" y="203"/>
                  <a:pt x="350" y="206"/>
                </a:cubicBezTo>
                <a:cubicBezTo>
                  <a:pt x="339" y="211"/>
                  <a:pt x="324" y="213"/>
                  <a:pt x="308" y="213"/>
                </a:cubicBezTo>
                <a:cubicBezTo>
                  <a:pt x="255" y="211"/>
                  <a:pt x="255" y="211"/>
                  <a:pt x="255" y="211"/>
                </a:cubicBezTo>
                <a:cubicBezTo>
                  <a:pt x="221" y="254"/>
                  <a:pt x="221" y="254"/>
                  <a:pt x="221" y="254"/>
                </a:cubicBezTo>
                <a:cubicBezTo>
                  <a:pt x="229" y="254"/>
                  <a:pt x="229" y="254"/>
                  <a:pt x="229" y="254"/>
                </a:cubicBezTo>
                <a:cubicBezTo>
                  <a:pt x="235" y="254"/>
                  <a:pt x="239" y="259"/>
                  <a:pt x="239" y="264"/>
                </a:cubicBezTo>
                <a:cubicBezTo>
                  <a:pt x="239" y="270"/>
                  <a:pt x="235" y="274"/>
                  <a:pt x="229" y="274"/>
                </a:cubicBezTo>
                <a:cubicBezTo>
                  <a:pt x="206" y="274"/>
                  <a:pt x="206" y="274"/>
                  <a:pt x="206" y="274"/>
                </a:cubicBezTo>
                <a:cubicBezTo>
                  <a:pt x="180" y="307"/>
                  <a:pt x="180" y="307"/>
                  <a:pt x="180" y="307"/>
                </a:cubicBezTo>
                <a:cubicBezTo>
                  <a:pt x="197" y="307"/>
                  <a:pt x="197" y="307"/>
                  <a:pt x="197" y="307"/>
                </a:cubicBezTo>
                <a:cubicBezTo>
                  <a:pt x="202" y="307"/>
                  <a:pt x="207" y="311"/>
                  <a:pt x="207" y="317"/>
                </a:cubicBezTo>
                <a:cubicBezTo>
                  <a:pt x="207" y="322"/>
                  <a:pt x="202" y="327"/>
                  <a:pt x="197" y="327"/>
                </a:cubicBezTo>
                <a:cubicBezTo>
                  <a:pt x="164" y="327"/>
                  <a:pt x="164" y="327"/>
                  <a:pt x="164" y="327"/>
                </a:cubicBezTo>
                <a:cubicBezTo>
                  <a:pt x="123" y="380"/>
                  <a:pt x="123" y="380"/>
                  <a:pt x="123" y="380"/>
                </a:cubicBezTo>
                <a:cubicBezTo>
                  <a:pt x="104" y="369"/>
                  <a:pt x="104" y="369"/>
                  <a:pt x="104" y="369"/>
                </a:cubicBezTo>
                <a:cubicBezTo>
                  <a:pt x="181" y="209"/>
                  <a:pt x="181" y="209"/>
                  <a:pt x="181" y="209"/>
                </a:cubicBezTo>
                <a:cubicBezTo>
                  <a:pt x="58" y="206"/>
                  <a:pt x="58" y="206"/>
                  <a:pt x="58" y="206"/>
                </a:cubicBezTo>
                <a:cubicBezTo>
                  <a:pt x="23" y="249"/>
                  <a:pt x="23" y="249"/>
                  <a:pt x="23" y="249"/>
                </a:cubicBezTo>
                <a:cubicBezTo>
                  <a:pt x="0" y="249"/>
                  <a:pt x="0" y="249"/>
                  <a:pt x="0" y="249"/>
                </a:cubicBezTo>
                <a:cubicBezTo>
                  <a:pt x="19" y="190"/>
                  <a:pt x="19" y="190"/>
                  <a:pt x="19" y="190"/>
                </a:cubicBezTo>
                <a:cubicBezTo>
                  <a:pt x="0" y="131"/>
                  <a:pt x="0" y="131"/>
                  <a:pt x="0" y="131"/>
                </a:cubicBezTo>
                <a:cubicBezTo>
                  <a:pt x="23" y="131"/>
                  <a:pt x="23" y="131"/>
                  <a:pt x="23" y="131"/>
                </a:cubicBezTo>
                <a:cubicBezTo>
                  <a:pt x="58" y="174"/>
                  <a:pt x="58" y="174"/>
                  <a:pt x="58" y="174"/>
                </a:cubicBezTo>
                <a:cubicBezTo>
                  <a:pt x="181" y="171"/>
                  <a:pt x="181" y="171"/>
                  <a:pt x="181" y="171"/>
                </a:cubicBezTo>
                <a:cubicBezTo>
                  <a:pt x="104" y="11"/>
                  <a:pt x="104" y="11"/>
                  <a:pt x="104" y="11"/>
                </a:cubicBezTo>
                <a:cubicBezTo>
                  <a:pt x="123" y="0"/>
                  <a:pt x="123" y="0"/>
                  <a:pt x="123" y="0"/>
                </a:cubicBezTo>
                <a:cubicBezTo>
                  <a:pt x="164" y="53"/>
                  <a:pt x="164" y="53"/>
                  <a:pt x="164" y="53"/>
                </a:cubicBezTo>
                <a:cubicBezTo>
                  <a:pt x="197" y="53"/>
                  <a:pt x="197" y="53"/>
                  <a:pt x="197" y="53"/>
                </a:cubicBezTo>
                <a:cubicBezTo>
                  <a:pt x="202" y="53"/>
                  <a:pt x="207" y="58"/>
                  <a:pt x="207" y="63"/>
                </a:cubicBezTo>
                <a:cubicBezTo>
                  <a:pt x="207" y="69"/>
                  <a:pt x="202" y="73"/>
                  <a:pt x="197" y="73"/>
                </a:cubicBezTo>
                <a:cubicBezTo>
                  <a:pt x="180" y="73"/>
                  <a:pt x="180" y="73"/>
                  <a:pt x="180" y="73"/>
                </a:cubicBezTo>
                <a:cubicBezTo>
                  <a:pt x="206" y="106"/>
                  <a:pt x="206" y="106"/>
                  <a:pt x="206" y="106"/>
                </a:cubicBezTo>
                <a:cubicBezTo>
                  <a:pt x="229" y="106"/>
                  <a:pt x="229" y="106"/>
                  <a:pt x="229" y="106"/>
                </a:cubicBezTo>
                <a:cubicBezTo>
                  <a:pt x="235" y="106"/>
                  <a:pt x="239" y="110"/>
                  <a:pt x="239" y="116"/>
                </a:cubicBezTo>
                <a:cubicBezTo>
                  <a:pt x="239" y="121"/>
                  <a:pt x="235" y="126"/>
                  <a:pt x="229" y="126"/>
                </a:cubicBezTo>
                <a:cubicBezTo>
                  <a:pt x="221" y="126"/>
                  <a:pt x="221" y="126"/>
                  <a:pt x="221" y="126"/>
                </a:cubicBezTo>
                <a:cubicBezTo>
                  <a:pt x="255" y="169"/>
                  <a:pt x="255" y="169"/>
                  <a:pt x="255" y="169"/>
                </a:cubicBezTo>
                <a:cubicBezTo>
                  <a:pt x="308" y="167"/>
                  <a:pt x="308" y="167"/>
                  <a:pt x="308" y="167"/>
                </a:cubicBezTo>
                <a:cubicBezTo>
                  <a:pt x="324" y="167"/>
                  <a:pt x="339" y="169"/>
                  <a:pt x="350" y="174"/>
                </a:cubicBezTo>
                <a:cubicBezTo>
                  <a:pt x="358" y="177"/>
                  <a:pt x="364" y="181"/>
                  <a:pt x="366" y="186"/>
                </a:cubicBezTo>
                <a:cubicBezTo>
                  <a:pt x="366" y="186"/>
                  <a:pt x="366" y="186"/>
                  <a:pt x="366" y="186"/>
                </a:cubicBezTo>
                <a:cubicBezTo>
                  <a:pt x="366" y="186"/>
                  <a:pt x="366" y="186"/>
                  <a:pt x="366" y="187"/>
                </a:cubicBezTo>
                <a:cubicBezTo>
                  <a:pt x="367" y="187"/>
                  <a:pt x="367" y="188"/>
                  <a:pt x="367" y="189"/>
                </a:cubicBezTo>
                <a:cubicBezTo>
                  <a:pt x="367" y="189"/>
                  <a:pt x="367" y="190"/>
                  <a:pt x="367" y="190"/>
                </a:cubicBezTo>
                <a:close/>
              </a:path>
            </a:pathLst>
          </a:custGeom>
          <a:solidFill>
            <a:srgbClr val="EFE9DD"/>
          </a:solidFill>
          <a:ln>
            <a:noFill/>
          </a:ln>
        </p:spPr>
        <p:txBody>
          <a:bodyPr vert="horz" wrap="square" lIns="68580" tIns="34290" rIns="68580" bIns="34290" numCol="1" anchor="t" anchorCtr="0" compatLnSpc="1"/>
          <a:lstStyle/>
          <a:p>
            <a:endParaRPr lang="en-US" dirty="0">
              <a:solidFill>
                <a:srgbClr val="000000"/>
              </a:solidFill>
            </a:endParaRPr>
          </a:p>
        </p:txBody>
      </p:sp>
      <p:sp>
        <p:nvSpPr>
          <p:cNvPr id="31" name="Freeform 1388"/>
          <p:cNvSpPr/>
          <p:nvPr/>
        </p:nvSpPr>
        <p:spPr bwMode="auto">
          <a:xfrm>
            <a:off x="6121876" y="3277102"/>
            <a:ext cx="142875" cy="452438"/>
          </a:xfrm>
          <a:custGeom>
            <a:avLst/>
            <a:gdLst>
              <a:gd name="T0" fmla="*/ 1 w 60"/>
              <a:gd name="T1" fmla="*/ 7 h 190"/>
              <a:gd name="T2" fmla="*/ 2 w 60"/>
              <a:gd name="T3" fmla="*/ 10 h 190"/>
              <a:gd name="T4" fmla="*/ 43 w 60"/>
              <a:gd name="T5" fmla="*/ 81 h 190"/>
              <a:gd name="T6" fmla="*/ 43 w 60"/>
              <a:gd name="T7" fmla="*/ 109 h 190"/>
              <a:gd name="T8" fmla="*/ 2 w 60"/>
              <a:gd name="T9" fmla="*/ 180 h 190"/>
              <a:gd name="T10" fmla="*/ 4 w 60"/>
              <a:gd name="T11" fmla="*/ 188 h 190"/>
              <a:gd name="T12" fmla="*/ 13 w 60"/>
              <a:gd name="T13" fmla="*/ 186 h 190"/>
              <a:gd name="T14" fmla="*/ 53 w 60"/>
              <a:gd name="T15" fmla="*/ 115 h 190"/>
              <a:gd name="T16" fmla="*/ 53 w 60"/>
              <a:gd name="T17" fmla="*/ 75 h 190"/>
              <a:gd name="T18" fmla="*/ 13 w 60"/>
              <a:gd name="T19" fmla="*/ 4 h 190"/>
              <a:gd name="T20" fmla="*/ 4 w 60"/>
              <a:gd name="T21" fmla="*/ 2 h 190"/>
              <a:gd name="T22" fmla="*/ 1 w 60"/>
              <a:gd name="T23"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90">
                <a:moveTo>
                  <a:pt x="1" y="7"/>
                </a:moveTo>
                <a:cubicBezTo>
                  <a:pt x="1" y="8"/>
                  <a:pt x="2" y="9"/>
                  <a:pt x="2" y="10"/>
                </a:cubicBezTo>
                <a:cubicBezTo>
                  <a:pt x="43" y="81"/>
                  <a:pt x="43" y="81"/>
                  <a:pt x="43" y="81"/>
                </a:cubicBezTo>
                <a:cubicBezTo>
                  <a:pt x="48" y="90"/>
                  <a:pt x="48" y="100"/>
                  <a:pt x="43" y="109"/>
                </a:cubicBezTo>
                <a:cubicBezTo>
                  <a:pt x="2" y="180"/>
                  <a:pt x="2" y="180"/>
                  <a:pt x="2" y="180"/>
                </a:cubicBezTo>
                <a:cubicBezTo>
                  <a:pt x="0" y="183"/>
                  <a:pt x="1" y="186"/>
                  <a:pt x="4" y="188"/>
                </a:cubicBezTo>
                <a:cubicBezTo>
                  <a:pt x="7" y="190"/>
                  <a:pt x="11" y="189"/>
                  <a:pt x="13" y="186"/>
                </a:cubicBezTo>
                <a:cubicBezTo>
                  <a:pt x="53" y="115"/>
                  <a:pt x="53" y="115"/>
                  <a:pt x="53" y="115"/>
                </a:cubicBezTo>
                <a:cubicBezTo>
                  <a:pt x="60" y="103"/>
                  <a:pt x="60" y="87"/>
                  <a:pt x="53" y="75"/>
                </a:cubicBezTo>
                <a:cubicBezTo>
                  <a:pt x="13" y="4"/>
                  <a:pt x="13" y="4"/>
                  <a:pt x="13" y="4"/>
                </a:cubicBezTo>
                <a:cubicBezTo>
                  <a:pt x="11" y="1"/>
                  <a:pt x="7" y="0"/>
                  <a:pt x="4" y="2"/>
                </a:cubicBezTo>
                <a:cubicBezTo>
                  <a:pt x="2" y="3"/>
                  <a:pt x="1" y="5"/>
                  <a:pt x="1" y="7"/>
                </a:cubicBezTo>
                <a:close/>
              </a:path>
            </a:pathLst>
          </a:custGeom>
          <a:solidFill>
            <a:srgbClr val="EFE9DD"/>
          </a:solidFill>
          <a:ln>
            <a:noFill/>
          </a:ln>
        </p:spPr>
        <p:txBody>
          <a:bodyPr vert="horz" wrap="square" lIns="68580" tIns="34290" rIns="68580" bIns="34290" numCol="1" anchor="t" anchorCtr="0" compatLnSpc="1"/>
          <a:lstStyle/>
          <a:p>
            <a:endParaRPr lang="en-US" dirty="0">
              <a:solidFill>
                <a:srgbClr val="000000"/>
              </a:solidFill>
            </a:endParaRPr>
          </a:p>
        </p:txBody>
      </p:sp>
      <p:sp>
        <p:nvSpPr>
          <p:cNvPr id="2" name="Rectangle 1"/>
          <p:cNvSpPr/>
          <p:nvPr/>
        </p:nvSpPr>
        <p:spPr>
          <a:xfrm>
            <a:off x="264671" y="193219"/>
            <a:ext cx="3936380" cy="1154162"/>
          </a:xfrm>
          <a:prstGeom prst="rect">
            <a:avLst/>
          </a:prstGeom>
        </p:spPr>
        <p:txBody>
          <a:bodyPr wrap="square">
            <a:spAutoFit/>
          </a:bodyPr>
          <a:lstStyle/>
          <a:p>
            <a:pPr algn="just">
              <a:lnSpc>
                <a:spcPct val="115000"/>
              </a:lnSpc>
              <a:spcAft>
                <a:spcPts val="0"/>
              </a:spcAft>
              <a:tabLst>
                <a:tab pos="1386840" algn="l"/>
              </a:tabLst>
            </a:pPr>
            <a:r>
              <a:rPr lang="vi-VN" sz="2000" b="1" spc="-5">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000" b="1" kern="10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vi-VN" sz="20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 đọc hiểu một văn bản nghị luận xã hội nói chung và văn bản nghị luân chung đại nói riêng</a:t>
            </a:r>
            <a:endParaRPr lang="en-GB" sz="20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757026" y="1513676"/>
            <a:ext cx="2419182" cy="707886"/>
          </a:xfrm>
          <a:prstGeom prst="rect">
            <a:avLst/>
          </a:prstGeom>
        </p:spPr>
        <p:txBody>
          <a:bodyPr wrap="square">
            <a:spAutoFit/>
          </a:bodyPr>
          <a:lstStyle/>
          <a:p>
            <a:pPr algn="just"/>
            <a:r>
              <a:rPr lang="vi-VN" sz="2000">
                <a:latin typeface="Times New Roman" panose="02020603050405020304" pitchFamily="18" charset="0"/>
                <a:ea typeface="Times New Roman" panose="02020603050405020304" pitchFamily="18" charset="0"/>
              </a:rPr>
              <a:t>Tìm hiểu </a:t>
            </a:r>
            <a:r>
              <a:rPr lang="vi-VN" sz="2000" b="1">
                <a:latin typeface="Times New Roman" panose="02020603050405020304" pitchFamily="18" charset="0"/>
                <a:ea typeface="Times New Roman" panose="02020603050405020304" pitchFamily="18" charset="0"/>
              </a:rPr>
              <a:t>bối cảnh lịch sử, thời </a:t>
            </a:r>
            <a:r>
              <a:rPr lang="vi-VN" sz="2000" b="1" smtClean="0">
                <a:latin typeface="Times New Roman" panose="02020603050405020304" pitchFamily="18" charset="0"/>
                <a:ea typeface="Times New Roman" panose="02020603050405020304" pitchFamily="18" charset="0"/>
              </a:rPr>
              <a:t>đại</a:t>
            </a:r>
            <a:endParaRPr lang="en-GB" sz="2400"/>
          </a:p>
        </p:txBody>
      </p:sp>
      <p:sp>
        <p:nvSpPr>
          <p:cNvPr id="4" name="Rectangle 3"/>
          <p:cNvSpPr/>
          <p:nvPr/>
        </p:nvSpPr>
        <p:spPr>
          <a:xfrm>
            <a:off x="5861965" y="720061"/>
            <a:ext cx="2910328" cy="1631216"/>
          </a:xfrm>
          <a:prstGeom prst="rect">
            <a:avLst/>
          </a:prstGeom>
        </p:spPr>
        <p:txBody>
          <a:bodyPr wrap="square">
            <a:spAutoFit/>
          </a:bodyPr>
          <a:lstStyle/>
          <a:p>
            <a:pPr algn="just"/>
            <a:r>
              <a:rPr lang="vi-VN" sz="2000">
                <a:solidFill>
                  <a:schemeClr val="bg1"/>
                </a:solidFill>
                <a:latin typeface="Times New Roman" panose="02020603050405020304" pitchFamily="18" charset="0"/>
                <a:ea typeface="Times New Roman" panose="02020603050405020304" pitchFamily="18" charset="0"/>
              </a:rPr>
              <a:t>Tìm và phân tích được các </a:t>
            </a:r>
            <a:r>
              <a:rPr lang="vi-VN" sz="2000" b="1">
                <a:solidFill>
                  <a:schemeClr val="bg1"/>
                </a:solidFill>
                <a:latin typeface="Times New Roman" panose="02020603050405020304" pitchFamily="18" charset="0"/>
                <a:ea typeface="Times New Roman" panose="02020603050405020304" pitchFamily="18" charset="0"/>
              </a:rPr>
              <a:t>yếu tố luận đề, luận điểm, lí lẽ, ý kiến đánh giá chủ quan và bằng chứng khách quan</a:t>
            </a:r>
            <a:endParaRPr lang="en-GB" sz="2400">
              <a:solidFill>
                <a:schemeClr val="bg1"/>
              </a:solidFill>
            </a:endParaRPr>
          </a:p>
        </p:txBody>
      </p:sp>
      <p:sp>
        <p:nvSpPr>
          <p:cNvPr id="5" name="Rectangle 4"/>
          <p:cNvSpPr/>
          <p:nvPr/>
        </p:nvSpPr>
        <p:spPr>
          <a:xfrm>
            <a:off x="316192" y="3457019"/>
            <a:ext cx="2085908" cy="707886"/>
          </a:xfrm>
          <a:prstGeom prst="rect">
            <a:avLst/>
          </a:prstGeom>
        </p:spPr>
        <p:txBody>
          <a:bodyPr wrap="square">
            <a:spAutoFit/>
          </a:bodyPr>
          <a:lstStyle/>
          <a:p>
            <a:pPr algn="just"/>
            <a:r>
              <a:rPr lang="vi-VN" sz="2000">
                <a:latin typeface="Times New Roman" panose="02020603050405020304" pitchFamily="18" charset="0"/>
                <a:ea typeface="Times New Roman" panose="02020603050405020304" pitchFamily="18" charset="0"/>
              </a:rPr>
              <a:t>Tìm </a:t>
            </a:r>
            <a:r>
              <a:rPr lang="vi-VN" sz="2000" b="1">
                <a:latin typeface="Times New Roman" panose="02020603050405020304" pitchFamily="18" charset="0"/>
                <a:ea typeface="Times New Roman" panose="02020603050405020304" pitchFamily="18" charset="0"/>
              </a:rPr>
              <a:t>hiểu biện pháp nghệ thuật</a:t>
            </a:r>
            <a:r>
              <a:rPr lang="vi-VN" sz="2000">
                <a:latin typeface="Times New Roman" panose="02020603050405020304" pitchFamily="18" charset="0"/>
                <a:ea typeface="Times New Roman" panose="02020603050405020304" pitchFamily="18" charset="0"/>
              </a:rPr>
              <a:t> </a:t>
            </a:r>
            <a:endParaRPr lang="en-GB" sz="2400"/>
          </a:p>
        </p:txBody>
      </p:sp>
      <p:sp>
        <p:nvSpPr>
          <p:cNvPr id="6" name="Rectangle 5"/>
          <p:cNvSpPr/>
          <p:nvPr/>
        </p:nvSpPr>
        <p:spPr>
          <a:xfrm>
            <a:off x="4409407" y="3293119"/>
            <a:ext cx="1775477" cy="707886"/>
          </a:xfrm>
          <a:prstGeom prst="rect">
            <a:avLst/>
          </a:prstGeom>
        </p:spPr>
        <p:txBody>
          <a:bodyPr wrap="square">
            <a:spAutoFit/>
          </a:bodyPr>
          <a:lstStyle/>
          <a:p>
            <a:pPr algn="just"/>
            <a:r>
              <a:rPr lang="vi-VN" sz="2000" b="1">
                <a:solidFill>
                  <a:schemeClr val="bg1"/>
                </a:solidFill>
                <a:latin typeface="Times New Roman" panose="02020603050405020304" pitchFamily="18" charset="0"/>
                <a:ea typeface="Times New Roman" panose="02020603050405020304" pitchFamily="18" charset="0"/>
              </a:rPr>
              <a:t>Chú ý đến yếu tố biểu cảm</a:t>
            </a:r>
            <a:r>
              <a:rPr lang="vi-VN" sz="2000">
                <a:solidFill>
                  <a:schemeClr val="bg1"/>
                </a:solidFill>
                <a:latin typeface="Times New Roman" panose="02020603050405020304" pitchFamily="18" charset="0"/>
                <a:ea typeface="Times New Roman" panose="02020603050405020304" pitchFamily="18" charset="0"/>
              </a:rPr>
              <a:t> </a:t>
            </a:r>
            <a:endParaRPr lang="en-GB" sz="2400">
              <a:solidFill>
                <a:schemeClr val="bg1"/>
              </a:solidFill>
            </a:endParaRPr>
          </a:p>
        </p:txBody>
      </p:sp>
      <p:sp>
        <p:nvSpPr>
          <p:cNvPr id="7" name="Rectangle 6"/>
          <p:cNvSpPr/>
          <p:nvPr/>
        </p:nvSpPr>
        <p:spPr>
          <a:xfrm>
            <a:off x="7292626" y="2740760"/>
            <a:ext cx="1754729" cy="1631216"/>
          </a:xfrm>
          <a:prstGeom prst="rect">
            <a:avLst/>
          </a:prstGeom>
        </p:spPr>
        <p:txBody>
          <a:bodyPr wrap="square">
            <a:spAutoFit/>
          </a:bodyPr>
          <a:lstStyle/>
          <a:p>
            <a:pPr algn="just"/>
            <a:r>
              <a:rPr lang="vi-VN" sz="2000">
                <a:solidFill>
                  <a:schemeClr val="bg1"/>
                </a:solidFill>
                <a:latin typeface="Times New Roman" panose="02020603050405020304" pitchFamily="18" charset="0"/>
                <a:ea typeface="Times New Roman" panose="02020603050405020304" pitchFamily="18" charset="0"/>
              </a:rPr>
              <a:t>Cần rút ra cho mình bài học gì để vận dụng vào thực tiễn đời sống</a:t>
            </a:r>
            <a:endParaRPr lang="en-GB" sz="2400">
              <a:solidFill>
                <a:schemeClr val="bg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decel="100000"/>
                                        <p:tgtEl>
                                          <p:spTgt spid="24"/>
                                        </p:tgtEl>
                                      </p:cBhvr>
                                    </p:animEffect>
                                    <p:anim calcmode="lin" valueType="num">
                                      <p:cBhvr>
                                        <p:cTn id="8" dur="800" decel="100000" fill="hold"/>
                                        <p:tgtEl>
                                          <p:spTgt spid="24"/>
                                        </p:tgtEl>
                                        <p:attrNameLst>
                                          <p:attrName>style.rotation</p:attrName>
                                        </p:attrNameLst>
                                      </p:cBhvr>
                                      <p:tavLst>
                                        <p:tav tm="0">
                                          <p:val>
                                            <p:fltVal val="-90"/>
                                          </p:val>
                                        </p:tav>
                                        <p:tav tm="100000">
                                          <p:val>
                                            <p:fltVal val="0"/>
                                          </p:val>
                                        </p:tav>
                                      </p:tavLst>
                                    </p:anim>
                                    <p:anim calcmode="lin" valueType="num">
                                      <p:cBhvr>
                                        <p:cTn id="9" dur="800" decel="100000" fill="hold"/>
                                        <p:tgtEl>
                                          <p:spTgt spid="24"/>
                                        </p:tgtEl>
                                        <p:attrNameLst>
                                          <p:attrName>ppt_x</p:attrName>
                                        </p:attrNameLst>
                                      </p:cBhvr>
                                      <p:tavLst>
                                        <p:tav tm="0">
                                          <p:val>
                                            <p:strVal val="#ppt_x+0.4"/>
                                          </p:val>
                                        </p:tav>
                                        <p:tav tm="100000">
                                          <p:val>
                                            <p:strVal val="#ppt_x-0.05"/>
                                          </p:val>
                                        </p:tav>
                                      </p:tavLst>
                                    </p:anim>
                                    <p:anim calcmode="lin" valueType="num">
                                      <p:cBhvr>
                                        <p:cTn id="10" dur="800" decel="100000" fill="hold"/>
                                        <p:tgtEl>
                                          <p:spTgt spid="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800" decel="100000"/>
                                        <p:tgtEl>
                                          <p:spTgt spid="25"/>
                                        </p:tgtEl>
                                      </p:cBhvr>
                                    </p:animEffect>
                                    <p:anim calcmode="lin" valueType="num">
                                      <p:cBhvr>
                                        <p:cTn id="16" dur="800" decel="100000" fill="hold"/>
                                        <p:tgtEl>
                                          <p:spTgt spid="25"/>
                                        </p:tgtEl>
                                        <p:attrNameLst>
                                          <p:attrName>style.rotation</p:attrName>
                                        </p:attrNameLst>
                                      </p:cBhvr>
                                      <p:tavLst>
                                        <p:tav tm="0">
                                          <p:val>
                                            <p:fltVal val="-90"/>
                                          </p:val>
                                        </p:tav>
                                        <p:tav tm="100000">
                                          <p:val>
                                            <p:fltVal val="0"/>
                                          </p:val>
                                        </p:tav>
                                      </p:tavLst>
                                    </p:anim>
                                    <p:anim calcmode="lin" valueType="num">
                                      <p:cBhvr>
                                        <p:cTn id="17" dur="800" decel="100000" fill="hold"/>
                                        <p:tgtEl>
                                          <p:spTgt spid="25"/>
                                        </p:tgtEl>
                                        <p:attrNameLst>
                                          <p:attrName>ppt_x</p:attrName>
                                        </p:attrNameLst>
                                      </p:cBhvr>
                                      <p:tavLst>
                                        <p:tav tm="0">
                                          <p:val>
                                            <p:strVal val="#ppt_x+0.4"/>
                                          </p:val>
                                        </p:tav>
                                        <p:tav tm="100000">
                                          <p:val>
                                            <p:strVal val="#ppt_x-0.05"/>
                                          </p:val>
                                        </p:tav>
                                      </p:tavLst>
                                    </p:anim>
                                    <p:anim calcmode="lin" valueType="num">
                                      <p:cBhvr>
                                        <p:cTn id="18" dur="800" decel="100000" fill="hold"/>
                                        <p:tgtEl>
                                          <p:spTgt spid="2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800" decel="100000"/>
                                        <p:tgtEl>
                                          <p:spTgt spid="27"/>
                                        </p:tgtEl>
                                      </p:cBhvr>
                                    </p:animEffect>
                                    <p:anim calcmode="lin" valueType="num">
                                      <p:cBhvr>
                                        <p:cTn id="24" dur="800" decel="100000" fill="hold"/>
                                        <p:tgtEl>
                                          <p:spTgt spid="27"/>
                                        </p:tgtEl>
                                        <p:attrNameLst>
                                          <p:attrName>style.rotation</p:attrName>
                                        </p:attrNameLst>
                                      </p:cBhvr>
                                      <p:tavLst>
                                        <p:tav tm="0">
                                          <p:val>
                                            <p:fltVal val="-90"/>
                                          </p:val>
                                        </p:tav>
                                        <p:tav tm="100000">
                                          <p:val>
                                            <p:fltVal val="0"/>
                                          </p:val>
                                        </p:tav>
                                      </p:tavLst>
                                    </p:anim>
                                    <p:anim calcmode="lin" valueType="num">
                                      <p:cBhvr>
                                        <p:cTn id="25" dur="800" decel="100000" fill="hold"/>
                                        <p:tgtEl>
                                          <p:spTgt spid="27"/>
                                        </p:tgtEl>
                                        <p:attrNameLst>
                                          <p:attrName>ppt_x</p:attrName>
                                        </p:attrNameLst>
                                      </p:cBhvr>
                                      <p:tavLst>
                                        <p:tav tm="0">
                                          <p:val>
                                            <p:strVal val="#ppt_x+0.4"/>
                                          </p:val>
                                        </p:tav>
                                        <p:tav tm="100000">
                                          <p:val>
                                            <p:strVal val="#ppt_x-0.05"/>
                                          </p:val>
                                        </p:tav>
                                      </p:tavLst>
                                    </p:anim>
                                    <p:anim calcmode="lin" valueType="num">
                                      <p:cBhvr>
                                        <p:cTn id="26" dur="800" decel="100000" fill="hold"/>
                                        <p:tgtEl>
                                          <p:spTgt spid="2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800" decel="100000"/>
                                        <p:tgtEl>
                                          <p:spTgt spid="26"/>
                                        </p:tgtEl>
                                      </p:cBhvr>
                                    </p:animEffect>
                                    <p:anim calcmode="lin" valueType="num">
                                      <p:cBhvr>
                                        <p:cTn id="32" dur="800" decel="100000" fill="hold"/>
                                        <p:tgtEl>
                                          <p:spTgt spid="26"/>
                                        </p:tgtEl>
                                        <p:attrNameLst>
                                          <p:attrName>style.rotation</p:attrName>
                                        </p:attrNameLst>
                                      </p:cBhvr>
                                      <p:tavLst>
                                        <p:tav tm="0">
                                          <p:val>
                                            <p:fltVal val="-90"/>
                                          </p:val>
                                        </p:tav>
                                        <p:tav tm="100000">
                                          <p:val>
                                            <p:fltVal val="0"/>
                                          </p:val>
                                        </p:tav>
                                      </p:tavLst>
                                    </p:anim>
                                    <p:anim calcmode="lin" valueType="num">
                                      <p:cBhvr>
                                        <p:cTn id="33" dur="800" decel="100000" fill="hold"/>
                                        <p:tgtEl>
                                          <p:spTgt spid="26"/>
                                        </p:tgtEl>
                                        <p:attrNameLst>
                                          <p:attrName>ppt_x</p:attrName>
                                        </p:attrNameLst>
                                      </p:cBhvr>
                                      <p:tavLst>
                                        <p:tav tm="0">
                                          <p:val>
                                            <p:strVal val="#ppt_x+0.4"/>
                                          </p:val>
                                        </p:tav>
                                        <p:tav tm="100000">
                                          <p:val>
                                            <p:strVal val="#ppt_x-0.05"/>
                                          </p:val>
                                        </p:tav>
                                      </p:tavLst>
                                    </p:anim>
                                    <p:anim calcmode="lin" valueType="num">
                                      <p:cBhvr>
                                        <p:cTn id="34" dur="800" decel="100000" fill="hold"/>
                                        <p:tgtEl>
                                          <p:spTgt spid="2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800" decel="100000"/>
                                        <p:tgtEl>
                                          <p:spTgt spid="28"/>
                                        </p:tgtEl>
                                      </p:cBhvr>
                                    </p:animEffect>
                                    <p:anim calcmode="lin" valueType="num">
                                      <p:cBhvr>
                                        <p:cTn id="40" dur="800" decel="100000" fill="hold"/>
                                        <p:tgtEl>
                                          <p:spTgt spid="28"/>
                                        </p:tgtEl>
                                        <p:attrNameLst>
                                          <p:attrName>style.rotation</p:attrName>
                                        </p:attrNameLst>
                                      </p:cBhvr>
                                      <p:tavLst>
                                        <p:tav tm="0">
                                          <p:val>
                                            <p:fltVal val="-90"/>
                                          </p:val>
                                        </p:tav>
                                        <p:tav tm="100000">
                                          <p:val>
                                            <p:fltVal val="0"/>
                                          </p:val>
                                        </p:tav>
                                      </p:tavLst>
                                    </p:anim>
                                    <p:anim calcmode="lin" valueType="num">
                                      <p:cBhvr>
                                        <p:cTn id="41" dur="800" decel="100000" fill="hold"/>
                                        <p:tgtEl>
                                          <p:spTgt spid="28"/>
                                        </p:tgtEl>
                                        <p:attrNameLst>
                                          <p:attrName>ppt_x</p:attrName>
                                        </p:attrNameLst>
                                      </p:cBhvr>
                                      <p:tavLst>
                                        <p:tav tm="0">
                                          <p:val>
                                            <p:strVal val="#ppt_x+0.4"/>
                                          </p:val>
                                        </p:tav>
                                        <p:tav tm="100000">
                                          <p:val>
                                            <p:strVal val="#ppt_x-0.05"/>
                                          </p:val>
                                        </p:tav>
                                      </p:tavLst>
                                    </p:anim>
                                    <p:anim calcmode="lin" valueType="num">
                                      <p:cBhvr>
                                        <p:cTn id="42" dur="800" decel="100000" fill="hold"/>
                                        <p:tgtEl>
                                          <p:spTgt spid="28"/>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800" decel="100000"/>
                                        <p:tgtEl>
                                          <p:spTgt spid="29"/>
                                        </p:tgtEl>
                                      </p:cBhvr>
                                    </p:animEffect>
                                    <p:anim calcmode="lin" valueType="num">
                                      <p:cBhvr>
                                        <p:cTn id="48" dur="800" decel="100000" fill="hold"/>
                                        <p:tgtEl>
                                          <p:spTgt spid="29"/>
                                        </p:tgtEl>
                                        <p:attrNameLst>
                                          <p:attrName>style.rotation</p:attrName>
                                        </p:attrNameLst>
                                      </p:cBhvr>
                                      <p:tavLst>
                                        <p:tav tm="0">
                                          <p:val>
                                            <p:fltVal val="-90"/>
                                          </p:val>
                                        </p:tav>
                                        <p:tav tm="100000">
                                          <p:val>
                                            <p:fltVal val="0"/>
                                          </p:val>
                                        </p:tav>
                                      </p:tavLst>
                                    </p:anim>
                                    <p:anim calcmode="lin" valueType="num">
                                      <p:cBhvr>
                                        <p:cTn id="49" dur="800" decel="100000" fill="hold"/>
                                        <p:tgtEl>
                                          <p:spTgt spid="29"/>
                                        </p:tgtEl>
                                        <p:attrNameLst>
                                          <p:attrName>ppt_x</p:attrName>
                                        </p:attrNameLst>
                                      </p:cBhvr>
                                      <p:tavLst>
                                        <p:tav tm="0">
                                          <p:val>
                                            <p:strVal val="#ppt_x+0.4"/>
                                          </p:val>
                                        </p:tav>
                                        <p:tav tm="100000">
                                          <p:val>
                                            <p:strVal val="#ppt_x-0.05"/>
                                          </p:val>
                                        </p:tav>
                                      </p:tavLst>
                                    </p:anim>
                                    <p:anim calcmode="lin" valueType="num">
                                      <p:cBhvr>
                                        <p:cTn id="50" dur="800" decel="100000" fill="hold"/>
                                        <p:tgtEl>
                                          <p:spTgt spid="29"/>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800" decel="100000"/>
                                        <p:tgtEl>
                                          <p:spTgt spid="31"/>
                                        </p:tgtEl>
                                      </p:cBhvr>
                                    </p:animEffect>
                                    <p:anim calcmode="lin" valueType="num">
                                      <p:cBhvr>
                                        <p:cTn id="56" dur="800" decel="100000" fill="hold"/>
                                        <p:tgtEl>
                                          <p:spTgt spid="31"/>
                                        </p:tgtEl>
                                        <p:attrNameLst>
                                          <p:attrName>style.rotation</p:attrName>
                                        </p:attrNameLst>
                                      </p:cBhvr>
                                      <p:tavLst>
                                        <p:tav tm="0">
                                          <p:val>
                                            <p:fltVal val="-90"/>
                                          </p:val>
                                        </p:tav>
                                        <p:tav tm="100000">
                                          <p:val>
                                            <p:fltVal val="0"/>
                                          </p:val>
                                        </p:tav>
                                      </p:tavLst>
                                    </p:anim>
                                    <p:anim calcmode="lin" valueType="num">
                                      <p:cBhvr>
                                        <p:cTn id="57" dur="800" decel="100000" fill="hold"/>
                                        <p:tgtEl>
                                          <p:spTgt spid="31"/>
                                        </p:tgtEl>
                                        <p:attrNameLst>
                                          <p:attrName>ppt_x</p:attrName>
                                        </p:attrNameLst>
                                      </p:cBhvr>
                                      <p:tavLst>
                                        <p:tav tm="0">
                                          <p:val>
                                            <p:strVal val="#ppt_x+0.4"/>
                                          </p:val>
                                        </p:tav>
                                        <p:tav tm="100000">
                                          <p:val>
                                            <p:strVal val="#ppt_x-0.05"/>
                                          </p:val>
                                        </p:tav>
                                      </p:tavLst>
                                    </p:anim>
                                    <p:anim calcmode="lin" valueType="num">
                                      <p:cBhvr>
                                        <p:cTn id="58" dur="800" decel="100000" fill="hold"/>
                                        <p:tgtEl>
                                          <p:spTgt spid="31"/>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800" decel="100000"/>
                                        <p:tgtEl>
                                          <p:spTgt spid="30"/>
                                        </p:tgtEl>
                                      </p:cBhvr>
                                    </p:animEffect>
                                    <p:anim calcmode="lin" valueType="num">
                                      <p:cBhvr>
                                        <p:cTn id="64" dur="800" decel="100000" fill="hold"/>
                                        <p:tgtEl>
                                          <p:spTgt spid="30"/>
                                        </p:tgtEl>
                                        <p:attrNameLst>
                                          <p:attrName>style.rotation</p:attrName>
                                        </p:attrNameLst>
                                      </p:cBhvr>
                                      <p:tavLst>
                                        <p:tav tm="0">
                                          <p:val>
                                            <p:fltVal val="-90"/>
                                          </p:val>
                                        </p:tav>
                                        <p:tav tm="100000">
                                          <p:val>
                                            <p:fltVal val="0"/>
                                          </p:val>
                                        </p:tav>
                                      </p:tavLst>
                                    </p:anim>
                                    <p:anim calcmode="lin" valueType="num">
                                      <p:cBhvr>
                                        <p:cTn id="65" dur="800" decel="100000" fill="hold"/>
                                        <p:tgtEl>
                                          <p:spTgt spid="30"/>
                                        </p:tgtEl>
                                        <p:attrNameLst>
                                          <p:attrName>ppt_x</p:attrName>
                                        </p:attrNameLst>
                                      </p:cBhvr>
                                      <p:tavLst>
                                        <p:tav tm="0">
                                          <p:val>
                                            <p:strVal val="#ppt_x+0.4"/>
                                          </p:val>
                                        </p:tav>
                                        <p:tav tm="100000">
                                          <p:val>
                                            <p:strVal val="#ppt_x-0.05"/>
                                          </p:val>
                                        </p:tav>
                                      </p:tavLst>
                                    </p:anim>
                                    <p:anim calcmode="lin" valueType="num">
                                      <p:cBhvr>
                                        <p:cTn id="66" dur="800" decel="100000" fill="hold"/>
                                        <p:tgtEl>
                                          <p:spTgt spid="3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000"/>
                                        <p:tgtEl>
                                          <p:spTgt spid="3"/>
                                        </p:tgtEl>
                                      </p:cBhvr>
                                    </p:animEffect>
                                    <p:anim calcmode="lin" valueType="num">
                                      <p:cBhvr>
                                        <p:cTn id="79" dur="1000" fill="hold"/>
                                        <p:tgtEl>
                                          <p:spTgt spid="3"/>
                                        </p:tgtEl>
                                        <p:attrNameLst>
                                          <p:attrName>ppt_x</p:attrName>
                                        </p:attrNameLst>
                                      </p:cBhvr>
                                      <p:tavLst>
                                        <p:tav tm="0">
                                          <p:val>
                                            <p:strVal val="#ppt_x"/>
                                          </p:val>
                                        </p:tav>
                                        <p:tav tm="100000">
                                          <p:val>
                                            <p:strVal val="#ppt_x"/>
                                          </p:val>
                                        </p:tav>
                                      </p:tavLst>
                                    </p:anim>
                                    <p:anim calcmode="lin" valueType="num">
                                      <p:cBhvr>
                                        <p:cTn id="8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down)">
                                      <p:cBhvr>
                                        <p:cTn id="85" dur="500"/>
                                        <p:tgtEl>
                                          <p:spTgt spid="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barn(inVertical)">
                                      <p:cBhvr>
                                        <p:cTn id="90" dur="500"/>
                                        <p:tgtEl>
                                          <p:spTgt spid="5"/>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barn(inVertical)">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circle(in)">
                                      <p:cBhvr>
                                        <p:cTn id="10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2" grpId="0"/>
      <p:bldP spid="3" grpId="0"/>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9144000" cy="5143500"/>
          </a:xfrm>
          <a:prstGeom prst="rect">
            <a:avLst/>
          </a:prstGeom>
        </p:spPr>
      </p:pic>
      <p:sp>
        <p:nvSpPr>
          <p:cNvPr id="3" name="Rectangle 2"/>
          <p:cNvSpPr/>
          <p:nvPr/>
        </p:nvSpPr>
        <p:spPr>
          <a:xfrm>
            <a:off x="1710472" y="461392"/>
            <a:ext cx="3737242" cy="1323439"/>
          </a:xfrm>
          <a:prstGeom prst="rect">
            <a:avLst/>
          </a:prstGeom>
          <a:ln>
            <a:noFill/>
          </a:ln>
          <a:effectLst/>
          <a:scene3d>
            <a:camera prst="orthographicFront">
              <a:rot lat="0" lon="0" rev="0"/>
            </a:camera>
            <a:lightRig rig="chilly" dir="t">
              <a:rot lat="0" lon="0" rev="18480000"/>
            </a:lightRig>
          </a:scene3d>
          <a:sp3d prstMaterial="clear">
            <a:bevelT h="63500"/>
          </a:sp3d>
        </p:spPr>
        <p:txBody>
          <a:bodyPr wrap="none">
            <a:spAutoFit/>
          </a:bodyPr>
          <a:lstStyle/>
          <a:p>
            <a:r>
              <a:rPr lang="pt-BR" sz="4000" b="1">
                <a:latin typeface="Times New Roman" panose="02020603050405020304" pitchFamily="18" charset="0"/>
                <a:cs typeface="Times New Roman" panose="02020603050405020304" pitchFamily="18" charset="0"/>
              </a:rPr>
              <a:t>HOẠT ĐỘNG </a:t>
            </a:r>
            <a:r>
              <a:rPr lang="pt-BR" sz="4000" b="1" smtClean="0">
                <a:latin typeface="Times New Roman" panose="02020603050405020304" pitchFamily="18" charset="0"/>
                <a:cs typeface="Times New Roman" panose="02020603050405020304" pitchFamily="18" charset="0"/>
              </a:rPr>
              <a:t>3</a:t>
            </a:r>
            <a:endParaRPr lang="vi-VN" sz="4000" b="1" smtClean="0">
              <a:latin typeface="Times New Roman" panose="02020603050405020304" pitchFamily="18" charset="0"/>
              <a:cs typeface="Times New Roman" panose="02020603050405020304" pitchFamily="18" charset="0"/>
            </a:endParaRPr>
          </a:p>
          <a:p>
            <a:r>
              <a:rPr lang="pt-BR" sz="4000" b="1" smtClean="0">
                <a:latin typeface="Times New Roman" panose="02020603050405020304" pitchFamily="18" charset="0"/>
                <a:cs typeface="Times New Roman" panose="02020603050405020304" pitchFamily="18" charset="0"/>
              </a:rPr>
              <a:t>  </a:t>
            </a:r>
            <a:r>
              <a:rPr lang="pt-BR" sz="4000" b="1">
                <a:latin typeface="Times New Roman" panose="02020603050405020304" pitchFamily="18" charset="0"/>
                <a:cs typeface="Times New Roman" panose="02020603050405020304" pitchFamily="18" charset="0"/>
              </a:rPr>
              <a:t>LUYỆN TẬP</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3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2267414" y="1628079"/>
            <a:ext cx="4421459" cy="22467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pt-BR" sz="2800">
                <a:latin typeface="Times New Roman" panose="02020603050405020304" pitchFamily="18" charset="0"/>
                <a:cs typeface="Times New Roman" panose="02020603050405020304" pitchFamily="18" charset="0"/>
              </a:rPr>
              <a:t>Sau mỗi mảnh ghép </a:t>
            </a:r>
            <a:r>
              <a:rPr lang="vi-VN" sz="2800" smtClean="0">
                <a:latin typeface="Times New Roman" panose="02020603050405020304" pitchFamily="18" charset="0"/>
                <a:cs typeface="Times New Roman" panose="02020603050405020304" pitchFamily="18" charset="0"/>
              </a:rPr>
              <a:t>là </a:t>
            </a:r>
            <a:r>
              <a:rPr lang="pt-BR" sz="2800" smtClean="0">
                <a:latin typeface="Times New Roman" panose="02020603050405020304" pitchFamily="18" charset="0"/>
                <a:cs typeface="Times New Roman" panose="02020603050405020304" pitchFamily="18" charset="0"/>
              </a:rPr>
              <a:t>một </a:t>
            </a:r>
            <a:r>
              <a:rPr lang="pt-BR" sz="2800">
                <a:latin typeface="Times New Roman" panose="02020603050405020304" pitchFamily="18" charset="0"/>
                <a:cs typeface="Times New Roman" panose="02020603050405020304" pitchFamily="18" charset="0"/>
              </a:rPr>
              <a:t>câu </a:t>
            </a:r>
            <a:r>
              <a:rPr lang="pt-BR" sz="2800" smtClean="0">
                <a:latin typeface="Times New Roman" panose="02020603050405020304" pitchFamily="18" charset="0"/>
                <a:cs typeface="Times New Roman" panose="02020603050405020304" pitchFamily="18" charset="0"/>
              </a:rPr>
              <a:t>hỏi. </a:t>
            </a:r>
            <a:r>
              <a:rPr lang="pt-BR" sz="2800">
                <a:latin typeface="Times New Roman" panose="02020603050405020304" pitchFamily="18" charset="0"/>
                <a:cs typeface="Times New Roman" panose="02020603050405020304" pitchFamily="18" charset="0"/>
              </a:rPr>
              <a:t>Nội dung câu hỏi chính là kiến thức mà các em cần tìm </a:t>
            </a:r>
            <a:r>
              <a:rPr lang="pt-BR" sz="2800" smtClean="0">
                <a:latin typeface="Times New Roman" panose="02020603050405020304" pitchFamily="18" charset="0"/>
                <a:cs typeface="Times New Roman" panose="02020603050405020304" pitchFamily="18" charset="0"/>
              </a:rPr>
              <a:t>hiểu</a:t>
            </a:r>
            <a:r>
              <a:rPr lang="vi-VN" sz="2800" smtClean="0">
                <a:latin typeface="Times New Roman" panose="02020603050405020304" pitchFamily="18" charset="0"/>
                <a:cs typeface="Times New Roman" panose="02020603050405020304" pitchFamily="18" charset="0"/>
              </a:rPr>
              <a:t> để lời được hình ảnh cuối cùng của trò chơi.</a:t>
            </a:r>
            <a:endParaRPr lang="en-US" sz="2400">
              <a:solidFill>
                <a:prstClr val="black"/>
              </a:solidFill>
              <a:latin typeface="Times New Roman" pitchFamily="18" charset="0"/>
              <a:cs typeface="Times New Roman" pitchFamily="18" charset="0"/>
            </a:endParaRPr>
          </a:p>
        </p:txBody>
      </p:sp>
      <p:sp>
        <p:nvSpPr>
          <p:cNvPr id="3" name="Left Arrow 2">
            <a:hlinkClick r:id="rId3" action="ppaction://hlinksldjump"/>
          </p:cNvPr>
          <p:cNvSpPr/>
          <p:nvPr/>
        </p:nvSpPr>
        <p:spPr>
          <a:xfrm>
            <a:off x="1143000" y="0"/>
            <a:ext cx="971550" cy="51435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4" name="TextBox 3">
            <a:hlinkClick r:id="rId3" action="ppaction://hlinksldjump"/>
          </p:cNvPr>
          <p:cNvSpPr txBox="1"/>
          <p:nvPr/>
        </p:nvSpPr>
        <p:spPr>
          <a:xfrm>
            <a:off x="1319645" y="118675"/>
            <a:ext cx="800100" cy="300082"/>
          </a:xfrm>
          <a:prstGeom prst="rect">
            <a:avLst/>
          </a:prstGeom>
          <a:noFill/>
        </p:spPr>
        <p:txBody>
          <a:bodyPr wrap="square" rtlCol="0">
            <a:spAutoFit/>
          </a:bodyPr>
          <a:lstStyle/>
          <a:p>
            <a:r>
              <a:rPr lang="en-US" sz="1350">
                <a:solidFill>
                  <a:prstClr val="black"/>
                </a:solidFill>
              </a:rPr>
              <a:t>Quay lại</a:t>
            </a:r>
          </a:p>
        </p:txBody>
      </p:sp>
    </p:spTree>
    <p:extLst>
      <p:ext uri="{BB962C8B-B14F-4D97-AF65-F5344CB8AC3E}">
        <p14:creationId xmlns:p14="http://schemas.microsoft.com/office/powerpoint/2010/main" val="4190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8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644491"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1767929"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2891366"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vi-VN" sz="4500" b="1" smtClean="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endPar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24" name="Heart 23">
            <a:hlinkClick r:id="rId19"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9631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mj-lt"/>
              </a:rPr>
              <a:t>Câu 1. </a:t>
            </a:r>
            <a:r>
              <a:rPr lang="vi-VN" sz="2400">
                <a:solidFill>
                  <a:schemeClr val="tx1"/>
                </a:solidFill>
                <a:latin typeface="+mj-lt"/>
              </a:rPr>
              <a:t>Trần Quốc Tuấn sống vào thời kỳ lịch sử của triều đại nào?</a:t>
            </a:r>
            <a:endParaRPr lang="en-GB" sz="2400">
              <a:solidFill>
                <a:schemeClr val="tx1"/>
              </a:solidFill>
              <a:latin typeface="+mj-lt"/>
            </a:endParaRPr>
          </a:p>
        </p:txBody>
      </p:sp>
      <p:sp>
        <p:nvSpPr>
          <p:cNvPr id="26" name="Rectangle 25"/>
          <p:cNvSpPr/>
          <p:nvPr/>
        </p:nvSpPr>
        <p:spPr>
          <a:xfrm>
            <a:off x="4611805" y="144778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a:solidFill>
                  <a:schemeClr val="tx1"/>
                </a:solidFill>
                <a:latin typeface="+mj-lt"/>
              </a:rPr>
              <a:t>B. Triều đại nhà Trần.</a:t>
            </a:r>
            <a:endParaRPr lang="vi-VN" sz="2400" dirty="0">
              <a:solidFill>
                <a:schemeClr val="tx1"/>
              </a:solidFill>
              <a:latin typeface="+mj-lt"/>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832665" y="14575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smtClean="0">
                <a:solidFill>
                  <a:schemeClr val="tx1"/>
                </a:solidFill>
                <a:latin typeface="+mj-lt"/>
              </a:rPr>
              <a:t>A. </a:t>
            </a:r>
            <a:r>
              <a:rPr lang="vi-VN" sz="2400">
                <a:solidFill>
                  <a:schemeClr val="tx1"/>
                </a:solidFill>
                <a:latin typeface="+mj-lt"/>
              </a:rPr>
              <a:t>Triều đại nhà Lý</a:t>
            </a:r>
            <a:endParaRPr lang="vi-VN" sz="2400" dirty="0">
              <a:solidFill>
                <a:schemeClr val="tx1"/>
              </a:solidFill>
              <a:latin typeface="+mj-lt"/>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smtClean="0">
                <a:solidFill>
                  <a:schemeClr val="tx1"/>
                </a:solidFill>
                <a:latin typeface="+mj-lt"/>
              </a:rPr>
              <a:t>C. Triều </a:t>
            </a:r>
            <a:r>
              <a:rPr lang="vi-VN" sz="2400">
                <a:solidFill>
                  <a:schemeClr val="tx1"/>
                </a:solidFill>
                <a:latin typeface="+mj-lt"/>
              </a:rPr>
              <a:t>đại nhà Lê</a:t>
            </a:r>
            <a:endParaRPr lang="vi-VN" sz="2400" dirty="0">
              <a:solidFill>
                <a:schemeClr val="tx1"/>
              </a:solidFill>
              <a:latin typeface="+mj-lt"/>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a:solidFill>
                  <a:schemeClr val="tx1"/>
                </a:solidFill>
                <a:latin typeface="+mj-lt"/>
              </a:rPr>
              <a:t>D. Triều đại nhà Nguyễn</a:t>
            </a:r>
            <a:endParaRPr lang="vi-VN" sz="2400" dirty="0">
              <a:solidFill>
                <a:schemeClr val="tx1"/>
              </a:solidFill>
              <a:latin typeface="+mj-lt"/>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727092" y="1495808"/>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9207" y="1439236"/>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203060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2.</a:t>
            </a:r>
            <a:r>
              <a:rPr lang="vi-VN" sz="2400">
                <a:solidFill>
                  <a:schemeClr val="tx1"/>
                </a:solidFill>
                <a:latin typeface="Times New Roman" panose="02020603050405020304" pitchFamily="18" charset="0"/>
                <a:cs typeface="Times New Roman" panose="02020603050405020304" pitchFamily="18" charset="0"/>
              </a:rPr>
              <a:t> Ý nào nói đúng nhất các chức năng của thể </a:t>
            </a:r>
            <a:r>
              <a:rPr lang="vi-VN" sz="2400" u="sng">
                <a:solidFill>
                  <a:schemeClr val="tx1"/>
                </a:solidFill>
                <a:latin typeface="Times New Roman" panose="02020603050405020304" pitchFamily="18" charset="0"/>
                <a:cs typeface="Times New Roman" panose="02020603050405020304" pitchFamily="18" charset="0"/>
              </a:rPr>
              <a:t>hịch</a:t>
            </a:r>
            <a:r>
              <a:rPr lang="vi-VN" sz="2400">
                <a:solidFill>
                  <a:schemeClr val="tx1"/>
                </a:solidFill>
                <a:latin typeface="Times New Roman" panose="02020603050405020304" pitchFamily="18" charset="0"/>
                <a:cs typeface="Times New Roman" panose="02020603050405020304" pitchFamily="18" charset="0"/>
              </a:rPr>
              <a:t>?</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872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A. Dùng để ban bố mệnh lệnh của nhà vua.</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4560994" y="2405919"/>
            <a:ext cx="3680099" cy="11773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Dùng để, cổ động, thuyết phục hoặc kêu gọi đấu tranh chống thù trong, giặc ngoài.</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32664" y="2416098"/>
            <a:ext cx="3680099" cy="11671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C. Dùng để trình bày với nhà vua sự việc, ý kiến hoặc đề nghị.</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72000" y="1486042"/>
            <a:ext cx="3680099" cy="848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B. Dùng để công bố kết quả một sự nghiệp.</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7536" y="1400007"/>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4274" y="2149883"/>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11227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05846" y="19984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3.</a:t>
            </a:r>
            <a:r>
              <a:rPr lang="vi-VN" sz="2400">
                <a:solidFill>
                  <a:schemeClr val="tx1"/>
                </a:solidFill>
                <a:latin typeface="Times New Roman" panose="02020603050405020304" pitchFamily="18" charset="0"/>
                <a:cs typeface="Times New Roman" panose="02020603050405020304" pitchFamily="18" charset="0"/>
              </a:rPr>
              <a:t> Mục đích của bài </a:t>
            </a:r>
            <a:r>
              <a:rPr lang="vi-VN" sz="2400" i="1">
                <a:solidFill>
                  <a:schemeClr val="tx1"/>
                </a:solidFill>
                <a:latin typeface="Times New Roman" panose="02020603050405020304" pitchFamily="18" charset="0"/>
                <a:cs typeface="Times New Roman" panose="02020603050405020304" pitchFamily="18" charset="0"/>
              </a:rPr>
              <a:t>Hịch tướng sĩ</a:t>
            </a:r>
            <a:r>
              <a:rPr lang="vi-VN" sz="2400">
                <a:solidFill>
                  <a:schemeClr val="tx1"/>
                </a:solidFill>
                <a:latin typeface="Times New Roman" panose="02020603050405020304" pitchFamily="18" charset="0"/>
                <a:cs typeface="Times New Roman" panose="02020603050405020304" pitchFamily="18" charset="0"/>
              </a:rPr>
              <a:t> là gì?</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623974" y="1561926"/>
            <a:ext cx="4263502" cy="11152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a:solidFill>
                  <a:schemeClr val="tx1"/>
                </a:solidFill>
                <a:latin typeface="Times New Roman" panose="02020603050405020304" pitchFamily="18" charset="0"/>
                <a:cs typeface="Times New Roman" panose="02020603050405020304" pitchFamily="18" charset="0"/>
              </a:rPr>
              <a:t>B. Bài hịch được viết nhằm khích lệ, động viên, thuyết phục tướng sĩ học tập cuốn “Binh thư yếu lược” để quyết tâm đánh giặc.</a:t>
            </a:r>
            <a:endParaRPr lang="en-GB" sz="18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891901" y="1603375"/>
            <a:ext cx="3680099" cy="9221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A. Nhằm khích lệ nhân dân đứng lên khởi nghĩa.</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99231" y="2682974"/>
            <a:ext cx="3680099" cy="893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C. Nhằm khích lệ tướng sĩ đánh giặc.</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23974" y="2720649"/>
            <a:ext cx="4263502" cy="7982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Để mọi người cùng hiểu tình hình đất nước. </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500892" y="1302200"/>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98" y="2826848"/>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4266" y="3005246"/>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5996" y="1655716"/>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411147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4.</a:t>
            </a:r>
            <a:r>
              <a:rPr lang="vi-VN" sz="2400">
                <a:solidFill>
                  <a:schemeClr val="tx1"/>
                </a:solidFill>
                <a:latin typeface="Times New Roman" panose="02020603050405020304" pitchFamily="18" charset="0"/>
                <a:cs typeface="Times New Roman" panose="02020603050405020304" pitchFamily="18" charset="0"/>
              </a:rPr>
              <a:t> Tác giả nêu gương các bậc trung thần nghĩa sĩ ở phần mở đầu nhằm mục đích gì?</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75263" y="2693099"/>
            <a:ext cx="3680099" cy="844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C. Để ca ngợi các bậc trung thần nghĩa sĩ xưa.</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4597961" y="1465150"/>
            <a:ext cx="3680099" cy="1151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B. Để gián tiếp chê trách tướng sĩ. </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75263" y="1465151"/>
            <a:ext cx="3680099" cy="11516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A. Khích lệ lòng yêu nước, sẵn sàng xả thân vì đất nước của tướng sĩ.</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81323" y="2689129"/>
            <a:ext cx="3680099" cy="8659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Để bày tỏ nỗi buồn với các tướng sĩ của mình </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6541" y="3008369"/>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53661" y="1378898"/>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7865" y="2464652"/>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19432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5. </a:t>
            </a:r>
            <a:r>
              <a:rPr lang="vi-VN" sz="2400">
                <a:solidFill>
                  <a:schemeClr val="tx1"/>
                </a:solidFill>
                <a:latin typeface="Times New Roman" panose="02020603050405020304" pitchFamily="18" charset="0"/>
                <a:cs typeface="Times New Roman" panose="02020603050405020304" pitchFamily="18" charset="0"/>
              </a:rPr>
              <a:t>Trần Quốc Tuấn yêu cầu các tướng lĩnh phải thực hiện điều gì?</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09"/>
            <a:ext cx="3680099" cy="95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A. Hành động đề cao bài học cảnh giác.</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4597961" y="2479439"/>
            <a:ext cx="3680099" cy="9074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Tất cả các đáp án trên đều đúng.</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32665" y="2494441"/>
            <a:ext cx="3680099" cy="8924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C. Tích cực tìm hiểu cuốn sách: </a:t>
            </a:r>
            <a:r>
              <a:rPr lang="vi-VN" sz="2400" i="1">
                <a:solidFill>
                  <a:schemeClr val="tx1"/>
                </a:solidFill>
                <a:latin typeface="Times New Roman" panose="02020603050405020304" pitchFamily="18" charset="0"/>
                <a:cs typeface="Times New Roman" panose="02020603050405020304" pitchFamily="18" charset="0"/>
              </a:rPr>
              <a:t>“Binh thư yếu lược”.</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97961" y="1462010"/>
            <a:ext cx="3680099" cy="959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B. Chăm chỉ huấn luyện cho quân sĩ, tập dượt cung tên.</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59700" y="1584809"/>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21190">
            <a:off x="7771484" y="2671064"/>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31282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6.</a:t>
            </a:r>
            <a:r>
              <a:rPr lang="vi-VN" sz="2400">
                <a:solidFill>
                  <a:schemeClr val="tx1"/>
                </a:solidFill>
                <a:latin typeface="Times New Roman" panose="02020603050405020304" pitchFamily="18" charset="0"/>
                <a:cs typeface="Times New Roman" panose="02020603050405020304" pitchFamily="18" charset="0"/>
              </a:rPr>
              <a:t> Đáp án nào dưới đây </a:t>
            </a:r>
            <a:r>
              <a:rPr lang="vi-VN" sz="2400" b="1">
                <a:solidFill>
                  <a:schemeClr val="tx1"/>
                </a:solidFill>
                <a:latin typeface="Times New Roman" panose="02020603050405020304" pitchFamily="18" charset="0"/>
                <a:cs typeface="Times New Roman" panose="02020603050405020304" pitchFamily="18" charset="0"/>
              </a:rPr>
              <a:t>không</a:t>
            </a:r>
            <a:r>
              <a:rPr lang="vi-VN" sz="2400">
                <a:solidFill>
                  <a:schemeClr val="tx1"/>
                </a:solidFill>
                <a:latin typeface="Times New Roman" panose="02020603050405020304" pitchFamily="18" charset="0"/>
                <a:cs typeface="Times New Roman" panose="02020603050405020304" pitchFamily="18" charset="0"/>
              </a:rPr>
              <a:t> phải giá trị nghệ thuật của </a:t>
            </a:r>
            <a:r>
              <a:rPr lang="vi-VN" sz="2400" i="1">
                <a:solidFill>
                  <a:schemeClr val="tx1"/>
                </a:solidFill>
                <a:latin typeface="Times New Roman" panose="02020603050405020304" pitchFamily="18" charset="0"/>
                <a:cs typeface="Times New Roman" panose="02020603050405020304" pitchFamily="18" charset="0"/>
              </a:rPr>
              <a:t>“Hịch tướng sĩ”?</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79161"/>
            <a:ext cx="3680099" cy="8105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A. Áng văn chính luận xuất sắc.</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4597961" y="1465150"/>
            <a:ext cx="3680099" cy="8096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B. Lập luận chặt chẽ, sắc bén.</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32664" y="2402652"/>
            <a:ext cx="3680099" cy="7279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a:solidFill>
                  <a:schemeClr val="tx1"/>
                </a:solidFill>
                <a:latin typeface="Times New Roman" panose="02020603050405020304" pitchFamily="18" charset="0"/>
                <a:cs typeface="Times New Roman" panose="02020603050405020304" pitchFamily="18" charset="0"/>
              </a:rPr>
              <a:t>C. Lời văn giàu hình ảnh, nhạc điệu.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72000" y="2408591"/>
            <a:ext cx="3680099" cy="7215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Sử dụng biện pháp nhân hóa.</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33435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149901"/>
            <a:ext cx="8199855" cy="22215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7.</a:t>
            </a:r>
            <a:r>
              <a:rPr lang="vi-VN" sz="2400">
                <a:solidFill>
                  <a:schemeClr val="tx1"/>
                </a:solidFill>
                <a:latin typeface="Times New Roman" panose="02020603050405020304" pitchFamily="18" charset="0"/>
                <a:cs typeface="Times New Roman" panose="02020603050405020304" pitchFamily="18" charset="0"/>
              </a:rPr>
              <a:t> Đoạn văn: “</a:t>
            </a:r>
            <a:r>
              <a:rPr lang="vi-VN" sz="2400" i="1">
                <a:solidFill>
                  <a:schemeClr val="tx1"/>
                </a:solidFill>
                <a:latin typeface="Times New Roman" panose="02020603050405020304" pitchFamily="18" charset="0"/>
                <a:cs typeface="Times New Roman" panose="02020603050405020304" pitchFamily="18" charset="0"/>
              </a:rPr>
              <a:t>Ta thường tới bữa quên ăn, nửa đêm vỗ gối; ruột đau như cắt, nước mắt đầm đìa; chỉ căm tức chưa xả thịt lột da, nuốt gan uống máu quân thù. Dẫu cho trăm thân ta phơi ngoài nội cỏ, nghìn xác ta gói trong da ngựa, ta cũng vui lòng</a:t>
            </a:r>
            <a:r>
              <a:rPr lang="vi-VN" sz="2400">
                <a:solidFill>
                  <a:schemeClr val="tx1"/>
                </a:solidFill>
                <a:latin typeface="Times New Roman" panose="02020603050405020304" pitchFamily="18" charset="0"/>
                <a:cs typeface="Times New Roman" panose="02020603050405020304" pitchFamily="18" charset="0"/>
              </a:rPr>
              <a:t>” đã thể hiện nỗi lòng gì của của Trần Quốc Tuấn?</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664870" y="2550149"/>
            <a:ext cx="3680099" cy="7365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B. Thể hiện nỗi buồn mất nước.</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917861" y="2536734"/>
            <a:ext cx="3680099" cy="76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a:solidFill>
                  <a:schemeClr val="tx1"/>
                </a:solidFill>
                <a:latin typeface="Times New Roman" panose="02020603050405020304" pitchFamily="18" charset="0"/>
                <a:cs typeface="Times New Roman" panose="02020603050405020304" pitchFamily="18" charset="0"/>
              </a:rPr>
              <a:t>A. Thể hiện rõ nhất lòng yêu nước, căm thù giặc</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917861" y="3394593"/>
            <a:ext cx="3680099" cy="833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C. Thể hiện sự nhục nhã khi mất nước.</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664870" y="3394593"/>
            <a:ext cx="3680099" cy="7898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Thể hiện sự sợ hãi và chán nản.</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0941" y="2535158"/>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82359" y="3774071"/>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50295" y="3464089"/>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96343" y="2614052"/>
            <a:ext cx="603557" cy="482845"/>
          </a:xfrm>
          <a:prstGeom prst="rect">
            <a:avLst/>
          </a:prstGeom>
        </p:spPr>
      </p:pic>
      <p:sp>
        <p:nvSpPr>
          <p:cNvPr id="18" name="Cloud 17">
            <a:hlinkClick r:id="rId14" action="ppaction://hlinksldjump"/>
          </p:cNvPr>
          <p:cNvSpPr/>
          <p:nvPr/>
        </p:nvSpPr>
        <p:spPr>
          <a:xfrm>
            <a:off x="3574963" y="405723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378474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1"/>
            <a:ext cx="7895046" cy="151581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Câu 8. </a:t>
            </a:r>
            <a:r>
              <a:rPr lang="vi-VN" sz="2400">
                <a:solidFill>
                  <a:schemeClr val="tx1"/>
                </a:solidFill>
                <a:latin typeface="Times New Roman" panose="02020603050405020304" pitchFamily="18" charset="0"/>
                <a:cs typeface="Times New Roman" panose="02020603050405020304" pitchFamily="18" charset="0"/>
              </a:rPr>
              <a:t>Dụng ý của tác giả thể hiện qua câu: </a:t>
            </a:r>
            <a:r>
              <a:rPr lang="vi-VN" sz="2400" i="1">
                <a:solidFill>
                  <a:schemeClr val="tx1"/>
                </a:solidFill>
                <a:latin typeface="Times New Roman" panose="02020603050405020304" pitchFamily="18" charset="0"/>
                <a:cs typeface="Times New Roman" panose="02020603050405020304" pitchFamily="18" charset="0"/>
              </a:rPr>
              <a:t>"Huống chi ta cùng các ngươi sinh phải thời loạn lạc, lớn gặp buổi gian nan” </a:t>
            </a:r>
            <a:r>
              <a:rPr lang="vi-VN" sz="2400">
                <a:solidFill>
                  <a:schemeClr val="tx1"/>
                </a:solidFill>
                <a:latin typeface="Times New Roman" panose="02020603050405020304" pitchFamily="18" charset="0"/>
                <a:cs typeface="Times New Roman" panose="02020603050405020304" pitchFamily="18" charset="0"/>
              </a:rPr>
              <a:t>là gì</a:t>
            </a:r>
            <a:r>
              <a:rPr lang="vi-VN" sz="2400" i="1">
                <a:solidFill>
                  <a:schemeClr val="tx1"/>
                </a:solidFill>
                <a:latin typeface="Times New Roman" panose="02020603050405020304" pitchFamily="18" charset="0"/>
                <a:cs typeface="Times New Roman" panose="02020603050405020304" pitchFamily="18" charset="0"/>
              </a:rPr>
              <a:t>?</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4" y="1713583"/>
            <a:ext cx="3680099" cy="1095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A. Khẳng định mình và các tướng sĩ là những người cùng cảnh ngộ.</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Rectangle 41"/>
          <p:cNvSpPr/>
          <p:nvPr/>
        </p:nvSpPr>
        <p:spPr>
          <a:xfrm>
            <a:off x="4572000" y="1785072"/>
            <a:ext cx="3680099" cy="7281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B. Thể hiện sự thông cảm với các tướng sĩ.</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32664" y="2857056"/>
            <a:ext cx="3680099" cy="7281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C. Kêu gọi tinh thần đấu tranh của các tướng sĩ.</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97960" y="2612674"/>
            <a:ext cx="3680099" cy="10130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latin typeface="Times New Roman" panose="02020603050405020304" pitchFamily="18" charset="0"/>
                <a:cs typeface="Times New Roman" panose="02020603050405020304" pitchFamily="18" charset="0"/>
              </a:rPr>
              <a:t>D. Miêu tả hoàn cảnh sinh sống của mình cũng như của các tướng sĩ.</a:t>
            </a:r>
            <a:endParaRPr lang="en-GB" sz="24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34106" y="2169312"/>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922415"/>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3170" y="3270445"/>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9998" y="2024053"/>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prstClr val="white">
                    <a:lumMod val="50000"/>
                  </a:prstClr>
                </a:solidFill>
                <a:latin typeface="Arial" panose="020B0604020202020204" pitchFamily="34" charset="0"/>
              </a:rPr>
              <a:t>QUAY VỀ</a:t>
            </a:r>
            <a:endParaRPr lang="vi-VN" sz="1800" dirty="0">
              <a:solidFill>
                <a:prstClr val="white">
                  <a:lumMod val="50000"/>
                </a:prstClr>
              </a:solidFill>
            </a:endParaRPr>
          </a:p>
        </p:txBody>
      </p:sp>
    </p:spTree>
    <p:extLst>
      <p:ext uri="{BB962C8B-B14F-4D97-AF65-F5344CB8AC3E}">
        <p14:creationId xmlns:p14="http://schemas.microsoft.com/office/powerpoint/2010/main" val="22516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204" b="8204"/>
          <a:stretch>
            <a:fillRect/>
          </a:stretch>
        </p:blipFill>
        <p:spPr>
          <a:xfrm>
            <a:off x="0" y="0"/>
            <a:ext cx="9144000" cy="5143500"/>
          </a:xfrm>
          <a:prstGeom prst="rect">
            <a:avLst/>
          </a:prstGeom>
        </p:spPr>
      </p:pic>
      <p:sp>
        <p:nvSpPr>
          <p:cNvPr id="3" name="Freeform 3"/>
          <p:cNvSpPr/>
          <p:nvPr/>
        </p:nvSpPr>
        <p:spPr>
          <a:xfrm>
            <a:off x="-361251" y="1877911"/>
            <a:ext cx="7653567" cy="3424972"/>
          </a:xfrm>
          <a:custGeom>
            <a:avLst/>
            <a:gdLst/>
            <a:ahLst/>
            <a:cxnLst/>
            <a:rect l="l" t="t" r="r" b="b"/>
            <a:pathLst>
              <a:path w="15307134" h="6849943">
                <a:moveTo>
                  <a:pt x="0" y="0"/>
                </a:moveTo>
                <a:lnTo>
                  <a:pt x="15307135" y="0"/>
                </a:lnTo>
                <a:lnTo>
                  <a:pt x="15307135" y="6849943"/>
                </a:lnTo>
                <a:lnTo>
                  <a:pt x="0" y="6849943"/>
                </a:lnTo>
                <a:lnTo>
                  <a:pt x="0" y="0"/>
                </a:lnTo>
                <a:close/>
              </a:path>
            </a:pathLst>
          </a:custGeom>
          <a:blipFill>
            <a:blip r:embed="rId3"/>
            <a:stretch>
              <a:fillRect/>
            </a:stretch>
          </a:blipFill>
        </p:spPr>
      </p:sp>
      <p:sp>
        <p:nvSpPr>
          <p:cNvPr id="5" name="Freeform 5"/>
          <p:cNvSpPr/>
          <p:nvPr/>
        </p:nvSpPr>
        <p:spPr>
          <a:xfrm>
            <a:off x="592997" y="503399"/>
            <a:ext cx="1899200" cy="712200"/>
          </a:xfrm>
          <a:custGeom>
            <a:avLst/>
            <a:gdLst/>
            <a:ahLst/>
            <a:cxnLst/>
            <a:rect l="l" t="t" r="r" b="b"/>
            <a:pathLst>
              <a:path w="3798399" h="1424400">
                <a:moveTo>
                  <a:pt x="0" y="0"/>
                </a:moveTo>
                <a:lnTo>
                  <a:pt x="3798399" y="0"/>
                </a:lnTo>
                <a:lnTo>
                  <a:pt x="3798399" y="1424400"/>
                </a:lnTo>
                <a:lnTo>
                  <a:pt x="0" y="1424400"/>
                </a:lnTo>
                <a:lnTo>
                  <a:pt x="0" y="0"/>
                </a:lnTo>
                <a:close/>
              </a:path>
            </a:pathLst>
          </a:custGeom>
          <a:blipFill>
            <a:blip r:embed="rId4"/>
            <a:stretch>
              <a:fillRect/>
            </a:stretch>
          </a:blipFill>
        </p:spPr>
      </p:sp>
      <p:sp>
        <p:nvSpPr>
          <p:cNvPr id="6" name="Freeform 6"/>
          <p:cNvSpPr/>
          <p:nvPr/>
        </p:nvSpPr>
        <p:spPr>
          <a:xfrm>
            <a:off x="347181" y="204943"/>
            <a:ext cx="1036543" cy="1009334"/>
          </a:xfrm>
          <a:custGeom>
            <a:avLst/>
            <a:gdLst/>
            <a:ahLst/>
            <a:cxnLst/>
            <a:rect l="l" t="t" r="r" b="b"/>
            <a:pathLst>
              <a:path w="2073085" h="2018667">
                <a:moveTo>
                  <a:pt x="0" y="0"/>
                </a:moveTo>
                <a:lnTo>
                  <a:pt x="2073085" y="0"/>
                </a:lnTo>
                <a:lnTo>
                  <a:pt x="2073085" y="2018667"/>
                </a:lnTo>
                <a:lnTo>
                  <a:pt x="0" y="2018667"/>
                </a:lnTo>
                <a:lnTo>
                  <a:pt x="0" y="0"/>
                </a:lnTo>
                <a:close/>
              </a:path>
            </a:pathLst>
          </a:custGeom>
          <a:blipFill>
            <a:blip r:embed="rId5"/>
            <a:stretch>
              <a:fillRect/>
            </a:stretch>
          </a:blipFill>
        </p:spPr>
      </p:sp>
      <p:sp>
        <p:nvSpPr>
          <p:cNvPr id="7" name="Freeform 7"/>
          <p:cNvSpPr/>
          <p:nvPr/>
        </p:nvSpPr>
        <p:spPr>
          <a:xfrm>
            <a:off x="1611036" y="563308"/>
            <a:ext cx="1117185" cy="418945"/>
          </a:xfrm>
          <a:custGeom>
            <a:avLst/>
            <a:gdLst/>
            <a:ahLst/>
            <a:cxnLst/>
            <a:rect l="l" t="t" r="r" b="b"/>
            <a:pathLst>
              <a:path w="2234370" h="837889">
                <a:moveTo>
                  <a:pt x="0" y="0"/>
                </a:moveTo>
                <a:lnTo>
                  <a:pt x="2234369" y="0"/>
                </a:lnTo>
                <a:lnTo>
                  <a:pt x="2234369" y="837889"/>
                </a:lnTo>
                <a:lnTo>
                  <a:pt x="0" y="837889"/>
                </a:lnTo>
                <a:lnTo>
                  <a:pt x="0" y="0"/>
                </a:lnTo>
                <a:close/>
              </a:path>
            </a:pathLst>
          </a:custGeom>
          <a:blipFill>
            <a:blip r:embed="rId4"/>
            <a:stretch>
              <a:fillRect/>
            </a:stretch>
          </a:blipFill>
        </p:spPr>
      </p:sp>
      <p:sp>
        <p:nvSpPr>
          <p:cNvPr id="8" name="Freeform 8"/>
          <p:cNvSpPr/>
          <p:nvPr/>
        </p:nvSpPr>
        <p:spPr>
          <a:xfrm>
            <a:off x="-685311" y="1670226"/>
            <a:ext cx="3101525" cy="1942330"/>
          </a:xfrm>
          <a:custGeom>
            <a:avLst/>
            <a:gdLst/>
            <a:ahLst/>
            <a:cxnLst/>
            <a:rect l="l" t="t" r="r" b="b"/>
            <a:pathLst>
              <a:path w="6203049" h="3884660">
                <a:moveTo>
                  <a:pt x="0" y="0"/>
                </a:moveTo>
                <a:lnTo>
                  <a:pt x="6203049" y="0"/>
                </a:lnTo>
                <a:lnTo>
                  <a:pt x="6203049" y="3884660"/>
                </a:lnTo>
                <a:lnTo>
                  <a:pt x="0" y="3884660"/>
                </a:lnTo>
                <a:lnTo>
                  <a:pt x="0" y="0"/>
                </a:lnTo>
                <a:close/>
              </a:path>
            </a:pathLst>
          </a:custGeom>
          <a:blipFill>
            <a:blip r:embed="rId6"/>
            <a:stretch>
              <a:fillRect/>
            </a:stretch>
          </a:blipFill>
        </p:spPr>
      </p:sp>
      <p:sp>
        <p:nvSpPr>
          <p:cNvPr id="9" name="Freeform 9"/>
          <p:cNvSpPr/>
          <p:nvPr/>
        </p:nvSpPr>
        <p:spPr>
          <a:xfrm>
            <a:off x="7068861" y="1966267"/>
            <a:ext cx="1899200" cy="712200"/>
          </a:xfrm>
          <a:custGeom>
            <a:avLst/>
            <a:gdLst/>
            <a:ahLst/>
            <a:cxnLst/>
            <a:rect l="l" t="t" r="r" b="b"/>
            <a:pathLst>
              <a:path w="3798399" h="1424400">
                <a:moveTo>
                  <a:pt x="0" y="0"/>
                </a:moveTo>
                <a:lnTo>
                  <a:pt x="3798399" y="0"/>
                </a:lnTo>
                <a:lnTo>
                  <a:pt x="3798399" y="1424400"/>
                </a:lnTo>
                <a:lnTo>
                  <a:pt x="0" y="1424400"/>
                </a:lnTo>
                <a:lnTo>
                  <a:pt x="0" y="0"/>
                </a:lnTo>
                <a:close/>
              </a:path>
            </a:pathLst>
          </a:custGeom>
          <a:blipFill>
            <a:blip r:embed="rId4"/>
            <a:stretch>
              <a:fillRect/>
            </a:stretch>
          </a:blipFill>
        </p:spPr>
      </p:sp>
      <p:sp>
        <p:nvSpPr>
          <p:cNvPr id="10" name="Freeform 10"/>
          <p:cNvSpPr/>
          <p:nvPr/>
        </p:nvSpPr>
        <p:spPr>
          <a:xfrm>
            <a:off x="7975083" y="1829634"/>
            <a:ext cx="1117185" cy="418945"/>
          </a:xfrm>
          <a:custGeom>
            <a:avLst/>
            <a:gdLst/>
            <a:ahLst/>
            <a:cxnLst/>
            <a:rect l="l" t="t" r="r" b="b"/>
            <a:pathLst>
              <a:path w="2234370" h="837889">
                <a:moveTo>
                  <a:pt x="0" y="0"/>
                </a:moveTo>
                <a:lnTo>
                  <a:pt x="2234369" y="0"/>
                </a:lnTo>
                <a:lnTo>
                  <a:pt x="2234369" y="837888"/>
                </a:lnTo>
                <a:lnTo>
                  <a:pt x="0" y="837888"/>
                </a:lnTo>
                <a:lnTo>
                  <a:pt x="0" y="0"/>
                </a:lnTo>
                <a:close/>
              </a:path>
            </a:pathLst>
          </a:custGeom>
          <a:blipFill>
            <a:blip r:embed="rId4"/>
            <a:stretch>
              <a:fillRect/>
            </a:stretch>
          </a:blipFill>
        </p:spPr>
      </p:sp>
      <p:sp>
        <p:nvSpPr>
          <p:cNvPr id="11" name="Freeform 11"/>
          <p:cNvSpPr/>
          <p:nvPr/>
        </p:nvSpPr>
        <p:spPr>
          <a:xfrm>
            <a:off x="6277637" y="2306762"/>
            <a:ext cx="1228703" cy="1917352"/>
          </a:xfrm>
          <a:custGeom>
            <a:avLst/>
            <a:gdLst/>
            <a:ahLst/>
            <a:cxnLst/>
            <a:rect l="l" t="t" r="r" b="b"/>
            <a:pathLst>
              <a:path w="2457406" h="3834704">
                <a:moveTo>
                  <a:pt x="0" y="0"/>
                </a:moveTo>
                <a:lnTo>
                  <a:pt x="2457406" y="0"/>
                </a:lnTo>
                <a:lnTo>
                  <a:pt x="2457406" y="3834704"/>
                </a:lnTo>
                <a:lnTo>
                  <a:pt x="0" y="3834704"/>
                </a:lnTo>
                <a:lnTo>
                  <a:pt x="0" y="0"/>
                </a:lnTo>
                <a:close/>
              </a:path>
            </a:pathLst>
          </a:custGeom>
          <a:blipFill>
            <a:blip r:embed="rId7"/>
            <a:stretch>
              <a:fillRect/>
            </a:stretch>
          </a:blipFill>
        </p:spPr>
      </p:sp>
      <p:sp>
        <p:nvSpPr>
          <p:cNvPr id="12" name="Freeform 12"/>
          <p:cNvSpPr/>
          <p:nvPr/>
        </p:nvSpPr>
        <p:spPr>
          <a:xfrm>
            <a:off x="7556111" y="2306762"/>
            <a:ext cx="1228703" cy="1917352"/>
          </a:xfrm>
          <a:custGeom>
            <a:avLst/>
            <a:gdLst/>
            <a:ahLst/>
            <a:cxnLst/>
            <a:rect l="l" t="t" r="r" b="b"/>
            <a:pathLst>
              <a:path w="2457406" h="3834704">
                <a:moveTo>
                  <a:pt x="0" y="0"/>
                </a:moveTo>
                <a:lnTo>
                  <a:pt x="2457406" y="0"/>
                </a:lnTo>
                <a:lnTo>
                  <a:pt x="2457406" y="3834704"/>
                </a:lnTo>
                <a:lnTo>
                  <a:pt x="0" y="3834704"/>
                </a:lnTo>
                <a:lnTo>
                  <a:pt x="0" y="0"/>
                </a:lnTo>
                <a:close/>
              </a:path>
            </a:pathLst>
          </a:custGeom>
          <a:blipFill>
            <a:blip r:embed="rId7"/>
            <a:stretch>
              <a:fillRect/>
            </a:stretch>
          </a:blipFill>
        </p:spPr>
      </p:sp>
      <p:sp>
        <p:nvSpPr>
          <p:cNvPr id="13" name="Freeform 13"/>
          <p:cNvSpPr/>
          <p:nvPr/>
        </p:nvSpPr>
        <p:spPr>
          <a:xfrm>
            <a:off x="6673918" y="2749267"/>
            <a:ext cx="1664844" cy="2597935"/>
          </a:xfrm>
          <a:custGeom>
            <a:avLst/>
            <a:gdLst/>
            <a:ahLst/>
            <a:cxnLst/>
            <a:rect l="l" t="t" r="r" b="b"/>
            <a:pathLst>
              <a:path w="3329687" h="5195870">
                <a:moveTo>
                  <a:pt x="0" y="0"/>
                </a:moveTo>
                <a:lnTo>
                  <a:pt x="3329687" y="0"/>
                </a:lnTo>
                <a:lnTo>
                  <a:pt x="3329687" y="5195869"/>
                </a:lnTo>
                <a:lnTo>
                  <a:pt x="0" y="5195869"/>
                </a:lnTo>
                <a:lnTo>
                  <a:pt x="0" y="0"/>
                </a:lnTo>
                <a:close/>
              </a:path>
            </a:pathLst>
          </a:custGeom>
          <a:blipFill>
            <a:blip r:embed="rId7"/>
            <a:stretch>
              <a:fillRect/>
            </a:stretch>
          </a:blipFill>
        </p:spPr>
      </p:sp>
      <p:sp>
        <p:nvSpPr>
          <p:cNvPr id="14" name="Freeform 14"/>
          <p:cNvSpPr/>
          <p:nvPr/>
        </p:nvSpPr>
        <p:spPr>
          <a:xfrm>
            <a:off x="8282256" y="1989017"/>
            <a:ext cx="1228703" cy="1917352"/>
          </a:xfrm>
          <a:custGeom>
            <a:avLst/>
            <a:gdLst/>
            <a:ahLst/>
            <a:cxnLst/>
            <a:rect l="l" t="t" r="r" b="b"/>
            <a:pathLst>
              <a:path w="2457406" h="3834704">
                <a:moveTo>
                  <a:pt x="0" y="0"/>
                </a:moveTo>
                <a:lnTo>
                  <a:pt x="2457406" y="0"/>
                </a:lnTo>
                <a:lnTo>
                  <a:pt x="2457406" y="3834704"/>
                </a:lnTo>
                <a:lnTo>
                  <a:pt x="0" y="3834704"/>
                </a:lnTo>
                <a:lnTo>
                  <a:pt x="0" y="0"/>
                </a:lnTo>
                <a:close/>
              </a:path>
            </a:pathLst>
          </a:custGeom>
          <a:blipFill>
            <a:blip r:embed="rId7"/>
            <a:stretch>
              <a:fillRect/>
            </a:stretch>
          </a:blipFill>
        </p:spPr>
      </p:sp>
      <p:sp>
        <p:nvSpPr>
          <p:cNvPr id="15" name="Freeform 15"/>
          <p:cNvSpPr/>
          <p:nvPr/>
        </p:nvSpPr>
        <p:spPr>
          <a:xfrm>
            <a:off x="4257622" y="4495215"/>
            <a:ext cx="1813386" cy="648286"/>
          </a:xfrm>
          <a:custGeom>
            <a:avLst/>
            <a:gdLst/>
            <a:ahLst/>
            <a:cxnLst/>
            <a:rect l="l" t="t" r="r" b="b"/>
            <a:pathLst>
              <a:path w="3626771" h="1296571">
                <a:moveTo>
                  <a:pt x="0" y="0"/>
                </a:moveTo>
                <a:lnTo>
                  <a:pt x="3626772" y="0"/>
                </a:lnTo>
                <a:lnTo>
                  <a:pt x="3626772" y="1296571"/>
                </a:lnTo>
                <a:lnTo>
                  <a:pt x="0" y="1296571"/>
                </a:lnTo>
                <a:lnTo>
                  <a:pt x="0" y="0"/>
                </a:lnTo>
                <a:close/>
              </a:path>
            </a:pathLst>
          </a:custGeom>
          <a:blipFill>
            <a:blip r:embed="rId8"/>
            <a:stretch>
              <a:fillRect/>
            </a:stretch>
          </a:blipFill>
        </p:spPr>
      </p:sp>
      <p:sp>
        <p:nvSpPr>
          <p:cNvPr id="16" name="Freeform 16"/>
          <p:cNvSpPr/>
          <p:nvPr/>
        </p:nvSpPr>
        <p:spPr>
          <a:xfrm>
            <a:off x="5443441" y="4495215"/>
            <a:ext cx="1813386" cy="648286"/>
          </a:xfrm>
          <a:custGeom>
            <a:avLst/>
            <a:gdLst/>
            <a:ahLst/>
            <a:cxnLst/>
            <a:rect l="l" t="t" r="r" b="b"/>
            <a:pathLst>
              <a:path w="3626771" h="1296571">
                <a:moveTo>
                  <a:pt x="0" y="0"/>
                </a:moveTo>
                <a:lnTo>
                  <a:pt x="3626771" y="0"/>
                </a:lnTo>
                <a:lnTo>
                  <a:pt x="3626771" y="1296571"/>
                </a:lnTo>
                <a:lnTo>
                  <a:pt x="0" y="1296571"/>
                </a:lnTo>
                <a:lnTo>
                  <a:pt x="0" y="0"/>
                </a:lnTo>
                <a:close/>
              </a:path>
            </a:pathLst>
          </a:custGeom>
          <a:blipFill>
            <a:blip r:embed="rId8"/>
            <a:stretch>
              <a:fillRect/>
            </a:stretch>
          </a:blipFill>
        </p:spPr>
      </p:sp>
      <p:sp>
        <p:nvSpPr>
          <p:cNvPr id="17" name="Freeform 17"/>
          <p:cNvSpPr/>
          <p:nvPr/>
        </p:nvSpPr>
        <p:spPr>
          <a:xfrm>
            <a:off x="6629260" y="4495215"/>
            <a:ext cx="1813386" cy="648286"/>
          </a:xfrm>
          <a:custGeom>
            <a:avLst/>
            <a:gdLst/>
            <a:ahLst/>
            <a:cxnLst/>
            <a:rect l="l" t="t" r="r" b="b"/>
            <a:pathLst>
              <a:path w="3626771" h="1296571">
                <a:moveTo>
                  <a:pt x="0" y="0"/>
                </a:moveTo>
                <a:lnTo>
                  <a:pt x="3626772" y="0"/>
                </a:lnTo>
                <a:lnTo>
                  <a:pt x="3626772" y="1296571"/>
                </a:lnTo>
                <a:lnTo>
                  <a:pt x="0" y="1296571"/>
                </a:lnTo>
                <a:lnTo>
                  <a:pt x="0" y="0"/>
                </a:lnTo>
                <a:close/>
              </a:path>
            </a:pathLst>
          </a:custGeom>
          <a:blipFill>
            <a:blip r:embed="rId8"/>
            <a:stretch>
              <a:fillRect/>
            </a:stretch>
          </a:blipFill>
        </p:spPr>
      </p:sp>
      <p:sp>
        <p:nvSpPr>
          <p:cNvPr id="18" name="Freeform 18"/>
          <p:cNvSpPr/>
          <p:nvPr/>
        </p:nvSpPr>
        <p:spPr>
          <a:xfrm>
            <a:off x="7797229" y="2781110"/>
            <a:ext cx="1664844" cy="2597935"/>
          </a:xfrm>
          <a:custGeom>
            <a:avLst/>
            <a:gdLst/>
            <a:ahLst/>
            <a:cxnLst/>
            <a:rect l="l" t="t" r="r" b="b"/>
            <a:pathLst>
              <a:path w="3329687" h="5195870">
                <a:moveTo>
                  <a:pt x="0" y="0"/>
                </a:moveTo>
                <a:lnTo>
                  <a:pt x="3329686" y="0"/>
                </a:lnTo>
                <a:lnTo>
                  <a:pt x="3329686" y="5195870"/>
                </a:lnTo>
                <a:lnTo>
                  <a:pt x="0" y="5195870"/>
                </a:lnTo>
                <a:lnTo>
                  <a:pt x="0" y="0"/>
                </a:lnTo>
                <a:close/>
              </a:path>
            </a:pathLst>
          </a:custGeom>
          <a:blipFill>
            <a:blip r:embed="rId7"/>
            <a:stretch>
              <a:fillRect/>
            </a:stretch>
          </a:blipFill>
        </p:spPr>
      </p:sp>
      <p:sp>
        <p:nvSpPr>
          <p:cNvPr id="19" name="Rectangle 18"/>
          <p:cNvSpPr/>
          <p:nvPr/>
        </p:nvSpPr>
        <p:spPr>
          <a:xfrm>
            <a:off x="2662030" y="93409"/>
            <a:ext cx="5806126"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Aft>
                <a:spcPts val="0"/>
              </a:spcAft>
            </a:pPr>
            <a:r>
              <a:rPr lang="en-US" sz="3200" b="1"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tập 1:</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 bài hịch của Trần Quốc Tuấn, em học được gì về cách viết bài văn nghị luận nhằm thuyết phục người khác?</a:t>
            </a:r>
            <a:endParaRPr lang="en-GB"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148196" y="937344"/>
            <a:ext cx="1716085" cy="1995055"/>
          </a:xfrm>
          <a:prstGeom prst="rect">
            <a:avLst/>
          </a:prstGeom>
        </p:spPr>
      </p:pic>
      <p:sp>
        <p:nvSpPr>
          <p:cNvPr id="3" name="TextBox 2"/>
          <p:cNvSpPr txBox="1"/>
          <p:nvPr/>
        </p:nvSpPr>
        <p:spPr>
          <a:xfrm>
            <a:off x="2646724" y="242269"/>
            <a:ext cx="637832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b="1" u="sng">
                <a:latin typeface="Times New Roman" panose="02020603050405020304" pitchFamily="18" charset="0"/>
                <a:cs typeface="Times New Roman" panose="02020603050405020304" pitchFamily="18" charset="0"/>
              </a:rPr>
              <a:t>Câu 1: </a:t>
            </a:r>
            <a:r>
              <a:rPr lang="vi-VN" sz="2400">
                <a:latin typeface="Times New Roman" panose="02020603050405020304" pitchFamily="18" charset="0"/>
                <a:cs typeface="Times New Roman" panose="02020603050405020304"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lang="en-GB" sz="2400">
              <a:latin typeface="Times New Roman" panose="02020603050405020304" pitchFamily="18" charset="0"/>
              <a:cs typeface="Times New Roman" panose="02020603050405020304" pitchFamily="18" charset="0"/>
            </a:endParaRPr>
          </a:p>
        </p:txBody>
      </p:sp>
      <p:sp>
        <p:nvSpPr>
          <p:cNvPr id="4" name="TextBox 3"/>
          <p:cNvSpPr txBox="1"/>
          <p:nvPr/>
        </p:nvSpPr>
        <p:spPr>
          <a:xfrm>
            <a:off x="3333751" y="2750923"/>
            <a:ext cx="348615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vi-VN" sz="2400" b="1">
                <a:latin typeface="Times New Roman" panose="02020603050405020304" pitchFamily="18" charset="0"/>
                <a:cs typeface="Times New Roman" panose="02020603050405020304" pitchFamily="18" charset="0"/>
              </a:rPr>
              <a:t>Hưng Đạo Đại Vương Trần Quốc Tuấn và Võ Nguyên Giáp</a:t>
            </a:r>
            <a:endParaRPr lang="en-US" sz="240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6754092" y="3351088"/>
            <a:ext cx="1433945" cy="1792412"/>
          </a:xfrm>
          <a:prstGeom prst="rect">
            <a:avLst/>
          </a:prstGeom>
        </p:spPr>
      </p:pic>
    </p:spTree>
    <p:extLst>
      <p:ext uri="{BB962C8B-B14F-4D97-AF65-F5344CB8AC3E}">
        <p14:creationId xmlns:p14="http://schemas.microsoft.com/office/powerpoint/2010/main" val="19534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0" y="1432416"/>
            <a:ext cx="8114266" cy="4057133"/>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8099978" y="1186210"/>
            <a:ext cx="4622127" cy="4057133"/>
          </a:xfrm>
          <a:custGeom>
            <a:avLst/>
            <a:gdLst/>
            <a:ahLst/>
            <a:cxnLst/>
            <a:rect l="l" t="t" r="r" b="b"/>
            <a:pathLst>
              <a:path w="9244254" h="8114266">
                <a:moveTo>
                  <a:pt x="9244254" y="0"/>
                </a:moveTo>
                <a:lnTo>
                  <a:pt x="0" y="0"/>
                </a:lnTo>
                <a:lnTo>
                  <a:pt x="0" y="8114266"/>
                </a:lnTo>
                <a:lnTo>
                  <a:pt x="9244254" y="8114266"/>
                </a:lnTo>
                <a:lnTo>
                  <a:pt x="9244254" y="0"/>
                </a:lnTo>
                <a:close/>
              </a:path>
            </a:pathLst>
          </a:custGeom>
          <a:blipFill>
            <a:blip r:embed="rId2">
              <a:extLst>
                <a:ext uri="{96DAC541-7B7A-43D3-8B79-37D633B846F1}">
                  <asvg:svgBlip xmlns="" xmlns:asvg="http://schemas.microsoft.com/office/drawing/2016/SVG/main" r:embed="rId3"/>
                </a:ext>
              </a:extLst>
            </a:blip>
            <a:stretch>
              <a:fillRect l="-75552"/>
            </a:stretch>
          </a:blipFill>
        </p:spPr>
      </p:sp>
      <p:sp>
        <p:nvSpPr>
          <p:cNvPr id="4" name="Freeform 4"/>
          <p:cNvSpPr/>
          <p:nvPr/>
        </p:nvSpPr>
        <p:spPr>
          <a:xfrm rot="779704" flipV="1">
            <a:off x="2836953" y="-75690"/>
            <a:ext cx="4628121" cy="1567626"/>
          </a:xfrm>
          <a:custGeom>
            <a:avLst/>
            <a:gdLst/>
            <a:ahLst/>
            <a:cxnLst/>
            <a:rect l="l" t="t" r="r" b="b"/>
            <a:pathLst>
              <a:path w="9256241" h="3135251">
                <a:moveTo>
                  <a:pt x="0" y="3135251"/>
                </a:moveTo>
                <a:lnTo>
                  <a:pt x="9256241" y="3135251"/>
                </a:lnTo>
                <a:lnTo>
                  <a:pt x="9256241" y="0"/>
                </a:lnTo>
                <a:lnTo>
                  <a:pt x="0" y="0"/>
                </a:lnTo>
                <a:lnTo>
                  <a:pt x="0" y="3135251"/>
                </a:lnTo>
                <a:close/>
              </a:path>
            </a:pathLst>
          </a:custGeom>
          <a:blipFill>
            <a:blip r:embed="rId4">
              <a:extLst>
                <a:ext uri="{96DAC541-7B7A-43D3-8B79-37D633B846F1}">
                  <asvg:svgBlip xmlns="" xmlns:asvg="http://schemas.microsoft.com/office/drawing/2016/SVG/main" r:embed="rId5"/>
                </a:ext>
              </a:extLst>
            </a:blip>
            <a:stretch>
              <a:fillRect t="-10040"/>
            </a:stretch>
          </a:blipFill>
        </p:spPr>
      </p:sp>
      <p:sp>
        <p:nvSpPr>
          <p:cNvPr id="5" name="Freeform 5"/>
          <p:cNvSpPr/>
          <p:nvPr/>
        </p:nvSpPr>
        <p:spPr>
          <a:xfrm>
            <a:off x="-103341" y="2312652"/>
            <a:ext cx="1668554" cy="145620"/>
          </a:xfrm>
          <a:custGeom>
            <a:avLst/>
            <a:gdLst/>
            <a:ahLst/>
            <a:cxnLst/>
            <a:rect l="l" t="t" r="r" b="b"/>
            <a:pathLst>
              <a:path w="3337108" h="291239">
                <a:moveTo>
                  <a:pt x="0" y="0"/>
                </a:moveTo>
                <a:lnTo>
                  <a:pt x="3337109" y="0"/>
                </a:lnTo>
                <a:lnTo>
                  <a:pt x="3337109" y="291239"/>
                </a:lnTo>
                <a:lnTo>
                  <a:pt x="0" y="29123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03341" y="1186210"/>
            <a:ext cx="3657600" cy="223899"/>
          </a:xfrm>
          <a:custGeom>
            <a:avLst/>
            <a:gdLst/>
            <a:ahLst/>
            <a:cxnLst/>
            <a:rect l="l" t="t" r="r" b="b"/>
            <a:pathLst>
              <a:path w="7315200" h="447798">
                <a:moveTo>
                  <a:pt x="0" y="0"/>
                </a:moveTo>
                <a:lnTo>
                  <a:pt x="7315200" y="0"/>
                </a:lnTo>
                <a:lnTo>
                  <a:pt x="7315200" y="447798"/>
                </a:lnTo>
                <a:lnTo>
                  <a:pt x="0" y="4477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flipV="1">
            <a:off x="7705097" y="1828968"/>
            <a:ext cx="2040633" cy="326501"/>
          </a:xfrm>
          <a:custGeom>
            <a:avLst/>
            <a:gdLst/>
            <a:ahLst/>
            <a:cxnLst/>
            <a:rect l="l" t="t" r="r" b="b"/>
            <a:pathLst>
              <a:path w="4081265" h="653002">
                <a:moveTo>
                  <a:pt x="0" y="653003"/>
                </a:moveTo>
                <a:lnTo>
                  <a:pt x="4081264" y="653003"/>
                </a:lnTo>
                <a:lnTo>
                  <a:pt x="4081264" y="0"/>
                </a:lnTo>
                <a:lnTo>
                  <a:pt x="0" y="0"/>
                </a:lnTo>
                <a:lnTo>
                  <a:pt x="0" y="653003"/>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7711334" y="940004"/>
            <a:ext cx="2867907" cy="1710662"/>
          </a:xfrm>
          <a:custGeom>
            <a:avLst/>
            <a:gdLst/>
            <a:ahLst/>
            <a:cxnLst/>
            <a:rect l="l" t="t" r="r" b="b"/>
            <a:pathLst>
              <a:path w="5735813" h="3421323">
                <a:moveTo>
                  <a:pt x="0" y="0"/>
                </a:moveTo>
                <a:lnTo>
                  <a:pt x="5735814" y="0"/>
                </a:lnTo>
                <a:lnTo>
                  <a:pt x="5735814" y="3421323"/>
                </a:lnTo>
                <a:lnTo>
                  <a:pt x="0" y="34213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6545468" y="3432149"/>
            <a:ext cx="2726675" cy="2057400"/>
          </a:xfrm>
          <a:custGeom>
            <a:avLst/>
            <a:gdLst/>
            <a:ahLst/>
            <a:cxnLst/>
            <a:rect l="l" t="t" r="r" b="b"/>
            <a:pathLst>
              <a:path w="5453349" h="4114800">
                <a:moveTo>
                  <a:pt x="0" y="0"/>
                </a:moveTo>
                <a:lnTo>
                  <a:pt x="5453349" y="0"/>
                </a:lnTo>
                <a:lnTo>
                  <a:pt x="5453349"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778610" y="4555226"/>
            <a:ext cx="4047907" cy="688117"/>
          </a:xfrm>
          <a:custGeom>
            <a:avLst/>
            <a:gdLst/>
            <a:ahLst/>
            <a:cxnLst/>
            <a:rect l="l" t="t" r="r" b="b"/>
            <a:pathLst>
              <a:path w="8095813" h="1376233">
                <a:moveTo>
                  <a:pt x="0" y="0"/>
                </a:moveTo>
                <a:lnTo>
                  <a:pt x="8095813" y="0"/>
                </a:lnTo>
                <a:lnTo>
                  <a:pt x="8095813" y="1376233"/>
                </a:lnTo>
                <a:lnTo>
                  <a:pt x="0" y="1376233"/>
                </a:lnTo>
                <a:lnTo>
                  <a:pt x="0" y="0"/>
                </a:lnTo>
                <a:close/>
              </a:path>
            </a:pathLst>
          </a:custGeom>
          <a:blipFill>
            <a:blip r:embed="rId16">
              <a:extLst>
                <a:ext uri="{96DAC541-7B7A-43D3-8B79-37D633B846F1}">
                  <asvg:svgBlip xmlns="" xmlns:asvg="http://schemas.microsoft.com/office/drawing/2016/SVG/main" r:embed="rId17"/>
                </a:ext>
              </a:extLst>
            </a:blip>
            <a:stretch>
              <a:fillRect l="-112491"/>
            </a:stretch>
          </a:blipFill>
        </p:spPr>
      </p:sp>
      <p:sp>
        <p:nvSpPr>
          <p:cNvPr id="11" name="Freeform 11"/>
          <p:cNvSpPr/>
          <p:nvPr/>
        </p:nvSpPr>
        <p:spPr>
          <a:xfrm>
            <a:off x="3145900" y="4555226"/>
            <a:ext cx="4047907" cy="688117"/>
          </a:xfrm>
          <a:custGeom>
            <a:avLst/>
            <a:gdLst/>
            <a:ahLst/>
            <a:cxnLst/>
            <a:rect l="l" t="t" r="r" b="b"/>
            <a:pathLst>
              <a:path w="8095813" h="1376233">
                <a:moveTo>
                  <a:pt x="0" y="0"/>
                </a:moveTo>
                <a:lnTo>
                  <a:pt x="8095814" y="0"/>
                </a:lnTo>
                <a:lnTo>
                  <a:pt x="8095814" y="1376233"/>
                </a:lnTo>
                <a:lnTo>
                  <a:pt x="0" y="1376233"/>
                </a:lnTo>
                <a:lnTo>
                  <a:pt x="0" y="0"/>
                </a:lnTo>
                <a:close/>
              </a:path>
            </a:pathLst>
          </a:custGeom>
          <a:blipFill>
            <a:blip r:embed="rId16">
              <a:extLst>
                <a:ext uri="{96DAC541-7B7A-43D3-8B79-37D633B846F1}">
                  <asvg:svgBlip xmlns="" xmlns:asvg="http://schemas.microsoft.com/office/drawing/2016/SVG/main" r:embed="rId17"/>
                </a:ext>
              </a:extLst>
            </a:blip>
            <a:stretch>
              <a:fillRect l="-112491"/>
            </a:stretch>
          </a:blipFill>
        </p:spPr>
      </p:sp>
      <p:sp>
        <p:nvSpPr>
          <p:cNvPr id="12" name="Rectangle 11"/>
          <p:cNvSpPr/>
          <p:nvPr/>
        </p:nvSpPr>
        <p:spPr>
          <a:xfrm>
            <a:off x="521084" y="440660"/>
            <a:ext cx="5947430" cy="1569660"/>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r>
              <a:rPr lang="en-US" sz="3200" b="1" u="sng">
                <a:latin typeface="Times New Roman" panose="02020603050405020304" pitchFamily="18" charset="0"/>
                <a:ea typeface="Times New Roman" panose="02020603050405020304" pitchFamily="18" charset="0"/>
                <a:cs typeface="Times New Roman" panose="02020603050405020304" pitchFamily="18" charset="0"/>
              </a:rPr>
              <a:t>Bài tập 2:</a:t>
            </a:r>
            <a:r>
              <a:rPr lang="en-US" sz="3200">
                <a:latin typeface="Times New Roman" panose="02020603050405020304" pitchFamily="18" charset="0"/>
                <a:ea typeface="Times New Roman" panose="02020603050405020304" pitchFamily="18" charset="0"/>
                <a:cs typeface="Times New Roman" panose="02020603050405020304" pitchFamily="18" charset="0"/>
              </a:rPr>
              <a:t> </a:t>
            </a:r>
            <a:r>
              <a:rPr lang="en-US" sz="3200" i="1">
                <a:latin typeface="Times New Roman" panose="02020603050405020304" pitchFamily="18" charset="0"/>
                <a:ea typeface="Times New Roman" panose="02020603050405020304" pitchFamily="18" charset="0"/>
                <a:cs typeface="Times New Roman" panose="02020603050405020304" pitchFamily="18" charset="0"/>
              </a:rPr>
              <a:t>Viết đoạn văn (khoảng 7- 9 câu) về một truyền thống đáng tự hào của dân tộc Việt Nam.</a:t>
            </a:r>
            <a:endParaRPr lang="en-GB" sz="3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525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4771" y="394313"/>
            <a:ext cx="1830950" cy="548099"/>
          </a:xfrm>
          <a:prstGeom prst="rect">
            <a:avLst/>
          </a:prstGeom>
        </p:spPr>
        <p:txBody>
          <a:bodyPr wrap="none">
            <a:spAutoFit/>
          </a:bodyPr>
          <a:lstStyle/>
          <a:p>
            <a:pPr algn="ctr">
              <a:lnSpc>
                <a:spcPct val="115000"/>
              </a:lnSpc>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Bảng kiểm</a:t>
            </a:r>
            <a:endParaRPr lang="en-GB" sz="28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54729" y="998646"/>
            <a:ext cx="3534852" cy="1083374"/>
          </a:xfrm>
          <a:prstGeom prst="rect">
            <a:avLst/>
          </a:prstGeom>
        </p:spPr>
        <p:txBody>
          <a:bodyPr wrap="square">
            <a:spAutoFit/>
          </a:bodyPr>
          <a:lstStyle/>
          <a:p>
            <a:pPr algn="ctr">
              <a:lnSpc>
                <a:spcPct val="115000"/>
              </a:lnSpc>
              <a:spcAft>
                <a:spcPts val="0"/>
              </a:spcAft>
            </a:pPr>
            <a:r>
              <a:rPr lang="vi-V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 giá kĩ năng viết đoạn văn</a:t>
            </a:r>
            <a:endParaRPr lang="en-GB" sz="280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06707499"/>
              </p:ext>
            </p:extLst>
          </p:nvPr>
        </p:nvGraphicFramePr>
        <p:xfrm>
          <a:off x="4607241" y="225193"/>
          <a:ext cx="4462417" cy="4732020"/>
        </p:xfrm>
        <a:graphic>
          <a:graphicData uri="http://schemas.openxmlformats.org/drawingml/2006/table">
            <a:tbl>
              <a:tblPr firstRow="1" firstCol="1" bandRow="1"/>
              <a:tblGrid>
                <a:gridCol w="618963"/>
                <a:gridCol w="2646556"/>
                <a:gridCol w="498088"/>
                <a:gridCol w="698810"/>
              </a:tblGrid>
              <a:tr h="405231">
                <a:tc>
                  <a:txBody>
                    <a:bodyPr/>
                    <a:lstStyle/>
                    <a:p>
                      <a:pPr algn="ctr">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5231">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Đảm bảo hình thức đoạn văn với dung lượng khoảng 7 - 9 câu.</a:t>
                      </a:r>
                      <a:endParaRPr lang="en-GB" sz="2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231">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Đoạn văn có một chủ đề: </a:t>
                      </a:r>
                      <a:r>
                        <a:rPr lang="vi-VN" sz="18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truyền thống tốt đẹp của dân tộc</a:t>
                      </a:r>
                      <a:r>
                        <a:rPr lang="vi-VN" sz="1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2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231">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Các câu văn phân tích rõ ràng </a:t>
                      </a:r>
                      <a:endParaRPr lang="en-GB" sz="2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231">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Đảm bảo tính liên kết giữa các câu trong đoạn văn.</a:t>
                      </a:r>
                      <a:endParaRPr lang="en-GB" sz="2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0461">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Đảm bảo về yêu cầu về chính tả, cách sử dụng từ ngữ, ngữ pháp.</a:t>
                      </a:r>
                      <a:endParaRPr lang="en-GB" sz="2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 name="Group 4"/>
          <p:cNvGrpSpPr/>
          <p:nvPr/>
        </p:nvGrpSpPr>
        <p:grpSpPr>
          <a:xfrm>
            <a:off x="2569599" y="2210315"/>
            <a:ext cx="1554316" cy="1199660"/>
            <a:chOff x="0" y="0"/>
            <a:chExt cx="812800" cy="812800"/>
          </a:xfrm>
        </p:grpSpPr>
        <p:sp>
          <p:nvSpPr>
            <p:cNvPr id="7"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757"/>
            </a:solidFill>
          </p:spPr>
        </p:sp>
        <p:sp>
          <p:nvSpPr>
            <p:cNvPr id="9" name="TextBox 6"/>
            <p:cNvSpPr txBox="1"/>
            <p:nvPr/>
          </p:nvSpPr>
          <p:spPr>
            <a:xfrm>
              <a:off x="76200" y="38100"/>
              <a:ext cx="660400" cy="698500"/>
            </a:xfrm>
            <a:prstGeom prst="rect">
              <a:avLst/>
            </a:prstGeom>
          </p:spPr>
          <p:txBody>
            <a:bodyPr lIns="50800" tIns="50800" rIns="50800" bIns="50800" rtlCol="0" anchor="ctr"/>
            <a:lstStyle/>
            <a:p>
              <a:pPr algn="ctr" defTabSz="914400">
                <a:lnSpc>
                  <a:spcPts val="2659"/>
                </a:lnSpc>
                <a:spcBef>
                  <a:spcPct val="0"/>
                </a:spcBef>
              </a:pPr>
              <a:endParaRPr sz="1800">
                <a:solidFill>
                  <a:prstClr val="black"/>
                </a:solidFill>
                <a:latin typeface="Calibri"/>
              </a:endParaRPr>
            </a:p>
          </p:txBody>
        </p:sp>
      </p:grpSp>
      <p:sp>
        <p:nvSpPr>
          <p:cNvPr id="10" name="Freeform 7"/>
          <p:cNvSpPr/>
          <p:nvPr/>
        </p:nvSpPr>
        <p:spPr>
          <a:xfrm>
            <a:off x="400621" y="2515385"/>
            <a:ext cx="3371299" cy="2628116"/>
          </a:xfrm>
          <a:custGeom>
            <a:avLst/>
            <a:gdLst/>
            <a:ahLst/>
            <a:cxnLst/>
            <a:rect l="l" t="t" r="r" b="b"/>
            <a:pathLst>
              <a:path w="6660325" h="4437442">
                <a:moveTo>
                  <a:pt x="0" y="0"/>
                </a:moveTo>
                <a:lnTo>
                  <a:pt x="6660325" y="0"/>
                </a:lnTo>
                <a:lnTo>
                  <a:pt x="6660325" y="4437442"/>
                </a:lnTo>
                <a:lnTo>
                  <a:pt x="0" y="4437442"/>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Freeform 12"/>
          <p:cNvSpPr/>
          <p:nvPr/>
        </p:nvSpPr>
        <p:spPr>
          <a:xfrm>
            <a:off x="2422155" y="2082020"/>
            <a:ext cx="1612474" cy="1298316"/>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7"/>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0956" y="0"/>
            <a:ext cx="6034985" cy="587853"/>
          </a:xfrm>
          <a:prstGeom prst="rect">
            <a:avLst/>
          </a:prstGeom>
          <a:solidFill>
            <a:srgbClr val="C00000"/>
          </a:solidFill>
        </p:spPr>
        <p:txBody>
          <a:bodyPr wrap="none">
            <a:spAutoFit/>
          </a:bodyPr>
          <a:lstStyle/>
          <a:p>
            <a:pPr marL="180340" algn="ctr">
              <a:lnSpc>
                <a:spcPct val="115000"/>
              </a:lnSpc>
              <a:spcAft>
                <a:spcPts val="0"/>
              </a:spcAft>
              <a:tabLst>
                <a:tab pos="90170" algn="l"/>
                <a:tab pos="180340" algn="l"/>
              </a:tabLst>
            </a:pP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Rubic</a:t>
            </a:r>
            <a:r>
              <a:rPr lang="en-US"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đánh giá hoạt động thảo luận nhóm</a:t>
            </a:r>
            <a:endParaRPr lang="en-GB" sz="24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04959373"/>
              </p:ext>
            </p:extLst>
          </p:nvPr>
        </p:nvGraphicFramePr>
        <p:xfrm>
          <a:off x="237893" y="656562"/>
          <a:ext cx="8906107" cy="4486937"/>
        </p:xfrm>
        <a:graphic>
          <a:graphicData uri="http://schemas.openxmlformats.org/drawingml/2006/table">
            <a:tbl>
              <a:tblPr firstRow="1" firstCol="1" bandRow="1"/>
              <a:tblGrid>
                <a:gridCol w="788956"/>
                <a:gridCol w="2313767"/>
                <a:gridCol w="2715831"/>
                <a:gridCol w="3087553"/>
              </a:tblGrid>
              <a:tr h="472309">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1300">
                        <a:solidFill>
                          <a:srgbClr val="00000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GB" sz="1300">
                        <a:solidFill>
                          <a:srgbClr val="00000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 SẮC</a:t>
                      </a:r>
                      <a:endParaRPr lang="en-GB" sz="1300">
                        <a:solidFill>
                          <a:srgbClr val="00000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r>
              <a:tr h="1180773">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1300">
                        <a:solidFill>
                          <a:srgbClr val="00000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điểm)</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điểm </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làm còn sơ sài, trình bày cẩu thả.</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Sai lỗi chính tả. </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điểm</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Bài làm tương đối đẩy đủ, chỉn chu.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cẩn thận.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Không có lỗi chính tả. </a:t>
                      </a:r>
                      <a:endParaRPr lang="en-GB" sz="1300">
                        <a:solidFill>
                          <a:schemeClr val="tx1"/>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điểm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Bài làm tương đối đẩy đủ, chỉn chu.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cẩn thận.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Không có lỗi chính tả.</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sự sáng tạo.</a:t>
                      </a:r>
                      <a:endParaRPr lang="en-GB" sz="1300">
                        <a:solidFill>
                          <a:schemeClr val="tx1"/>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r>
              <a:tr h="1653082">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1300">
                        <a:solidFill>
                          <a:srgbClr val="00000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điểm)</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1 - 3 điểm</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Chưa trả lời đúng câu hỏi trọng tâm. </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trả lời đủ hết các câu hỏi gợi dẫn- </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sơ sài mới dừng lại ở mức độ biết và nhận diện. </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 – 5 điểm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tương đối đầy đủ các câu hỏi gợi dẫn.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đúng trọng tâm.</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ít nhất 1 – 2 ý mở rộng nâng cao.</a:t>
                      </a:r>
                      <a:endParaRPr lang="en-GB" sz="1300">
                        <a:solidFill>
                          <a:schemeClr val="tx1"/>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 điểm</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tương đối đầy đủ các câu hỏi gợi dẫn.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đúng trọng tâm.</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nhiều hơn 2 ý mở rộng nâng cao.</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sự sáng tạo.</a:t>
                      </a:r>
                      <a:endParaRPr lang="en-GB" sz="1300">
                        <a:solidFill>
                          <a:schemeClr val="tx1"/>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r>
              <a:tr h="1180773">
                <a:tc>
                  <a:txBody>
                    <a:bodyPr/>
                    <a:lstStyle/>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 quả nhóm</a:t>
                      </a:r>
                      <a:endParaRPr lang="en-GB" sz="1300">
                        <a:solidFill>
                          <a:srgbClr val="00000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điểm)</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điểm </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thành viên chưa gắn kết chặt chẽ.</a:t>
                      </a:r>
                      <a:endParaRPr lang="en-GB" sz="1300">
                        <a:solidFill>
                          <a:srgbClr val="0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Vẫn còn trên 2 thành viên không tham gia hoạt động. </a:t>
                      </a:r>
                      <a:endParaRPr lang="en-GB" sz="1300">
                        <a:solidFill>
                          <a:srgbClr val="000000"/>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điểm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Hoạt động tương đối gắn kết, có tranh luận nhưng vẫn đi đến thông nhát.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Vẫn còn 1 thành viên không tham gia hoạt động. </a:t>
                      </a:r>
                      <a:endParaRPr lang="en-GB" sz="1300">
                        <a:solidFill>
                          <a:schemeClr val="tx1"/>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c>
                  <a:txBody>
                    <a:bodyPr/>
                    <a:lstStyle/>
                    <a:p>
                      <a:pPr algn="just">
                        <a:lnSpc>
                          <a:spcPct val="115000"/>
                        </a:lnSpc>
                        <a:spcAft>
                          <a:spcPts val="0"/>
                        </a:spcAft>
                      </a:pPr>
                      <a:r>
                        <a:rPr lang="en-US" sz="1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điểm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Hoạt động gắn kết.</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sự đồng thuận và nhiều ý tưởng khác biệt, sáng tạo. </a:t>
                      </a:r>
                      <a:endParaRPr lang="en-GB" sz="1300">
                        <a:solidFill>
                          <a:schemeClr val="tx1"/>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Toàn bộ thành viên đều tham gia hoạt động.</a:t>
                      </a:r>
                      <a:endParaRPr lang="en-GB" sz="1300">
                        <a:solidFill>
                          <a:schemeClr val="tx1"/>
                        </a:solidFill>
                        <a:effectLst/>
                        <a:latin typeface="Times New Roman" panose="02020603050405020304" pitchFamily="18" charset="0"/>
                        <a:ea typeface="Times New Roman" panose="02020603050405020304" pitchFamily="18" charset="0"/>
                      </a:endParaRPr>
                    </a:p>
                  </a:txBody>
                  <a:tcPr marL="17854" marR="17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959E"/>
                    </a:solidFill>
                  </a:tcPr>
                </a:tc>
              </a:tr>
            </a:tbl>
          </a:graphicData>
        </a:graphic>
      </p:graphicFrame>
    </p:spTree>
    <p:extLst>
      <p:ext uri="{BB962C8B-B14F-4D97-AF65-F5344CB8AC3E}">
        <p14:creationId xmlns:p14="http://schemas.microsoft.com/office/powerpoint/2010/main" val="236208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9304" y="2150356"/>
            <a:ext cx="3427541" cy="613245"/>
          </a:xfrm>
          <a:prstGeom prst="rect">
            <a:avLst/>
          </a:prstGeom>
        </p:spPr>
        <p:txBody>
          <a:bodyPr wrap="none">
            <a:spAutoFit/>
          </a:bodyPr>
          <a:lstStyle/>
          <a:p>
            <a:pPr algn="ctr">
              <a:lnSpc>
                <a:spcPct val="115000"/>
              </a:lnSpc>
              <a:spcAft>
                <a:spcPts val="0"/>
              </a:spcAft>
            </a:pPr>
            <a:r>
              <a:rPr lang="vi-VN"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Hướng dẫn về nhà</a:t>
            </a:r>
            <a:endParaRPr lang="en-GB" sz="320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4467922" y="59029"/>
            <a:ext cx="4572000" cy="4537076"/>
          </a:xfrm>
          <a:prstGeom prst="rect">
            <a:avLst/>
          </a:prstGeom>
        </p:spPr>
        <p:txBody>
          <a:bodyPr>
            <a:spAutoFit/>
          </a:bodyPr>
          <a:lstStyle/>
          <a:p>
            <a:pPr>
              <a:lnSpc>
                <a:spcPct val="115000"/>
              </a:lnSpc>
              <a:spcAft>
                <a:spcPts val="0"/>
              </a:spcAft>
            </a:pPr>
            <a:r>
              <a:rPr lang="vi-VN" sz="2300">
                <a:solidFill>
                  <a:schemeClr val="bg1"/>
                </a:solidFill>
                <a:latin typeface="Times New Roman" panose="02020603050405020304" pitchFamily="18" charset="0"/>
                <a:ea typeface="Arial" panose="020B0604020202020204" pitchFamily="34" charset="0"/>
                <a:cs typeface="Times New Roman" panose="02020603050405020304" pitchFamily="18" charset="0"/>
              </a:rPr>
              <a:t>- Thực hiện những nhiệm vụ ở hoạt động vận dụng.</a:t>
            </a:r>
            <a:endParaRPr lang="en-GB" sz="23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vi-VN" sz="23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Làm bài tập: </a:t>
            </a:r>
            <a:endParaRPr lang="en-GB" sz="2300">
              <a:solidFill>
                <a:schemeClr val="bg1"/>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3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3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 hãy sưu tầm tư liệu hoặc vẽ chân dung chủ soái Trần Quốc Tuấn</a:t>
            </a:r>
            <a:endParaRPr lang="en-GB" sz="2300">
              <a:solidFill>
                <a:schemeClr val="bg1"/>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3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Tìm hiểu về một số vị tướng giỏi để giới thiệu cho các bạn.</a:t>
            </a:r>
            <a:endParaRPr lang="en-GB" sz="2300">
              <a:solidFill>
                <a:schemeClr val="bg1"/>
              </a:solidFill>
              <a:latin typeface="Times New Roman" panose="02020603050405020304" pitchFamily="18" charset="0"/>
              <a:ea typeface="Times New Roman" panose="02020603050405020304" pitchFamily="18" charset="0"/>
            </a:endParaRPr>
          </a:p>
          <a:p>
            <a:pPr>
              <a:lnSpc>
                <a:spcPct val="115000"/>
              </a:lnSpc>
              <a:spcAft>
                <a:spcPts val="0"/>
              </a:spcAft>
            </a:pPr>
            <a:r>
              <a:rPr lang="vi-VN" sz="2300">
                <a:solidFill>
                  <a:schemeClr val="bg1"/>
                </a:solidFill>
                <a:latin typeface="Times New Roman" panose="02020603050405020304" pitchFamily="18" charset="0"/>
                <a:ea typeface="Arial" panose="020B0604020202020204" pitchFamily="34" charset="0"/>
                <a:cs typeface="Times New Roman" panose="02020603050405020304" pitchFamily="18" charset="0"/>
              </a:rPr>
              <a:t>-  Học bài cũ.</a:t>
            </a:r>
            <a:endParaRPr lang="en-GB" sz="23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0"/>
              </a:spcAft>
            </a:pPr>
            <a:r>
              <a:rPr lang="vi-VN" sz="2300">
                <a:solidFill>
                  <a:schemeClr val="bg1"/>
                </a:solidFill>
                <a:latin typeface="Times New Roman" panose="02020603050405020304" pitchFamily="18" charset="0"/>
                <a:ea typeface="Arial" panose="020B0604020202020204" pitchFamily="34" charset="0"/>
                <a:cs typeface="Times New Roman" panose="02020603050405020304" pitchFamily="18" charset="0"/>
              </a:rPr>
              <a:t>- Chuẩn bị đọc và nghiên cứu về văn bản “Nước Đại Việt ta” (Trích </a:t>
            </a:r>
            <a:r>
              <a:rPr lang="vi-VN" sz="23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Đại cáo bình Ngô</a:t>
            </a:r>
            <a:r>
              <a:rPr lang="vi-VN" sz="2300">
                <a:solidFill>
                  <a:schemeClr val="bg1"/>
                </a:solidFill>
                <a:latin typeface="Times New Roman" panose="02020603050405020304" pitchFamily="18" charset="0"/>
                <a:ea typeface="Arial" panose="020B0604020202020204" pitchFamily="34" charset="0"/>
                <a:cs typeface="Times New Roman" panose="02020603050405020304" pitchFamily="18" charset="0"/>
              </a:rPr>
              <a:t>, Nguyễn Trãi).</a:t>
            </a:r>
            <a:endParaRPr lang="en-GB" sz="230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4496589" y="1101703"/>
            <a:ext cx="3978338" cy="3139321"/>
          </a:xfrm>
          <a:prstGeom prst="rect">
            <a:avLst/>
          </a:prstGeom>
          <a:noFill/>
          <a:scene3d>
            <a:camera prst="perspectiveContrastingRightFacing"/>
            <a:lightRig rig="threePt" dir="t"/>
          </a:scene3d>
        </p:spPr>
        <p:txBody>
          <a:bodyPr wrap="square" rtlCol="0">
            <a:spAutoFit/>
          </a:bodyPr>
          <a:lstStyle/>
          <a:p>
            <a:pPr algn="ctr"/>
            <a:r>
              <a:rPr lang="vi-VN" sz="6600" b="1" smtClean="0">
                <a:effectLst>
                  <a:outerShdw blurRad="38100" dist="38100" dir="2700000" algn="tl">
                    <a:srgbClr val="000000">
                      <a:alpha val="43137"/>
                    </a:srgbClr>
                  </a:outerShdw>
                </a:effectLst>
                <a:latin typeface="+mj-lt"/>
              </a:rPr>
              <a:t>Cảm ơn các em đã theo dõi</a:t>
            </a:r>
            <a:endParaRPr lang="en-GB" sz="6600" b="1">
              <a:effectLst>
                <a:outerShdw blurRad="38100" dist="38100" dir="2700000" algn="tl">
                  <a:srgbClr val="000000">
                    <a:alpha val="43137"/>
                  </a:srgbClr>
                </a:outerShdw>
              </a:effectLst>
              <a:latin typeface="+mj-lt"/>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148196" y="937344"/>
            <a:ext cx="1716085" cy="1995055"/>
          </a:xfrm>
          <a:prstGeom prst="rect">
            <a:avLst/>
          </a:prstGeom>
        </p:spPr>
      </p:pic>
      <p:sp>
        <p:nvSpPr>
          <p:cNvPr id="3" name="TextBox 2"/>
          <p:cNvSpPr txBox="1"/>
          <p:nvPr/>
        </p:nvSpPr>
        <p:spPr>
          <a:xfrm>
            <a:off x="2864281" y="353781"/>
            <a:ext cx="6036359"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2800" b="1" u="sng">
                <a:latin typeface="Times New Roman" panose="02020603050405020304" pitchFamily="18" charset="0"/>
                <a:cs typeface="Times New Roman" panose="02020603050405020304" pitchFamily="18" charset="0"/>
              </a:rPr>
              <a:t>Câu 2:</a:t>
            </a:r>
            <a:r>
              <a:rPr lang="vi-VN" sz="2800">
                <a:latin typeface="Times New Roman" panose="02020603050405020304" pitchFamily="18" charset="0"/>
                <a:cs typeface="Times New Roman" panose="02020603050405020304" pitchFamily="18" charset="0"/>
              </a:rPr>
              <a:t> Điền từ còn thiếu vào dấu (…)</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“Vó ngựa ……………. đi đến đâu, cỏ không mọc được chỗ ấy”</a:t>
            </a:r>
            <a:endParaRPr lang="en-GB" sz="2800">
              <a:latin typeface="Times New Roman" panose="02020603050405020304" pitchFamily="18" charset="0"/>
              <a:cs typeface="Times New Roman" panose="02020603050405020304" pitchFamily="18" charset="0"/>
            </a:endParaRPr>
          </a:p>
        </p:txBody>
      </p:sp>
      <p:sp>
        <p:nvSpPr>
          <p:cNvPr id="4" name="TextBox 3"/>
          <p:cNvSpPr txBox="1"/>
          <p:nvPr/>
        </p:nvSpPr>
        <p:spPr>
          <a:xfrm>
            <a:off x="3581044" y="2011321"/>
            <a:ext cx="3809798"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vi-VN" sz="2800" b="1">
                <a:latin typeface="Times New Roman" panose="02020603050405020304" pitchFamily="18" charset="0"/>
                <a:cs typeface="Times New Roman" panose="02020603050405020304" pitchFamily="18" charset="0"/>
              </a:rPr>
              <a:t>Mông Cổ</a:t>
            </a:r>
            <a:endParaRPr lang="en-US" sz="280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6728907" y="3330307"/>
            <a:ext cx="1433945" cy="1792412"/>
          </a:xfrm>
          <a:prstGeom prst="rect">
            <a:avLst/>
          </a:prstGeom>
        </p:spPr>
      </p:pic>
    </p:spTree>
    <p:extLst>
      <p:ext uri="{BB962C8B-B14F-4D97-AF65-F5344CB8AC3E}">
        <p14:creationId xmlns:p14="http://schemas.microsoft.com/office/powerpoint/2010/main" val="28105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148196" y="937344"/>
            <a:ext cx="1716085" cy="1995055"/>
          </a:xfrm>
          <a:prstGeom prst="rect">
            <a:avLst/>
          </a:prstGeom>
        </p:spPr>
      </p:pic>
      <p:sp>
        <p:nvSpPr>
          <p:cNvPr id="3" name="TextBox 2"/>
          <p:cNvSpPr txBox="1"/>
          <p:nvPr/>
        </p:nvSpPr>
        <p:spPr>
          <a:xfrm>
            <a:off x="2735935" y="599107"/>
            <a:ext cx="592484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2800" b="1" u="sng">
                <a:latin typeface="Times New Roman" panose="02020603050405020304" pitchFamily="18" charset="0"/>
                <a:cs typeface="Times New Roman" panose="02020603050405020304" pitchFamily="18" charset="0"/>
              </a:rPr>
              <a:t>Câu 3:</a:t>
            </a:r>
            <a:r>
              <a:rPr lang="vi-VN" sz="2800">
                <a:latin typeface="Times New Roman" panose="02020603050405020304" pitchFamily="18" charset="0"/>
                <a:cs typeface="Times New Roman" panose="02020603050405020304" pitchFamily="18" charset="0"/>
              </a:rPr>
              <a:t> Tên của một triều đại thịnh vượng, hào khí ngất trời vào thế kỉ XIII.</a:t>
            </a:r>
            <a:endParaRPr lang="en-GB" sz="2800">
              <a:latin typeface="Times New Roman" panose="02020603050405020304" pitchFamily="18" charset="0"/>
              <a:cs typeface="Times New Roman" panose="02020603050405020304" pitchFamily="18" charset="0"/>
            </a:endParaRPr>
          </a:p>
        </p:txBody>
      </p:sp>
      <p:sp>
        <p:nvSpPr>
          <p:cNvPr id="4" name="TextBox 3"/>
          <p:cNvSpPr txBox="1"/>
          <p:nvPr/>
        </p:nvSpPr>
        <p:spPr>
          <a:xfrm>
            <a:off x="4114336" y="2150794"/>
            <a:ext cx="348615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800" b="1">
                <a:latin typeface="Times New Roman" panose="02020603050405020304" pitchFamily="18" charset="0"/>
                <a:cs typeface="Times New Roman" panose="02020603050405020304" pitchFamily="18" charset="0"/>
              </a:rPr>
              <a:t>Triều đại nhà Trần</a:t>
            </a:r>
            <a:endParaRPr lang="en-US" sz="280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6728907" y="3330307"/>
            <a:ext cx="1433945" cy="1792412"/>
          </a:xfrm>
          <a:prstGeom prst="rect">
            <a:avLst/>
          </a:prstGeom>
        </p:spPr>
      </p:pic>
    </p:spTree>
    <p:extLst>
      <p:ext uri="{BB962C8B-B14F-4D97-AF65-F5344CB8AC3E}">
        <p14:creationId xmlns:p14="http://schemas.microsoft.com/office/powerpoint/2010/main" val="10444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148196" y="937344"/>
            <a:ext cx="1716085" cy="1995055"/>
          </a:xfrm>
          <a:prstGeom prst="rect">
            <a:avLst/>
          </a:prstGeom>
        </p:spPr>
      </p:pic>
      <p:sp>
        <p:nvSpPr>
          <p:cNvPr id="3" name="TextBox 2"/>
          <p:cNvSpPr txBox="1"/>
          <p:nvPr/>
        </p:nvSpPr>
        <p:spPr>
          <a:xfrm>
            <a:off x="2639291" y="718054"/>
            <a:ext cx="594714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2400" b="1" u="sng">
                <a:latin typeface="Times New Roman" panose="02020603050405020304" pitchFamily="18" charset="0"/>
                <a:cs typeface="Times New Roman" panose="02020603050405020304" pitchFamily="18" charset="0"/>
              </a:rPr>
              <a:t>Câu 4: </a:t>
            </a:r>
            <a:r>
              <a:rPr lang="vi-VN" sz="2400">
                <a:latin typeface="Times New Roman" panose="02020603050405020304" pitchFamily="18" charset="0"/>
                <a:cs typeface="Times New Roman" panose="02020603050405020304" pitchFamily="18" charset="0"/>
              </a:rPr>
              <a:t>Trong tất cả các bức tượng đài về Trần Quốc Tuấn, tay phải của ông cầm cuốn sách gì?</a:t>
            </a:r>
            <a:endParaRPr lang="en-GB" sz="2400">
              <a:latin typeface="Times New Roman" panose="02020603050405020304" pitchFamily="18" charset="0"/>
              <a:cs typeface="Times New Roman" panose="02020603050405020304" pitchFamily="18" charset="0"/>
            </a:endParaRPr>
          </a:p>
        </p:txBody>
      </p:sp>
      <p:sp>
        <p:nvSpPr>
          <p:cNvPr id="4" name="TextBox 3"/>
          <p:cNvSpPr txBox="1"/>
          <p:nvPr/>
        </p:nvSpPr>
        <p:spPr>
          <a:xfrm>
            <a:off x="4106891" y="2431346"/>
            <a:ext cx="348615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vi-VN" sz="2400" b="1">
                <a:latin typeface="Times New Roman" panose="02020603050405020304" pitchFamily="18" charset="0"/>
                <a:cs typeface="Times New Roman" panose="02020603050405020304" pitchFamily="18" charset="0"/>
              </a:rPr>
              <a:t>Đó là cuốn “Binh thư yếu lược”</a:t>
            </a:r>
            <a:r>
              <a:rPr lang="vi-VN" sz="2400">
                <a:latin typeface="Times New Roman" panose="02020603050405020304" pitchFamily="18" charset="0"/>
                <a:cs typeface="Times New Roman" panose="02020603050405020304" pitchFamily="18" charset="0"/>
              </a:rPr>
              <a:t> </a:t>
            </a:r>
            <a:endParaRPr lang="en-US" sz="240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6728907" y="3330307"/>
            <a:ext cx="1433945" cy="1792412"/>
          </a:xfrm>
          <a:prstGeom prst="rect">
            <a:avLst/>
          </a:prstGeom>
        </p:spPr>
      </p:pic>
    </p:spTree>
    <p:extLst>
      <p:ext uri="{BB962C8B-B14F-4D97-AF65-F5344CB8AC3E}">
        <p14:creationId xmlns:p14="http://schemas.microsoft.com/office/powerpoint/2010/main" val="39864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1148196" y="937344"/>
            <a:ext cx="1716085" cy="1995055"/>
          </a:xfrm>
          <a:prstGeom prst="rect">
            <a:avLst/>
          </a:prstGeom>
        </p:spPr>
      </p:pic>
      <p:sp>
        <p:nvSpPr>
          <p:cNvPr id="3" name="TextBox 2"/>
          <p:cNvSpPr txBox="1"/>
          <p:nvPr/>
        </p:nvSpPr>
        <p:spPr>
          <a:xfrm>
            <a:off x="3174548" y="554503"/>
            <a:ext cx="5456495"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400" b="1" u="sng">
                <a:latin typeface="Times New Roman" panose="02020603050405020304" pitchFamily="18" charset="0"/>
                <a:cs typeface="Times New Roman" panose="02020603050405020304" pitchFamily="18" charset="0"/>
              </a:rPr>
              <a:t>Câu 5:</a:t>
            </a:r>
            <a:r>
              <a:rPr lang="vi-VN" sz="2400">
                <a:latin typeface="Times New Roman" panose="02020603050405020304" pitchFamily="18" charset="0"/>
                <a:cs typeface="Times New Roman" panose="02020603050405020304" pitchFamily="18" charset="0"/>
              </a:rPr>
              <a:t>   Do công lao to lớn của mình Trần Hưng Đạo được vua Trần phong là gì?</a:t>
            </a:r>
            <a:endParaRPr lang="en-US" sz="2400">
              <a:solidFill>
                <a:prstClr val="black"/>
              </a:solidFill>
              <a:latin typeface="Times New Roman" pitchFamily="18" charset="0"/>
              <a:cs typeface="Times New Roman" pitchFamily="18" charset="0"/>
            </a:endParaRPr>
          </a:p>
        </p:txBody>
      </p:sp>
      <p:sp>
        <p:nvSpPr>
          <p:cNvPr id="4" name="TextBox 3"/>
          <p:cNvSpPr txBox="1"/>
          <p:nvPr/>
        </p:nvSpPr>
        <p:spPr>
          <a:xfrm>
            <a:off x="3735194" y="2101402"/>
            <a:ext cx="4680259"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400" b="1">
                <a:latin typeface="Times New Roman" panose="02020603050405020304" pitchFamily="18" charset="0"/>
                <a:cs typeface="Times New Roman" panose="02020603050405020304" pitchFamily="18" charset="0"/>
              </a:rPr>
              <a:t>Quốc công tiết chế Hưng Đạo Đại Vương hay là Đức Thượng Từ.</a:t>
            </a:r>
            <a:r>
              <a:rPr lang="vi-VN" sz="2400">
                <a:latin typeface="Times New Roman" panose="02020603050405020304" pitchFamily="18" charset="0"/>
                <a:cs typeface="Times New Roman" panose="02020603050405020304" pitchFamily="18" charset="0"/>
              </a:rPr>
              <a:t> </a:t>
            </a:r>
            <a:endParaRPr lang="en-US" sz="240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6728907" y="3330307"/>
            <a:ext cx="1433945" cy="1792412"/>
          </a:xfrm>
          <a:prstGeom prst="rect">
            <a:avLst/>
          </a:prstGeom>
        </p:spPr>
      </p:pic>
    </p:spTree>
    <p:extLst>
      <p:ext uri="{BB962C8B-B14F-4D97-AF65-F5344CB8AC3E}">
        <p14:creationId xmlns:p14="http://schemas.microsoft.com/office/powerpoint/2010/main" val="380113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heme/theme1.xml><?xml version="1.0" encoding="utf-8"?>
<a:theme xmlns:a="http://schemas.openxmlformats.org/drawingml/2006/main" name="摄图网">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摄图网">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336</TotalTime>
  <Words>4017</Words>
  <Application>Microsoft Office PowerPoint</Application>
  <PresentationFormat>On-screen Show (16:9)</PresentationFormat>
  <Paragraphs>404</Paragraphs>
  <Slides>54</Slides>
  <Notes>28</Notes>
  <HiddenSlides>0</HiddenSlides>
  <MMClips>2</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54</vt:i4>
      </vt:variant>
    </vt:vector>
  </HeadingPairs>
  <TitlesOfParts>
    <vt:vector size="84" baseType="lpstr">
      <vt:lpstr>Arial Unicode MS</vt:lpstr>
      <vt:lpstr>微软雅黑</vt:lpstr>
      <vt:lpstr>Microsoft YaHei UI</vt:lpstr>
      <vt:lpstr>SimSun</vt:lpstr>
      <vt:lpstr>SimSun</vt:lpstr>
      <vt:lpstr>Arial</vt:lpstr>
      <vt:lpstr>Calibri</vt:lpstr>
      <vt:lpstr>Calibri Light</vt:lpstr>
      <vt:lpstr>等线</vt:lpstr>
      <vt:lpstr>等线 Light</vt:lpstr>
      <vt:lpstr>MS Mincho</vt:lpstr>
      <vt:lpstr>Rajdhani Semibold</vt:lpstr>
      <vt:lpstr>Segoe UI</vt:lpstr>
      <vt:lpstr>Tahoma</vt:lpstr>
      <vt:lpstr>Times New Roman</vt:lpstr>
      <vt:lpstr>摄图网</vt:lpstr>
      <vt:lpstr>1_摄图网</vt:lpstr>
      <vt:lpstr>Office Theme</vt:lpstr>
      <vt:lpstr>1_Office Theme</vt:lpstr>
      <vt:lpstr>2_Office Theme</vt:lpstr>
      <vt:lpstr>3_Office Theme</vt:lpstr>
      <vt:lpstr>4_Office Theme</vt:lpstr>
      <vt:lpstr>5_Office Theme</vt:lpstr>
      <vt:lpstr>6_Office Theme</vt:lpstr>
      <vt:lpstr>9_Office Theme</vt:lpstr>
      <vt:lpstr>10_Office Theme</vt:lpstr>
      <vt:lpstr>13_Office Theme</vt:lpstr>
      <vt:lpstr>14_Office Theme</vt:lpstr>
      <vt:lpstr>7_Office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教师节7</dc:title>
  <dc:creator>摄图网</dc:creator>
  <cp:lastModifiedBy>asus PC</cp:lastModifiedBy>
  <cp:revision>296</cp:revision>
  <dcterms:created xsi:type="dcterms:W3CDTF">2017-04-11T05:13:00Z</dcterms:created>
  <dcterms:modified xsi:type="dcterms:W3CDTF">2023-09-08T03:31:13Z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