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7" r:id="rId2"/>
    <p:sldId id="344" r:id="rId3"/>
    <p:sldId id="423" r:id="rId4"/>
    <p:sldId id="346" r:id="rId5"/>
    <p:sldId id="300" r:id="rId6"/>
    <p:sldId id="272" r:id="rId7"/>
    <p:sldId id="283" r:id="rId8"/>
    <p:sldId id="276" r:id="rId9"/>
    <p:sldId id="354" r:id="rId10"/>
    <p:sldId id="422" r:id="rId11"/>
    <p:sldId id="263" r:id="rId12"/>
    <p:sldId id="289" r:id="rId13"/>
    <p:sldId id="426" r:id="rId14"/>
    <p:sldId id="425" r:id="rId15"/>
    <p:sldId id="271" r:id="rId16"/>
    <p:sldId id="42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59A9-F9CB-EF79-55CF-9F0C5B328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A278D-55C7-0C01-CBD4-3F7FDA2FC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7CC20-DC3C-F3A2-74BE-6071D8C7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9CE04-B4A1-D133-FBBE-D29150731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B0972-7E17-1E85-33D6-C706E382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1928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0341-FEB6-BEB3-E892-480D13DED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17E80-78F6-00D3-4DE2-E8174F0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43E4-D68E-7255-17A4-0D87DAF77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5DCE3-AEA9-DF60-C0F1-2394A08D7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FC99F-197E-F785-B997-E3CF0BBF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88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7D73E-AEFD-790E-5302-B02AF1FDC8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50A4B-6E1A-CDAB-2C90-7C4C0A14B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B2E78-AE42-7871-0B07-143A72C2E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E0120-1791-6496-B2D5-AAD591CD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27FD0-7AB4-58E3-B890-B65CB1EC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45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6A3A-4DFF-2326-7524-FEB52FF0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00C40-42C5-C388-4FBB-1A26BA94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A0418-739B-4783-9AE3-3B886A1C9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B06C4-07D0-0907-A49F-5194AF24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0FCF-18B7-8EAA-ED8A-0E444E650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047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13097-B6BB-DFD6-B8B4-D32A991A4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9A061-13F2-C5B3-4ADF-8A4E0844A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48E06-533F-67B2-6D57-ABC43622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935C7-08CF-0092-72C7-D0C3D677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417A7-EB3F-7848-18D4-4E958A9A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07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19FF-120D-9165-FC3E-6D58CB1B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33C2B-7867-C8DE-D95C-84F6C1054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65C5C-AEB8-E16E-437C-740763D62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C692F-4744-963A-6A00-F3093798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D4274-9FA3-620F-BE50-971A9C6D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E93F-3532-2AB1-3949-1C9004B6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39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894E-4D73-2EED-89CF-BE961F90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22166-C34D-80F4-8B0F-B42057D91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92112-D5F7-A4FD-B686-76E1D1C66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05120F-6218-7E62-E95C-141A7113D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43C11-0FBC-58CB-5404-9274F644A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5ED38-1018-7DC3-AFC7-B531F79BB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3801F4-6B82-E8BF-13E2-9E45253B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651BD8-039C-7CF9-1D1F-9A1480AD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785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19CD-2E64-13D3-52B8-F40E4FA5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E0101-24E5-1704-9D8A-F7F3163B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25A4F-843F-F7C6-20A7-5A034ACA7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879C4-A304-56CD-F9F9-B4C3F2FA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53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D46FB-EBA8-463D-6460-38804159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0C588-B9EE-BAEC-0585-B4B0DBEF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F39F7-3272-6C09-2D76-D4FAAAB5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119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FC528-1406-B486-0A91-0072C18E8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6435D-A407-D4C7-4C2E-768ED049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B00C3-223E-4590-0F6F-D44927A28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A646A-F082-0EB5-9A70-2BD252865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5103B-FA7D-3391-BFFF-9C5E4098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8D8C1-4689-F9EF-6884-C5CEB29C6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202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C296-DC1B-FBAF-2F71-82B29B796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2BFEF-94E0-BC26-23A6-8CE3B8B65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42C6B-B3D3-2912-B903-06A4CFC95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BBBD7-687E-050E-2B7D-AA04E864D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03A4B-A64E-7CD7-4975-0808ADB5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3A4F6-9964-12C9-1F80-D7CFC606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43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51756-CF45-34D3-39BF-DD2F874ED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62722-EE54-E2B9-741B-3219771AE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711A5-3A8F-ABB3-C70D-3E7767FB2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08AAB-37F1-4E1B-8B81-35ABDCB12FB6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9AA99-1FA3-B46F-7A3D-6A877EFA9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BD5E5-F346-B44A-6573-9CD48E0F0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4267C-023D-4E00-B5F4-E1AC71794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762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Administrator\Downloads\%5bKARAOKE%5d%20L&#7898;P%20CH&#218;NG%20TA%20&#272;O&#192;N%20K&#7870;T%20-%20CD%20CHU&#7848;N%20BGD%20-%20&#194;M%20NH&#7840;C%20L&#7898;P%203.mp4" TargetMode="External"/><Relationship Id="rId1" Type="http://schemas.microsoft.com/office/2007/relationships/media" Target="file:///C:\Users\Administrator\Downloads\%5bKARAOKE%5d%20L&#7898;P%20CH&#218;NG%20TA%20&#272;O&#192;N%20K&#7870;T%20-%20CD%20CHU&#7848;N%20BGD%20-%20&#194;M%20NH&#7840;C%20L&#7898;P%203.mp4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2" Type="http://schemas.openxmlformats.org/officeDocument/2006/relationships/video" Target="file:///C:\Users\Administrator\Downloads\&#272;&#7891;ng%20h&#7891;%20&#273;&#7871;m%20ng&#432;&#7907;c%203%20ph&#250;t%20g&#226;y%20s&#7889;c%203%20Minutes.mp4" TargetMode="External"/><Relationship Id="rId1" Type="http://schemas.microsoft.com/office/2007/relationships/media" Target="file:///C:\Users\Administrator\Downloads\&#272;&#7891;ng%20h&#7891;%20&#273;&#7871;m%20ng&#432;&#7907;c%203%20ph&#250;t%20g&#226;y%20s&#7889;c%203%20Minutes.mp4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Administrator\Downloads\&#272;&#7891;ng%20h&#7891;%20&#273;&#7871;m%20ng&#432;&#7907;c%203%20ph&#250;t%20g&#226;y%20s&#7889;c%203%20Minutes.mp4" TargetMode="External"/><Relationship Id="rId1" Type="http://schemas.microsoft.com/office/2007/relationships/media" Target="file:///C:\Users\Administrator\Downloads\&#272;&#7891;ng%20h&#7891;%20&#273;&#7871;m%20ng&#432;&#7907;c%203%20ph&#250;t%20g&#226;y%20s&#7889;c%203%20Minutes.mp4" TargetMode="Externa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Administrator\Downloads\Xu%20h&#432;&#7899;ng%20mua%20s&#7855;m%20kh&#244;ng%20ki&#7875;m%20so&#225;t%20c&#7911;a%20ng&#432;&#7901;i%20tr&#7867;%20-%20VTV24.mp4" TargetMode="External"/><Relationship Id="rId1" Type="http://schemas.microsoft.com/office/2007/relationships/media" Target="file:///C:\Users\Administrator\Downloads\Xu%20h&#432;&#7899;ng%20mua%20s&#7855;m%20kh&#244;ng%20ki&#7875;m%20so&#225;t%20c&#7911;a%20ng&#432;&#7901;i%20tr&#7867;%20-%20VTV24.mp4" TargetMode="Externa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istrator\Downloads\B&#224;i%20nh&#7843;y%20r&#7917;a%20tay%20vui%20nh&#7897;n%203.mp4" TargetMode="External"/><Relationship Id="rId1" Type="http://schemas.microsoft.com/office/2007/relationships/media" Target="file:///C:\Users\Administrator\Downloads\B&#224;i%20nh&#7843;y%20r&#7917;a%20tay%20vui%20nh&#7897;n%203.mp4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09F8-ED72-7957-208E-7B29D26DC9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4B877F-C903-DD0A-B2FB-9222C7E8DE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[KARAOKE] LỚP CHÚNG TA ĐOÀN KẾT - CD CHUẨN BGD - ÂM NHẠC LỚP 3">
            <a:hlinkClick r:id="" action="ppaction://media"/>
            <a:extLst>
              <a:ext uri="{FF2B5EF4-FFF2-40B4-BE49-F238E27FC236}">
                <a16:creationId xmlns:a16="http://schemas.microsoft.com/office/drawing/2014/main" id="{8AF4EFE7-3420-EA75-49B1-3C2FFAE19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816" y="254524"/>
            <a:ext cx="11858920" cy="671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5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1">
            <a:extLst>
              <a:ext uri="{FF2B5EF4-FFF2-40B4-BE49-F238E27FC236}">
                <a16:creationId xmlns:a16="http://schemas.microsoft.com/office/drawing/2014/main" id="{05ACAD78-4271-C6BA-B96E-04965E7AA0FD}"/>
              </a:ext>
            </a:extLst>
          </p:cNvPr>
          <p:cNvGrpSpPr>
            <a:grpSpLocks/>
          </p:cNvGrpSpPr>
          <p:nvPr/>
        </p:nvGrpSpPr>
        <p:grpSpPr bwMode="auto">
          <a:xfrm>
            <a:off x="-692214" y="-201813"/>
            <a:ext cx="10559592" cy="7007625"/>
            <a:chOff x="2516470" y="548138"/>
            <a:chExt cx="7443321" cy="4759928"/>
          </a:xfrm>
        </p:grpSpPr>
        <p:sp>
          <p:nvSpPr>
            <p:cNvPr id="4" name="云形 42">
              <a:extLst>
                <a:ext uri="{FF2B5EF4-FFF2-40B4-BE49-F238E27FC236}">
                  <a16:creationId xmlns:a16="http://schemas.microsoft.com/office/drawing/2014/main" id="{03C84A49-3802-F730-6683-6388B2040DE1}"/>
                </a:ext>
              </a:extLst>
            </p:cNvPr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云形 43">
              <a:extLst>
                <a:ext uri="{FF2B5EF4-FFF2-40B4-BE49-F238E27FC236}">
                  <a16:creationId xmlns:a16="http://schemas.microsoft.com/office/drawing/2014/main" id="{9A699917-D1E6-D464-CE3E-D989E57A88D8}"/>
                </a:ext>
              </a:extLst>
            </p:cNvPr>
            <p:cNvSpPr/>
            <p:nvPr/>
          </p:nvSpPr>
          <p:spPr>
            <a:xfrm>
              <a:off x="2922604" y="818363"/>
              <a:ext cx="6659360" cy="4257905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B9F0AE-A6E4-0B23-93CF-920EC6716416}"/>
              </a:ext>
            </a:extLst>
          </p:cNvPr>
          <p:cNvSpPr txBox="1"/>
          <p:nvPr/>
        </p:nvSpPr>
        <p:spPr>
          <a:xfrm>
            <a:off x="2146300" y="2044700"/>
            <a:ext cx="7581900" cy="2514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en-US" sz="8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图片 79">
            <a:extLst>
              <a:ext uri="{FF2B5EF4-FFF2-40B4-BE49-F238E27FC236}">
                <a16:creationId xmlns:a16="http://schemas.microsoft.com/office/drawing/2014/main" id="{785FA1EC-F608-8F69-F8BD-9386B63BF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-68622"/>
            <a:ext cx="2551112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EE79A-CEFF-0184-3FEE-E09969D5AFE9}"/>
              </a:ext>
            </a:extLst>
          </p:cNvPr>
          <p:cNvSpPr txBox="1"/>
          <p:nvPr/>
        </p:nvSpPr>
        <p:spPr>
          <a:xfrm>
            <a:off x="1586281" y="141106"/>
            <a:ext cx="8583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TIÊU DÙNG  THÔNG MINH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E13897-E0DB-0D02-6887-4A1436F08CEC}"/>
              </a:ext>
            </a:extLst>
          </p:cNvPr>
          <p:cNvSpPr txBox="1">
            <a:spLocks/>
          </p:cNvSpPr>
          <p:nvPr/>
        </p:nvSpPr>
        <p:spPr>
          <a:xfrm>
            <a:off x="513448" y="775499"/>
            <a:ext cx="9447412" cy="45237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( Mua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4.Tìm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705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834297" y="65656"/>
            <a:ext cx="1346817" cy="729425"/>
          </a:xfrm>
          <a:custGeom>
            <a:avLst/>
            <a:gdLst/>
            <a:ahLst/>
            <a:cxnLst/>
            <a:rect l="l" t="t" r="r" b="b"/>
            <a:pathLst>
              <a:path w="2297812" h="1388052">
                <a:moveTo>
                  <a:pt x="0" y="0"/>
                </a:moveTo>
                <a:lnTo>
                  <a:pt x="2297812" y="0"/>
                </a:lnTo>
                <a:lnTo>
                  <a:pt x="2297812" y="1388052"/>
                </a:lnTo>
                <a:lnTo>
                  <a:pt x="0" y="1388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0" y="-21771"/>
            <a:ext cx="1066800" cy="990600"/>
          </a:xfrm>
          <a:custGeom>
            <a:avLst/>
            <a:gdLst/>
            <a:ahLst/>
            <a:cxnLst/>
            <a:rect l="l" t="t" r="r" b="b"/>
            <a:pathLst>
              <a:path w="1755035" h="2546885">
                <a:moveTo>
                  <a:pt x="0" y="0"/>
                </a:moveTo>
                <a:lnTo>
                  <a:pt x="1755035" y="0"/>
                </a:lnTo>
                <a:lnTo>
                  <a:pt x="1755035" y="2546885"/>
                </a:lnTo>
                <a:lnTo>
                  <a:pt x="0" y="2546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310F82-5A83-3CB2-189D-E157B9BCDFA4}"/>
              </a:ext>
            </a:extLst>
          </p:cNvPr>
          <p:cNvGrpSpPr/>
          <p:nvPr/>
        </p:nvGrpSpPr>
        <p:grpSpPr>
          <a:xfrm>
            <a:off x="230106" y="349239"/>
            <a:ext cx="11277599" cy="3282962"/>
            <a:chOff x="310754" y="-113302"/>
            <a:chExt cx="16916399" cy="46196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386B69-E77B-738F-C2F7-BC43EAC4C861}"/>
                </a:ext>
              </a:extLst>
            </p:cNvPr>
            <p:cNvSpPr/>
            <p:nvPr/>
          </p:nvSpPr>
          <p:spPr>
            <a:xfrm>
              <a:off x="310754" y="816083"/>
              <a:ext cx="16916399" cy="36902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2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Lan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vặt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50%. Lan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Rectangle: Top Corners One Rounded and One Snipped 7">
              <a:extLst>
                <a:ext uri="{FF2B5EF4-FFF2-40B4-BE49-F238E27FC236}">
                  <a16:creationId xmlns:a16="http://schemas.microsoft.com/office/drawing/2014/main" id="{96ECA1AD-99CC-2187-8385-DE3F834A24BC}"/>
                </a:ext>
              </a:extLst>
            </p:cNvPr>
            <p:cNvSpPr/>
            <p:nvPr/>
          </p:nvSpPr>
          <p:spPr>
            <a:xfrm flipH="1">
              <a:off x="6872602" y="-113302"/>
              <a:ext cx="4473987" cy="929385"/>
            </a:xfrm>
            <a:prstGeom prst="snip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42" descr="A cartoon of a child and a child standing in a store&#10;&#10;Description automatically generated">
            <a:extLst>
              <a:ext uri="{FF2B5EF4-FFF2-40B4-BE49-F238E27FC236}">
                <a16:creationId xmlns:a16="http://schemas.microsoft.com/office/drawing/2014/main" id="{18B82C70-847F-3789-2FB5-2FAB08BBD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6" y="3632201"/>
            <a:ext cx="11731788" cy="28067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8045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7389" y="783696"/>
            <a:ext cx="12015248" cy="59493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24919"/>
            <a:ext cx="2427574" cy="17964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9843093" y="123507"/>
            <a:ext cx="2084143" cy="1069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D8CEA2-CCDB-A31A-08C7-6A848D4CD862}"/>
              </a:ext>
            </a:extLst>
          </p:cNvPr>
          <p:cNvSpPr txBox="1"/>
          <p:nvPr/>
        </p:nvSpPr>
        <p:spPr>
          <a:xfrm>
            <a:off x="1461154" y="2066769"/>
            <a:ext cx="9618721" cy="39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endParaRPr lang="en-US" sz="3600" b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Hình thức: 4 nhóm</a:t>
            </a:r>
            <a:endParaRPr lang="en-US" sz="36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kern="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36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3 </a:t>
            </a:r>
            <a:r>
              <a:rPr lang="en-US" sz="3600" kern="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endParaRPr lang="vi-VN" sz="36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Cho nhân vật một lời khuyên có nên mua hàng trong tình huống này hay không? Vì sao?</a:t>
            </a:r>
            <a:endParaRPr lang="vi-VN" sz="36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924354FC-567E-9F7E-67A0-50DDAF7612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63174" y="124919"/>
            <a:ext cx="1454542" cy="5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5025BF-BD01-8681-A88F-239FD470A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378523"/>
              </p:ext>
            </p:extLst>
          </p:nvPr>
        </p:nvGraphicFramePr>
        <p:xfrm>
          <a:off x="320511" y="216816"/>
          <a:ext cx="11095347" cy="6620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3279">
                  <a:extLst>
                    <a:ext uri="{9D8B030D-6E8A-4147-A177-3AD203B41FA5}">
                      <a16:colId xmlns:a16="http://schemas.microsoft.com/office/drawing/2014/main" val="3430985392"/>
                    </a:ext>
                  </a:extLst>
                </a:gridCol>
                <a:gridCol w="1569868">
                  <a:extLst>
                    <a:ext uri="{9D8B030D-6E8A-4147-A177-3AD203B41FA5}">
                      <a16:colId xmlns:a16="http://schemas.microsoft.com/office/drawing/2014/main" val="2906620943"/>
                    </a:ext>
                  </a:extLst>
                </a:gridCol>
                <a:gridCol w="3681522">
                  <a:extLst>
                    <a:ext uri="{9D8B030D-6E8A-4147-A177-3AD203B41FA5}">
                      <a16:colId xmlns:a16="http://schemas.microsoft.com/office/drawing/2014/main" val="574937409"/>
                    </a:ext>
                  </a:extLst>
                </a:gridCol>
                <a:gridCol w="1512073">
                  <a:extLst>
                    <a:ext uri="{9D8B030D-6E8A-4147-A177-3AD203B41FA5}">
                      <a16:colId xmlns:a16="http://schemas.microsoft.com/office/drawing/2014/main" val="4027584044"/>
                    </a:ext>
                  </a:extLst>
                </a:gridCol>
                <a:gridCol w="1348605">
                  <a:extLst>
                    <a:ext uri="{9D8B030D-6E8A-4147-A177-3AD203B41FA5}">
                      <a16:colId xmlns:a16="http://schemas.microsoft.com/office/drawing/2014/main" val="3288131129"/>
                    </a:ext>
                  </a:extLst>
                </a:gridCol>
              </a:tblGrid>
              <a:tr h="2196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Sản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phẩm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Đơn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giá</a:t>
                      </a:r>
                      <a:endParaRPr lang="vi-VN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( VNĐ)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Khuyến mại</a:t>
                      </a:r>
                      <a:endParaRPr lang="vi-VN" sz="16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Lựa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của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em</a:t>
                      </a:r>
                      <a:endParaRPr lang="vi-VN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Số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lượng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2812927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khoác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300.000đ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Mua 1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150.000đ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4026228914"/>
                  </a:ext>
                </a:extLst>
              </a:tr>
              <a:tr h="622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2.Sét đồ: áo phông, quần jean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; 150.000đ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250.000đ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Mua 1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set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50%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2814750630"/>
                  </a:ext>
                </a:extLst>
              </a:tr>
              <a:tr h="622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3.Đồ dùng học tập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50.000đ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100.000đ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3415138197"/>
                  </a:ext>
                </a:extLst>
              </a:tr>
              <a:tr h="622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 –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50.000đ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4151349205"/>
                  </a:ext>
                </a:extLst>
              </a:tr>
              <a:tr h="622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Trà sữa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20.000đ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 giá 10% còn 18.000đ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2352853486"/>
                  </a:ext>
                </a:extLst>
              </a:tr>
              <a:tr h="4092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6.Nước uống coca cola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10.000đ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Mua 3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1564075166"/>
                  </a:ext>
                </a:extLst>
              </a:tr>
              <a:tr h="30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Sữa chua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5000đ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2472868898"/>
                  </a:ext>
                </a:extLst>
              </a:tr>
              <a:tr h="386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8.Giày thể thao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250.000đ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10.000đ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20912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Son Hàn Quốc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300.000đ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70%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90.000đ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452805283"/>
                  </a:ext>
                </a:extLst>
              </a:tr>
              <a:tr h="2092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250.000đ/1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4069587475"/>
                  </a:ext>
                </a:extLst>
              </a:tr>
              <a:tr h="33351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số tiền đã mua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2" marR="20072" marT="0" marB="0"/>
                </a:tc>
                <a:extLst>
                  <a:ext uri="{0D108BD9-81ED-4DB2-BD59-A6C34878D82A}">
                    <a16:rowId xmlns:a16="http://schemas.microsoft.com/office/drawing/2014/main" val="1281974810"/>
                  </a:ext>
                </a:extLst>
              </a:tr>
            </a:tbl>
          </a:graphicData>
        </a:graphic>
      </p:graphicFrame>
      <p:pic>
        <p:nvPicPr>
          <p:cNvPr id="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2711B824-4828-7D43-B3F2-72D50A509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8587" y="1781666"/>
            <a:ext cx="1454542" cy="5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0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1E3305-F9CF-1AA7-59F3-6CE3822B47F8}"/>
              </a:ext>
            </a:extLst>
          </p:cNvPr>
          <p:cNvSpPr txBox="1"/>
          <p:nvPr/>
        </p:nvSpPr>
        <p:spPr>
          <a:xfrm>
            <a:off x="603316" y="601406"/>
            <a:ext cx="1127445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sắm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đung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uy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nhà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rẻ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khuyến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ồ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ạt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lãng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thói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74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4885955">
            <a:off x="10809639" y="5525250"/>
            <a:ext cx="1061159" cy="1177430"/>
          </a:xfrm>
          <a:custGeom>
            <a:avLst/>
            <a:gdLst/>
            <a:ahLst/>
            <a:cxnLst/>
            <a:rect l="l" t="t" r="r" b="b"/>
            <a:pathLst>
              <a:path w="1591739" h="1766145">
                <a:moveTo>
                  <a:pt x="0" y="0"/>
                </a:moveTo>
                <a:lnTo>
                  <a:pt x="1591738" y="0"/>
                </a:lnTo>
                <a:lnTo>
                  <a:pt x="1591738" y="1766145"/>
                </a:lnTo>
                <a:lnTo>
                  <a:pt x="0" y="1766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 rot="-5400000">
            <a:off x="10780470" y="27209"/>
            <a:ext cx="1376793" cy="1322375"/>
          </a:xfrm>
          <a:custGeom>
            <a:avLst/>
            <a:gdLst/>
            <a:ahLst/>
            <a:cxnLst/>
            <a:rect l="l" t="t" r="r" b="b"/>
            <a:pathLst>
              <a:path w="2677302" h="2926013">
                <a:moveTo>
                  <a:pt x="0" y="0"/>
                </a:moveTo>
                <a:lnTo>
                  <a:pt x="2677302" y="0"/>
                </a:lnTo>
                <a:lnTo>
                  <a:pt x="2677302" y="2926013"/>
                </a:lnTo>
                <a:lnTo>
                  <a:pt x="0" y="2926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AB1CDE4-5882-10FC-E87E-B5F72BE6A2DA}"/>
              </a:ext>
            </a:extLst>
          </p:cNvPr>
          <p:cNvSpPr/>
          <p:nvPr/>
        </p:nvSpPr>
        <p:spPr>
          <a:xfrm rot="10800000">
            <a:off x="1300750" y="293691"/>
            <a:ext cx="10616631" cy="6318287"/>
          </a:xfrm>
          <a:custGeom>
            <a:avLst/>
            <a:gdLst/>
            <a:ahLst/>
            <a:cxnLst/>
            <a:rect l="l" t="t" r="r" b="b"/>
            <a:pathLst>
              <a:path w="2816250" h="2167467">
                <a:moveTo>
                  <a:pt x="36925" y="0"/>
                </a:moveTo>
                <a:lnTo>
                  <a:pt x="2779325" y="0"/>
                </a:lnTo>
                <a:cubicBezTo>
                  <a:pt x="2789118" y="0"/>
                  <a:pt x="2798510" y="3890"/>
                  <a:pt x="2805435" y="10815"/>
                </a:cubicBezTo>
                <a:cubicBezTo>
                  <a:pt x="2812359" y="17740"/>
                  <a:pt x="2816250" y="27132"/>
                  <a:pt x="2816250" y="36925"/>
                </a:cubicBezTo>
                <a:lnTo>
                  <a:pt x="2816250" y="2130542"/>
                </a:lnTo>
                <a:cubicBezTo>
                  <a:pt x="2816250" y="2140335"/>
                  <a:pt x="2812359" y="2149727"/>
                  <a:pt x="2805435" y="2156652"/>
                </a:cubicBezTo>
                <a:cubicBezTo>
                  <a:pt x="2798510" y="2163576"/>
                  <a:pt x="2789118" y="2167467"/>
                  <a:pt x="2779325" y="2167467"/>
                </a:cubicBezTo>
                <a:lnTo>
                  <a:pt x="36925" y="2167467"/>
                </a:lnTo>
                <a:cubicBezTo>
                  <a:pt x="27132" y="2167467"/>
                  <a:pt x="17740" y="2163576"/>
                  <a:pt x="10815" y="2156652"/>
                </a:cubicBezTo>
                <a:cubicBezTo>
                  <a:pt x="3890" y="2149727"/>
                  <a:pt x="0" y="2140335"/>
                  <a:pt x="0" y="2130542"/>
                </a:cubicBezTo>
                <a:lnTo>
                  <a:pt x="0" y="36925"/>
                </a:lnTo>
                <a:cubicBezTo>
                  <a:pt x="0" y="27132"/>
                  <a:pt x="3890" y="17740"/>
                  <a:pt x="10815" y="10815"/>
                </a:cubicBezTo>
                <a:cubicBezTo>
                  <a:pt x="17740" y="3890"/>
                  <a:pt x="27132" y="0"/>
                  <a:pt x="36925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1A6572E6-6A35-1BF2-420E-50EC6DF4522A}"/>
              </a:ext>
            </a:extLst>
          </p:cNvPr>
          <p:cNvSpPr/>
          <p:nvPr/>
        </p:nvSpPr>
        <p:spPr>
          <a:xfrm rot="10800000">
            <a:off x="-1" y="158006"/>
            <a:ext cx="3296805" cy="6217394"/>
          </a:xfrm>
          <a:custGeom>
            <a:avLst/>
            <a:gdLst/>
            <a:ahLst/>
            <a:cxnLst/>
            <a:rect l="l" t="t" r="r" b="b"/>
            <a:pathLst>
              <a:path w="1302441" h="2167467">
                <a:moveTo>
                  <a:pt x="79843" y="0"/>
                </a:moveTo>
                <a:lnTo>
                  <a:pt x="1222599" y="0"/>
                </a:lnTo>
                <a:cubicBezTo>
                  <a:pt x="1266695" y="0"/>
                  <a:pt x="1302441" y="35747"/>
                  <a:pt x="1302441" y="79843"/>
                </a:cubicBezTo>
                <a:lnTo>
                  <a:pt x="1302441" y="2087624"/>
                </a:lnTo>
                <a:cubicBezTo>
                  <a:pt x="1302441" y="2131720"/>
                  <a:pt x="1266695" y="2167467"/>
                  <a:pt x="1222599" y="2167467"/>
                </a:cubicBezTo>
                <a:lnTo>
                  <a:pt x="79843" y="2167467"/>
                </a:lnTo>
                <a:cubicBezTo>
                  <a:pt x="35747" y="2167467"/>
                  <a:pt x="0" y="2131720"/>
                  <a:pt x="0" y="2087624"/>
                </a:cubicBezTo>
                <a:lnTo>
                  <a:pt x="0" y="79843"/>
                </a:lnTo>
                <a:cubicBezTo>
                  <a:pt x="0" y="35747"/>
                  <a:pt x="35747" y="0"/>
                  <a:pt x="79843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2038F1-F85D-EB97-B20C-DF189303CD63}"/>
              </a:ext>
            </a:extLst>
          </p:cNvPr>
          <p:cNvSpPr txBox="1"/>
          <p:nvPr/>
        </p:nvSpPr>
        <p:spPr>
          <a:xfrm>
            <a:off x="3766817" y="2158457"/>
            <a:ext cx="7680552" cy="358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hành rèn luyện kĩ năng ra quyết định chi tiêu trước những ảnh hưởng của tiếp thị, quảng cáo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 bị cho tiết 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 hoạt lớp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vi-VN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7B2AA6B9-5FB0-2D3E-AAF6-E70A9DA2D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3587" y="2671124"/>
            <a:ext cx="3296805" cy="37042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5B8128-65B7-02FB-9463-A32A453877C3}"/>
              </a:ext>
            </a:extLst>
          </p:cNvPr>
          <p:cNvSpPr txBox="1"/>
          <p:nvPr/>
        </p:nvSpPr>
        <p:spPr>
          <a:xfrm>
            <a:off x="263950" y="500684"/>
            <a:ext cx="2073600" cy="99437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157134B5-1C7C-CE59-6E22-A62E47EE8EBD}"/>
              </a:ext>
            </a:extLst>
          </p:cNvPr>
          <p:cNvGrpSpPr/>
          <p:nvPr/>
        </p:nvGrpSpPr>
        <p:grpSpPr>
          <a:xfrm>
            <a:off x="3638303" y="-93683"/>
            <a:ext cx="5312550" cy="2183106"/>
            <a:chOff x="0" y="0"/>
            <a:chExt cx="812800" cy="81280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181FE235-BF5E-B2AA-DC5F-8D1E006F8CA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2AB9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DD80349-F34A-96A6-3067-A0325FC09CE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532A99E-3AAF-A294-4027-17B04F1FEB35}"/>
              </a:ext>
            </a:extLst>
          </p:cNvPr>
          <p:cNvSpPr txBox="1"/>
          <p:nvPr/>
        </p:nvSpPr>
        <p:spPr>
          <a:xfrm>
            <a:off x="4388266" y="332981"/>
            <a:ext cx="3296806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3323334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u hướng mua sắm không kiểm soát của người trẻ - VTV24">
            <a:hlinkClick r:id="" action="ppaction://media"/>
            <a:extLst>
              <a:ext uri="{FF2B5EF4-FFF2-40B4-BE49-F238E27FC236}">
                <a16:creationId xmlns:a16="http://schemas.microsoft.com/office/drawing/2014/main" id="{A66532AD-CE90-588C-B077-69DDF6796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377" y="84841"/>
            <a:ext cx="11557262" cy="6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0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GARDO100">
            <a:extLst>
              <a:ext uri="{FF2B5EF4-FFF2-40B4-BE49-F238E27FC236}">
                <a16:creationId xmlns:a16="http://schemas.microsoft.com/office/drawing/2014/main" id="{5CD081AD-416D-1654-E60D-F3E45120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67350"/>
            <a:ext cx="18716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GARDO100">
            <a:extLst>
              <a:ext uri="{FF2B5EF4-FFF2-40B4-BE49-F238E27FC236}">
                <a16:creationId xmlns:a16="http://schemas.microsoft.com/office/drawing/2014/main" id="{45EAE95A-F628-3BA6-C862-CD8079BF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97" y="5501719"/>
            <a:ext cx="18716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thhbfjd">
            <a:extLst>
              <a:ext uri="{FF2B5EF4-FFF2-40B4-BE49-F238E27FC236}">
                <a16:creationId xmlns:a16="http://schemas.microsoft.com/office/drawing/2014/main" id="{93B78601-BA42-9E58-A557-56E6737F8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19850"/>
            <a:ext cx="6858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thhbfjd">
            <a:extLst>
              <a:ext uri="{FF2B5EF4-FFF2-40B4-BE49-F238E27FC236}">
                <a16:creationId xmlns:a16="http://schemas.microsoft.com/office/drawing/2014/main" id="{715493AC-A793-0B9F-D2DF-79647529A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6096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thhbfjd">
            <a:extLst>
              <a:ext uri="{FF2B5EF4-FFF2-40B4-BE49-F238E27FC236}">
                <a16:creationId xmlns:a16="http://schemas.microsoft.com/office/drawing/2014/main" id="{50DC288E-B6CA-6B8F-99D1-38BC2B565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thhbfjd">
            <a:extLst>
              <a:ext uri="{FF2B5EF4-FFF2-40B4-BE49-F238E27FC236}">
                <a16:creationId xmlns:a16="http://schemas.microsoft.com/office/drawing/2014/main" id="{16492D83-5DAB-2270-0D77-6EC860C3C6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198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thhbfjd">
            <a:extLst>
              <a:ext uri="{FF2B5EF4-FFF2-40B4-BE49-F238E27FC236}">
                <a16:creationId xmlns:a16="http://schemas.microsoft.com/office/drawing/2014/main" id="{BDB79C18-1866-2A30-FD35-06C88297FD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7340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 descr="thhbfjd">
            <a:extLst>
              <a:ext uri="{FF2B5EF4-FFF2-40B4-BE49-F238E27FC236}">
                <a16:creationId xmlns:a16="http://schemas.microsoft.com/office/drawing/2014/main" id="{4026DAD3-B2A6-FF87-A23E-7159CCA814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96000"/>
            <a:ext cx="6858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thhbfjd">
            <a:extLst>
              <a:ext uri="{FF2B5EF4-FFF2-40B4-BE49-F238E27FC236}">
                <a16:creationId xmlns:a16="http://schemas.microsoft.com/office/drawing/2014/main" id="{A44BE2EF-CB0C-573A-B627-B2E0091F41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6096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thhbfjd">
            <a:extLst>
              <a:ext uri="{FF2B5EF4-FFF2-40B4-BE49-F238E27FC236}">
                <a16:creationId xmlns:a16="http://schemas.microsoft.com/office/drawing/2014/main" id="{E8C96260-F3D6-04B6-EAB9-F7CB822D29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56388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3" descr="thhbfjd">
            <a:extLst>
              <a:ext uri="{FF2B5EF4-FFF2-40B4-BE49-F238E27FC236}">
                <a16:creationId xmlns:a16="http://schemas.microsoft.com/office/drawing/2014/main" id="{FBC11CCA-3713-EE66-F659-0E435CEC05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006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4" descr="thhbfjd">
            <a:extLst>
              <a:ext uri="{FF2B5EF4-FFF2-40B4-BE49-F238E27FC236}">
                <a16:creationId xmlns:a16="http://schemas.microsoft.com/office/drawing/2014/main" id="{8874A9B8-059C-C4E2-96C5-D7549C627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Rectangle 15">
            <a:extLst>
              <a:ext uri="{FF2B5EF4-FFF2-40B4-BE49-F238E27FC236}">
                <a16:creationId xmlns:a16="http://schemas.microsoft.com/office/drawing/2014/main" id="{826F47A1-D62D-4023-5BD7-CF2BE260D6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9568" y="1968223"/>
            <a:ext cx="10833652" cy="308002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CHỦ ĐỀ 4: RÈN LUYỆN BẢN THÂN.</a:t>
            </a:r>
            <a:b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TIẾT 38. HĐGD THEO CHỦ ĐỀ: </a:t>
            </a:r>
            <a:b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NGƯỜI TIÊU DÙNG THÔNG THÁI</a:t>
            </a:r>
            <a:b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b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GV: Ngô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Thu</a:t>
            </a:r>
            <a:b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THCS Thái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Sơn</a:t>
            </a:r>
            <a:endParaRPr lang="en-US" altLang="vi-VN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51A76-7999-0A4B-363C-CA851207FC63}"/>
              </a:ext>
            </a:extLst>
          </p:cNvPr>
          <p:cNvSpPr txBox="1"/>
          <p:nvPr/>
        </p:nvSpPr>
        <p:spPr>
          <a:xfrm>
            <a:off x="462937" y="337989"/>
            <a:ext cx="11126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NHIỆT LIỆT CHÀO MỪNG CÁC THẦY, CÔ GIÁO ĐẾN DỰ GIỜ LỚP 8A</a:t>
            </a:r>
            <a:endParaRPr lang="en-US" altLang="vi-VN" sz="36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2" name="Picture 17" descr="GARDO100">
            <a:extLst>
              <a:ext uri="{FF2B5EF4-FFF2-40B4-BE49-F238E27FC236}">
                <a16:creationId xmlns:a16="http://schemas.microsoft.com/office/drawing/2014/main" id="{67091A75-F1C3-D1ED-F6D8-28D378710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893" y="5467350"/>
            <a:ext cx="18716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8" descr="thhbfjd">
            <a:extLst>
              <a:ext uri="{FF2B5EF4-FFF2-40B4-BE49-F238E27FC236}">
                <a16:creationId xmlns:a16="http://schemas.microsoft.com/office/drawing/2014/main" id="{2903426B-91A4-2100-0DC8-94164A92B6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9" descr="thhbfjd">
            <a:extLst>
              <a:ext uri="{FF2B5EF4-FFF2-40B4-BE49-F238E27FC236}">
                <a16:creationId xmlns:a16="http://schemas.microsoft.com/office/drawing/2014/main" id="{1CCB3D9C-CF36-A450-7974-2AF003AE73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2766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0" descr="thhbfjd">
            <a:extLst>
              <a:ext uri="{FF2B5EF4-FFF2-40B4-BE49-F238E27FC236}">
                <a16:creationId xmlns:a16="http://schemas.microsoft.com/office/drawing/2014/main" id="{0A7F34F7-5423-3234-EF4E-48D142C818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1" descr="thhbfjd">
            <a:extLst>
              <a:ext uri="{FF2B5EF4-FFF2-40B4-BE49-F238E27FC236}">
                <a16:creationId xmlns:a16="http://schemas.microsoft.com/office/drawing/2014/main" id="{5AFB50C4-C8B9-2A39-35B7-55D664CE07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81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1" descr="thhbfjd">
            <a:extLst>
              <a:ext uri="{FF2B5EF4-FFF2-40B4-BE49-F238E27FC236}">
                <a16:creationId xmlns:a16="http://schemas.microsoft.com/office/drawing/2014/main" id="{266A47A9-1484-8594-9696-8C0B392F70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6538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1" descr="thhbfjd">
            <a:extLst>
              <a:ext uri="{FF2B5EF4-FFF2-40B4-BE49-F238E27FC236}">
                <a16:creationId xmlns:a16="http://schemas.microsoft.com/office/drawing/2014/main" id="{BF3BAC16-491A-5FC1-B501-E29F172D4C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029" y="15430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102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632C-0FE4-6930-8638-0F48A12A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nhảy rửa tay vui nhộn 3">
            <a:hlinkClick r:id="" action="ppaction://media"/>
            <a:extLst>
              <a:ext uri="{FF2B5EF4-FFF2-40B4-BE49-F238E27FC236}">
                <a16:creationId xmlns:a16="http://schemas.microsoft.com/office/drawing/2014/main" id="{7C5375BB-0181-CDEC-AB38-3C905F92C7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524" y="365125"/>
            <a:ext cx="11500701" cy="5811838"/>
          </a:xfrm>
        </p:spPr>
      </p:pic>
    </p:spTree>
    <p:extLst>
      <p:ext uri="{BB962C8B-B14F-4D97-AF65-F5344CB8AC3E}">
        <p14:creationId xmlns:p14="http://schemas.microsoft.com/office/powerpoint/2010/main" val="16510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9FD77-99F0-AFBB-8B41-6CEE0055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225" y="1027522"/>
            <a:ext cx="10172307" cy="583047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1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*Trò chơi tiếp sức: </a:t>
            </a:r>
            <a:br>
              <a:rPr lang="nl-NL" sz="1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nl-NL" sz="12800" kern="1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nl-NL" sz="14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tên các hình thức tiếp thị, quảng cáo mà em biết</a:t>
            </a:r>
          </a:p>
          <a:p>
            <a:pPr marL="0" indent="0" algn="ctr">
              <a:buNone/>
            </a:pPr>
            <a:r>
              <a:rPr lang="nl-NL" sz="144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Luật chơi:</a:t>
            </a:r>
          </a:p>
          <a:p>
            <a:pPr marL="0" indent="0">
              <a:buNone/>
            </a:pPr>
            <a:r>
              <a:rPr lang="nl-NL" sz="14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Các thành việc trong đội lần lượt lên ghi các  hình thức tiếp, thị quảng cáo.</a:t>
            </a:r>
          </a:p>
          <a:p>
            <a:pPr marL="0" indent="0">
              <a:buNone/>
            </a:pPr>
            <a:r>
              <a:rPr lang="nl-NL" sz="14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Mỗi lượt chỉ được ghi một đáp án.</a:t>
            </a:r>
          </a:p>
          <a:p>
            <a:pPr marL="0" indent="0">
              <a:buNone/>
            </a:pPr>
            <a:r>
              <a:rPr lang="nl-NL" sz="14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Nhiều đáp án trùng nhau chỉ được tính 1 </a:t>
            </a:r>
          </a:p>
          <a:p>
            <a:pPr marL="0" indent="0">
              <a:buNone/>
            </a:pPr>
            <a:r>
              <a:rPr lang="nl-NL" sz="14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Trong vòng 2 phút,  đội nào ghi được nhiều đáp án đúng nhất, đội đó sẽ chiến thắng</a:t>
            </a:r>
            <a:br>
              <a:rPr lang="vi-VN" sz="14400" kern="100" dirty="0"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vi-VN" sz="14400" dirty="0"/>
          </a:p>
          <a:p>
            <a:pPr marL="0" indent="0">
              <a:buNone/>
            </a:pPr>
            <a:endParaRPr lang="vi-VN" dirty="0"/>
          </a:p>
        </p:txBody>
      </p:sp>
      <p:pic>
        <p:nvPicPr>
          <p:cNvPr id="4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3E0493E6-F998-18A6-55FA-CC6841021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7571" y="159658"/>
            <a:ext cx="1941922" cy="1042757"/>
          </a:xfrm>
          <a:prstGeom prst="rect">
            <a:avLst/>
          </a:prstGeom>
        </p:spPr>
      </p:pic>
      <p:pic>
        <p:nvPicPr>
          <p:cNvPr id="2" name="Liên khúc nhạc hoạt náo trò chơi - Sinh hoạt tập thể (1)">
            <a:hlinkClick r:id="" action="ppaction://media"/>
            <a:extLst>
              <a:ext uri="{FF2B5EF4-FFF2-40B4-BE49-F238E27FC236}">
                <a16:creationId xmlns:a16="http://schemas.microsoft.com/office/drawing/2014/main" id="{7C8D2637-FFE6-20C7-C551-3EFF8F3FC5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5093" y="58752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5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9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C05F46-4CE2-4ECB-BB56-DF0CFD292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992" r="4375"/>
          <a:stretch/>
        </p:blipFill>
        <p:spPr>
          <a:xfrm>
            <a:off x="31627" y="207389"/>
            <a:ext cx="11990690" cy="6737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D341A9-BA7F-92E9-DDA2-CF6C0694432F}"/>
              </a:ext>
            </a:extLst>
          </p:cNvPr>
          <p:cNvSpPr txBox="1"/>
          <p:nvPr/>
        </p:nvSpPr>
        <p:spPr>
          <a:xfrm>
            <a:off x="1527143" y="968680"/>
            <a:ext cx="778418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32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vi-VN" sz="32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 hiểu </a:t>
            </a:r>
            <a:r>
              <a:rPr lang="vi-VN" sz="32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về ảnh hưởng của tiếp thị, quảng cáo</a:t>
            </a:r>
            <a:endParaRPr lang="vi-VN" sz="3200" kern="1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</a:t>
            </a:r>
            <a:r>
              <a:rPr lang="vi-VN" sz="32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 hành kĩ năng ra quyết định chi tiêu phù hợp trước ảnh </a:t>
            </a:r>
            <a:r>
              <a:rPr lang="en-US" sz="3200" kern="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hưởng</a:t>
            </a:r>
            <a:r>
              <a:rPr lang="vi-VN" sz="32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của tiếp thị, qu</a:t>
            </a:r>
            <a:r>
              <a:rPr lang="en-US" sz="3200" kern="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ảng</a:t>
            </a:r>
            <a:r>
              <a:rPr lang="vi-VN" sz="32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cáo</a:t>
            </a:r>
            <a:endParaRPr lang="vi-VN" sz="3200" kern="10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vi-VN" sz="3200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Rèn luyện kĩ năng chi tiêu phù hợp trước những ảnh h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ưởng</a:t>
            </a:r>
            <a:r>
              <a:rPr lang="vi-VN" sz="3200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của tiếp thị, quảng cáo</a:t>
            </a:r>
            <a:endParaRPr lang="vi-VN" sz="3200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525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7804269-5FCD-E271-26EF-8FA69E0D99B6}"/>
              </a:ext>
            </a:extLst>
          </p:cNvPr>
          <p:cNvGrpSpPr/>
          <p:nvPr/>
        </p:nvGrpSpPr>
        <p:grpSpPr>
          <a:xfrm>
            <a:off x="482598" y="555234"/>
            <a:ext cx="11226800" cy="5791201"/>
            <a:chOff x="1129113" y="2464819"/>
            <a:chExt cx="14728178" cy="66330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40EEA8-8C90-FB18-51AC-CAC6C2A4630E}"/>
                </a:ext>
              </a:extLst>
            </p:cNvPr>
            <p:cNvSpPr/>
            <p:nvPr/>
          </p:nvSpPr>
          <p:spPr>
            <a:xfrm>
              <a:off x="1129113" y="2464819"/>
              <a:ext cx="14728178" cy="6633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31D8EE-832E-5F5B-0E57-EC4F8BA476B9}"/>
                </a:ext>
              </a:extLst>
            </p:cNvPr>
            <p:cNvSpPr/>
            <p:nvPr/>
          </p:nvSpPr>
          <p:spPr>
            <a:xfrm>
              <a:off x="1527352" y="2755551"/>
              <a:ext cx="13931701" cy="6051578"/>
            </a:xfrm>
            <a:prstGeom prst="rect">
              <a:avLst/>
            </a:prstGeom>
            <a:solidFill>
              <a:srgbClr val="EDF6F9"/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2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Hà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50%. Hà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vội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đăng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Hà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Hà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nay. Sau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chờ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đợi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Hà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Hà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2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15F4ED8-33A1-8F56-10C3-81BB0CC90A59}"/>
              </a:ext>
            </a:extLst>
          </p:cNvPr>
          <p:cNvSpPr txBox="1"/>
          <p:nvPr/>
        </p:nvSpPr>
        <p:spPr>
          <a:xfrm>
            <a:off x="3456881" y="32014"/>
            <a:ext cx="5278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</a:p>
        </p:txBody>
      </p:sp>
    </p:spTree>
    <p:extLst>
      <p:ext uri="{BB962C8B-B14F-4D97-AF65-F5344CB8AC3E}">
        <p14:creationId xmlns:p14="http://schemas.microsoft.com/office/powerpoint/2010/main" val="3932275483"/>
      </p:ext>
    </p:extLst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5247" y="785153"/>
            <a:ext cx="10736293" cy="59342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0852">
            <a:off x="-470808" y="6020788"/>
            <a:ext cx="2989933" cy="9513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23243" y="42278"/>
            <a:ext cx="2468757" cy="182688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02936" y="641021"/>
            <a:ext cx="11089064" cy="7559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</a:pP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60963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+Hình thức tiếp thị, quảng cáo trong tình huống trên là gì?</a:t>
            </a:r>
            <a:endParaRPr lang="vi-VN" sz="3600" b="1" kern="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Ảnh hưởng của tiếp thị, quảng cáo đến quyết định chi tiêu của Hà như thế nào?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+Hà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i="1" kern="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i="1" kern="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vi-VN" sz="3600" b="1" kern="1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 defTabSz="609630">
              <a:lnSpc>
                <a:spcPct val="150000"/>
              </a:lnSpc>
              <a:spcBef>
                <a:spcPct val="0"/>
              </a:spcBef>
            </a:pPr>
            <a:endParaRPr lang="en-US" sz="2666" dirty="0">
              <a:solidFill>
                <a:srgbClr val="CD434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9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E48384A-0016-AE2A-927A-73D589FC1B85}"/>
              </a:ext>
            </a:extLst>
          </p:cNvPr>
          <p:cNvGrpSpPr/>
          <p:nvPr/>
        </p:nvGrpSpPr>
        <p:grpSpPr>
          <a:xfrm>
            <a:off x="493201" y="243419"/>
            <a:ext cx="1113517" cy="1549506"/>
            <a:chOff x="-567275" y="6784915"/>
            <a:chExt cx="3148377" cy="4114800"/>
          </a:xfrm>
        </p:grpSpPr>
        <p:sp>
          <p:nvSpPr>
            <p:cNvPr id="2" name="Freeform 2"/>
            <p:cNvSpPr/>
            <p:nvPr/>
          </p:nvSpPr>
          <p:spPr>
            <a:xfrm flipH="1">
              <a:off x="-567275" y="7977891"/>
              <a:ext cx="2637546" cy="2560818"/>
            </a:xfrm>
            <a:custGeom>
              <a:avLst/>
              <a:gdLst/>
              <a:ahLst/>
              <a:cxnLst/>
              <a:rect l="l" t="t" r="r" b="b"/>
              <a:pathLst>
                <a:path w="2637546" h="2560818">
                  <a:moveTo>
                    <a:pt x="2637546" y="0"/>
                  </a:moveTo>
                  <a:lnTo>
                    <a:pt x="0" y="0"/>
                  </a:lnTo>
                  <a:lnTo>
                    <a:pt x="0" y="2560818"/>
                  </a:lnTo>
                  <a:lnTo>
                    <a:pt x="2637546" y="2560818"/>
                  </a:lnTo>
                  <a:lnTo>
                    <a:pt x="2637546" y="0"/>
                  </a:lnTo>
                  <a:close/>
                </a:path>
              </a:pathLst>
            </a:custGeom>
            <a:blipFill>
              <a:blip r:embed="rId2">
                <a:alphaModFix amt="1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0" y="6784915"/>
              <a:ext cx="2581102" cy="4114800"/>
            </a:xfrm>
            <a:custGeom>
              <a:avLst/>
              <a:gdLst/>
              <a:ahLst/>
              <a:cxnLst/>
              <a:rect l="l" t="t" r="r" b="b"/>
              <a:pathLst>
                <a:path w="2581102" h="4114800">
                  <a:moveTo>
                    <a:pt x="0" y="0"/>
                  </a:moveTo>
                  <a:lnTo>
                    <a:pt x="2581102" y="0"/>
                  </a:lnTo>
                  <a:lnTo>
                    <a:pt x="258110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3F5F51B-C230-9D52-507C-A8F8D5D493F8}"/>
              </a:ext>
            </a:extLst>
          </p:cNvPr>
          <p:cNvSpPr txBox="1"/>
          <p:nvPr/>
        </p:nvSpPr>
        <p:spPr>
          <a:xfrm>
            <a:off x="414779" y="104731"/>
            <a:ext cx="11632676" cy="63504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67"/>
              </a:spcAft>
            </a:pPr>
            <a:endParaRPr lang="en-US" sz="3600" b="1" u="sng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67"/>
              </a:spcAft>
            </a:pPr>
            <a:endParaRPr lang="en-US" sz="3600" b="1" u="sng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67"/>
              </a:spcAft>
            </a:pP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 CHIA SẺ</a:t>
            </a:r>
          </a:p>
          <a:p>
            <a:pPr algn="ctr">
              <a:spcAft>
                <a:spcPts val="667"/>
              </a:spcAft>
            </a:pPr>
            <a:r>
              <a:rPr lang="vi-VN" sz="36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Kể về một số trường hợp mua sắm của em hoặc người thân do ảnh hưởng của tiếp thị, quảng cáo</a:t>
            </a:r>
            <a:endParaRPr lang="en-US" sz="3600" b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67"/>
              </a:spcAft>
            </a:pPr>
            <a:endParaRPr lang="en-US" sz="3600" b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67"/>
              </a:spcAft>
            </a:pPr>
            <a:endParaRPr lang="en-US" sz="3600" b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67"/>
              </a:spcAft>
            </a:pPr>
            <a:endParaRPr lang="en-US" sz="3600" b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67"/>
              </a:spcAft>
            </a:pPr>
            <a:endParaRPr lang="en-US" sz="3600" b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67"/>
              </a:spcAft>
            </a:pPr>
            <a:endParaRPr lang="en-US" sz="3600" b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8DBDDC-A678-091C-0F7A-0456F864F59C}"/>
              </a:ext>
            </a:extLst>
          </p:cNvPr>
          <p:cNvGrpSpPr/>
          <p:nvPr/>
        </p:nvGrpSpPr>
        <p:grpSpPr>
          <a:xfrm>
            <a:off x="10725904" y="5444339"/>
            <a:ext cx="1158470" cy="1220697"/>
            <a:chOff x="16143703" y="-510459"/>
            <a:chExt cx="4254275" cy="5722307"/>
          </a:xfrm>
        </p:grpSpPr>
        <p:sp>
          <p:nvSpPr>
            <p:cNvPr id="4" name="Freeform 4"/>
            <p:cNvSpPr/>
            <p:nvPr/>
          </p:nvSpPr>
          <p:spPr>
            <a:xfrm rot="-825382" flipH="1">
              <a:off x="16721504" y="-510459"/>
              <a:ext cx="3676474" cy="3569522"/>
            </a:xfrm>
            <a:custGeom>
              <a:avLst/>
              <a:gdLst/>
              <a:ahLst/>
              <a:cxnLst/>
              <a:rect l="l" t="t" r="r" b="b"/>
              <a:pathLst>
                <a:path w="3676474" h="3569522">
                  <a:moveTo>
                    <a:pt x="3676473" y="0"/>
                  </a:moveTo>
                  <a:lnTo>
                    <a:pt x="0" y="0"/>
                  </a:lnTo>
                  <a:lnTo>
                    <a:pt x="0" y="3569522"/>
                  </a:lnTo>
                  <a:lnTo>
                    <a:pt x="3676473" y="3569522"/>
                  </a:lnTo>
                  <a:lnTo>
                    <a:pt x="3676473" y="0"/>
                  </a:lnTo>
                  <a:close/>
                </a:path>
              </a:pathLst>
            </a:custGeom>
            <a:blipFill>
              <a:blip r:embed="rId2">
                <a:alphaModFix amt="1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143703" y="490547"/>
              <a:ext cx="2961544" cy="4721301"/>
            </a:xfrm>
            <a:custGeom>
              <a:avLst/>
              <a:gdLst/>
              <a:ahLst/>
              <a:cxnLst/>
              <a:rect l="l" t="t" r="r" b="b"/>
              <a:pathLst>
                <a:path w="2961544" h="4721301">
                  <a:moveTo>
                    <a:pt x="2961544" y="0"/>
                  </a:moveTo>
                  <a:lnTo>
                    <a:pt x="0" y="0"/>
                  </a:lnTo>
                  <a:lnTo>
                    <a:pt x="0" y="4721302"/>
                  </a:lnTo>
                  <a:lnTo>
                    <a:pt x="2961544" y="4721302"/>
                  </a:lnTo>
                  <a:lnTo>
                    <a:pt x="296154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D71B04B-7F55-9577-0871-E2640B80E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39480" y="104731"/>
            <a:ext cx="2468757" cy="182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52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báo lừa đảo thực phẩm chức năng trên mạng xã hội - VTV24">
            <a:hlinkClick r:id="" action="ppaction://media"/>
            <a:extLst>
              <a:ext uri="{FF2B5EF4-FFF2-40B4-BE49-F238E27FC236}">
                <a16:creationId xmlns:a16="http://schemas.microsoft.com/office/drawing/2014/main" id="{0D4B27B9-157D-242E-97C2-3F25D48FE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68" y="188536"/>
            <a:ext cx="11717517" cy="644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1026</Words>
  <Application>Microsoft Office PowerPoint</Application>
  <PresentationFormat>Widescreen</PresentationFormat>
  <Paragraphs>112</Paragraphs>
  <Slides>16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PowerPoint Presentation</vt:lpstr>
      <vt:lpstr>CHỦ ĐỀ 4: RÈN LUYỆN BẢN THÂN. TIẾT 38. HĐGD THEO CHỦ ĐỀ:  NGƯỜI TIÊU DÙNG THÔNG THÁI  GV: Ngô Thị Thu Trường: THCS Thái Sơn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26</cp:revision>
  <dcterms:created xsi:type="dcterms:W3CDTF">2023-11-22T14:52:56Z</dcterms:created>
  <dcterms:modified xsi:type="dcterms:W3CDTF">2023-11-30T03:15:56Z</dcterms:modified>
</cp:coreProperties>
</file>