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9" r:id="rId2"/>
    <p:sldId id="258" r:id="rId3"/>
    <p:sldId id="278" r:id="rId4"/>
    <p:sldId id="443" r:id="rId5"/>
    <p:sldId id="279" r:id="rId6"/>
    <p:sldId id="270" r:id="rId7"/>
    <p:sldId id="285" r:id="rId8"/>
    <p:sldId id="286" r:id="rId9"/>
    <p:sldId id="289" r:id="rId10"/>
    <p:sldId id="445" r:id="rId11"/>
    <p:sldId id="290" r:id="rId12"/>
    <p:sldId id="291" r:id="rId13"/>
    <p:sldId id="444" r:id="rId14"/>
    <p:sldId id="305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cb" initials="v" lastIdx="2" clrIdx="0">
    <p:extLst>
      <p:ext uri="{19B8F6BF-5375-455C-9EA6-DF929625EA0E}">
        <p15:presenceInfo xmlns="" xmlns:p15="http://schemas.microsoft.com/office/powerpoint/2012/main" userId="vc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F00"/>
    <a:srgbClr val="FF0066"/>
    <a:srgbClr val="0000FF"/>
    <a:srgbClr val="A4A5A4"/>
    <a:srgbClr val="FF6699"/>
    <a:srgbClr val="CC0099"/>
    <a:srgbClr val="1E7DB0"/>
    <a:srgbClr val="4183C1"/>
    <a:srgbClr val="4581B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-840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9E9AB-56E6-4861-B98A-278E0D601529}" type="datetimeFigureOut">
              <a:rPr lang="vi-VN" smtClean="0"/>
              <a:t>21/08/2023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2E726-6235-4192-A0DF-57DEE7C72F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6183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A4AF9-DB12-4664-9971-3B3E58DB2780}" type="datetimeFigureOut">
              <a:rPr lang="vi-VN" smtClean="0"/>
              <a:t>21/08/2023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37E5D-96DC-42CA-B2C8-CAAC2C94BA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2732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957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041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893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04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8161-6125-4C8D-88B2-AF91A75D932E}" type="datetimeFigureOut">
              <a:rPr lang="vi-VN" smtClean="0"/>
              <a:t>21/08/2023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6F38-8051-4C8F-8C7A-54F69ADE26F8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ounded Rectangle 6"/>
          <p:cNvSpPr/>
          <p:nvPr userDrawn="1"/>
        </p:nvSpPr>
        <p:spPr>
          <a:xfrm>
            <a:off x="0" y="0"/>
            <a:ext cx="12192000" cy="6858000"/>
          </a:xfrm>
          <a:prstGeom prst="roundRect">
            <a:avLst>
              <a:gd name="adj" fmla="val 5278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 userDrawn="1"/>
        </p:nvSpPr>
        <p:spPr>
          <a:xfrm>
            <a:off x="185732" y="257175"/>
            <a:ext cx="11672896" cy="6343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838200" y="6562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vi-VN"/>
            </a:defPPr>
            <a:lvl1pPr marL="0" algn="l" defTabSz="914400" rtl="0" eaLnBrk="1" latinLnBrk="0" hangingPunct="1">
              <a:defRPr sz="20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7F8D9F-F217-4000-9EF7-0044F8CBB233}" type="datetimeFigureOut">
              <a:rPr lang="vi-VN" smtClean="0"/>
              <a:pPr/>
              <a:t>21/08/2023</a:t>
            </a:fld>
            <a:endParaRPr lang="vi-VN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4038600" y="65624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vi-VN"/>
            </a:defPPr>
            <a:lvl1pPr marL="0" algn="ctr" defTabSz="914400" rtl="0" eaLnBrk="1" latinLnBrk="0" hangingPunct="1">
              <a:defRPr sz="20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10600" y="6562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vi-VN"/>
            </a:defPPr>
            <a:lvl1pPr marL="0" algn="r" defTabSz="914400" rtl="0" eaLnBrk="1" latinLnBrk="0" hangingPunct="1">
              <a:defRPr sz="20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13015-DEBA-435B-B5CC-142B2C4B03F4}" type="slidenum">
              <a:rPr lang="vi-VN" smtClean="0"/>
              <a:pPr/>
              <a:t>‹#›</a:t>
            </a:fld>
            <a:endParaRPr lang="vi-VN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47639" y="511171"/>
            <a:ext cx="714310" cy="457200"/>
            <a:chOff x="-123825" y="654051"/>
            <a:chExt cx="895090" cy="457200"/>
          </a:xfrm>
        </p:grpSpPr>
        <p:sp>
          <p:nvSpPr>
            <p:cNvPr id="13" name="Oval 12"/>
            <p:cNvSpPr/>
            <p:nvPr/>
          </p:nvSpPr>
          <p:spPr>
            <a:xfrm>
              <a:off x="314065" y="654051"/>
              <a:ext cx="457200" cy="457200"/>
            </a:xfrm>
            <a:prstGeom prst="ellipse">
              <a:avLst/>
            </a:prstGeom>
            <a:solidFill>
              <a:srgbClr val="8F5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-123825" y="771526"/>
              <a:ext cx="704850" cy="10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36A3C"/>
                </a:gs>
                <a:gs pos="32000">
                  <a:srgbClr val="B68253">
                    <a:tint val="44500"/>
                    <a:satMod val="160000"/>
                  </a:srgb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-123825" y="904877"/>
              <a:ext cx="704850" cy="10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36A3C"/>
                </a:gs>
                <a:gs pos="32000">
                  <a:srgbClr val="B68253">
                    <a:tint val="44500"/>
                    <a:satMod val="160000"/>
                  </a:srgb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11858628" y="257175"/>
            <a:ext cx="190500" cy="6343650"/>
            <a:chOff x="11772900" y="257175"/>
            <a:chExt cx="190500" cy="6343650"/>
          </a:xfrm>
        </p:grpSpPr>
        <p:sp>
          <p:nvSpPr>
            <p:cNvPr id="17" name="Rectangle 16"/>
            <p:cNvSpPr/>
            <p:nvPr/>
          </p:nvSpPr>
          <p:spPr>
            <a:xfrm>
              <a:off x="11772900" y="257175"/>
              <a:ext cx="190500" cy="190499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0000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772900" y="1736727"/>
              <a:ext cx="190500" cy="1904994"/>
            </a:xfrm>
            <a:prstGeom prst="rect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772900" y="3528211"/>
              <a:ext cx="190500" cy="1593061"/>
            </a:xfrm>
            <a:prstGeom prst="rect">
              <a:avLst/>
            </a:prstGeom>
            <a:solidFill>
              <a:srgbClr val="0BF3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0BF3FA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772900" y="5121273"/>
              <a:ext cx="190500" cy="147955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-147639" y="1399376"/>
            <a:ext cx="714310" cy="457200"/>
            <a:chOff x="-123825" y="654051"/>
            <a:chExt cx="895090" cy="457200"/>
          </a:xfrm>
        </p:grpSpPr>
        <p:sp>
          <p:nvSpPr>
            <p:cNvPr id="22" name="Oval 21"/>
            <p:cNvSpPr/>
            <p:nvPr/>
          </p:nvSpPr>
          <p:spPr>
            <a:xfrm>
              <a:off x="314065" y="654051"/>
              <a:ext cx="457200" cy="457200"/>
            </a:xfrm>
            <a:prstGeom prst="ellipse">
              <a:avLst/>
            </a:prstGeom>
            <a:solidFill>
              <a:srgbClr val="8F5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-123825" y="771526"/>
              <a:ext cx="704850" cy="10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36A3C"/>
                </a:gs>
                <a:gs pos="32000">
                  <a:srgbClr val="B68253">
                    <a:tint val="44500"/>
                    <a:satMod val="160000"/>
                  </a:srgb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-123825" y="904877"/>
              <a:ext cx="704850" cy="10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36A3C"/>
                </a:gs>
                <a:gs pos="32000">
                  <a:srgbClr val="B68253">
                    <a:tint val="44500"/>
                    <a:satMod val="160000"/>
                  </a:srgb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>
            <a:off x="-147639" y="2287581"/>
            <a:ext cx="714310" cy="457200"/>
            <a:chOff x="-123825" y="654051"/>
            <a:chExt cx="895090" cy="457200"/>
          </a:xfrm>
        </p:grpSpPr>
        <p:sp>
          <p:nvSpPr>
            <p:cNvPr id="26" name="Oval 25"/>
            <p:cNvSpPr/>
            <p:nvPr/>
          </p:nvSpPr>
          <p:spPr>
            <a:xfrm>
              <a:off x="314065" y="654051"/>
              <a:ext cx="457200" cy="457200"/>
            </a:xfrm>
            <a:prstGeom prst="ellipse">
              <a:avLst/>
            </a:prstGeom>
            <a:solidFill>
              <a:srgbClr val="8F5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-123825" y="771526"/>
              <a:ext cx="704850" cy="10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36A3C"/>
                </a:gs>
                <a:gs pos="32000">
                  <a:srgbClr val="B68253">
                    <a:tint val="44500"/>
                    <a:satMod val="160000"/>
                  </a:srgb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-123825" y="904877"/>
              <a:ext cx="704850" cy="10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36A3C"/>
                </a:gs>
                <a:gs pos="32000">
                  <a:srgbClr val="B68253">
                    <a:tint val="44500"/>
                    <a:satMod val="160000"/>
                  </a:srgb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9" name="Group 28"/>
          <p:cNvGrpSpPr/>
          <p:nvPr userDrawn="1"/>
        </p:nvGrpSpPr>
        <p:grpSpPr>
          <a:xfrm>
            <a:off x="-147639" y="3175786"/>
            <a:ext cx="714310" cy="457200"/>
            <a:chOff x="-123825" y="654051"/>
            <a:chExt cx="895090" cy="457200"/>
          </a:xfrm>
        </p:grpSpPr>
        <p:sp>
          <p:nvSpPr>
            <p:cNvPr id="30" name="Oval 29"/>
            <p:cNvSpPr/>
            <p:nvPr/>
          </p:nvSpPr>
          <p:spPr>
            <a:xfrm>
              <a:off x="314065" y="654051"/>
              <a:ext cx="457200" cy="457200"/>
            </a:xfrm>
            <a:prstGeom prst="ellipse">
              <a:avLst/>
            </a:prstGeom>
            <a:solidFill>
              <a:srgbClr val="8F5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-123825" y="771526"/>
              <a:ext cx="704850" cy="10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36A3C"/>
                </a:gs>
                <a:gs pos="32000">
                  <a:srgbClr val="B68253">
                    <a:tint val="44500"/>
                    <a:satMod val="160000"/>
                  </a:srgb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-123825" y="904877"/>
              <a:ext cx="704850" cy="10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36A3C"/>
                </a:gs>
                <a:gs pos="32000">
                  <a:srgbClr val="B68253">
                    <a:tint val="44500"/>
                    <a:satMod val="160000"/>
                  </a:srgb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3" name="Group 32"/>
          <p:cNvGrpSpPr/>
          <p:nvPr userDrawn="1"/>
        </p:nvGrpSpPr>
        <p:grpSpPr>
          <a:xfrm>
            <a:off x="-147639" y="4063991"/>
            <a:ext cx="714310" cy="457200"/>
            <a:chOff x="-123825" y="654051"/>
            <a:chExt cx="895090" cy="457200"/>
          </a:xfrm>
        </p:grpSpPr>
        <p:sp>
          <p:nvSpPr>
            <p:cNvPr id="34" name="Oval 33"/>
            <p:cNvSpPr/>
            <p:nvPr/>
          </p:nvSpPr>
          <p:spPr>
            <a:xfrm>
              <a:off x="314065" y="654051"/>
              <a:ext cx="457200" cy="457200"/>
            </a:xfrm>
            <a:prstGeom prst="ellipse">
              <a:avLst/>
            </a:prstGeom>
            <a:solidFill>
              <a:srgbClr val="8F5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-123825" y="771526"/>
              <a:ext cx="704850" cy="10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36A3C"/>
                </a:gs>
                <a:gs pos="32000">
                  <a:srgbClr val="B68253">
                    <a:tint val="44500"/>
                    <a:satMod val="160000"/>
                  </a:srgb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-123825" y="904877"/>
              <a:ext cx="704850" cy="10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36A3C"/>
                </a:gs>
                <a:gs pos="32000">
                  <a:srgbClr val="B68253">
                    <a:tint val="44500"/>
                    <a:satMod val="160000"/>
                  </a:srgb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7" name="Group 36"/>
          <p:cNvGrpSpPr/>
          <p:nvPr userDrawn="1"/>
        </p:nvGrpSpPr>
        <p:grpSpPr>
          <a:xfrm>
            <a:off x="-147639" y="4952196"/>
            <a:ext cx="714310" cy="457200"/>
            <a:chOff x="-123825" y="654051"/>
            <a:chExt cx="895090" cy="457200"/>
          </a:xfrm>
        </p:grpSpPr>
        <p:sp>
          <p:nvSpPr>
            <p:cNvPr id="38" name="Oval 37"/>
            <p:cNvSpPr/>
            <p:nvPr/>
          </p:nvSpPr>
          <p:spPr>
            <a:xfrm>
              <a:off x="314065" y="654051"/>
              <a:ext cx="457200" cy="457200"/>
            </a:xfrm>
            <a:prstGeom prst="ellipse">
              <a:avLst/>
            </a:prstGeom>
            <a:solidFill>
              <a:srgbClr val="8F5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-123825" y="771526"/>
              <a:ext cx="704850" cy="10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36A3C"/>
                </a:gs>
                <a:gs pos="32000">
                  <a:srgbClr val="B68253">
                    <a:tint val="44500"/>
                    <a:satMod val="160000"/>
                  </a:srgb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-123825" y="904877"/>
              <a:ext cx="704850" cy="10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36A3C"/>
                </a:gs>
                <a:gs pos="32000">
                  <a:srgbClr val="B68253">
                    <a:tint val="44500"/>
                    <a:satMod val="160000"/>
                  </a:srgb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1" name="Group 40"/>
          <p:cNvGrpSpPr/>
          <p:nvPr userDrawn="1"/>
        </p:nvGrpSpPr>
        <p:grpSpPr>
          <a:xfrm>
            <a:off x="-147639" y="5840403"/>
            <a:ext cx="714310" cy="457200"/>
            <a:chOff x="-123825" y="654051"/>
            <a:chExt cx="895090" cy="457200"/>
          </a:xfrm>
        </p:grpSpPr>
        <p:sp>
          <p:nvSpPr>
            <p:cNvPr id="42" name="Oval 41"/>
            <p:cNvSpPr/>
            <p:nvPr/>
          </p:nvSpPr>
          <p:spPr>
            <a:xfrm>
              <a:off x="314065" y="654051"/>
              <a:ext cx="457200" cy="457200"/>
            </a:xfrm>
            <a:prstGeom prst="ellipse">
              <a:avLst/>
            </a:prstGeom>
            <a:solidFill>
              <a:srgbClr val="8F5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-123825" y="771526"/>
              <a:ext cx="704850" cy="10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36A3C"/>
                </a:gs>
                <a:gs pos="32000">
                  <a:srgbClr val="B68253">
                    <a:tint val="44500"/>
                    <a:satMod val="160000"/>
                  </a:srgb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-123825" y="904877"/>
              <a:ext cx="704850" cy="10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36A3C"/>
                </a:gs>
                <a:gs pos="32000">
                  <a:srgbClr val="B68253">
                    <a:tint val="44500"/>
                    <a:satMod val="160000"/>
                  </a:srgb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4085" y="275934"/>
            <a:ext cx="7476190" cy="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1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8161-6125-4C8D-88B2-AF91A75D932E}" type="datetimeFigureOut">
              <a:rPr lang="vi-VN" smtClean="0"/>
              <a:t>21/08/2023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6F38-8051-4C8F-8C7A-54F69ADE26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357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8161-6125-4C8D-88B2-AF91A75D932E}" type="datetimeFigureOut">
              <a:rPr lang="vi-VN" smtClean="0"/>
              <a:t>21/08/2023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6F38-8051-4C8F-8C7A-54F69ADE26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5104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8161-6125-4C8D-88B2-AF91A75D932E}" type="datetimeFigureOut">
              <a:rPr lang="vi-VN" smtClean="0"/>
              <a:t>21/08/2023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6F38-8051-4C8F-8C7A-54F69ADE26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7053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8161-6125-4C8D-88B2-AF91A75D932E}" type="datetimeFigureOut">
              <a:rPr lang="vi-VN" smtClean="0"/>
              <a:t>21/08/2023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6F38-8051-4C8F-8C7A-54F69ADE26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2232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8161-6125-4C8D-88B2-AF91A75D932E}" type="datetimeFigureOut">
              <a:rPr lang="vi-VN" smtClean="0"/>
              <a:t>21/08/2023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6F38-8051-4C8F-8C7A-54F69ADE26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3383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8161-6125-4C8D-88B2-AF91A75D932E}" type="datetimeFigureOut">
              <a:rPr lang="vi-VN" smtClean="0"/>
              <a:t>21/08/2023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6F38-8051-4C8F-8C7A-54F69ADE26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767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8161-6125-4C8D-88B2-AF91A75D932E}" type="datetimeFigureOut">
              <a:rPr lang="vi-VN" smtClean="0"/>
              <a:t>21/08/2023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6F38-8051-4C8F-8C7A-54F69ADE26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717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8161-6125-4C8D-88B2-AF91A75D932E}" type="datetimeFigureOut">
              <a:rPr lang="vi-VN" smtClean="0"/>
              <a:t>21/08/2023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6F38-8051-4C8F-8C7A-54F69ADE26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3674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8161-6125-4C8D-88B2-AF91A75D932E}" type="datetimeFigureOut">
              <a:rPr lang="vi-VN" smtClean="0"/>
              <a:t>21/08/2023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6F38-8051-4C8F-8C7A-54F69ADE26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821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8161-6125-4C8D-88B2-AF91A75D932E}" type="datetimeFigureOut">
              <a:rPr lang="vi-VN" smtClean="0"/>
              <a:t>21/08/2023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6F38-8051-4C8F-8C7A-54F69ADE26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6665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D8161-6125-4C8D-88B2-AF91A75D932E}" type="datetimeFigureOut">
              <a:rPr lang="vi-VN" smtClean="0"/>
              <a:t>21/08/2023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46F38-8051-4C8F-8C7A-54F69ADE26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773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2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1.png"/><Relationship Id="rId7" Type="http://schemas.openxmlformats.org/officeDocument/2006/relationships/image" Target="../media/image38.png"/><Relationship Id="rId12" Type="http://schemas.openxmlformats.org/officeDocument/2006/relationships/image" Target="../media/image14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13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1.pn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13.pn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5.bin"/><Relationship Id="rId3" Type="http://schemas.openxmlformats.org/officeDocument/2006/relationships/image" Target="../media/image20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7.wmf"/><Relationship Id="rId4" Type="http://schemas.openxmlformats.org/officeDocument/2006/relationships/image" Target="../media/image21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24.pn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5.emf"/><Relationship Id="rId4" Type="http://schemas.openxmlformats.org/officeDocument/2006/relationships/image" Target="../media/image14.jpeg"/><Relationship Id="rId9" Type="http://schemas.openxmlformats.org/officeDocument/2006/relationships/image" Target="../media/image2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27.png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6.png"/><Relationship Id="rId11" Type="http://schemas.openxmlformats.org/officeDocument/2006/relationships/image" Target="../media/image26.wmf"/><Relationship Id="rId5" Type="http://schemas.openxmlformats.org/officeDocument/2006/relationships/image" Target="../media/image65.png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28.png"/><Relationship Id="rId9" Type="http://schemas.openxmlformats.org/officeDocument/2006/relationships/image" Target="../media/image2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microsoft.com/office/2007/relationships/media" Target="../media/media1.mp4"/><Relationship Id="rId7" Type="http://schemas.openxmlformats.org/officeDocument/2006/relationships/oleObject" Target="../embeddings/oleObject9.bin"/><Relationship Id="rId2" Type="http://schemas.openxmlformats.org/officeDocument/2006/relationships/video" Target="NULL" TargetMode="Externa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0.wmf"/><Relationship Id="rId4" Type="http://schemas.openxmlformats.org/officeDocument/2006/relationships/slideLayout" Target="../slideLayouts/slideLayout1.xml"/><Relationship Id="rId9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>
                <a:solidFill>
                  <a:srgbClr val="FCF4E8"/>
                </a:solidFill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>
                <a:solidFill>
                  <a:srgbClr val="FCF4E8"/>
                </a:solidFill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>
                <a:solidFill>
                  <a:srgbClr val="FCF4E8"/>
                </a:solidFill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>
                <a:solidFill>
                  <a:srgbClr val="FCF4E8"/>
                </a:solidFill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>
                <a:solidFill>
                  <a:srgbClr val="FCF4E8"/>
                </a:solidFill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366856" y="980663"/>
            <a:ext cx="893964" cy="4756217"/>
            <a:chOff x="-148344" y="1"/>
            <a:chExt cx="1787927" cy="9512433"/>
          </a:xfrm>
        </p:grpSpPr>
        <p:sp>
          <p:nvSpPr>
            <p:cNvPr id="40" name="TextBox 40"/>
            <p:cNvSpPr txBox="1"/>
            <p:nvPr/>
          </p:nvSpPr>
          <p:spPr>
            <a:xfrm rot="16200000">
              <a:off x="508044" y="6121575"/>
              <a:ext cx="475152" cy="17879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 rot="16200000">
              <a:off x="508043" y="-656386"/>
              <a:ext cx="475152" cy="17879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 rot="16200000">
              <a:off x="508044" y="473275"/>
              <a:ext cx="475152" cy="178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 rot="16200000">
              <a:off x="508044" y="1602935"/>
              <a:ext cx="475152" cy="178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 rot="16200000">
              <a:off x="508044" y="2732595"/>
              <a:ext cx="475152" cy="178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 rot="16200000">
              <a:off x="508044" y="3862255"/>
              <a:ext cx="475152" cy="178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16200000">
              <a:off x="508044" y="4991915"/>
              <a:ext cx="475152" cy="178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4" y="7251235"/>
              <a:ext cx="475152" cy="178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4" y="8380895"/>
              <a:ext cx="475152" cy="178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1" name="TextBox 5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786659" y="672178"/>
            <a:ext cx="9970759" cy="5486400"/>
            <a:chOff x="0" y="0"/>
            <a:chExt cx="3939065" cy="2167467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>
              <a:solidFill>
                <a:srgbClr val="9FC2B6"/>
              </a:solidFill>
            </a:ln>
          </p:spPr>
        </p:sp>
        <p:sp>
          <p:nvSpPr>
            <p:cNvPr id="54" name="TextBox 5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AutoShape 55"/>
          <p:cNvSpPr/>
          <p:nvPr/>
        </p:nvSpPr>
        <p:spPr>
          <a:xfrm rot="-8791684">
            <a:off x="5736372" y="1642545"/>
            <a:ext cx="2096868" cy="0"/>
          </a:xfrm>
          <a:prstGeom prst="line">
            <a:avLst/>
          </a:prstGeom>
          <a:ln w="47625" cap="flat">
            <a:solidFill>
              <a:srgbClr val="E76262"/>
            </a:solidFill>
            <a:prstDash val="lgDash"/>
            <a:headEnd type="none" w="sm" len="sm"/>
            <a:tailEnd type="none" w="sm" len="sm"/>
          </a:ln>
        </p:spPr>
      </p:sp>
      <p:sp>
        <p:nvSpPr>
          <p:cNvPr id="56" name="AutoShape 56"/>
          <p:cNvSpPr/>
          <p:nvPr/>
        </p:nvSpPr>
        <p:spPr>
          <a:xfrm rot="-2000892">
            <a:off x="3948568" y="1642545"/>
            <a:ext cx="2096868" cy="0"/>
          </a:xfrm>
          <a:prstGeom prst="line">
            <a:avLst/>
          </a:prstGeom>
          <a:ln w="47625" cap="flat">
            <a:solidFill>
              <a:srgbClr val="E76262"/>
            </a:solidFill>
            <a:prstDash val="lgDash"/>
            <a:headEnd type="none" w="sm" len="sm"/>
            <a:tailEnd type="none" w="sm" len="sm"/>
          </a:ln>
        </p:spPr>
      </p:sp>
      <p:grpSp>
        <p:nvGrpSpPr>
          <p:cNvPr id="57" name="Group 57"/>
          <p:cNvGrpSpPr/>
          <p:nvPr/>
        </p:nvGrpSpPr>
        <p:grpSpPr>
          <a:xfrm>
            <a:off x="5241650" y="581782"/>
            <a:ext cx="1268345" cy="1268345"/>
            <a:chOff x="0" y="0"/>
            <a:chExt cx="812800" cy="812800"/>
          </a:xfrm>
        </p:grpSpPr>
        <p:sp>
          <p:nvSpPr>
            <p:cNvPr id="58" name="Freeform 5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CF91"/>
            </a:solidFill>
            <a:ln w="47625">
              <a:solidFill>
                <a:srgbClr val="E76262"/>
              </a:solidFill>
            </a:ln>
          </p:spPr>
        </p:sp>
        <p:sp>
          <p:nvSpPr>
            <p:cNvPr id="59" name="TextBox 59"/>
            <p:cNvSpPr txBox="1"/>
            <p:nvPr/>
          </p:nvSpPr>
          <p:spPr>
            <a:xfrm>
              <a:off x="76200" y="-57150"/>
              <a:ext cx="660400" cy="793750"/>
            </a:xfrm>
            <a:prstGeom prst="rect">
              <a:avLst/>
            </a:prstGeom>
          </p:spPr>
          <p:txBody>
            <a:bodyPr lIns="31657" tIns="31657" rIns="31657" bIns="31657" rtlCol="0" anchor="ctr"/>
            <a:lstStyle/>
            <a:p>
              <a:pPr algn="ctr">
                <a:lnSpc>
                  <a:spcPts val="6533"/>
                </a:lnSpc>
              </a:pPr>
              <a:r>
                <a:rPr lang="vi-VN" sz="4800" b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§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4666" dirty="0">
                <a:solidFill>
                  <a:srgbClr val="503D3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2256426" y="2236661"/>
            <a:ext cx="7266049" cy="3562744"/>
            <a:chOff x="0" y="0"/>
            <a:chExt cx="3393203" cy="405776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3393203" cy="405776"/>
            </a:xfrm>
            <a:custGeom>
              <a:avLst/>
              <a:gdLst/>
              <a:ahLst/>
              <a:cxnLst/>
              <a:rect l="l" t="t" r="r" b="b"/>
              <a:pathLst>
                <a:path w="3393203" h="405776">
                  <a:moveTo>
                    <a:pt x="71033" y="0"/>
                  </a:moveTo>
                  <a:lnTo>
                    <a:pt x="3322170" y="0"/>
                  </a:lnTo>
                  <a:cubicBezTo>
                    <a:pt x="3341010" y="0"/>
                    <a:pt x="3359077" y="7484"/>
                    <a:pt x="3372398" y="20805"/>
                  </a:cubicBezTo>
                  <a:cubicBezTo>
                    <a:pt x="3385720" y="34126"/>
                    <a:pt x="3393203" y="52194"/>
                    <a:pt x="3393203" y="71033"/>
                  </a:cubicBezTo>
                  <a:lnTo>
                    <a:pt x="3393203" y="334743"/>
                  </a:lnTo>
                  <a:cubicBezTo>
                    <a:pt x="3393203" y="353582"/>
                    <a:pt x="3385720" y="371650"/>
                    <a:pt x="3372398" y="384971"/>
                  </a:cubicBezTo>
                  <a:cubicBezTo>
                    <a:pt x="3359077" y="398292"/>
                    <a:pt x="3341010" y="405776"/>
                    <a:pt x="3322170" y="405776"/>
                  </a:cubicBezTo>
                  <a:lnTo>
                    <a:pt x="71033" y="405776"/>
                  </a:lnTo>
                  <a:cubicBezTo>
                    <a:pt x="52194" y="405776"/>
                    <a:pt x="34126" y="398292"/>
                    <a:pt x="20805" y="384971"/>
                  </a:cubicBezTo>
                  <a:cubicBezTo>
                    <a:pt x="7484" y="371650"/>
                    <a:pt x="0" y="353582"/>
                    <a:pt x="0" y="334743"/>
                  </a:cubicBezTo>
                  <a:lnTo>
                    <a:pt x="0" y="71033"/>
                  </a:lnTo>
                  <a:cubicBezTo>
                    <a:pt x="0" y="52194"/>
                    <a:pt x="7484" y="34126"/>
                    <a:pt x="20805" y="20805"/>
                  </a:cubicBezTo>
                  <a:cubicBezTo>
                    <a:pt x="34126" y="7484"/>
                    <a:pt x="52194" y="0"/>
                    <a:pt x="7103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>
              <a:solidFill>
                <a:srgbClr val="E76262"/>
              </a:solidFill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28650" tIns="28650" rIns="28650" bIns="28650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0376362" y="2603000"/>
            <a:ext cx="1457913" cy="794390"/>
            <a:chOff x="0" y="0"/>
            <a:chExt cx="595553" cy="324506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FFCF91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0444215" y="2498387"/>
            <a:ext cx="1989735" cy="2152953"/>
            <a:chOff x="0" y="-66675"/>
            <a:chExt cx="812800" cy="879475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FFCF91"/>
            </a:solidFill>
            <a:ln w="28575">
              <a:solidFill>
                <a:srgbClr val="FCF4E8"/>
              </a:solidFill>
            </a:ln>
          </p:spPr>
        </p:sp>
        <p:sp>
          <p:nvSpPr>
            <p:cNvPr id="68" name="TextBox 68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>
                <a:lnSpc>
                  <a:spcPts val="2800"/>
                </a:lnSpc>
              </a:pPr>
              <a:endParaRPr lang="en-US" sz="2000" dirty="0">
                <a:solidFill>
                  <a:srgbClr val="503D3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0" name="TextBox 8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5" name="Freeform 8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8" name="Freeform 8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9" name="TextBox 8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91" name="Freeform 9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2" name="TextBox 9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3" name="Group 93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94" name="Freeform 9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5" name="TextBox 9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6" name="Freeform 96"/>
          <p:cNvSpPr/>
          <p:nvPr/>
        </p:nvSpPr>
        <p:spPr>
          <a:xfrm>
            <a:off x="1816667" y="1446664"/>
            <a:ext cx="1274565" cy="278397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t="-112263"/>
            </a:stretch>
          </a:blipFill>
        </p:spPr>
      </p:sp>
      <p:sp>
        <p:nvSpPr>
          <p:cNvPr id="101" name="TextBox 101"/>
          <p:cNvSpPr txBox="1"/>
          <p:nvPr/>
        </p:nvSpPr>
        <p:spPr>
          <a:xfrm>
            <a:off x="2623057" y="2693977"/>
            <a:ext cx="6718417" cy="4039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LÍ THALÈS TRONG TAM GIÁC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I. ĐOẠN THẲNG TỈ LỆ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II. ĐỊNH LÍ THALÈS TRONG TAM GIÁC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 Định lí Thalès</a:t>
            </a:r>
          </a:p>
          <a:p>
            <a:pPr marL="857250" indent="-857250" algn="ctr">
              <a:lnSpc>
                <a:spcPts val="4480"/>
              </a:lnSpc>
              <a:spcBef>
                <a:spcPct val="0"/>
              </a:spcBef>
              <a:buAutoNum type="romanUcPeriod"/>
            </a:pP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3" name="Group 103"/>
          <p:cNvGrpSpPr/>
          <p:nvPr/>
        </p:nvGrpSpPr>
        <p:grpSpPr>
          <a:xfrm>
            <a:off x="398606" y="1126758"/>
            <a:ext cx="893964" cy="4756218"/>
            <a:chOff x="4056" y="-1"/>
            <a:chExt cx="1787927" cy="9512435"/>
          </a:xfrm>
        </p:grpSpPr>
        <p:sp>
          <p:nvSpPr>
            <p:cNvPr id="104" name="TextBox 104"/>
            <p:cNvSpPr txBox="1"/>
            <p:nvPr/>
          </p:nvSpPr>
          <p:spPr>
            <a:xfrm rot="5400000">
              <a:off x="660443" y="-656388"/>
              <a:ext cx="475152" cy="17879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05" name="TextBox 105"/>
            <p:cNvSpPr txBox="1"/>
            <p:nvPr/>
          </p:nvSpPr>
          <p:spPr>
            <a:xfrm rot="5400000">
              <a:off x="660444" y="473273"/>
              <a:ext cx="475152" cy="17879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06" name="TextBox 106"/>
            <p:cNvSpPr txBox="1"/>
            <p:nvPr/>
          </p:nvSpPr>
          <p:spPr>
            <a:xfrm rot="5400000">
              <a:off x="660443" y="1602933"/>
              <a:ext cx="475152" cy="178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07" name="TextBox 107"/>
            <p:cNvSpPr txBox="1"/>
            <p:nvPr/>
          </p:nvSpPr>
          <p:spPr>
            <a:xfrm rot="5400000">
              <a:off x="660443" y="2732595"/>
              <a:ext cx="475152" cy="178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08" name="TextBox 108"/>
            <p:cNvSpPr txBox="1"/>
            <p:nvPr/>
          </p:nvSpPr>
          <p:spPr>
            <a:xfrm rot="5400000">
              <a:off x="660443" y="3862255"/>
              <a:ext cx="475152" cy="178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09" name="TextBox 109"/>
            <p:cNvSpPr txBox="1"/>
            <p:nvPr/>
          </p:nvSpPr>
          <p:spPr>
            <a:xfrm rot="5400000">
              <a:off x="660443" y="4991915"/>
              <a:ext cx="475152" cy="178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10" name="TextBox 110"/>
            <p:cNvSpPr txBox="1"/>
            <p:nvPr/>
          </p:nvSpPr>
          <p:spPr>
            <a:xfrm rot="5400000">
              <a:off x="660443" y="6121577"/>
              <a:ext cx="475152" cy="178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11" name="TextBox 111"/>
            <p:cNvSpPr txBox="1"/>
            <p:nvPr/>
          </p:nvSpPr>
          <p:spPr>
            <a:xfrm rot="5400000">
              <a:off x="660443" y="7251235"/>
              <a:ext cx="475152" cy="178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12" name="TextBox 112"/>
            <p:cNvSpPr txBox="1"/>
            <p:nvPr/>
          </p:nvSpPr>
          <p:spPr>
            <a:xfrm rot="5400000">
              <a:off x="660443" y="8380895"/>
              <a:ext cx="475152" cy="178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113" name="Freeform 113"/>
          <p:cNvSpPr/>
          <p:nvPr/>
        </p:nvSpPr>
        <p:spPr>
          <a:xfrm>
            <a:off x="4946133" y="5411788"/>
            <a:ext cx="1274565" cy="278397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t="-112263"/>
            </a:stretch>
          </a:blipFill>
        </p:spPr>
      </p:sp>
      <p:pic>
        <p:nvPicPr>
          <p:cNvPr id="114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38913">
            <a:off x="1167849" y="4246116"/>
            <a:ext cx="1928595" cy="1660178"/>
          </a:xfrm>
          <a:prstGeom prst="rect">
            <a:avLst/>
          </a:prstGeom>
        </p:spPr>
      </p:pic>
      <p:pic>
        <p:nvPicPr>
          <p:cNvPr id="116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280251">
            <a:off x="8589043" y="925256"/>
            <a:ext cx="1908749" cy="113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6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1" y="3698502"/>
            <a:ext cx="4601523" cy="171547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475" y="2860926"/>
            <a:ext cx="5479696" cy="233066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905360" y="2019198"/>
            <a:ext cx="155042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>
                <a:solidFill>
                  <a:srgbClr val="2A3D52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03</a:t>
            </a:r>
            <a:endParaRPr lang="zh-CN" altLang="en-US" sz="11500" b="1" dirty="0">
              <a:solidFill>
                <a:srgbClr val="2A3D52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943001" y="3429000"/>
            <a:ext cx="45966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rgbClr val="F8F8F8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502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3690219" y="2381476"/>
            <a:ext cx="4946085" cy="3742533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725715" y="885371"/>
            <a:ext cx="5954387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ĐỊNH LÍ THALÈS TRONG TAM GIÁC</a:t>
            </a:r>
            <a:endParaRPr lang="vi-VN" sz="2400" b="1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9474" y="1404852"/>
            <a:ext cx="2333524" cy="461665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Định lí Thalès</a:t>
            </a:r>
            <a:endParaRPr lang="vi-V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15" y="1924333"/>
            <a:ext cx="5780952" cy="4571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0129" y="1425565"/>
            <a:ext cx="3009988" cy="1708372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8817998" y="3280125"/>
            <a:ext cx="2706389" cy="3134593"/>
            <a:chOff x="8388667" y="3366302"/>
            <a:chExt cx="2706389" cy="3134593"/>
          </a:xfrm>
        </p:grpSpPr>
        <p:sp>
          <p:nvSpPr>
            <p:cNvPr id="24" name="Rectangle 23"/>
            <p:cNvSpPr/>
            <p:nvPr/>
          </p:nvSpPr>
          <p:spPr>
            <a:xfrm rot="1166635">
              <a:off x="9211061" y="3366302"/>
              <a:ext cx="433181" cy="2764438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ectangle 12"/>
            <p:cNvSpPr/>
            <p:nvPr/>
          </p:nvSpPr>
          <p:spPr>
            <a:xfrm rot="1252703">
              <a:off x="8439568" y="6106746"/>
              <a:ext cx="881395" cy="344546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388667" y="3432395"/>
              <a:ext cx="2706389" cy="3068500"/>
              <a:chOff x="8223432" y="3432395"/>
              <a:chExt cx="2706389" cy="3068500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7325090">
                <a:off x="7952266" y="4658200"/>
                <a:ext cx="2615991" cy="164381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 rot="1252256">
                <a:off x="8223432" y="6070008"/>
                <a:ext cx="100860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1</a:t>
                </a:r>
                <a:endParaRPr lang="vi-VN" sz="2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 rot="1149862">
                <a:off x="9395427" y="3728685"/>
                <a:ext cx="1534394" cy="2631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Chia</a:t>
                </a:r>
                <a:b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 sắt</a:t>
                </a:r>
                <a: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b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 đoạn</a:t>
                </a:r>
                <a: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 nhau</a:t>
                </a:r>
                <a: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p:grp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903" y="2675285"/>
            <a:ext cx="2190476" cy="32857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903" y="2675285"/>
            <a:ext cx="2190476" cy="32857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903" y="2675285"/>
            <a:ext cx="2190476" cy="328571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9903" y="2675285"/>
            <a:ext cx="2190476" cy="328571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9903" y="2675285"/>
            <a:ext cx="2190476" cy="328571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9903" y="2675285"/>
            <a:ext cx="2190476" cy="328571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9903" y="2675285"/>
            <a:ext cx="2190476" cy="3285714"/>
          </a:xfrm>
          <a:prstGeom prst="rect">
            <a:avLst/>
          </a:prstGeom>
        </p:spPr>
      </p:pic>
      <p:sp>
        <p:nvSpPr>
          <p:cNvPr id="33" name="Round Diagonal Corner Rectangle 32"/>
          <p:cNvSpPr/>
          <p:nvPr/>
        </p:nvSpPr>
        <p:spPr>
          <a:xfrm>
            <a:off x="739474" y="2576945"/>
            <a:ext cx="2682599" cy="3657600"/>
          </a:xfrm>
          <a:prstGeom prst="round2DiagRect">
            <a:avLst>
              <a:gd name="adj1" fmla="val 32677"/>
              <a:gd name="adj2" fmla="val 7747"/>
            </a:avLst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4" name="Group 33"/>
          <p:cNvGrpSpPr/>
          <p:nvPr/>
        </p:nvGrpSpPr>
        <p:grpSpPr>
          <a:xfrm>
            <a:off x="4538533" y="2576945"/>
            <a:ext cx="2837711" cy="3272403"/>
            <a:chOff x="5226701" y="2372939"/>
            <a:chExt cx="4297688" cy="4141428"/>
          </a:xfrm>
        </p:grpSpPr>
        <p:pic>
          <p:nvPicPr>
            <p:cNvPr id="35" name="Picture 2" descr="Đèn Ánh Sáng Bóng Ý - Ảnh miễn phí trên Pixabay - Pixabay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17" t="16955" r="16263" b="17112"/>
            <a:stretch/>
          </p:blipFill>
          <p:spPr bwMode="auto">
            <a:xfrm>
              <a:off x="5226701" y="2372939"/>
              <a:ext cx="4297688" cy="4141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6027709" y="3145823"/>
              <a:ext cx="2804518" cy="2921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 định lí </a:t>
              </a:r>
              <a:b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Thalès.</a:t>
              </a:r>
            </a:p>
            <a:p>
              <a:pPr algn="ctr"/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hãy nêu</a:t>
              </a:r>
            </a:p>
            <a:p>
              <a:pPr algn="ctr"/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chia </a:t>
              </a:r>
              <a:b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</a:p>
            <a:p>
              <a:pPr algn="ctr"/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Sắt.</a:t>
              </a:r>
              <a:endPara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8636304" y="778132"/>
            <a:ext cx="33831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Dư lại quên đem thước để đo (rất khó chia).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71913" y="2416751"/>
            <a:ext cx="40927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- Đặt thanh sắt trên mặt sân phẳng</a:t>
            </a:r>
            <a:b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xem như đoạn AB.</a:t>
            </a:r>
            <a:endParaRPr lang="vi-VN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71913" y="3118854"/>
            <a:ext cx="14961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- Vẽ tia Ax.</a:t>
            </a:r>
            <a:endParaRPr lang="vi-VN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71913" y="3482403"/>
            <a:ext cx="41528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- Trên tia Ax đánh dấu các đoạn</a:t>
            </a:r>
          </a:p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AM = MN = NP = PQ = QC có độ </a:t>
            </a:r>
          </a:p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dài bằng một đoạn dây không dãn.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71913" y="4523061"/>
            <a:ext cx="33436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- Trong 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 kẻ MI // BC.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71913" y="4886610"/>
            <a:ext cx="48390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- Khi đó AI có độ dài bằng 1/5 đoạn AB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71913" y="5250161"/>
            <a:ext cx="43192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- Dựa theo đoạn mẫu AI. Bác Dư cắt</a:t>
            </a:r>
          </a:p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thanh sắt thành 5 phần bằng nhau.</a:t>
            </a:r>
          </a:p>
        </p:txBody>
      </p:sp>
      <p:sp>
        <p:nvSpPr>
          <p:cNvPr id="45" name="Sun 44"/>
          <p:cNvSpPr/>
          <p:nvPr/>
        </p:nvSpPr>
        <p:spPr>
          <a:xfrm>
            <a:off x="8606400" y="3157941"/>
            <a:ext cx="3256118" cy="3352921"/>
          </a:xfrm>
          <a:prstGeom prst="sun">
            <a:avLst>
              <a:gd name="adj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EM HÃY GIẢI THÍCH XEM. TẠI SAO TIẾN HÀNH THEO CÁC BƯỚC HƯỚNG DẪN THI CHIA ĐỀU ĐƯỢC THANH SẮT?</a:t>
            </a:r>
            <a:endParaRPr lang="vi-VN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07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3" grpId="0" animBg="1"/>
      <p:bldP spid="38" grpId="0"/>
      <p:bldP spid="39" grpId="0"/>
      <p:bldP spid="40" grpId="0"/>
      <p:bldP spid="41" grpId="0"/>
      <p:bldP spid="42" grpId="0"/>
      <p:bldP spid="43" grpId="0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5715" y="885371"/>
            <a:ext cx="5954387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ĐỊNH LÍ THALÈS TRONG TAM GIÁC</a:t>
            </a:r>
            <a:endParaRPr lang="vi-VN" sz="2400" b="1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9474" y="1404852"/>
            <a:ext cx="2333524" cy="461665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Định lí Thalès</a:t>
            </a:r>
            <a:endParaRPr lang="vi-V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15" y="1924333"/>
            <a:ext cx="5780952" cy="4571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0129" y="1425565"/>
            <a:ext cx="3009988" cy="1708372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8817998" y="3280125"/>
            <a:ext cx="2706389" cy="3134593"/>
            <a:chOff x="8388667" y="3366302"/>
            <a:chExt cx="2706389" cy="3134593"/>
          </a:xfrm>
        </p:grpSpPr>
        <p:sp>
          <p:nvSpPr>
            <p:cNvPr id="24" name="Rectangle 23"/>
            <p:cNvSpPr/>
            <p:nvPr/>
          </p:nvSpPr>
          <p:spPr>
            <a:xfrm rot="1166635">
              <a:off x="9211061" y="3366302"/>
              <a:ext cx="433181" cy="2764438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ectangle 12"/>
            <p:cNvSpPr/>
            <p:nvPr/>
          </p:nvSpPr>
          <p:spPr>
            <a:xfrm rot="1252703">
              <a:off x="8439568" y="6106746"/>
              <a:ext cx="881395" cy="344546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388667" y="3432395"/>
              <a:ext cx="2706389" cy="3068500"/>
              <a:chOff x="8223432" y="3432395"/>
              <a:chExt cx="2706389" cy="3068500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7325090">
                <a:off x="7952266" y="4658200"/>
                <a:ext cx="2615991" cy="164381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 rot="1252256">
                <a:off x="8223432" y="6070008"/>
                <a:ext cx="100860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1</a:t>
                </a:r>
                <a:endParaRPr lang="vi-VN" sz="2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 rot="1149862">
                <a:off x="9395427" y="3728685"/>
                <a:ext cx="1534394" cy="2631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Chia</a:t>
                </a:r>
                <a:b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 sắt</a:t>
                </a:r>
                <a: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b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 đoạn</a:t>
                </a:r>
                <a: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 nhau</a:t>
                </a:r>
                <a: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p:grp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903" y="2675285"/>
            <a:ext cx="2190476" cy="32857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903" y="2675285"/>
            <a:ext cx="2190476" cy="32857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903" y="2675285"/>
            <a:ext cx="2190476" cy="328571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9903" y="2675285"/>
            <a:ext cx="2190476" cy="328571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9903" y="2675285"/>
            <a:ext cx="2190476" cy="328571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9903" y="2675285"/>
            <a:ext cx="2190476" cy="328571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9903" y="2675285"/>
            <a:ext cx="2190476" cy="3285714"/>
          </a:xfrm>
          <a:prstGeom prst="rect">
            <a:avLst/>
          </a:prstGeom>
        </p:spPr>
      </p:pic>
      <p:sp>
        <p:nvSpPr>
          <p:cNvPr id="33" name="Round Diagonal Corner Rectangle 32"/>
          <p:cNvSpPr/>
          <p:nvPr/>
        </p:nvSpPr>
        <p:spPr>
          <a:xfrm>
            <a:off x="739474" y="2576945"/>
            <a:ext cx="2682599" cy="3657600"/>
          </a:xfrm>
          <a:prstGeom prst="round2DiagRect">
            <a:avLst>
              <a:gd name="adj1" fmla="val 32677"/>
              <a:gd name="adj2" fmla="val 7747"/>
            </a:avLst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Rectangle 36"/>
          <p:cNvSpPr/>
          <p:nvPr/>
        </p:nvSpPr>
        <p:spPr>
          <a:xfrm>
            <a:off x="8636304" y="778132"/>
            <a:ext cx="33831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Dư lại quên đem thước để đo (rất khó chia).</a:t>
            </a:r>
          </a:p>
        </p:txBody>
      </p:sp>
    </p:spTree>
    <p:extLst>
      <p:ext uri="{BB962C8B-B14F-4D97-AF65-F5344CB8AC3E}">
        <p14:creationId xmlns:p14="http://schemas.microsoft.com/office/powerpoint/2010/main" val="171805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1" y="3698502"/>
            <a:ext cx="4601523" cy="171547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475" y="2860926"/>
            <a:ext cx="5479696" cy="233066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905360" y="2019198"/>
            <a:ext cx="155042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>
                <a:solidFill>
                  <a:srgbClr val="2A3D52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04</a:t>
            </a:r>
            <a:endParaRPr lang="zh-CN" altLang="en-US" sz="11500" b="1" dirty="0">
              <a:solidFill>
                <a:srgbClr val="2A3D52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002033" y="3429000"/>
            <a:ext cx="47195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rgbClr val="F8F8F8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12438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2457" y="1262744"/>
            <a:ext cx="10450285" cy="526297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SINH TỰ HỌC Ở NHÀ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* Học hiểu định lí Thalès bằng lời. Ghi được giả thiết và kết luận định lí thông qua hình vẽ.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* Xem lại và hiểu các bài tập đã giải.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* Làm thêm bài tập 2 SGK trang 57 của bộ sách Cánh diều toán 8 tập 2.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* Đọc hiểu trước định lí đảo và hệ quả định lí Thalès.</a:t>
            </a:r>
          </a:p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LUÔN CHĂM NGOAN – HỌC TỐT!</a:t>
            </a:r>
          </a:p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GẶP CÁC EM.</a:t>
            </a:r>
          </a:p>
        </p:txBody>
      </p:sp>
    </p:spTree>
    <p:extLst>
      <p:ext uri="{BB962C8B-B14F-4D97-AF65-F5344CB8AC3E}">
        <p14:creationId xmlns:p14="http://schemas.microsoft.com/office/powerpoint/2010/main" val="3856165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1" y="3698502"/>
            <a:ext cx="4601523" cy="171547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691" y="1107996"/>
            <a:ext cx="5479696" cy="233066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905360" y="2019198"/>
            <a:ext cx="121860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>
                <a:solidFill>
                  <a:srgbClr val="2A3D52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01</a:t>
            </a:r>
            <a:endParaRPr lang="zh-CN" altLang="en-US" sz="11500" b="1" dirty="0">
              <a:solidFill>
                <a:srgbClr val="2A3D52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249739" y="1634909"/>
            <a:ext cx="374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F8F8F8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MỞ ĐẦU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="" xmlns:a16="http://schemas.microsoft.com/office/drawing/2014/main" id="{9A9D927D-33CD-4897-B5ED-38B99F9899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768" y="3510196"/>
            <a:ext cx="2499962" cy="207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5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rot="1252703">
            <a:off x="8439568" y="6106746"/>
            <a:ext cx="881395" cy="34454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412" y="1425565"/>
            <a:ext cx="3523809" cy="2000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4087" y="827773"/>
            <a:ext cx="7140626" cy="3121702"/>
            <a:chOff x="974858" y="1101316"/>
            <a:chExt cx="7140626" cy="312170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4858" y="3042422"/>
              <a:ext cx="759492" cy="118059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760859" y="1101316"/>
              <a:ext cx="6354625" cy="30469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Em thân mến!</a:t>
              </a:r>
            </a:p>
            <a:p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 học thật ra rất gần gũi với cuộc sống.</a:t>
              </a:r>
            </a:p>
            <a:p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Chẳng hạn: </a:t>
              </a:r>
            </a:p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“Bác Dư (thợ làm sắt) muốn cắt thanh sắt (hình 1)</a:t>
              </a:r>
            </a:p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 năm phần bằng nhau nhưng bác lại quên</a:t>
              </a:r>
              <a:b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đem thước để đo (rất khó chia).</a:t>
              </a:r>
            </a:p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Bác Dư có thể thực hiện điều đó bằng cách nào?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388667" y="3432395"/>
            <a:ext cx="2706389" cy="3068500"/>
            <a:chOff x="8223432" y="3432395"/>
            <a:chExt cx="2706389" cy="30685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7325090">
              <a:off x="7952266" y="4658200"/>
              <a:ext cx="2615991" cy="16438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1252256">
              <a:off x="8223432" y="6070008"/>
              <a:ext cx="100860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1</a:t>
              </a:r>
              <a:endParaRPr lang="vi-VN" sz="2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149862">
              <a:off x="9395427" y="3728685"/>
              <a:ext cx="1534394" cy="26314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Chia</a:t>
              </a:r>
              <a:br>
                <a:rPr lang="en-US" sz="2200" b="1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 sắt</a:t>
              </a:r>
              <a:r>
                <a:rPr lang="en-US" sz="2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en-US" sz="2200" b="1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br>
                <a:rPr lang="en-US" sz="2200" b="1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đoạn</a:t>
              </a:r>
              <a:r>
                <a:rPr lang="en-US" sz="2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en-US" sz="2200" b="1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 nhau</a:t>
              </a:r>
              <a:r>
                <a:rPr lang="en-US" sz="2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84666" y="4535524"/>
            <a:ext cx="6833581" cy="1384995"/>
            <a:chOff x="671865" y="4535524"/>
            <a:chExt cx="6833581" cy="1384995"/>
          </a:xfrm>
        </p:grpSpPr>
        <p:pic>
          <p:nvPicPr>
            <p:cNvPr id="13314" name="Picture 2" descr="Đèn Ánh Sáng Bóng Ý - Ảnh miễn phí trên Pixabay - Pixabay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17" t="12732" r="16263"/>
            <a:stretch/>
          </p:blipFill>
          <p:spPr bwMode="auto">
            <a:xfrm>
              <a:off x="671865" y="4662714"/>
              <a:ext cx="866948" cy="1105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931484" y="4535524"/>
              <a:ext cx="5573962" cy="138499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 hãy chia </a:t>
              </a:r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 sắt </a:t>
              </a: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 (hình 1) </a:t>
              </a:r>
              <a: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 </a:t>
              </a:r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phần bằng nhau </a:t>
              </a:r>
              <a: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 Bác Dư thế nào?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 rot="1166635">
            <a:off x="9211061" y="3366302"/>
            <a:ext cx="433181" cy="276443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/>
          <p:cNvSpPr/>
          <p:nvPr/>
        </p:nvSpPr>
        <p:spPr>
          <a:xfrm>
            <a:off x="2205023" y="254608"/>
            <a:ext cx="8189449" cy="624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Chevron 15"/>
          <p:cNvSpPr/>
          <p:nvPr/>
        </p:nvSpPr>
        <p:spPr>
          <a:xfrm>
            <a:off x="7494002" y="1808708"/>
            <a:ext cx="416288" cy="1233714"/>
          </a:xfrm>
          <a:prstGeom prst="chevron">
            <a:avLst/>
          </a:prstGeom>
          <a:solidFill>
            <a:srgbClr val="00B0F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cxnSp>
        <p:nvCxnSpPr>
          <p:cNvPr id="18" name="Elbow Connector 17"/>
          <p:cNvCxnSpPr>
            <a:endCxn id="13314" idx="1"/>
          </p:cNvCxnSpPr>
          <p:nvPr/>
        </p:nvCxnSpPr>
        <p:spPr>
          <a:xfrm rot="5400000">
            <a:off x="-407354" y="2603221"/>
            <a:ext cx="4504397" cy="720356"/>
          </a:xfrm>
          <a:prstGeom prst="bentConnector4">
            <a:avLst>
              <a:gd name="adj1" fmla="val -604"/>
              <a:gd name="adj2" fmla="val 198225"/>
            </a:avLst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hevron 31"/>
          <p:cNvSpPr/>
          <p:nvPr/>
        </p:nvSpPr>
        <p:spPr>
          <a:xfrm>
            <a:off x="2412137" y="4736336"/>
            <a:ext cx="281149" cy="969555"/>
          </a:xfrm>
          <a:prstGeom prst="chevron">
            <a:avLst/>
          </a:prstGeom>
          <a:solidFill>
            <a:srgbClr val="00B0F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40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2" grpId="0" animBg="1"/>
      <p:bldP spid="3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1" y="3698502"/>
            <a:ext cx="4601523" cy="171547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475" y="2860926"/>
            <a:ext cx="5479696" cy="233066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905360" y="2019198"/>
            <a:ext cx="152317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>
                <a:solidFill>
                  <a:srgbClr val="2A3D52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02</a:t>
            </a:r>
            <a:endParaRPr lang="zh-CN" altLang="en-US" sz="11500" b="1" dirty="0">
              <a:solidFill>
                <a:srgbClr val="2A3D52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792227" y="3149095"/>
            <a:ext cx="5188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F8F8F8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HÌNH THÀNH KIẾN THỨC</a:t>
            </a:r>
          </a:p>
        </p:txBody>
      </p:sp>
    </p:spTree>
    <p:extLst>
      <p:ext uri="{BB962C8B-B14F-4D97-AF65-F5344CB8AC3E}">
        <p14:creationId xmlns:p14="http://schemas.microsoft.com/office/powerpoint/2010/main" val="158271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29" y="1465036"/>
            <a:ext cx="1090190" cy="610506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7" name="Rectangle 6"/>
          <p:cNvSpPr/>
          <p:nvPr/>
        </p:nvSpPr>
        <p:spPr>
          <a:xfrm>
            <a:off x="1562741" y="2021139"/>
            <a:ext cx="4173044" cy="893958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725715" y="885371"/>
            <a:ext cx="3450047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ĐOẠN THẲNG TỈ LỆ</a:t>
            </a:r>
            <a:endParaRPr lang="vi-VN" sz="24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2740" y="1547151"/>
            <a:ext cx="10241333" cy="446276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300">
                <a:latin typeface="Times New Roman" panose="02020603050405020304" pitchFamily="18" charset="0"/>
                <a:cs typeface="Times New Roman" panose="02020603050405020304" pitchFamily="18" charset="0"/>
              </a:rPr>
              <a:t>Cho hai đoạn thẳng </a:t>
            </a:r>
            <a:r>
              <a:rPr lang="en-US" sz="2300" i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2300">
                <a:latin typeface="Times New Roman" panose="02020603050405020304" pitchFamily="18" charset="0"/>
                <a:cs typeface="Times New Roman" panose="02020603050405020304" pitchFamily="18" charset="0"/>
              </a:rPr>
              <a:t> = 2 cm, </a:t>
            </a:r>
            <a:r>
              <a:rPr lang="en-US" sz="2300" i="1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en-US" sz="2300">
                <a:latin typeface="Times New Roman" panose="02020603050405020304" pitchFamily="18" charset="0"/>
                <a:cs typeface="Times New Roman" panose="02020603050405020304" pitchFamily="18" charset="0"/>
              </a:rPr>
              <a:t> = 3 cm và hai đoạn thẳng MN = 4 cm, PQ = 6 cm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74411" y="3090659"/>
            <a:ext cx="4269489" cy="2633992"/>
            <a:chOff x="574411" y="3198772"/>
            <a:chExt cx="4269489" cy="2633992"/>
          </a:xfrm>
        </p:grpSpPr>
        <p:sp>
          <p:nvSpPr>
            <p:cNvPr id="9" name="Snip Diagonal Corner Rectangle 8"/>
            <p:cNvSpPr/>
            <p:nvPr/>
          </p:nvSpPr>
          <p:spPr>
            <a:xfrm>
              <a:off x="1671210" y="3198772"/>
              <a:ext cx="3172690" cy="2633992"/>
            </a:xfrm>
            <a:prstGeom prst="snip2Diag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74411" y="4101876"/>
              <a:ext cx="1045479" cy="830997"/>
              <a:chOff x="574411" y="4100269"/>
              <a:chExt cx="1045479" cy="830997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574411" y="4100269"/>
                <a:ext cx="104547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</a:p>
              <a:p>
                <a:pPr algn="ctr"/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endParaRPr lang="vi-VN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Snip Same Side Corner Rectangle 12"/>
              <p:cNvSpPr/>
              <p:nvPr/>
            </p:nvSpPr>
            <p:spPr>
              <a:xfrm>
                <a:off x="638175" y="4150519"/>
                <a:ext cx="926306" cy="707231"/>
              </a:xfrm>
              <a:prstGeom prst="snip2SameRect">
                <a:avLst>
                  <a:gd name="adj1" fmla="val 17340"/>
                  <a:gd name="adj2" fmla="val 0"/>
                </a:avLst>
              </a:prstGeom>
              <a:solidFill>
                <a:srgbClr val="FF0066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551546" y="5690227"/>
            <a:ext cx="7852229" cy="852963"/>
            <a:chOff x="551546" y="5690227"/>
            <a:chExt cx="7852229" cy="852963"/>
          </a:xfrm>
        </p:grpSpPr>
        <p:sp>
          <p:nvSpPr>
            <p:cNvPr id="25" name="TextBox 24"/>
            <p:cNvSpPr txBox="1"/>
            <p:nvPr/>
          </p:nvSpPr>
          <p:spPr>
            <a:xfrm>
              <a:off x="551546" y="6096914"/>
              <a:ext cx="7852229" cy="446276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3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 đó, hai đoạn thẳng </a:t>
              </a:r>
              <a:r>
                <a:rPr lang="en-US" sz="23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AB, CD </a:t>
              </a:r>
              <a:r>
                <a:rPr lang="en-US" sz="2300" b="1" u="sng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tỉ lệ với </a:t>
              </a:r>
              <a:r>
                <a:rPr lang="en-US" sz="23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 đoạn thẳng nào?</a:t>
              </a:r>
            </a:p>
          </p:txBody>
        </p:sp>
        <p:sp>
          <p:nvSpPr>
            <p:cNvPr id="27" name="Up-Down Arrow 26"/>
            <p:cNvSpPr/>
            <p:nvPr/>
          </p:nvSpPr>
          <p:spPr>
            <a:xfrm>
              <a:off x="2553613" y="5690227"/>
              <a:ext cx="653143" cy="488082"/>
            </a:xfrm>
            <a:prstGeom prst="upDownArrow">
              <a:avLst>
                <a:gd name="adj1" fmla="val 50000"/>
                <a:gd name="adj2" fmla="val 32222"/>
              </a:avLst>
            </a:prstGeom>
            <a:solidFill>
              <a:srgbClr val="00B0F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51546" y="5704368"/>
            <a:ext cx="7903027" cy="852963"/>
            <a:chOff x="551545" y="5690227"/>
            <a:chExt cx="7903027" cy="852963"/>
          </a:xfrm>
        </p:grpSpPr>
        <p:sp>
          <p:nvSpPr>
            <p:cNvPr id="30" name="TextBox 29"/>
            <p:cNvSpPr txBox="1"/>
            <p:nvPr/>
          </p:nvSpPr>
          <p:spPr>
            <a:xfrm>
              <a:off x="551545" y="6096914"/>
              <a:ext cx="7903027" cy="446276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3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2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 </a:t>
              </a:r>
              <a:r>
                <a:rPr lang="en-US" sz="23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3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CD </a:t>
              </a:r>
              <a:r>
                <a:rPr lang="en-US" sz="2300" b="1" u="sng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2300" b="1" u="sng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u="sng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lệ</a:t>
              </a:r>
              <a:r>
                <a:rPr lang="en-US" sz="2300" b="1" u="sng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u="sng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300" b="1" u="sng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2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>
                  <a:solidFill>
                    <a:srgbClr val="007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MN </a:t>
              </a:r>
              <a:r>
                <a:rPr lang="en-US" sz="2300" b="1" dirty="0" err="1">
                  <a:solidFill>
                    <a:srgbClr val="007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300" b="1" dirty="0">
                  <a:solidFill>
                    <a:srgbClr val="007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PQ</a:t>
              </a:r>
              <a:r>
                <a:rPr lang="en-US" sz="2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1" name="Up-Down Arrow 30"/>
            <p:cNvSpPr/>
            <p:nvPr/>
          </p:nvSpPr>
          <p:spPr>
            <a:xfrm>
              <a:off x="2553613" y="5690227"/>
              <a:ext cx="653143" cy="488082"/>
            </a:xfrm>
            <a:prstGeom prst="upDownArrow">
              <a:avLst>
                <a:gd name="adj1" fmla="val 50000"/>
                <a:gd name="adj2" fmla="val 32222"/>
              </a:avLst>
            </a:prstGeom>
            <a:solidFill>
              <a:srgbClr val="00B0F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810825" y="2348282"/>
            <a:ext cx="5008831" cy="3341945"/>
            <a:chOff x="6810825" y="2348282"/>
            <a:chExt cx="5008831" cy="3341945"/>
          </a:xfrm>
        </p:grpSpPr>
        <p:grpSp>
          <p:nvGrpSpPr>
            <p:cNvPr id="37" name="Group 36"/>
            <p:cNvGrpSpPr/>
            <p:nvPr/>
          </p:nvGrpSpPr>
          <p:grpSpPr>
            <a:xfrm>
              <a:off x="6810825" y="2699739"/>
              <a:ext cx="5008831" cy="2990488"/>
              <a:chOff x="6810825" y="2699739"/>
              <a:chExt cx="5008831" cy="2990488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7515586" y="2776537"/>
                <a:ext cx="4304069" cy="66821"/>
              </a:xfrm>
              <a:prstGeom prst="rect">
                <a:avLst/>
              </a:prstGeom>
              <a:solidFill>
                <a:srgbClr val="4183C1"/>
              </a:solidFill>
              <a:ln>
                <a:solidFill>
                  <a:srgbClr val="4581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823525" y="2857500"/>
                <a:ext cx="4996131" cy="2832727"/>
              </a:xfrm>
              <a:prstGeom prst="rect">
                <a:avLst/>
              </a:prstGeom>
              <a:solidFill>
                <a:srgbClr val="00B0F0">
                  <a:alpha val="10000"/>
                </a:srgbClr>
              </a:solidFill>
              <a:ln>
                <a:solidFill>
                  <a:srgbClr val="FF0066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10825" y="2699739"/>
                <a:ext cx="704762" cy="666667"/>
              </a:xfrm>
              <a:prstGeom prst="rect">
                <a:avLst/>
              </a:prstGeom>
            </p:spPr>
          </p:pic>
        </p:grpSp>
        <p:sp>
          <p:nvSpPr>
            <p:cNvPr id="38" name="TextBox 37"/>
            <p:cNvSpPr txBox="1"/>
            <p:nvPr/>
          </p:nvSpPr>
          <p:spPr>
            <a:xfrm>
              <a:off x="8991976" y="2348282"/>
              <a:ext cx="15600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GHI NHỚ</a:t>
              </a:r>
              <a:endParaRPr lang="vi-VN" sz="2400" b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784077"/>
              </p:ext>
            </p:extLst>
          </p:nvPr>
        </p:nvGraphicFramePr>
        <p:xfrm>
          <a:off x="1971674" y="2160014"/>
          <a:ext cx="3643313" cy="697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86" name="Equation" r:id="rId5" imgW="1930320" imgH="419040" progId="Equation.DSMT4">
                  <p:embed/>
                </p:oleObj>
              </mc:Choice>
              <mc:Fallback>
                <p:oleObj name="Equation" r:id="rId5" imgW="19303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71674" y="2160014"/>
                        <a:ext cx="3643313" cy="6974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919880"/>
              </p:ext>
            </p:extLst>
          </p:nvPr>
        </p:nvGraphicFramePr>
        <p:xfrm>
          <a:off x="1562740" y="3090659"/>
          <a:ext cx="3281160" cy="2599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87" name="Equation" r:id="rId7" imgW="1460160" imgH="1358640" progId="Equation.DSMT4">
                  <p:embed/>
                </p:oleObj>
              </mc:Choice>
              <mc:Fallback>
                <p:oleObj name="Equation" r:id="rId7" imgW="1460160" imgH="1358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62740" y="3090659"/>
                        <a:ext cx="3281160" cy="2599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919457"/>
              </p:ext>
            </p:extLst>
          </p:nvPr>
        </p:nvGraphicFramePr>
        <p:xfrm>
          <a:off x="1785938" y="2902137"/>
          <a:ext cx="3091744" cy="2788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88" name="Equation" r:id="rId9" imgW="1422360" imgH="1282680" progId="Equation.DSMT4">
                  <p:embed/>
                </p:oleObj>
              </mc:Choice>
              <mc:Fallback>
                <p:oleObj name="Equation" r:id="rId9" imgW="1422360" imgH="1282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85938" y="2902137"/>
                        <a:ext cx="3091744" cy="27880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7001156" y="3366406"/>
            <a:ext cx="4640867" cy="120032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PQ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24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84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0" y="0"/>
          <a:ext cx="9048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89" name="Equation" r:id="rId11" imgW="901309" imgH="482391" progId="Equation.DSMT4">
                  <p:embed/>
                </p:oleObj>
              </mc:Choice>
              <mc:Fallback>
                <p:oleObj name="Equation" r:id="rId11" imgW="901309" imgH="482391" progId="Equation.DSMT4">
                  <p:embed/>
                  <p:pic>
                    <p:nvPicPr>
                      <p:cNvPr id="0" name="Object 8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0487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178229"/>
              </p:ext>
            </p:extLst>
          </p:nvPr>
        </p:nvGraphicFramePr>
        <p:xfrm>
          <a:off x="8454573" y="4566735"/>
          <a:ext cx="1603827" cy="862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0" name="Equation" r:id="rId13" imgW="774360" imgH="419040" progId="Equation.DSMT4">
                  <p:embed/>
                </p:oleObj>
              </mc:Choice>
              <mc:Fallback>
                <p:oleObj name="Equation" r:id="rId13" imgW="7743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454573" y="4566735"/>
                        <a:ext cx="1603827" cy="862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738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5715" y="885371"/>
            <a:ext cx="3450047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ĐOẠN THẲNG TỈ LỆ</a:t>
            </a:r>
            <a:endParaRPr lang="vi-VN" sz="2400" b="1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84036" b="48651"/>
          <a:stretch/>
        </p:blipFill>
        <p:spPr>
          <a:xfrm>
            <a:off x="590132" y="1381722"/>
            <a:ext cx="1314868" cy="49787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905000" y="1879600"/>
            <a:ext cx="4297688" cy="4141428"/>
            <a:chOff x="5226701" y="2372939"/>
            <a:chExt cx="4297688" cy="4141428"/>
          </a:xfrm>
        </p:grpSpPr>
        <p:pic>
          <p:nvPicPr>
            <p:cNvPr id="19" name="Picture 2" descr="Đèn Ánh Sáng Bóng Ý - Ảnh miễn phí trên Pixabay - Pixabay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17" t="16955" r="16263" b="17112"/>
            <a:stretch/>
          </p:blipFill>
          <p:spPr bwMode="auto">
            <a:xfrm>
              <a:off x="5226701" y="2372939"/>
              <a:ext cx="4297688" cy="4141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6085681" y="3145822"/>
              <a:ext cx="268855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 nội dung </a:t>
              </a:r>
              <a:b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ghi nhớ</a:t>
              </a:r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”.</a:t>
              </a:r>
            </a:p>
            <a:p>
              <a:pPr algn="ctr"/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hãy trình bày</a:t>
              </a:r>
              <a:b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giải “ví dụ 1”.</a:t>
              </a:r>
              <a:endPara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387764" y="1172159"/>
            <a:ext cx="99566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NC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32" y="2521527"/>
            <a:ext cx="4201611" cy="384942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ctangle 382"/>
          <p:cNvSpPr>
            <a:spLocks noChangeArrowheads="1"/>
          </p:cNvSpPr>
          <p:nvPr/>
        </p:nvSpPr>
        <p:spPr bwMode="auto">
          <a:xfrm>
            <a:off x="7600950" y="2319404"/>
            <a:ext cx="72571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Ta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383"/>
          <p:cNvSpPr>
            <a:spLocks noChangeArrowheads="1"/>
          </p:cNvSpPr>
          <p:nvPr/>
        </p:nvSpPr>
        <p:spPr bwMode="auto">
          <a:xfrm>
            <a:off x="0" y="9429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384"/>
          <p:cNvSpPr>
            <a:spLocks noChangeArrowheads="1"/>
          </p:cNvSpPr>
          <p:nvPr/>
        </p:nvSpPr>
        <p:spPr bwMode="auto">
          <a:xfrm>
            <a:off x="0" y="2136941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251347"/>
              </p:ext>
            </p:extLst>
          </p:nvPr>
        </p:nvGraphicFramePr>
        <p:xfrm>
          <a:off x="8326665" y="2245476"/>
          <a:ext cx="2660423" cy="76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76" name="Equation" r:id="rId6" imgW="2082800" imgH="482600" progId="Equation.DSMT4">
                  <p:embed/>
                </p:oleObj>
              </mc:Choice>
              <mc:Fallback>
                <p:oleObj name="Equation" r:id="rId6" imgW="2082800" imgH="482600" progId="Equation.DSMT4">
                  <p:embed/>
                  <p:pic>
                    <p:nvPicPr>
                      <p:cNvPr id="0" name="Object 3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6665" y="2245476"/>
                        <a:ext cx="2660423" cy="769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602080"/>
              </p:ext>
            </p:extLst>
          </p:nvPr>
        </p:nvGraphicFramePr>
        <p:xfrm>
          <a:off x="8783865" y="3156189"/>
          <a:ext cx="2217510" cy="79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77" name="Equation" r:id="rId8" imgW="1714500" imgH="571500" progId="Equation.DSMT4">
                  <p:embed/>
                </p:oleObj>
              </mc:Choice>
              <mc:Fallback>
                <p:oleObj name="Equation" r:id="rId8" imgW="1714500" imgH="571500" progId="Equation.DSMT4">
                  <p:embed/>
                  <p:pic>
                    <p:nvPicPr>
                      <p:cNvPr id="0" name="Object 3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3865" y="3156189"/>
                        <a:ext cx="2217510" cy="794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387"/>
          <p:cNvSpPr>
            <a:spLocks noChangeArrowheads="1"/>
          </p:cNvSpPr>
          <p:nvPr/>
        </p:nvSpPr>
        <p:spPr bwMode="auto">
          <a:xfrm>
            <a:off x="1123950" y="8667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Ta có: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88"/>
          <p:cNvSpPr>
            <a:spLocks noChangeArrowheads="1"/>
          </p:cNvSpPr>
          <p:nvPr/>
        </p:nvSpPr>
        <p:spPr bwMode="auto">
          <a:xfrm>
            <a:off x="152400" y="10953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963807" y="4244564"/>
            <a:ext cx="3631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n-US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Vậy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AM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MB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tỉ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lệ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MN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PQ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47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5715" y="885371"/>
            <a:ext cx="5954387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ĐỊNH LÍ THALÈS TRONG TAM GIÁC</a:t>
            </a:r>
            <a:endParaRPr lang="vi-VN" sz="2400" b="1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5715" y="1404852"/>
            <a:ext cx="2333524" cy="461665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Định lí Thalès</a:t>
            </a:r>
            <a:endParaRPr lang="vi-V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88919" y="1935097"/>
            <a:ext cx="5548331" cy="4585712"/>
            <a:chOff x="588919" y="1935097"/>
            <a:chExt cx="5548331" cy="458571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8919" y="2038633"/>
              <a:ext cx="914286" cy="46666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38629" y="1935097"/>
              <a:ext cx="5498621" cy="2308324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2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Quan sát “Hình 3” và cho biết:</a:t>
              </a:r>
            </a:p>
            <a:p>
              <a:pPr>
                <a:lnSpc>
                  <a:spcPct val="150000"/>
                </a:lnSpc>
              </a:pPr>
              <a:r>
                <a:rPr lang="en-US" sz="2200">
                  <a:latin typeface="Times New Roman" panose="02020603050405020304" pitchFamily="18" charset="0"/>
                  <a:cs typeface="Times New Roman" panose="02020603050405020304" pitchFamily="18" charset="0"/>
                </a:rPr>
                <a:t>a) Đường thẳng d có song song với BC không?</a:t>
              </a:r>
            </a:p>
            <a:p>
              <a:pPr>
                <a:lnSpc>
                  <a:spcPct val="150000"/>
                </a:lnSpc>
              </a:pPr>
              <a:r>
                <a:rPr lang="en-US" sz="2200">
                  <a:latin typeface="Times New Roman" panose="02020603050405020304" pitchFamily="18" charset="0"/>
                  <a:cs typeface="Times New Roman" panose="02020603050405020304" pitchFamily="18" charset="0"/>
                </a:rPr>
                <a:t>b) Bằng cách đếm số ôn vuông, dự đoán xem</a:t>
              </a:r>
              <a:br>
                <a:rPr lang="en-US" sz="220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20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tỉ số                    có bằng nhau không?</a:t>
              </a:r>
              <a:endParaRPr lang="en-US" sz="5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endParaRPr lang="en-US" sz="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58264" y="4291137"/>
              <a:ext cx="3793780" cy="2229672"/>
              <a:chOff x="7989319" y="1180908"/>
              <a:chExt cx="3793780" cy="2229672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09767" y="1180908"/>
                <a:ext cx="2673332" cy="2229672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7989319" y="2896871"/>
                <a:ext cx="1082348" cy="461665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3</a:t>
                </a:r>
                <a:endParaRPr lang="vi-VN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bject 7"/>
                <p:cNvSpPr txBox="1"/>
                <p:nvPr/>
              </p:nvSpPr>
              <p:spPr>
                <a:xfrm>
                  <a:off x="1655763" y="3430588"/>
                  <a:ext cx="1204912" cy="704850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𝐴𝑀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𝑀𝐵</m:t>
                            </m:r>
                          </m:den>
                        </m:f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𝐴𝑁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𝑁𝐶</m:t>
                            </m:r>
                          </m:den>
                        </m:f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8" name="Object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5763" y="3430588"/>
                  <a:ext cx="1204912" cy="70485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/>
          <p:cNvGrpSpPr/>
          <p:nvPr/>
        </p:nvGrpSpPr>
        <p:grpSpPr>
          <a:xfrm>
            <a:off x="6164145" y="1737282"/>
            <a:ext cx="5650486" cy="4870611"/>
            <a:chOff x="6164145" y="1737282"/>
            <a:chExt cx="5650486" cy="4870611"/>
          </a:xfrm>
        </p:grpSpPr>
        <p:sp>
          <p:nvSpPr>
            <p:cNvPr id="25" name="Left Arrow 24"/>
            <p:cNvSpPr/>
            <p:nvPr/>
          </p:nvSpPr>
          <p:spPr>
            <a:xfrm>
              <a:off x="6164145" y="1866516"/>
              <a:ext cx="5650486" cy="4725471"/>
            </a:xfrm>
            <a:prstGeom prst="leftArrow">
              <a:avLst>
                <a:gd name="adj1" fmla="val 100000"/>
                <a:gd name="adj2" fmla="val 9592"/>
              </a:avLst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bject 10"/>
                <p:cNvSpPr txBox="1"/>
                <p:nvPr/>
              </p:nvSpPr>
              <p:spPr>
                <a:xfrm>
                  <a:off x="7605943" y="4998809"/>
                  <a:ext cx="1184275" cy="796925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𝐴𝑀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𝑀𝐵</m:t>
                            </m:r>
                          </m:den>
                        </m:f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=2.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1" name="Object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5943" y="4998809"/>
                  <a:ext cx="1184275" cy="79692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bject 21"/>
                <p:cNvSpPr txBox="1"/>
                <p:nvPr/>
              </p:nvSpPr>
              <p:spPr>
                <a:xfrm>
                  <a:off x="10065206" y="4998809"/>
                  <a:ext cx="1131888" cy="796925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𝐴𝑁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𝑁𝐶</m:t>
                            </m:r>
                          </m:den>
                        </m:f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=2.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2" name="Object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65206" y="4998809"/>
                  <a:ext cx="1131888" cy="79692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4" name="Group 23"/>
            <p:cNvGrpSpPr/>
            <p:nvPr/>
          </p:nvGrpSpPr>
          <p:grpSpPr>
            <a:xfrm>
              <a:off x="6563990" y="1737282"/>
              <a:ext cx="5250641" cy="4870611"/>
              <a:chOff x="6680103" y="1650198"/>
              <a:chExt cx="5250641" cy="4870611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6680103" y="1650198"/>
                <a:ext cx="5250641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Trả lời: 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 sát “Hình 3” ta được: 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// BC hay MN // BC (Do d và BC nằm trên các dòng kẻ ngang của giấy kẻ ô vuông)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chia làm 3 phần bằng nhau trong đó: </a:t>
                </a:r>
                <a:r>
                  <a:rPr lang="en-US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 (phần); </a:t>
                </a:r>
                <a:r>
                  <a:rPr lang="en-US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MB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(phần) nên                 Tương tự 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23" name="Object 22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752378191"/>
                      </p:ext>
                    </p:extLst>
                  </p:nvPr>
                </p:nvGraphicFramePr>
                <p:xfrm>
                  <a:off x="7097941" y="5723884"/>
                  <a:ext cx="2806700" cy="796925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9119" name="Equation" r:id="rId8" imgW="1384200" imgH="393480" progId="Equation.DSMT4">
                          <p:embed/>
                        </p:oleObj>
                      </mc:Choice>
                      <mc:Fallback>
                        <p:oleObj name="Equation" r:id="rId8" imgW="1384200" imgH="393480" progId="Equation.DSMT4">
                          <p:embed/>
                          <p:pic>
                            <p:nvPicPr>
                              <p:cNvPr id="11" name="Object 10"/>
                              <p:cNvPicPr/>
                              <p:nvPr/>
                            </p:nvPicPr>
                            <p:blipFill>
                              <a:blip r:embed="rId9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097941" y="5723884"/>
                                <a:ext cx="2806700" cy="796925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23" name="Object 22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752378191"/>
                      </p:ext>
                    </p:extLst>
                  </p:nvPr>
                </p:nvGraphicFramePr>
                <p:xfrm>
                  <a:off x="7097941" y="5723884"/>
                  <a:ext cx="2806700" cy="796925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9109" name="Equation" r:id="rId10" imgW="1384200" imgH="393480" progId="Equation.DSMT4">
                          <p:embed/>
                        </p:oleObj>
                      </mc:Choice>
                      <mc:Fallback>
                        <p:oleObj name="Equation" r:id="rId10" imgW="1384200" imgH="393480" progId="Equation.DSMT4">
                          <p:embed/>
                          <p:pic>
                            <p:nvPicPr>
                              <p:cNvPr id="11" name="Object 10"/>
                              <p:cNvPicPr/>
                              <p:nvPr/>
                            </p:nvPicPr>
                            <p:blipFill>
                              <a:blip r:embed="rId11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097941" y="5723884"/>
                                <a:ext cx="2806700" cy="796925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07605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5715" y="885371"/>
            <a:ext cx="5954387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ĐỊNH LÍ THALÈS TRONG TAM GIÁC</a:t>
            </a:r>
            <a:endParaRPr lang="vi-VN" sz="2400" b="1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5715" y="1404852"/>
            <a:ext cx="2333524" cy="461665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Định lí Thalès</a:t>
            </a:r>
            <a:endParaRPr lang="vi-V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F2CD04B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st="2769" end="199.111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85100" y="2174110"/>
            <a:ext cx="3971471" cy="26880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415" y="5376307"/>
            <a:ext cx="11038348" cy="1184151"/>
          </a:xfrm>
          <a:prstGeom prst="rect">
            <a:avLst/>
          </a:prstGeom>
        </p:spPr>
      </p:pic>
      <p:sp>
        <p:nvSpPr>
          <p:cNvPr id="13" name="Round Diagonal Corner Rectangle 12"/>
          <p:cNvSpPr/>
          <p:nvPr/>
        </p:nvSpPr>
        <p:spPr>
          <a:xfrm>
            <a:off x="7694618" y="1944914"/>
            <a:ext cx="4090982" cy="3182711"/>
          </a:xfrm>
          <a:prstGeom prst="round2DiagRect">
            <a:avLst/>
          </a:prstGeom>
          <a:noFill/>
          <a:ln w="19050">
            <a:solidFill>
              <a:srgbClr val="FF0066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TextBox 28"/>
          <p:cNvSpPr txBox="1"/>
          <p:nvPr/>
        </p:nvSpPr>
        <p:spPr>
          <a:xfrm>
            <a:off x="3059239" y="2432598"/>
            <a:ext cx="2025747" cy="461665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Thalès</a:t>
            </a:r>
            <a:endParaRPr 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351416" y="2966833"/>
            <a:ext cx="5925991" cy="477298"/>
            <a:chOff x="1351416" y="2966833"/>
            <a:chExt cx="5925991" cy="477298"/>
          </a:xfrm>
        </p:grpSpPr>
        <p:sp>
          <p:nvSpPr>
            <p:cNvPr id="30" name="TextBox 29"/>
            <p:cNvSpPr txBox="1"/>
            <p:nvPr/>
          </p:nvSpPr>
          <p:spPr>
            <a:xfrm>
              <a:off x="3922001" y="2990039"/>
              <a:ext cx="3355406" cy="43088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22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r>
                <a:rPr lang="en-US" sz="22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 là giả thiết định lí.</a:t>
              </a:r>
              <a:endParaRPr lang="vi-VN" sz="2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351416" y="2966833"/>
              <a:ext cx="2638425" cy="477298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351416" y="3551917"/>
            <a:ext cx="5855459" cy="798135"/>
            <a:chOff x="1351416" y="3522889"/>
            <a:chExt cx="5855459" cy="798135"/>
          </a:xfrm>
        </p:grpSpPr>
        <p:sp>
          <p:nvSpPr>
            <p:cNvPr id="31" name="TextBox 30"/>
            <p:cNvSpPr txBox="1"/>
            <p:nvPr/>
          </p:nvSpPr>
          <p:spPr>
            <a:xfrm>
              <a:off x="3922001" y="3706513"/>
              <a:ext cx="3284874" cy="43088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22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r>
                <a:rPr lang="en-US" sz="22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 là kết luận định lí.</a:t>
              </a:r>
              <a:endParaRPr lang="vi-VN" sz="2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351416" y="3522889"/>
              <a:ext cx="2638425" cy="79813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879603" y="2258325"/>
            <a:ext cx="1601721" cy="461665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015543"/>
              </p:ext>
            </p:extLst>
          </p:nvPr>
        </p:nvGraphicFramePr>
        <p:xfrm>
          <a:off x="1351416" y="2990039"/>
          <a:ext cx="2570585" cy="43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7" name="Equation" r:id="rId7" imgW="1269720" imgH="177480" progId="Equation.DSMT4">
                  <p:embed/>
                </p:oleObj>
              </mc:Choice>
              <mc:Fallback>
                <p:oleObj name="Equation" r:id="rId7" imgW="1269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51416" y="2990039"/>
                        <a:ext cx="2570585" cy="43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130371"/>
              </p:ext>
            </p:extLst>
          </p:nvPr>
        </p:nvGraphicFramePr>
        <p:xfrm>
          <a:off x="1680463" y="3606650"/>
          <a:ext cx="2309378" cy="743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8" name="Equation" r:id="rId9" imgW="1117440" imgH="393480" progId="Equation.DSMT4">
                  <p:embed/>
                </p:oleObj>
              </mc:Choice>
              <mc:Fallback>
                <p:oleObj name="Equation" r:id="rId9" imgW="11174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80463" y="3606650"/>
                        <a:ext cx="2309378" cy="7434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887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 mute="1">
                <p:cTn id="3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13" grpId="0" animBg="1"/>
      <p:bldP spid="2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5715" y="885371"/>
            <a:ext cx="5954387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ĐỊNH LÍ THALÈS TRONG TAM GIÁC</a:t>
            </a:r>
            <a:endParaRPr lang="vi-VN" sz="2400" b="1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9474" y="1404852"/>
            <a:ext cx="2333524" cy="461665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Định lí Thalès</a:t>
            </a:r>
            <a:endParaRPr lang="vi-V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82694" b="45483"/>
          <a:stretch/>
        </p:blipFill>
        <p:spPr>
          <a:xfrm>
            <a:off x="739474" y="1866517"/>
            <a:ext cx="1293585" cy="5521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94959" y="1910431"/>
            <a:ext cx="59436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Trong hình 5, cho biết MN // BC, AM = 4 cm, 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MB = 2cm, NC = 3cm. 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Tính độ dài đoạn thẳng AN.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4898" y="661781"/>
            <a:ext cx="3864965" cy="320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8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2708</TotalTime>
  <Words>709</Words>
  <Application>Microsoft Office PowerPoint</Application>
  <PresentationFormat>Custom</PresentationFormat>
  <Paragraphs>118</Paragraphs>
  <Slides>14</Slides>
  <Notes>4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228</cp:revision>
  <dcterms:created xsi:type="dcterms:W3CDTF">2022-02-19T01:27:41Z</dcterms:created>
  <dcterms:modified xsi:type="dcterms:W3CDTF">2023-08-21T02:07:21Z</dcterms:modified>
</cp:coreProperties>
</file>