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411" r:id="rId3"/>
    <p:sldId id="410" r:id="rId4"/>
    <p:sldId id="377" r:id="rId5"/>
    <p:sldId id="378" r:id="rId6"/>
    <p:sldId id="379" r:id="rId7"/>
    <p:sldId id="382" r:id="rId8"/>
    <p:sldId id="383" r:id="rId9"/>
    <p:sldId id="359" r:id="rId10"/>
    <p:sldId id="360" r:id="rId11"/>
    <p:sldId id="385" r:id="rId12"/>
    <p:sldId id="386" r:id="rId13"/>
    <p:sldId id="387" r:id="rId14"/>
    <p:sldId id="390" r:id="rId15"/>
    <p:sldId id="392" r:id="rId16"/>
    <p:sldId id="368" r:id="rId17"/>
    <p:sldId id="369"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98" autoAdjust="0"/>
    <p:restoredTop sz="94660"/>
  </p:normalViewPr>
  <p:slideViewPr>
    <p:cSldViewPr snapToGrid="0">
      <p:cViewPr>
        <p:scale>
          <a:sx n="71" d="100"/>
          <a:sy n="71" d="100"/>
        </p:scale>
        <p:origin x="-12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269357" y="71562"/>
            <a:ext cx="3795422"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rgbClr val="0000FF"/>
              </a:solidFill>
              <a:latin typeface="Times New Roman" panose="02020603050405020304" pitchFamily="18" charset="0"/>
              <a:cs typeface="Times New Roman" panose="02020603050405020304" pitchFamily="18" charset="0"/>
            </a:endParaRPr>
          </a:p>
          <a:p>
            <a:r>
              <a:rPr lang="en-US" sz="2800" b="1" dirty="0" err="1" smtClean="0">
                <a:solidFill>
                  <a:srgbClr val="0000FF"/>
                </a:solidFill>
                <a:latin typeface="Times New Roman" panose="02020603050405020304" pitchFamily="18" charset="0"/>
                <a:cs typeface="Times New Roman" panose="02020603050405020304" pitchFamily="18" charset="0"/>
              </a:rPr>
              <a:t>Quan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cổng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hàng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7.1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chúng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được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bằng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617954" y="778765"/>
            <a:ext cx="7374081" cy="5455373"/>
          </a:xfrm>
          <a:prstGeom prst="rect">
            <a:avLst/>
          </a:prstGeom>
        </p:spPr>
      </p:pic>
      <p:sp>
        <p:nvSpPr>
          <p:cNvPr id="4" name="TextBox 3"/>
          <p:cNvSpPr txBox="1"/>
          <p:nvPr/>
        </p:nvSpPr>
        <p:spPr>
          <a:xfrm>
            <a:off x="2124364" y="6235768"/>
            <a:ext cx="3805381" cy="400110"/>
          </a:xfrm>
          <a:prstGeom prst="rect">
            <a:avLst/>
          </a:prstGeom>
          <a:noFill/>
        </p:spPr>
        <p:txBody>
          <a:bodyPr wrap="square" rtlCol="0">
            <a:spAutoFit/>
          </a:bodyPr>
          <a:lstStyle/>
          <a:p>
            <a:r>
              <a:rPr lang="en-US" sz="2000" b="1" i="1" dirty="0" err="1" smtClean="0">
                <a:latin typeface="Times New Roman" panose="02020603050405020304" pitchFamily="18" charset="0"/>
                <a:cs typeface="Times New Roman" panose="02020603050405020304" pitchFamily="18" charset="0"/>
              </a:rPr>
              <a:t>Hình</a:t>
            </a:r>
            <a:r>
              <a:rPr lang="en-US" sz="2000" b="1" i="1" dirty="0" smtClean="0">
                <a:latin typeface="Times New Roman" panose="02020603050405020304" pitchFamily="18" charset="0"/>
                <a:cs typeface="Times New Roman" panose="02020603050405020304" pitchFamily="18" charset="0"/>
              </a:rPr>
              <a:t> 7.1. </a:t>
            </a:r>
            <a:r>
              <a:rPr lang="en-US" sz="2000" b="1" i="1" dirty="0" err="1" smtClean="0">
                <a:latin typeface="Times New Roman" panose="02020603050405020304" pitchFamily="18" charset="0"/>
                <a:cs typeface="Times New Roman" panose="02020603050405020304" pitchFamily="18" charset="0"/>
              </a:rPr>
              <a:t>Cổng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và</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hàng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rào</a:t>
            </a:r>
            <a:endParaRPr lang="en-US" sz="2000"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81083" y="134470"/>
            <a:ext cx="4639235" cy="923330"/>
          </a:xfrm>
          <a:prstGeom prst="rect">
            <a:avLst/>
          </a:prstGeom>
          <a:noFill/>
        </p:spPr>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KHỞI ĐỘNG</a:t>
            </a:r>
          </a:p>
          <a:p>
            <a:endParaRPr lang="en-US" dirty="0"/>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197345" y="4023360"/>
            <a:ext cx="2769375" cy="2692400"/>
          </a:xfrm>
          <a:prstGeom prst="rect">
            <a:avLst/>
          </a:prstGeom>
        </p:spPr>
      </p:pic>
      <p:pic>
        <p:nvPicPr>
          <p:cNvPr id="3" name="Picture 2"/>
          <p:cNvPicPr>
            <a:picLocks noChangeAspect="1"/>
          </p:cNvPicPr>
          <p:nvPr/>
        </p:nvPicPr>
        <p:blipFill>
          <a:blip r:embed="rId4"/>
          <a:stretch>
            <a:fillRect/>
          </a:stretch>
        </p:blipFill>
        <p:spPr>
          <a:xfrm>
            <a:off x="213379" y="1124670"/>
            <a:ext cx="2753341" cy="2840037"/>
          </a:xfrm>
          <a:prstGeom prst="rect">
            <a:avLst/>
          </a:prstGeom>
        </p:spPr>
      </p:pic>
      <p:pic>
        <p:nvPicPr>
          <p:cNvPr id="5" name="Picture 4"/>
          <p:cNvPicPr>
            <a:picLocks noChangeAspect="1"/>
          </p:cNvPicPr>
          <p:nvPr/>
        </p:nvPicPr>
        <p:blipFill>
          <a:blip r:embed="rId5"/>
          <a:stretch>
            <a:fillRect/>
          </a:stretch>
        </p:blipFill>
        <p:spPr>
          <a:xfrm>
            <a:off x="3065605" y="1124670"/>
            <a:ext cx="2931499" cy="2840037"/>
          </a:xfrm>
          <a:prstGeom prst="rect">
            <a:avLst/>
          </a:prstGeom>
        </p:spPr>
      </p:pic>
      <p:pic>
        <p:nvPicPr>
          <p:cNvPr id="6" name="Picture 5"/>
          <p:cNvPicPr>
            <a:picLocks noChangeAspect="1"/>
          </p:cNvPicPr>
          <p:nvPr/>
        </p:nvPicPr>
        <p:blipFill>
          <a:blip r:embed="rId6"/>
          <a:stretch>
            <a:fillRect/>
          </a:stretch>
        </p:blipFill>
        <p:spPr>
          <a:xfrm>
            <a:off x="3065606" y="4023360"/>
            <a:ext cx="2931498" cy="2692400"/>
          </a:xfrm>
          <a:prstGeom prst="rect">
            <a:avLst/>
          </a:prstGeom>
        </p:spPr>
      </p:pic>
      <p:sp>
        <p:nvSpPr>
          <p:cNvPr id="4" name="Rectangle 3"/>
          <p:cNvSpPr/>
          <p:nvPr/>
        </p:nvSpPr>
        <p:spPr>
          <a:xfrm>
            <a:off x="6124388" y="655852"/>
            <a:ext cx="5760720" cy="4154984"/>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Những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tai </a:t>
            </a:r>
            <a:r>
              <a:rPr lang="en-US" sz="2400" dirty="0" err="1">
                <a:solidFill>
                  <a:srgbClr val="FF0000"/>
                </a:solidFill>
                <a:latin typeface="Times New Roman" panose="02020603050405020304" pitchFamily="18" charset="0"/>
                <a:cs typeface="Times New Roman" panose="02020603050405020304" pitchFamily="18" charset="0"/>
              </a:rPr>
              <a:t>nạn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a:t>
            </a:r>
          </a:p>
          <a:p>
            <a:pPr lvl="0"/>
            <a:r>
              <a:rPr lang="en-US" sz="2400" dirty="0" err="1">
                <a:solidFill>
                  <a:srgbClr val="FF0000"/>
                </a:solidFill>
                <a:latin typeface="Times New Roman" panose="02020603050405020304" pitchFamily="18" charset="0"/>
                <a:cs typeface="Times New Roman" panose="02020603050405020304" pitchFamily="18" charset="0"/>
              </a:rPr>
              <a:t>Mạt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mắt</a:t>
            </a:r>
            <a:r>
              <a:rPr lang="en-US" sz="2400" dirty="0">
                <a:solidFill>
                  <a:srgbClr val="FF0000"/>
                </a:solidFill>
                <a:latin typeface="Times New Roman" panose="02020603050405020304" pitchFamily="18" charset="0"/>
                <a:cs typeface="Times New Roman" panose="02020603050405020304" pitchFamily="18" charset="0"/>
              </a:rPr>
              <a:t>.</a:t>
            </a:r>
          </a:p>
          <a:p>
            <a:pPr lvl="0"/>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chân</a:t>
            </a:r>
            <a:r>
              <a:rPr lang="en-US" sz="2400" dirty="0">
                <a:solidFill>
                  <a:srgbClr val="FF0000"/>
                </a:solidFill>
                <a:latin typeface="Times New Roman" panose="02020603050405020304" pitchFamily="18" charset="0"/>
                <a:cs typeface="Times New Roman" panose="02020603050405020304" pitchFamily="18" charset="0"/>
              </a:rPr>
              <a:t>.</a:t>
            </a:r>
          </a:p>
          <a:p>
            <a:pPr lvl="0"/>
            <a:r>
              <a:rPr lang="en-US" sz="2400" dirty="0" err="1">
                <a:solidFill>
                  <a:srgbClr val="FF0000"/>
                </a:solidFill>
                <a:latin typeface="Times New Roman" panose="02020603050405020304" pitchFamily="18" charset="0"/>
                <a:cs typeface="Times New Roman" panose="02020603050405020304" pitchFamily="18" charset="0"/>
              </a:rPr>
              <a:t>Cưa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thân</a:t>
            </a:r>
            <a:r>
              <a:rPr lang="en-US" sz="2400" dirty="0">
                <a:solidFill>
                  <a:srgbClr val="FF0000"/>
                </a:solidFill>
                <a:latin typeface="Times New Roman" panose="02020603050405020304" pitchFamily="18" charset="0"/>
                <a:cs typeface="Times New Roman" panose="02020603050405020304" pitchFamily="18" charset="0"/>
              </a:rPr>
              <a:t>.</a:t>
            </a:r>
          </a:p>
          <a:p>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Cách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tránh</a:t>
            </a:r>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trang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phục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lao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như</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đeo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tay</a:t>
            </a:r>
            <a:r>
              <a:rPr lang="en-US" sz="2400" dirty="0">
                <a:solidFill>
                  <a:srgbClr val="FF0000"/>
                </a:solidFill>
                <a:latin typeface="Times New Roman" panose="02020603050405020304" pitchFamily="18"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đứt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đẩy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chân</a:t>
            </a:r>
            <a:r>
              <a:rPr lang="en-US" sz="2400" dirty="0">
                <a:solidFill>
                  <a:srgbClr val="FF0000"/>
                </a:solidFill>
                <a:latin typeface="Times New Roman" panose="02020603050405020304" pitchFamily="18"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dùng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tay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phoi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phoi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đứt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tay</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776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2835" y="85544"/>
            <a:ext cx="4747491"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Để đục được kim loại thì tiến hành như thế nào?</a:t>
            </a:r>
          </a:p>
          <a:p>
            <a:r>
              <a:rPr lang="vi-VN" sz="2800" b="1">
                <a:latin typeface="Times New Roman" panose="02020603050405020304" pitchFamily="18" charset="0"/>
                <a:cs typeface="Times New Roman" panose="02020603050405020304" pitchFamily="18" charset="0"/>
              </a:rPr>
              <a:t>2. Dụng cụ nào thực hiện công việc đục ở Hình 7.6</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3. Kể tên các loại búa và đục mà em quan sát được ở Hình 7.7.</a:t>
            </a:r>
            <a:endParaRPr lang="vi-VN"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17631" y="85544"/>
            <a:ext cx="6526513" cy="3221074"/>
          </a:xfrm>
          <a:prstGeom prst="rect">
            <a:avLst/>
          </a:prstGeom>
        </p:spPr>
      </p:pic>
      <p:pic>
        <p:nvPicPr>
          <p:cNvPr id="6" name="Picture 5"/>
          <p:cNvPicPr>
            <a:picLocks noChangeAspect="1"/>
          </p:cNvPicPr>
          <p:nvPr/>
        </p:nvPicPr>
        <p:blipFill>
          <a:blip r:embed="rId3"/>
          <a:stretch>
            <a:fillRect/>
          </a:stretch>
        </p:blipFill>
        <p:spPr>
          <a:xfrm>
            <a:off x="317632" y="3407124"/>
            <a:ext cx="6526512" cy="3252293"/>
          </a:xfrm>
          <a:prstGeom prst="rect">
            <a:avLst/>
          </a:prstGeom>
        </p:spPr>
      </p:pic>
    </p:spTree>
    <p:extLst>
      <p:ext uri="{BB962C8B-B14F-4D97-AF65-F5344CB8AC3E}">
        <p14:creationId xmlns:p14="http://schemas.microsoft.com/office/powerpoint/2010/main" val="103869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2835" y="85544"/>
            <a:ext cx="4747491" cy="1938992"/>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1. Để đục được kim loại thì tiến hành như thế nào?</a:t>
            </a:r>
          </a:p>
          <a:p>
            <a:r>
              <a:rPr lang="vi-VN" sz="2000" b="1">
                <a:latin typeface="Times New Roman" panose="02020603050405020304" pitchFamily="18" charset="0"/>
                <a:cs typeface="Times New Roman" panose="02020603050405020304" pitchFamily="18" charset="0"/>
              </a:rPr>
              <a:t>2. Dụng cụ nào thực hiện công việc đục ở Hình 7.6</a:t>
            </a:r>
            <a:r>
              <a:rPr lang="vi-VN" sz="2000" b="1" smtClean="0">
                <a:latin typeface="Times New Roman" panose="02020603050405020304" pitchFamily="18" charset="0"/>
                <a:cs typeface="Times New Roman" panose="02020603050405020304" pitchFamily="18" charset="0"/>
              </a:rPr>
              <a:t>?</a:t>
            </a:r>
            <a:endParaRPr lang="en-US" sz="2000" b="1" smtClean="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3. Kể tên các loại búa và đục mà em quan sát được ở Hình 7.7.</a:t>
            </a:r>
            <a:endParaRPr lang="vi-VN" sz="20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17631" y="85544"/>
            <a:ext cx="6526513" cy="3221074"/>
          </a:xfrm>
          <a:prstGeom prst="rect">
            <a:avLst/>
          </a:prstGeom>
        </p:spPr>
      </p:pic>
      <p:pic>
        <p:nvPicPr>
          <p:cNvPr id="6" name="Picture 5"/>
          <p:cNvPicPr>
            <a:picLocks noChangeAspect="1"/>
          </p:cNvPicPr>
          <p:nvPr/>
        </p:nvPicPr>
        <p:blipFill>
          <a:blip r:embed="rId3"/>
          <a:stretch>
            <a:fillRect/>
          </a:stretch>
        </p:blipFill>
        <p:spPr>
          <a:xfrm>
            <a:off x="317632" y="3407124"/>
            <a:ext cx="6526512" cy="3252293"/>
          </a:xfrm>
          <a:prstGeom prst="rect">
            <a:avLst/>
          </a:prstGeom>
        </p:spPr>
      </p:pic>
      <p:sp>
        <p:nvSpPr>
          <p:cNvPr id="2" name="Rectangle 1"/>
          <p:cNvSpPr/>
          <p:nvPr/>
        </p:nvSpPr>
        <p:spPr>
          <a:xfrm>
            <a:off x="6918035" y="2182429"/>
            <a:ext cx="4876801"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Đục là phương pháp gia công nguội dùng búa và đục để bóc đi 1 lớp kim loại trên bề mặt chi tiêt cần gia công.</a:t>
            </a:r>
          </a:p>
          <a:p>
            <a:r>
              <a:rPr lang="vi-VN" sz="2800">
                <a:solidFill>
                  <a:srgbClr val="FF0000"/>
                </a:solidFill>
                <a:latin typeface="Times New Roman" panose="02020603050405020304" pitchFamily="18" charset="0"/>
                <a:cs typeface="Times New Roman" panose="02020603050405020304" pitchFamily="18" charset="0"/>
              </a:rPr>
              <a:t>2.Dụng cụ thực hiện công việc đục là búa và đục.</a:t>
            </a:r>
          </a:p>
          <a:p>
            <a:r>
              <a:rPr lang="vi-VN" sz="2800">
                <a:solidFill>
                  <a:srgbClr val="FF0000"/>
                </a:solidFill>
                <a:latin typeface="Times New Roman" panose="02020603050405020304" pitchFamily="18" charset="0"/>
                <a:cs typeface="Times New Roman" panose="02020603050405020304" pitchFamily="18" charset="0"/>
              </a:rPr>
              <a:t>3. a) Búa đầu vuông</a:t>
            </a:r>
          </a:p>
          <a:p>
            <a:r>
              <a:rPr lang="vi-VN" sz="2800">
                <a:solidFill>
                  <a:srgbClr val="FF0000"/>
                </a:solidFill>
                <a:latin typeface="Times New Roman" panose="02020603050405020304" pitchFamily="18" charset="0"/>
                <a:cs typeface="Times New Roman" panose="02020603050405020304" pitchFamily="18" charset="0"/>
              </a:rPr>
              <a:t>b) Búa đầu tròn</a:t>
            </a:r>
          </a:p>
          <a:p>
            <a:r>
              <a:rPr lang="vi-VN" sz="2800">
                <a:solidFill>
                  <a:srgbClr val="FF0000"/>
                </a:solidFill>
                <a:latin typeface="Times New Roman" panose="02020603050405020304" pitchFamily="18" charset="0"/>
                <a:cs typeface="Times New Roman" panose="02020603050405020304" pitchFamily="18" charset="0"/>
              </a:rPr>
              <a:t>c) Đục đầu bằng</a:t>
            </a:r>
          </a:p>
          <a:p>
            <a:r>
              <a:rPr lang="vi-VN" sz="2800">
                <a:solidFill>
                  <a:srgbClr val="FF0000"/>
                </a:solidFill>
                <a:latin typeface="Times New Roman" panose="02020603050405020304" pitchFamily="18" charset="0"/>
                <a:cs typeface="Times New Roman" panose="02020603050405020304" pitchFamily="18" charset="0"/>
              </a:rPr>
              <a:t>d) Đục đầu nhọn</a:t>
            </a:r>
          </a:p>
        </p:txBody>
      </p:sp>
    </p:spTree>
    <p:extLst>
      <p:ext uri="{BB962C8B-B14F-4D97-AF65-F5344CB8AC3E}">
        <p14:creationId xmlns:p14="http://schemas.microsoft.com/office/powerpoint/2010/main" val="364228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395" y="126072"/>
            <a:ext cx="7272170" cy="3370163"/>
          </a:xfrm>
          <a:prstGeom prst="rect">
            <a:avLst/>
          </a:prstGeom>
        </p:spPr>
      </p:pic>
      <p:sp>
        <p:nvSpPr>
          <p:cNvPr id="5" name="Rectangle 4"/>
          <p:cNvSpPr/>
          <p:nvPr/>
        </p:nvSpPr>
        <p:spPr>
          <a:xfrm>
            <a:off x="7637928" y="126072"/>
            <a:ext cx="4346091" cy="252376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1.Mô tả cách cầm đục và cách cầm búa ở Hình 7.8</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Mô tả vị trí và tư thế đứng của một người thợ khi đục ở Hình 7.9.</a:t>
            </a:r>
          </a:p>
          <a:p>
            <a:endParaRPr lang="en-US"/>
          </a:p>
        </p:txBody>
      </p:sp>
      <p:pic>
        <p:nvPicPr>
          <p:cNvPr id="6" name="Picture 5"/>
          <p:cNvPicPr>
            <a:picLocks noChangeAspect="1"/>
          </p:cNvPicPr>
          <p:nvPr/>
        </p:nvPicPr>
        <p:blipFill>
          <a:blip r:embed="rId3"/>
          <a:stretch>
            <a:fillRect/>
          </a:stretch>
        </p:blipFill>
        <p:spPr>
          <a:xfrm>
            <a:off x="264915" y="3636056"/>
            <a:ext cx="7136346" cy="2764744"/>
          </a:xfrm>
          <a:prstGeom prst="rect">
            <a:avLst/>
          </a:prstGeom>
        </p:spPr>
      </p:pic>
      <p:sp>
        <p:nvSpPr>
          <p:cNvPr id="7" name="TextBox 6"/>
          <p:cNvSpPr txBox="1"/>
          <p:nvPr/>
        </p:nvSpPr>
        <p:spPr>
          <a:xfrm>
            <a:off x="2345168" y="6400800"/>
            <a:ext cx="390502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7.9. Vị trí đứng khi đục</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4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395" y="126072"/>
            <a:ext cx="7272170" cy="3370163"/>
          </a:xfrm>
          <a:prstGeom prst="rect">
            <a:avLst/>
          </a:prstGeom>
        </p:spPr>
      </p:pic>
      <p:sp>
        <p:nvSpPr>
          <p:cNvPr id="5" name="Rectangle 4"/>
          <p:cNvSpPr/>
          <p:nvPr/>
        </p:nvSpPr>
        <p:spPr>
          <a:xfrm>
            <a:off x="7637928" y="126072"/>
            <a:ext cx="4346091" cy="252376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1.Mô tả cách cầm đục và cách cầm búa ở Hình 7.8</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Mô tả vị trí và tư thế đứng của một người thợ khi đục ở Hình 7.9.</a:t>
            </a:r>
          </a:p>
          <a:p>
            <a:endParaRPr lang="en-US"/>
          </a:p>
        </p:txBody>
      </p:sp>
      <p:pic>
        <p:nvPicPr>
          <p:cNvPr id="6" name="Picture 5"/>
          <p:cNvPicPr>
            <a:picLocks noChangeAspect="1"/>
          </p:cNvPicPr>
          <p:nvPr/>
        </p:nvPicPr>
        <p:blipFill>
          <a:blip r:embed="rId3"/>
          <a:stretch>
            <a:fillRect/>
          </a:stretch>
        </p:blipFill>
        <p:spPr>
          <a:xfrm>
            <a:off x="264915" y="3636056"/>
            <a:ext cx="7136346" cy="2764744"/>
          </a:xfrm>
          <a:prstGeom prst="rect">
            <a:avLst/>
          </a:prstGeom>
        </p:spPr>
      </p:pic>
      <p:sp>
        <p:nvSpPr>
          <p:cNvPr id="7" name="TextBox 6"/>
          <p:cNvSpPr txBox="1"/>
          <p:nvPr/>
        </p:nvSpPr>
        <p:spPr>
          <a:xfrm>
            <a:off x="2345168" y="6400800"/>
            <a:ext cx="390502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7.9. Vị trí đứng khi đục</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562624" y="2391823"/>
            <a:ext cx="4421395"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Tay thuận cầm búa, cách đuôi cán búa một khoảng từ 20 - 30 mm.</a:t>
            </a:r>
          </a:p>
          <a:p>
            <a:r>
              <a:rPr lang="vi-VN" sz="2400">
                <a:solidFill>
                  <a:srgbClr val="FF0000"/>
                </a:solidFill>
                <a:latin typeface="Times New Roman" panose="02020603050405020304" pitchFamily="18" charset="0"/>
                <a:cs typeface="Times New Roman" panose="02020603050405020304" pitchFamily="18" charset="0"/>
              </a:rPr>
              <a:t>Tay còn lại cầm đục, cách đuôi cán đục một khoảng từ 20 - 30 mm.</a:t>
            </a:r>
          </a:p>
          <a:p>
            <a:r>
              <a:rPr lang="vi-VN" sz="2400">
                <a:solidFill>
                  <a:srgbClr val="FF0000"/>
                </a:solidFill>
                <a:latin typeface="Times New Roman" panose="02020603050405020304" pitchFamily="18" charset="0"/>
                <a:cs typeface="Times New Roman" panose="02020603050405020304" pitchFamily="18" charset="0"/>
              </a:rPr>
              <a:t>2. Người đứng thẳng, chân thuận hợp với trục ngang của ê tô một góc </a:t>
            </a:r>
            <a:r>
              <a:rPr lang="vi-VN" sz="2400" smtClean="0">
                <a:solidFill>
                  <a:srgbClr val="FF0000"/>
                </a:solidFill>
                <a:latin typeface="Times New Roman" panose="02020603050405020304" pitchFamily="18" charset="0"/>
                <a:cs typeface="Times New Roman" panose="02020603050405020304" pitchFamily="18" charset="0"/>
              </a:rPr>
              <a:t>75</a:t>
            </a:r>
            <a:r>
              <a:rPr lang="en-US" sz="2400" smtClean="0">
                <a:solidFill>
                  <a:srgbClr val="FF0000"/>
                </a:solidFill>
                <a:latin typeface="Times New Roman" panose="02020603050405020304" pitchFamily="18" charset="0"/>
                <a:cs typeface="Times New Roman" panose="02020603050405020304" pitchFamily="18" charset="0"/>
              </a:rPr>
              <a:t> độ</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và hợp với chân còn lại một góc khoảng </a:t>
            </a:r>
            <a:r>
              <a:rPr lang="vi-VN" sz="2400" smtClean="0">
                <a:solidFill>
                  <a:srgbClr val="FF0000"/>
                </a:solidFill>
                <a:latin typeface="Times New Roman" panose="02020603050405020304" pitchFamily="18" charset="0"/>
                <a:cs typeface="Times New Roman" panose="02020603050405020304" pitchFamily="18" charset="0"/>
              </a:rPr>
              <a:t>75</a:t>
            </a:r>
            <a:r>
              <a:rPr lang="en-US" sz="2400" smtClean="0">
                <a:solidFill>
                  <a:srgbClr val="FF0000"/>
                </a:solidFill>
                <a:latin typeface="Times New Roman" panose="02020603050405020304" pitchFamily="18" charset="0"/>
                <a:cs typeface="Times New Roman" panose="02020603050405020304" pitchFamily="18" charset="0"/>
              </a:rPr>
              <a:t> độ</a:t>
            </a:r>
            <a:r>
              <a:rPr lang="vi-VN" sz="2400" smtClean="0">
                <a:solidFill>
                  <a:srgbClr val="FF0000"/>
                </a:solidFill>
                <a:latin typeface="Times New Roman" panose="02020603050405020304" pitchFamily="18" charset="0"/>
                <a:cs typeface="Times New Roman" panose="02020603050405020304" pitchFamily="18" charset="0"/>
              </a:rPr>
              <a:t>.</a:t>
            </a:r>
            <a:endParaRPr lang="vi-VN"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19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67483" y="213377"/>
            <a:ext cx="3216536"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Hình 7.10 em hãy cho biết:</a:t>
            </a:r>
          </a:p>
          <a:p>
            <a:r>
              <a:rPr lang="vi-VN" sz="2800" b="1">
                <a:latin typeface="Times New Roman" panose="02020603050405020304" pitchFamily="18" charset="0"/>
                <a:cs typeface="Times New Roman" panose="02020603050405020304" pitchFamily="18" charset="0"/>
              </a:rPr>
              <a:t>1. Phôi được kẹp như thế nào trên ê tô?</a:t>
            </a:r>
          </a:p>
          <a:p>
            <a:r>
              <a:rPr lang="vi-VN" sz="2800" b="1">
                <a:latin typeface="Times New Roman" panose="02020603050405020304" pitchFamily="18" charset="0"/>
                <a:cs typeface="Times New Roman" panose="02020603050405020304" pitchFamily="18" charset="0"/>
              </a:rPr>
              <a:t>2. Nêu quy trình đục kim loại.</a:t>
            </a:r>
          </a:p>
        </p:txBody>
      </p:sp>
      <p:pic>
        <p:nvPicPr>
          <p:cNvPr id="5" name="Picture 4"/>
          <p:cNvPicPr>
            <a:picLocks noChangeAspect="1"/>
          </p:cNvPicPr>
          <p:nvPr/>
        </p:nvPicPr>
        <p:blipFill>
          <a:blip r:embed="rId2"/>
          <a:stretch>
            <a:fillRect/>
          </a:stretch>
        </p:blipFill>
        <p:spPr>
          <a:xfrm>
            <a:off x="412916" y="213377"/>
            <a:ext cx="8268505" cy="3108543"/>
          </a:xfrm>
          <a:prstGeom prst="rect">
            <a:avLst/>
          </a:prstGeom>
        </p:spPr>
      </p:pic>
      <p:sp>
        <p:nvSpPr>
          <p:cNvPr id="2" name="Rectangle 1"/>
          <p:cNvSpPr/>
          <p:nvPr/>
        </p:nvSpPr>
        <p:spPr>
          <a:xfrm>
            <a:off x="236668" y="3404435"/>
            <a:ext cx="11392348" cy="3170099"/>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Phôi được kẹp chặt trên ê tô, mặt trên của phôi cao hơn mặt ê tô khoảng 10 mm.</a:t>
            </a:r>
          </a:p>
          <a:p>
            <a:r>
              <a:rPr lang="vi-VN" sz="2000">
                <a:solidFill>
                  <a:srgbClr val="FF0000"/>
                </a:solidFill>
                <a:latin typeface="Times New Roman" panose="02020603050405020304" pitchFamily="18" charset="0"/>
                <a:cs typeface="Times New Roman" panose="02020603050405020304" pitchFamily="18" charset="0"/>
              </a:rPr>
              <a:t>2. Quy trình đục kim loại:</a:t>
            </a:r>
          </a:p>
          <a:p>
            <a:r>
              <a:rPr lang="vi-VN" sz="2000">
                <a:solidFill>
                  <a:srgbClr val="FF0000"/>
                </a:solidFill>
                <a:latin typeface="Times New Roman" panose="02020603050405020304" pitchFamily="18" charset="0"/>
                <a:cs typeface="Times New Roman" panose="02020603050405020304" pitchFamily="18" charset="0"/>
              </a:rPr>
              <a:t>Bước 1. Lấy dấu</a:t>
            </a:r>
          </a:p>
          <a:p>
            <a:r>
              <a:rPr lang="vi-VN" sz="2000">
                <a:solidFill>
                  <a:srgbClr val="FF0000"/>
                </a:solidFill>
                <a:latin typeface="Times New Roman" panose="02020603050405020304" pitchFamily="18" charset="0"/>
                <a:cs typeface="Times New Roman" panose="02020603050405020304" pitchFamily="18" charset="0"/>
              </a:rPr>
              <a:t>Dùng mũi vạch dấu lấy dấu đường đục hoặc chiều sâu phải đục trên phôi.</a:t>
            </a:r>
          </a:p>
          <a:p>
            <a:r>
              <a:rPr lang="vi-VN" sz="2000">
                <a:solidFill>
                  <a:srgbClr val="FF0000"/>
                </a:solidFill>
                <a:latin typeface="Times New Roman" panose="02020603050405020304" pitchFamily="18" charset="0"/>
                <a:cs typeface="Times New Roman" panose="02020603050405020304" pitchFamily="18" charset="0"/>
              </a:rPr>
              <a:t>Bước 2. Kẹp phôi</a:t>
            </a:r>
          </a:p>
          <a:p>
            <a:r>
              <a:rPr lang="vi-VN" sz="2000">
                <a:solidFill>
                  <a:srgbClr val="FF0000"/>
                </a:solidFill>
                <a:latin typeface="Times New Roman" panose="02020603050405020304" pitchFamily="18" charset="0"/>
                <a:cs typeface="Times New Roman" panose="02020603050405020304" pitchFamily="18" charset="0"/>
              </a:rPr>
              <a:t>Kẹp chặt phôi trên ê tô, mặt trên của phôi cao hơn mặt ê tô khoảng 10 mm.</a:t>
            </a:r>
          </a:p>
          <a:p>
            <a:r>
              <a:rPr lang="vi-VN" sz="2000">
                <a:solidFill>
                  <a:srgbClr val="FF0000"/>
                </a:solidFill>
                <a:latin typeface="Times New Roman" panose="02020603050405020304" pitchFamily="18" charset="0"/>
                <a:cs typeface="Times New Roman" panose="02020603050405020304" pitchFamily="18" charset="0"/>
              </a:rPr>
              <a:t>Bước 3. Thao tác đục</a:t>
            </a:r>
          </a:p>
          <a:p>
            <a:r>
              <a:rPr lang="vi-VN" sz="2000">
                <a:solidFill>
                  <a:srgbClr val="FF0000"/>
                </a:solidFill>
                <a:latin typeface="Times New Roman" panose="02020603050405020304" pitchFamily="18" charset="0"/>
                <a:cs typeface="Times New Roman" panose="02020603050405020304" pitchFamily="18" charset="0"/>
              </a:rPr>
              <a:t>Đặt lưỡi đục hợp với mặt phẳng cần đục một góc khoảng 30°. Đánh búa nhẹ nhàng bằng cánh tay kết hợp với cổ tay cho lưỡi đục ăn vào phôi. Tiếp tục đánh búa mạnh và đều cho đến khi đục hết lớp kim loại.</a:t>
            </a:r>
          </a:p>
          <a:p>
            <a:r>
              <a:rPr lang="vi-VN" sz="2000">
                <a:solidFill>
                  <a:srgbClr val="FF0000"/>
                </a:solidFill>
                <a:latin typeface="Times New Roman" panose="02020603050405020304" pitchFamily="18" charset="0"/>
                <a:cs typeface="Times New Roman" panose="02020603050405020304" pitchFamily="18" charset="0"/>
              </a:rPr>
              <a:t>Mắt luôn nhìn theo lưỡi đục để điều chỉnh chiều sâu đục đều nhau.</a:t>
            </a:r>
          </a:p>
        </p:txBody>
      </p:sp>
    </p:spTree>
    <p:extLst>
      <p:ext uri="{BB962C8B-B14F-4D97-AF65-F5344CB8AC3E}">
        <p14:creationId xmlns:p14="http://schemas.microsoft.com/office/powerpoint/2010/main" val="146705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86631"/>
            <a:ext cx="1202473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Trong </a:t>
            </a:r>
            <a:r>
              <a:rPr lang="en-US" sz="2800" b="1">
                <a:latin typeface="Times New Roman" panose="02020603050405020304" pitchFamily="18" charset="0"/>
                <a:cs typeface="Times New Roman" panose="02020603050405020304" pitchFamily="18" charset="0"/>
              </a:rPr>
              <a:t>quá trình đục có thể xảy ra những tai nạn như thế nào? Làm thế nào để phòng tránh?</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65761" y="1040738"/>
            <a:ext cx="5730228" cy="5563262"/>
          </a:xfrm>
          <a:prstGeom prst="rect">
            <a:avLst/>
          </a:prstGeom>
        </p:spPr>
      </p:pic>
      <p:pic>
        <p:nvPicPr>
          <p:cNvPr id="3" name="Picture 2"/>
          <p:cNvPicPr>
            <a:picLocks noChangeAspect="1"/>
          </p:cNvPicPr>
          <p:nvPr/>
        </p:nvPicPr>
        <p:blipFill>
          <a:blip r:embed="rId4"/>
          <a:stretch>
            <a:fillRect/>
          </a:stretch>
        </p:blipFill>
        <p:spPr>
          <a:xfrm>
            <a:off x="6294482" y="1040738"/>
            <a:ext cx="5663838" cy="5563262"/>
          </a:xfrm>
          <a:prstGeom prst="rect">
            <a:avLst/>
          </a:prstGeom>
        </p:spPr>
      </p:pic>
    </p:spTree>
    <p:extLst>
      <p:ext uri="{BB962C8B-B14F-4D97-AF65-F5344CB8AC3E}">
        <p14:creationId xmlns:p14="http://schemas.microsoft.com/office/powerpoint/2010/main" val="173343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86631"/>
            <a:ext cx="1202473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4. Trong </a:t>
            </a:r>
            <a:r>
              <a:rPr lang="en-US" sz="2800" b="1">
                <a:latin typeface="Times New Roman" panose="02020603050405020304" pitchFamily="18" charset="0"/>
                <a:cs typeface="Times New Roman" panose="02020603050405020304" pitchFamily="18" charset="0"/>
              </a:rPr>
              <a:t>quá trình đục có thể xảy ra những tai nạn như thế nào? Làm thế nào để phòng tránh?</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65761" y="1040738"/>
            <a:ext cx="3677919" cy="2769262"/>
          </a:xfrm>
          <a:prstGeom prst="rect">
            <a:avLst/>
          </a:prstGeom>
        </p:spPr>
      </p:pic>
      <p:pic>
        <p:nvPicPr>
          <p:cNvPr id="3" name="Picture 2"/>
          <p:cNvPicPr>
            <a:picLocks noChangeAspect="1"/>
          </p:cNvPicPr>
          <p:nvPr/>
        </p:nvPicPr>
        <p:blipFill>
          <a:blip r:embed="rId4"/>
          <a:stretch>
            <a:fillRect/>
          </a:stretch>
        </p:blipFill>
        <p:spPr>
          <a:xfrm>
            <a:off x="274320" y="4023360"/>
            <a:ext cx="3769360" cy="2712720"/>
          </a:xfrm>
          <a:prstGeom prst="rect">
            <a:avLst/>
          </a:prstGeom>
        </p:spPr>
      </p:pic>
      <p:sp>
        <p:nvSpPr>
          <p:cNvPr id="4" name="Rectangle 3"/>
          <p:cNvSpPr/>
          <p:nvPr/>
        </p:nvSpPr>
        <p:spPr>
          <a:xfrm>
            <a:off x="4242173" y="952421"/>
            <a:ext cx="7695815" cy="5109091"/>
          </a:xfrm>
          <a:prstGeom prst="rect">
            <a:avLst/>
          </a:prstGeom>
        </p:spPr>
        <p:txBody>
          <a:bodyPr wrap="square">
            <a:spAutoFit/>
          </a:bodyPr>
          <a:lstStyle/>
          <a:p>
            <a:r>
              <a:rPr lang="en-US" sz="2600" smtClean="0">
                <a:solidFill>
                  <a:srgbClr val="FF0000"/>
                </a:solidFill>
                <a:latin typeface="Times New Roman" panose="02020603050405020304" pitchFamily="18" charset="0"/>
                <a:cs typeface="Times New Roman" panose="02020603050405020304" pitchFamily="18" charset="0"/>
              </a:rPr>
              <a:t>*</a:t>
            </a:r>
            <a:r>
              <a:rPr lang="vi-VN" sz="2600" smtClean="0">
                <a:solidFill>
                  <a:srgbClr val="FF0000"/>
                </a:solidFill>
                <a:latin typeface="Times New Roman" panose="02020603050405020304" pitchFamily="18" charset="0"/>
                <a:cs typeface="Times New Roman" panose="02020603050405020304" pitchFamily="18" charset="0"/>
              </a:rPr>
              <a:t>Những </a:t>
            </a:r>
            <a:r>
              <a:rPr lang="vi-VN" sz="2600">
                <a:solidFill>
                  <a:srgbClr val="FF0000"/>
                </a:solidFill>
                <a:latin typeface="Times New Roman" panose="02020603050405020304" pitchFamily="18" charset="0"/>
                <a:cs typeface="Times New Roman" panose="02020603050405020304" pitchFamily="18" charset="0"/>
              </a:rPr>
              <a:t>tai nạn xảy ra khi sử dụng phương pháp đục:</a:t>
            </a:r>
          </a:p>
          <a:p>
            <a:r>
              <a:rPr lang="vi-VN" sz="2600">
                <a:solidFill>
                  <a:srgbClr val="FF0000"/>
                </a:solidFill>
                <a:latin typeface="Times New Roman" panose="02020603050405020304" pitchFamily="18" charset="0"/>
                <a:cs typeface="Times New Roman" panose="02020603050405020304" pitchFamily="18" charset="0"/>
              </a:rPr>
              <a:t>- Búa, đục không đảm bảo (nứt, vỡ, đầu búa không tra vào cán chắc chắn), cầm búa, đục không chắc chắn dễ gây va đập vào người lao động.</a:t>
            </a:r>
          </a:p>
          <a:p>
            <a:r>
              <a:rPr lang="vi-VN" sz="2600">
                <a:solidFill>
                  <a:srgbClr val="FF0000"/>
                </a:solidFill>
                <a:latin typeface="Times New Roman" panose="02020603050405020304" pitchFamily="18" charset="0"/>
                <a:cs typeface="Times New Roman" panose="02020603050405020304" pitchFamily="18" charset="0"/>
              </a:rPr>
              <a:t>- Tư thế đứng đục không đúng cách dẫn tới bệnh vẹo cột sống.</a:t>
            </a:r>
          </a:p>
          <a:p>
            <a:r>
              <a:rPr lang="en-US" sz="2600" smtClean="0">
                <a:solidFill>
                  <a:srgbClr val="FF0000"/>
                </a:solidFill>
                <a:latin typeface="Times New Roman" panose="02020603050405020304" pitchFamily="18" charset="0"/>
                <a:cs typeface="Times New Roman" panose="02020603050405020304" pitchFamily="18" charset="0"/>
              </a:rPr>
              <a:t>*</a:t>
            </a:r>
            <a:r>
              <a:rPr lang="vi-VN" sz="2600" smtClean="0">
                <a:solidFill>
                  <a:srgbClr val="FF0000"/>
                </a:solidFill>
                <a:latin typeface="Times New Roman" panose="02020603050405020304" pitchFamily="18" charset="0"/>
                <a:cs typeface="Times New Roman" panose="02020603050405020304" pitchFamily="18" charset="0"/>
              </a:rPr>
              <a:t>Cách </a:t>
            </a:r>
            <a:r>
              <a:rPr lang="vi-VN" sz="2600">
                <a:solidFill>
                  <a:srgbClr val="FF0000"/>
                </a:solidFill>
                <a:latin typeface="Times New Roman" panose="02020603050405020304" pitchFamily="18" charset="0"/>
                <a:cs typeface="Times New Roman" panose="02020603050405020304" pitchFamily="18" charset="0"/>
              </a:rPr>
              <a:t>phòng tránh:</a:t>
            </a:r>
          </a:p>
          <a:p>
            <a:r>
              <a:rPr lang="en-US" sz="2400">
                <a:solidFill>
                  <a:srgbClr val="FF0000"/>
                </a:solidFill>
                <a:latin typeface="Times New Roman" panose="02020603050405020304" pitchFamily="18" charset="0"/>
                <a:cs typeface="Times New Roman" panose="02020603050405020304" pitchFamily="18" charset="0"/>
              </a:rPr>
              <a:t>- Mặc trang phục bảo hộ lao động.</a:t>
            </a:r>
          </a:p>
          <a:p>
            <a:r>
              <a:rPr lang="en-US" sz="2400">
                <a:solidFill>
                  <a:srgbClr val="FF0000"/>
                </a:solidFill>
                <a:latin typeface="Times New Roman" panose="02020603050405020304" pitchFamily="18" charset="0"/>
                <a:cs typeface="Times New Roman" panose="02020603050405020304" pitchFamily="18" charset="0"/>
              </a:rPr>
              <a:t>- Phôi phải được kẹp chặt trên ê tô, búa phải được tra vào cán chắc chắn.</a:t>
            </a:r>
          </a:p>
          <a:p>
            <a:r>
              <a:rPr lang="en-US" sz="2400">
                <a:solidFill>
                  <a:srgbClr val="FF0000"/>
                </a:solidFill>
                <a:latin typeface="Times New Roman" panose="02020603050405020304" pitchFamily="18" charset="0"/>
                <a:cs typeface="Times New Roman" panose="02020603050405020304" pitchFamily="18" charset="0"/>
              </a:rPr>
              <a:t>- Đánh búa đúng tâm đục, tránh đánh vào tay cầm đụng.</a:t>
            </a:r>
          </a:p>
          <a:p>
            <a:r>
              <a:rPr lang="en-US" sz="2400">
                <a:solidFill>
                  <a:srgbClr val="FF0000"/>
                </a:solidFill>
                <a:latin typeface="Times New Roman" panose="02020603050405020304" pitchFamily="18" charset="0"/>
                <a:cs typeface="Times New Roman" panose="02020603050405020304" pitchFamily="18" charset="0"/>
              </a:rPr>
              <a:t>- Khi đục bắt buộc phải đeo kính bảo hộ, phải có lưỡi tránh phoi ở phía đối diện với người đục</a:t>
            </a:r>
          </a:p>
        </p:txBody>
      </p:sp>
    </p:spTree>
    <p:extLst>
      <p:ext uri="{BB962C8B-B14F-4D97-AF65-F5344CB8AC3E}">
        <p14:creationId xmlns:p14="http://schemas.microsoft.com/office/powerpoint/2010/main" val="160335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So </a:t>
            </a:r>
            <a:r>
              <a:rPr lang="en-US" sz="2800" b="1" dirty="0" err="1">
                <a:latin typeface="Times New Roman" panose="02020603050405020304" pitchFamily="18" charset="0"/>
                <a:cs typeface="Times New Roman" panose="02020603050405020304" pitchFamily="18" charset="0"/>
              </a:rPr>
              <a:t>sánh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cưa</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đục</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2</a:t>
            </a:r>
            <a:r>
              <a:rPr lang="nl-NL" sz="2800" b="1" dirty="0" smtClean="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cong.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đó</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528" y="243572"/>
            <a:ext cx="10544037" cy="4906651"/>
          </a:xfrm>
          <a:prstGeom prst="rect">
            <a:avLst/>
          </a:prstGeom>
        </p:spPr>
      </p:pic>
      <p:sp>
        <p:nvSpPr>
          <p:cNvPr id="4" name="TextBox 3"/>
          <p:cNvSpPr txBox="1"/>
          <p:nvPr/>
        </p:nvSpPr>
        <p:spPr>
          <a:xfrm>
            <a:off x="2240008" y="5272312"/>
            <a:ext cx="3805381" cy="400110"/>
          </a:xfrm>
          <a:prstGeom prst="rect">
            <a:avLst/>
          </a:prstGeom>
          <a:noFill/>
        </p:spPr>
        <p:txBody>
          <a:bodyPr wrap="square" rtlCol="0">
            <a:spAutoFit/>
          </a:bodyPr>
          <a:lstStyle/>
          <a:p>
            <a:r>
              <a:rPr lang="en-US" sz="2000" b="1" i="1" dirty="0" err="1" smtClean="0">
                <a:latin typeface="Times New Roman" panose="02020603050405020304" pitchFamily="18" charset="0"/>
                <a:cs typeface="Times New Roman" panose="02020603050405020304" pitchFamily="18" charset="0"/>
              </a:rPr>
              <a:t>Hình</a:t>
            </a:r>
            <a:r>
              <a:rPr lang="en-US" sz="2000" b="1" i="1" dirty="0" smtClean="0">
                <a:latin typeface="Times New Roman" panose="02020603050405020304" pitchFamily="18" charset="0"/>
                <a:cs typeface="Times New Roman" panose="02020603050405020304" pitchFamily="18" charset="0"/>
              </a:rPr>
              <a:t> 7.1. </a:t>
            </a:r>
            <a:r>
              <a:rPr lang="en-US" sz="2000" b="1" i="1" dirty="0" err="1" smtClean="0">
                <a:latin typeface="Times New Roman" panose="02020603050405020304" pitchFamily="18" charset="0"/>
                <a:cs typeface="Times New Roman" panose="02020603050405020304" pitchFamily="18" charset="0"/>
              </a:rPr>
              <a:t>Cổng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và</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hàng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rào</a:t>
            </a:r>
            <a:endParaRPr lang="en-US" sz="2000" b="1" i="1" dirty="0">
              <a:latin typeface="Times New Roman" panose="02020603050405020304" pitchFamily="18" charset="0"/>
              <a:cs typeface="Times New Roman" panose="02020603050405020304" pitchFamily="18" charset="0"/>
            </a:endParaRPr>
          </a:p>
        </p:txBody>
      </p:sp>
      <p:sp>
        <p:nvSpPr>
          <p:cNvPr id="5" name="Rectangle 4"/>
          <p:cNvSpPr/>
          <p:nvPr/>
        </p:nvSpPr>
        <p:spPr>
          <a:xfrm>
            <a:off x="1604532" y="5754168"/>
            <a:ext cx="6644768" cy="523220"/>
          </a:xfrm>
          <a:prstGeom prst="rect">
            <a:avLst/>
          </a:prstGeom>
        </p:spPr>
        <p:txBody>
          <a:bodyPr wrap="none">
            <a:spAutoFit/>
          </a:bodyPr>
          <a:lstStyle/>
          <a:p>
            <a:r>
              <a:rPr lang="vi-VN" sz="2800" b="1" dirty="0">
                <a:solidFill>
                  <a:srgbClr val="FF0000"/>
                </a:solidFill>
                <a:latin typeface="Times New Roman" panose="02020603050405020304" pitchFamily="18" charset="0"/>
                <a:cs typeface="Times New Roman" panose="02020603050405020304" pitchFamily="18" charset="0"/>
              </a:rPr>
              <a:t>Các phương pháp gia công: cưa, đục, dũa.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26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7079" y="108215"/>
            <a:ext cx="957844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7. MỘT SỐ PHƯƠNG PHÁP GIA CÔNG CƠ KHÍ BẰNG TAY</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341406" y="668215"/>
            <a:ext cx="5901132" cy="6005147"/>
          </a:xfrm>
          <a:prstGeom prst="rect">
            <a:avLst/>
          </a:prstGeom>
        </p:spPr>
      </p:pic>
      <p:pic>
        <p:nvPicPr>
          <p:cNvPr id="5" name="Picture 4"/>
          <p:cNvPicPr>
            <a:picLocks noChangeAspect="1"/>
          </p:cNvPicPr>
          <p:nvPr/>
        </p:nvPicPr>
        <p:blipFill>
          <a:blip r:embed="rId4"/>
          <a:stretch>
            <a:fillRect/>
          </a:stretch>
        </p:blipFill>
        <p:spPr>
          <a:xfrm>
            <a:off x="6339253" y="668214"/>
            <a:ext cx="5758962" cy="5890847"/>
          </a:xfrm>
          <a:prstGeom prst="rect">
            <a:avLst/>
          </a:prstGeom>
        </p:spPr>
      </p:pic>
    </p:spTree>
    <p:extLst>
      <p:ext uri="{BB962C8B-B14F-4D97-AF65-F5344CB8AC3E}">
        <p14:creationId xmlns:p14="http://schemas.microsoft.com/office/powerpoint/2010/main" val="2009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922" y="104451"/>
            <a:ext cx="11410278" cy="954107"/>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1.Nêu khái niệm cưa</a:t>
            </a:r>
          </a:p>
          <a:p>
            <a:r>
              <a:rPr lang="vi-VN" sz="2800" b="1" dirty="0">
                <a:latin typeface="Times New Roman" panose="02020603050405020304" pitchFamily="18" charset="0"/>
                <a:cs typeface="Times New Roman" panose="02020603050405020304" pitchFamily="18" charset="0"/>
              </a:rPr>
              <a:t>2. Quan sát Hình 7.2 và gọi tên các bộ phận của cưa tay.</a:t>
            </a:r>
          </a:p>
        </p:txBody>
      </p:sp>
      <p:pic>
        <p:nvPicPr>
          <p:cNvPr id="5" name="Picture 4"/>
          <p:cNvPicPr>
            <a:picLocks noChangeAspect="1"/>
          </p:cNvPicPr>
          <p:nvPr/>
        </p:nvPicPr>
        <p:blipFill>
          <a:blip r:embed="rId2"/>
          <a:stretch>
            <a:fillRect/>
          </a:stretch>
        </p:blipFill>
        <p:spPr>
          <a:xfrm>
            <a:off x="613187" y="1163579"/>
            <a:ext cx="8261872" cy="3074934"/>
          </a:xfrm>
          <a:prstGeom prst="rect">
            <a:avLst/>
          </a:prstGeom>
        </p:spPr>
      </p:pic>
    </p:spTree>
    <p:extLst>
      <p:ext uri="{BB962C8B-B14F-4D97-AF65-F5344CB8AC3E}">
        <p14:creationId xmlns:p14="http://schemas.microsoft.com/office/powerpoint/2010/main" val="122704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0081" y="1849379"/>
            <a:ext cx="8261872" cy="3074934"/>
          </a:xfrm>
          <a:prstGeom prst="rect">
            <a:avLst/>
          </a:prstGeom>
        </p:spPr>
      </p:pic>
      <p:sp>
        <p:nvSpPr>
          <p:cNvPr id="2" name="Rectangle 1"/>
          <p:cNvSpPr/>
          <p:nvPr/>
        </p:nvSpPr>
        <p:spPr>
          <a:xfrm>
            <a:off x="8579224" y="2046884"/>
            <a:ext cx="3219226" cy="2308324"/>
          </a:xfrm>
          <a:prstGeom prst="rect">
            <a:avLst/>
          </a:prstGeom>
        </p:spPr>
        <p:txBody>
          <a:bodyPr wrap="square">
            <a:spAutoFit/>
          </a:bodyPr>
          <a:lstStyle/>
          <a:p>
            <a:r>
              <a:rPr lang="vi-VN" sz="2400" dirty="0" smtClean="0">
                <a:solidFill>
                  <a:srgbClr val="FF0000"/>
                </a:solidFill>
                <a:latin typeface="Times New Roman" panose="02020603050405020304" pitchFamily="18" charset="0"/>
                <a:cs typeface="Times New Roman" panose="02020603050405020304" pitchFamily="18" charset="0"/>
              </a:rPr>
              <a:t>2</a:t>
            </a:r>
            <a:r>
              <a:rPr lang="vi-VN" sz="2400" dirty="0">
                <a:solidFill>
                  <a:srgbClr val="FF0000"/>
                </a:solidFill>
                <a:latin typeface="Times New Roman" panose="02020603050405020304" pitchFamily="18" charset="0"/>
                <a:cs typeface="Times New Roman" panose="02020603050405020304" pitchFamily="18" charset="0"/>
              </a:rPr>
              <a:t>. Các bộ phận của cưa</a:t>
            </a:r>
          </a:p>
          <a:p>
            <a:r>
              <a:rPr lang="vi-VN" sz="2400" dirty="0">
                <a:solidFill>
                  <a:srgbClr val="FF0000"/>
                </a:solidFill>
                <a:latin typeface="Times New Roman" panose="02020603050405020304" pitchFamily="18" charset="0"/>
                <a:cs typeface="Times New Roman" panose="02020603050405020304" pitchFamily="18" charset="0"/>
              </a:rPr>
              <a:t>1. Khung cưa</a:t>
            </a:r>
          </a:p>
          <a:p>
            <a:r>
              <a:rPr lang="vi-VN" sz="2400" dirty="0">
                <a:solidFill>
                  <a:srgbClr val="FF0000"/>
                </a:solidFill>
                <a:latin typeface="Times New Roman" panose="02020603050405020304" pitchFamily="18" charset="0"/>
                <a:cs typeface="Times New Roman" panose="02020603050405020304" pitchFamily="18" charset="0"/>
              </a:rPr>
              <a:t>2. Lưỡi cưa</a:t>
            </a:r>
          </a:p>
          <a:p>
            <a:r>
              <a:rPr lang="vi-VN" sz="2400" dirty="0">
                <a:solidFill>
                  <a:srgbClr val="FF0000"/>
                </a:solidFill>
                <a:latin typeface="Times New Roman" panose="02020603050405020304" pitchFamily="18" charset="0"/>
                <a:cs typeface="Times New Roman" panose="02020603050405020304" pitchFamily="18" charset="0"/>
              </a:rPr>
              <a:t>3. Tay nắm</a:t>
            </a:r>
          </a:p>
          <a:p>
            <a:r>
              <a:rPr lang="vi-VN" sz="2400" dirty="0">
                <a:solidFill>
                  <a:srgbClr val="FF0000"/>
                </a:solidFill>
                <a:latin typeface="Times New Roman" panose="02020603050405020304" pitchFamily="18" charset="0"/>
                <a:cs typeface="Times New Roman" panose="02020603050405020304" pitchFamily="18" charset="0"/>
              </a:rPr>
              <a:t>4. Chốt lắp cưa</a:t>
            </a:r>
          </a:p>
          <a:p>
            <a:r>
              <a:rPr lang="vi-VN" sz="2400" dirty="0">
                <a:solidFill>
                  <a:srgbClr val="FF0000"/>
                </a:solidFill>
                <a:latin typeface="Times New Roman" panose="02020603050405020304" pitchFamily="18" charset="0"/>
                <a:cs typeface="Times New Roman" panose="02020603050405020304" pitchFamily="18" charset="0"/>
              </a:rPr>
              <a:t>5. Đai ốc căng lưỡi cưa</a:t>
            </a:r>
          </a:p>
        </p:txBody>
      </p:sp>
      <p:sp>
        <p:nvSpPr>
          <p:cNvPr id="3" name="TextBox 2"/>
          <p:cNvSpPr txBox="1"/>
          <p:nvPr/>
        </p:nvSpPr>
        <p:spPr>
          <a:xfrm>
            <a:off x="685800" y="147918"/>
            <a:ext cx="9493624" cy="1815882"/>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1.Cắt kim loại bằng cưa tay là phương pháp gia công nguội dùng cưa tay để cắt các tấm kim loại dày, phôi kim loại tròn, dạng định hình..thành những đoạn có chiều dài mong muốn.</a:t>
            </a:r>
          </a:p>
          <a:p>
            <a:endParaRPr lang="en-US" sz="2800" dirty="0"/>
          </a:p>
        </p:txBody>
      </p:sp>
    </p:spTree>
    <p:extLst>
      <p:ext uri="{BB962C8B-B14F-4D97-AF65-F5344CB8AC3E}">
        <p14:creationId xmlns:p14="http://schemas.microsoft.com/office/powerpoint/2010/main" val="108932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4286" y="214728"/>
            <a:ext cx="5300832" cy="2246769"/>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1.Khi muốn cưa gỗ hoặc kim loại, có thể sử dụng cùng một loại cưa được không? Vì sao?</a:t>
            </a:r>
          </a:p>
          <a:p>
            <a:r>
              <a:rPr lang="vi-VN" sz="2800" b="1" dirty="0">
                <a:latin typeface="Times New Roman" panose="02020603050405020304" pitchFamily="18" charset="0"/>
                <a:cs typeface="Times New Roman" panose="02020603050405020304" pitchFamily="18" charset="0"/>
              </a:rPr>
              <a:t>2. Dựa vào Hình 7.3, hãy mô tả cách cầm cưa và tư thế đứng cưa.</a:t>
            </a:r>
          </a:p>
        </p:txBody>
      </p:sp>
      <p:pic>
        <p:nvPicPr>
          <p:cNvPr id="6" name="Picture 5"/>
          <p:cNvPicPr>
            <a:picLocks noChangeAspect="1"/>
          </p:cNvPicPr>
          <p:nvPr/>
        </p:nvPicPr>
        <p:blipFill>
          <a:blip r:embed="rId2"/>
          <a:stretch>
            <a:fillRect/>
          </a:stretch>
        </p:blipFill>
        <p:spPr>
          <a:xfrm>
            <a:off x="300872" y="140139"/>
            <a:ext cx="6433414" cy="6153374"/>
          </a:xfrm>
          <a:prstGeom prst="rect">
            <a:avLst/>
          </a:prstGeom>
        </p:spPr>
      </p:pic>
      <p:sp>
        <p:nvSpPr>
          <p:cNvPr id="7" name="TextBox 6"/>
          <p:cNvSpPr txBox="1"/>
          <p:nvPr/>
        </p:nvSpPr>
        <p:spPr>
          <a:xfrm>
            <a:off x="376517" y="6368102"/>
            <a:ext cx="6508377" cy="430887"/>
          </a:xfrm>
          <a:prstGeom prst="rect">
            <a:avLst/>
          </a:prstGeom>
          <a:noFill/>
        </p:spPr>
        <p:txBody>
          <a:bodyPr wrap="square" rtlCol="0">
            <a:spAutoFit/>
          </a:bodyPr>
          <a:lstStyle/>
          <a:p>
            <a:r>
              <a:rPr lang="en-US" sz="2200" b="1" i="1" smtClean="0">
                <a:latin typeface="Times New Roman" panose="02020603050405020304" pitchFamily="18" charset="0"/>
                <a:cs typeface="Times New Roman" panose="02020603050405020304" pitchFamily="18" charset="0"/>
              </a:rPr>
              <a:t>Hình 7.3. Cách cầm cưa và tư thế đứng cưa</a:t>
            </a:r>
          </a:p>
        </p:txBody>
      </p:sp>
      <p:sp>
        <p:nvSpPr>
          <p:cNvPr id="5" name="Rectangle 4"/>
          <p:cNvSpPr/>
          <p:nvPr/>
        </p:nvSpPr>
        <p:spPr>
          <a:xfrm>
            <a:off x="6174889" y="330768"/>
            <a:ext cx="6017111" cy="3416320"/>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1.Không thể dùng cưa gỗ để cưa sắt được vì lưỡi cưa gỗ có răng cưa lớn hơn và thưa hơn so với cưa sắt. Nên khi sử dụng cưa gỗ để cưa sắt sẽ làm cho răng cưa dễ bị uốn méo hoặc gãy. Do đó, ta cần phải sử dụng cưa sắt, nó có lưỡi cưa làm bằng loại thép tốt, răng cưa nhỏ.</a:t>
            </a:r>
          </a:p>
          <a:p>
            <a:r>
              <a:rPr lang="vi-VN" sz="2400" dirty="0">
                <a:solidFill>
                  <a:srgbClr val="FF0000"/>
                </a:solidFill>
                <a:latin typeface="Times New Roman" panose="02020603050405020304" pitchFamily="18" charset="0"/>
                <a:cs typeface="Times New Roman" panose="02020603050405020304" pitchFamily="18" charset="0"/>
              </a:rPr>
              <a:t>2. Tay thuận cầm tay nắm, tay còn lại cầm đầu kia khung cưa, người đúng thẳng, hai chân hợp với nhau thành một góc khoảng </a:t>
            </a:r>
            <a:r>
              <a:rPr lang="vi-VN" sz="2400" dirty="0" smtClean="0">
                <a:solidFill>
                  <a:srgbClr val="FF0000"/>
                </a:solidFill>
                <a:latin typeface="Times New Roman" panose="02020603050405020304" pitchFamily="18" charset="0"/>
                <a:cs typeface="Times New Roman" panose="02020603050405020304" pitchFamily="18" charset="0"/>
              </a:rPr>
              <a:t>75</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a:t>
            </a:r>
            <a:r>
              <a:rPr lang="vi-VN" sz="2400" dirty="0" smtClean="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67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67021" y="163639"/>
            <a:ext cx="4109421" cy="4832092"/>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Dựa và Hình 7.4. Hãy cho biết:</a:t>
            </a:r>
          </a:p>
          <a:p>
            <a:r>
              <a:rPr lang="vi-VN" sz="2800" b="1" dirty="0">
                <a:latin typeface="Times New Roman" panose="02020603050405020304" pitchFamily="18" charset="0"/>
                <a:cs typeface="Times New Roman" panose="02020603050405020304" pitchFamily="18" charset="0"/>
              </a:rPr>
              <a:t>1.Chiều răng của lưỡi cưa được lắp như thế nào trong khung cưa?</a:t>
            </a:r>
          </a:p>
          <a:p>
            <a:r>
              <a:rPr lang="vi-VN" sz="2800" b="1" dirty="0">
                <a:latin typeface="Times New Roman" panose="02020603050405020304" pitchFamily="18" charset="0"/>
                <a:cs typeface="Times New Roman" panose="02020603050405020304" pitchFamily="18" charset="0"/>
              </a:rPr>
              <a:t>2. Trong hai động tác đẩy cưa và kéo cưa thì động tác nào thực hiện cắt kim loại?</a:t>
            </a:r>
          </a:p>
          <a:p>
            <a:r>
              <a:rPr lang="vi-VN" sz="2800" b="1" dirty="0">
                <a:latin typeface="Times New Roman" panose="02020603050405020304" pitchFamily="18" charset="0"/>
                <a:cs typeface="Times New Roman" panose="02020603050405020304" pitchFamily="18" charset="0"/>
              </a:rPr>
              <a:t>3. Nêu quy trình cắt kim loại bằng cưa tay.</a:t>
            </a:r>
          </a:p>
        </p:txBody>
      </p:sp>
      <p:pic>
        <p:nvPicPr>
          <p:cNvPr id="5" name="Picture 4"/>
          <p:cNvPicPr>
            <a:picLocks noChangeAspect="1"/>
          </p:cNvPicPr>
          <p:nvPr/>
        </p:nvPicPr>
        <p:blipFill>
          <a:blip r:embed="rId2"/>
          <a:stretch>
            <a:fillRect/>
          </a:stretch>
        </p:blipFill>
        <p:spPr>
          <a:xfrm>
            <a:off x="296151" y="163638"/>
            <a:ext cx="7470870" cy="5806855"/>
          </a:xfrm>
          <a:prstGeom prst="rect">
            <a:avLst/>
          </a:prstGeom>
        </p:spPr>
      </p:pic>
      <p:sp>
        <p:nvSpPr>
          <p:cNvPr id="8" name="TextBox 7"/>
          <p:cNvSpPr txBox="1"/>
          <p:nvPr/>
        </p:nvSpPr>
        <p:spPr>
          <a:xfrm>
            <a:off x="376517" y="6368102"/>
            <a:ext cx="6508377" cy="430887"/>
          </a:xfrm>
          <a:prstGeom prst="rect">
            <a:avLst/>
          </a:prstGeom>
          <a:noFill/>
        </p:spPr>
        <p:txBody>
          <a:bodyPr wrap="square" rtlCol="0">
            <a:spAutoFit/>
          </a:bodyPr>
          <a:lstStyle/>
          <a:p>
            <a:r>
              <a:rPr lang="en-US" sz="2200" b="1" i="1" smtClean="0">
                <a:latin typeface="Times New Roman" panose="02020603050405020304" pitchFamily="18" charset="0"/>
                <a:cs typeface="Times New Roman" panose="02020603050405020304" pitchFamily="18" charset="0"/>
              </a:rPr>
              <a:t>Hình 7.4. Quy trình cắt kim loại bằng cưa</a:t>
            </a:r>
          </a:p>
        </p:txBody>
      </p:sp>
    </p:spTree>
    <p:extLst>
      <p:ext uri="{BB962C8B-B14F-4D97-AF65-F5344CB8AC3E}">
        <p14:creationId xmlns:p14="http://schemas.microsoft.com/office/powerpoint/2010/main" val="232519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330" y="109850"/>
            <a:ext cx="11056172" cy="1200329"/>
          </a:xfrm>
          <a:prstGeom prst="rect">
            <a:avLst/>
          </a:prstGeom>
        </p:spPr>
        <p:txBody>
          <a:bodyPr wrap="square">
            <a:spAutoFit/>
          </a:bodyPr>
          <a:lstStyle/>
          <a:p>
            <a:r>
              <a:rPr lang="vi-VN" sz="2400" b="1" dirty="0" smtClean="0">
                <a:latin typeface="Times New Roman" panose="02020603050405020304" pitchFamily="18" charset="0"/>
                <a:cs typeface="Times New Roman" panose="02020603050405020304" pitchFamily="18" charset="0"/>
              </a:rPr>
              <a:t>1.Chiều </a:t>
            </a:r>
            <a:r>
              <a:rPr lang="vi-VN" sz="2400" b="1" dirty="0">
                <a:latin typeface="Times New Roman" panose="02020603050405020304" pitchFamily="18" charset="0"/>
                <a:cs typeface="Times New Roman" panose="02020603050405020304" pitchFamily="18" charset="0"/>
              </a:rPr>
              <a:t>răng của lưỡi cưa được lắp như thế nào trong khung cưa?</a:t>
            </a:r>
          </a:p>
          <a:p>
            <a:r>
              <a:rPr lang="vi-VN" sz="2400" b="1" dirty="0">
                <a:latin typeface="Times New Roman" panose="02020603050405020304" pitchFamily="18" charset="0"/>
                <a:cs typeface="Times New Roman" panose="02020603050405020304" pitchFamily="18" charset="0"/>
              </a:rPr>
              <a:t>2. Trong hai động tác đẩy cưa và kéo cưa thì động tác nào thực hiện cắt kim loại?</a:t>
            </a:r>
          </a:p>
          <a:p>
            <a:r>
              <a:rPr lang="vi-VN" sz="2400" b="1" dirty="0">
                <a:latin typeface="Times New Roman" panose="02020603050405020304" pitchFamily="18" charset="0"/>
                <a:cs typeface="Times New Roman" panose="02020603050405020304" pitchFamily="18" charset="0"/>
              </a:rPr>
              <a:t>3. Nêu quy trình cắt kim loại bằng cưa tay.</a:t>
            </a:r>
          </a:p>
        </p:txBody>
      </p:sp>
      <p:sp>
        <p:nvSpPr>
          <p:cNvPr id="2" name="Rectangle 1"/>
          <p:cNvSpPr/>
          <p:nvPr/>
        </p:nvSpPr>
        <p:spPr>
          <a:xfrm>
            <a:off x="266567" y="1359659"/>
            <a:ext cx="11736593" cy="5632311"/>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1.Khi lắp lưỡi cưa phải lắp để răng cưa ngược hướng với tay nắm.</a:t>
            </a:r>
          </a:p>
          <a:p>
            <a:r>
              <a:rPr lang="vi-VN" sz="2400" dirty="0">
                <a:solidFill>
                  <a:srgbClr val="FF0000"/>
                </a:solidFill>
                <a:latin typeface="Times New Roman" panose="02020603050405020304" pitchFamily="18" charset="0"/>
                <a:cs typeface="Times New Roman" panose="02020603050405020304" pitchFamily="18" charset="0"/>
              </a:rPr>
              <a:t>2. Động tác đẩy cưa thực hiện cắt kim loại.</a:t>
            </a:r>
          </a:p>
          <a:p>
            <a:r>
              <a:rPr lang="vi-VN" sz="2400" dirty="0">
                <a:solidFill>
                  <a:srgbClr val="FF0000"/>
                </a:solidFill>
                <a:latin typeface="Times New Roman" panose="02020603050405020304" pitchFamily="18" charset="0"/>
                <a:cs typeface="Times New Roman" panose="02020603050405020304" pitchFamily="18" charset="0"/>
              </a:rPr>
              <a:t>3. </a:t>
            </a:r>
            <a:r>
              <a:rPr lang="en-US" sz="2400" b="1" dirty="0" smtClean="0">
                <a:latin typeface="Times New Roman" panose="02020603050405020304" pitchFamily="18" charset="0"/>
                <a:cs typeface="Times New Roman" panose="02020603050405020304" pitchFamily="18" charset="0"/>
              </a:rPr>
              <a:t>q</a:t>
            </a:r>
            <a:r>
              <a:rPr lang="vi-VN" sz="2400" b="1" dirty="0" smtClean="0">
                <a:latin typeface="Times New Roman" panose="02020603050405020304" pitchFamily="18" charset="0"/>
                <a:cs typeface="Times New Roman" panose="02020603050405020304" pitchFamily="18" charset="0"/>
              </a:rPr>
              <a:t>uy </a:t>
            </a:r>
            <a:r>
              <a:rPr lang="vi-VN" sz="2400" b="1" dirty="0">
                <a:latin typeface="Times New Roman" panose="02020603050405020304" pitchFamily="18" charset="0"/>
                <a:cs typeface="Times New Roman" panose="02020603050405020304" pitchFamily="18" charset="0"/>
              </a:rPr>
              <a:t>trình cắt kim loại bằng cưa tay</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vi-VN" sz="2400" dirty="0" smtClean="0">
                <a:solidFill>
                  <a:srgbClr val="FF0000"/>
                </a:solidFill>
                <a:latin typeface="Times New Roman" panose="02020603050405020304" pitchFamily="18" charset="0"/>
                <a:cs typeface="Times New Roman" panose="02020603050405020304" pitchFamily="18" charset="0"/>
              </a:rPr>
              <a:t>Bước </a:t>
            </a:r>
            <a:r>
              <a:rPr lang="vi-VN" sz="2400" dirty="0">
                <a:solidFill>
                  <a:srgbClr val="FF0000"/>
                </a:solidFill>
                <a:latin typeface="Times New Roman" panose="02020603050405020304" pitchFamily="18" charset="0"/>
                <a:cs typeface="Times New Roman" panose="02020603050405020304" pitchFamily="18" charset="0"/>
              </a:rPr>
              <a:t>1. Lấy dấu</a:t>
            </a:r>
          </a:p>
          <a:p>
            <a:r>
              <a:rPr lang="vi-VN" sz="2400" dirty="0">
                <a:solidFill>
                  <a:srgbClr val="FF0000"/>
                </a:solidFill>
                <a:latin typeface="Times New Roman" panose="02020603050405020304" pitchFamily="18" charset="0"/>
                <a:cs typeface="Times New Roman" panose="02020603050405020304" pitchFamily="18" charset="0"/>
              </a:rPr>
              <a:t>Dùng mũi vạch dấu và thước để đánh dấu vị trí cần cắt lên phôi.</a:t>
            </a:r>
          </a:p>
          <a:p>
            <a:r>
              <a:rPr lang="vi-VN" sz="2400" dirty="0">
                <a:solidFill>
                  <a:srgbClr val="FF0000"/>
                </a:solidFill>
                <a:latin typeface="Times New Roman" panose="02020603050405020304" pitchFamily="18" charset="0"/>
                <a:cs typeface="Times New Roman" panose="02020603050405020304" pitchFamily="18" charset="0"/>
              </a:rPr>
              <a:t>Bước 2. Kiểm tra lưỡi cưa</a:t>
            </a:r>
          </a:p>
          <a:p>
            <a:r>
              <a:rPr lang="vi-VN" sz="2400" dirty="0">
                <a:solidFill>
                  <a:srgbClr val="FF0000"/>
                </a:solidFill>
                <a:latin typeface="Times New Roman" panose="02020603050405020304" pitchFamily="18" charset="0"/>
                <a:cs typeface="Times New Roman" panose="02020603050405020304" pitchFamily="18" charset="0"/>
              </a:rPr>
              <a:t>Kiểm tra lưỡi cưa được lắp đúng chiều cắt (ngược hướng với tay nắm) và còn sắc.</a:t>
            </a:r>
          </a:p>
          <a:p>
            <a:r>
              <a:rPr lang="vi-VN" sz="2400" dirty="0">
                <a:solidFill>
                  <a:srgbClr val="FF0000"/>
                </a:solidFill>
                <a:latin typeface="Times New Roman" panose="02020603050405020304" pitchFamily="18" charset="0"/>
                <a:cs typeface="Times New Roman" panose="02020603050405020304" pitchFamily="18" charset="0"/>
              </a:rPr>
              <a:t>Bước 3. Kẹp phôi</a:t>
            </a:r>
          </a:p>
          <a:p>
            <a:r>
              <a:rPr lang="vi-VN" sz="2400" dirty="0">
                <a:solidFill>
                  <a:srgbClr val="FF0000"/>
                </a:solidFill>
                <a:latin typeface="Times New Roman" panose="02020603050405020304" pitchFamily="18" charset="0"/>
                <a:cs typeface="Times New Roman" panose="02020603050405020304" pitchFamily="18" charset="0"/>
              </a:rPr>
              <a:t>Kẹp chặt phôi trên ê tô, vị trí vạch dấu cách mặt bên của ê tô khoảng 20-30 mm.</a:t>
            </a:r>
          </a:p>
          <a:p>
            <a:r>
              <a:rPr lang="vi-VN" sz="2400" dirty="0">
                <a:solidFill>
                  <a:srgbClr val="FF0000"/>
                </a:solidFill>
                <a:latin typeface="Times New Roman" panose="02020603050405020304" pitchFamily="18" charset="0"/>
                <a:cs typeface="Times New Roman" panose="02020603050405020304" pitchFamily="18" charset="0"/>
              </a:rPr>
              <a:t>Bước 4. Thao tác cưa</a:t>
            </a:r>
          </a:p>
          <a:p>
            <a:r>
              <a:rPr lang="vi-VN" sz="2400" dirty="0">
                <a:solidFill>
                  <a:srgbClr val="FF0000"/>
                </a:solidFill>
                <a:latin typeface="Times New Roman" panose="02020603050405020304" pitchFamily="18" charset="0"/>
                <a:cs typeface="Times New Roman" panose="02020603050405020304" pitchFamily="18" charset="0"/>
              </a:rPr>
              <a:t>Dùng tay thuận đẩy cưa đi với tốc độ từ từ theo phương nằm ngang, tay còn lại vừa ấn vừa đẩy đầu cưa, đồng thời mắt nhìn theo đường vạch dấu dễ điều khiển lưỡi cưa đi chính xác. Khi kéo cưa về, tay thuận kéo cưa về với tốc độ nhanh hơn lúc đẩy, tay còn lại không ấn.</a:t>
            </a:r>
          </a:p>
          <a:p>
            <a:r>
              <a:rPr lang="vi-VN" sz="2400" dirty="0">
                <a:solidFill>
                  <a:srgbClr val="FF0000"/>
                </a:solidFill>
                <a:latin typeface="Times New Roman" panose="02020603050405020304" pitchFamily="18" charset="0"/>
                <a:cs typeface="Times New Roman" panose="02020603050405020304" pitchFamily="18" charset="0"/>
              </a:rPr>
              <a:t>Trong suốt quá trình cưa phải giữ cho khung của luôn ở vị trí thăng bằng, ổn định, không nghiêng ngả, quá trình đẩy cưa đi và kéo cưa về phải nhịp nhàng.</a:t>
            </a:r>
          </a:p>
        </p:txBody>
      </p:sp>
    </p:spTree>
    <p:extLst>
      <p:ext uri="{BB962C8B-B14F-4D97-AF65-F5344CB8AC3E}">
        <p14:creationId xmlns:p14="http://schemas.microsoft.com/office/powerpoint/2010/main" val="278956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500"/>
                                        <p:tgtEl>
                                          <p:spTgt spid="2">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500"/>
                                        <p:tgtEl>
                                          <p:spTgt spid="2">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fade">
                                      <p:cBhvr>
                                        <p:cTn id="45" dur="500"/>
                                        <p:tgtEl>
                                          <p:spTgt spid="2">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500"/>
                                        <p:tgtEl>
                                          <p:spTgt spid="2">
                                            <p:txEl>
                                              <p:pRg st="6" end="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500"/>
                                        <p:tgtEl>
                                          <p:spTgt spid="2">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500"/>
                                        <p:tgtEl>
                                          <p:spTgt spid="2">
                                            <p:txEl>
                                              <p:pRg st="8" end="8"/>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500"/>
                                        <p:tgtEl>
                                          <p:spTgt spid="2">
                                            <p:txEl>
                                              <p:pRg st="9" end="9"/>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fade">
                                      <p:cBhvr>
                                        <p:cTn id="60" dur="500"/>
                                        <p:tgtEl>
                                          <p:spTgt spid="2">
                                            <p:txEl>
                                              <p:pRg st="10" end="1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
                                            <p:txEl>
                                              <p:pRg st="11" end="11"/>
                                            </p:txEl>
                                          </p:spTgt>
                                        </p:tgtEl>
                                        <p:attrNameLst>
                                          <p:attrName>style.visibility</p:attrName>
                                        </p:attrNameLst>
                                      </p:cBhvr>
                                      <p:to>
                                        <p:strVal val="visible"/>
                                      </p:to>
                                    </p:set>
                                    <p:animEffect transition="in" filter="fade">
                                      <p:cBhvr>
                                        <p:cTn id="63"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35299" y="4023360"/>
            <a:ext cx="5926774" cy="2692400"/>
          </a:xfrm>
          <a:prstGeom prst="rect">
            <a:avLst/>
          </a:prstGeom>
        </p:spPr>
      </p:pic>
      <p:pic>
        <p:nvPicPr>
          <p:cNvPr id="3" name="Picture 2"/>
          <p:cNvPicPr>
            <a:picLocks noChangeAspect="1"/>
          </p:cNvPicPr>
          <p:nvPr/>
        </p:nvPicPr>
        <p:blipFill>
          <a:blip r:embed="rId4"/>
          <a:stretch>
            <a:fillRect/>
          </a:stretch>
        </p:blipFill>
        <p:spPr>
          <a:xfrm>
            <a:off x="335299" y="1066018"/>
            <a:ext cx="5926774" cy="2840037"/>
          </a:xfrm>
          <a:prstGeom prst="rect">
            <a:avLst/>
          </a:prstGeom>
        </p:spPr>
      </p:pic>
      <p:pic>
        <p:nvPicPr>
          <p:cNvPr id="5" name="Picture 4"/>
          <p:cNvPicPr>
            <a:picLocks noChangeAspect="1"/>
          </p:cNvPicPr>
          <p:nvPr/>
        </p:nvPicPr>
        <p:blipFill>
          <a:blip r:embed="rId5"/>
          <a:stretch>
            <a:fillRect/>
          </a:stretch>
        </p:blipFill>
        <p:spPr>
          <a:xfrm>
            <a:off x="6409054" y="1066018"/>
            <a:ext cx="5470801" cy="2840037"/>
          </a:xfrm>
          <a:prstGeom prst="rect">
            <a:avLst/>
          </a:prstGeom>
        </p:spPr>
      </p:pic>
      <p:pic>
        <p:nvPicPr>
          <p:cNvPr id="6" name="Picture 5"/>
          <p:cNvPicPr>
            <a:picLocks noChangeAspect="1"/>
          </p:cNvPicPr>
          <p:nvPr/>
        </p:nvPicPr>
        <p:blipFill>
          <a:blip r:embed="rId6"/>
          <a:stretch>
            <a:fillRect/>
          </a:stretch>
        </p:blipFill>
        <p:spPr>
          <a:xfrm>
            <a:off x="6409053" y="4023360"/>
            <a:ext cx="5470801" cy="2692400"/>
          </a:xfrm>
          <a:prstGeom prst="rect">
            <a:avLst/>
          </a:prstGeom>
        </p:spPr>
      </p:pic>
      <p:sp>
        <p:nvSpPr>
          <p:cNvPr id="9" name="Rectangle 8"/>
          <p:cNvSpPr/>
          <p:nvPr/>
        </p:nvSpPr>
        <p:spPr>
          <a:xfrm>
            <a:off x="188318" y="111911"/>
            <a:ext cx="1187160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ảnh dưới đây cho biết t</a:t>
            </a:r>
            <a:r>
              <a:rPr lang="vi-VN" sz="2800" b="1" smtClean="0">
                <a:latin typeface="Times New Roman" panose="02020603050405020304" pitchFamily="18" charset="0"/>
                <a:cs typeface="Times New Roman" panose="02020603050405020304" pitchFamily="18" charset="0"/>
              </a:rPr>
              <a:t>rong </a:t>
            </a:r>
            <a:r>
              <a:rPr lang="vi-VN" sz="2800" b="1">
                <a:latin typeface="Times New Roman" panose="02020603050405020304" pitchFamily="18" charset="0"/>
                <a:cs typeface="Times New Roman" panose="02020603050405020304" pitchFamily="18" charset="0"/>
              </a:rPr>
              <a:t>quá trình cưa kim loại có thể xảy ra những tai nạn như thế nào? Làm thế nào để phòng tránh?</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1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1009</TotalTime>
  <Words>1434</Words>
  <Application>Microsoft Office PowerPoint</Application>
  <PresentationFormat>Custom</PresentationFormat>
  <Paragraphs>96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114</cp:revision>
  <dcterms:created xsi:type="dcterms:W3CDTF">2023-06-21T22:05:51Z</dcterms:created>
  <dcterms:modified xsi:type="dcterms:W3CDTF">2024-01-24T13:01:57Z</dcterms:modified>
</cp:coreProperties>
</file>