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1" r:id="rId4"/>
    <p:sldId id="326" r:id="rId5"/>
    <p:sldId id="363" r:id="rId6"/>
    <p:sldId id="365" r:id="rId7"/>
    <p:sldId id="366" r:id="rId8"/>
    <p:sldId id="368" r:id="rId9"/>
    <p:sldId id="371" r:id="rId10"/>
    <p:sldId id="3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77" d="100"/>
          <a:sy n="77" d="100"/>
        </p:scale>
        <p:origin x="-294"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9915" y="126687"/>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371840" y="685801"/>
            <a:ext cx="11339514" cy="6075484"/>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135" y="135209"/>
            <a:ext cx="4553338" cy="255454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4. Dựa vào thông số nào của đĩa xích, bánh răng để tính tỉ số truyền?</a:t>
            </a:r>
          </a:p>
          <a:p>
            <a:r>
              <a:rPr lang="vi-VN" sz="2000" b="1">
                <a:latin typeface="Times New Roman" panose="02020603050405020304" pitchFamily="18" charset="0"/>
                <a:cs typeface="Times New Roman" panose="02020603050405020304" pitchFamily="18" charset="0"/>
              </a:rPr>
              <a:t>5. Quan sát máy ép quay tay Hình 8.7 và cho biết:</a:t>
            </a:r>
          </a:p>
          <a:p>
            <a:r>
              <a:rPr lang="vi-VN" sz="2000" b="1">
                <a:latin typeface="Times New Roman" panose="02020603050405020304" pitchFamily="18" charset="0"/>
                <a:cs typeface="Times New Roman" panose="02020603050405020304" pitchFamily="18" charset="0"/>
              </a:rPr>
              <a:t>- Tỉ số truyền của bộ bánh răng này lớn hơn hay nhỏ hơn 1? Vì sao?</a:t>
            </a:r>
          </a:p>
          <a:p>
            <a:r>
              <a:rPr lang="vi-VN" sz="2000" b="1">
                <a:latin typeface="Times New Roman" panose="02020603050405020304" pitchFamily="18" charset="0"/>
                <a:cs typeface="Times New Roman" panose="02020603050405020304" pitchFamily="18" charset="0"/>
              </a:rPr>
              <a:t>- Vì sao không dùng bộ truyền xích cho trường hợp này?</a:t>
            </a:r>
          </a:p>
        </p:txBody>
      </p:sp>
      <p:pic>
        <p:nvPicPr>
          <p:cNvPr id="5" name="Picture 4"/>
          <p:cNvPicPr>
            <a:picLocks noChangeAspect="1"/>
          </p:cNvPicPr>
          <p:nvPr/>
        </p:nvPicPr>
        <p:blipFill>
          <a:blip r:embed="rId2"/>
          <a:stretch>
            <a:fillRect/>
          </a:stretch>
        </p:blipFill>
        <p:spPr>
          <a:xfrm>
            <a:off x="214604" y="135209"/>
            <a:ext cx="7128588" cy="3587706"/>
          </a:xfrm>
          <a:prstGeom prst="rect">
            <a:avLst/>
          </a:prstGeom>
        </p:spPr>
      </p:pic>
      <p:sp>
        <p:nvSpPr>
          <p:cNvPr id="2" name="Rectangle 1"/>
          <p:cNvSpPr/>
          <p:nvPr/>
        </p:nvSpPr>
        <p:spPr>
          <a:xfrm>
            <a:off x="323460" y="3722915"/>
            <a:ext cx="11629053"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4. Dựa vào số răng và tốc độ quay của đĩa xích, bánh răng để tính tỉ số truyền.</a:t>
            </a:r>
          </a:p>
          <a:p>
            <a:r>
              <a:rPr lang="vi-VN" sz="2400">
                <a:solidFill>
                  <a:srgbClr val="FF0000"/>
                </a:solidFill>
                <a:latin typeface="Times New Roman" panose="02020603050405020304" pitchFamily="18" charset="0"/>
                <a:cs typeface="Times New Roman" panose="02020603050405020304" pitchFamily="18" charset="0"/>
              </a:rPr>
              <a:t>5. Tỉ số truyền của bộ bánh răng này lớn hơn 1. Vì bánh răng dẫn có số răng nhỏ hơn bánh răng bị dẫn (Z2 &gt; Z1)</a:t>
            </a:r>
          </a:p>
          <a:p>
            <a:r>
              <a:rPr lang="vi-VN" sz="2400">
                <a:solidFill>
                  <a:srgbClr val="FF0000"/>
                </a:solidFill>
                <a:latin typeface="Times New Roman" panose="02020603050405020304" pitchFamily="18" charset="0"/>
                <a:cs typeface="Times New Roman" panose="02020603050405020304" pitchFamily="18" charset="0"/>
              </a:rPr>
              <a:t>=&gt; </a:t>
            </a:r>
          </a:p>
        </p:txBody>
      </p:sp>
      <p:pic>
        <p:nvPicPr>
          <p:cNvPr id="3" name="Picture 2"/>
          <p:cNvPicPr>
            <a:picLocks noChangeAspect="1"/>
          </p:cNvPicPr>
          <p:nvPr/>
        </p:nvPicPr>
        <p:blipFill>
          <a:blip r:embed="rId3"/>
          <a:stretch>
            <a:fillRect/>
          </a:stretch>
        </p:blipFill>
        <p:spPr>
          <a:xfrm>
            <a:off x="1139394" y="4897653"/>
            <a:ext cx="6129153" cy="789843"/>
          </a:xfrm>
          <a:prstGeom prst="rect">
            <a:avLst/>
          </a:prstGeom>
        </p:spPr>
      </p:pic>
      <p:sp>
        <p:nvSpPr>
          <p:cNvPr id="6" name="Rectangle 5"/>
          <p:cNvSpPr/>
          <p:nvPr/>
        </p:nvSpPr>
        <p:spPr>
          <a:xfrm>
            <a:off x="466529" y="5687496"/>
            <a:ext cx="11485983" cy="83099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Không dùng bộ truyền xích cho trường hợp này vì máy ép quay tay cần có khả năng truyền lực lớn trong khi bộ truyền xích chỉ cho công suất nhỏ và trung bình.</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4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bộ</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phận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nhiệm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truyền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chuyển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trục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giữa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đến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trục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bánh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đạp</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193008" y="353826"/>
            <a:ext cx="6814461" cy="3462036"/>
          </a:xfrm>
          <a:prstGeom prst="rect">
            <a:avLst/>
          </a:prstGeom>
        </p:spPr>
      </p:pic>
      <p:pic>
        <p:nvPicPr>
          <p:cNvPr id="5" name="Picture 4"/>
          <p:cNvPicPr>
            <a:picLocks noChangeAspect="1"/>
          </p:cNvPicPr>
          <p:nvPr/>
        </p:nvPicPr>
        <p:blipFill>
          <a:blip r:embed="rId3"/>
          <a:stretch>
            <a:fillRect/>
          </a:stretch>
        </p:blipFill>
        <p:spPr>
          <a:xfrm>
            <a:off x="2032720" y="4599731"/>
            <a:ext cx="3624900" cy="1474400"/>
          </a:xfrm>
          <a:prstGeom prst="rect">
            <a:avLst/>
          </a:prstGeom>
        </p:spPr>
      </p:pic>
      <p:cxnSp>
        <p:nvCxnSpPr>
          <p:cNvPr id="7" name="Straight Arrow Connector 6"/>
          <p:cNvCxnSpPr/>
          <p:nvPr/>
        </p:nvCxnSpPr>
        <p:spPr>
          <a:xfrm>
            <a:off x="2681654" y="3815862"/>
            <a:ext cx="918584" cy="76493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4632" y="6145161"/>
            <a:ext cx="5722374" cy="400110"/>
          </a:xfrm>
          <a:prstGeom prst="rect">
            <a:avLst/>
          </a:prstGeom>
          <a:noFill/>
        </p:spPr>
        <p:txBody>
          <a:bodyPr wrap="square" rtlCol="0">
            <a:spAutoFit/>
          </a:bodyPr>
          <a:lstStyle/>
          <a:p>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Bộ</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phần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truyền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chuyển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động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của</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xe</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đạp</a:t>
            </a:r>
            <a:endParaRPr lang="en-US" sz="20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004487" y="247135"/>
            <a:ext cx="2594919"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KHỞI ĐỘNG </a:t>
            </a:r>
            <a:endParaRPr lang="en-US" sz="2800" dirty="0">
              <a:latin typeface="Times New Roman" pitchFamily="18" charset="0"/>
              <a:cs typeface="Times New Roman" pitchFamily="18" charset="0"/>
            </a:endParaRPr>
          </a:p>
        </p:txBody>
      </p:sp>
      <p:sp>
        <p:nvSpPr>
          <p:cNvPr id="9" name="Rectangle 8"/>
          <p:cNvSpPr/>
          <p:nvPr/>
        </p:nvSpPr>
        <p:spPr>
          <a:xfrm>
            <a:off x="7165730" y="182269"/>
            <a:ext cx="4835769" cy="6124754"/>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Khi chúng ta đạp bàn đạp, lực truyền qua làm trục giữa quay, đĩa xích quay, kéo dây xích chuyển động, dây xích kéo líp quay cùng bánh xe sau (trục sau), khi bánh xe quay và lăn trên mặt đường làm cho xe chuyển động về phía trước. Nguyên tắc chuyển động như sau:</a:t>
            </a:r>
          </a:p>
          <a:p>
            <a:r>
              <a:rPr lang="vi-VN" sz="2800" dirty="0">
                <a:solidFill>
                  <a:srgbClr val="FF0000"/>
                </a:solidFill>
                <a:latin typeface="Times New Roman" panose="02020603050405020304" pitchFamily="18" charset="0"/>
                <a:cs typeface="Times New Roman" panose="02020603050405020304" pitchFamily="18" charset="0"/>
              </a:rPr>
              <a:t>Lực từ chân người đạp → Bàn đạp → Trục giữa → Đĩa xích → Dây xích → Líp → Bánh xe sau (trục sau) → Xe chuyển động.</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9269" y="0"/>
            <a:ext cx="6096000" cy="1815882"/>
          </a:xfrm>
          <a:prstGeom prst="rect">
            <a:avLst/>
          </a:prstGeom>
        </p:spPr>
        <p:txBody>
          <a:bodyPr>
            <a:spAutoFit/>
          </a:bodyPr>
          <a:lstStyle/>
          <a:p>
            <a:r>
              <a:rPr lang="vi-VN" sz="2800" b="1" dirty="0">
                <a:latin typeface="Times New Roman" panose="02020603050405020304" pitchFamily="18" charset="0"/>
                <a:cs typeface="Times New Roman" panose="02020603050405020304" pitchFamily="18" charset="0"/>
              </a:rPr>
              <a:t>Quan sát Hình 8.1 và cho biết:</a:t>
            </a:r>
          </a:p>
          <a:p>
            <a:r>
              <a:rPr lang="vi-VN" sz="2800" b="1" dirty="0">
                <a:latin typeface="Times New Roman" panose="02020603050405020304" pitchFamily="18" charset="0"/>
                <a:cs typeface="Times New Roman" panose="02020603050405020304" pitchFamily="18" charset="0"/>
              </a:rPr>
              <a:t>1. Chuyển động được truyền từ bộ phận nào tới bộ phận nào?</a:t>
            </a:r>
          </a:p>
          <a:p>
            <a:r>
              <a:rPr lang="vi-VN" sz="2800" b="1" dirty="0">
                <a:latin typeface="Times New Roman" panose="02020603050405020304" pitchFamily="18" charset="0"/>
                <a:cs typeface="Times New Roman" panose="02020603050405020304" pitchFamily="18" charset="0"/>
              </a:rPr>
              <a:t>2. Chỉ ra bộ phận dẫn, bộ phận bị dẫn </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8643" y="165624"/>
            <a:ext cx="6050625" cy="6261553"/>
          </a:xfrm>
          <a:prstGeom prst="rect">
            <a:avLst/>
          </a:prstGeom>
        </p:spPr>
      </p:pic>
      <p:sp>
        <p:nvSpPr>
          <p:cNvPr id="6" name="Rectangle 5"/>
          <p:cNvSpPr/>
          <p:nvPr/>
        </p:nvSpPr>
        <p:spPr>
          <a:xfrm>
            <a:off x="6177621" y="691347"/>
            <a:ext cx="5691673" cy="4524315"/>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1. Khi chúng ta đạp bàn đạp, lực truyền qua làm trục giữa quay, đĩa xích quay, kéo dây xích chuyển động, dây xích kéo líp quay cùng bánh xe sau, khi bánh xe quay và lăn trên mặt đường làm cho xe chuyển động về phía trước. Nguyên tắc chuyển động như sau:</a:t>
            </a:r>
          </a:p>
          <a:p>
            <a:r>
              <a:rPr lang="vi-VN" sz="2400" dirty="0">
                <a:solidFill>
                  <a:srgbClr val="FF0000"/>
                </a:solidFill>
                <a:latin typeface="Times New Roman" panose="02020603050405020304" pitchFamily="18" charset="0"/>
                <a:cs typeface="Times New Roman" panose="02020603050405020304" pitchFamily="18" charset="0"/>
              </a:rPr>
              <a:t>Lực từ chân người đạp → Bàn đạp → Trục giữa → Đĩa xích → Dây xích → Líp → Bánh xe sau → Xe chuyển động.</a:t>
            </a:r>
          </a:p>
          <a:p>
            <a:r>
              <a:rPr lang="vi-VN" sz="2400" dirty="0">
                <a:solidFill>
                  <a:srgbClr val="FF0000"/>
                </a:solidFill>
                <a:latin typeface="Times New Roman" panose="02020603050405020304" pitchFamily="18" charset="0"/>
                <a:cs typeface="Times New Roman" panose="02020603050405020304" pitchFamily="18" charset="0"/>
              </a:rPr>
              <a:t>2. Bộ phận dẫn là bàn đạp (trục giữa), bộ phận bị dẫn là trục sau bánh xe đạp.</a:t>
            </a:r>
          </a:p>
        </p:txBody>
      </p:sp>
    </p:spTree>
    <p:extLst>
      <p:ext uri="{BB962C8B-B14F-4D97-AF65-F5344CB8AC3E}">
        <p14:creationId xmlns:p14="http://schemas.microsoft.com/office/powerpoint/2010/main" val="15231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arn(inVertical)">
                                      <p:cBhvr>
                                        <p:cTn id="16" dur="500"/>
                                        <p:tgtEl>
                                          <p:spTgt spid="6">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1.Truyền chuyển động</a:t>
            </a:r>
          </a:p>
          <a:p>
            <a:r>
              <a:rPr lang="en-US" sz="2800">
                <a:latin typeface="Times New Roman" panose="02020603050405020304" pitchFamily="18" charset="0"/>
                <a:cs typeface="Times New Roman" panose="02020603050405020304" pitchFamily="18" charset="0"/>
              </a:rPr>
              <a:t>- Truyền động là truyền và biến đổi tốc độ từ bộ phận này đến bộ phận khác của máy phù hợp với yêu cầu làm việc.</a:t>
            </a:r>
          </a:p>
          <a:p>
            <a:r>
              <a:rPr lang="en-US" sz="2800">
                <a:latin typeface="Times New Roman" panose="02020603050405020304" pitchFamily="18" charset="0"/>
                <a:cs typeface="Times New Roman" panose="02020603050405020304" pitchFamily="18" charset="0"/>
              </a:rPr>
              <a:t>- Bộ phận truyền chuyển động được gọi là bộ phận dẫn, bộ phận nhận chuyển động được gọi là bộ phận bị dẫn.</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8221" y="110709"/>
            <a:ext cx="3713582" cy="338554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8.2,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đai</a:t>
            </a:r>
            <a:r>
              <a:rPr lang="en-US" sz="2800" b="1" dirty="0" smtClean="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đai</a:t>
            </a:r>
            <a:r>
              <a:rPr lang="en-US" sz="2800" b="1" dirty="0">
                <a:latin typeface="Times New Roman" panose="02020603050405020304" pitchFamily="18" charset="0"/>
                <a:cs typeface="Times New Roman" panose="02020603050405020304" pitchFamily="18" charset="0"/>
              </a:rPr>
              <a:t>?</a:t>
            </a:r>
          </a:p>
          <a:p>
            <a:endParaRPr lang="en-US" dirty="0"/>
          </a:p>
        </p:txBody>
      </p:sp>
      <p:pic>
        <p:nvPicPr>
          <p:cNvPr id="5" name="Picture 4"/>
          <p:cNvPicPr>
            <a:picLocks noChangeAspect="1"/>
          </p:cNvPicPr>
          <p:nvPr/>
        </p:nvPicPr>
        <p:blipFill>
          <a:blip r:embed="rId2"/>
          <a:stretch>
            <a:fillRect/>
          </a:stretch>
        </p:blipFill>
        <p:spPr>
          <a:xfrm>
            <a:off x="489025" y="256696"/>
            <a:ext cx="6455472" cy="6181425"/>
          </a:xfrm>
          <a:prstGeom prst="rect">
            <a:avLst/>
          </a:prstGeom>
        </p:spPr>
      </p:pic>
      <p:sp>
        <p:nvSpPr>
          <p:cNvPr id="6" name="Rectangle 5"/>
          <p:cNvSpPr/>
          <p:nvPr/>
        </p:nvSpPr>
        <p:spPr>
          <a:xfrm>
            <a:off x="6969211" y="345278"/>
            <a:ext cx="4972963" cy="6370975"/>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1. - Cấu tạo: Bộ truyền đai gồm bánh đai dẫn, bánh đai bị dẫn, dây đai. Dây đai được mắc trên các bánh đai.</a:t>
            </a:r>
          </a:p>
          <a:p>
            <a:r>
              <a:rPr lang="vi-VN" sz="2400" dirty="0">
                <a:solidFill>
                  <a:srgbClr val="FF0000"/>
                </a:solidFill>
                <a:latin typeface="Times New Roman" panose="02020603050405020304" pitchFamily="18" charset="0"/>
                <a:cs typeface="Times New Roman" panose="02020603050405020304" pitchFamily="18" charset="0"/>
              </a:rPr>
              <a:t>- Nguyên lí làm việc: Bánh đai dẫn (đường kính D1) quay với tốc độ quay n1 (vòng/phút), nhờ lực ma sát giữa dây đaivà bánh đai làm bánh đai bị dẫn (đường kính D2), quy theo tốc độ quay n2 (vòng/phút).</a:t>
            </a:r>
          </a:p>
          <a:p>
            <a:r>
              <a:rPr lang="vi-VN" sz="2400" dirty="0">
                <a:solidFill>
                  <a:srgbClr val="FF0000"/>
                </a:solidFill>
                <a:latin typeface="Times New Roman" panose="02020603050405020304" pitchFamily="18" charset="0"/>
                <a:cs typeface="Times New Roman" panose="02020603050405020304" pitchFamily="18" charset="0"/>
              </a:rPr>
              <a:t>2. Bánh đai dẫn (đường kính D1) quay với tốc độ quay n1 (vòng/phút), nhờ lực ma sát giữa dây đai và bánh đai làm bánh đai bị dẫn (có đường kính D2), quy theo tốc độ quay n2 (vòng/phút).</a:t>
            </a:r>
          </a:p>
          <a:p>
            <a:r>
              <a:rPr lang="vi-VN" sz="2400" dirty="0">
                <a:solidFill>
                  <a:srgbClr val="FF0000"/>
                </a:solidFill>
                <a:latin typeface="Times New Roman" panose="02020603050405020304" pitchFamily="18" charset="0"/>
                <a:cs typeface="Times New Roman" panose="02020603050405020304" pitchFamily="18" charset="0"/>
              </a:rPr>
              <a:t>Tỉ số truyền i được tính bằng công thức:</a:t>
            </a:r>
          </a:p>
        </p:txBody>
      </p:sp>
    </p:spTree>
    <p:extLst>
      <p:ext uri="{BB962C8B-B14F-4D97-AF65-F5344CB8AC3E}">
        <p14:creationId xmlns:p14="http://schemas.microsoft.com/office/powerpoint/2010/main" val="4975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8922" y="6204857"/>
            <a:ext cx="320973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8.3. Máy nghiền hạt</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03386" y="163495"/>
            <a:ext cx="6302688" cy="5770773"/>
          </a:xfrm>
          <a:prstGeom prst="rect">
            <a:avLst/>
          </a:prstGeom>
        </p:spPr>
      </p:pic>
      <p:sp>
        <p:nvSpPr>
          <p:cNvPr id="7" name="Rectangle 6"/>
          <p:cNvSpPr/>
          <p:nvPr/>
        </p:nvSpPr>
        <p:spPr>
          <a:xfrm>
            <a:off x="6699379" y="306652"/>
            <a:ext cx="506963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Cho biết vai trò của của bộ truyền đai ở máy nghiền hạt Hình 8.3.</a:t>
            </a:r>
          </a:p>
        </p:txBody>
      </p:sp>
    </p:spTree>
    <p:extLst>
      <p:ext uri="{BB962C8B-B14F-4D97-AF65-F5344CB8AC3E}">
        <p14:creationId xmlns:p14="http://schemas.microsoft.com/office/powerpoint/2010/main" val="115919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8922" y="6204857"/>
            <a:ext cx="320973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8.3. Máy nghiền hạt</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03386" y="163495"/>
            <a:ext cx="6302688" cy="5770773"/>
          </a:xfrm>
          <a:prstGeom prst="rect">
            <a:avLst/>
          </a:prstGeom>
        </p:spPr>
      </p:pic>
      <p:sp>
        <p:nvSpPr>
          <p:cNvPr id="7" name="Rectangle 6"/>
          <p:cNvSpPr/>
          <p:nvPr/>
        </p:nvSpPr>
        <p:spPr>
          <a:xfrm>
            <a:off x="6699379" y="306652"/>
            <a:ext cx="506963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Cho biết vai trò của của bộ truyền đai ở máy nghiền hạt Hình 8.3.</a:t>
            </a:r>
          </a:p>
        </p:txBody>
      </p:sp>
      <p:sp>
        <p:nvSpPr>
          <p:cNvPr id="2" name="Rectangle 1"/>
          <p:cNvSpPr/>
          <p:nvPr/>
        </p:nvSpPr>
        <p:spPr>
          <a:xfrm>
            <a:off x="6820677" y="2079468"/>
            <a:ext cx="5085184" cy="138499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Động cơ quay dẫn dây đai và bánh dẫn (bánh nghiền) quay theo.</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6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02152" y="346747"/>
            <a:ext cx="11582400" cy="3046988"/>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II.Một </a:t>
            </a:r>
            <a:r>
              <a:rPr lang="en-US" sz="2400" b="1">
                <a:latin typeface="Times New Roman" panose="02020603050405020304" pitchFamily="18" charset="0"/>
                <a:cs typeface="Times New Roman" panose="02020603050405020304" pitchFamily="18" charset="0"/>
              </a:rPr>
              <a:t>số bộ truyền động cơ khí</a:t>
            </a:r>
          </a:p>
          <a:p>
            <a:r>
              <a:rPr lang="en-US" sz="2400" b="1" smtClean="0">
                <a:latin typeface="Times New Roman" panose="02020603050405020304" pitchFamily="18" charset="0"/>
                <a:cs typeface="Times New Roman" panose="02020603050405020304" pitchFamily="18" charset="0"/>
              </a:rPr>
              <a:t>1</a:t>
            </a:r>
            <a:r>
              <a:rPr lang="en-US" sz="2400" b="1">
                <a:latin typeface="Times New Roman" panose="02020603050405020304" pitchFamily="18" charset="0"/>
                <a:cs typeface="Times New Roman" panose="02020603050405020304" pitchFamily="18" charset="0"/>
              </a:rPr>
              <a:t>. Truyền động đai</a:t>
            </a:r>
          </a:p>
          <a:p>
            <a:r>
              <a:rPr lang="en-US" sz="2400">
                <a:latin typeface="Times New Roman" panose="02020603050405020304" pitchFamily="18" charset="0"/>
                <a:cs typeface="Times New Roman" panose="02020603050405020304" pitchFamily="18" charset="0"/>
              </a:rPr>
              <a:t>a. Cấu tạo</a:t>
            </a:r>
          </a:p>
          <a:p>
            <a:r>
              <a:rPr lang="en-US" sz="2400">
                <a:latin typeface="Times New Roman" panose="02020603050405020304" pitchFamily="18" charset="0"/>
                <a:cs typeface="Times New Roman" panose="02020603050405020304" pitchFamily="18" charset="0"/>
              </a:rPr>
              <a:t>- Gồm bánh đai dẫn, bánh đai bị dẫn, dây đai.</a:t>
            </a:r>
          </a:p>
          <a:p>
            <a:r>
              <a:rPr lang="en-US" sz="2400">
                <a:latin typeface="Times New Roman" panose="02020603050405020304" pitchFamily="18" charset="0"/>
                <a:cs typeface="Times New Roman" panose="02020603050405020304" pitchFamily="18" charset="0"/>
              </a:rPr>
              <a:t>b. Nguyên lý hoạt động</a:t>
            </a:r>
          </a:p>
          <a:p>
            <a:r>
              <a:rPr lang="en-US" sz="2400">
                <a:latin typeface="Times New Roman" panose="02020603050405020304" pitchFamily="18" charset="0"/>
                <a:cs typeface="Times New Roman" panose="02020603050405020304" pitchFamily="18" charset="0"/>
              </a:rPr>
              <a:t>- Bánh đai dẫn(có đường kính D1) quay với tốc độ n1(vòng/phút) nhớ lực ma sát giữa dây đai và bánh đai làm bánh đai bị dẫn 2(có đường kính D2) quay với tốc độ n2(vòng/phút)</a:t>
            </a:r>
          </a:p>
          <a:p>
            <a:r>
              <a:rPr lang="en-US" sz="2400">
                <a:latin typeface="Times New Roman" panose="02020603050405020304" pitchFamily="18" charset="0"/>
                <a:cs typeface="Times New Roman" panose="02020603050405020304" pitchFamily="18" charset="0"/>
              </a:rPr>
              <a:t>- Tỉ số tuyền (i) của hệ thống được tính theo công thức</a:t>
            </a:r>
          </a:p>
        </p:txBody>
      </p:sp>
      <p:sp>
        <p:nvSpPr>
          <p:cNvPr id="5" name="Rectangle 4"/>
          <p:cNvSpPr/>
          <p:nvPr/>
        </p:nvSpPr>
        <p:spPr>
          <a:xfrm>
            <a:off x="2943684" y="0"/>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39184" y="3428998"/>
            <a:ext cx="6133108" cy="1072989"/>
          </a:xfrm>
          <a:prstGeom prst="rect">
            <a:avLst/>
          </a:prstGeom>
        </p:spPr>
      </p:pic>
      <p:sp>
        <p:nvSpPr>
          <p:cNvPr id="3" name="Rectangle 2"/>
          <p:cNvSpPr/>
          <p:nvPr/>
        </p:nvSpPr>
        <p:spPr>
          <a:xfrm>
            <a:off x="262795" y="4401806"/>
            <a:ext cx="11666387" cy="1938992"/>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 Khi i = 1 truyền động đẳng tốc,</a:t>
            </a:r>
          </a:p>
          <a:p>
            <a:r>
              <a:rPr lang="en-US" sz="2400">
                <a:latin typeface="Times New Roman" panose="02020603050405020304" pitchFamily="18" charset="0"/>
                <a:cs typeface="Times New Roman" panose="02020603050405020304" pitchFamily="18" charset="0"/>
              </a:rPr>
              <a:t> + i &lt; 1 truyền động tăng  tốc</a:t>
            </a:r>
          </a:p>
          <a:p>
            <a:r>
              <a:rPr lang="en-US" sz="2400">
                <a:latin typeface="Times New Roman" panose="02020603050405020304" pitchFamily="18" charset="0"/>
                <a:cs typeface="Times New Roman" panose="02020603050405020304" pitchFamily="18" charset="0"/>
              </a:rPr>
              <a:t> + i &gt; 1 Truyền động giảm tốc</a:t>
            </a:r>
          </a:p>
          <a:p>
            <a:r>
              <a:rPr lang="en-US" sz="2400">
                <a:latin typeface="Times New Roman" panose="02020603050405020304" pitchFamily="18" charset="0"/>
                <a:cs typeface="Times New Roman" panose="02020603050405020304" pitchFamily="18" charset="0"/>
              </a:rPr>
              <a:t>c. Ứng dụng</a:t>
            </a:r>
          </a:p>
          <a:p>
            <a:r>
              <a:rPr lang="en-US" sz="2400">
                <a:latin typeface="Times New Roman" panose="02020603050405020304" pitchFamily="18" charset="0"/>
                <a:cs typeface="Times New Roman" panose="02020603050405020304" pitchFamily="18" charset="0"/>
              </a:rPr>
              <a:t>- Máy nghiền bột, máy thái khoai sắn, máy nén khí, ô tô, xe máy…</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2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135" y="135209"/>
            <a:ext cx="4553338"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thông số nào của đĩa xích, bánh răng để tính tỉ số truyền?</a:t>
            </a:r>
          </a:p>
          <a:p>
            <a:r>
              <a:rPr lang="vi-VN" sz="2800" b="1">
                <a:latin typeface="Times New Roman" panose="02020603050405020304" pitchFamily="18" charset="0"/>
                <a:cs typeface="Times New Roman" panose="02020603050405020304" pitchFamily="18" charset="0"/>
              </a:rPr>
              <a:t>5. Quan sát máy ép quay tay Hình 8.7 và cho biết:</a:t>
            </a:r>
          </a:p>
          <a:p>
            <a:r>
              <a:rPr lang="vi-VN" sz="2800" b="1">
                <a:latin typeface="Times New Roman" panose="02020603050405020304" pitchFamily="18" charset="0"/>
                <a:cs typeface="Times New Roman" panose="02020603050405020304" pitchFamily="18" charset="0"/>
              </a:rPr>
              <a:t>- Tỉ số truyền của bộ bánh răng này lớn hơn hay nhỏ hơn 1? Vì sao?</a:t>
            </a:r>
          </a:p>
          <a:p>
            <a:r>
              <a:rPr lang="vi-VN" sz="2800" b="1">
                <a:latin typeface="Times New Roman" panose="02020603050405020304" pitchFamily="18" charset="0"/>
                <a:cs typeface="Times New Roman" panose="02020603050405020304" pitchFamily="18" charset="0"/>
              </a:rPr>
              <a:t>- Vì sao không dùng bộ truyền xích cho trường hợp này?</a:t>
            </a:r>
          </a:p>
        </p:txBody>
      </p:sp>
      <p:pic>
        <p:nvPicPr>
          <p:cNvPr id="5" name="Picture 4"/>
          <p:cNvPicPr>
            <a:picLocks noChangeAspect="1"/>
          </p:cNvPicPr>
          <p:nvPr/>
        </p:nvPicPr>
        <p:blipFill>
          <a:blip r:embed="rId2"/>
          <a:stretch>
            <a:fillRect/>
          </a:stretch>
        </p:blipFill>
        <p:spPr>
          <a:xfrm>
            <a:off x="214604" y="135208"/>
            <a:ext cx="7128588" cy="6293583"/>
          </a:xfrm>
          <a:prstGeom prst="rect">
            <a:avLst/>
          </a:prstGeom>
        </p:spPr>
      </p:pic>
    </p:spTree>
    <p:extLst>
      <p:ext uri="{BB962C8B-B14F-4D97-AF65-F5344CB8AC3E}">
        <p14:creationId xmlns:p14="http://schemas.microsoft.com/office/powerpoint/2010/main" val="277232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930</TotalTime>
  <Words>969</Words>
  <Application>Microsoft Office PowerPoint</Application>
  <PresentationFormat>Custom</PresentationFormat>
  <Paragraphs>52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110</cp:revision>
  <dcterms:created xsi:type="dcterms:W3CDTF">2023-06-21T22:05:51Z</dcterms:created>
  <dcterms:modified xsi:type="dcterms:W3CDTF">2024-01-24T13:13:55Z</dcterms:modified>
</cp:coreProperties>
</file>