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5" r:id="rId3"/>
    <p:sldId id="290" r:id="rId4"/>
    <p:sldId id="282" r:id="rId5"/>
    <p:sldId id="285" r:id="rId6"/>
    <p:sldId id="283" r:id="rId7"/>
    <p:sldId id="291" r:id="rId8"/>
    <p:sldId id="263" r:id="rId9"/>
    <p:sldId id="286" r:id="rId10"/>
    <p:sldId id="271" r:id="rId11"/>
    <p:sldId id="264" r:id="rId12"/>
    <p:sldId id="265" r:id="rId13"/>
    <p:sldId id="273" r:id="rId14"/>
    <p:sldId id="272" r:id="rId15"/>
    <p:sldId id="288" r:id="rId16"/>
    <p:sldId id="270" r:id="rId17"/>
    <p:sldId id="275" r:id="rId18"/>
    <p:sldId id="297" r:id="rId19"/>
    <p:sldId id="300" r:id="rId20"/>
    <p:sldId id="301" r:id="rId21"/>
    <p:sldId id="28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02" autoAdjust="0"/>
  </p:normalViewPr>
  <p:slideViewPr>
    <p:cSldViewPr>
      <p:cViewPr varScale="1">
        <p:scale>
          <a:sx n="61" d="100"/>
          <a:sy n="61" d="100"/>
        </p:scale>
        <p:origin x="144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E2355-9302-40A5-BB99-6220B614358F}" type="datetimeFigureOut">
              <a:rPr lang="en-US" smtClean="0"/>
              <a:t>25/1/2024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AEF8D2-916C-4CAA-B8EC-196E044F67D2}" type="slidenum">
              <a:rPr lang="en-US" smtClean="0"/>
              <a:t>‹#›</a:t>
            </a:fld>
            <a:endParaRPr lang="en-US"/>
          </a:p>
        </p:txBody>
      </p:sp>
    </p:spTree>
    <p:extLst>
      <p:ext uri="{BB962C8B-B14F-4D97-AF65-F5344CB8AC3E}">
        <p14:creationId xmlns:p14="http://schemas.microsoft.com/office/powerpoint/2010/main" val="366976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CC5D75-4584-4628-A261-ED38515D878D}" type="datetimeFigureOut">
              <a:rPr lang="en-US" smtClean="0"/>
              <a:t>25/1/2024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723E4-1860-4002-92CD-61B7E1FD8306}" type="slidenum">
              <a:rPr lang="en-US" smtClean="0"/>
              <a:t>‹#›</a:t>
            </a:fld>
            <a:endParaRPr lang="en-US"/>
          </a:p>
        </p:txBody>
      </p:sp>
    </p:spTree>
    <p:extLst>
      <p:ext uri="{BB962C8B-B14F-4D97-AF65-F5344CB8AC3E}">
        <p14:creationId xmlns:p14="http://schemas.microsoft.com/office/powerpoint/2010/main" val="2971272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CC5D75-4584-4628-A261-ED38515D878D}" type="datetimeFigureOut">
              <a:rPr lang="en-US" smtClean="0"/>
              <a:t>25/1/2024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723E4-1860-4002-92CD-61B7E1FD8306}" type="slidenum">
              <a:rPr lang="en-US" smtClean="0"/>
              <a:t>‹#›</a:t>
            </a:fld>
            <a:endParaRPr lang="en-US"/>
          </a:p>
        </p:txBody>
      </p:sp>
    </p:spTree>
    <p:extLst>
      <p:ext uri="{BB962C8B-B14F-4D97-AF65-F5344CB8AC3E}">
        <p14:creationId xmlns:p14="http://schemas.microsoft.com/office/powerpoint/2010/main" val="993791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CC5D75-4584-4628-A261-ED38515D878D}" type="datetimeFigureOut">
              <a:rPr lang="en-US" smtClean="0"/>
              <a:t>25/1/2024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723E4-1860-4002-92CD-61B7E1FD8306}" type="slidenum">
              <a:rPr lang="en-US" smtClean="0"/>
              <a:t>‹#›</a:t>
            </a:fld>
            <a:endParaRPr lang="en-US"/>
          </a:p>
        </p:txBody>
      </p:sp>
    </p:spTree>
    <p:extLst>
      <p:ext uri="{BB962C8B-B14F-4D97-AF65-F5344CB8AC3E}">
        <p14:creationId xmlns:p14="http://schemas.microsoft.com/office/powerpoint/2010/main" val="89356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CC5D75-4584-4628-A261-ED38515D878D}" type="datetimeFigureOut">
              <a:rPr lang="en-US" smtClean="0"/>
              <a:t>25/1/2024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723E4-1860-4002-92CD-61B7E1FD8306}" type="slidenum">
              <a:rPr lang="en-US" smtClean="0"/>
              <a:t>‹#›</a:t>
            </a:fld>
            <a:endParaRPr lang="en-US"/>
          </a:p>
        </p:txBody>
      </p:sp>
    </p:spTree>
    <p:extLst>
      <p:ext uri="{BB962C8B-B14F-4D97-AF65-F5344CB8AC3E}">
        <p14:creationId xmlns:p14="http://schemas.microsoft.com/office/powerpoint/2010/main" val="327272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CC5D75-4584-4628-A261-ED38515D878D}" type="datetimeFigureOut">
              <a:rPr lang="en-US" smtClean="0"/>
              <a:t>25/1/2024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723E4-1860-4002-92CD-61B7E1FD8306}" type="slidenum">
              <a:rPr lang="en-US" smtClean="0"/>
              <a:t>‹#›</a:t>
            </a:fld>
            <a:endParaRPr lang="en-US"/>
          </a:p>
        </p:txBody>
      </p:sp>
    </p:spTree>
    <p:extLst>
      <p:ext uri="{BB962C8B-B14F-4D97-AF65-F5344CB8AC3E}">
        <p14:creationId xmlns:p14="http://schemas.microsoft.com/office/powerpoint/2010/main" val="102762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CC5D75-4584-4628-A261-ED38515D878D}" type="datetimeFigureOut">
              <a:rPr lang="en-US" smtClean="0"/>
              <a:t>25/1/2024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723E4-1860-4002-92CD-61B7E1FD8306}" type="slidenum">
              <a:rPr lang="en-US" smtClean="0"/>
              <a:t>‹#›</a:t>
            </a:fld>
            <a:endParaRPr lang="en-US"/>
          </a:p>
        </p:txBody>
      </p:sp>
    </p:spTree>
    <p:extLst>
      <p:ext uri="{BB962C8B-B14F-4D97-AF65-F5344CB8AC3E}">
        <p14:creationId xmlns:p14="http://schemas.microsoft.com/office/powerpoint/2010/main" val="423080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CC5D75-4584-4628-A261-ED38515D878D}" type="datetimeFigureOut">
              <a:rPr lang="en-US" smtClean="0"/>
              <a:t>25/1/2024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2723E4-1860-4002-92CD-61B7E1FD8306}" type="slidenum">
              <a:rPr lang="en-US" smtClean="0"/>
              <a:t>‹#›</a:t>
            </a:fld>
            <a:endParaRPr lang="en-US"/>
          </a:p>
        </p:txBody>
      </p:sp>
    </p:spTree>
    <p:extLst>
      <p:ext uri="{BB962C8B-B14F-4D97-AF65-F5344CB8AC3E}">
        <p14:creationId xmlns:p14="http://schemas.microsoft.com/office/powerpoint/2010/main" val="3438670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CC5D75-4584-4628-A261-ED38515D878D}" type="datetimeFigureOut">
              <a:rPr lang="en-US" smtClean="0"/>
              <a:t>25/1/2024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2723E4-1860-4002-92CD-61B7E1FD8306}" type="slidenum">
              <a:rPr lang="en-US" smtClean="0"/>
              <a:t>‹#›</a:t>
            </a:fld>
            <a:endParaRPr lang="en-US"/>
          </a:p>
        </p:txBody>
      </p:sp>
    </p:spTree>
    <p:extLst>
      <p:ext uri="{BB962C8B-B14F-4D97-AF65-F5344CB8AC3E}">
        <p14:creationId xmlns:p14="http://schemas.microsoft.com/office/powerpoint/2010/main" val="1755751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CC5D75-4584-4628-A261-ED38515D878D}" type="datetimeFigureOut">
              <a:rPr lang="en-US" smtClean="0"/>
              <a:t>25/1/2024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2723E4-1860-4002-92CD-61B7E1FD8306}" type="slidenum">
              <a:rPr lang="en-US" smtClean="0"/>
              <a:t>‹#›</a:t>
            </a:fld>
            <a:endParaRPr lang="en-US"/>
          </a:p>
        </p:txBody>
      </p:sp>
    </p:spTree>
    <p:extLst>
      <p:ext uri="{BB962C8B-B14F-4D97-AF65-F5344CB8AC3E}">
        <p14:creationId xmlns:p14="http://schemas.microsoft.com/office/powerpoint/2010/main" val="424550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C5D75-4584-4628-A261-ED38515D878D}" type="datetimeFigureOut">
              <a:rPr lang="en-US" smtClean="0"/>
              <a:t>25/1/2024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723E4-1860-4002-92CD-61B7E1FD8306}" type="slidenum">
              <a:rPr lang="en-US" smtClean="0"/>
              <a:t>‹#›</a:t>
            </a:fld>
            <a:endParaRPr lang="en-US"/>
          </a:p>
        </p:txBody>
      </p:sp>
    </p:spTree>
    <p:extLst>
      <p:ext uri="{BB962C8B-B14F-4D97-AF65-F5344CB8AC3E}">
        <p14:creationId xmlns:p14="http://schemas.microsoft.com/office/powerpoint/2010/main" val="169871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C5D75-4584-4628-A261-ED38515D878D}" type="datetimeFigureOut">
              <a:rPr lang="en-US" smtClean="0"/>
              <a:t>25/1/2024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723E4-1860-4002-92CD-61B7E1FD8306}" type="slidenum">
              <a:rPr lang="en-US" smtClean="0"/>
              <a:t>‹#›</a:t>
            </a:fld>
            <a:endParaRPr lang="en-US"/>
          </a:p>
        </p:txBody>
      </p:sp>
    </p:spTree>
    <p:extLst>
      <p:ext uri="{BB962C8B-B14F-4D97-AF65-F5344CB8AC3E}">
        <p14:creationId xmlns:p14="http://schemas.microsoft.com/office/powerpoint/2010/main" val="254007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C5D75-4584-4628-A261-ED38515D878D}" type="datetimeFigureOut">
              <a:rPr lang="en-US" smtClean="0"/>
              <a:t>25/1/2024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723E4-1860-4002-92CD-61B7E1FD8306}" type="slidenum">
              <a:rPr lang="en-US" smtClean="0"/>
              <a:t>‹#›</a:t>
            </a:fld>
            <a:endParaRPr lang="en-US"/>
          </a:p>
        </p:txBody>
      </p:sp>
    </p:spTree>
    <p:extLst>
      <p:ext uri="{BB962C8B-B14F-4D97-AF65-F5344CB8AC3E}">
        <p14:creationId xmlns:p14="http://schemas.microsoft.com/office/powerpoint/2010/main" val="3681881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Users\Administrator\Downloads\TU&#7892;I%20K&#7870;T%20H&#212;N%20C&#7910;A%20NAM,%20N&#7918;%20THEO%20QUY%20&#272;&#7882;NH%20C&#7910;A%20PH&#193;P%20LU&#7852;T%20-%20S&#7888;%2034%20-%2016-03-2016.mp4" TargetMode="Externa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file:///C:\Users\Administrator\Desktop\video%20(online-video-cutter.com)%20(1).mp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normAutofit/>
          </a:bodyPr>
          <a:lstStyle/>
          <a:p>
            <a:r>
              <a:rPr lang="en-US" sz="3200" b="1" u="sng" dirty="0" smtClean="0">
                <a:solidFill>
                  <a:schemeClr val="accent1"/>
                </a:solidFill>
                <a:latin typeface="Times New Roman" pitchFamily="18" charset="0"/>
                <a:cs typeface="Times New Roman" pitchFamily="18" charset="0"/>
              </a:rPr>
              <a:t>TIẾT 20, BÀI 12</a:t>
            </a:r>
            <a:r>
              <a:rPr lang="en-US" sz="3200" b="1" dirty="0" smtClean="0">
                <a:solidFill>
                  <a:schemeClr val="accent1"/>
                </a:solidFill>
                <a:latin typeface="Times New Roman" pitchFamily="18" charset="0"/>
                <a:cs typeface="Times New Roman" pitchFamily="18" charset="0"/>
              </a:rPr>
              <a:t>: QUYỀN VÀ NGHĨA VỤ CỦA CÔNG DÂN TRONG HÔN NHÂN</a:t>
            </a:r>
            <a:endParaRPr lang="en-US" sz="3200" b="1"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287975655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1" descr="a1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686800" cy="617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1776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ỔI KẾT HÔN CỦA NAM, NỮ THEO QUY ĐỊNH CỦA PHÁP LUẬT - SỐ 34 - 16-03-2016.mp4">
            <a:hlinkClick r:id="" action="ppaction://media"/>
          </p:cNvPr>
          <p:cNvPicPr>
            <a:picLocks noGrp="1" noRot="1" noChangeAspect="1"/>
          </p:cNvPicPr>
          <p:nvPr>
            <p:ph idx="1"/>
            <a:videoFile r:link="rId1"/>
          </p:nvPr>
        </p:nvPicPr>
        <p:blipFill>
          <a:blip r:embed="rId3"/>
          <a:stretch>
            <a:fillRect/>
          </a:stretch>
        </p:blipFill>
        <p:spPr>
          <a:xfrm>
            <a:off x="533400" y="228600"/>
            <a:ext cx="7848600" cy="6172200"/>
          </a:xfrm>
          <a:prstGeom prst="rect">
            <a:avLst/>
          </a:prstGeom>
          <a:solidFill>
            <a:schemeClr val="bg1"/>
          </a:solidFill>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04800"/>
            <a:ext cx="8305800" cy="5257800"/>
          </a:xfrm>
          <a:prstGeom prst="rect">
            <a:avLst/>
          </a:prstGeom>
        </p:spPr>
      </p:pic>
      <p:sp>
        <p:nvSpPr>
          <p:cNvPr id="6" name="Rectangle 5"/>
          <p:cNvSpPr/>
          <p:nvPr/>
        </p:nvSpPr>
        <p:spPr>
          <a:xfrm>
            <a:off x="2667000" y="5638800"/>
            <a:ext cx="26289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1"/>
                </a:solidFill>
                <a:latin typeface="Times New Roman" pitchFamily="18" charset="0"/>
                <a:cs typeface="Times New Roman" pitchFamily="18" charset="0"/>
              </a:rPr>
              <a:t>K’.</a:t>
            </a:r>
            <a:r>
              <a:rPr lang="en-US" sz="3200" dirty="0" err="1" smtClean="0">
                <a:solidFill>
                  <a:schemeClr val="accent1"/>
                </a:solidFill>
                <a:latin typeface="Times New Roman" pitchFamily="18" charset="0"/>
                <a:cs typeface="Times New Roman" pitchFamily="18" charset="0"/>
              </a:rPr>
              <a:t>Rể</a:t>
            </a:r>
            <a:endParaRPr lang="en-US" sz="3200"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143051053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7200" y="76200"/>
            <a:ext cx="4495799" cy="662939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4343400" cy="6629400"/>
          </a:xfrm>
          <a:prstGeom prst="rect">
            <a:avLst/>
          </a:prstGeom>
        </p:spPr>
      </p:pic>
    </p:spTree>
    <p:extLst>
      <p:ext uri="{BB962C8B-B14F-4D97-AF65-F5344CB8AC3E}">
        <p14:creationId xmlns:p14="http://schemas.microsoft.com/office/powerpoint/2010/main" val="3550878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981200"/>
            <a:ext cx="7696200" cy="2308324"/>
          </a:xfrm>
          <a:prstGeom prst="rect">
            <a:avLst/>
          </a:prstGeom>
        </p:spPr>
        <p:txBody>
          <a:bodyPr wrap="square">
            <a:spAutoFit/>
          </a:bodyPr>
          <a:lstStyle/>
          <a:p>
            <a:r>
              <a:rPr lang="vi-VN" sz="3600" b="1" dirty="0">
                <a:latin typeface="+mj-lt"/>
              </a:rPr>
              <a:t>Khoản 2 Điều 8 Luật Hôn nhân và gia đình nêu rõ: </a:t>
            </a:r>
            <a:r>
              <a:rPr lang="vi-VN" sz="3600" b="1" i="1" dirty="0">
                <a:latin typeface="+mj-lt"/>
              </a:rPr>
              <a:t>“Nhà nước không thừa nhận hôn nhân giữa những người cùng giới tính”.</a:t>
            </a:r>
            <a:endParaRPr lang="en-US" sz="3600" b="1" dirty="0">
              <a:latin typeface="+mj-lt"/>
            </a:endParaRPr>
          </a:p>
        </p:txBody>
      </p:sp>
    </p:spTree>
    <p:extLst>
      <p:ext uri="{BB962C8B-B14F-4D97-AF65-F5344CB8AC3E}">
        <p14:creationId xmlns:p14="http://schemas.microsoft.com/office/powerpoint/2010/main" val="320983138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6" descr="dkkh.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4343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dang-ky-ket-hon-149941219935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52400"/>
            <a:ext cx="480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7"/>
          <p:cNvSpPr txBox="1">
            <a:spLocks noChangeArrowheads="1"/>
          </p:cNvSpPr>
          <p:nvPr/>
        </p:nvSpPr>
        <p:spPr bwMode="auto">
          <a:xfrm>
            <a:off x="914400" y="6107112"/>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err="1">
                <a:latin typeface="Times New Roman" pitchFamily="18" charset="0"/>
                <a:cs typeface="Times New Roman" pitchFamily="18" charset="0"/>
              </a:rPr>
              <a:t>Giấy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hôn</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0490690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HIM -VÒNG LẶP- BẠO LỰC GIA ĐÌNH - ENAT (1) (online-video-cutter.com).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52400"/>
            <a:ext cx="8045450" cy="5973763"/>
          </a:xfrm>
        </p:spPr>
      </p:pic>
    </p:spTree>
    <p:extLst>
      <p:ext uri="{BB962C8B-B14F-4D97-AF65-F5344CB8AC3E}">
        <p14:creationId xmlns:p14="http://schemas.microsoft.com/office/powerpoint/2010/main" val="6598180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600200"/>
            <a:ext cx="7467600" cy="2985433"/>
          </a:xfrm>
          <a:prstGeom prst="rect">
            <a:avLst/>
          </a:prstGeom>
        </p:spPr>
        <p:txBody>
          <a:bodyPr wrap="square">
            <a:spAutoFit/>
          </a:bodyPr>
          <a:lstStyle/>
          <a:p>
            <a:r>
              <a:rPr lang="es-ES" sz="3600" dirty="0" smtClean="0">
                <a:latin typeface="Times New Roman" pitchFamily="18" charset="0"/>
                <a:cs typeface="Times New Roman" pitchFamily="18" charset="0"/>
              </a:rPr>
              <a:t>GV </a:t>
            </a:r>
            <a:r>
              <a:rPr lang="es-ES" sz="3600" dirty="0" err="1">
                <a:latin typeface="Times New Roman" pitchFamily="18" charset="0"/>
                <a:cs typeface="Times New Roman" pitchFamily="18" charset="0"/>
              </a:rPr>
              <a:t>tổ</a:t>
            </a:r>
            <a:r>
              <a:rPr lang="es-ES" sz="3600" dirty="0">
                <a:latin typeface="Times New Roman" pitchFamily="18" charset="0"/>
                <a:cs typeface="Times New Roman" pitchFamily="18" charset="0"/>
              </a:rPr>
              <a:t> </a:t>
            </a:r>
            <a:r>
              <a:rPr lang="es-ES" sz="3600" dirty="0" err="1">
                <a:latin typeface="Times New Roman" pitchFamily="18" charset="0"/>
                <a:cs typeface="Times New Roman" pitchFamily="18" charset="0"/>
              </a:rPr>
              <a:t>chức</a:t>
            </a:r>
            <a:r>
              <a:rPr lang="es-ES" sz="3600" dirty="0">
                <a:latin typeface="Times New Roman" pitchFamily="18" charset="0"/>
                <a:cs typeface="Times New Roman" pitchFamily="18" charset="0"/>
              </a:rPr>
              <a:t> </a:t>
            </a:r>
            <a:r>
              <a:rPr lang="es-ES" sz="3600" dirty="0" err="1">
                <a:latin typeface="Times New Roman" pitchFamily="18" charset="0"/>
                <a:cs typeface="Times New Roman" pitchFamily="18" charset="0"/>
              </a:rPr>
              <a:t>cho</a:t>
            </a:r>
            <a:r>
              <a:rPr lang="es-ES" sz="3600" dirty="0">
                <a:latin typeface="Times New Roman" pitchFamily="18" charset="0"/>
                <a:cs typeface="Times New Roman" pitchFamily="18" charset="0"/>
              </a:rPr>
              <a:t> HS </a:t>
            </a:r>
            <a:r>
              <a:rPr lang="es-ES" sz="3600" dirty="0" err="1">
                <a:latin typeface="Times New Roman" pitchFamily="18" charset="0"/>
                <a:cs typeface="Times New Roman" pitchFamily="18" charset="0"/>
              </a:rPr>
              <a:t>chơi</a:t>
            </a:r>
            <a:r>
              <a:rPr lang="es-ES" sz="3600" dirty="0">
                <a:latin typeface="Times New Roman" pitchFamily="18" charset="0"/>
                <a:cs typeface="Times New Roman" pitchFamily="18" charset="0"/>
              </a:rPr>
              <a:t> </a:t>
            </a:r>
            <a:r>
              <a:rPr lang="es-ES" sz="3600" dirty="0" err="1">
                <a:latin typeface="Times New Roman" pitchFamily="18" charset="0"/>
                <a:cs typeface="Times New Roman" pitchFamily="18" charset="0"/>
              </a:rPr>
              <a:t>trò</a:t>
            </a:r>
            <a:r>
              <a:rPr lang="es-ES" sz="3600" dirty="0">
                <a:latin typeface="Times New Roman" pitchFamily="18" charset="0"/>
                <a:cs typeface="Times New Roman" pitchFamily="18" charset="0"/>
              </a:rPr>
              <a:t> </a:t>
            </a:r>
            <a:r>
              <a:rPr lang="es-ES" sz="3600" dirty="0" err="1">
                <a:latin typeface="Times New Roman" pitchFamily="18" charset="0"/>
                <a:cs typeface="Times New Roman" pitchFamily="18" charset="0"/>
              </a:rPr>
              <a:t>chơi</a:t>
            </a:r>
            <a:r>
              <a:rPr lang="es-ES"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r>
              <a:rPr lang="es-ES" sz="3600" dirty="0" err="1">
                <a:latin typeface="Times New Roman" pitchFamily="18" charset="0"/>
                <a:cs typeface="Times New Roman" pitchFamily="18" charset="0"/>
              </a:rPr>
              <a:t>Đến</a:t>
            </a:r>
            <a:r>
              <a:rPr lang="es-ES" sz="3600" dirty="0">
                <a:latin typeface="Times New Roman" pitchFamily="18" charset="0"/>
                <a:cs typeface="Times New Roman" pitchFamily="18" charset="0"/>
              </a:rPr>
              <a:t> </a:t>
            </a:r>
            <a:r>
              <a:rPr lang="es-ES" sz="3600" dirty="0" err="1">
                <a:latin typeface="Times New Roman" pitchFamily="18" charset="0"/>
                <a:cs typeface="Times New Roman" pitchFamily="18" charset="0"/>
              </a:rPr>
              <a:t>trung</a:t>
            </a:r>
            <a:r>
              <a:rPr lang="es-ES" sz="3600" dirty="0">
                <a:latin typeface="Times New Roman" pitchFamily="18" charset="0"/>
                <a:cs typeface="Times New Roman" pitchFamily="18" charset="0"/>
              </a:rPr>
              <a:t> </a:t>
            </a:r>
            <a:r>
              <a:rPr lang="es-ES" sz="3600" dirty="0" err="1">
                <a:latin typeface="Times New Roman" pitchFamily="18" charset="0"/>
                <a:cs typeface="Times New Roman" pitchFamily="18" charset="0"/>
              </a:rPr>
              <a:t>tâm</a:t>
            </a:r>
            <a:r>
              <a:rPr lang="es-ES" sz="3600" dirty="0">
                <a:latin typeface="Times New Roman" pitchFamily="18" charset="0"/>
                <a:cs typeface="Times New Roman" pitchFamily="18" charset="0"/>
              </a:rPr>
              <a:t> </a:t>
            </a:r>
            <a:r>
              <a:rPr lang="es-ES" sz="3600" dirty="0" err="1">
                <a:latin typeface="Times New Roman" pitchFamily="18" charset="0"/>
                <a:cs typeface="Times New Roman" pitchFamily="18" charset="0"/>
              </a:rPr>
              <a:t>tư</a:t>
            </a:r>
            <a:r>
              <a:rPr lang="es-ES" sz="3600" dirty="0">
                <a:latin typeface="Times New Roman" pitchFamily="18" charset="0"/>
                <a:cs typeface="Times New Roman" pitchFamily="18" charset="0"/>
              </a:rPr>
              <a:t> </a:t>
            </a:r>
            <a:r>
              <a:rPr lang="es-ES" sz="3600" dirty="0" err="1">
                <a:latin typeface="Times New Roman" pitchFamily="18" charset="0"/>
                <a:cs typeface="Times New Roman" pitchFamily="18" charset="0"/>
              </a:rPr>
              <a:t>vấn</a:t>
            </a:r>
            <a:r>
              <a:rPr lang="es-ES" sz="3600" dirty="0">
                <a:latin typeface="Times New Roman" pitchFamily="18" charset="0"/>
                <a:cs typeface="Times New Roman" pitchFamily="18" charset="0"/>
              </a:rPr>
              <a:t> </a:t>
            </a:r>
            <a:r>
              <a:rPr lang="es-ES" sz="3600" dirty="0" err="1">
                <a:latin typeface="Times New Roman" pitchFamily="18" charset="0"/>
                <a:cs typeface="Times New Roman" pitchFamily="18" charset="0"/>
              </a:rPr>
              <a:t>pháp</a:t>
            </a:r>
            <a:r>
              <a:rPr lang="es-ES" sz="3600" dirty="0">
                <a:latin typeface="Times New Roman" pitchFamily="18" charset="0"/>
                <a:cs typeface="Times New Roman" pitchFamily="18" charset="0"/>
              </a:rPr>
              <a:t> </a:t>
            </a:r>
            <a:r>
              <a:rPr lang="es-ES" sz="3600" dirty="0" err="1">
                <a:latin typeface="Times New Roman" pitchFamily="18" charset="0"/>
                <a:cs typeface="Times New Roman" pitchFamily="18" charset="0"/>
              </a:rPr>
              <a:t>luật</a:t>
            </a:r>
            <a:endParaRPr lang="en-US" sz="3600" dirty="0">
              <a:latin typeface="Times New Roman" pitchFamily="18" charset="0"/>
              <a:cs typeface="Times New Roman" pitchFamily="18" charset="0"/>
            </a:endParaRPr>
          </a:p>
          <a:p>
            <a:r>
              <a:rPr lang="es-ES" sz="3600" dirty="0" smtClean="0">
                <a:latin typeface="Times New Roman" pitchFamily="18" charset="0"/>
                <a:cs typeface="Times New Roman" pitchFamily="18" charset="0"/>
              </a:rPr>
              <a:t>HS </a:t>
            </a:r>
            <a:r>
              <a:rPr lang="es-ES" sz="3600" dirty="0" err="1">
                <a:latin typeface="Times New Roman" pitchFamily="18" charset="0"/>
                <a:cs typeface="Times New Roman" pitchFamily="18" charset="0"/>
              </a:rPr>
              <a:t>đóng</a:t>
            </a:r>
            <a:r>
              <a:rPr lang="es-ES" sz="3600" dirty="0">
                <a:latin typeface="Times New Roman" pitchFamily="18" charset="0"/>
                <a:cs typeface="Times New Roman" pitchFamily="18" charset="0"/>
              </a:rPr>
              <a:t> </a:t>
            </a:r>
            <a:r>
              <a:rPr lang="es-ES" sz="3600" dirty="0" err="1">
                <a:latin typeface="Times New Roman" pitchFamily="18" charset="0"/>
                <a:cs typeface="Times New Roman" pitchFamily="18" charset="0"/>
              </a:rPr>
              <a:t>vai</a:t>
            </a:r>
            <a:r>
              <a:rPr lang="es-ES" sz="3600" dirty="0">
                <a:latin typeface="Times New Roman" pitchFamily="18" charset="0"/>
                <a:cs typeface="Times New Roman" pitchFamily="18" charset="0"/>
              </a:rPr>
              <a:t> </a:t>
            </a:r>
            <a:r>
              <a:rPr lang="es-ES" sz="3600" dirty="0" err="1">
                <a:latin typeface="Times New Roman" pitchFamily="18" charset="0"/>
                <a:cs typeface="Times New Roman" pitchFamily="18" charset="0"/>
              </a:rPr>
              <a:t>luật</a:t>
            </a:r>
            <a:r>
              <a:rPr lang="es-ES" sz="3600" dirty="0">
                <a:latin typeface="Times New Roman" pitchFamily="18" charset="0"/>
                <a:cs typeface="Times New Roman" pitchFamily="18" charset="0"/>
              </a:rPr>
              <a:t> </a:t>
            </a:r>
            <a:r>
              <a:rPr lang="es-ES" sz="3600" dirty="0" err="1">
                <a:latin typeface="Times New Roman" pitchFamily="18" charset="0"/>
                <a:cs typeface="Times New Roman" pitchFamily="18" charset="0"/>
              </a:rPr>
              <a:t>sư</a:t>
            </a:r>
            <a:endParaRPr lang="en-US" sz="3600" dirty="0">
              <a:latin typeface="Times New Roman" pitchFamily="18" charset="0"/>
              <a:cs typeface="Times New Roman" pitchFamily="18" charset="0"/>
            </a:endParaRPr>
          </a:p>
          <a:p>
            <a:r>
              <a:rPr lang="es-ES" sz="3600" dirty="0" smtClean="0">
                <a:latin typeface="Times New Roman" pitchFamily="18" charset="0"/>
                <a:cs typeface="Times New Roman" pitchFamily="18" charset="0"/>
              </a:rPr>
              <a:t>HS </a:t>
            </a:r>
            <a:r>
              <a:rPr lang="es-ES" sz="3600" dirty="0" err="1">
                <a:latin typeface="Times New Roman" pitchFamily="18" charset="0"/>
                <a:cs typeface="Times New Roman" pitchFamily="18" charset="0"/>
              </a:rPr>
              <a:t>đóng</a:t>
            </a:r>
            <a:r>
              <a:rPr lang="es-ES" sz="3600" dirty="0">
                <a:latin typeface="Times New Roman" pitchFamily="18" charset="0"/>
                <a:cs typeface="Times New Roman" pitchFamily="18" charset="0"/>
              </a:rPr>
              <a:t> </a:t>
            </a:r>
            <a:r>
              <a:rPr lang="es-ES" sz="3600" dirty="0" err="1">
                <a:latin typeface="Times New Roman" pitchFamily="18" charset="0"/>
                <a:cs typeface="Times New Roman" pitchFamily="18" charset="0"/>
              </a:rPr>
              <a:t>vai</a:t>
            </a:r>
            <a:r>
              <a:rPr lang="es-ES" sz="3600" dirty="0">
                <a:latin typeface="Times New Roman" pitchFamily="18" charset="0"/>
                <a:cs typeface="Times New Roman" pitchFamily="18" charset="0"/>
              </a:rPr>
              <a:t> </a:t>
            </a:r>
            <a:r>
              <a:rPr lang="es-ES" sz="3600" dirty="0" err="1">
                <a:latin typeface="Times New Roman" pitchFamily="18" charset="0"/>
                <a:cs typeface="Times New Roman" pitchFamily="18" charset="0"/>
              </a:rPr>
              <a:t>là</a:t>
            </a:r>
            <a:r>
              <a:rPr lang="es-ES" sz="3600" dirty="0">
                <a:latin typeface="Times New Roman" pitchFamily="18" charset="0"/>
                <a:cs typeface="Times New Roman" pitchFamily="18" charset="0"/>
              </a:rPr>
              <a:t> </a:t>
            </a:r>
            <a:r>
              <a:rPr lang="es-ES" sz="3600" dirty="0" err="1">
                <a:latin typeface="Times New Roman" pitchFamily="18" charset="0"/>
                <a:cs typeface="Times New Roman" pitchFamily="18" charset="0"/>
              </a:rPr>
              <a:t>người</a:t>
            </a:r>
            <a:r>
              <a:rPr lang="es-ES" sz="3600" dirty="0">
                <a:latin typeface="Times New Roman" pitchFamily="18" charset="0"/>
                <a:cs typeface="Times New Roman" pitchFamily="18" charset="0"/>
              </a:rPr>
              <a:t> </a:t>
            </a:r>
            <a:r>
              <a:rPr lang="es-ES" sz="3600" dirty="0" err="1">
                <a:latin typeface="Times New Roman" pitchFamily="18" charset="0"/>
                <a:cs typeface="Times New Roman" pitchFamily="18" charset="0"/>
              </a:rPr>
              <a:t>chưa</a:t>
            </a:r>
            <a:r>
              <a:rPr lang="es-ES" sz="3600" dirty="0">
                <a:latin typeface="Times New Roman" pitchFamily="18" charset="0"/>
                <a:cs typeface="Times New Roman" pitchFamily="18" charset="0"/>
              </a:rPr>
              <a:t> </a:t>
            </a:r>
            <a:r>
              <a:rPr lang="es-ES" sz="3600" dirty="0" err="1">
                <a:latin typeface="Times New Roman" pitchFamily="18" charset="0"/>
                <a:cs typeface="Times New Roman" pitchFamily="18" charset="0"/>
              </a:rPr>
              <a:t>hiểu</a:t>
            </a:r>
            <a:r>
              <a:rPr lang="es-ES" sz="3600" dirty="0">
                <a:latin typeface="Times New Roman" pitchFamily="18" charset="0"/>
                <a:cs typeface="Times New Roman" pitchFamily="18" charset="0"/>
              </a:rPr>
              <a:t> </a:t>
            </a:r>
            <a:r>
              <a:rPr lang="es-ES" sz="3600" dirty="0" err="1">
                <a:latin typeface="Times New Roman" pitchFamily="18" charset="0"/>
                <a:cs typeface="Times New Roman" pitchFamily="18" charset="0"/>
              </a:rPr>
              <a:t>hết</a:t>
            </a:r>
            <a:r>
              <a:rPr lang="es-ES" sz="3600" dirty="0">
                <a:latin typeface="Times New Roman" pitchFamily="18" charset="0"/>
                <a:cs typeface="Times New Roman" pitchFamily="18" charset="0"/>
              </a:rPr>
              <a:t> </a:t>
            </a:r>
            <a:r>
              <a:rPr lang="es-ES" sz="4000" dirty="0" err="1">
                <a:latin typeface="Times New Roman" pitchFamily="18" charset="0"/>
                <a:cs typeface="Times New Roman" pitchFamily="18" charset="0"/>
              </a:rPr>
              <a:t>về</a:t>
            </a:r>
            <a:r>
              <a:rPr lang="es-ES" sz="4000" dirty="0">
                <a:latin typeface="Times New Roman" pitchFamily="18" charset="0"/>
                <a:cs typeface="Times New Roman" pitchFamily="18" charset="0"/>
              </a:rPr>
              <a:t> </a:t>
            </a:r>
            <a:r>
              <a:rPr lang="es-ES" sz="4000" dirty="0" err="1">
                <a:latin typeface="Times New Roman" pitchFamily="18" charset="0"/>
                <a:cs typeface="Times New Roman" pitchFamily="18" charset="0"/>
              </a:rPr>
              <a:t>luật</a:t>
            </a:r>
            <a:r>
              <a:rPr lang="es-ES" sz="4000" dirty="0">
                <a:latin typeface="Times New Roman" pitchFamily="18" charset="0"/>
                <a:cs typeface="Times New Roman" pitchFamily="18" charset="0"/>
              </a:rPr>
              <a:t> </a:t>
            </a:r>
            <a:r>
              <a:rPr lang="es-ES" sz="4000" dirty="0" err="1">
                <a:latin typeface="Times New Roman" pitchFamily="18" charset="0"/>
                <a:cs typeface="Times New Roman" pitchFamily="18" charset="0"/>
              </a:rPr>
              <a:t>hôn</a:t>
            </a:r>
            <a:r>
              <a:rPr lang="es-ES" sz="4000" dirty="0">
                <a:latin typeface="Times New Roman" pitchFamily="18" charset="0"/>
                <a:cs typeface="Times New Roman" pitchFamily="18" charset="0"/>
              </a:rPr>
              <a:t> </a:t>
            </a:r>
            <a:r>
              <a:rPr lang="es-ES" sz="4000" dirty="0" err="1">
                <a:latin typeface="Times New Roman" pitchFamily="18" charset="0"/>
                <a:cs typeface="Times New Roman" pitchFamily="18" charset="0"/>
              </a:rPr>
              <a:t>nhân</a:t>
            </a:r>
            <a:r>
              <a:rPr lang="es-ES" sz="4000" dirty="0">
                <a:latin typeface="Times New Roman" pitchFamily="18" charset="0"/>
                <a:cs typeface="Times New Roman" pitchFamily="18" charset="0"/>
              </a:rPr>
              <a:t> </a:t>
            </a:r>
            <a:r>
              <a:rPr lang="es-ES" sz="4000" dirty="0" err="1">
                <a:latin typeface="Times New Roman" pitchFamily="18" charset="0"/>
                <a:cs typeface="Times New Roman" pitchFamily="18" charset="0"/>
              </a:rPr>
              <a:t>gia</a:t>
            </a:r>
            <a:r>
              <a:rPr lang="es-ES" sz="4000" dirty="0">
                <a:latin typeface="Times New Roman" pitchFamily="18" charset="0"/>
                <a:cs typeface="Times New Roman" pitchFamily="18" charset="0"/>
              </a:rPr>
              <a:t> </a:t>
            </a:r>
            <a:r>
              <a:rPr lang="es-ES" sz="4000" dirty="0" err="1">
                <a:latin typeface="Times New Roman" pitchFamily="18" charset="0"/>
                <a:cs typeface="Times New Roman" pitchFamily="18" charset="0"/>
              </a:rPr>
              <a:t>đình</a:t>
            </a:r>
            <a:r>
              <a:rPr lang="es-ES" sz="4000" dirty="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5" name="Title 1"/>
          <p:cNvSpPr>
            <a:spLocks noGrp="1"/>
          </p:cNvSpPr>
          <p:nvPr>
            <p:ph type="title"/>
          </p:nvPr>
        </p:nvSpPr>
        <p:spPr>
          <a:xfrm>
            <a:off x="457200" y="274638"/>
            <a:ext cx="8229600" cy="1143000"/>
          </a:xfrm>
        </p:spPr>
        <p:txBody>
          <a:bodyPr/>
          <a:lstStyle/>
          <a:p>
            <a:r>
              <a:rPr lang="en-US" dirty="0" err="1" smtClean="0"/>
              <a:t>Luyện</a:t>
            </a:r>
            <a:r>
              <a:rPr lang="en-US" dirty="0" smtClean="0"/>
              <a:t> </a:t>
            </a:r>
            <a:r>
              <a:rPr lang="en-US" dirty="0" err="1" smtClean="0"/>
              <a:t>tập</a:t>
            </a:r>
            <a:r>
              <a:rPr lang="en-US" dirty="0" smtClean="0"/>
              <a:t> </a:t>
            </a:r>
            <a:endParaRPr lang="en-US" dirty="0"/>
          </a:p>
        </p:txBody>
      </p:sp>
    </p:spTree>
    <p:extLst>
      <p:ext uri="{BB962C8B-B14F-4D97-AF65-F5344CB8AC3E}">
        <p14:creationId xmlns:p14="http://schemas.microsoft.com/office/powerpoint/2010/main" val="5528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2089150" y="609600"/>
            <a:ext cx="6978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4800" b="1">
              <a:solidFill>
                <a:srgbClr val="FF0000"/>
              </a:solidFill>
              <a:latin typeface="Times New Roman" pitchFamily="18" charset="0"/>
              <a:cs typeface="Times New Roman" pitchFamily="18" charset="0"/>
            </a:endParaRPr>
          </a:p>
        </p:txBody>
      </p:sp>
      <p:sp>
        <p:nvSpPr>
          <p:cNvPr id="21507" name="TextBox 2"/>
          <p:cNvSpPr txBox="1">
            <a:spLocks noChangeArrowheads="1"/>
          </p:cNvSpPr>
          <p:nvPr/>
        </p:nvSpPr>
        <p:spPr bwMode="auto">
          <a:xfrm>
            <a:off x="382588" y="304800"/>
            <a:ext cx="8229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6600" b="1" dirty="0">
                <a:latin typeface="Times New Roman" pitchFamily="18" charset="0"/>
                <a:cs typeface="Times New Roman" pitchFamily="18" charset="0"/>
              </a:rPr>
              <a:t>DÂN HỎI</a:t>
            </a:r>
            <a:r>
              <a:rPr lang="en-US" sz="6600" b="1" dirty="0">
                <a:solidFill>
                  <a:srgbClr val="0000CC"/>
                </a:solidFill>
                <a:latin typeface="Times New Roman" pitchFamily="18" charset="0"/>
                <a:cs typeface="Times New Roman" pitchFamily="18" charset="0"/>
              </a:rPr>
              <a:t> </a:t>
            </a:r>
          </a:p>
          <a:p>
            <a:r>
              <a:rPr lang="en-US" sz="5400" b="1" dirty="0">
                <a:solidFill>
                  <a:srgbClr val="0000CC"/>
                </a:solidFill>
                <a:latin typeface="Times New Roman" pitchFamily="18" charset="0"/>
                <a:cs typeface="Times New Roman" pitchFamily="18" charset="0"/>
              </a:rPr>
              <a:t>CHUYÊN GIA TRẢ LỜI</a:t>
            </a:r>
          </a:p>
        </p:txBody>
      </p:sp>
      <p:pic>
        <p:nvPicPr>
          <p:cNvPr id="215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965450"/>
            <a:ext cx="290195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303135"/>
            <a:ext cx="2743200" cy="31956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303134"/>
            <a:ext cx="2743200" cy="31956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66258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762000" y="452437"/>
            <a:ext cx="8153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sz="4800" b="1" dirty="0" err="1" smtClean="0">
                <a:latin typeface="Times New Roman" pitchFamily="18" charset="0"/>
                <a:cs typeface="Times New Roman" pitchFamily="18" charset="0"/>
              </a:rPr>
              <a:t>Câu</a:t>
            </a:r>
            <a:r>
              <a:rPr lang="fr-FR" sz="4800" b="1" dirty="0" smtClean="0">
                <a:latin typeface="Times New Roman" pitchFamily="18" charset="0"/>
                <a:cs typeface="Times New Roman" pitchFamily="18" charset="0"/>
              </a:rPr>
              <a:t> 1 .</a:t>
            </a:r>
            <a:r>
              <a:rPr lang="fr-FR" sz="4800" dirty="0" smtClean="0">
                <a:latin typeface="Times New Roman" pitchFamily="18" charset="0"/>
                <a:cs typeface="Times New Roman" pitchFamily="18" charset="0"/>
              </a:rPr>
              <a:t> </a:t>
            </a:r>
            <a:r>
              <a:rPr lang="fr-FR" sz="4800" dirty="0">
                <a:latin typeface="Times New Roman" pitchFamily="18" charset="0"/>
                <a:cs typeface="Times New Roman" pitchFamily="18" charset="0"/>
              </a:rPr>
              <a:t>Theo </a:t>
            </a:r>
            <a:r>
              <a:rPr lang="fr-FR" sz="4800" dirty="0" err="1">
                <a:latin typeface="Times New Roman" pitchFamily="18" charset="0"/>
                <a:cs typeface="Times New Roman" pitchFamily="18" charset="0"/>
              </a:rPr>
              <a:t>quy</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định</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của</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pháp</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luật</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thì</a:t>
            </a:r>
            <a:r>
              <a:rPr lang="fr-FR" sz="4800" dirty="0">
                <a:latin typeface="Times New Roman" pitchFamily="18" charset="0"/>
                <a:cs typeface="Times New Roman" pitchFamily="18" charset="0"/>
              </a:rPr>
              <a:t> </a:t>
            </a:r>
            <a:r>
              <a:rPr lang="fr-FR" sz="4800" dirty="0" err="1">
                <a:solidFill>
                  <a:srgbClr val="0000CC"/>
                </a:solidFill>
                <a:latin typeface="Times New Roman" pitchFamily="18" charset="0"/>
                <a:cs typeface="Times New Roman" pitchFamily="18" charset="0"/>
              </a:rPr>
              <a:t>nam</a:t>
            </a:r>
            <a:r>
              <a:rPr lang="fr-FR" sz="4800" dirty="0">
                <a:solidFill>
                  <a:srgbClr val="0000CC"/>
                </a:solidFill>
                <a:latin typeface="Times New Roman" pitchFamily="18" charset="0"/>
                <a:cs typeface="Times New Roman" pitchFamily="18" charset="0"/>
              </a:rPr>
              <a:t> </a:t>
            </a:r>
            <a:r>
              <a:rPr lang="fr-FR" sz="4800" dirty="0" err="1">
                <a:solidFill>
                  <a:srgbClr val="0000CC"/>
                </a:solidFill>
                <a:latin typeface="Times New Roman" pitchFamily="18" charset="0"/>
                <a:cs typeface="Times New Roman" pitchFamily="18" charset="0"/>
              </a:rPr>
              <a:t>giới</a:t>
            </a:r>
            <a:r>
              <a:rPr lang="fr-FR" sz="4800" dirty="0">
                <a:solidFill>
                  <a:srgbClr val="0000CC"/>
                </a:solidFill>
                <a:latin typeface="Times New Roman" pitchFamily="18" charset="0"/>
                <a:cs typeface="Times New Roman" pitchFamily="18" charset="0"/>
              </a:rPr>
              <a:t> </a:t>
            </a:r>
            <a:r>
              <a:rPr lang="fr-FR" sz="4800" dirty="0" err="1">
                <a:latin typeface="Times New Roman" pitchFamily="18" charset="0"/>
                <a:cs typeface="Times New Roman" pitchFamily="18" charset="0"/>
              </a:rPr>
              <a:t>từ</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đủ</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bao</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nhiêu</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tuổi</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trở</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lên</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được</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kết</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hôn</a:t>
            </a:r>
            <a:r>
              <a:rPr lang="fr-FR" sz="4800" dirty="0">
                <a:latin typeface="Times New Roman" pitchFamily="18" charset="0"/>
                <a:cs typeface="Times New Roman" pitchFamily="18" charset="0"/>
              </a:rPr>
              <a:t>? </a:t>
            </a:r>
            <a:endParaRPr lang="en-US" sz="4800" dirty="0">
              <a:latin typeface="Times New Roman" pitchFamily="18" charset="0"/>
              <a:cs typeface="Times New Roman" pitchFamily="18" charset="0"/>
            </a:endParaRPr>
          </a:p>
          <a:p>
            <a:r>
              <a:rPr lang="fr-FR" sz="4800" dirty="0">
                <a:latin typeface="Times New Roman" pitchFamily="18" charset="0"/>
                <a:cs typeface="Times New Roman" pitchFamily="18" charset="0"/>
              </a:rPr>
              <a:t>A. </a:t>
            </a:r>
            <a:r>
              <a:rPr lang="fr-FR" sz="4800" dirty="0" err="1">
                <a:latin typeface="Times New Roman" pitchFamily="18" charset="0"/>
                <a:cs typeface="Times New Roman" pitchFamily="18" charset="0"/>
              </a:rPr>
              <a:t>Từ</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đủ</a:t>
            </a:r>
            <a:r>
              <a:rPr lang="fr-FR" sz="4800" dirty="0">
                <a:latin typeface="Times New Roman" pitchFamily="18" charset="0"/>
                <a:cs typeface="Times New Roman" pitchFamily="18" charset="0"/>
              </a:rPr>
              <a:t> 18 </a:t>
            </a:r>
            <a:r>
              <a:rPr lang="fr-FR" sz="4800" dirty="0" err="1">
                <a:latin typeface="Times New Roman" pitchFamily="18" charset="0"/>
                <a:cs typeface="Times New Roman" pitchFamily="18" charset="0"/>
              </a:rPr>
              <a:t>tuổi</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trở</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lên</a:t>
            </a:r>
            <a:r>
              <a:rPr lang="fr-FR" sz="4800" dirty="0">
                <a:latin typeface="Times New Roman" pitchFamily="18" charset="0"/>
                <a:cs typeface="Times New Roman" pitchFamily="18" charset="0"/>
              </a:rPr>
              <a:t>.</a:t>
            </a:r>
            <a:endParaRPr lang="en-US" sz="4800" dirty="0">
              <a:latin typeface="Times New Roman" pitchFamily="18" charset="0"/>
              <a:cs typeface="Times New Roman" pitchFamily="18" charset="0"/>
            </a:endParaRPr>
          </a:p>
          <a:p>
            <a:r>
              <a:rPr lang="fr-FR" sz="4800" dirty="0">
                <a:latin typeface="Times New Roman" pitchFamily="18" charset="0"/>
                <a:cs typeface="Times New Roman" pitchFamily="18" charset="0"/>
              </a:rPr>
              <a:t>B. </a:t>
            </a:r>
            <a:r>
              <a:rPr lang="fr-FR" sz="4800" dirty="0" err="1">
                <a:latin typeface="Times New Roman" pitchFamily="18" charset="0"/>
                <a:cs typeface="Times New Roman" pitchFamily="18" charset="0"/>
              </a:rPr>
              <a:t>Từ</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đủ</a:t>
            </a:r>
            <a:r>
              <a:rPr lang="fr-FR" sz="4800" dirty="0">
                <a:latin typeface="Times New Roman" pitchFamily="18" charset="0"/>
                <a:cs typeface="Times New Roman" pitchFamily="18" charset="0"/>
              </a:rPr>
              <a:t> 17 </a:t>
            </a:r>
            <a:r>
              <a:rPr lang="fr-FR" sz="4800" dirty="0" err="1">
                <a:latin typeface="Times New Roman" pitchFamily="18" charset="0"/>
                <a:cs typeface="Times New Roman" pitchFamily="18" charset="0"/>
              </a:rPr>
              <a:t>tuổi</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trở</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lên</a:t>
            </a:r>
            <a:r>
              <a:rPr lang="fr-FR" sz="4800" dirty="0">
                <a:latin typeface="Times New Roman" pitchFamily="18" charset="0"/>
                <a:cs typeface="Times New Roman" pitchFamily="18" charset="0"/>
              </a:rPr>
              <a:t>.</a:t>
            </a:r>
            <a:endParaRPr lang="en-US" sz="4800" dirty="0">
              <a:latin typeface="Times New Roman" pitchFamily="18" charset="0"/>
              <a:cs typeface="Times New Roman" pitchFamily="18" charset="0"/>
            </a:endParaRPr>
          </a:p>
          <a:p>
            <a:r>
              <a:rPr lang="fr-FR" sz="4800" dirty="0">
                <a:latin typeface="Times New Roman" pitchFamily="18" charset="0"/>
                <a:cs typeface="Times New Roman" pitchFamily="18" charset="0"/>
              </a:rPr>
              <a:t>C. </a:t>
            </a:r>
            <a:r>
              <a:rPr lang="fr-FR" sz="4800" dirty="0" err="1">
                <a:latin typeface="Times New Roman" pitchFamily="18" charset="0"/>
                <a:cs typeface="Times New Roman" pitchFamily="18" charset="0"/>
              </a:rPr>
              <a:t>Từ</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đủ</a:t>
            </a:r>
            <a:r>
              <a:rPr lang="fr-FR" sz="4800" dirty="0">
                <a:latin typeface="Times New Roman" pitchFamily="18" charset="0"/>
                <a:cs typeface="Times New Roman" pitchFamily="18" charset="0"/>
              </a:rPr>
              <a:t> 19 </a:t>
            </a:r>
            <a:r>
              <a:rPr lang="fr-FR" sz="4800" dirty="0" err="1">
                <a:latin typeface="Times New Roman" pitchFamily="18" charset="0"/>
                <a:cs typeface="Times New Roman" pitchFamily="18" charset="0"/>
              </a:rPr>
              <a:t>tuổi</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trở</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lên</a:t>
            </a:r>
            <a:r>
              <a:rPr lang="fr-FR" sz="4800" dirty="0">
                <a:latin typeface="Times New Roman" pitchFamily="18" charset="0"/>
                <a:cs typeface="Times New Roman" pitchFamily="18" charset="0"/>
              </a:rPr>
              <a:t>.</a:t>
            </a:r>
            <a:endParaRPr lang="en-US" sz="4800" dirty="0">
              <a:latin typeface="Times New Roman" pitchFamily="18" charset="0"/>
              <a:cs typeface="Times New Roman" pitchFamily="18" charset="0"/>
            </a:endParaRPr>
          </a:p>
          <a:p>
            <a:r>
              <a:rPr lang="fr-FR" sz="4800" dirty="0">
                <a:latin typeface="Times New Roman" pitchFamily="18" charset="0"/>
                <a:cs typeface="Times New Roman" pitchFamily="18" charset="0"/>
              </a:rPr>
              <a:t>D. </a:t>
            </a:r>
            <a:r>
              <a:rPr lang="fr-FR" sz="4800" dirty="0" err="1">
                <a:latin typeface="Times New Roman" pitchFamily="18" charset="0"/>
                <a:cs typeface="Times New Roman" pitchFamily="18" charset="0"/>
              </a:rPr>
              <a:t>Từ</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đủ</a:t>
            </a:r>
            <a:r>
              <a:rPr lang="fr-FR" sz="4800" dirty="0">
                <a:latin typeface="Times New Roman" pitchFamily="18" charset="0"/>
                <a:cs typeface="Times New Roman" pitchFamily="18" charset="0"/>
              </a:rPr>
              <a:t> 20 </a:t>
            </a:r>
            <a:r>
              <a:rPr lang="fr-FR" sz="4800" dirty="0" err="1">
                <a:latin typeface="Times New Roman" pitchFamily="18" charset="0"/>
                <a:cs typeface="Times New Roman" pitchFamily="18" charset="0"/>
              </a:rPr>
              <a:t>tuổi</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trở</a:t>
            </a:r>
            <a:r>
              <a:rPr lang="fr-FR" sz="4800" dirty="0">
                <a:latin typeface="Times New Roman" pitchFamily="18" charset="0"/>
                <a:cs typeface="Times New Roman" pitchFamily="18" charset="0"/>
              </a:rPr>
              <a:t> </a:t>
            </a:r>
            <a:r>
              <a:rPr lang="fr-FR" sz="4800" dirty="0" err="1">
                <a:latin typeface="Times New Roman" pitchFamily="18" charset="0"/>
                <a:cs typeface="Times New Roman" pitchFamily="18" charset="0"/>
              </a:rPr>
              <a:t>lên</a:t>
            </a:r>
            <a:r>
              <a:rPr lang="fr-FR" sz="4800" dirty="0">
                <a:latin typeface="Times New Roman" pitchFamily="18" charset="0"/>
                <a:cs typeface="Times New Roman" pitchFamily="18" charset="0"/>
              </a:rPr>
              <a:t>.</a:t>
            </a:r>
            <a:endParaRPr lang="en-US" sz="4800" dirty="0">
              <a:latin typeface="Times New Roman" pitchFamily="18" charset="0"/>
              <a:cs typeface="Times New Roman" pitchFamily="18" charset="0"/>
            </a:endParaRPr>
          </a:p>
        </p:txBody>
      </p:sp>
      <p:sp>
        <p:nvSpPr>
          <p:cNvPr id="2" name="Oval 1"/>
          <p:cNvSpPr/>
          <p:nvPr/>
        </p:nvSpPr>
        <p:spPr>
          <a:xfrm>
            <a:off x="762000" y="4876800"/>
            <a:ext cx="685800" cy="7667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937891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381000" y="304800"/>
            <a:ext cx="8382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sz="4400" b="1">
                <a:latin typeface="Times New Roman" pitchFamily="18" charset="0"/>
                <a:cs typeface="Times New Roman" pitchFamily="18" charset="0"/>
              </a:rPr>
              <a:t>Câu 2.</a:t>
            </a:r>
            <a:r>
              <a:rPr lang="fr-FR" sz="4400">
                <a:latin typeface="Times New Roman" pitchFamily="18" charset="0"/>
                <a:cs typeface="Times New Roman" pitchFamily="18" charset="0"/>
              </a:rPr>
              <a:t> Nội dung nào sau đây </a:t>
            </a:r>
            <a:r>
              <a:rPr lang="fr-FR" sz="4400" b="1">
                <a:latin typeface="Times New Roman" pitchFamily="18" charset="0"/>
                <a:cs typeface="Times New Roman" pitchFamily="18" charset="0"/>
              </a:rPr>
              <a:t>không phải</a:t>
            </a:r>
            <a:r>
              <a:rPr lang="fr-FR" sz="4400">
                <a:latin typeface="Times New Roman" pitchFamily="18" charset="0"/>
                <a:cs typeface="Times New Roman" pitchFamily="18" charset="0"/>
              </a:rPr>
              <a:t> là nguyên tắc cơ bản của chế độ hôn nhân ở nước ta? </a:t>
            </a:r>
            <a:endParaRPr lang="en-US" sz="4400">
              <a:latin typeface="Times New Roman" pitchFamily="18" charset="0"/>
              <a:cs typeface="Times New Roman" pitchFamily="18" charset="0"/>
            </a:endParaRPr>
          </a:p>
          <a:p>
            <a:r>
              <a:rPr lang="fr-FR" sz="4400">
                <a:latin typeface="Times New Roman" pitchFamily="18" charset="0"/>
                <a:cs typeface="Times New Roman" pitchFamily="18" charset="0"/>
              </a:rPr>
              <a:t>A. Cha mẹ đặt đâu con ngồi đấy.</a:t>
            </a:r>
            <a:endParaRPr lang="en-US" sz="4400">
              <a:latin typeface="Times New Roman" pitchFamily="18" charset="0"/>
              <a:cs typeface="Times New Roman" pitchFamily="18" charset="0"/>
            </a:endParaRPr>
          </a:p>
          <a:p>
            <a:r>
              <a:rPr lang="en-US" sz="4400">
                <a:latin typeface="Times New Roman" pitchFamily="18" charset="0"/>
                <a:cs typeface="Times New Roman" pitchFamily="18" charset="0"/>
              </a:rPr>
              <a:t>B. Một vợ </a:t>
            </a:r>
            <a:r>
              <a:rPr lang="fr-FR" sz="4400">
                <a:latin typeface="Times New Roman" pitchFamily="18" charset="0"/>
                <a:cs typeface="Times New Roman" pitchFamily="18" charset="0"/>
              </a:rPr>
              <a:t>một chồng.</a:t>
            </a:r>
            <a:endParaRPr lang="en-US" sz="4400">
              <a:latin typeface="Times New Roman" pitchFamily="18" charset="0"/>
              <a:cs typeface="Times New Roman" pitchFamily="18" charset="0"/>
            </a:endParaRPr>
          </a:p>
          <a:p>
            <a:r>
              <a:rPr lang="fr-FR" sz="4400">
                <a:latin typeface="Times New Roman" pitchFamily="18" charset="0"/>
                <a:cs typeface="Times New Roman" pitchFamily="18" charset="0"/>
              </a:rPr>
              <a:t>C. Tự nguyện, tiến bộ.</a:t>
            </a:r>
            <a:endParaRPr lang="en-US" sz="4400">
              <a:latin typeface="Times New Roman" pitchFamily="18" charset="0"/>
              <a:cs typeface="Times New Roman" pitchFamily="18" charset="0"/>
            </a:endParaRPr>
          </a:p>
          <a:p>
            <a:r>
              <a:rPr lang="fr-FR" sz="4400">
                <a:latin typeface="Times New Roman" pitchFamily="18" charset="0"/>
                <a:cs typeface="Times New Roman" pitchFamily="18" charset="0"/>
              </a:rPr>
              <a:t>D. Vợ chồng bình đẳng.</a:t>
            </a:r>
            <a:endParaRPr lang="en-US" sz="4400">
              <a:latin typeface="Times New Roman" pitchFamily="18" charset="0"/>
              <a:cs typeface="Times New Roman" pitchFamily="18" charset="0"/>
            </a:endParaRPr>
          </a:p>
        </p:txBody>
      </p:sp>
      <p:sp>
        <p:nvSpPr>
          <p:cNvPr id="2" name="Oval 1"/>
          <p:cNvSpPr/>
          <p:nvPr/>
        </p:nvSpPr>
        <p:spPr>
          <a:xfrm>
            <a:off x="381000" y="24384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2407285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video (online-video-cutter.com) (1).mp4">
            <a:hlinkClick r:id="" action="ppaction://media"/>
          </p:cNvPr>
          <p:cNvPicPr>
            <a:picLocks noGrp="1" noRot="1" noChangeAspect="1"/>
          </p:cNvPicPr>
          <p:nvPr>
            <p:ph idx="1"/>
            <a:videoFile r:link="rId1"/>
          </p:nvPr>
        </p:nvPicPr>
        <p:blipFill>
          <a:blip r:embed="rId3"/>
          <a:stretch>
            <a:fillRect/>
          </a:stretch>
        </p:blipFill>
        <p:spPr>
          <a:xfrm>
            <a:off x="685800" y="152400"/>
            <a:ext cx="7848600" cy="6096000"/>
          </a:xfrm>
          <a:prstGeom prst="rect">
            <a:avLst/>
          </a:prstGeom>
        </p:spPr>
      </p:pic>
    </p:spTree>
    <p:extLst>
      <p:ext uri="{BB962C8B-B14F-4D97-AF65-F5344CB8AC3E}">
        <p14:creationId xmlns:p14="http://schemas.microsoft.com/office/powerpoint/2010/main" val="8342795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762000" y="381000"/>
            <a:ext cx="81534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3200" b="1" dirty="0"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3</a:t>
            </a:r>
            <a:r>
              <a:rPr lang="vi-VN" sz="3200" b="1"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Điều gì dưới đây sẽ </a:t>
            </a:r>
            <a:r>
              <a:rPr lang="vi-VN" sz="3200" dirty="0" smtClean="0">
                <a:latin typeface="Times New Roman" pitchFamily="18" charset="0"/>
                <a:cs typeface="Times New Roman" pitchFamily="18" charset="0"/>
              </a:rPr>
              <a:t>x</a:t>
            </a:r>
            <a:r>
              <a:rPr lang="en-US" sz="3200" dirty="0">
                <a:latin typeface="Times New Roman" pitchFamily="18" charset="0"/>
                <a:cs typeface="Times New Roman" pitchFamily="18" charset="0"/>
              </a:rPr>
              <a:t>ả</a:t>
            </a:r>
            <a:r>
              <a:rPr lang="vi-VN" sz="3200" dirty="0" smtClean="0">
                <a:latin typeface="Times New Roman" pitchFamily="18" charset="0"/>
                <a:cs typeface="Times New Roman" pitchFamily="18" charset="0"/>
              </a:rPr>
              <a:t>y </a:t>
            </a:r>
            <a:r>
              <a:rPr lang="vi-VN" sz="3200" dirty="0">
                <a:latin typeface="Times New Roman" pitchFamily="18" charset="0"/>
                <a:cs typeface="Times New Roman" pitchFamily="18" charset="0"/>
              </a:rPr>
              <a:t>ra nếu kết hôn sớm?               </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A. Sinh con sớm ảnh hưởng đến sức khoẻ, cản trở đến sự tiến bộ của bản thân và gánh nặng cho gia đình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sớm</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cái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sớm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trưởng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giàu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đình</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C.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nhiều</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sớm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trai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dõi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D.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nhiều</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thừa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a:t>
            </a:r>
            <a:r>
              <a:rPr lang="en-US" sz="3200" dirty="0">
                <a:latin typeface="Times New Roman" pitchFamily="18" charset="0"/>
                <a:cs typeface="Times New Roman" pitchFamily="18" charset="0"/>
              </a:rPr>
              <a:t>.</a:t>
            </a:r>
          </a:p>
        </p:txBody>
      </p:sp>
      <p:sp>
        <p:nvSpPr>
          <p:cNvPr id="2" name="Oval 1"/>
          <p:cNvSpPr/>
          <p:nvPr/>
        </p:nvSpPr>
        <p:spPr>
          <a:xfrm>
            <a:off x="762000" y="1371600"/>
            <a:ext cx="533400" cy="614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277225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Hướng</a:t>
            </a:r>
            <a:r>
              <a:rPr lang="en-US" b="1" dirty="0" smtClean="0"/>
              <a:t> </a:t>
            </a:r>
            <a:r>
              <a:rPr lang="en-US" b="1" dirty="0" err="1"/>
              <a:t>dẫn</a:t>
            </a:r>
            <a:r>
              <a:rPr lang="en-US" b="1" dirty="0"/>
              <a:t> </a:t>
            </a:r>
            <a:r>
              <a:rPr lang="en-US" b="1" dirty="0" err="1"/>
              <a:t>về</a:t>
            </a:r>
            <a:r>
              <a:rPr lang="en-US" b="1" dirty="0"/>
              <a:t> </a:t>
            </a:r>
            <a:r>
              <a:rPr lang="en-US" b="1" dirty="0" err="1"/>
              <a:t>nhà</a:t>
            </a:r>
            <a:endParaRPr lang="en-US" dirty="0"/>
          </a:p>
        </p:txBody>
      </p:sp>
      <p:sp>
        <p:nvSpPr>
          <p:cNvPr id="3" name="Content Placeholder 2"/>
          <p:cNvSpPr>
            <a:spLocks noGrp="1"/>
          </p:cNvSpPr>
          <p:nvPr>
            <p:ph idx="1"/>
          </p:nvPr>
        </p:nvSpPr>
        <p:spPr/>
        <p:txBody>
          <a:bodyPr/>
          <a:lstStyle/>
          <a:p>
            <a:pPr marL="0" indent="0">
              <a:buNone/>
            </a:pPr>
            <a:r>
              <a:rPr lang="pt-BR" dirty="0" smtClean="0"/>
              <a:t>- Về </a:t>
            </a:r>
            <a:r>
              <a:rPr lang="pt-BR" dirty="0"/>
              <a:t>nhà học bài, làm bài tập ở sgk, vbt</a:t>
            </a:r>
            <a:r>
              <a:rPr lang="pt-BR" dirty="0" smtClean="0"/>
              <a:t>.</a:t>
            </a:r>
            <a:endParaRPr lang="en-US" dirty="0"/>
          </a:p>
          <a:p>
            <a:pPr marL="0" indent="0">
              <a:buNone/>
            </a:pPr>
            <a:r>
              <a:rPr lang="pt-BR" dirty="0" smtClean="0"/>
              <a:t>-  </a:t>
            </a:r>
            <a:r>
              <a:rPr lang="pt-BR" dirty="0"/>
              <a:t>Đọc và trả lời trước nội dung câu hỏi bài </a:t>
            </a:r>
            <a:r>
              <a:rPr lang="pt-BR" dirty="0" smtClean="0"/>
              <a:t>13 “Quyền </a:t>
            </a:r>
            <a:r>
              <a:rPr lang="pt-BR" dirty="0"/>
              <a:t>tự do kinh doanh và nghĩa vụ đóng thuế”.</a:t>
            </a:r>
            <a:endParaRPr lang="en-US" dirty="0"/>
          </a:p>
          <a:p>
            <a:pPr marL="0" indent="0">
              <a:buNone/>
            </a:pPr>
            <a:r>
              <a:rPr lang="fr-FR" dirty="0"/>
              <a:t> </a:t>
            </a:r>
            <a:endParaRPr lang="en-US" dirty="0"/>
          </a:p>
          <a:p>
            <a:endParaRPr lang="en-US" dirty="0"/>
          </a:p>
        </p:txBody>
      </p:sp>
    </p:spTree>
    <p:extLst>
      <p:ext uri="{BB962C8B-B14F-4D97-AF65-F5344CB8AC3E}">
        <p14:creationId xmlns:p14="http://schemas.microsoft.com/office/powerpoint/2010/main" val="270069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err="1" smtClean="0">
                <a:latin typeface="Times New Roman" pitchFamily="18" charset="0"/>
                <a:cs typeface="Times New Roman" pitchFamily="18" charset="0"/>
              </a:rPr>
              <a:t>Thảo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nhóm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đôi</a:t>
            </a:r>
            <a:r>
              <a:rPr lang="en-US" dirty="0" smtClean="0">
                <a:latin typeface="Times New Roman" pitchFamily="18" charset="0"/>
                <a:cs typeface="Times New Roman" pitchFamily="18" charset="0"/>
              </a:rPr>
              <a:t> (3 </a:t>
            </a:r>
            <a:r>
              <a:rPr lang="en-US" dirty="0" err="1" smtClean="0">
                <a:latin typeface="Times New Roman" pitchFamily="18" charset="0"/>
                <a:cs typeface="Times New Roman" pitchFamily="18" charset="0"/>
              </a:rPr>
              <a:t>phút</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s-ES" dirty="0" err="1" smtClean="0"/>
              <a:t>Câu</a:t>
            </a:r>
            <a:r>
              <a:rPr lang="es-ES" dirty="0" smtClean="0"/>
              <a:t> 1: </a:t>
            </a:r>
            <a:r>
              <a:rPr lang="es-ES" dirty="0" err="1" smtClean="0">
                <a:latin typeface="Times New Roman" pitchFamily="18" charset="0"/>
                <a:cs typeface="Times New Roman" pitchFamily="18" charset="0"/>
              </a:rPr>
              <a:t>Em</a:t>
            </a:r>
            <a:r>
              <a:rPr lang="es-ES" dirty="0" smtClean="0">
                <a:latin typeface="Times New Roman" pitchFamily="18" charset="0"/>
                <a:cs typeface="Times New Roman" pitchFamily="18" charset="0"/>
              </a:rPr>
              <a:t> </a:t>
            </a:r>
            <a:r>
              <a:rPr lang="es-ES" dirty="0" err="1">
                <a:latin typeface="Times New Roman" pitchFamily="18" charset="0"/>
                <a:cs typeface="Times New Roman" pitchFamily="18" charset="0"/>
              </a:rPr>
              <a:t>đồng</a:t>
            </a:r>
            <a:r>
              <a:rPr lang="es-ES" dirty="0">
                <a:latin typeface="Times New Roman" pitchFamily="18" charset="0"/>
                <a:cs typeface="Times New Roman" pitchFamily="18" charset="0"/>
              </a:rPr>
              <a:t> ý </a:t>
            </a:r>
            <a:r>
              <a:rPr lang="es-ES" dirty="0" err="1">
                <a:latin typeface="Times New Roman" pitchFamily="18" charset="0"/>
                <a:cs typeface="Times New Roman" pitchFamily="18" charset="0"/>
              </a:rPr>
              <a:t>với</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quan</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điểm</a:t>
            </a:r>
            <a:r>
              <a:rPr lang="es-ES" dirty="0">
                <a:latin typeface="Times New Roman" pitchFamily="18" charset="0"/>
                <a:cs typeface="Times New Roman" pitchFamily="18" charset="0"/>
              </a:rPr>
              <a:t> </a:t>
            </a:r>
            <a:r>
              <a:rPr lang="es-ES" dirty="0" err="1" smtClean="0">
                <a:latin typeface="Times New Roman" pitchFamily="18" charset="0"/>
                <a:cs typeface="Times New Roman" pitchFamily="18" charset="0"/>
              </a:rPr>
              <a:t>của</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ai</a:t>
            </a:r>
            <a:r>
              <a:rPr lang="es-ES" dirty="0" smtClean="0">
                <a:latin typeface="Times New Roman" pitchFamily="18" charset="0"/>
                <a:cs typeface="Times New Roman" pitchFamily="18" charset="0"/>
              </a:rPr>
              <a:t> </a:t>
            </a:r>
            <a:r>
              <a:rPr lang="es-ES" dirty="0" err="1">
                <a:latin typeface="Times New Roman" pitchFamily="18" charset="0"/>
                <a:cs typeface="Times New Roman" pitchFamily="18" charset="0"/>
              </a:rPr>
              <a:t>trong</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tình</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huống</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trên</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Vì</a:t>
            </a:r>
            <a:r>
              <a:rPr lang="es-ES" dirty="0">
                <a:latin typeface="Times New Roman" pitchFamily="18" charset="0"/>
                <a:cs typeface="Times New Roman" pitchFamily="18" charset="0"/>
              </a:rPr>
              <a:t> sao?	</a:t>
            </a:r>
            <a:endParaRPr lang="en-US" dirty="0">
              <a:latin typeface="Times New Roman" pitchFamily="18" charset="0"/>
              <a:cs typeface="Times New Roman" pitchFamily="18" charset="0"/>
            </a:endParaRPr>
          </a:p>
          <a:p>
            <a:pPr marL="0" indent="0">
              <a:buNone/>
            </a:pPr>
            <a:r>
              <a:rPr lang="en-US" dirty="0" err="1" smtClean="0"/>
              <a:t>Câu</a:t>
            </a:r>
            <a:r>
              <a:rPr lang="en-US" dirty="0" smtClean="0"/>
              <a:t> 2: </a:t>
            </a:r>
            <a:r>
              <a:rPr lang="en-US" dirty="0" err="1" smtClean="0"/>
              <a:t>Vậy</a:t>
            </a:r>
            <a:r>
              <a:rPr lang="en-US" dirty="0" smtClean="0"/>
              <a:t> </a:t>
            </a:r>
            <a:r>
              <a:rPr lang="en-US" dirty="0" err="1" smtClean="0"/>
              <a:t>theo</a:t>
            </a:r>
            <a:r>
              <a:rPr lang="en-US" dirty="0" smtClean="0"/>
              <a:t> </a:t>
            </a:r>
            <a:r>
              <a:rPr lang="en-US" smtClean="0"/>
              <a:t>em </a:t>
            </a:r>
            <a:r>
              <a:rPr lang="en-US" dirty="0" err="1" smtClean="0"/>
              <a:t>nam</a:t>
            </a:r>
            <a:r>
              <a:rPr lang="en-US" dirty="0" smtClean="0"/>
              <a:t> </a:t>
            </a:r>
            <a:r>
              <a:rPr lang="en-US" dirty="0" err="1" smtClean="0"/>
              <a:t>nữ</a:t>
            </a:r>
            <a:r>
              <a:rPr lang="en-US" dirty="0" smtClean="0"/>
              <a:t> </a:t>
            </a:r>
            <a:r>
              <a:rPr lang="en-US" dirty="0" err="1" smtClean="0"/>
              <a:t>kết</a:t>
            </a:r>
            <a:r>
              <a:rPr lang="en-US" dirty="0" smtClean="0"/>
              <a:t> </a:t>
            </a:r>
            <a:r>
              <a:rPr lang="en-US" dirty="0" err="1" smtClean="0"/>
              <a:t>hôn</a:t>
            </a:r>
            <a:r>
              <a:rPr lang="en-US" dirty="0" smtClean="0"/>
              <a:t> </a:t>
            </a:r>
            <a:r>
              <a:rPr lang="en-US" dirty="0" err="1" smtClean="0"/>
              <a:t>phải</a:t>
            </a:r>
            <a:r>
              <a:rPr lang="en-US" dirty="0" smtClean="0"/>
              <a:t> </a:t>
            </a:r>
            <a:r>
              <a:rPr lang="en-US" dirty="0" err="1" smtClean="0"/>
              <a:t>tuân</a:t>
            </a:r>
            <a:r>
              <a:rPr lang="en-US" dirty="0" smtClean="0"/>
              <a:t> </a:t>
            </a:r>
            <a:r>
              <a:rPr lang="en-US" dirty="0" err="1" smtClean="0"/>
              <a:t>theo</a:t>
            </a:r>
            <a:r>
              <a:rPr lang="en-US" dirty="0" smtClean="0"/>
              <a:t> </a:t>
            </a:r>
            <a:r>
              <a:rPr lang="en-US" dirty="0" err="1" smtClean="0"/>
              <a:t>điều</a:t>
            </a:r>
            <a:r>
              <a:rPr lang="en-US" dirty="0" smtClean="0"/>
              <a:t> </a:t>
            </a:r>
            <a:r>
              <a:rPr lang="en-US" dirty="0" err="1" smtClean="0"/>
              <a:t>kiện</a:t>
            </a:r>
            <a:r>
              <a:rPr lang="en-US" dirty="0" smtClean="0"/>
              <a:t> </a:t>
            </a:r>
            <a:r>
              <a:rPr lang="en-US" dirty="0" err="1" smtClean="0"/>
              <a:t>nào</a:t>
            </a:r>
            <a:r>
              <a:rPr lang="en-US" dirty="0" smtClean="0"/>
              <a:t>?</a:t>
            </a:r>
            <a:endParaRPr lang="en-US" dirty="0"/>
          </a:p>
        </p:txBody>
      </p:sp>
    </p:spTree>
    <p:extLst>
      <p:ext uri="{BB962C8B-B14F-4D97-AF65-F5344CB8AC3E}">
        <p14:creationId xmlns:p14="http://schemas.microsoft.com/office/powerpoint/2010/main" val="281549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837"/>
            <a:ext cx="8229600" cy="4525963"/>
          </a:xfrm>
        </p:spPr>
        <p:txBody>
          <a:bodyPr>
            <a:noAutofit/>
          </a:bodyPr>
          <a:lstStyle/>
          <a:p>
            <a:pPr marL="0" indent="0">
              <a:buNone/>
            </a:pPr>
            <a:r>
              <a:rPr lang="en-US" b="1" dirty="0" err="1" smtClean="0">
                <a:latin typeface="Times New Roman" pitchFamily="18" charset="0"/>
                <a:cs typeface="Times New Roman" pitchFamily="18" charset="0"/>
              </a:rPr>
              <a:t>Khoản</a:t>
            </a:r>
            <a:r>
              <a:rPr lang="en-US" b="1" dirty="0" smtClean="0">
                <a:latin typeface="Times New Roman" pitchFamily="18" charset="0"/>
                <a:cs typeface="Times New Roman" pitchFamily="18" charset="0"/>
              </a:rPr>
              <a:t> 1. Đ</a:t>
            </a:r>
            <a:r>
              <a:rPr lang="vi-VN" b="1" dirty="0" smtClean="0">
                <a:latin typeface="Times New Roman" pitchFamily="18" charset="0"/>
                <a:cs typeface="Times New Roman" pitchFamily="18" charset="0"/>
              </a:rPr>
              <a:t>iều 8</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Luật</a:t>
            </a:r>
            <a:r>
              <a:rPr lang="en-US" b="1" dirty="0" smtClean="0">
                <a:latin typeface="Times New Roman" pitchFamily="18" charset="0"/>
                <a:cs typeface="Times New Roman" pitchFamily="18" charset="0"/>
              </a:rPr>
              <a:t> HNGĐ (2014) </a:t>
            </a:r>
            <a:r>
              <a:rPr lang="en-US" b="1" dirty="0" err="1" smtClean="0">
                <a:latin typeface="Times New Roman" pitchFamily="18" charset="0"/>
                <a:cs typeface="Times New Roman" pitchFamily="18" charset="0"/>
              </a:rPr>
              <a:t>nêu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rõ</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a:p>
            <a:pPr marL="0" indent="0">
              <a:buNone/>
            </a:pPr>
            <a:r>
              <a:rPr lang="vi-VN" dirty="0" smtClean="0">
                <a:latin typeface="Times New Roman" pitchFamily="18" charset="0"/>
                <a:cs typeface="Times New Roman" pitchFamily="18" charset="0"/>
              </a:rPr>
              <a:t>1</a:t>
            </a:r>
            <a:r>
              <a:rPr lang="vi-VN" dirty="0">
                <a:latin typeface="Times New Roman" pitchFamily="18" charset="0"/>
                <a:cs typeface="Times New Roman" pitchFamily="18" charset="0"/>
              </a:rPr>
              <a:t>. Nam, nữ kết hôn với nhau phải tuân theo các điều kiện sau đây:</a:t>
            </a:r>
          </a:p>
          <a:p>
            <a:pPr marL="0" indent="0">
              <a:buNone/>
            </a:pPr>
            <a:r>
              <a:rPr lang="vi-VN" dirty="0">
                <a:latin typeface="Times New Roman" pitchFamily="18" charset="0"/>
                <a:cs typeface="Times New Roman" pitchFamily="18" charset="0"/>
              </a:rPr>
              <a:t>a) Nam từ đủ 20 tuổi trở lên, nữ từ đủ 18 tuổi trở lên;</a:t>
            </a:r>
          </a:p>
          <a:p>
            <a:pPr marL="0" indent="0">
              <a:buNone/>
            </a:pPr>
            <a:r>
              <a:rPr lang="vi-VN" dirty="0">
                <a:latin typeface="Times New Roman" pitchFamily="18" charset="0"/>
                <a:cs typeface="Times New Roman" pitchFamily="18" charset="0"/>
              </a:rPr>
              <a:t>b) Việc kết hôn do nam và nữ tự nguyện quyết định;</a:t>
            </a:r>
          </a:p>
          <a:p>
            <a:pPr marL="0" indent="0">
              <a:buNone/>
            </a:pPr>
            <a:r>
              <a:rPr lang="vi-VN" dirty="0">
                <a:latin typeface="Times New Roman" pitchFamily="18" charset="0"/>
                <a:cs typeface="Times New Roman" pitchFamily="18" charset="0"/>
              </a:rPr>
              <a:t>c) Không bị mất năng lực hành vi dân sự;</a:t>
            </a:r>
          </a:p>
          <a:p>
            <a:pPr marL="0" indent="0">
              <a:buNone/>
            </a:pPr>
            <a:r>
              <a:rPr lang="vi-VN" dirty="0">
                <a:latin typeface="Times New Roman" pitchFamily="18" charset="0"/>
                <a:cs typeface="Times New Roman" pitchFamily="18" charset="0"/>
              </a:rPr>
              <a:t>d) Việc kết hôn không thuộc một trong các trường hợp cấm kết hôn theo quy định tại các điểm a, b, c và d khoản 2 Điều 5 của Luật này.</a:t>
            </a:r>
          </a:p>
          <a:p>
            <a:endParaRPr lang="en-US" dirty="0"/>
          </a:p>
        </p:txBody>
      </p:sp>
    </p:spTree>
    <p:extLst>
      <p:ext uri="{BB962C8B-B14F-4D97-AF65-F5344CB8AC3E}">
        <p14:creationId xmlns:p14="http://schemas.microsoft.com/office/powerpoint/2010/main" val="2508780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8600"/>
            <a:ext cx="4953000" cy="6400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3886200" cy="6477000"/>
          </a:xfrm>
          <a:prstGeom prst="rect">
            <a:avLst/>
          </a:prstGeom>
        </p:spPr>
      </p:pic>
    </p:spTree>
    <p:extLst>
      <p:ext uri="{BB962C8B-B14F-4D97-AF65-F5344CB8AC3E}">
        <p14:creationId xmlns:p14="http://schemas.microsoft.com/office/powerpoint/2010/main" val="211823045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5800" y="228600"/>
            <a:ext cx="4572000" cy="6096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4267200" cy="6096000"/>
          </a:xfrm>
          <a:prstGeom prst="rect">
            <a:avLst/>
          </a:prstGeom>
        </p:spPr>
      </p:pic>
      <p:sp>
        <p:nvSpPr>
          <p:cNvPr id="6" name="Rectangle 5"/>
          <p:cNvSpPr/>
          <p:nvPr/>
        </p:nvSpPr>
        <p:spPr>
          <a:xfrm>
            <a:off x="2819400" y="6324600"/>
            <a:ext cx="4419600" cy="533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chemeClr val="bg1"/>
                  </a:solidFill>
                </a:ln>
                <a:solidFill>
                  <a:schemeClr val="bg1"/>
                </a:solidFill>
                <a:latin typeface="Times New Roman" pitchFamily="18" charset="0"/>
                <a:cs typeface="Times New Roman" pitchFamily="18" charset="0"/>
              </a:rPr>
              <a:t>Hậu</a:t>
            </a:r>
            <a:r>
              <a:rPr lang="en-US" sz="3200" dirty="0" smtClean="0">
                <a:ln>
                  <a:solidFill>
                    <a:schemeClr val="bg1"/>
                  </a:solidFill>
                </a:ln>
                <a:solidFill>
                  <a:schemeClr val="bg1"/>
                </a:solidFill>
                <a:latin typeface="Times New Roman" pitchFamily="18" charset="0"/>
                <a:cs typeface="Times New Roman" pitchFamily="18" charset="0"/>
              </a:rPr>
              <a:t> </a:t>
            </a:r>
            <a:r>
              <a:rPr lang="en-US" sz="3200" dirty="0" err="1" smtClean="0">
                <a:ln>
                  <a:solidFill>
                    <a:schemeClr val="bg1"/>
                  </a:solidFill>
                </a:ln>
                <a:solidFill>
                  <a:schemeClr val="bg1"/>
                </a:solidFill>
                <a:latin typeface="Times New Roman" pitchFamily="18" charset="0"/>
                <a:cs typeface="Times New Roman" pitchFamily="18" charset="0"/>
              </a:rPr>
              <a:t>quả</a:t>
            </a:r>
            <a:r>
              <a:rPr lang="en-US" sz="3200" dirty="0" smtClean="0">
                <a:ln>
                  <a:solidFill>
                    <a:schemeClr val="bg1"/>
                  </a:solidFill>
                </a:ln>
                <a:solidFill>
                  <a:schemeClr val="bg1"/>
                </a:solidFill>
                <a:latin typeface="Times New Roman" pitchFamily="18" charset="0"/>
                <a:cs typeface="Times New Roman" pitchFamily="18" charset="0"/>
              </a:rPr>
              <a:t> </a:t>
            </a:r>
            <a:r>
              <a:rPr lang="en-US" sz="3200" dirty="0" err="1" smtClean="0">
                <a:ln>
                  <a:solidFill>
                    <a:schemeClr val="bg1"/>
                  </a:solidFill>
                </a:ln>
                <a:solidFill>
                  <a:schemeClr val="bg1"/>
                </a:solidFill>
                <a:latin typeface="Times New Roman" pitchFamily="18" charset="0"/>
                <a:cs typeface="Times New Roman" pitchFamily="18" charset="0"/>
              </a:rPr>
              <a:t>của</a:t>
            </a:r>
            <a:r>
              <a:rPr lang="en-US" sz="3200" dirty="0" smtClean="0">
                <a:ln>
                  <a:solidFill>
                    <a:schemeClr val="bg1"/>
                  </a:solidFill>
                </a:ln>
                <a:solidFill>
                  <a:schemeClr val="bg1"/>
                </a:solidFill>
                <a:latin typeface="Times New Roman" pitchFamily="18" charset="0"/>
                <a:cs typeface="Times New Roman" pitchFamily="18" charset="0"/>
              </a:rPr>
              <a:t>  </a:t>
            </a:r>
            <a:r>
              <a:rPr lang="en-US" sz="3200" dirty="0" err="1" smtClean="0">
                <a:ln>
                  <a:solidFill>
                    <a:schemeClr val="bg1"/>
                  </a:solidFill>
                </a:ln>
                <a:solidFill>
                  <a:schemeClr val="bg1"/>
                </a:solidFill>
                <a:latin typeface="Times New Roman" pitchFamily="18" charset="0"/>
                <a:cs typeface="Times New Roman" pitchFamily="18" charset="0"/>
              </a:rPr>
              <a:t>việc</a:t>
            </a:r>
            <a:r>
              <a:rPr lang="en-US" sz="3200" dirty="0" smtClean="0">
                <a:ln>
                  <a:solidFill>
                    <a:schemeClr val="bg1"/>
                  </a:solidFill>
                </a:ln>
                <a:solidFill>
                  <a:schemeClr val="bg1"/>
                </a:solidFill>
                <a:latin typeface="Times New Roman" pitchFamily="18" charset="0"/>
                <a:cs typeface="Times New Roman" pitchFamily="18" charset="0"/>
              </a:rPr>
              <a:t> </a:t>
            </a:r>
            <a:r>
              <a:rPr lang="en-US" sz="3200" dirty="0" err="1" smtClean="0">
                <a:ln>
                  <a:solidFill>
                    <a:schemeClr val="bg1"/>
                  </a:solidFill>
                </a:ln>
                <a:solidFill>
                  <a:schemeClr val="bg1"/>
                </a:solidFill>
                <a:latin typeface="Times New Roman" pitchFamily="18" charset="0"/>
                <a:cs typeface="Times New Roman" pitchFamily="18" charset="0"/>
              </a:rPr>
              <a:t>tảo</a:t>
            </a:r>
            <a:r>
              <a:rPr lang="en-US" sz="3200" dirty="0" smtClean="0">
                <a:ln>
                  <a:solidFill>
                    <a:schemeClr val="bg1"/>
                  </a:solidFill>
                </a:ln>
                <a:solidFill>
                  <a:schemeClr val="bg1"/>
                </a:solidFill>
                <a:latin typeface="Times New Roman" pitchFamily="18" charset="0"/>
                <a:cs typeface="Times New Roman" pitchFamily="18" charset="0"/>
              </a:rPr>
              <a:t> </a:t>
            </a:r>
            <a:r>
              <a:rPr lang="en-US" sz="3200" dirty="0" err="1" smtClean="0">
                <a:ln>
                  <a:solidFill>
                    <a:schemeClr val="bg1"/>
                  </a:solidFill>
                </a:ln>
                <a:solidFill>
                  <a:schemeClr val="bg1"/>
                </a:solidFill>
                <a:latin typeface="Times New Roman" pitchFamily="18" charset="0"/>
                <a:cs typeface="Times New Roman" pitchFamily="18" charset="0"/>
              </a:rPr>
              <a:t>hôn</a:t>
            </a:r>
            <a:endParaRPr lang="en-US" sz="3200" dirty="0">
              <a:ln>
                <a:solidFill>
                  <a:schemeClr val="bg1"/>
                </a:solidFill>
              </a:ln>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8530800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48684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b="1" dirty="0" smtClean="0">
                <a:solidFill>
                  <a:schemeClr val="accent1"/>
                </a:solidFill>
                <a:latin typeface="Times New Roman" pitchFamily="18" charset="0"/>
                <a:cs typeface="Times New Roman" pitchFamily="18" charset="0"/>
              </a:rPr>
              <a:t>Cho </a:t>
            </a:r>
            <a:r>
              <a:rPr lang="en-US" b="1" dirty="0" err="1" smtClean="0">
                <a:solidFill>
                  <a:schemeClr val="accent1"/>
                </a:solidFill>
                <a:latin typeface="Times New Roman" pitchFamily="18" charset="0"/>
                <a:cs typeface="Times New Roman" pitchFamily="18" charset="0"/>
              </a:rPr>
              <a:t>tình</a:t>
            </a:r>
            <a:r>
              <a:rPr lang="en-US" b="1" dirty="0" smtClean="0">
                <a:solidFill>
                  <a:schemeClr val="accent1"/>
                </a:solidFill>
                <a:latin typeface="Times New Roman" pitchFamily="18" charset="0"/>
                <a:cs typeface="Times New Roman" pitchFamily="18" charset="0"/>
              </a:rPr>
              <a:t> </a:t>
            </a:r>
            <a:r>
              <a:rPr lang="en-US" b="1" dirty="0" err="1" smtClean="0">
                <a:solidFill>
                  <a:schemeClr val="accent1"/>
                </a:solidFill>
                <a:latin typeface="Times New Roman" pitchFamily="18" charset="0"/>
                <a:cs typeface="Times New Roman" pitchFamily="18" charset="0"/>
              </a:rPr>
              <a:t>huống</a:t>
            </a:r>
            <a:r>
              <a:rPr lang="en-US" b="1" dirty="0" smtClean="0">
                <a:solidFill>
                  <a:schemeClr val="accent1"/>
                </a:solidFill>
                <a:latin typeface="Times New Roman" pitchFamily="18" charset="0"/>
                <a:cs typeface="Times New Roman" pitchFamily="18" charset="0"/>
              </a:rPr>
              <a:t> </a:t>
            </a:r>
            <a:r>
              <a:rPr lang="en-US" b="1" dirty="0" err="1" smtClean="0">
                <a:solidFill>
                  <a:schemeClr val="accent1"/>
                </a:solidFill>
                <a:latin typeface="Times New Roman" pitchFamily="18" charset="0"/>
                <a:cs typeface="Times New Roman" pitchFamily="18" charset="0"/>
              </a:rPr>
              <a:t>sau</a:t>
            </a:r>
            <a:endParaRPr lang="en-US" b="1"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2484437"/>
            <a:ext cx="8229600" cy="4221163"/>
          </a:xfrm>
        </p:spPr>
        <p:txBody>
          <a:bodyPr>
            <a:normAutofit fontScale="77500" lnSpcReduction="20000"/>
          </a:bodyPr>
          <a:lstStyle/>
          <a:p>
            <a:pPr marL="0" indent="0">
              <a:buNone/>
            </a:pPr>
            <a:r>
              <a:rPr lang="en-US" dirty="0" smtClean="0"/>
              <a:t>	</a:t>
            </a:r>
            <a:r>
              <a:rPr lang="en-US" sz="3800" b="1" dirty="0" err="1" smtClean="0">
                <a:latin typeface="Times New Roman" pitchFamily="18" charset="0"/>
                <a:cs typeface="Times New Roman" pitchFamily="18" charset="0"/>
              </a:rPr>
              <a:t>Anh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Đức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chị</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Hoa</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là</a:t>
            </a:r>
            <a:r>
              <a:rPr lang="en-US" sz="3800" b="1" dirty="0" smtClean="0">
                <a:latin typeface="Times New Roman" pitchFamily="18" charset="0"/>
                <a:cs typeface="Times New Roman" pitchFamily="18" charset="0"/>
              </a:rPr>
              <a:t> con </a:t>
            </a:r>
            <a:r>
              <a:rPr lang="en-US" sz="3800" b="1" dirty="0" err="1" smtClean="0">
                <a:latin typeface="Times New Roman" pitchFamily="18" charset="0"/>
                <a:cs typeface="Times New Roman" pitchFamily="18" charset="0"/>
              </a:rPr>
              <a:t>bác</a:t>
            </a:r>
            <a:r>
              <a:rPr lang="en-US" sz="3800" b="1" dirty="0" smtClean="0">
                <a:latin typeface="Times New Roman" pitchFamily="18" charset="0"/>
                <a:cs typeface="Times New Roman" pitchFamily="18" charset="0"/>
              </a:rPr>
              <a:t>, con </a:t>
            </a:r>
            <a:r>
              <a:rPr lang="en-US" sz="3800" b="1" dirty="0" err="1" smtClean="0">
                <a:latin typeface="Times New Roman" pitchFamily="18" charset="0"/>
                <a:cs typeface="Times New Roman" pitchFamily="18" charset="0"/>
              </a:rPr>
              <a:t>chú</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ruột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nhưng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họ</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yêu</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nhau</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Gia</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đình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họ</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hàng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hai</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bên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khuyên</a:t>
            </a:r>
            <a:r>
              <a:rPr lang="en-US" sz="3800" b="1" dirty="0" smtClean="0">
                <a:latin typeface="Times New Roman" pitchFamily="18" charset="0"/>
                <a:cs typeface="Times New Roman" pitchFamily="18" charset="0"/>
              </a:rPr>
              <a:t> can, </a:t>
            </a:r>
            <a:r>
              <a:rPr lang="en-US" sz="3800" b="1" dirty="0" err="1" smtClean="0">
                <a:latin typeface="Times New Roman" pitchFamily="18" charset="0"/>
                <a:cs typeface="Times New Roman" pitchFamily="18" charset="0"/>
              </a:rPr>
              <a:t>ngăn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nhưng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họ</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vẫn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kiên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quyết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lấy</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nhau</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vì</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họ</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cho</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rằng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họ</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có</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quyền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tự</a:t>
            </a:r>
            <a:r>
              <a:rPr lang="en-US" sz="3800" b="1" dirty="0" smtClean="0">
                <a:latin typeface="Times New Roman" pitchFamily="18" charset="0"/>
                <a:cs typeface="Times New Roman" pitchFamily="18" charset="0"/>
              </a:rPr>
              <a:t> do </a:t>
            </a:r>
            <a:r>
              <a:rPr lang="en-US" sz="3800" b="1" dirty="0" err="1" smtClean="0">
                <a:latin typeface="Times New Roman" pitchFamily="18" charset="0"/>
                <a:cs typeface="Times New Roman" pitchFamily="18" charset="0"/>
              </a:rPr>
              <a:t>lựa</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chọn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không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ai</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có</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quyền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ngăn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a:t>
            </a:r>
            <a:r>
              <a:rPr lang="en-US" sz="3800" b="1" dirty="0" smtClean="0">
                <a:latin typeface="Times New Roman" pitchFamily="18" charset="0"/>
                <a:cs typeface="Times New Roman" pitchFamily="18" charset="0"/>
              </a:rPr>
              <a:t>.</a:t>
            </a:r>
          </a:p>
          <a:p>
            <a:pPr marL="0" indent="0">
              <a:buNone/>
            </a:pPr>
            <a:r>
              <a:rPr lang="en-US" sz="3800" b="1" dirty="0">
                <a:latin typeface="Times New Roman" pitchFamily="18" charset="0"/>
                <a:cs typeface="Times New Roman" pitchFamily="18" charset="0"/>
              </a:rPr>
              <a:t>	</a:t>
            </a:r>
            <a:r>
              <a:rPr lang="en-US" sz="3800" i="1" dirty="0" smtClean="0">
                <a:latin typeface="Times New Roman" pitchFamily="18" charset="0"/>
                <a:cs typeface="Times New Roman" pitchFamily="18" charset="0"/>
              </a:rPr>
              <a:t>Theo </a:t>
            </a:r>
            <a:r>
              <a:rPr lang="en-US" sz="3800" i="1" dirty="0" err="1" smtClean="0">
                <a:latin typeface="Times New Roman" pitchFamily="18" charset="0"/>
                <a:cs typeface="Times New Roman" pitchFamily="18" charset="0"/>
              </a:rPr>
              <a:t>em</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lí</a:t>
            </a:r>
            <a:r>
              <a:rPr lang="en-US" sz="3800" i="1" dirty="0" smtClean="0">
                <a:latin typeface="Times New Roman" pitchFamily="18" charset="0"/>
                <a:cs typeface="Times New Roman" pitchFamily="18" charset="0"/>
              </a:rPr>
              <a:t> do: </a:t>
            </a:r>
            <a:r>
              <a:rPr lang="en-US" sz="3800" i="1" dirty="0" err="1" smtClean="0">
                <a:latin typeface="Times New Roman" pitchFamily="18" charset="0"/>
                <a:cs typeface="Times New Roman" pitchFamily="18" charset="0"/>
              </a:rPr>
              <a:t>Tự</a:t>
            </a:r>
            <a:r>
              <a:rPr lang="en-US" sz="3800" i="1" dirty="0" smtClean="0">
                <a:latin typeface="Times New Roman" pitchFamily="18" charset="0"/>
                <a:cs typeface="Times New Roman" pitchFamily="18" charset="0"/>
              </a:rPr>
              <a:t> do </a:t>
            </a:r>
            <a:r>
              <a:rPr lang="en-US" sz="3800" i="1" dirty="0" err="1" smtClean="0">
                <a:latin typeface="Times New Roman" pitchFamily="18" charset="0"/>
                <a:cs typeface="Times New Roman" pitchFamily="18" charset="0"/>
              </a:rPr>
              <a:t>lựa</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chọn</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của</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anh</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Đức</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và</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chị</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Hoa</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có</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đúng</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không</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Vì</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sao</a:t>
            </a:r>
            <a:r>
              <a:rPr lang="en-US" sz="3800" i="1" dirty="0" smtClean="0">
                <a:latin typeface="Times New Roman" pitchFamily="18" charset="0"/>
                <a:cs typeface="Times New Roman" pitchFamily="18" charset="0"/>
              </a:rPr>
              <a:t>?</a:t>
            </a:r>
          </a:p>
          <a:p>
            <a:pPr marL="0" indent="0">
              <a:buNone/>
            </a:pP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Nếu</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anh</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Đức</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và</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chị</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Hoa</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cứ</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cố</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tình</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lấy</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nhau</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thì</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cuộc</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hôn</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nhân</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của</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họ</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có</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hợp</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pháp</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không</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Vì</a:t>
            </a:r>
            <a:r>
              <a:rPr lang="en-US" sz="3800" i="1"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sao</a:t>
            </a:r>
            <a:r>
              <a:rPr lang="en-US" sz="3800" i="1" dirty="0" smtClean="0">
                <a:latin typeface="Times New Roman" pitchFamily="18" charset="0"/>
                <a:cs typeface="Times New Roman" pitchFamily="18" charset="0"/>
              </a:rPr>
              <a:t>?</a:t>
            </a:r>
            <a:endParaRPr lang="en-US" sz="3800" i="1" dirty="0">
              <a:latin typeface="Times New Roman" pitchFamily="18" charset="0"/>
              <a:cs typeface="Times New Roman" pitchFamily="18" charset="0"/>
            </a:endParaRPr>
          </a:p>
        </p:txBody>
      </p:sp>
      <p:sp>
        <p:nvSpPr>
          <p:cNvPr id="4" name="Title 1"/>
          <p:cNvSpPr txBox="1">
            <a:spLocks/>
          </p:cNvSpPr>
          <p:nvPr/>
        </p:nvSpPr>
        <p:spPr>
          <a:xfrm>
            <a:off x="5334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latin typeface="Times New Roman" pitchFamily="18" charset="0"/>
                <a:cs typeface="Times New Roman" pitchFamily="18" charset="0"/>
              </a:rPr>
              <a:t>Thảo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(4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(3 </a:t>
            </a:r>
            <a:r>
              <a:rPr lang="en-US" dirty="0" err="1" smtClean="0">
                <a:latin typeface="Times New Roman" pitchFamily="18" charset="0"/>
                <a:cs typeface="Times New Roman" pitchFamily="18" charset="0"/>
              </a:rPr>
              <a:t>phút</a:t>
            </a:r>
            <a:r>
              <a:rPr lang="en-US" dirty="0" smtClean="0"/>
              <a:t>)</a:t>
            </a:r>
            <a:endParaRPr lang="en-US" dirty="0"/>
          </a:p>
        </p:txBody>
      </p:sp>
    </p:spTree>
    <p:extLst>
      <p:ext uri="{BB962C8B-B14F-4D97-AF65-F5344CB8AC3E}">
        <p14:creationId xmlns:p14="http://schemas.microsoft.com/office/powerpoint/2010/main" val="27977916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837"/>
            <a:ext cx="8229600" cy="4525963"/>
          </a:xfrm>
        </p:spPr>
        <p:txBody>
          <a:bodyPr>
            <a:normAutofit fontScale="25000" lnSpcReduction="20000"/>
          </a:bodyPr>
          <a:lstStyle/>
          <a:p>
            <a:pPr marL="0" indent="0">
              <a:buNone/>
            </a:pPr>
            <a:r>
              <a:rPr lang="en-US" b="1" dirty="0" smtClean="0"/>
              <a:t> </a:t>
            </a:r>
            <a:r>
              <a:rPr lang="en-US" sz="11200" b="1" dirty="0" err="1" smtClean="0">
                <a:latin typeface="Times New Roman" pitchFamily="18" charset="0"/>
                <a:cs typeface="Times New Roman" pitchFamily="18" charset="0"/>
              </a:rPr>
              <a:t>Khoản</a:t>
            </a:r>
            <a:r>
              <a:rPr lang="en-US" sz="11200" b="1" dirty="0" smtClean="0">
                <a:latin typeface="Times New Roman" pitchFamily="18" charset="0"/>
                <a:cs typeface="Times New Roman" pitchFamily="18" charset="0"/>
              </a:rPr>
              <a:t> 2. </a:t>
            </a:r>
            <a:r>
              <a:rPr lang="vi-VN" sz="11200" b="1" dirty="0" smtClean="0">
                <a:latin typeface="Times New Roman" pitchFamily="18" charset="0"/>
                <a:cs typeface="Times New Roman" pitchFamily="18" charset="0"/>
              </a:rPr>
              <a:t>Điều 5. </a:t>
            </a:r>
            <a:r>
              <a:rPr lang="en-US" sz="11200" b="1" dirty="0" err="1" smtClean="0">
                <a:latin typeface="Times New Roman" pitchFamily="18" charset="0"/>
                <a:cs typeface="Times New Roman" pitchFamily="18" charset="0"/>
              </a:rPr>
              <a:t>Luật</a:t>
            </a:r>
            <a:r>
              <a:rPr lang="en-US" sz="11200" b="1" dirty="0" smtClean="0">
                <a:latin typeface="Times New Roman" pitchFamily="18" charset="0"/>
                <a:cs typeface="Times New Roman" pitchFamily="18" charset="0"/>
              </a:rPr>
              <a:t> HNGĐ </a:t>
            </a:r>
            <a:r>
              <a:rPr lang="en-US" sz="11200" b="1" dirty="0" err="1" smtClean="0">
                <a:latin typeface="Times New Roman" pitchFamily="18" charset="0"/>
                <a:cs typeface="Times New Roman" pitchFamily="18" charset="0"/>
              </a:rPr>
              <a:t>năm</a:t>
            </a:r>
            <a:r>
              <a:rPr lang="en-US" sz="11200" b="1" dirty="0" smtClean="0">
                <a:latin typeface="Times New Roman" pitchFamily="18" charset="0"/>
                <a:cs typeface="Times New Roman" pitchFamily="18" charset="0"/>
              </a:rPr>
              <a:t> 2014</a:t>
            </a:r>
            <a:endParaRPr lang="vi-VN" sz="11200" dirty="0">
              <a:latin typeface="Times New Roman" pitchFamily="18" charset="0"/>
              <a:cs typeface="Times New Roman" pitchFamily="18" charset="0"/>
            </a:endParaRPr>
          </a:p>
          <a:p>
            <a:pPr marL="0" indent="0">
              <a:buNone/>
            </a:pPr>
            <a:r>
              <a:rPr lang="vi-VN" sz="11200" dirty="0" smtClean="0">
                <a:latin typeface="Times New Roman" pitchFamily="18" charset="0"/>
                <a:cs typeface="Times New Roman" pitchFamily="18" charset="0"/>
              </a:rPr>
              <a:t>Cấm </a:t>
            </a:r>
            <a:r>
              <a:rPr lang="vi-VN" sz="11200" dirty="0">
                <a:latin typeface="Times New Roman" pitchFamily="18" charset="0"/>
                <a:cs typeface="Times New Roman" pitchFamily="18" charset="0"/>
              </a:rPr>
              <a:t>các hành vi sau đây:</a:t>
            </a:r>
          </a:p>
          <a:p>
            <a:pPr marL="0" indent="0">
              <a:buNone/>
            </a:pPr>
            <a:r>
              <a:rPr lang="vi-VN" sz="11200" dirty="0">
                <a:latin typeface="Times New Roman" pitchFamily="18" charset="0"/>
                <a:cs typeface="Times New Roman" pitchFamily="18" charset="0"/>
              </a:rPr>
              <a:t>a) Kết hôn giả tạo, ly hôn giả tạo;</a:t>
            </a:r>
          </a:p>
          <a:p>
            <a:pPr marL="0" indent="0">
              <a:buNone/>
            </a:pPr>
            <a:r>
              <a:rPr lang="vi-VN" sz="11200" dirty="0">
                <a:latin typeface="Times New Roman" pitchFamily="18" charset="0"/>
                <a:cs typeface="Times New Roman" pitchFamily="18" charset="0"/>
              </a:rPr>
              <a:t>b) Tảo hôn, cưỡng ép kết hôn, lừa dối kết hôn, cản trở kết hôn;</a:t>
            </a:r>
            <a:endParaRPr lang="vi-VN" sz="11200" b="1" dirty="0">
              <a:latin typeface="Times New Roman" pitchFamily="18" charset="0"/>
              <a:cs typeface="Times New Roman" pitchFamily="18" charset="0"/>
            </a:endParaRPr>
          </a:p>
          <a:p>
            <a:pPr marL="0" indent="0">
              <a:buNone/>
            </a:pPr>
            <a:r>
              <a:rPr lang="vi-VN" sz="11200" dirty="0">
                <a:latin typeface="Times New Roman" pitchFamily="18" charset="0"/>
                <a:cs typeface="Times New Roman" pitchFamily="18" charset="0"/>
              </a:rPr>
              <a:t>c) Người đang có vợ, có chồng mà kết hôn hoặc chung sống như vợ chồng với người khác hoặc chưa có vợ, chưa có chồng mà kết hôn hoặc chung sống như vợ chồng với người đang có chồng, có vợ;</a:t>
            </a:r>
            <a:endParaRPr lang="vi-VN" sz="11200" b="1" dirty="0">
              <a:latin typeface="Times New Roman" pitchFamily="18" charset="0"/>
              <a:cs typeface="Times New Roman" pitchFamily="18" charset="0"/>
            </a:endParaRPr>
          </a:p>
          <a:p>
            <a:pPr marL="0" indent="0">
              <a:buNone/>
            </a:pPr>
            <a:r>
              <a:rPr lang="vi-VN" sz="11200" dirty="0">
                <a:latin typeface="Times New Roman" pitchFamily="18" charset="0"/>
                <a:cs typeface="Times New Roman" pitchFamily="18" charset="0"/>
              </a:rPr>
              <a:t>d) Kết hôn hoặc chung sống như vợ chồng giữa những người cùng dòng máu về trực hệ; giữa những người có họ trong phạm vi ba đời; giữa cha, mẹ nuôi với con nuôi; giữa người đã từng là cha, mẹ nuôi với con nuôi, cha chồng với con dâu, mẹ vợ với con rể, cha dượng với con riêng của vợ, mẹ kế với con riêng của chồng;</a:t>
            </a:r>
          </a:p>
          <a:p>
            <a:pPr marL="0" indent="0">
              <a:buNone/>
            </a:pPr>
            <a:r>
              <a:rPr lang="vi-VN" sz="11200" dirty="0">
                <a:latin typeface="Times New Roman" pitchFamily="18" charset="0"/>
                <a:cs typeface="Times New Roman" pitchFamily="18" charset="0"/>
              </a:rPr>
              <a:t>đ) Yêu sách của cải trong kết hôn;</a:t>
            </a:r>
          </a:p>
          <a:p>
            <a:pPr marL="0" indent="0">
              <a:buNone/>
            </a:pPr>
            <a:r>
              <a:rPr lang="vi-VN" sz="11200" dirty="0">
                <a:latin typeface="Times New Roman" pitchFamily="18" charset="0"/>
                <a:cs typeface="Times New Roman" pitchFamily="18" charset="0"/>
              </a:rPr>
              <a:t>e) Cưỡng ép ly hôn, lừa dối ly hôn, cản trở ly hôn;</a:t>
            </a:r>
          </a:p>
        </p:txBody>
      </p:sp>
    </p:spTree>
    <p:extLst>
      <p:ext uri="{BB962C8B-B14F-4D97-AF65-F5344CB8AC3E}">
        <p14:creationId xmlns:p14="http://schemas.microsoft.com/office/powerpoint/2010/main" val="367716324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TotalTime>
  <Words>504</Words>
  <Application>Microsoft Office PowerPoint</Application>
  <PresentationFormat>On-screen Show (4:3)</PresentationFormat>
  <Paragraphs>53</Paragraphs>
  <Slides>21</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TIẾT 20, BÀI 12: QUYỀN VÀ NGHĨA VỤ CỦA CÔNG DÂN TRONG HÔN NHÂN</vt:lpstr>
      <vt:lpstr>PowerPoint Presentation</vt:lpstr>
      <vt:lpstr>Thảo luận nhóm đôi (3 phút)</vt:lpstr>
      <vt:lpstr>PowerPoint Presentation</vt:lpstr>
      <vt:lpstr>PowerPoint Presentation</vt:lpstr>
      <vt:lpstr>PowerPoint Presentation</vt:lpstr>
      <vt:lpstr>PowerPoint Presentation</vt:lpstr>
      <vt:lpstr>Cho tình huống sau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t:lpstr>
      <vt:lpstr>PowerPoint Presentation</vt:lpstr>
      <vt:lpstr>PowerPoint Presentation</vt:lpstr>
      <vt:lpstr>PowerPoint Presentation</vt:lpstr>
      <vt:lpstr>PowerPoint Presentation</vt:lpstr>
      <vt:lpstr>Hướng dẫn về nhà</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Admin</cp:lastModifiedBy>
  <cp:revision>109</cp:revision>
  <dcterms:created xsi:type="dcterms:W3CDTF">2021-01-25T14:37:56Z</dcterms:created>
  <dcterms:modified xsi:type="dcterms:W3CDTF">2024-01-25T01:10:31Z</dcterms:modified>
</cp:coreProperties>
</file>