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57" r:id="rId2"/>
    <p:sldId id="503" r:id="rId3"/>
    <p:sldId id="525" r:id="rId4"/>
    <p:sldId id="497" r:id="rId5"/>
    <p:sldId id="549" r:id="rId6"/>
    <p:sldId id="550" r:id="rId7"/>
    <p:sldId id="552" r:id="rId8"/>
    <p:sldId id="554" r:id="rId9"/>
    <p:sldId id="551" r:id="rId10"/>
    <p:sldId id="541" r:id="rId11"/>
    <p:sldId id="515" r:id="rId12"/>
    <p:sldId id="556" r:id="rId13"/>
    <p:sldId id="521" r:id="rId14"/>
    <p:sldId id="545" r:id="rId15"/>
    <p:sldId id="546" r:id="rId16"/>
    <p:sldId id="547" r:id="rId17"/>
    <p:sldId id="542" r:id="rId18"/>
    <p:sldId id="539" r:id="rId19"/>
    <p:sldId id="52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009900"/>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8" d="100"/>
          <a:sy n="68" d="100"/>
        </p:scale>
        <p:origin x="1470"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2.png"/></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ata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dirty="0" err="1">
              <a:latin typeface="Cambria" pitchFamily="18" charset="0"/>
              <a:ea typeface="Cambria" pitchFamily="18" charset="0"/>
            </a:rPr>
            <a:t>Hơn</a:t>
          </a:r>
          <a:r>
            <a:rPr lang="en-US" sz="1800" dirty="0">
              <a:latin typeface="Cambria" pitchFamily="18" charset="0"/>
              <a:ea typeface="Cambria" pitchFamily="18" charset="0"/>
            </a:rPr>
            <a:t> 50000 </a:t>
          </a:r>
          <a:r>
            <a:rPr lang="en-US" sz="1800" dirty="0" err="1">
              <a:latin typeface="Cambria" pitchFamily="18" charset="0"/>
              <a:ea typeface="Cambria" pitchFamily="18" charset="0"/>
            </a:rPr>
            <a:t>loài</a:t>
          </a:r>
          <a:r>
            <a:rPr lang="en-US" sz="1800" dirty="0">
              <a:latin typeface="Cambria" pitchFamily="18" charset="0"/>
              <a:ea typeface="Cambria" pitchFamily="18" charset="0"/>
            </a:rPr>
            <a:t> </a:t>
          </a:r>
          <a:r>
            <a:rPr lang="en-US" sz="1800" dirty="0" err="1">
              <a:latin typeface="Cambria" pitchFamily="18" charset="0"/>
              <a:ea typeface="Cambria" pitchFamily="18" charset="0"/>
            </a:rPr>
            <a:t>sinh</a:t>
          </a:r>
          <a:r>
            <a:rPr lang="en-US" sz="1800" dirty="0">
              <a:latin typeface="Cambria" pitchFamily="18" charset="0"/>
              <a:ea typeface="Cambria" pitchFamily="18" charset="0"/>
            </a:rPr>
            <a:t> </a:t>
          </a:r>
          <a:r>
            <a:rPr lang="en-US" sz="1800" dirty="0" err="1">
              <a:latin typeface="Cambria" pitchFamily="18" charset="0"/>
              <a:ea typeface="Cambria" pitchFamily="18" charset="0"/>
            </a:rPr>
            <a:t>vật</a:t>
          </a:r>
          <a:endParaRPr lang="en-US" sz="1800"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pPr algn="ctr"/>
          <a:r>
            <a:rPr lang="en-US" sz="1600" dirty="0" err="1">
              <a:latin typeface="Cambria" pitchFamily="18" charset="0"/>
              <a:ea typeface="Cambria" pitchFamily="18" charset="0"/>
            </a:rPr>
            <a:t>Các</a:t>
          </a:r>
          <a:r>
            <a:rPr lang="en-US" sz="1600" dirty="0">
              <a:latin typeface="Cambria" pitchFamily="18" charset="0"/>
              <a:ea typeface="Cambria" pitchFamily="18" charset="0"/>
            </a:rPr>
            <a:t> </a:t>
          </a:r>
          <a:r>
            <a:rPr lang="en-US" sz="1600" dirty="0" err="1">
              <a:latin typeface="Cambria" pitchFamily="18" charset="0"/>
              <a:ea typeface="Cambria" pitchFamily="18" charset="0"/>
            </a:rPr>
            <a:t>loài</a:t>
          </a:r>
          <a:r>
            <a:rPr lang="en-US" sz="1600" dirty="0">
              <a:latin typeface="Cambria" pitchFamily="18" charset="0"/>
              <a:ea typeface="Cambria" pitchFamily="18" charset="0"/>
            </a:rPr>
            <a:t> </a:t>
          </a:r>
          <a:r>
            <a:rPr lang="en-US" sz="1600" dirty="0" err="1">
              <a:latin typeface="Cambria" pitchFamily="18" charset="0"/>
              <a:ea typeface="Cambria" pitchFamily="18" charset="0"/>
            </a:rPr>
            <a:t>thực</a:t>
          </a:r>
          <a:r>
            <a:rPr lang="en-US" sz="1600" dirty="0">
              <a:latin typeface="Cambria" pitchFamily="18" charset="0"/>
              <a:ea typeface="Cambria" pitchFamily="18" charset="0"/>
            </a:rPr>
            <a:t> </a:t>
          </a:r>
          <a:r>
            <a:rPr lang="en-US" sz="1600" dirty="0" err="1">
              <a:latin typeface="Cambria" pitchFamily="18" charset="0"/>
              <a:ea typeface="Cambria" pitchFamily="18" charset="0"/>
            </a:rPr>
            <a:t>vật</a:t>
          </a:r>
          <a:r>
            <a:rPr lang="en-US" sz="1600" dirty="0">
              <a:latin typeface="Cambria" pitchFamily="18" charset="0"/>
              <a:ea typeface="Cambria" pitchFamily="18" charset="0"/>
            </a:rPr>
            <a:t> </a:t>
          </a:r>
          <a:r>
            <a:rPr lang="en-US" sz="1600" dirty="0" err="1">
              <a:latin typeface="Cambria" pitchFamily="18" charset="0"/>
              <a:ea typeface="Cambria" pitchFamily="18" charset="0"/>
            </a:rPr>
            <a:t>quý</a:t>
          </a:r>
          <a:r>
            <a:rPr lang="en-US" sz="1600" dirty="0">
              <a:latin typeface="Cambria" pitchFamily="18" charset="0"/>
              <a:ea typeface="Cambria" pitchFamily="18" charset="0"/>
            </a:rPr>
            <a:t> </a:t>
          </a:r>
          <a:r>
            <a:rPr lang="en-US" sz="1600" dirty="0" err="1">
              <a:latin typeface="Cambria" pitchFamily="18" charset="0"/>
              <a:ea typeface="Cambria" pitchFamily="18" charset="0"/>
            </a:rPr>
            <a:t>hiếm</a:t>
          </a:r>
          <a:r>
            <a:rPr lang="en-US" sz="1600" dirty="0">
              <a:latin typeface="Cambria" pitchFamily="18" charset="0"/>
              <a:ea typeface="Cambria" pitchFamily="18" charset="0"/>
            </a:rPr>
            <a:t> </a:t>
          </a:r>
          <a:r>
            <a:rPr lang="en-US" sz="1600" dirty="0" err="1">
              <a:latin typeface="Cambria" pitchFamily="18" charset="0"/>
              <a:ea typeface="Cambria" pitchFamily="18" charset="0"/>
            </a:rPr>
            <a:t>như</a:t>
          </a:r>
          <a:r>
            <a:rPr lang="en-US" sz="1600" dirty="0">
              <a:latin typeface="Cambria" pitchFamily="18" charset="0"/>
              <a:ea typeface="Cambria" pitchFamily="18" charset="0"/>
            </a:rPr>
            <a:t>: t</a:t>
          </a:r>
          <a:r>
            <a:rPr lang="vi-VN" sz="1600" dirty="0">
              <a:latin typeface="Cambria" pitchFamily="18" charset="0"/>
              <a:ea typeface="Cambria" pitchFamily="18" charset="0"/>
            </a:rPr>
            <a:t>rầm hương, trắc, sâm Ngọc Linh,  nghiến,</a:t>
          </a:r>
          <a:r>
            <a:rPr lang="en-US" sz="1600" dirty="0">
              <a:latin typeface="Cambria" pitchFamily="18" charset="0"/>
              <a:ea typeface="Cambria" pitchFamily="18" charset="0"/>
            </a:rPr>
            <a:t>…</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7E2C9AF-3FE6-48DC-BD48-552A9BD510BA}">
      <dgm:prSet phldrT="[Text]" custT="1"/>
      <dgm:spPr/>
      <dgm:t>
        <a:bodyPr/>
        <a:lstStyle/>
        <a:p>
          <a:pPr algn="ctr"/>
          <a:r>
            <a:rPr lang="en-US" sz="1600" dirty="0" err="1">
              <a:latin typeface="Cambria" pitchFamily="18" charset="0"/>
              <a:ea typeface="Cambria" pitchFamily="18" charset="0"/>
            </a:rPr>
            <a:t>Các</a:t>
          </a:r>
          <a:r>
            <a:rPr lang="en-US" sz="1600" dirty="0">
              <a:latin typeface="Cambria" pitchFamily="18" charset="0"/>
              <a:ea typeface="Cambria" pitchFamily="18" charset="0"/>
            </a:rPr>
            <a:t> </a:t>
          </a:r>
          <a:r>
            <a:rPr lang="en-US" sz="1600" dirty="0" err="1">
              <a:latin typeface="Cambria" pitchFamily="18" charset="0"/>
              <a:ea typeface="Cambria" pitchFamily="18" charset="0"/>
            </a:rPr>
            <a:t>loài</a:t>
          </a:r>
          <a:br>
            <a:rPr lang="en-US" sz="1600" dirty="0">
              <a:latin typeface="Cambria" pitchFamily="18" charset="0"/>
              <a:ea typeface="Cambria" pitchFamily="18" charset="0"/>
            </a:rPr>
          </a:br>
          <a:r>
            <a:rPr lang="en-US" sz="1600" dirty="0">
              <a:latin typeface="Cambria" pitchFamily="18" charset="0"/>
              <a:ea typeface="Cambria" pitchFamily="18" charset="0"/>
            </a:rPr>
            <a:t> </a:t>
          </a:r>
          <a:r>
            <a:rPr lang="en-US" sz="1600" dirty="0" err="1">
              <a:latin typeface="Cambria" pitchFamily="18" charset="0"/>
              <a:ea typeface="Cambria" pitchFamily="18" charset="0"/>
            </a:rPr>
            <a:t>động</a:t>
          </a:r>
          <a:r>
            <a:rPr lang="en-US" sz="1600" dirty="0">
              <a:latin typeface="Cambria" pitchFamily="18" charset="0"/>
              <a:ea typeface="Cambria" pitchFamily="18" charset="0"/>
            </a:rPr>
            <a:t> </a:t>
          </a:r>
          <a:r>
            <a:rPr lang="en-US" sz="1600" dirty="0" err="1">
              <a:latin typeface="Cambria" pitchFamily="18" charset="0"/>
              <a:ea typeface="Cambria" pitchFamily="18" charset="0"/>
            </a:rPr>
            <a:t>vật</a:t>
          </a:r>
          <a:r>
            <a:rPr lang="en-US" sz="1600" dirty="0">
              <a:latin typeface="Cambria" pitchFamily="18" charset="0"/>
              <a:ea typeface="Cambria" pitchFamily="18" charset="0"/>
            </a:rPr>
            <a:t> </a:t>
          </a:r>
          <a:r>
            <a:rPr lang="en-US" sz="1600" dirty="0" err="1">
              <a:latin typeface="Cambria" pitchFamily="18" charset="0"/>
              <a:ea typeface="Cambria" pitchFamily="18" charset="0"/>
            </a:rPr>
            <a:t>quý</a:t>
          </a:r>
          <a:r>
            <a:rPr lang="en-US" sz="1600" dirty="0">
              <a:latin typeface="Cambria" pitchFamily="18" charset="0"/>
              <a:ea typeface="Cambria" pitchFamily="18" charset="0"/>
            </a:rPr>
            <a:t> </a:t>
          </a:r>
          <a:r>
            <a:rPr lang="en-US" sz="1600" dirty="0" err="1">
              <a:latin typeface="Cambria" pitchFamily="18" charset="0"/>
              <a:ea typeface="Cambria" pitchFamily="18" charset="0"/>
            </a:rPr>
            <a:t>hiếm</a:t>
          </a:r>
          <a:r>
            <a:rPr lang="en-US" sz="1600" dirty="0">
              <a:latin typeface="Cambria" pitchFamily="18" charset="0"/>
              <a:ea typeface="Cambria" pitchFamily="18" charset="0"/>
            </a:rPr>
            <a:t> </a:t>
          </a:r>
          <a:r>
            <a:rPr lang="en-US" sz="1600" dirty="0" err="1">
              <a:latin typeface="Cambria" pitchFamily="18" charset="0"/>
              <a:ea typeface="Cambria" pitchFamily="18" charset="0"/>
            </a:rPr>
            <a:t>như</a:t>
          </a:r>
          <a:r>
            <a:rPr lang="en-US" sz="1600" dirty="0">
              <a:latin typeface="Cambria" pitchFamily="18" charset="0"/>
              <a:ea typeface="Cambria" pitchFamily="18" charset="0"/>
            </a:rPr>
            <a:t>: </a:t>
          </a:r>
          <a:r>
            <a:rPr lang="it-IT" sz="1600" dirty="0">
              <a:latin typeface="Cambria" pitchFamily="18" charset="0"/>
              <a:ea typeface="Cambria" pitchFamily="18" charset="0"/>
            </a:rPr>
            <a:t>sao la, voi, bò tót, trĩ,…</a:t>
          </a:r>
          <a:endParaRPr lang="en-US" sz="1600" dirty="0">
            <a:latin typeface="Cambria" pitchFamily="18" charset="0"/>
            <a:ea typeface="Cambria" pitchFamily="18" charset="0"/>
          </a:endParaRPr>
        </a:p>
      </dgm:t>
    </dgm:pt>
    <dgm:pt modelId="{B1060600-208A-4921-B3BA-142DAA8358FA}" type="parTrans" cxnId="{65C31770-EF74-4475-9375-370ACC79E674}">
      <dgm:prSet/>
      <dgm:spPr/>
      <dgm:t>
        <a:bodyPr/>
        <a:lstStyle/>
        <a:p>
          <a:endParaRPr lang="en-US"/>
        </a:p>
      </dgm:t>
    </dgm:pt>
    <dgm:pt modelId="{A409D788-D893-4F09-986A-E99F27A3772A}" type="sibTrans" cxnId="{65C31770-EF74-4475-9375-370ACC79E674}">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221150" custScaleY="154740">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2"/>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2" custScaleX="244241" custScaleY="338147"/>
      <dgm:spPr/>
    </dgm:pt>
    <dgm:pt modelId="{1AFBA3D9-207A-44DE-8A1A-6C3CC5CE240C}" type="pres">
      <dgm:prSet presAssocID="{451462FA-6989-408F-BA8F-09E372FDA644}" presName="hierChild3" presStyleCnt="0"/>
      <dgm:spPr/>
    </dgm:pt>
    <dgm:pt modelId="{B5C99304-917D-49E0-9151-E32A0AB859FC}" type="pres">
      <dgm:prSet presAssocID="{B1060600-208A-4921-B3BA-142DAA8358FA}" presName="Name19" presStyleLbl="parChTrans1D2" presStyleIdx="1" presStyleCnt="2"/>
      <dgm:spPr/>
    </dgm:pt>
    <dgm:pt modelId="{ED0D0407-1794-4096-90D5-81104A9981D3}" type="pres">
      <dgm:prSet presAssocID="{77E2C9AF-3FE6-48DC-BD48-552A9BD510BA}" presName="Name21" presStyleCnt="0"/>
      <dgm:spPr/>
    </dgm:pt>
    <dgm:pt modelId="{27D381F5-9104-4B6C-B2BD-30E0775303D9}" type="pres">
      <dgm:prSet presAssocID="{77E2C9AF-3FE6-48DC-BD48-552A9BD510BA}" presName="level2Shape" presStyleLbl="node2" presStyleIdx="1" presStyleCnt="2" custScaleX="245208" custScaleY="338147" custLinFactNeighborX="7926" custLinFactNeighborY="-25"/>
      <dgm:spPr/>
    </dgm:pt>
    <dgm:pt modelId="{81A1960F-9FF2-405D-9046-6BA1C37F7B4A}" type="pres">
      <dgm:prSet presAssocID="{77E2C9AF-3FE6-48DC-BD48-552A9BD510B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3B793D0A-ADE2-4E2E-8A8F-52721DC40ED4}" type="presOf" srcId="{DABBB91E-DAF9-47E3-9C1B-82DE845568D0}" destId="{BBF6C64C-7BEA-4E35-B8A5-5E6B3A281518}" srcOrd="0" destOrd="0" presId="urn:microsoft.com/office/officeart/2005/8/layout/hierarchy6"/>
    <dgm:cxn modelId="{BC229114-D687-48EB-BB75-8F686370860A}" type="presOf" srcId="{910BE239-0CC0-4039-8F15-F7C02DB53481}" destId="{D51E557A-1553-48DB-9E8F-9F340370401B}" srcOrd="0" destOrd="0" presId="urn:microsoft.com/office/officeart/2005/8/layout/hierarchy6"/>
    <dgm:cxn modelId="{B33BE415-AC2C-4237-B03E-BB49F2A00EC8}" type="presOf" srcId="{B1060600-208A-4921-B3BA-142DAA8358FA}" destId="{B5C99304-917D-49E0-9151-E32A0AB859FC}" srcOrd="0" destOrd="0" presId="urn:microsoft.com/office/officeart/2005/8/layout/hierarchy6"/>
    <dgm:cxn modelId="{78A5B863-1BEA-4D6B-8CFD-77622B9971BD}" type="presOf" srcId="{451462FA-6989-408F-BA8F-09E372FDA644}" destId="{8FEB5CAE-D4E7-4A10-87E2-8525D06FCC9D}" srcOrd="0" destOrd="0" presId="urn:microsoft.com/office/officeart/2005/8/layout/hierarchy6"/>
    <dgm:cxn modelId="{2B05B06B-5AB0-4EC3-9986-FA2CB701185D}" type="presOf" srcId="{842A6939-AB67-443F-A238-B1594B14F58A}" destId="{647A87F1-B924-42C3-9BFB-B28E010046FA}" srcOrd="0" destOrd="0" presId="urn:microsoft.com/office/officeart/2005/8/layout/hierarchy6"/>
    <dgm:cxn modelId="{65C31770-EF74-4475-9375-370ACC79E674}" srcId="{842A6939-AB67-443F-A238-B1594B14F58A}" destId="{77E2C9AF-3FE6-48DC-BD48-552A9BD510BA}" srcOrd="1" destOrd="0" parTransId="{B1060600-208A-4921-B3BA-142DAA8358FA}" sibTransId="{A409D788-D893-4F09-986A-E99F27A3772A}"/>
    <dgm:cxn modelId="{CA6D227D-955C-41C5-88CE-BF524022B547}" srcId="{DABBB91E-DAF9-47E3-9C1B-82DE845568D0}" destId="{842A6939-AB67-443F-A238-B1594B14F58A}" srcOrd="0" destOrd="0" parTransId="{1E808713-9AEA-4E4B-9042-F201F65702A2}" sibTransId="{B2F25BC8-7F6E-470E-9D72-45A1234FD505}"/>
    <dgm:cxn modelId="{E370E689-474E-43A4-AFE3-2794FFA0B95A}" type="presOf" srcId="{77E2C9AF-3FE6-48DC-BD48-552A9BD510BA}" destId="{27D381F5-9104-4B6C-B2BD-30E0775303D9}" srcOrd="0" destOrd="0" presId="urn:microsoft.com/office/officeart/2005/8/layout/hierarchy6"/>
    <dgm:cxn modelId="{088A1907-CCDA-4326-BE0E-0FDD3EFC1E63}" type="presParOf" srcId="{BBF6C64C-7BEA-4E35-B8A5-5E6B3A281518}" destId="{F5252616-4EF5-4B52-B6BE-6E94E5EDAF7F}" srcOrd="0" destOrd="0" presId="urn:microsoft.com/office/officeart/2005/8/layout/hierarchy6"/>
    <dgm:cxn modelId="{14E9CE3A-9862-47D2-8ED6-1501CA1593E8}" type="presParOf" srcId="{F5252616-4EF5-4B52-B6BE-6E94E5EDAF7F}" destId="{67801FFB-470D-4ED5-9CCF-F2CFCBF26872}" srcOrd="0" destOrd="0" presId="urn:microsoft.com/office/officeart/2005/8/layout/hierarchy6"/>
    <dgm:cxn modelId="{84FA37D2-E3BA-4F99-AD8D-F531C0B2D666}" type="presParOf" srcId="{67801FFB-470D-4ED5-9CCF-F2CFCBF26872}" destId="{230F10DA-5D58-47DA-BA69-54A23D90190D}" srcOrd="0" destOrd="0" presId="urn:microsoft.com/office/officeart/2005/8/layout/hierarchy6"/>
    <dgm:cxn modelId="{81AEDAA4-8517-4D88-A339-43E0BA6D8900}" type="presParOf" srcId="{230F10DA-5D58-47DA-BA69-54A23D90190D}" destId="{647A87F1-B924-42C3-9BFB-B28E010046FA}" srcOrd="0" destOrd="0" presId="urn:microsoft.com/office/officeart/2005/8/layout/hierarchy6"/>
    <dgm:cxn modelId="{0348DC22-745F-4FE8-A27D-5D8BA3DDF98C}" type="presParOf" srcId="{230F10DA-5D58-47DA-BA69-54A23D90190D}" destId="{2618DFD7-C4C4-4C93-84FA-4619F663EA20}" srcOrd="1" destOrd="0" presId="urn:microsoft.com/office/officeart/2005/8/layout/hierarchy6"/>
    <dgm:cxn modelId="{015C8425-7B9E-4C46-AA8C-D0A03D3519A9}" type="presParOf" srcId="{2618DFD7-C4C4-4C93-84FA-4619F663EA20}" destId="{D51E557A-1553-48DB-9E8F-9F340370401B}" srcOrd="0" destOrd="0" presId="urn:microsoft.com/office/officeart/2005/8/layout/hierarchy6"/>
    <dgm:cxn modelId="{154E837F-B81E-4390-889C-61D8FE3E0BBA}" type="presParOf" srcId="{2618DFD7-C4C4-4C93-84FA-4619F663EA20}" destId="{88CD1CA6-17F0-4589-9BF1-D6D33BE6CF03}" srcOrd="1" destOrd="0" presId="urn:microsoft.com/office/officeart/2005/8/layout/hierarchy6"/>
    <dgm:cxn modelId="{E7E94C67-9972-4C08-9E6E-AD3737AE0840}" type="presParOf" srcId="{88CD1CA6-17F0-4589-9BF1-D6D33BE6CF03}" destId="{8FEB5CAE-D4E7-4A10-87E2-8525D06FCC9D}" srcOrd="0" destOrd="0" presId="urn:microsoft.com/office/officeart/2005/8/layout/hierarchy6"/>
    <dgm:cxn modelId="{9BF98F93-048E-4982-AC65-29DEB4726D63}" type="presParOf" srcId="{88CD1CA6-17F0-4589-9BF1-D6D33BE6CF03}" destId="{1AFBA3D9-207A-44DE-8A1A-6C3CC5CE240C}" srcOrd="1" destOrd="0" presId="urn:microsoft.com/office/officeart/2005/8/layout/hierarchy6"/>
    <dgm:cxn modelId="{137E2198-A7C4-402C-80A6-ED04C73CB6BD}" type="presParOf" srcId="{2618DFD7-C4C4-4C93-84FA-4619F663EA20}" destId="{B5C99304-917D-49E0-9151-E32A0AB859FC}" srcOrd="2" destOrd="0" presId="urn:microsoft.com/office/officeart/2005/8/layout/hierarchy6"/>
    <dgm:cxn modelId="{4EB6D9C9-9BF7-4643-9BFD-418F00AB28B5}" type="presParOf" srcId="{2618DFD7-C4C4-4C93-84FA-4619F663EA20}" destId="{ED0D0407-1794-4096-90D5-81104A9981D3}" srcOrd="3" destOrd="0" presId="urn:microsoft.com/office/officeart/2005/8/layout/hierarchy6"/>
    <dgm:cxn modelId="{2475264A-1598-43E7-A239-EBACB7213CD7}" type="presParOf" srcId="{ED0D0407-1794-4096-90D5-81104A9981D3}" destId="{27D381F5-9104-4B6C-B2BD-30E0775303D9}" srcOrd="0" destOrd="0" presId="urn:microsoft.com/office/officeart/2005/8/layout/hierarchy6"/>
    <dgm:cxn modelId="{63D71DD8-037A-4113-8C03-E0D85DC1FC79}" type="presParOf" srcId="{ED0D0407-1794-4096-90D5-81104A9981D3}" destId="{81A1960F-9FF2-405D-9046-6BA1C37F7B4A}" srcOrd="1" destOrd="0" presId="urn:microsoft.com/office/officeart/2005/8/layout/hierarchy6"/>
    <dgm:cxn modelId="{668E729C-B52D-4D01-BC22-D4E07386C391}"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600" dirty="0">
              <a:latin typeface="Cambria" pitchFamily="18" charset="0"/>
              <a:ea typeface="Cambria" pitchFamily="18" charset="0"/>
            </a:rPr>
            <a:t>Trong mỗi loài lại có số lượng cá thể rất lớn, tạo nên sự đa dạng của nguồn gen di truyền.</a:t>
          </a:r>
          <a:endParaRPr lang="en-US" sz="16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600" dirty="0">
              <a:latin typeface="Cambria" pitchFamily="18" charset="0"/>
              <a:ea typeface="Cambria" pitchFamily="18" charset="0"/>
            </a:rPr>
            <a:t>Hệ sinh thái tự nhiên trên cạn như rừng kín thường xanh, rừng thưa, rừng tre nứa, rừng trên núi đá vôi,...</a:t>
          </a:r>
          <a:endParaRPr lang="en-US" sz="16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600" dirty="0">
              <a:latin typeface="Cambria" pitchFamily="18" charset="0"/>
              <a:ea typeface="Cambria" pitchFamily="18" charset="0"/>
            </a:rPr>
            <a:t>Hệ sinh thái tự nhiên dưới nước: nước mặn, nước ngọt</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hồ</a:t>
          </a:r>
          <a:r>
            <a:rPr lang="en-US" sz="1600" dirty="0">
              <a:latin typeface="Cambria" pitchFamily="18" charset="0"/>
              <a:ea typeface="Cambria" pitchFamily="18" charset="0"/>
            </a:rPr>
            <a:t>, </a:t>
          </a:r>
          <a:r>
            <a:rPr lang="en-US" sz="1600" dirty="0" err="1">
              <a:latin typeface="Cambria" pitchFamily="18" charset="0"/>
              <a:ea typeface="Cambria" pitchFamily="18" charset="0"/>
            </a:rPr>
            <a:t>đầm</a:t>
          </a:r>
          <a:r>
            <a:rPr lang="en-US" sz="1600" dirty="0">
              <a:latin typeface="Cambria" pitchFamily="18" charset="0"/>
              <a:ea typeface="Cambria" pitchFamily="18" charset="0"/>
            </a:rPr>
            <a:t>,…</a:t>
          </a: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90560508-AE49-4178-83FA-93629D0AC6BB}">
      <dgm:prSet phldrT="[Text]" custT="1"/>
      <dgm:spPr/>
      <dgm:t>
        <a:bodyPr/>
        <a:lstStyle/>
        <a:p>
          <a:pPr algn="just"/>
          <a:r>
            <a:rPr lang="vi-VN" sz="1600" dirty="0">
              <a:latin typeface="Cambria" pitchFamily="18" charset="0"/>
              <a:ea typeface="Cambria" pitchFamily="18" charset="0"/>
            </a:rPr>
            <a:t>Các hệ sinh thái nông nghiệp: sản xuất nông nghiệp, lâm nghiệp và thuỷ sản của con người.</a:t>
          </a:r>
          <a:endParaRPr lang="en-US" sz="16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75729">
        <dgm:presLayoutVars>
          <dgm:bulletEnabled val="1"/>
        </dgm:presLayoutVars>
      </dgm:prSet>
      <dgm:spPr/>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210908">
        <dgm:presLayoutVars>
          <dgm:bulletEnabled val="1"/>
        </dgm:presLayoutVars>
      </dgm:prSet>
      <dgm:spPr/>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4" custScaleX="116465" custScaleY="147174">
        <dgm:presLayoutVars>
          <dgm:bulletEnabled val="1"/>
        </dgm:presLayoutVars>
      </dgm:prSet>
      <dgm:spPr/>
    </dgm:pt>
    <dgm:pt modelId="{B1F92C8E-2B0F-483A-9D8F-06C01F051AD3}" type="pres">
      <dgm:prSet presAssocID="{3230F891-2154-4A0A-A75E-5F3CF0554F5C}" presName="aSpace" presStyleCnt="0"/>
      <dgm:spPr/>
    </dgm:pt>
    <dgm:pt modelId="{46231C38-E278-45F9-B816-F3A414511A6E}" type="pres">
      <dgm:prSet presAssocID="{90560508-AE49-4178-83FA-93629D0AC6BB}" presName="aNode" presStyleLbl="fgAcc1" presStyleIdx="3" presStyleCnt="4" custScaleX="116465" custScaleY="145153">
        <dgm:presLayoutVars>
          <dgm:bulletEnabled val="1"/>
        </dgm:presLayoutVars>
      </dgm:prSet>
      <dgm:spPr/>
    </dgm:pt>
    <dgm:pt modelId="{500EABE2-537E-4CA9-81BA-BC32AB1C1E31}" type="pres">
      <dgm:prSet presAssocID="{90560508-AE49-4178-83FA-93629D0AC6BB}" presName="aSpace" presStyleCnt="0"/>
      <dgm:spPr/>
    </dgm:pt>
  </dgm:ptLst>
  <dgm:cxnLst>
    <dgm:cxn modelId="{7C271D39-DAEC-4524-AE55-CC2131594889}" srcId="{5C85FB22-2C2B-4E80-9E69-08CBF0D98E7F}" destId="{F74D3D63-6518-4891-8F21-F3B09A681D38}" srcOrd="1" destOrd="0" parTransId="{69183BE1-51B2-4B23-B002-9FBB9042A243}" sibTransId="{978DDC9A-C3E8-41EB-B76A-37A016010A0B}"/>
    <dgm:cxn modelId="{4A09EB71-61D4-4F2D-9DD0-CFE81EB2CB13}" type="presOf" srcId="{5C85FB22-2C2B-4E80-9E69-08CBF0D98E7F}" destId="{25785ADA-E40D-4B5F-B1C7-0F900DC7F3E2}"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83BCF676-9E0D-4EE5-A69F-286F6263B3C1}" srcId="{5C85FB22-2C2B-4E80-9E69-08CBF0D98E7F}" destId="{3230F891-2154-4A0A-A75E-5F3CF0554F5C}" srcOrd="2" destOrd="0" parTransId="{6D53CFBF-81DF-4FAA-A608-C9EF700E28A6}" sibTransId="{9507507E-F06B-4C84-92CF-7C1DC80713F5}"/>
    <dgm:cxn modelId="{B2FF67AB-37D0-4E4B-B92F-AEA5EE6C6F49}" type="presOf" srcId="{3230F891-2154-4A0A-A75E-5F3CF0554F5C}" destId="{A4201F5A-F832-4105-81DE-95931E12C0A7}"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D5DF51CD-81E3-4C5A-867C-DC976DFC7A2E}" type="presOf" srcId="{F74D3D63-6518-4891-8F21-F3B09A681D38}" destId="{6B012C9F-A982-4B4A-96FC-1B3F664ED7EE}" srcOrd="0" destOrd="0" presId="urn:microsoft.com/office/officeart/2005/8/layout/pyramid2"/>
    <dgm:cxn modelId="{F5848AD8-CDDE-49BC-B1A3-9C393C4572AE}" type="presOf" srcId="{69620A7F-E812-44FF-B7BF-F1005581AF10}" destId="{628FF34A-5DBB-4010-8342-B36A4F241E58}" srcOrd="0" destOrd="0" presId="urn:microsoft.com/office/officeart/2005/8/layout/pyramid2"/>
    <dgm:cxn modelId="{C9B816F4-A66C-456B-B036-E7599A07ED88}" type="presOf" srcId="{90560508-AE49-4178-83FA-93629D0AC6BB}" destId="{46231C38-E278-45F9-B816-F3A414511A6E}" srcOrd="0" destOrd="0" presId="urn:microsoft.com/office/officeart/2005/8/layout/pyramid2"/>
    <dgm:cxn modelId="{625C0302-D178-4B03-BD4A-1A8B81DCAEBB}" type="presParOf" srcId="{25785ADA-E40D-4B5F-B1C7-0F900DC7F3E2}" destId="{05AC6029-8E04-4D20-8922-D424E1FDD752}" srcOrd="0" destOrd="0" presId="urn:microsoft.com/office/officeart/2005/8/layout/pyramid2"/>
    <dgm:cxn modelId="{225650EB-3C7C-42FD-A1D8-0D462A4641D9}" type="presParOf" srcId="{25785ADA-E40D-4B5F-B1C7-0F900DC7F3E2}" destId="{23239507-FBED-44B0-A416-B7E5AE82F0FC}" srcOrd="1" destOrd="0" presId="urn:microsoft.com/office/officeart/2005/8/layout/pyramid2"/>
    <dgm:cxn modelId="{FC5A5E8A-C966-4BB8-96FB-5DEA86672B28}" type="presParOf" srcId="{23239507-FBED-44B0-A416-B7E5AE82F0FC}" destId="{628FF34A-5DBB-4010-8342-B36A4F241E58}" srcOrd="0" destOrd="0" presId="urn:microsoft.com/office/officeart/2005/8/layout/pyramid2"/>
    <dgm:cxn modelId="{7337B8FE-D41D-418E-BE45-381ED0D5643B}" type="presParOf" srcId="{23239507-FBED-44B0-A416-B7E5AE82F0FC}" destId="{06D514FA-A590-4F12-A03D-C7F795C1B133}" srcOrd="1" destOrd="0" presId="urn:microsoft.com/office/officeart/2005/8/layout/pyramid2"/>
    <dgm:cxn modelId="{00EC846E-CAFC-4D97-9620-0543CF377172}" type="presParOf" srcId="{23239507-FBED-44B0-A416-B7E5AE82F0FC}" destId="{6B012C9F-A982-4B4A-96FC-1B3F664ED7EE}" srcOrd="2" destOrd="0" presId="urn:microsoft.com/office/officeart/2005/8/layout/pyramid2"/>
    <dgm:cxn modelId="{79850E5F-0CE2-4DE1-8039-B4C099192644}" type="presParOf" srcId="{23239507-FBED-44B0-A416-B7E5AE82F0FC}" destId="{A3E9380F-D6FF-46C7-8DFD-B2E1B8AED0CD}" srcOrd="3" destOrd="0" presId="urn:microsoft.com/office/officeart/2005/8/layout/pyramid2"/>
    <dgm:cxn modelId="{FB781A2B-EDD9-4BDD-AD8E-9D935160F95C}" type="presParOf" srcId="{23239507-FBED-44B0-A416-B7E5AE82F0FC}" destId="{A4201F5A-F832-4105-81DE-95931E12C0A7}" srcOrd="4" destOrd="0" presId="urn:microsoft.com/office/officeart/2005/8/layout/pyramid2"/>
    <dgm:cxn modelId="{95E96510-81F9-4C65-97C8-98139A64A6C8}" type="presParOf" srcId="{23239507-FBED-44B0-A416-B7E5AE82F0FC}" destId="{B1F92C8E-2B0F-483A-9D8F-06C01F051AD3}" srcOrd="5" destOrd="0" presId="urn:microsoft.com/office/officeart/2005/8/layout/pyramid2"/>
    <dgm:cxn modelId="{7CC5773F-EFAC-4425-92FF-2FA755F7FD91}" type="presParOf" srcId="{23239507-FBED-44B0-A416-B7E5AE82F0FC}" destId="{46231C38-E278-45F9-B816-F3A414511A6E}" srcOrd="6" destOrd="0" presId="urn:microsoft.com/office/officeart/2005/8/layout/pyramid2"/>
    <dgm:cxn modelId="{84B9E7CC-4BA1-4F0C-91E4-0A81C82424B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a:solidFill>
                <a:schemeClr val="tx1"/>
              </a:solidFill>
              <a:latin typeface="Cambria" pitchFamily="18" charset="0"/>
              <a:ea typeface="Cambria" pitchFamily="18" charset="0"/>
            </a:rPr>
            <a:t>- Suy giảm về hệ sinh thái: </a:t>
          </a:r>
          <a:r>
            <a:rPr lang="en-US" sz="1800" b="0" dirty="0" err="1">
              <a:solidFill>
                <a:schemeClr val="tx1"/>
              </a:solidFill>
              <a:latin typeface="Cambria" pitchFamily="18" charset="0"/>
              <a:ea typeface="Cambria" pitchFamily="18" charset="0"/>
            </a:rPr>
            <a:t>các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hệ</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sinh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rừng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nguyên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sinh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bị</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hoại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gần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hết</a:t>
          </a:r>
          <a:r>
            <a:rPr lang="vi-VN" sz="1800" b="0" dirty="0">
              <a:solidFill>
                <a:schemeClr val="tx1"/>
              </a:solidFill>
              <a:latin typeface="Cambria" pitchFamily="18" charset="0"/>
              <a:ea typeface="Cambria" pitchFamily="18" charset="0"/>
            </a:rPr>
            <a:t>.</a:t>
          </a:r>
          <a:r>
            <a:rPr lang="en-US" sz="1800" b="0" dirty="0">
              <a:solidFill>
                <a:schemeClr val="tx1"/>
              </a:solidFill>
              <a:latin typeface="Cambria" pitchFamily="18" charset="0"/>
              <a:ea typeface="Cambria" pitchFamily="18" charset="0"/>
            </a:rPr>
            <a:t> </a:t>
          </a:r>
        </a:p>
        <a:p>
          <a:pPr algn="just"/>
          <a:r>
            <a:rPr lang="vi-VN" sz="1800" b="1" dirty="0">
              <a:solidFill>
                <a:schemeClr val="tx1"/>
              </a:solidFill>
              <a:latin typeface="Cambria" pitchFamily="18" charset="0"/>
              <a:ea typeface="Cambria" pitchFamily="18" charset="0"/>
            </a:rPr>
            <a:t>- Suy giảm số lượng cá thể, loài sinh vật</a:t>
          </a:r>
          <a:r>
            <a:rPr lang="vi-VN" sz="1800" b="0" dirty="0">
              <a:solidFill>
                <a:schemeClr val="tx1"/>
              </a:solidFill>
              <a:latin typeface="Cambria" pitchFamily="18" charset="0"/>
              <a:ea typeface="Cambria" pitchFamily="18" charset="0"/>
            </a:rPr>
            <a:t>: nhiều loài động, thực vật có nguy cơ bị tuyệt chủng.</a:t>
          </a:r>
          <a:endParaRPr lang="en-US" sz="1800" b="0" dirty="0">
            <a:solidFill>
              <a:schemeClr val="tx1"/>
            </a:solidFill>
            <a:latin typeface="Cambria" pitchFamily="18" charset="0"/>
            <a:ea typeface="Cambria" pitchFamily="18" charset="0"/>
          </a:endParaRPr>
        </a:p>
        <a:p>
          <a:pPr algn="just"/>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Suy</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giảm</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về</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nguồn</a:t>
          </a:r>
          <a:r>
            <a:rPr lang="en-US" sz="1800" b="1" dirty="0">
              <a:solidFill>
                <a:schemeClr val="tx1"/>
              </a:solidFill>
              <a:latin typeface="Cambria" pitchFamily="18" charset="0"/>
              <a:ea typeface="Cambria" pitchFamily="18" charset="0"/>
            </a:rPr>
            <a:t> gen.</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a:solidFill>
                <a:schemeClr val="tx1"/>
              </a:solidFill>
              <a:latin typeface="Cambria" pitchFamily="18" charset="0"/>
              <a:ea typeface="Cambria" pitchFamily="18" charset="0"/>
            </a:rPr>
            <a:t>75 loài thú, 57 loài chim, 75 loài bò sát, 53 loài lưỡng cư, 136 loài cá.</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Các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yếu</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tố</a:t>
          </a:r>
          <a:r>
            <a:rPr lang="en-US" sz="1800" b="1" dirty="0">
              <a:solidFill>
                <a:schemeClr val="tx1"/>
              </a:solidFill>
              <a:latin typeface="Cambria" pitchFamily="18" charset="0"/>
              <a:ea typeface="Cambria" pitchFamily="18" charset="0"/>
            </a:rPr>
            <a:t> tự </a:t>
          </a:r>
          <a:r>
            <a:rPr lang="en-US" sz="1800" b="1" dirty="0" err="1">
              <a:solidFill>
                <a:schemeClr val="tx1"/>
              </a:solidFill>
              <a:latin typeface="Cambria" pitchFamily="18" charset="0"/>
              <a:ea typeface="Cambria" pitchFamily="18" charset="0"/>
            </a:rPr>
            <a:t>nhiên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cháy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rừng</a:t>
          </a:r>
          <a:r>
            <a:rPr lang="en-US" sz="1800" dirty="0">
              <a:solidFill>
                <a:schemeClr val="tx1"/>
              </a:solidFill>
              <a:latin typeface="Cambria" pitchFamily="18" charset="0"/>
              <a:ea typeface="Cambria" pitchFamily="18" charset="0"/>
            </a:rPr>
            <a:t>…</a:t>
          </a:r>
        </a:p>
        <a:p>
          <a:pPr algn="just"/>
          <a:r>
            <a:rPr lang="vi-VN" sz="1800" b="1" dirty="0">
              <a:solidFill>
                <a:schemeClr val="tx1"/>
              </a:solidFill>
              <a:latin typeface="Cambria" pitchFamily="18" charset="0"/>
              <a:ea typeface="Cambria" pitchFamily="18" charset="0"/>
            </a:rPr>
            <a:t>- Con người</a:t>
          </a:r>
          <a:r>
            <a:rPr lang="vi-VN" sz="1800" dirty="0">
              <a:solidFill>
                <a:schemeClr val="tx1"/>
              </a:solidFill>
              <a:latin typeface="Cambria" pitchFamily="18" charset="0"/>
              <a:ea typeface="Cambria" pitchFamily="18" charset="0"/>
            </a:rPr>
            <a:t>: khai thác rừng, phá rừng, đốt rừng, chiến tranh, săn bắt động vật hoang dã…</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76355">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 Mất cân bằng sinh thái, ảnh hưởng đến môi trường sống của con người</a:t>
          </a:r>
          <a:r>
            <a:rPr lang="en-US" sz="1800" b="0" dirty="0">
              <a:solidFill>
                <a:schemeClr val="tx1"/>
              </a:solidFill>
              <a:latin typeface="Cambria" pitchFamily="18" charset="0"/>
              <a:ea typeface="Cambria" pitchFamily="18" charset="0"/>
            </a:rPr>
            <a:t>.</a:t>
          </a:r>
        </a:p>
        <a:p>
          <a:pPr algn="just"/>
          <a:r>
            <a:rPr lang="vi-VN" sz="1800" b="0" dirty="0">
              <a:solidFill>
                <a:schemeClr val="tx1"/>
              </a:solidFill>
              <a:latin typeface="Cambria" pitchFamily="18" charset="0"/>
              <a:ea typeface="Cambria" pitchFamily="18" charset="0"/>
            </a:rPr>
            <a:t>- Ảnh hưởng đến an ninh lương thực, suy giảm nguồn gen</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biến đổi khí hậ</a:t>
          </a:r>
          <a:r>
            <a:rPr lang="en-US" sz="1800" b="0" dirty="0">
              <a:solidFill>
                <a:schemeClr val="tx1"/>
              </a:solidFill>
              <a:latin typeface="Cambria" pitchFamily="18" charset="0"/>
              <a:ea typeface="Cambria" pitchFamily="18" charset="0"/>
            </a:rPr>
            <a:t>u,…</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a:solidFill>
                <a:schemeClr val="tx1"/>
              </a:solidFill>
              <a:latin typeface="Cambria" pitchFamily="18" charset="0"/>
              <a:ea typeface="Cambria" pitchFamily="18" charset="0"/>
            </a:rPr>
            <a:t>- Q</a:t>
          </a:r>
          <a:r>
            <a:rPr lang="vi-VN" sz="1800" b="0" dirty="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B</a:t>
          </a:r>
          <a:r>
            <a:rPr lang="vi-VN" sz="1800" b="0" dirty="0">
              <a:solidFill>
                <a:schemeClr val="tx1"/>
              </a:solidFill>
              <a:latin typeface="Cambria" pitchFamily="18" charset="0"/>
              <a:ea typeface="Cambria" pitchFamily="18" charset="0"/>
            </a:rPr>
            <a:t>ảo vệ đa dạng sinh học chính là bảo vệ môi trường sống của chúng ta.</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a:solidFill>
                <a:schemeClr val="tx1"/>
              </a:solidFill>
              <a:latin typeface="Cambria" pitchFamily="18" charset="0"/>
              <a:ea typeface="Cambria" pitchFamily="18" charset="0"/>
            </a:rPr>
            <a:t>- Xây dựng các khu bảo tồn thiên nhiên và vườn quốc gia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trồng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bảo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vệ</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rừng</a:t>
          </a:r>
          <a:r>
            <a:rPr lang="en-US" sz="1800" b="0" dirty="0">
              <a:solidFill>
                <a:schemeClr val="tx1"/>
              </a:solidFill>
              <a:latin typeface="Cambria" pitchFamily="18" charset="0"/>
              <a:ea typeface="Cambria" pitchFamily="18" charset="0"/>
            </a:rPr>
            <a:t>, n</a:t>
          </a:r>
          <a:r>
            <a:rPr lang="vi-VN" sz="1800" b="0" dirty="0">
              <a:solidFill>
                <a:schemeClr val="tx1"/>
              </a:solidFill>
              <a:latin typeface="Cambria" pitchFamily="18" charset="0"/>
              <a:ea typeface="Cambria" pitchFamily="18" charset="0"/>
            </a:rPr>
            <a:t>âng cao ý thức người dân.</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Ngăn chặn nạn phá rừng, săn bắt động vật hoang dã.</a:t>
          </a:r>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Xử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chất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thải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nghiệp</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nghiệp</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sinh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hoạt</a:t>
          </a:r>
          <a:r>
            <a:rPr lang="en-US" sz="1800" b="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25123">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94FA610F-85E8-4C28-8D0B-D7B89F5E4236}" type="presOf" srcId="{9B38993F-91D9-4E45-89FE-E7C2053BB052}" destId="{A0E9B536-5134-4AC7-990D-17E1F41843BA}" srcOrd="0" destOrd="0" presId="urn:microsoft.com/office/officeart/2008/layout/VerticalCurvedList"/>
    <dgm:cxn modelId="{5E61F118-3B5C-46F2-A8FB-A32EA42A55DF}"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9374672-8689-4F34-90D1-ABD220DE990B}" type="presOf" srcId="{2EA4557B-2359-4BA8-9F14-A6ECB8DAC4AB}" destId="{DD97E049-4A6C-47F8-8707-C5FFDBF743ED}"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1F8983DA-82A0-4855-8232-CDDEE3B0FDF5}" type="presOf" srcId="{75A2E02A-7769-4E94-8561-8178449CF35B}" destId="{534504B8-3AD3-4D7F-BA10-772C4BC9F4DA}"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FE4D0892-E629-4A85-B04C-610B82135E11}" type="presParOf" srcId="{5A99791D-9E28-4B3D-8ACD-8F48A5C6199A}" destId="{DD97E049-4A6C-47F8-8707-C5FFDBF743ED}" srcOrd="3" destOrd="0" presId="urn:microsoft.com/office/officeart/2008/layout/VerticalCurvedList"/>
    <dgm:cxn modelId="{7762CC7B-C7DE-4588-A304-BC8AD208912E}" type="presParOf" srcId="{5A99791D-9E28-4B3D-8ACD-8F48A5C6199A}" destId="{7DBD23B7-51C8-4591-8906-0B740EFCF017}" srcOrd="4" destOrd="0" presId="urn:microsoft.com/office/officeart/2008/layout/VerticalCurvedList"/>
    <dgm:cxn modelId="{46C7B6BD-E35C-4F0F-9980-2582BE90E7E3}" type="presParOf" srcId="{7DBD23B7-51C8-4591-8906-0B740EFCF017}" destId="{9D6C96D5-59F1-4074-AA4E-276172A59D56}" srcOrd="0" destOrd="0" presId="urn:microsoft.com/office/officeart/2008/layout/VerticalCurvedList"/>
    <dgm:cxn modelId="{FAFF4DE4-0C00-42EA-97EA-C1AA783444C7}" type="presParOf" srcId="{5A99791D-9E28-4B3D-8ACD-8F48A5C6199A}" destId="{A0E9B536-5134-4AC7-990D-17E1F41843BA}" srcOrd="5" destOrd="0" presId="urn:microsoft.com/office/officeart/2008/layout/VerticalCurvedList"/>
    <dgm:cxn modelId="{3FAF7F2A-F214-42DB-8AFD-351912356004}" type="presParOf" srcId="{5A99791D-9E28-4B3D-8ACD-8F48A5C6199A}" destId="{E6CA5371-E765-4FE6-A6BE-7ECD1C15C765}" srcOrd="6" destOrd="0" presId="urn:microsoft.com/office/officeart/2008/layout/VerticalCurvedList"/>
    <dgm:cxn modelId="{4459B39B-CF42-46C3-9286-765DB712483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25224" y="533036"/>
          <a:ext cx="1518369" cy="7082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Cambria" pitchFamily="18" charset="0"/>
              <a:ea typeface="Cambria" pitchFamily="18" charset="0"/>
            </a:rPr>
            <a:t>Hơn</a:t>
          </a:r>
          <a:r>
            <a:rPr lang="en-US" sz="1800" kern="1200" dirty="0">
              <a:latin typeface="Cambria" pitchFamily="18" charset="0"/>
              <a:ea typeface="Cambria" pitchFamily="18" charset="0"/>
            </a:rPr>
            <a:t> 50000 </a:t>
          </a:r>
          <a:r>
            <a:rPr lang="en-US" sz="1800" kern="1200" dirty="0" err="1">
              <a:latin typeface="Cambria" pitchFamily="18" charset="0"/>
              <a:ea typeface="Cambria" pitchFamily="18" charset="0"/>
            </a:rPr>
            <a:t>loài</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sinh</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vật</a:t>
          </a:r>
          <a:endParaRPr lang="en-US" sz="1800" kern="1200" dirty="0">
            <a:latin typeface="Cambria" pitchFamily="18" charset="0"/>
            <a:ea typeface="Cambria" pitchFamily="18" charset="0"/>
          </a:endParaRPr>
        </a:p>
      </dsp:txBody>
      <dsp:txXfrm>
        <a:off x="1045969" y="553781"/>
        <a:ext cx="1476879" cy="666785"/>
      </dsp:txXfrm>
    </dsp:sp>
    <dsp:sp modelId="{D51E557A-1553-48DB-9E8F-9F340370401B}">
      <dsp:nvSpPr>
        <dsp:cNvPr id="0" name=""/>
        <dsp:cNvSpPr/>
      </dsp:nvSpPr>
      <dsp:spPr>
        <a:xfrm>
          <a:off x="839648" y="1241311"/>
          <a:ext cx="944760" cy="183087"/>
        </a:xfrm>
        <a:custGeom>
          <a:avLst/>
          <a:gdLst/>
          <a:ahLst/>
          <a:cxnLst/>
          <a:rect l="0" t="0" r="0" b="0"/>
          <a:pathLst>
            <a:path>
              <a:moveTo>
                <a:pt x="944760" y="0"/>
              </a:moveTo>
              <a:lnTo>
                <a:pt x="944760" y="91543"/>
              </a:lnTo>
              <a:lnTo>
                <a:pt x="0" y="91543"/>
              </a:lnTo>
              <a:lnTo>
                <a:pt x="0" y="1830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94" y="1424399"/>
          <a:ext cx="1676908"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Cambria" pitchFamily="18" charset="0"/>
              <a:ea typeface="Cambria" pitchFamily="18" charset="0"/>
            </a:rPr>
            <a:t>Các</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loài</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thực</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vật</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quý</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hiếm</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như</a:t>
          </a:r>
          <a:r>
            <a:rPr lang="en-US" sz="1600" kern="1200" dirty="0">
              <a:latin typeface="Cambria" pitchFamily="18" charset="0"/>
              <a:ea typeface="Cambria" pitchFamily="18" charset="0"/>
            </a:rPr>
            <a:t>: t</a:t>
          </a:r>
          <a:r>
            <a:rPr lang="vi-VN" sz="1600" kern="1200" dirty="0">
              <a:latin typeface="Cambria" pitchFamily="18" charset="0"/>
              <a:ea typeface="Cambria" pitchFamily="18" charset="0"/>
            </a:rPr>
            <a:t>rầm hương, trắc, sâm Ngọc Linh,  nghiến,</a:t>
          </a:r>
          <a:r>
            <a:rPr lang="en-US" sz="1600" kern="1200" dirty="0">
              <a:latin typeface="Cambria" pitchFamily="18" charset="0"/>
              <a:ea typeface="Cambria" pitchFamily="18" charset="0"/>
            </a:rPr>
            <a:t>…</a:t>
          </a:r>
        </a:p>
      </dsp:txBody>
      <dsp:txXfrm>
        <a:off x="46526" y="1469731"/>
        <a:ext cx="1586244" cy="1457100"/>
      </dsp:txXfrm>
    </dsp:sp>
    <dsp:sp modelId="{B5C99304-917D-49E0-9151-E32A0AB859FC}">
      <dsp:nvSpPr>
        <dsp:cNvPr id="0" name=""/>
        <dsp:cNvSpPr/>
      </dsp:nvSpPr>
      <dsp:spPr>
        <a:xfrm>
          <a:off x="1784409" y="1241311"/>
          <a:ext cx="942635" cy="182973"/>
        </a:xfrm>
        <a:custGeom>
          <a:avLst/>
          <a:gdLst/>
          <a:ahLst/>
          <a:cxnLst/>
          <a:rect l="0" t="0" r="0" b="0"/>
          <a:pathLst>
            <a:path>
              <a:moveTo>
                <a:pt x="0" y="0"/>
              </a:moveTo>
              <a:lnTo>
                <a:pt x="0" y="91486"/>
              </a:lnTo>
              <a:lnTo>
                <a:pt x="942635" y="91486"/>
              </a:lnTo>
              <a:lnTo>
                <a:pt x="942635" y="1829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381F5-9104-4B6C-B2BD-30E0775303D9}">
      <dsp:nvSpPr>
        <dsp:cNvPr id="0" name=""/>
        <dsp:cNvSpPr/>
      </dsp:nvSpPr>
      <dsp:spPr>
        <a:xfrm>
          <a:off x="1885270" y="1424284"/>
          <a:ext cx="1683547"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Cambria" pitchFamily="18" charset="0"/>
              <a:ea typeface="Cambria" pitchFamily="18" charset="0"/>
            </a:rPr>
            <a:t>Các</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loài</a:t>
          </a:r>
          <a:br>
            <a:rPr lang="en-US" sz="1600" kern="1200" dirty="0">
              <a:latin typeface="Cambria" pitchFamily="18" charset="0"/>
              <a:ea typeface="Cambria" pitchFamily="18" charset="0"/>
            </a:rPr>
          </a:b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động</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vật</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quý</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hiếm</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như</a:t>
          </a:r>
          <a:r>
            <a:rPr lang="en-US" sz="1600" kern="1200" dirty="0">
              <a:latin typeface="Cambria" pitchFamily="18" charset="0"/>
              <a:ea typeface="Cambria" pitchFamily="18" charset="0"/>
            </a:rPr>
            <a:t>: </a:t>
          </a:r>
          <a:r>
            <a:rPr lang="it-IT" sz="1600" kern="1200" dirty="0">
              <a:latin typeface="Cambria" pitchFamily="18" charset="0"/>
              <a:ea typeface="Cambria" pitchFamily="18" charset="0"/>
            </a:rPr>
            <a:t>sao la, voi, bò tót, trĩ,…</a:t>
          </a:r>
          <a:endParaRPr lang="en-US" sz="1600" kern="1200" dirty="0">
            <a:latin typeface="Cambria" pitchFamily="18" charset="0"/>
            <a:ea typeface="Cambria" pitchFamily="18" charset="0"/>
          </a:endParaRPr>
        </a:p>
      </dsp:txBody>
      <dsp:txXfrm>
        <a:off x="1930602" y="1469616"/>
        <a:ext cx="1592883" cy="1457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185" y="0"/>
          <a:ext cx="4265729" cy="4265729"/>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22237" y="429285"/>
          <a:ext cx="3171607" cy="8213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vi-VN" sz="1600" kern="1200" dirty="0">
              <a:latin typeface="Cambria" pitchFamily="18" charset="0"/>
              <a:ea typeface="Cambria" pitchFamily="18" charset="0"/>
            </a:rPr>
            <a:t>Trong mỗi loài lại có số lượng cá thể rất lớn, tạo nên sự đa dạng của nguồn gen di truyền.</a:t>
          </a:r>
          <a:endParaRPr lang="en-US" sz="1600" kern="1200" dirty="0">
            <a:latin typeface="Cambria" pitchFamily="18" charset="0"/>
            <a:ea typeface="Cambria" pitchFamily="18" charset="0"/>
          </a:endParaRPr>
        </a:p>
      </dsp:txBody>
      <dsp:txXfrm>
        <a:off x="1962332" y="469380"/>
        <a:ext cx="3091417" cy="741162"/>
      </dsp:txXfrm>
    </dsp:sp>
    <dsp:sp modelId="{6B012C9F-A982-4B4A-96FC-1B3F664ED7EE}">
      <dsp:nvSpPr>
        <dsp:cNvPr id="0" name=""/>
        <dsp:cNvSpPr/>
      </dsp:nvSpPr>
      <dsp:spPr>
        <a:xfrm>
          <a:off x="1904047" y="1309062"/>
          <a:ext cx="3207986" cy="98577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vi-VN" sz="1600" kern="1200" dirty="0">
              <a:latin typeface="Cambria" pitchFamily="18" charset="0"/>
              <a:ea typeface="Cambria" pitchFamily="18" charset="0"/>
            </a:rPr>
            <a:t>Hệ sinh thái tự nhiên trên cạn như rừng kín thường xanh, rừng thưa, rừng tre nứa, rừng trên núi đá vôi,...</a:t>
          </a:r>
          <a:endParaRPr lang="en-US" sz="1600" kern="1200" dirty="0">
            <a:latin typeface="Cambria" pitchFamily="18" charset="0"/>
            <a:ea typeface="Cambria" pitchFamily="18" charset="0"/>
          </a:endParaRPr>
        </a:p>
      </dsp:txBody>
      <dsp:txXfrm>
        <a:off x="1952169" y="1357184"/>
        <a:ext cx="3111742" cy="889534"/>
      </dsp:txXfrm>
    </dsp:sp>
    <dsp:sp modelId="{A4201F5A-F832-4105-81DE-95931E12C0A7}">
      <dsp:nvSpPr>
        <dsp:cNvPr id="0" name=""/>
        <dsp:cNvSpPr/>
      </dsp:nvSpPr>
      <dsp:spPr>
        <a:xfrm>
          <a:off x="1893414" y="2353265"/>
          <a:ext cx="3229252" cy="6878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vi-VN" sz="1600" kern="1200" dirty="0">
              <a:latin typeface="Cambria" pitchFamily="18" charset="0"/>
              <a:ea typeface="Cambria" pitchFamily="18" charset="0"/>
            </a:rPr>
            <a:t>Hệ sinh thái tự nhiên dưới nước: nước mặn, nước ngọt</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sông</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hồ</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đầm</a:t>
          </a:r>
          <a:r>
            <a:rPr lang="en-US" sz="1600" kern="1200" dirty="0">
              <a:latin typeface="Cambria" pitchFamily="18" charset="0"/>
              <a:ea typeface="Cambria" pitchFamily="18" charset="0"/>
            </a:rPr>
            <a:t>,…</a:t>
          </a:r>
        </a:p>
      </dsp:txBody>
      <dsp:txXfrm>
        <a:off x="1926994" y="2386845"/>
        <a:ext cx="3162092" cy="620727"/>
      </dsp:txXfrm>
    </dsp:sp>
    <dsp:sp modelId="{46231C38-E278-45F9-B816-F3A414511A6E}">
      <dsp:nvSpPr>
        <dsp:cNvPr id="0" name=""/>
        <dsp:cNvSpPr/>
      </dsp:nvSpPr>
      <dsp:spPr>
        <a:xfrm>
          <a:off x="1893414" y="3099577"/>
          <a:ext cx="3229252" cy="67844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vi-VN" sz="1600" kern="1200" dirty="0">
              <a:latin typeface="Cambria" pitchFamily="18" charset="0"/>
              <a:ea typeface="Cambria" pitchFamily="18" charset="0"/>
            </a:rPr>
            <a:t>Các hệ sinh thái nông nghiệp: sản xuất nông nghiệp, lâm nghiệp và thuỷ sản của con người.</a:t>
          </a:r>
          <a:endParaRPr lang="en-US" sz="1600" kern="1200" dirty="0">
            <a:latin typeface="Cambria" pitchFamily="18" charset="0"/>
            <a:ea typeface="Cambria" pitchFamily="18" charset="0"/>
          </a:endParaRPr>
        </a:p>
      </dsp:txBody>
      <dsp:txXfrm>
        <a:off x="1926533" y="3132696"/>
        <a:ext cx="3163014" cy="612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Suy giảm về hệ sinh thái: </a:t>
          </a:r>
          <a:r>
            <a:rPr lang="en-US" sz="1800" b="0" kern="1200" dirty="0" err="1">
              <a:solidFill>
                <a:schemeClr val="tx1"/>
              </a:solidFill>
              <a:latin typeface="Cambria" pitchFamily="18" charset="0"/>
              <a:ea typeface="Cambria" pitchFamily="18" charset="0"/>
            </a:rPr>
            <a:t>các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hệ</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sinh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rừng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nguyên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sinh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bị</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hoại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gần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hết</a:t>
          </a:r>
          <a:r>
            <a:rPr lang="vi-VN" sz="1800" b="0" kern="1200" dirty="0">
              <a:solidFill>
                <a:schemeClr val="tx1"/>
              </a:solidFill>
              <a:latin typeface="Cambria" pitchFamily="18" charset="0"/>
              <a:ea typeface="Cambria" pitchFamily="18" charset="0"/>
            </a:rPr>
            <a:t>.</a:t>
          </a:r>
          <a:r>
            <a:rPr lang="en-US" sz="1800" b="0" kern="1200" dirty="0">
              <a:solidFill>
                <a:schemeClr val="tx1"/>
              </a:solidFill>
              <a:latin typeface="Cambria" pitchFamily="18" charset="0"/>
              <a:ea typeface="Cambria" pitchFamily="18" charset="0"/>
            </a:rPr>
            <a:t> </a:t>
          </a:r>
        </a:p>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Suy giảm số lượng cá thể, loài sinh vật</a:t>
          </a:r>
          <a:r>
            <a:rPr lang="vi-VN" sz="1800" b="0" kern="1200" dirty="0">
              <a:solidFill>
                <a:schemeClr val="tx1"/>
              </a:solidFill>
              <a:latin typeface="Cambria" pitchFamily="18" charset="0"/>
              <a:ea typeface="Cambria" pitchFamily="18" charset="0"/>
            </a:rPr>
            <a:t>: nhiều loài động, thực vật có nguy cơ bị tuyệt chủng.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Suy</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giảm</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về</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nguồn</a:t>
          </a:r>
          <a:r>
            <a:rPr lang="en-US" sz="1800" b="1" kern="1200" dirty="0">
              <a:solidFill>
                <a:schemeClr val="tx1"/>
              </a:solidFill>
              <a:latin typeface="Cambria" pitchFamily="18" charset="0"/>
              <a:ea typeface="Cambria" pitchFamily="18" charset="0"/>
            </a:rPr>
            <a:t> gen.</a:t>
          </a:r>
          <a:endParaRPr lang="en-US" sz="1800" b="0" kern="1200" dirty="0">
            <a:solidFill>
              <a:schemeClr val="tx1"/>
            </a:solidFill>
            <a:latin typeface="Cambria" pitchFamily="18" charset="0"/>
            <a:ea typeface="Cambria" pitchFamily="18" charset="0"/>
          </a:endParaRP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398"/>
          <a:ext cx="6153508" cy="7874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75 loài thú, 57 loài chim, 75 loài bò sát, 53 loài lưỡng cư, 136 loài cá.</a:t>
          </a:r>
          <a:endParaRPr lang="en-US" sz="1800" b="0" kern="1200" dirty="0">
            <a:solidFill>
              <a:schemeClr val="tx1"/>
            </a:solidFill>
            <a:latin typeface="Cambria" pitchFamily="18" charset="0"/>
            <a:ea typeface="Cambria" pitchFamily="18" charset="0"/>
          </a:endParaRPr>
        </a:p>
      </dsp:txBody>
      <dsp:txXfrm>
        <a:off x="1090536" y="2184398"/>
        <a:ext cx="6153508" cy="78740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Các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yếu</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tố</a:t>
          </a:r>
          <a:r>
            <a:rPr lang="en-US" sz="1800" b="1" kern="1200" dirty="0">
              <a:solidFill>
                <a:schemeClr val="tx1"/>
              </a:solidFill>
              <a:latin typeface="Cambria" pitchFamily="18" charset="0"/>
              <a:ea typeface="Cambria" pitchFamily="18" charset="0"/>
            </a:rPr>
            <a:t> tự </a:t>
          </a:r>
          <a:r>
            <a:rPr lang="en-US" sz="1800" b="1" kern="1200" dirty="0" err="1">
              <a:solidFill>
                <a:schemeClr val="tx1"/>
              </a:solidFill>
              <a:latin typeface="Cambria" pitchFamily="18" charset="0"/>
              <a:ea typeface="Cambria" pitchFamily="18" charset="0"/>
            </a:rPr>
            <a:t>nhiên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bão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cháy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rừng</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Con người</a:t>
          </a:r>
          <a:r>
            <a:rPr lang="vi-VN" sz="1800" kern="1200" dirty="0">
              <a:solidFill>
                <a:schemeClr val="tx1"/>
              </a:solidFill>
              <a:latin typeface="Cambria" pitchFamily="18" charset="0"/>
              <a:ea typeface="Cambria" pitchFamily="18" charset="0"/>
            </a:rPr>
            <a:t>: khai thác rừng, phá rừng, đốt rừng, chiến tranh, săn bắt động vật hoang dã…</a:t>
          </a:r>
          <a:endParaRPr lang="en-US" sz="1800" kern="1200" dirty="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Mất cân bằng sinh thái, ảnh hưởng đến môi trường sống của con người</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Ảnh hưởng đến an ninh lương thực, suy giảm nguồn gen</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biến đổi khí hậ</a:t>
          </a:r>
          <a:r>
            <a:rPr lang="en-US" sz="1800" b="0" kern="1200" dirty="0">
              <a:solidFill>
                <a:schemeClr val="tx1"/>
              </a:solidFill>
              <a:latin typeface="Cambria" pitchFamily="18" charset="0"/>
              <a:ea typeface="Cambria" pitchFamily="18" charset="0"/>
            </a:rPr>
            <a:t>u,…</a:t>
          </a: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Q</a:t>
          </a:r>
          <a:r>
            <a:rPr lang="vi-VN" sz="1800" b="0" kern="1200" dirty="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B</a:t>
          </a:r>
          <a:r>
            <a:rPr lang="vi-VN" sz="1800" b="0" kern="1200" dirty="0">
              <a:solidFill>
                <a:schemeClr val="tx1"/>
              </a:solidFill>
              <a:latin typeface="Cambria" pitchFamily="18" charset="0"/>
              <a:ea typeface="Cambria" pitchFamily="18" charset="0"/>
            </a:rPr>
            <a:t>ảo vệ đa dạng sinh học chính là bảo vệ môi trường sống của chúng ta.</a:t>
          </a: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Xây dựng các khu bảo tồn thiên nhiên và vườn quốc gia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trồng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bảo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vệ</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rừng</a:t>
          </a:r>
          <a:r>
            <a:rPr lang="en-US" sz="1800" b="0" kern="1200" dirty="0">
              <a:solidFill>
                <a:schemeClr val="tx1"/>
              </a:solidFill>
              <a:latin typeface="Cambria" pitchFamily="18" charset="0"/>
              <a:ea typeface="Cambria" pitchFamily="18" charset="0"/>
            </a:rPr>
            <a:t>, n</a:t>
          </a:r>
          <a:r>
            <a:rPr lang="vi-VN" sz="1800" b="0" kern="1200" dirty="0">
              <a:solidFill>
                <a:schemeClr val="tx1"/>
              </a:solidFill>
              <a:latin typeface="Cambria" pitchFamily="18" charset="0"/>
              <a:ea typeface="Cambria" pitchFamily="18" charset="0"/>
            </a:rPr>
            <a:t>âng cao ý thức người dân.</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Ngăn chặn nạn phá rừng, săn bắt động vật hoang dã.</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Xử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chất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thải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nghiệp</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nghiệp</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sinh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hoạt</a:t>
          </a:r>
          <a:r>
            <a:rPr lang="en-US" sz="1800" b="0" kern="1200" dirty="0">
              <a:solidFill>
                <a:schemeClr val="tx1"/>
              </a:solidFill>
              <a:latin typeface="Cambria" pitchFamily="18" charset="0"/>
              <a:ea typeface="Cambria" pitchFamily="18" charset="0"/>
            </a:rPr>
            <a:t>.</a:t>
          </a: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9.png"/><Relationship Id="rId7" Type="http://schemas.openxmlformats.org/officeDocument/2006/relationships/image" Target="../media/image37.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3.png"/><Relationship Id="rId4" Type="http://schemas.openxmlformats.org/officeDocument/2006/relationships/image" Target="../media/image15.jpe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5.jpe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16.png"/><Relationship Id="rId10" Type="http://schemas.openxmlformats.org/officeDocument/2006/relationships/image" Target="../media/image47.png"/><Relationship Id="rId4" Type="http://schemas.openxmlformats.org/officeDocument/2006/relationships/image" Target="../media/image15.jpeg"/><Relationship Id="rId9"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1.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Data" Target="../diagrams/data1.xml"/><Relationship Id="rId5" Type="http://schemas.openxmlformats.org/officeDocument/2006/relationships/image" Target="../media/image16.png"/><Relationship Id="rId15" Type="http://schemas.microsoft.com/office/2007/relationships/diagramDrawing" Target="../diagrams/drawing1.xml"/><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23.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21.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1. </a:t>
            </a:r>
            <a:r>
              <a:rPr lang="en-US" sz="2400" b="1" dirty="0" err="1">
                <a:latin typeface="Cambria" pitchFamily="18" charset="0"/>
                <a:ea typeface="Cambria" pitchFamily="18" charset="0"/>
              </a:rPr>
              <a:t>Báo</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Đốm</a:t>
            </a:r>
            <a:r>
              <a:rPr lang="en-US" sz="2400" b="1" dirty="0">
                <a:latin typeface="Cambria" pitchFamily="18" charset="0"/>
                <a:ea typeface="Cambria" pitchFamily="18" charset="0"/>
              </a:rPr>
              <a:t> </a:t>
            </a: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4. </a:t>
            </a:r>
            <a:r>
              <a:rPr lang="en-US" sz="2400" b="1" dirty="0" err="1">
                <a:latin typeface="Cambria" pitchFamily="18" charset="0"/>
                <a:ea typeface="Cambria" pitchFamily="18" charset="0"/>
              </a:rPr>
              <a:t>Tê</a:t>
            </a:r>
            <a:r>
              <a:rPr lang="en-US" sz="2400" b="1" dirty="0">
                <a:latin typeface="Cambria" pitchFamily="18" charset="0"/>
                <a:ea typeface="Cambria" pitchFamily="18" charset="0"/>
              </a:rPr>
              <a:t> </a:t>
            </a:r>
            <a:r>
              <a:rPr lang="en-US" sz="2400" b="1" dirty="0" err="1">
                <a:latin typeface="Cambria" pitchFamily="18" charset="0"/>
                <a:ea typeface="Cambria" pitchFamily="18" charset="0"/>
              </a:rPr>
              <a:t>Giác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2. </a:t>
            </a:r>
            <a:r>
              <a:rPr lang="en-US" sz="2400" b="1" dirty="0" err="1">
                <a:latin typeface="Cambria" pitchFamily="18" charset="0"/>
                <a:ea typeface="Cambria" pitchFamily="18" charset="0"/>
              </a:rPr>
              <a:t>Sư</a:t>
            </a:r>
            <a:r>
              <a:rPr lang="en-US" sz="2400" b="1" dirty="0">
                <a:latin typeface="Cambria" pitchFamily="18" charset="0"/>
                <a:ea typeface="Cambria" pitchFamily="18" charset="0"/>
              </a:rPr>
              <a:t> </a:t>
            </a:r>
            <a:r>
              <a:rPr lang="en-US" sz="2400" b="1" dirty="0" err="1">
                <a:latin typeface="Cambria" pitchFamily="18" charset="0"/>
                <a:ea typeface="Cambria" pitchFamily="18" charset="0"/>
              </a:rPr>
              <a:t>Tử</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3. Con </a:t>
            </a:r>
            <a:r>
              <a:rPr lang="en-US" sz="2400" b="1" dirty="0" err="1">
                <a:latin typeface="Cambria" pitchFamily="18" charset="0"/>
                <a:ea typeface="Cambria" pitchFamily="18" charset="0"/>
              </a:rPr>
              <a:t>Voi</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5. </a:t>
            </a:r>
            <a:r>
              <a:rPr lang="en-US" sz="2400" b="1" dirty="0" err="1">
                <a:latin typeface="Cambria" pitchFamily="18" charset="0"/>
                <a:ea typeface="Cambria" pitchFamily="18" charset="0"/>
              </a:rPr>
              <a:t>Hà</a:t>
            </a:r>
            <a:r>
              <a:rPr lang="en-US" sz="2400" b="1" dirty="0">
                <a:latin typeface="Cambria" pitchFamily="18" charset="0"/>
                <a:ea typeface="Cambria" pitchFamily="18" charset="0"/>
              </a:rPr>
              <a:t> </a:t>
            </a:r>
            <a:r>
              <a:rPr lang="en-US" sz="2400" b="1" dirty="0" err="1">
                <a:latin typeface="Cambria" pitchFamily="18" charset="0"/>
                <a:ea typeface="Cambria" pitchFamily="18" charset="0"/>
              </a:rPr>
              <a:t>Mã</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6. Con </a:t>
            </a:r>
            <a:r>
              <a:rPr lang="en-US" sz="2400" b="1" dirty="0" err="1">
                <a:latin typeface="Cambria" pitchFamily="18" charset="0"/>
                <a:ea typeface="Cambria" pitchFamily="18" charset="0"/>
              </a:rPr>
              <a:t>Cáo</a:t>
            </a:r>
            <a:endParaRPr lang="en-US" sz="2400" b="1" dirty="0">
              <a:latin typeface="Cambria" pitchFamily="18" charset="0"/>
              <a:ea typeface="Cambria" pitchFamily="18" charset="0"/>
            </a:endParaRPr>
          </a:p>
        </p:txBody>
      </p:sp>
      <p:pic>
        <p:nvPicPr>
          <p:cNvPr id="18" name="Picture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672" y="1905000"/>
            <a:ext cx="2636584" cy="1828800"/>
          </a:xfrm>
          <a:prstGeom prst="rect">
            <a:avLst/>
          </a:prstGeom>
          <a:noFill/>
          <a:ln>
            <a:solidFill>
              <a:srgbClr val="FF0000"/>
            </a:solidFill>
          </a:ln>
        </p:spPr>
      </p:pic>
      <p:pic>
        <p:nvPicPr>
          <p:cNvPr id="19" name="Picture 18"/>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a:solidFill>
              <a:srgbClr val="FF0000"/>
            </a:solidFill>
          </a:ln>
        </p:spPr>
      </p:pic>
      <p:pic>
        <p:nvPicPr>
          <p:cNvPr id="20" name="Picture 19"/>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4100" y="1889760"/>
            <a:ext cx="2705100" cy="1844040"/>
          </a:xfrm>
          <a:prstGeom prst="rect">
            <a:avLst/>
          </a:prstGeom>
          <a:noFill/>
          <a:ln>
            <a:solidFill>
              <a:srgbClr val="FF0000"/>
            </a:solidFill>
          </a:ln>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52" y="4419600"/>
            <a:ext cx="2641664" cy="1889758"/>
          </a:xfrm>
          <a:prstGeom prst="rect">
            <a:avLst/>
          </a:prstGeom>
          <a:noFill/>
          <a:ln>
            <a:solidFill>
              <a:srgbClr val="FF0000"/>
            </a:solidFill>
          </a:ln>
        </p:spPr>
      </p:pic>
      <p:pic>
        <p:nvPicPr>
          <p:cNvPr id="22" name="Picture 2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a:solidFill>
              <a:srgbClr val="FF0000"/>
            </a:solidFill>
          </a:ln>
        </p:spPr>
      </p:pic>
      <p:pic>
        <p:nvPicPr>
          <p:cNvPr id="23" name="Picture 22"/>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4260" y="4419600"/>
            <a:ext cx="2694940" cy="1904998"/>
          </a:xfrm>
          <a:prstGeom prst="rect">
            <a:avLst/>
          </a:prstGeom>
          <a:noFill/>
          <a:ln>
            <a:solidFill>
              <a:srgbClr val="FF0000"/>
            </a:solidFill>
          </a:ln>
        </p:spPr>
      </p:pic>
    </p:spTree>
    <p:extLst>
      <p:ext uri="{BB962C8B-B14F-4D97-AF65-F5344CB8AC3E}">
        <p14:creationId xmlns:p14="http://schemas.microsoft.com/office/powerpoint/2010/main" val="31516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4290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954655"/>
          </a:xfrm>
          <a:prstGeom prst="rect">
            <a:avLst/>
          </a:prstGeom>
        </p:spPr>
        <p:txBody>
          <a:bodyPr wrap="square">
            <a:spAutoFit/>
          </a:bodyPr>
          <a:lstStyle/>
          <a:p>
            <a:pPr algn="just">
              <a:spcBef>
                <a:spcPts val="600"/>
              </a:spcBef>
              <a:spcAft>
                <a:spcPts val="0"/>
              </a:spcAft>
            </a:pPr>
            <a:r>
              <a:rPr lang="en-US" sz="2200" b="1" dirty="0">
                <a:latin typeface="Cambria" pitchFamily="18" charset="0"/>
                <a:ea typeface="Cambria" pitchFamily="18" charset="0"/>
                <a:cs typeface="Times New Roman"/>
              </a:rPr>
              <a:t>* </a:t>
            </a:r>
            <a:r>
              <a:rPr lang="vi-VN" sz="2200" b="1" dirty="0">
                <a:latin typeface="Cambria" pitchFamily="18" charset="0"/>
                <a:ea typeface="Cambria" pitchFamily="18" charset="0"/>
                <a:cs typeface="Times New Roman"/>
              </a:rPr>
              <a:t>Đa dạng về thành phần loài: </a:t>
            </a:r>
            <a:r>
              <a:rPr lang="en-US" sz="2200" dirty="0" err="1">
                <a:latin typeface="Cambria" pitchFamily="18" charset="0"/>
                <a:ea typeface="Cambria" pitchFamily="18" charset="0"/>
                <a:cs typeface="Times New Roman"/>
              </a:rPr>
              <a:t>có</a:t>
            </a:r>
            <a:r>
              <a:rPr lang="en-US" sz="2200" dirty="0">
                <a:latin typeface="Cambria" pitchFamily="18" charset="0"/>
                <a:ea typeface="Cambria" pitchFamily="18" charset="0"/>
                <a:cs typeface="Times New Roman"/>
              </a:rPr>
              <a:t> h</a:t>
            </a:r>
            <a:r>
              <a:rPr lang="vi-VN" sz="2200" dirty="0">
                <a:latin typeface="Cambria" pitchFamily="18" charset="0"/>
                <a:ea typeface="Cambria" pitchFamily="18" charset="0"/>
                <a:cs typeface="Times New Roman"/>
              </a:rPr>
              <a:t>ơn 50.000 loài sinh vật, trong đó </a:t>
            </a:r>
            <a:r>
              <a:rPr lang="en-US" sz="2200" dirty="0" err="1">
                <a:latin typeface="Cambria" pitchFamily="18" charset="0"/>
                <a:ea typeface="Cambria" pitchFamily="18" charset="0"/>
                <a:cs typeface="Times New Roman"/>
              </a:rPr>
              <a:t>có</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nhiều</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loài</a:t>
            </a: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quý hiếm</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như</a:t>
            </a: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Trầm hương, trắc, sâm Ngọc Linh</a:t>
            </a:r>
            <a:r>
              <a:rPr lang="en-US" sz="2200" dirty="0">
                <a:latin typeface="Cambria" pitchFamily="18" charset="0"/>
                <a:ea typeface="Cambria" pitchFamily="18" charset="0"/>
                <a:cs typeface="Times New Roman"/>
              </a:rPr>
              <a:t>, s</a:t>
            </a:r>
            <a:r>
              <a:rPr lang="vi-VN" sz="2200" dirty="0">
                <a:latin typeface="Cambria" pitchFamily="18" charset="0"/>
                <a:ea typeface="Cambria" pitchFamily="18" charset="0"/>
                <a:cs typeface="Times New Roman"/>
              </a:rPr>
              <a:t>ao la, voi, bò tót, trĩ….</a:t>
            </a:r>
            <a:endParaRPr lang="en-US" sz="2200" dirty="0">
              <a:latin typeface="Cambria" pitchFamily="18" charset="0"/>
              <a:ea typeface="Cambria" pitchFamily="18" charset="0"/>
              <a:cs typeface="Times New Roman"/>
            </a:endParaRPr>
          </a:p>
          <a:p>
            <a:pPr algn="just">
              <a:spcBef>
                <a:spcPts val="600"/>
              </a:spcBef>
              <a:spcAft>
                <a:spcPts val="0"/>
              </a:spcAft>
            </a:pPr>
            <a:r>
              <a:rPr lang="vi-VN" sz="2200" b="1" dirty="0">
                <a:latin typeface="Cambria" pitchFamily="18" charset="0"/>
                <a:ea typeface="Cambria" pitchFamily="18" charset="0"/>
                <a:cs typeface="Times New Roman"/>
              </a:rPr>
              <a:t>* Đa dạng về nguồn gen di truyền</a:t>
            </a:r>
            <a:r>
              <a:rPr lang="vi-VN" sz="2200" dirty="0">
                <a:latin typeface="Cambria" pitchFamily="18" charset="0"/>
                <a:ea typeface="Cambria" pitchFamily="18" charset="0"/>
                <a:cs typeface="Times New Roman"/>
              </a:rPr>
              <a:t>: </a:t>
            </a:r>
            <a:r>
              <a:rPr lang="en-US" sz="2200" dirty="0">
                <a:latin typeface="Cambria" pitchFamily="18" charset="0"/>
                <a:ea typeface="Cambria" pitchFamily="18" charset="0"/>
                <a:cs typeface="Times New Roman"/>
              </a:rPr>
              <a:t>t</a:t>
            </a:r>
            <a:r>
              <a:rPr lang="vi-VN" sz="2200" dirty="0">
                <a:latin typeface="Cambria" pitchFamily="18" charset="0"/>
                <a:ea typeface="Cambria" pitchFamily="18" charset="0"/>
                <a:cs typeface="Times New Roman"/>
              </a:rPr>
              <a:t>rong mỗi loài lại có số lượng cá thể rất lớn, tạo nên sự đa dạng của nguồn gen di truyền.</a:t>
            </a:r>
          </a:p>
          <a:p>
            <a:pPr algn="just">
              <a:spcBef>
                <a:spcPts val="600"/>
              </a:spcBef>
              <a:spcAft>
                <a:spcPts val="0"/>
              </a:spcAft>
            </a:pPr>
            <a:r>
              <a:rPr lang="vi-VN" sz="2200" b="1" dirty="0">
                <a:latin typeface="Cambria" pitchFamily="18" charset="0"/>
                <a:ea typeface="Cambria" pitchFamily="18" charset="0"/>
                <a:cs typeface="Times New Roman"/>
              </a:rPr>
              <a:t>* Đa dạng về hệ sinh thái:</a:t>
            </a:r>
            <a:r>
              <a:rPr lang="en-US" sz="2200" b="1" dirty="0">
                <a:latin typeface="Cambria" pitchFamily="18" charset="0"/>
                <a:ea typeface="Cambria" pitchFamily="18" charset="0"/>
                <a:cs typeface="Times New Roman"/>
              </a:rPr>
              <a:t> h</a:t>
            </a:r>
            <a:r>
              <a:rPr lang="vi-VN" sz="2200" dirty="0">
                <a:latin typeface="Cambria" pitchFamily="18" charset="0"/>
                <a:ea typeface="Cambria" pitchFamily="18" charset="0"/>
                <a:cs typeface="Times New Roman"/>
              </a:rPr>
              <a:t>ệ sinh thái tự nhiên trên cạn</a:t>
            </a: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dưới nước</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và</a:t>
            </a:r>
            <a:r>
              <a:rPr lang="en-US" sz="2200" dirty="0">
                <a:latin typeface="Cambria" pitchFamily="18" charset="0"/>
                <a:ea typeface="Cambria" pitchFamily="18" charset="0"/>
                <a:cs typeface="Times New Roman"/>
              </a:rPr>
              <a:t> c</a:t>
            </a:r>
            <a:r>
              <a:rPr lang="vi-VN" sz="2200" dirty="0">
                <a:latin typeface="Cambria" pitchFamily="18" charset="0"/>
                <a:ea typeface="Cambria" pitchFamily="18" charset="0"/>
                <a:cs typeface="Times New Roman"/>
              </a:rPr>
              <a:t>ác hệ sinh thái nông nghiệp</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spTree>
    <p:extLst>
      <p:ext uri="{BB962C8B-B14F-4D97-AF65-F5344CB8AC3E}">
        <p14:creationId xmlns:p14="http://schemas.microsoft.com/office/powerpoint/2010/main" val="205193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BẢO TỒN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ĐA DẠNG SINH HỌC Ở </a:t>
            </a:r>
            <a:r>
              <a:rPr lang="en-US" sz="2400" b="1" dirty="0">
                <a:solidFill>
                  <a:srgbClr val="0D30DD"/>
                </a:solidFill>
                <a:latin typeface="Cambria" pitchFamily="18" charset="0"/>
              </a:rPr>
              <a:t>VIỆT NAM</a:t>
            </a:r>
          </a:p>
        </p:txBody>
      </p:sp>
      <p:sp>
        <p:nvSpPr>
          <p:cNvPr id="22" name="Rectangle 21"/>
          <p:cNvSpPr/>
          <p:nvPr/>
        </p:nvSpPr>
        <p:spPr>
          <a:xfrm>
            <a:off x="268865" y="1274088"/>
            <a:ext cx="3998335" cy="5355312"/>
          </a:xfrm>
          <a:prstGeom prst="rect">
            <a:avLst/>
          </a:prstGeom>
          <a:solidFill>
            <a:srgbClr val="BCFCD4"/>
          </a:solidFill>
          <a:ln>
            <a:solidFill>
              <a:srgbClr val="00B050"/>
            </a:solidFill>
          </a:ln>
        </p:spPr>
        <p:txBody>
          <a:bodyPr wrap="square">
            <a:spAutoFit/>
          </a:bodyPr>
          <a:lstStyle/>
          <a:p>
            <a:pPr algn="ctr"/>
            <a:r>
              <a:rPr lang="en-US" b="1" dirty="0">
                <a:solidFill>
                  <a:srgbClr val="00B050"/>
                </a:solidFill>
                <a:latin typeface="Cambria" panose="02040503050406030204" pitchFamily="18" charset="0"/>
                <a:ea typeface="Cambria" panose="02040503050406030204" pitchFamily="18" charset="0"/>
              </a:rPr>
              <a:t>HOẠT ĐỘNG NHÓM</a:t>
            </a:r>
          </a:p>
          <a:p>
            <a:pPr algn="ctr"/>
            <a:r>
              <a:rPr lang="en-US" b="1" dirty="0" err="1">
                <a:solidFill>
                  <a:srgbClr val="00B050"/>
                </a:solidFill>
                <a:latin typeface="Cambria" panose="02040503050406030204" pitchFamily="18" charset="0"/>
                <a:ea typeface="Cambria" panose="02040503050406030204" pitchFamily="18" charset="0"/>
              </a:rPr>
              <a:t>Thời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gian</a:t>
            </a:r>
            <a:r>
              <a:rPr lang="en-US" b="1" dirty="0">
                <a:solidFill>
                  <a:srgbClr val="00B050"/>
                </a:solidFill>
                <a:latin typeface="Cambria" panose="02040503050406030204" pitchFamily="18" charset="0"/>
                <a:ea typeface="Cambria" panose="02040503050406030204" pitchFamily="18" charset="0"/>
              </a:rPr>
              <a:t>: 10 </a:t>
            </a:r>
            <a:r>
              <a:rPr lang="en-US" b="1" dirty="0" err="1">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a:solidFill>
                  <a:srgbClr val="FF0000"/>
                </a:solidFill>
                <a:latin typeface="Cambria" panose="02040503050406030204" pitchFamily="18" charset="0"/>
                <a:ea typeface="Cambria" panose="02040503050406030204" pitchFamily="18" charset="0"/>
              </a:rPr>
              <a:t>NHIỆM VỤ</a:t>
            </a:r>
          </a:p>
          <a:p>
            <a:pPr algn="just"/>
            <a:r>
              <a:rPr lang="en-US" b="1" dirty="0">
                <a:solidFill>
                  <a:srgbClr val="00B050"/>
                </a:solidFill>
                <a:latin typeface="Cambria" panose="02040503050406030204" pitchFamily="18" charset="0"/>
                <a:ea typeface="Cambria" panose="02040503050406030204" pitchFamily="18" charset="0"/>
              </a:rPr>
              <a:t>* NHÓM 1, 2, 3 VÀ 4: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video clip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Times New Roman"/>
                <a:ea typeface="Times New Roman"/>
              </a:rPr>
              <a:t>- </a:t>
            </a:r>
            <a:r>
              <a:rPr lang="vi-VN" i="1" dirty="0">
                <a:solidFill>
                  <a:srgbClr val="FF0000"/>
                </a:solidFill>
                <a:latin typeface="Times New Roman"/>
                <a:ea typeface="Times New Roman"/>
              </a:rPr>
              <a:t>Chứng minh đa dạng sinh học ở nước ta đang bị suy giảm.</a:t>
            </a:r>
            <a:endParaRPr lang="en-US" i="1" dirty="0">
              <a:solidFill>
                <a:srgbClr val="FF0000"/>
              </a:solidFill>
              <a:latin typeface="Times New Roman"/>
              <a:ea typeface="Times New Roman"/>
            </a:endParaRP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Cho biết số lượng lòai bị đe dọa ở nước ta theo báo cáo năm 2021?</a:t>
            </a:r>
            <a:endParaRPr lang="en-US" i="1" dirty="0">
              <a:solidFill>
                <a:srgbClr val="FF0000"/>
              </a:solidFill>
              <a:latin typeface="Cambria" panose="02040503050406030204" pitchFamily="18" charset="0"/>
              <a:ea typeface="Cambria" panose="02040503050406030204" pitchFamily="18" charset="0"/>
            </a:endParaRPr>
          </a:p>
          <a:p>
            <a:pPr algn="just"/>
            <a:r>
              <a:rPr lang="en-US" i="1" dirty="0">
                <a:solidFill>
                  <a:srgbClr val="FF0000"/>
                </a:solidFill>
                <a:latin typeface="Cambria" panose="02040503050406030204" pitchFamily="18" charset="0"/>
                <a:ea typeface="Cambria" panose="02040503050406030204" pitchFamily="18" charset="0"/>
              </a:rPr>
              <a:t>- Cho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n</a:t>
            </a:r>
            <a:r>
              <a:rPr lang="vi-VN" i="1" dirty="0">
                <a:solidFill>
                  <a:srgbClr val="FF0000"/>
                </a:solidFill>
                <a:latin typeface="Cambria" panose="02040503050406030204" pitchFamily="18" charset="0"/>
                <a:ea typeface="Cambria" panose="02040503050406030204" pitchFamily="18" charset="0"/>
              </a:rPr>
              <a:t>guyên nhân nào gây suy giảm đa dạng sinh học ở nước ta?</a:t>
            </a:r>
            <a:endParaRPr lang="en-US" i="1" dirty="0">
              <a:solidFill>
                <a:srgbClr val="FF0000"/>
              </a:solidFill>
              <a:latin typeface="Cambria" panose="02040503050406030204" pitchFamily="18" charset="0"/>
              <a:ea typeface="Cambria" panose="02040503050406030204" pitchFamily="18" charset="0"/>
            </a:endParaRPr>
          </a:p>
          <a:p>
            <a:pPr algn="just"/>
            <a:r>
              <a:rPr lang="en-US" b="1" dirty="0">
                <a:solidFill>
                  <a:srgbClr val="00B050"/>
                </a:solidFill>
                <a:latin typeface="Cambria" panose="02040503050406030204" pitchFamily="18" charset="0"/>
                <a:ea typeface="Cambria" panose="02040503050406030204" pitchFamily="18" charset="0"/>
              </a:rPr>
              <a:t>* NHÓM 5, 6, 7 VÀ 8: </a:t>
            </a:r>
            <a:r>
              <a:rPr lang="vi-VN" i="1" dirty="0">
                <a:solidFill>
                  <a:srgbClr val="FF0000"/>
                </a:solidFill>
                <a:latin typeface="Cambria" panose="02040503050406030204" pitchFamily="18" charset="0"/>
                <a:ea typeface="Cambria" panose="02040503050406030204" pitchFamily="18" charset="0"/>
              </a:rPr>
              <a:t>Quan sát </a:t>
            </a:r>
            <a:r>
              <a:rPr lang="en-US" i="1" dirty="0">
                <a:solidFill>
                  <a:srgbClr val="FF0000"/>
                </a:solidFill>
                <a:latin typeface="Cambria" panose="02040503050406030204" pitchFamily="18" charset="0"/>
                <a:ea typeface="Cambria" panose="02040503050406030204" pitchFamily="18" charset="0"/>
              </a:rPr>
              <a:t>video clip </a:t>
            </a:r>
            <a:r>
              <a:rPr lang="vi-VN" i="1" dirty="0">
                <a:solidFill>
                  <a:srgbClr val="FF0000"/>
                </a:solidFill>
                <a:latin typeface="Cambria" panose="02040503050406030204" pitchFamily="18" charset="0"/>
                <a:ea typeface="Cambria" panose="02040503050406030204" pitchFamily="18" charset="0"/>
              </a:rPr>
              <a:t> và kênh chữ SGK, cho biết</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dạng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học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gây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ra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những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quả</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gì</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Nêu ý nghĩa của việc bảo tồn đa dạng sinh học.</a:t>
            </a:r>
            <a:endParaRPr lang="en-US" i="1" dirty="0">
              <a:solidFill>
                <a:srgbClr val="FF0000"/>
              </a:solidFill>
              <a:latin typeface="Cambria" panose="02040503050406030204" pitchFamily="18" charset="0"/>
              <a:ea typeface="Cambria" panose="02040503050406030204" pitchFamily="18" charset="0"/>
            </a:endParaRP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Nêu một số biện pháp bảo vệ đa dạng sinh học ở nước ta.</a:t>
            </a:r>
            <a:endParaRPr lang="en-US"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39" y="12954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3">
            <a:hlinkClick r:id="" action="ppaction://media"/>
            <a:extLst>
              <a:ext uri="{FF2B5EF4-FFF2-40B4-BE49-F238E27FC236}">
                <a16:creationId xmlns:a16="http://schemas.microsoft.com/office/drawing/2014/main" id="{CD739F84-B9D5-9079-53C9-62F47EBC7A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74088"/>
            <a:ext cx="4419600" cy="5279112"/>
          </a:xfrm>
          <a:prstGeom prst="rect">
            <a:avLst/>
          </a:prstGeom>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18"/>
                </p:tgtEl>
              </p:cMediaNode>
            </p:video>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và</a:t>
            </a:r>
            <a:r>
              <a:rPr lang="en-US" dirty="0">
                <a:latin typeface="Cambria" pitchFamily="18" charset="0"/>
                <a:ea typeface="Cambria" pitchFamily="18" charset="0"/>
              </a:rPr>
              <a:t> </a:t>
            </a:r>
            <a:r>
              <a:rPr lang="en-US" dirty="0" err="1">
                <a:latin typeface="Cambria" pitchFamily="18" charset="0"/>
                <a:ea typeface="Cambria" pitchFamily="18" charset="0"/>
              </a:rPr>
              <a:t>bảo</a:t>
            </a:r>
            <a:r>
              <a:rPr lang="en-US" dirty="0">
                <a:latin typeface="Cambria" pitchFamily="18" charset="0"/>
                <a:ea typeface="Cambria" pitchFamily="18" charset="0"/>
              </a:rPr>
              <a:t> </a:t>
            </a:r>
            <a:r>
              <a:rPr lang="en-US" dirty="0" err="1">
                <a:latin typeface="Cambria" pitchFamily="18" charset="0"/>
                <a:ea typeface="Cambria" pitchFamily="18" charset="0"/>
              </a:rPr>
              <a:t>vệ</a:t>
            </a:r>
            <a:r>
              <a:rPr lang="en-US" dirty="0">
                <a:latin typeface="Cambria" pitchFamily="18" charset="0"/>
                <a:ea typeface="Cambria" pitchFamily="18" charset="0"/>
              </a:rPr>
              <a:t> </a:t>
            </a:r>
            <a:r>
              <a:rPr lang="en-US" dirty="0" err="1">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Bảo</a:t>
            </a:r>
            <a:r>
              <a:rPr lang="en-US" dirty="0">
                <a:latin typeface="Cambria" pitchFamily="18" charset="0"/>
                <a:ea typeface="Cambria" pitchFamily="18" charset="0"/>
              </a:rPr>
              <a:t> </a:t>
            </a:r>
            <a:r>
              <a:rPr lang="en-US" dirty="0" err="1">
                <a:latin typeface="Cambria" pitchFamily="18" charset="0"/>
                <a:ea typeface="Cambria" pitchFamily="18" charset="0"/>
              </a:rPr>
              <a:t>vệ</a:t>
            </a:r>
            <a:r>
              <a:rPr lang="en-US" dirty="0">
                <a:latin typeface="Cambria" pitchFamily="18" charset="0"/>
                <a:ea typeface="Cambria" pitchFamily="18" charset="0"/>
              </a:rPr>
              <a:t> </a:t>
            </a:r>
            <a:r>
              <a:rPr lang="en-US" dirty="0" err="1">
                <a:latin typeface="Cambria" pitchFamily="18" charset="0"/>
                <a:ea typeface="Cambria" pitchFamily="18" charset="0"/>
              </a:rPr>
              <a:t>các</a:t>
            </a:r>
            <a:r>
              <a:rPr lang="en-US" dirty="0">
                <a:latin typeface="Cambria" pitchFamily="18" charset="0"/>
                <a:ea typeface="Cambria" pitchFamily="18" charset="0"/>
              </a:rPr>
              <a:t> </a:t>
            </a:r>
            <a:r>
              <a:rPr lang="en-US" dirty="0" err="1">
                <a:latin typeface="Cambria" pitchFamily="18" charset="0"/>
                <a:ea typeface="Cambria" pitchFamily="18" charset="0"/>
              </a:rPr>
              <a:t>loài</a:t>
            </a:r>
            <a:r>
              <a:rPr lang="en-US" dirty="0">
                <a:latin typeface="Cambria" pitchFamily="18" charset="0"/>
                <a:ea typeface="Cambria" pitchFamily="18" charset="0"/>
              </a:rPr>
              <a:t> </a:t>
            </a:r>
            <a:r>
              <a:rPr lang="en-US" dirty="0" err="1">
                <a:latin typeface="Cambria" pitchFamily="18" charset="0"/>
                <a:ea typeface="Cambria" pitchFamily="18" charset="0"/>
              </a:rPr>
              <a:t>động</a:t>
            </a:r>
            <a:r>
              <a:rPr lang="en-US" dirty="0">
                <a:latin typeface="Cambria" pitchFamily="18" charset="0"/>
                <a:ea typeface="Cambria" pitchFamily="18" charset="0"/>
              </a:rPr>
              <a:t> </a:t>
            </a:r>
            <a:r>
              <a:rPr lang="en-US" dirty="0" err="1">
                <a:latin typeface="Cambria" pitchFamily="18" charset="0"/>
                <a:ea typeface="Cambria" pitchFamily="18" charset="0"/>
              </a:rPr>
              <a:t>vật</a:t>
            </a:r>
            <a:endParaRPr lang="en-US" dirty="0">
              <a:latin typeface="Cambria" pitchFamily="18" charset="0"/>
              <a:ea typeface="Cambria" pitchFamily="18" charset="0"/>
            </a:endParaRPr>
          </a:p>
        </p:txBody>
      </p:sp>
      <p:sp>
        <p:nvSpPr>
          <p:cNvPr id="23" name="TextBox 22"/>
          <p:cNvSpPr txBox="1"/>
          <p:nvPr/>
        </p:nvSpPr>
        <p:spPr>
          <a:xfrm>
            <a:off x="381000" y="3595074"/>
            <a:ext cx="4328670" cy="369332"/>
          </a:xfrm>
          <a:prstGeom prst="rect">
            <a:avLst/>
          </a:prstGeom>
          <a:noFill/>
        </p:spPr>
        <p:txBody>
          <a:bodyPr wrap="square" rtlCol="0">
            <a:spAutoFit/>
          </a:bodyPr>
          <a:lstStyle/>
          <a:p>
            <a:pPr algn="ctr"/>
            <a:r>
              <a:rPr lang="en-US" dirty="0" err="1">
                <a:latin typeface="Cambria" pitchFamily="18" charset="0"/>
                <a:ea typeface="Cambria" pitchFamily="18" charset="0"/>
              </a:rPr>
              <a:t>Các</a:t>
            </a:r>
            <a:r>
              <a:rPr lang="en-US" dirty="0">
                <a:latin typeface="Cambria" pitchFamily="18" charset="0"/>
                <a:ea typeface="Cambria" pitchFamily="18" charset="0"/>
              </a:rPr>
              <a:t> </a:t>
            </a:r>
            <a:r>
              <a:rPr lang="en-US" dirty="0" err="1">
                <a:latin typeface="Cambria" pitchFamily="18" charset="0"/>
                <a:ea typeface="Cambria" pitchFamily="18" charset="0"/>
              </a:rPr>
              <a:t>loài</a:t>
            </a:r>
            <a:r>
              <a:rPr lang="en-US" dirty="0">
                <a:latin typeface="Cambria" pitchFamily="18" charset="0"/>
                <a:ea typeface="Cambria" pitchFamily="18" charset="0"/>
              </a:rPr>
              <a:t> </a:t>
            </a:r>
            <a:r>
              <a:rPr lang="en-US" dirty="0" err="1">
                <a:latin typeface="Cambria" pitchFamily="18" charset="0"/>
                <a:ea typeface="Cambria" pitchFamily="18" charset="0"/>
              </a:rPr>
              <a:t>động</a:t>
            </a:r>
            <a:r>
              <a:rPr lang="en-US" dirty="0">
                <a:latin typeface="Cambria" pitchFamily="18" charset="0"/>
                <a:ea typeface="Cambria" pitchFamily="18" charset="0"/>
              </a:rPr>
              <a:t> </a:t>
            </a:r>
            <a:r>
              <a:rPr lang="en-US" dirty="0" err="1">
                <a:latin typeface="Cambria" pitchFamily="18" charset="0"/>
                <a:ea typeface="Cambria" pitchFamily="18" charset="0"/>
              </a:rPr>
              <a:t>vật</a:t>
            </a:r>
            <a:r>
              <a:rPr lang="en-US" dirty="0">
                <a:latin typeface="Cambria" pitchFamily="18" charset="0"/>
                <a:ea typeface="Cambria" pitchFamily="18" charset="0"/>
              </a:rPr>
              <a:t> </a:t>
            </a:r>
            <a:r>
              <a:rPr lang="en-US" dirty="0" err="1">
                <a:latin typeface="Cambria" pitchFamily="18" charset="0"/>
                <a:ea typeface="Cambria" pitchFamily="18" charset="0"/>
              </a:rPr>
              <a:t>có</a:t>
            </a:r>
            <a:r>
              <a:rPr lang="en-US" dirty="0">
                <a:latin typeface="Cambria" pitchFamily="18" charset="0"/>
                <a:ea typeface="Cambria" pitchFamily="18" charset="0"/>
              </a:rPr>
              <a:t> </a:t>
            </a:r>
            <a:r>
              <a:rPr lang="en-US" dirty="0" err="1">
                <a:latin typeface="Cambria" pitchFamily="18" charset="0"/>
                <a:ea typeface="Cambria" pitchFamily="18" charset="0"/>
              </a:rPr>
              <a:t>nguy</a:t>
            </a:r>
            <a:r>
              <a:rPr lang="en-US" dirty="0">
                <a:latin typeface="Cambria" pitchFamily="18" charset="0"/>
                <a:ea typeface="Cambria" pitchFamily="18" charset="0"/>
              </a:rPr>
              <a:t> </a:t>
            </a:r>
            <a:r>
              <a:rPr lang="en-US" dirty="0" err="1">
                <a:latin typeface="Cambria" pitchFamily="18" charset="0"/>
                <a:ea typeface="Cambria" pitchFamily="18" charset="0"/>
              </a:rPr>
              <a:t>cơ</a:t>
            </a:r>
            <a:r>
              <a:rPr lang="en-US" dirty="0">
                <a:latin typeface="Cambria" pitchFamily="18" charset="0"/>
                <a:ea typeface="Cambria" pitchFamily="18" charset="0"/>
              </a:rPr>
              <a:t> </a:t>
            </a:r>
            <a:r>
              <a:rPr lang="en-US" dirty="0" err="1">
                <a:latin typeface="Cambria" pitchFamily="18" charset="0"/>
                <a:ea typeface="Cambria" pitchFamily="18" charset="0"/>
              </a:rPr>
              <a:t>tuyệt</a:t>
            </a:r>
            <a:r>
              <a:rPr lang="en-US" dirty="0">
                <a:latin typeface="Cambria" pitchFamily="18" charset="0"/>
                <a:ea typeface="Cambria" pitchFamily="18" charset="0"/>
              </a:rPr>
              <a:t> </a:t>
            </a:r>
            <a:r>
              <a:rPr lang="en-US" dirty="0" err="1">
                <a:latin typeface="Cambria" pitchFamily="18" charset="0"/>
                <a:ea typeface="Cambria" pitchFamily="18" charset="0"/>
              </a:rPr>
              <a:t>chủng</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a:latin typeface="Cambria" pitchFamily="18" charset="0"/>
                <a:ea typeface="Cambria" pitchFamily="18" charset="0"/>
              </a:rPr>
              <a:t>Chặt</a:t>
            </a:r>
            <a:r>
              <a:rPr lang="en-US" dirty="0">
                <a:latin typeface="Cambria" pitchFamily="18" charset="0"/>
                <a:ea typeface="Cambria" pitchFamily="18" charset="0"/>
              </a:rPr>
              <a:t> </a:t>
            </a:r>
            <a:r>
              <a:rPr lang="en-US" dirty="0" err="1">
                <a:latin typeface="Cambria" pitchFamily="18" charset="0"/>
                <a:ea typeface="Cambria" pitchFamily="18" charset="0"/>
              </a:rPr>
              <a:t>phá</a:t>
            </a:r>
            <a:r>
              <a:rPr lang="en-US" dirty="0">
                <a:latin typeface="Cambria" pitchFamily="18" charset="0"/>
                <a:ea typeface="Cambria" pitchFamily="18" charset="0"/>
              </a:rPr>
              <a:t> </a:t>
            </a:r>
            <a:r>
              <a:rPr lang="en-US" dirty="0" err="1">
                <a:latin typeface="Cambria" pitchFamily="18" charset="0"/>
                <a:ea typeface="Cambria" pitchFamily="18" charset="0"/>
              </a:rPr>
              <a:t>rừng</a:t>
            </a:r>
            <a:r>
              <a:rPr lang="en-US" dirty="0">
                <a:latin typeface="Cambria" pitchFamily="18" charset="0"/>
                <a:ea typeface="Cambria" pitchFamily="18" charset="0"/>
              </a:rPr>
              <a:t> </a:t>
            </a:r>
            <a:r>
              <a:rPr lang="en-US" dirty="0" err="1">
                <a:latin typeface="Cambria" pitchFamily="18" charset="0"/>
                <a:ea typeface="Cambria" pitchFamily="18" charset="0"/>
              </a:rPr>
              <a:t>bừa</a:t>
            </a:r>
            <a:r>
              <a:rPr lang="en-US" dirty="0">
                <a:latin typeface="Cambria" pitchFamily="18" charset="0"/>
                <a:ea typeface="Cambria" pitchFamily="18" charset="0"/>
              </a:rPr>
              <a:t> </a:t>
            </a:r>
            <a:r>
              <a:rPr lang="en-US" dirty="0" err="1">
                <a:latin typeface="Cambria" pitchFamily="18" charset="0"/>
                <a:ea typeface="Cambria" pitchFamily="18" charset="0"/>
              </a:rPr>
              <a:t>bãi</a:t>
            </a:r>
            <a:endParaRPr lang="en-US" dirty="0">
              <a:latin typeface="Cambria" pitchFamily="18" charset="0"/>
              <a:ea typeface="Cambria" pitchFamily="18" charset="0"/>
            </a:endParaRP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Động vật hoang dã bên bờ vực tuyệt chủng | baotintuc.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492" y="1378554"/>
            <a:ext cx="3771107"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Chế tài đủ mạnh để chấm dứt nạn phá rừng? | Báo Dân tộc và Phát triể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9670" y="1378554"/>
            <a:ext cx="3824731"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TANBAO SAIGON CORP - Chặn đường chung tay bảo vệ động vật quý hiếm tại  Vinpear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9670" y="4115488"/>
            <a:ext cx="3824731" cy="21445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BẢO TỒN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ĐA DẠNG SINH HỌC Ở </a:t>
            </a:r>
            <a:r>
              <a:rPr lang="en-US" sz="2400" b="1" dirty="0">
                <a:solidFill>
                  <a:srgbClr val="0D30DD"/>
                </a:solidFill>
                <a:latin typeface="Cambria" pitchFamily="18" charset="0"/>
              </a:rPr>
              <a:t>VIỆT NAM</a:t>
            </a:r>
          </a:p>
        </p:txBody>
      </p:sp>
    </p:spTree>
    <p:extLst>
      <p:ext uri="{BB962C8B-B14F-4D97-AF65-F5344CB8AC3E}">
        <p14:creationId xmlns:p14="http://schemas.microsoft.com/office/powerpoint/2010/main" val="4292741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randombar(horizontal)">
                                      <p:cBhvr>
                                        <p:cTn id="19" dur="500"/>
                                        <p:tgtEl>
                                          <p:spTgt spid="1032"/>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83577332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BẢO TỒN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ĐA DẠNG SINH HỌC Ở </a:t>
            </a:r>
            <a:r>
              <a:rPr lang="en-US" sz="2400" b="1" dirty="0">
                <a:solidFill>
                  <a:srgbClr val="0D30DD"/>
                </a:solidFill>
                <a:latin typeface="Cambria" pitchFamily="18" charset="0"/>
              </a:rPr>
              <a:t>VIỆT NAM</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81200"/>
            <a:ext cx="6792509" cy="33528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85802" y="2181523"/>
            <a:ext cx="6553198" cy="2923877"/>
          </a:xfrm>
          <a:prstGeom prst="rect">
            <a:avLst/>
          </a:prstGeom>
        </p:spPr>
        <p:txBody>
          <a:bodyPr wrap="square">
            <a:spAutoFit/>
          </a:bodyPr>
          <a:lstStyle/>
          <a:p>
            <a:pPr algn="just">
              <a:spcBef>
                <a:spcPts val="600"/>
              </a:spcBef>
              <a:spcAft>
                <a:spcPts val="0"/>
              </a:spcAft>
            </a:pPr>
            <a:r>
              <a:rPr lang="en-US" sz="2200" b="1" dirty="0">
                <a:solidFill>
                  <a:srgbClr val="FF0000"/>
                </a:solidFill>
                <a:latin typeface="Cambria" pitchFamily="18" charset="0"/>
                <a:ea typeface="Cambria" pitchFamily="18" charset="0"/>
                <a:cs typeface="Times New Roman"/>
              </a:rPr>
              <a:t>* </a:t>
            </a:r>
            <a:r>
              <a:rPr lang="vi-VN" sz="2200" b="1" dirty="0">
                <a:solidFill>
                  <a:srgbClr val="FF0000"/>
                </a:solidFill>
                <a:latin typeface="Cambria" pitchFamily="18" charset="0"/>
                <a:ea typeface="Cambria" pitchFamily="18" charset="0"/>
                <a:cs typeface="Times New Roman"/>
              </a:rPr>
              <a:t>Đa dạng sinh học ở nước ta đang bị suy giảm</a:t>
            </a:r>
          </a:p>
          <a:p>
            <a:pPr algn="just">
              <a:spcBef>
                <a:spcPts val="600"/>
              </a:spcBef>
              <a:spcAft>
                <a:spcPts val="0"/>
              </a:spcAft>
            </a:pPr>
            <a:r>
              <a:rPr lang="vi-VN" sz="2200" dirty="0">
                <a:latin typeface="Cambria" pitchFamily="18" charset="0"/>
                <a:ea typeface="Cambria" pitchFamily="18" charset="0"/>
                <a:cs typeface="Times New Roman"/>
              </a:rPr>
              <a:t>- Suy giảm số lượng cá thể, loài sinh vật</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pPr>
            <a:r>
              <a:rPr lang="vi-VN" sz="2200" dirty="0">
                <a:latin typeface="Cambria" pitchFamily="18" charset="0"/>
                <a:ea typeface="Cambria" pitchFamily="18" charset="0"/>
                <a:cs typeface="Times New Roman"/>
              </a:rPr>
              <a:t>- Suy giảm về hệ sinh thái</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Suy giảm về nguồn gen</a:t>
            </a:r>
            <a:r>
              <a:rPr lang="en-US" sz="2200" dirty="0">
                <a:latin typeface="Cambria" pitchFamily="18" charset="0"/>
                <a:ea typeface="Cambria" pitchFamily="18" charset="0"/>
                <a:cs typeface="Times New Roman"/>
              </a:rPr>
              <a:t>.</a:t>
            </a:r>
          </a:p>
          <a:p>
            <a:pPr algn="just">
              <a:spcBef>
                <a:spcPts val="600"/>
              </a:spcBef>
              <a:spcAft>
                <a:spcPts val="0"/>
              </a:spcAft>
            </a:pPr>
            <a:r>
              <a:rPr lang="en-US" sz="2200" b="1" dirty="0">
                <a:solidFill>
                  <a:srgbClr val="FF0000"/>
                </a:solidFill>
                <a:latin typeface="Cambria" pitchFamily="18" charset="0"/>
                <a:ea typeface="Cambria" pitchFamily="18" charset="0"/>
                <a:cs typeface="Times New Roman"/>
              </a:rPr>
              <a:t>* </a:t>
            </a:r>
            <a:r>
              <a:rPr lang="vi-VN" sz="2200" b="1" dirty="0">
                <a:solidFill>
                  <a:srgbClr val="FF0000"/>
                </a:solidFill>
                <a:latin typeface="Cambria" pitchFamily="18" charset="0"/>
                <a:ea typeface="Cambria" pitchFamily="18" charset="0"/>
                <a:cs typeface="Times New Roman"/>
              </a:rPr>
              <a:t>Nguyên nhân gây suy giảm đa dạng sinh học</a:t>
            </a:r>
          </a:p>
          <a:p>
            <a:pPr algn="just">
              <a:spcBef>
                <a:spcPts val="600"/>
              </a:spcBef>
              <a:spcAft>
                <a:spcPts val="0"/>
              </a:spcAft>
            </a:pPr>
            <a:r>
              <a:rPr lang="vi-VN" sz="2200" dirty="0">
                <a:latin typeface="Cambria" pitchFamily="18" charset="0"/>
                <a:ea typeface="Cambria" pitchFamily="18" charset="0"/>
                <a:cs typeface="Times New Roman"/>
              </a:rPr>
              <a:t>- Các yếu tố tự nhiên: bão, lũ lụt,</a:t>
            </a: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cháy rừng…</a:t>
            </a:r>
          </a:p>
          <a:p>
            <a:pPr algn="just">
              <a:spcBef>
                <a:spcPts val="600"/>
              </a:spcBef>
              <a:spcAft>
                <a:spcPts val="0"/>
              </a:spcAft>
            </a:pPr>
            <a:r>
              <a:rPr lang="vi-VN" sz="2200" dirty="0">
                <a:latin typeface="Cambria" pitchFamily="18" charset="0"/>
                <a:ea typeface="Cambria" pitchFamily="18" charset="0"/>
                <a:cs typeface="Times New Roman"/>
              </a:rPr>
              <a:t>- Con người: phá rừng, đốt rừng, chiến tranh,</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BẢO TỒN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ĐA DẠNG SINH HỌC Ở </a:t>
            </a:r>
            <a:r>
              <a:rPr lang="en-US" sz="2400" b="1" dirty="0">
                <a:solidFill>
                  <a:srgbClr val="0D30DD"/>
                </a:solidFill>
                <a:latin typeface="Cambria" pitchFamily="18" charset="0"/>
              </a:rPr>
              <a:t>VIỆT NAM</a:t>
            </a:r>
          </a:p>
        </p:txBody>
      </p:sp>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8732652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BẢO TỒN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ĐA DẠNG SINH HỌC Ở </a:t>
            </a:r>
            <a:r>
              <a:rPr lang="en-US" sz="2400" b="1" dirty="0">
                <a:solidFill>
                  <a:srgbClr val="0D30DD"/>
                </a:solidFill>
                <a:latin typeface="Cambria" pitchFamily="18" charset="0"/>
              </a:rPr>
              <a:t>VIỆT NAM</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828801"/>
            <a:ext cx="6792509" cy="3352800"/>
          </a:xfrm>
          <a:prstGeom prst="wedgeRoundRectCallout">
            <a:avLst>
              <a:gd name="adj1" fmla="val 47520"/>
              <a:gd name="adj2" fmla="val 6781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693045"/>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cs typeface="Times New Roman"/>
              </a:rPr>
              <a:t>*  Một số biện pháp bảo vệ đa dạng sinh học ở nước ta</a:t>
            </a:r>
            <a:endParaRPr lang="en-US" sz="2200" b="1" dirty="0">
              <a:solidFill>
                <a:srgbClr val="FF0000"/>
              </a:solidFill>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Xây dựng các khu bảo tồn thiên nhiên và vườn quốc gia, trồng và bảo vệ rừng, nâng cao ý thức người dân.</a:t>
            </a:r>
          </a:p>
          <a:p>
            <a:pPr algn="just">
              <a:spcBef>
                <a:spcPts val="600"/>
              </a:spcBef>
              <a:spcAft>
                <a:spcPts val="0"/>
              </a:spcAft>
            </a:pPr>
            <a:r>
              <a:rPr lang="vi-VN" sz="2200" dirty="0">
                <a:latin typeface="Cambria" pitchFamily="18" charset="0"/>
                <a:ea typeface="Cambria" pitchFamily="18" charset="0"/>
                <a:cs typeface="Times New Roman"/>
              </a:rPr>
              <a:t>- Ngăn chặn nạn phá rừng, săn bắt động vật hoang dã.</a:t>
            </a:r>
          </a:p>
          <a:p>
            <a:pPr algn="just">
              <a:spcBef>
                <a:spcPts val="600"/>
              </a:spcBef>
              <a:spcAft>
                <a:spcPts val="0"/>
              </a:spcAft>
            </a:pPr>
            <a:r>
              <a:rPr lang="vi-VN" sz="2200" dirty="0">
                <a:latin typeface="Cambria" pitchFamily="18" charset="0"/>
                <a:ea typeface="Cambria" pitchFamily="18" charset="0"/>
                <a:cs typeface="Times New Roman"/>
              </a:rPr>
              <a:t>- Xử lí các chất thải công nghiệp, nông nghiệp và sinh hoạt.</a:t>
            </a: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BẢO TỒN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ĐA DẠNG SINH HỌC Ở </a:t>
            </a:r>
            <a:r>
              <a:rPr lang="en-US" sz="2400" b="1" dirty="0">
                <a:solidFill>
                  <a:srgbClr val="0D30DD"/>
                </a:solidFill>
                <a:latin typeface="Cambria" pitchFamily="18" charset="0"/>
              </a:rPr>
              <a:t>VIỆT NAM</a:t>
            </a:r>
          </a:p>
        </p:txBody>
      </p:sp>
    </p:spTree>
    <p:extLst>
      <p:ext uri="{BB962C8B-B14F-4D97-AF65-F5344CB8AC3E}">
        <p14:creationId xmlns:p14="http://schemas.microsoft.com/office/powerpoint/2010/main" val="1888324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533400" y="1174790"/>
            <a:ext cx="6096000" cy="3046988"/>
          </a:xfrm>
          <a:prstGeom prst="rect">
            <a:avLst/>
          </a:prstGeom>
        </p:spPr>
        <p:txBody>
          <a:bodyPr wrap="square">
            <a:spAutoFit/>
          </a:bodyPr>
          <a:lstStyle/>
          <a:p>
            <a:pPr algn="just"/>
            <a:r>
              <a:rPr lang="de-DE" sz="2400" dirty="0">
                <a:solidFill>
                  <a:srgbClr val="0D30DD"/>
                </a:solidFill>
                <a:latin typeface="Cambria" pitchFamily="18" charset="0"/>
                <a:ea typeface="Cambria" pitchFamily="18" charset="0"/>
              </a:rPr>
              <a:t>Sao la là loài thú mới được phát hiện lần đầu tiên trên thế giới tại Việt Nam. Năm 1992, khi đang nghiên cứu Vườn Quốc gia Vũ Quang, Hà Tình, nằm gần biên giới Việt - Lào, các nhà khoa học thuộc Bộ Lâm nghiệp Việt Nam cũ (nay là Bộ Nông nghiệp và Phát triển Nông thôn) và Quỹ Quốc tế Bảo vệ Thiên nhiên (WWF) đã phát hiện loài thú quý hiếm này.</a:t>
            </a:r>
            <a:endParaRPr lang="en-US" sz="2400" dirty="0">
              <a:solidFill>
                <a:srgbClr val="0D30DD"/>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221778"/>
            <a:ext cx="6009875" cy="2293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randombar(horizontal)">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bảng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số</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liệu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nhận xét sự thay đổi diện tích rừng của nước ta trong giai đoạn 1943 - 202</a:t>
            </a:r>
            <a:r>
              <a:rPr lang="en-US" sz="2000" i="1" dirty="0">
                <a:solidFill>
                  <a:srgbClr val="FF0000"/>
                </a:solidFill>
                <a:latin typeface="Cambria" panose="02040503050406030204" pitchFamily="18" charset="0"/>
                <a:ea typeface="Cambria" panose="02040503050406030204" pitchFamily="18" charset="0"/>
              </a:rPr>
              <a:t>0</a:t>
            </a:r>
            <a:r>
              <a:rPr lang="vi-VN" sz="2000" i="1" dirty="0">
                <a:solidFill>
                  <a:srgbClr val="FF0000"/>
                </a:solidFill>
                <a:latin typeface="Cambria" panose="02040503050406030204" pitchFamily="18" charset="0"/>
                <a:ea typeface="Cambria" panose="02040503050406030204" pitchFamily="18" charset="0"/>
              </a:rPr>
              <a:t>. Nguyên nhân nào dẫn đến sự thay đổi đó?</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1.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3838" y="3429000"/>
            <a:ext cx="7429162" cy="1600200"/>
          </a:xfrm>
          <a:prstGeom prst="rect">
            <a:avLst/>
          </a:prstGeom>
          <a:noFill/>
          <a:ln>
            <a:solidFill>
              <a:srgbClr val="FF0000"/>
            </a:solidFill>
          </a:ln>
        </p:spPr>
      </p:pic>
      <p:sp>
        <p:nvSpPr>
          <p:cNvPr id="27" name="Rectangle 26"/>
          <p:cNvSpPr/>
          <p:nvPr/>
        </p:nvSpPr>
        <p:spPr>
          <a:xfrm>
            <a:off x="1302533" y="3352800"/>
            <a:ext cx="7491772" cy="286232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000" b="1" dirty="0">
                <a:latin typeface="Cambria" pitchFamily="18" charset="0"/>
                <a:ea typeface="Cambria" pitchFamily="18" charset="0"/>
                <a:cs typeface="Times New Roman"/>
              </a:rPr>
              <a:t>- Nhận xét:</a:t>
            </a:r>
          </a:p>
          <a:p>
            <a:pPr algn="just">
              <a:spcBef>
                <a:spcPts val="600"/>
              </a:spcBef>
              <a:spcAft>
                <a:spcPts val="0"/>
              </a:spcAft>
            </a:pPr>
            <a:r>
              <a:rPr lang="vi-VN" sz="2000" dirty="0">
                <a:latin typeface="Cambria" pitchFamily="18" charset="0"/>
                <a:ea typeface="Cambria" pitchFamily="18" charset="0"/>
                <a:cs typeface="Times New Roman"/>
              </a:rPr>
              <a:t>+ Giai đoạn 1943 - 1983, diện tích rừng </a:t>
            </a:r>
            <a:r>
              <a:rPr lang="en-US" sz="2000" dirty="0">
                <a:latin typeface="Cambria" pitchFamily="18" charset="0"/>
                <a:ea typeface="Cambria" pitchFamily="18" charset="0"/>
                <a:cs typeface="Times New Roman"/>
              </a:rPr>
              <a:t>tự </a:t>
            </a:r>
            <a:r>
              <a:rPr lang="en-US" sz="2000" dirty="0" err="1">
                <a:latin typeface="Cambria" pitchFamily="18" charset="0"/>
                <a:ea typeface="Cambria" pitchFamily="18" charset="0"/>
                <a:cs typeface="Times New Roman"/>
              </a:rPr>
              <a:t>nhiên</a:t>
            </a:r>
            <a:r>
              <a:rPr lang="en-US" sz="2000" dirty="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giảm 7,</a:t>
            </a:r>
            <a:r>
              <a:rPr lang="en-US" sz="2000" dirty="0">
                <a:latin typeface="Cambria" pitchFamily="18" charset="0"/>
                <a:ea typeface="Cambria" pitchFamily="18" charset="0"/>
                <a:cs typeface="Times New Roman"/>
              </a:rPr>
              <a:t>5</a:t>
            </a:r>
            <a:r>
              <a:rPr lang="vi-VN" sz="2000" dirty="0">
                <a:latin typeface="Cambria" pitchFamily="18" charset="0"/>
                <a:ea typeface="Cambria" pitchFamily="18" charset="0"/>
                <a:cs typeface="Times New Roman"/>
              </a:rPr>
              <a:t> triệu ha.</a:t>
            </a:r>
            <a:r>
              <a:rPr lang="en-US" sz="2000" dirty="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 Giai đoạn 1983 - 202</a:t>
            </a:r>
            <a:r>
              <a:rPr lang="en-US" sz="2000" dirty="0">
                <a:latin typeface="Cambria" pitchFamily="18" charset="0"/>
                <a:ea typeface="Cambria" pitchFamily="18" charset="0"/>
                <a:cs typeface="Times New Roman"/>
              </a:rPr>
              <a:t>0</a:t>
            </a:r>
            <a:r>
              <a:rPr lang="vi-VN" sz="2000" dirty="0">
                <a:latin typeface="Cambria" pitchFamily="18" charset="0"/>
                <a:ea typeface="Cambria" pitchFamily="18" charset="0"/>
                <a:cs typeface="Times New Roman"/>
              </a:rPr>
              <a:t>, diện tích rừng </a:t>
            </a:r>
            <a:r>
              <a:rPr lang="en-US" sz="2000" dirty="0">
                <a:latin typeface="Cambria" pitchFamily="18" charset="0"/>
                <a:ea typeface="Cambria" pitchFamily="18" charset="0"/>
                <a:cs typeface="Times New Roman"/>
              </a:rPr>
              <a:t>tự </a:t>
            </a:r>
            <a:r>
              <a:rPr lang="en-US" sz="2000" dirty="0" err="1">
                <a:latin typeface="Cambria" pitchFamily="18" charset="0"/>
                <a:ea typeface="Cambria" pitchFamily="18" charset="0"/>
                <a:cs typeface="Times New Roman"/>
              </a:rPr>
              <a:t>nhiên</a:t>
            </a:r>
            <a:r>
              <a:rPr lang="en-US" sz="2000" dirty="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tăng </a:t>
            </a:r>
            <a:r>
              <a:rPr lang="en-US" sz="2000" dirty="0">
                <a:latin typeface="Cambria" pitchFamily="18" charset="0"/>
                <a:ea typeface="Cambria" pitchFamily="18" charset="0"/>
                <a:cs typeface="Times New Roman"/>
              </a:rPr>
              <a:t>3,5</a:t>
            </a:r>
            <a:r>
              <a:rPr lang="vi-VN" sz="2000" dirty="0">
                <a:latin typeface="Cambria" pitchFamily="18" charset="0"/>
                <a:ea typeface="Cambria" pitchFamily="18" charset="0"/>
                <a:cs typeface="Times New Roman"/>
              </a:rPr>
              <a:t> triệu ha.</a:t>
            </a:r>
            <a:r>
              <a:rPr lang="en-US" sz="2000" dirty="0">
                <a:latin typeface="Cambria" pitchFamily="18" charset="0"/>
                <a:ea typeface="Cambria" pitchFamily="18" charset="0"/>
                <a:cs typeface="Times New Roman"/>
              </a:rPr>
              <a:t> </a:t>
            </a:r>
          </a:p>
          <a:p>
            <a:pPr algn="just">
              <a:spcBef>
                <a:spcPts val="600"/>
              </a:spcBef>
              <a:spcAft>
                <a:spcPts val="0"/>
              </a:spcAft>
            </a:pPr>
            <a:r>
              <a:rPr lang="en-US" sz="2000" b="1" dirty="0">
                <a:latin typeface="Cambria" pitchFamily="18" charset="0"/>
                <a:ea typeface="Cambria" pitchFamily="18" charset="0"/>
                <a:cs typeface="Times New Roman"/>
              </a:rPr>
              <a:t>- </a:t>
            </a:r>
            <a:r>
              <a:rPr lang="vi-VN" sz="2000" b="1" dirty="0">
                <a:latin typeface="Cambria" pitchFamily="18" charset="0"/>
                <a:ea typeface="Cambria" pitchFamily="18" charset="0"/>
                <a:cs typeface="Times New Roman"/>
              </a:rPr>
              <a:t>Nguyên nhân</a:t>
            </a:r>
            <a:r>
              <a:rPr lang="en-US" sz="2000" b="1" dirty="0">
                <a:latin typeface="Cambria" pitchFamily="18" charset="0"/>
                <a:ea typeface="Cambria" pitchFamily="18" charset="0"/>
                <a:cs typeface="Times New Roman"/>
              </a:rPr>
              <a:t>:</a:t>
            </a:r>
          </a:p>
          <a:p>
            <a:pPr algn="just">
              <a:spcBef>
                <a:spcPts val="600"/>
              </a:spcBef>
              <a:spcAft>
                <a:spcPts val="0"/>
              </a:spcAft>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a:t>
            </a:r>
            <a:r>
              <a:rPr lang="en-US" sz="2000" dirty="0">
                <a:latin typeface="Cambria" pitchFamily="18" charset="0"/>
                <a:ea typeface="Cambria" pitchFamily="18" charset="0"/>
                <a:cs typeface="Times New Roman"/>
              </a:rPr>
              <a:t>D</a:t>
            </a:r>
            <a:r>
              <a:rPr lang="vi-VN" sz="2000" dirty="0">
                <a:latin typeface="Cambria" pitchFamily="18" charset="0"/>
                <a:ea typeface="Cambria" pitchFamily="18" charset="0"/>
                <a:cs typeface="Times New Roman"/>
              </a:rPr>
              <a:t>iện tích rừng giảm, do: chiến tranh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rừng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đốt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rừng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cháy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rừng</a:t>
            </a: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a:t>
            </a:r>
            <a:endParaRPr lang="en-US" sz="2000" dirty="0">
              <a:latin typeface="Cambria" pitchFamily="18" charset="0"/>
              <a:ea typeface="Cambria" pitchFamily="18" charset="0"/>
              <a:cs typeface="Times New Roman"/>
            </a:endParaRPr>
          </a:p>
          <a:p>
            <a:pPr algn="just">
              <a:spcBef>
                <a:spcPts val="600"/>
              </a:spcBef>
              <a:spcAft>
                <a:spcPts val="0"/>
              </a:spcAft>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a:t>
            </a:r>
            <a:r>
              <a:rPr lang="en-US" sz="2000" dirty="0">
                <a:latin typeface="Cambria" pitchFamily="18" charset="0"/>
                <a:ea typeface="Cambria" pitchFamily="18" charset="0"/>
                <a:cs typeface="Times New Roman"/>
              </a:rPr>
              <a:t>D</a:t>
            </a:r>
            <a:r>
              <a:rPr lang="vi-VN" sz="2000" dirty="0">
                <a:latin typeface="Cambria" pitchFamily="18" charset="0"/>
                <a:ea typeface="Cambria" pitchFamily="18" charset="0"/>
                <a:cs typeface="Times New Roman"/>
              </a:rPr>
              <a:t>iện tích rừng tăng, do: chính sách bảo vệ, trồng và phát triển rừng của nhà nước</a:t>
            </a: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ý thức của người dân được nâng cao.</a:t>
            </a:r>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và viết báo cáo ngắn (15 đến 20 dòng) về một vườn quốc gia ở Việt Nam.</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959909"/>
            <a:ext cx="7239001" cy="3593291"/>
          </a:xfrm>
          <a:prstGeom prst="rect">
            <a:avLst/>
          </a:prstGeom>
          <a:solidFill>
            <a:srgbClr val="FFCCFF"/>
          </a:solidFill>
          <a:ln>
            <a:solidFill>
              <a:srgbClr val="0D30DD"/>
            </a:solidFill>
          </a:ln>
        </p:spPr>
        <p:txBody>
          <a:bodyPr wrap="square">
            <a:spAutoFit/>
          </a:bodyPr>
          <a:lstStyle/>
          <a:p>
            <a:pPr algn="ctr"/>
            <a:r>
              <a:rPr lang="vi-VN" sz="1750" b="1" dirty="0">
                <a:solidFill>
                  <a:srgbClr val="0D30DD"/>
                </a:solidFill>
                <a:latin typeface="Cambria" pitchFamily="18" charset="0"/>
                <a:ea typeface="Cambria" pitchFamily="18" charset="0"/>
              </a:rPr>
              <a:t>VƯỜN QUỐC GIA </a:t>
            </a:r>
            <a:r>
              <a:rPr lang="en-US" sz="1750" b="1" dirty="0">
                <a:solidFill>
                  <a:srgbClr val="0D30DD"/>
                </a:solidFill>
                <a:latin typeface="Cambria" pitchFamily="18" charset="0"/>
                <a:ea typeface="Cambria" pitchFamily="18" charset="0"/>
              </a:rPr>
              <a:t>MŨI </a:t>
            </a:r>
            <a:r>
              <a:rPr lang="vi-VN" sz="1750" b="1" dirty="0">
                <a:solidFill>
                  <a:srgbClr val="0D30DD"/>
                </a:solidFill>
                <a:latin typeface="Cambria" pitchFamily="18" charset="0"/>
                <a:ea typeface="Cambria" pitchFamily="18" charset="0"/>
              </a:rPr>
              <a:t>CÀ MAU</a:t>
            </a:r>
          </a:p>
          <a:p>
            <a:pPr algn="just"/>
            <a:r>
              <a:rPr lang="vi-VN" sz="1750" dirty="0">
                <a:latin typeface="Cambria" pitchFamily="18" charset="0"/>
                <a:ea typeface="Cambria" pitchFamily="18" charset="0"/>
              </a:rPr>
              <a:t>      Vườn quốc gia </a:t>
            </a:r>
            <a:r>
              <a:rPr lang="en-US" sz="1750" dirty="0" err="1">
                <a:latin typeface="Cambria" pitchFamily="18" charset="0"/>
                <a:ea typeface="Cambria" pitchFamily="18" charset="0"/>
              </a:rPr>
              <a:t>Mũi</a:t>
            </a:r>
            <a:r>
              <a:rPr lang="en-US" sz="1750" dirty="0">
                <a:latin typeface="Cambria" pitchFamily="18" charset="0"/>
                <a:ea typeface="Cambria" pitchFamily="18" charset="0"/>
              </a:rPr>
              <a:t> </a:t>
            </a:r>
            <a:r>
              <a:rPr lang="vi-VN" sz="1750" dirty="0">
                <a:latin typeface="Cambria" pitchFamily="18" charset="0"/>
                <a:ea typeface="Cambria" pitchFamily="18" charset="0"/>
              </a:rPr>
              <a:t>Cà Mau nằm ở vùng cực Nam của Tổ Quốc. Hiện nay, tại Vườn Quốc Gia tại Cà Mau có khoảng 74 loài chim thuộc 23 họ; trong đó có 28 loài chim di trú và nhiều loài quý hiếm. Đặc biệt, nơi đây còn có nhiều động vật nằm trong sách đỏ của thế giới như: chim Sen; Chẳng bè, Đước đôi và Quao nước,… Thực vật đặc trưng của Vườn Quốc Gia Cà Mau gồm: sú, vẹt, đước, mắm… Động vật: rắn, cua, các loại cá nước lợ, ba khía, sóc, khỉ… Về thủy sản đã xác định được 139 loài cá, thuộc 21 bộ, 55 họ, 89 giống với nhiều loài quý hiếm và có giá trị kinh tế cao. Hiện đã xác định được 53 loài thân mềm thuộc 9 bộ, 28 họ và 8 giống. Đáng lưu ý là các loài cá ngựa đen; cá cháo lớn thuộc họ cá cháo. Bộ cá cháo biển là loài sống ven bờ và cửa sông đang có nguy cơ tuyệt chủng. Cũng như cá mòi không răng và sam ba gai có số lượng giảm mạnh.</a:t>
            </a:r>
          </a:p>
        </p:txBody>
      </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SINH VẬT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10</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10.  SINH VẬT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SỰ </a:t>
            </a:r>
            <a:r>
              <a:rPr lang="vi-VN" sz="2400" b="1" dirty="0">
                <a:solidFill>
                  <a:srgbClr val="0D30DD"/>
                </a:solidFill>
                <a:effectLst>
                  <a:outerShdw blurRad="38100" dist="38100" dir="2700000" algn="tl">
                    <a:srgbClr val="000000">
                      <a:alpha val="43137"/>
                    </a:srgbClr>
                  </a:outerShdw>
                </a:effectLst>
                <a:latin typeface="Cambria" pitchFamily="18" charset="0"/>
              </a:rPr>
              <a:t>ĐA DẠNG SINH VẬT </a:t>
            </a:r>
            <a:r>
              <a:rPr lang="en-US" sz="2400" b="1" dirty="0">
                <a:solidFill>
                  <a:srgbClr val="0D30DD"/>
                </a:solidFill>
                <a:effectLst>
                  <a:outerShdw blurRad="38100" dist="38100" dir="2700000" algn="tl">
                    <a:srgbClr val="000000">
                      <a:alpha val="43137"/>
                    </a:srgbClr>
                  </a:outerShdw>
                </a:effectLst>
                <a:latin typeface="Cambria" pitchFamily="18" charset="0"/>
              </a:rPr>
              <a:t>Ở VIỆT NAM</a:t>
            </a: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effectLst>
                <a:outerShdw blurRad="38100" dist="38100" dir="2700000" algn="tl">
                  <a:srgbClr val="000000">
                    <a:alpha val="43137"/>
                  </a:srgbClr>
                </a:outerShdw>
              </a:effectLst>
              <a:latin typeface="Cambria" pitchFamily="18" charset="0"/>
            </a:endParaRPr>
          </a:p>
          <a:p>
            <a:pPr algn="just"/>
            <a:r>
              <a:rPr lang="vi-VN" sz="2400" b="1" dirty="0">
                <a:solidFill>
                  <a:srgbClr val="0D30DD"/>
                </a:solidFill>
                <a:effectLst>
                  <a:outerShdw blurRad="38100" dist="38100" dir="2700000" algn="tl">
                    <a:srgbClr val="000000">
                      <a:alpha val="43137"/>
                    </a:srgbClr>
                  </a:outerShdw>
                </a:effectLst>
                <a:latin typeface="Cambria" pitchFamily="18" charset="0"/>
              </a:rPr>
              <a:t>TÍNH CẤP THIẾT CỦA VẤN ĐỀ BẢO TỒN ĐA DẠNG SINH HỌC Ở </a:t>
            </a:r>
            <a:r>
              <a:rPr lang="en-US" sz="2400" b="1" dirty="0">
                <a:solidFill>
                  <a:srgbClr val="0D30DD"/>
                </a:solidFill>
                <a:effectLst>
                  <a:outerShdw blurRad="38100" dist="38100" dir="2700000" algn="tl">
                    <a:srgbClr val="000000">
                      <a:alpha val="43137"/>
                    </a:srgbClr>
                  </a:outerShdw>
                </a:effectLst>
                <a:latin typeface="Cambria" pitchFamily="18" charset="0"/>
              </a:rPr>
              <a:t>VIỆT NAM</a:t>
            </a:r>
          </a:p>
          <a:p>
            <a:pPr algn="just"/>
            <a:r>
              <a:rPr lang="en-US" sz="2400" b="1" dirty="0">
                <a:solidFill>
                  <a:srgbClr val="0D30DD"/>
                </a:solidFill>
                <a:effectLst>
                  <a:outerShdw blurRad="38100" dist="38100" dir="2700000" algn="tl">
                    <a:srgbClr val="000000">
                      <a:alpha val="43137"/>
                    </a:srgbClr>
                  </a:outerShdw>
                </a:effectLst>
                <a:latin typeface="Cambria" pitchFamily="18" charset="0"/>
              </a:rPr>
              <a:t> </a:t>
            </a: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vi-VN" sz="2400" i="1" dirty="0">
                <a:solidFill>
                  <a:srgbClr val="FF0000"/>
                </a:solidFill>
                <a:latin typeface="Cambria" panose="02040503050406030204" pitchFamily="18" charset="0"/>
                <a:ea typeface="Cambria" panose="02040503050406030204" pitchFamily="18" charset="0"/>
              </a:rPr>
              <a:t>hãy chứng minh sinh vật nước ta đa dạng về thành phần loài.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3074" name="Picture 2" descr="Hệ Thống Động,Thực Vật Ở Vườn Quốc Gia Phong Nha - Kẻ Bà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6315" y="1311233"/>
            <a:ext cx="3512885" cy="46718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315" y="5983069"/>
            <a:ext cx="3512885" cy="646331"/>
          </a:xfrm>
          <a:prstGeom prst="rect">
            <a:avLst/>
          </a:prstGeom>
          <a:noFill/>
        </p:spPr>
        <p:txBody>
          <a:bodyPr wrap="square" rtlCol="0">
            <a:spAutoFit/>
          </a:bodyPr>
          <a:lstStyle/>
          <a:p>
            <a:pPr algn="ctr"/>
            <a:r>
              <a:rPr lang="en-US" dirty="0" err="1">
                <a:latin typeface="Cambria" pitchFamily="18" charset="0"/>
                <a:ea typeface="Cambria" pitchFamily="18" charset="0"/>
              </a:rPr>
              <a:t>Hệ</a:t>
            </a:r>
            <a:r>
              <a:rPr lang="en-US" dirty="0">
                <a:latin typeface="Cambria" pitchFamily="18" charset="0"/>
                <a:ea typeface="Cambria" pitchFamily="18" charset="0"/>
              </a:rPr>
              <a:t> </a:t>
            </a:r>
            <a:r>
              <a:rPr lang="en-US" dirty="0" err="1">
                <a:latin typeface="Cambria" pitchFamily="18" charset="0"/>
                <a:ea typeface="Cambria" pitchFamily="18" charset="0"/>
              </a:rPr>
              <a:t>động</a:t>
            </a:r>
            <a:r>
              <a:rPr lang="en-US" dirty="0">
                <a:latin typeface="Cambria" pitchFamily="18" charset="0"/>
                <a:ea typeface="Cambria" pitchFamily="18" charset="0"/>
              </a:rPr>
              <a:t>, </a:t>
            </a:r>
            <a:r>
              <a:rPr lang="en-US" dirty="0" err="1">
                <a:latin typeface="Cambria" pitchFamily="18" charset="0"/>
                <a:ea typeface="Cambria" pitchFamily="18" charset="0"/>
              </a:rPr>
              <a:t>thực</a:t>
            </a:r>
            <a:r>
              <a:rPr lang="en-US" dirty="0">
                <a:latin typeface="Cambria" pitchFamily="18" charset="0"/>
                <a:ea typeface="Cambria" pitchFamily="18" charset="0"/>
              </a:rPr>
              <a:t> </a:t>
            </a:r>
            <a:r>
              <a:rPr lang="en-US" dirty="0" err="1">
                <a:latin typeface="Cambria" pitchFamily="18" charset="0"/>
                <a:ea typeface="Cambria" pitchFamily="18" charset="0"/>
              </a:rPr>
              <a:t>vật</a:t>
            </a:r>
            <a:r>
              <a:rPr lang="en-US" dirty="0">
                <a:latin typeface="Cambria" pitchFamily="18" charset="0"/>
                <a:ea typeface="Cambria" pitchFamily="18" charset="0"/>
              </a:rPr>
              <a:t> ở </a:t>
            </a:r>
            <a:r>
              <a:rPr lang="en-US" dirty="0" err="1">
                <a:latin typeface="Cambria" pitchFamily="18" charset="0"/>
                <a:ea typeface="Cambria" pitchFamily="18" charset="0"/>
              </a:rPr>
              <a:t>vườn</a:t>
            </a:r>
            <a:r>
              <a:rPr lang="en-US" dirty="0">
                <a:latin typeface="Cambria" pitchFamily="18" charset="0"/>
                <a:ea typeface="Cambria" pitchFamily="18" charset="0"/>
              </a:rPr>
              <a:t> </a:t>
            </a:r>
            <a:r>
              <a:rPr lang="en-US" dirty="0" err="1">
                <a:latin typeface="Cambria" pitchFamily="18" charset="0"/>
                <a:ea typeface="Cambria" pitchFamily="18" charset="0"/>
              </a:rPr>
              <a:t>quốc</a:t>
            </a:r>
            <a:r>
              <a:rPr lang="en-US" dirty="0">
                <a:latin typeface="Cambria" pitchFamily="18" charset="0"/>
                <a:ea typeface="Cambria" pitchFamily="18" charset="0"/>
              </a:rPr>
              <a:t> </a:t>
            </a:r>
            <a:r>
              <a:rPr lang="en-US" dirty="0" err="1">
                <a:latin typeface="Cambria" pitchFamily="18" charset="0"/>
                <a:ea typeface="Cambria" pitchFamily="18" charset="0"/>
              </a:rPr>
              <a:t>gia</a:t>
            </a:r>
            <a:r>
              <a:rPr lang="en-US" dirty="0">
                <a:latin typeface="Cambria" pitchFamily="18" charset="0"/>
                <a:ea typeface="Cambria" pitchFamily="18" charset="0"/>
              </a:rPr>
              <a:t> </a:t>
            </a:r>
            <a:r>
              <a:rPr lang="en-US" dirty="0" err="1">
                <a:latin typeface="Cambria" pitchFamily="18" charset="0"/>
                <a:ea typeface="Cambria" pitchFamily="18" charset="0"/>
              </a:rPr>
              <a:t>Phong</a:t>
            </a:r>
            <a:r>
              <a:rPr lang="en-US" dirty="0">
                <a:latin typeface="Cambria" pitchFamily="18" charset="0"/>
                <a:ea typeface="Cambria" pitchFamily="18" charset="0"/>
              </a:rPr>
              <a:t> </a:t>
            </a:r>
            <a:r>
              <a:rPr lang="en-US" dirty="0" err="1">
                <a:latin typeface="Cambria" pitchFamily="18" charset="0"/>
                <a:ea typeface="Cambria" pitchFamily="18" charset="0"/>
              </a:rPr>
              <a:t>Nha</a:t>
            </a:r>
            <a:r>
              <a:rPr lang="en-US" dirty="0">
                <a:latin typeface="Cambria" pitchFamily="18" charset="0"/>
                <a:ea typeface="Cambria" pitchFamily="18" charset="0"/>
              </a:rPr>
              <a:t> – </a:t>
            </a:r>
            <a:r>
              <a:rPr lang="en-US" dirty="0" err="1">
                <a:latin typeface="Cambria" pitchFamily="18" charset="0"/>
                <a:ea typeface="Cambria" pitchFamily="18" charset="0"/>
              </a:rPr>
              <a:t>Kẻ</a:t>
            </a:r>
            <a:r>
              <a:rPr lang="en-US" dirty="0">
                <a:latin typeface="Cambria" pitchFamily="18" charset="0"/>
                <a:ea typeface="Cambria" pitchFamily="18" charset="0"/>
              </a:rPr>
              <a:t> </a:t>
            </a:r>
            <a:r>
              <a:rPr lang="en-US" dirty="0" err="1">
                <a:latin typeface="Cambria" pitchFamily="18" charset="0"/>
                <a:ea typeface="Cambria" pitchFamily="18" charset="0"/>
              </a:rPr>
              <a:t>Bàng</a:t>
            </a:r>
            <a:endParaRPr lang="en-US" dirty="0">
              <a:latin typeface="Cambria" pitchFamily="18" charset="0"/>
              <a:ea typeface="Cambria" pitchFamily="18" charset="0"/>
            </a:endParaRPr>
          </a:p>
        </p:txBody>
      </p:sp>
      <p:graphicFrame>
        <p:nvGraphicFramePr>
          <p:cNvPr id="14" name="Diagram 13"/>
          <p:cNvGraphicFramePr/>
          <p:nvPr>
            <p:extLst>
              <p:ext uri="{D42A27DB-BD31-4B8C-83A1-F6EECF244321}">
                <p14:modId xmlns:p14="http://schemas.microsoft.com/office/powerpoint/2010/main" val="2235385086"/>
              </p:ext>
            </p:extLst>
          </p:nvPr>
        </p:nvGraphicFramePr>
        <p:xfrm>
          <a:off x="1524000" y="2971800"/>
          <a:ext cx="3568818" cy="3505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sinh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vật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Việt</a:t>
            </a:r>
            <a:r>
              <a:rPr lang="en-US" sz="2200" i="1" dirty="0">
                <a:solidFill>
                  <a:srgbClr val="FF0000"/>
                </a:solidFill>
                <a:latin typeface="Cambria" panose="02040503050406030204" pitchFamily="18" charset="0"/>
                <a:ea typeface="Cambria" panose="02040503050406030204" pitchFamily="18" charset="0"/>
              </a:rPr>
              <a:t> Nam,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k</a:t>
            </a:r>
            <a:r>
              <a:rPr lang="vi-VN" sz="2200" i="1" dirty="0">
                <a:solidFill>
                  <a:srgbClr val="FF0000"/>
                </a:solidFill>
                <a:latin typeface="Cambria" panose="02040503050406030204" pitchFamily="18" charset="0"/>
                <a:ea typeface="Cambria" panose="02040503050406030204" pitchFamily="18" charset="0"/>
              </a:rPr>
              <a:t>ể tên và lên xác định trên bản đồ các loài động vật và thảm thực vật 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2766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Các loài động vật: khỉ, vượn, voọc, gấu, hươu, sao la, voi, hổ, yến, tôm,...</a:t>
            </a:r>
          </a:p>
          <a:p>
            <a:pPr algn="just">
              <a:spcBef>
                <a:spcPts val="600"/>
              </a:spcBef>
              <a:spcAft>
                <a:spcPts val="0"/>
              </a:spcAft>
            </a:pPr>
            <a:r>
              <a:rPr lang="vi-VN" sz="2200" dirty="0">
                <a:latin typeface="Cambria" pitchFamily="18" charset="0"/>
                <a:ea typeface="Cambria" pitchFamily="18" charset="0"/>
                <a:cs typeface="Times New Roman"/>
              </a:rPr>
              <a:t>- Các thảm thực vật: rừng kín thường xanh, rừng thưa, rừng tre nứa, rừng ngập mặn, rừng trên núi đá vôi, rừng trồng, thảm cỏ, cây bụi....</a:t>
            </a:r>
          </a:p>
        </p:txBody>
      </p:sp>
      <p:pic>
        <p:nvPicPr>
          <p:cNvPr id="27"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23517" y="3276600"/>
            <a:ext cx="1229684"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780148" cy="87716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hãy</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chứng minh sinh vật nước ta đa dạng về gen di truyền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hệ sinh thái.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96" y="1299019"/>
            <a:ext cx="940784" cy="988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51596" y="2590800"/>
            <a:ext cx="1026253" cy="976238"/>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extLst>
              <p:ext uri="{D42A27DB-BD31-4B8C-83A1-F6EECF244321}">
                <p14:modId xmlns:p14="http://schemas.microsoft.com/office/powerpoint/2010/main" val="3991334500"/>
              </p:ext>
            </p:extLst>
          </p:nvPr>
        </p:nvGraphicFramePr>
        <p:xfrm>
          <a:off x="192665" y="2287471"/>
          <a:ext cx="5111482" cy="42657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24147" y="1325940"/>
            <a:ext cx="3338853" cy="2241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3962401"/>
            <a:ext cx="3352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47947" y="3532257"/>
            <a:ext cx="3643653" cy="353943"/>
          </a:xfrm>
          <a:prstGeom prst="rect">
            <a:avLst/>
          </a:prstGeom>
          <a:noFill/>
        </p:spPr>
        <p:txBody>
          <a:bodyPr wrap="square" rtlCol="0">
            <a:spAutoFit/>
          </a:bodyPr>
          <a:lstStyle/>
          <a:p>
            <a:r>
              <a:rPr lang="en-US" sz="1700" dirty="0" err="1">
                <a:latin typeface="Cambria" pitchFamily="18" charset="0"/>
                <a:ea typeface="Cambria" pitchFamily="18" charset="0"/>
              </a:rPr>
              <a:t>Rừng</a:t>
            </a:r>
            <a:r>
              <a:rPr lang="en-US" sz="1700" dirty="0">
                <a:latin typeface="Cambria" pitchFamily="18" charset="0"/>
                <a:ea typeface="Cambria" pitchFamily="18" charset="0"/>
              </a:rPr>
              <a:t> </a:t>
            </a:r>
            <a:r>
              <a:rPr lang="en-US" sz="1700" dirty="0" err="1">
                <a:latin typeface="Cambria" pitchFamily="18" charset="0"/>
                <a:ea typeface="Cambria" pitchFamily="18" charset="0"/>
              </a:rPr>
              <a:t>trên</a:t>
            </a:r>
            <a:r>
              <a:rPr lang="en-US" sz="1700" dirty="0">
                <a:latin typeface="Cambria" pitchFamily="18" charset="0"/>
                <a:ea typeface="Cambria" pitchFamily="18" charset="0"/>
              </a:rPr>
              <a:t> </a:t>
            </a:r>
            <a:r>
              <a:rPr lang="en-US" sz="1700" dirty="0" err="1">
                <a:latin typeface="Cambria" pitchFamily="18" charset="0"/>
                <a:ea typeface="Cambria" pitchFamily="18" charset="0"/>
              </a:rPr>
              <a:t>núi</a:t>
            </a:r>
            <a:r>
              <a:rPr lang="en-US" sz="1700" dirty="0">
                <a:latin typeface="Cambria" pitchFamily="18" charset="0"/>
                <a:ea typeface="Cambria" pitchFamily="18" charset="0"/>
              </a:rPr>
              <a:t> </a:t>
            </a:r>
            <a:r>
              <a:rPr lang="en-US" sz="1700" dirty="0" err="1">
                <a:latin typeface="Cambria" pitchFamily="18" charset="0"/>
                <a:ea typeface="Cambria" pitchFamily="18" charset="0"/>
              </a:rPr>
              <a:t>đá</a:t>
            </a:r>
            <a:r>
              <a:rPr lang="en-US" sz="1700" dirty="0">
                <a:latin typeface="Cambria" pitchFamily="18" charset="0"/>
                <a:ea typeface="Cambria" pitchFamily="18" charset="0"/>
              </a:rPr>
              <a:t> </a:t>
            </a:r>
            <a:r>
              <a:rPr lang="en-US" sz="1700" dirty="0" err="1">
                <a:latin typeface="Cambria" pitchFamily="18" charset="0"/>
                <a:ea typeface="Cambria" pitchFamily="18" charset="0"/>
              </a:rPr>
              <a:t>vôi</a:t>
            </a:r>
            <a:r>
              <a:rPr lang="en-US" sz="1700" dirty="0">
                <a:latin typeface="Cambria" pitchFamily="18" charset="0"/>
                <a:ea typeface="Cambria" pitchFamily="18" charset="0"/>
              </a:rPr>
              <a:t> ở </a:t>
            </a:r>
            <a:r>
              <a:rPr lang="en-US" sz="1700" dirty="0" err="1">
                <a:latin typeface="Cambria" pitchFamily="18" charset="0"/>
                <a:ea typeface="Cambria" pitchFamily="18" charset="0"/>
              </a:rPr>
              <a:t>vịnh</a:t>
            </a:r>
            <a:r>
              <a:rPr lang="en-US" sz="1700" dirty="0">
                <a:latin typeface="Cambria" pitchFamily="18" charset="0"/>
                <a:ea typeface="Cambria" pitchFamily="18" charset="0"/>
              </a:rPr>
              <a:t> </a:t>
            </a:r>
            <a:r>
              <a:rPr lang="en-US" sz="1700" dirty="0" err="1">
                <a:latin typeface="Cambria" pitchFamily="18" charset="0"/>
                <a:ea typeface="Cambria" pitchFamily="18" charset="0"/>
              </a:rPr>
              <a:t>Hạ</a:t>
            </a:r>
            <a:r>
              <a:rPr lang="en-US" sz="1700" dirty="0">
                <a:latin typeface="Cambria" pitchFamily="18" charset="0"/>
                <a:ea typeface="Cambria" pitchFamily="18" charset="0"/>
              </a:rPr>
              <a:t> Long</a:t>
            </a:r>
          </a:p>
        </p:txBody>
      </p:sp>
      <p:sp>
        <p:nvSpPr>
          <p:cNvPr id="32" name="TextBox 31"/>
          <p:cNvSpPr txBox="1"/>
          <p:nvPr/>
        </p:nvSpPr>
        <p:spPr>
          <a:xfrm>
            <a:off x="6172200" y="6172201"/>
            <a:ext cx="3643653" cy="353943"/>
          </a:xfrm>
          <a:prstGeom prst="rect">
            <a:avLst/>
          </a:prstGeom>
          <a:noFill/>
        </p:spPr>
        <p:txBody>
          <a:bodyPr wrap="square" rtlCol="0">
            <a:spAutoFit/>
          </a:bodyPr>
          <a:lstStyle/>
          <a:p>
            <a:r>
              <a:rPr lang="en-US" sz="1700" dirty="0" err="1">
                <a:latin typeface="Cambria" pitchFamily="18" charset="0"/>
                <a:ea typeface="Cambria" pitchFamily="18" charset="0"/>
              </a:rPr>
              <a:t>Sinh</a:t>
            </a:r>
            <a:r>
              <a:rPr lang="en-US" sz="1700" dirty="0">
                <a:latin typeface="Cambria" pitchFamily="18" charset="0"/>
                <a:ea typeface="Cambria" pitchFamily="18" charset="0"/>
              </a:rPr>
              <a:t> </a:t>
            </a:r>
            <a:r>
              <a:rPr lang="en-US" sz="1700" dirty="0" err="1">
                <a:latin typeface="Cambria" pitchFamily="18" charset="0"/>
                <a:ea typeface="Cambria" pitchFamily="18" charset="0"/>
              </a:rPr>
              <a:t>vật</a:t>
            </a:r>
            <a:r>
              <a:rPr lang="en-US" sz="1700" dirty="0">
                <a:latin typeface="Cambria" pitchFamily="18" charset="0"/>
                <a:ea typeface="Cambria" pitchFamily="18" charset="0"/>
              </a:rPr>
              <a:t> </a:t>
            </a:r>
            <a:r>
              <a:rPr lang="en-US" sz="1700" dirty="0" err="1">
                <a:latin typeface="Cambria" pitchFamily="18" charset="0"/>
                <a:ea typeface="Cambria" pitchFamily="18" charset="0"/>
              </a:rPr>
              <a:t>Biển</a:t>
            </a:r>
            <a:r>
              <a:rPr lang="en-US" sz="1700" dirty="0">
                <a:latin typeface="Cambria" pitchFamily="18" charset="0"/>
                <a:ea typeface="Cambria" pitchFamily="18" charset="0"/>
              </a:rPr>
              <a:t> </a:t>
            </a:r>
            <a:r>
              <a:rPr lang="en-US" sz="1700" dirty="0" err="1">
                <a:latin typeface="Cambria" pitchFamily="18" charset="0"/>
                <a:ea typeface="Cambria" pitchFamily="18" charset="0"/>
              </a:rPr>
              <a:t>Đông</a:t>
            </a:r>
            <a:endParaRPr lang="en-US" sz="1700" dirty="0">
              <a:latin typeface="Cambria" pitchFamily="18" charset="0"/>
              <a:ea typeface="Cambria" pitchFamily="18" charset="0"/>
            </a:endParaRPr>
          </a:p>
        </p:txBody>
      </p:sp>
    </p:spTree>
    <p:extLst>
      <p:ext uri="{BB962C8B-B14F-4D97-AF65-F5344CB8AC3E}">
        <p14:creationId xmlns:p14="http://schemas.microsoft.com/office/powerpoint/2010/main" val="3145553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sinh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vật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lên xác định trên bản đồ các </a:t>
            </a:r>
            <a:r>
              <a:rPr lang="en-US" sz="2400" i="1" dirty="0" err="1">
                <a:solidFill>
                  <a:srgbClr val="FF0000"/>
                </a:solidFill>
                <a:latin typeface="Cambria" panose="02040503050406030204" pitchFamily="18" charset="0"/>
                <a:ea typeface="Cambria" panose="02040503050406030204" pitchFamily="18" charset="0"/>
              </a:rPr>
              <a:t>vườn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quốc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gia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dự</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trữ</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sinh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quyển</a:t>
            </a:r>
            <a:r>
              <a:rPr lang="en-US" sz="2400" i="1" dirty="0">
                <a:solidFill>
                  <a:srgbClr val="FF0000"/>
                </a:solidFill>
                <a:latin typeface="Cambria" panose="02040503050406030204" pitchFamily="18" charset="0"/>
                <a:ea typeface="Cambria" panose="02040503050406030204" pitchFamily="18" charset="0"/>
              </a:rPr>
              <a:t> ở </a:t>
            </a:r>
            <a:r>
              <a:rPr lang="vi-VN" sz="2400" i="1" dirty="0">
                <a:solidFill>
                  <a:srgbClr val="FF0000"/>
                </a:solidFill>
                <a:latin typeface="Cambria" panose="02040503050406030204" pitchFamily="18" charset="0"/>
                <a:ea typeface="Cambria" panose="02040503050406030204" pitchFamily="18" charset="0"/>
              </a:rPr>
              <a:t>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7" y="3417600"/>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a:latin typeface="Cambria" pitchFamily="18" charset="0"/>
                <a:ea typeface="Cambria" pitchFamily="18" charset="0"/>
                <a:cs typeface="Times New Roman"/>
              </a:rPr>
              <a:t>vườn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quốc</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gia</a:t>
            </a:r>
            <a:r>
              <a:rPr lang="en-US" sz="2400" dirty="0">
                <a:latin typeface="Cambria" pitchFamily="18" charset="0"/>
                <a:ea typeface="Cambria" pitchFamily="18" charset="0"/>
                <a:cs typeface="Times New Roman"/>
              </a:rPr>
              <a:t>: Ba </a:t>
            </a:r>
            <a:r>
              <a:rPr lang="en-US" sz="2400" dirty="0" err="1">
                <a:latin typeface="Cambria" pitchFamily="18" charset="0"/>
                <a:ea typeface="Cambria" pitchFamily="18" charset="0"/>
                <a:cs typeface="Times New Roman"/>
              </a:rPr>
              <a:t>Bể</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Hoàn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Liên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Cúc</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Phương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Phong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Nha</a:t>
            </a:r>
            <a:r>
              <a:rPr lang="en-US" sz="2400" dirty="0">
                <a:latin typeface="Cambria" pitchFamily="18" charset="0"/>
                <a:ea typeface="Cambria" pitchFamily="18" charset="0"/>
                <a:cs typeface="Times New Roman"/>
              </a:rPr>
              <a:t> – </a:t>
            </a:r>
            <a:r>
              <a:rPr lang="en-US" sz="2400" dirty="0" err="1">
                <a:latin typeface="Cambria" pitchFamily="18" charset="0"/>
                <a:ea typeface="Cambria" pitchFamily="18" charset="0"/>
                <a:cs typeface="Times New Roman"/>
              </a:rPr>
              <a:t>Kẻ</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Bàng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Bạch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Mã</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Yok</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Đôn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Cát</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Tiên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Phú</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Quốc</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a:latin typeface="Cambria" pitchFamily="18" charset="0"/>
                <a:ea typeface="Cambria" pitchFamily="18" charset="0"/>
                <a:cs typeface="Times New Roman"/>
              </a:rPr>
              <a:t>khu</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dự</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trữ</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sinh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quyển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Cát</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Bà</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Tây</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Nghệ</a:t>
            </a:r>
            <a:r>
              <a:rPr lang="en-US" sz="2400" dirty="0">
                <a:latin typeface="Cambria" pitchFamily="18" charset="0"/>
                <a:ea typeface="Cambria" pitchFamily="18" charset="0"/>
                <a:cs typeface="Times New Roman"/>
              </a:rPr>
              <a:t> An, </a:t>
            </a:r>
            <a:r>
              <a:rPr lang="en-US" sz="2400" dirty="0" err="1">
                <a:latin typeface="Cambria" pitchFamily="18" charset="0"/>
                <a:ea typeface="Cambria" pitchFamily="18" charset="0"/>
                <a:cs typeface="Times New Roman"/>
              </a:rPr>
              <a:t>Cù</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lao</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Chàm</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Cà</a:t>
            </a:r>
            <a:r>
              <a:rPr lang="en-US" sz="2400" dirty="0">
                <a:latin typeface="Cambria" pitchFamily="18" charset="0"/>
                <a:ea typeface="Cambria" pitchFamily="18" charset="0"/>
                <a:cs typeface="Times New Roman"/>
              </a:rPr>
              <a:t> Mau,…</a:t>
            </a:r>
            <a:endParaRPr lang="vi-VN" sz="2400" dirty="0">
              <a:latin typeface="Cambria" pitchFamily="18" charset="0"/>
              <a:ea typeface="Cambria" pitchFamily="18" charset="0"/>
              <a:cs typeface="Times New Roman"/>
            </a:endParaRPr>
          </a:p>
        </p:txBody>
      </p:sp>
      <p:pic>
        <p:nvPicPr>
          <p:cNvPr id="26"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6324600" y="152060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717244" y="156067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248400" y="2183106"/>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389594" y="306431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30725" y="3505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858000" y="4648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43700" y="50331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717244" y="5410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629400" y="212966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945844" y="25185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159325" y="368635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05804" y="59436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555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randombar(horizont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77" dur="500"/>
                                        <p:tgtEl>
                                          <p:spTgt spid="25">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randombar(horizontal)">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randombar(horizont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randombar(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P spid="27"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err="1">
                <a:latin typeface="Cambria" pitchFamily="18" charset="0"/>
                <a:ea typeface="Cambria" pitchFamily="18" charset="0"/>
              </a:rPr>
              <a:t>Khu</a:t>
            </a:r>
            <a:r>
              <a:rPr lang="en-US" dirty="0">
                <a:latin typeface="Cambria" pitchFamily="18" charset="0"/>
                <a:ea typeface="Cambria" pitchFamily="18" charset="0"/>
              </a:rPr>
              <a:t> </a:t>
            </a:r>
            <a:r>
              <a:rPr lang="en-US" dirty="0" err="1">
                <a:latin typeface="Cambria" pitchFamily="18" charset="0"/>
                <a:ea typeface="Cambria" pitchFamily="18" charset="0"/>
              </a:rPr>
              <a:t>dự</a:t>
            </a:r>
            <a:r>
              <a:rPr lang="en-US" dirty="0">
                <a:latin typeface="Cambria" pitchFamily="18" charset="0"/>
                <a:ea typeface="Cambria" pitchFamily="18" charset="0"/>
              </a:rPr>
              <a:t> </a:t>
            </a:r>
            <a:r>
              <a:rPr lang="en-US" dirty="0" err="1">
                <a:latin typeface="Cambria" pitchFamily="18" charset="0"/>
                <a:ea typeface="Cambria" pitchFamily="18" charset="0"/>
              </a:rPr>
              <a:t>trữ</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quyển</a:t>
            </a:r>
            <a:r>
              <a:rPr lang="en-US" dirty="0">
                <a:latin typeface="Cambria" pitchFamily="18" charset="0"/>
                <a:ea typeface="Cambria" pitchFamily="18" charset="0"/>
              </a:rPr>
              <a:t> </a:t>
            </a:r>
            <a:r>
              <a:rPr lang="en-US" dirty="0" err="1">
                <a:latin typeface="Cambria" pitchFamily="18" charset="0"/>
                <a:ea typeface="Cambria" pitchFamily="18" charset="0"/>
              </a:rPr>
              <a:t>Cát</a:t>
            </a:r>
            <a:r>
              <a:rPr lang="en-US" dirty="0">
                <a:latin typeface="Cambria" pitchFamily="18" charset="0"/>
                <a:ea typeface="Cambria" pitchFamily="18" charset="0"/>
              </a:rPr>
              <a:t> </a:t>
            </a:r>
            <a:r>
              <a:rPr lang="en-US" dirty="0" err="1">
                <a:latin typeface="Cambria" pitchFamily="18" charset="0"/>
                <a:ea typeface="Cambria" pitchFamily="18" charset="0"/>
              </a:rPr>
              <a:t>Bà</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r>
              <a:rPr lang="en-US" dirty="0" err="1">
                <a:latin typeface="Cambria" pitchFamily="18" charset="0"/>
                <a:ea typeface="Cambria" pitchFamily="18" charset="0"/>
              </a:rPr>
              <a:t>Khu</a:t>
            </a:r>
            <a:r>
              <a:rPr lang="en-US" dirty="0">
                <a:latin typeface="Cambria" pitchFamily="18" charset="0"/>
                <a:ea typeface="Cambria" pitchFamily="18" charset="0"/>
              </a:rPr>
              <a:t> </a:t>
            </a:r>
            <a:r>
              <a:rPr lang="en-US" dirty="0" err="1">
                <a:latin typeface="Cambria" pitchFamily="18" charset="0"/>
                <a:ea typeface="Cambria" pitchFamily="18" charset="0"/>
              </a:rPr>
              <a:t>dự</a:t>
            </a:r>
            <a:r>
              <a:rPr lang="en-US" dirty="0">
                <a:latin typeface="Cambria" pitchFamily="18" charset="0"/>
                <a:ea typeface="Cambria" pitchFamily="18" charset="0"/>
              </a:rPr>
              <a:t> </a:t>
            </a:r>
            <a:r>
              <a:rPr lang="en-US" dirty="0" err="1">
                <a:latin typeface="Cambria" pitchFamily="18" charset="0"/>
                <a:ea typeface="Cambria" pitchFamily="18" charset="0"/>
              </a:rPr>
              <a:t>trữ</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quyển</a:t>
            </a:r>
            <a:r>
              <a:rPr lang="en-US" dirty="0">
                <a:latin typeface="Cambria" pitchFamily="18" charset="0"/>
                <a:ea typeface="Cambria" pitchFamily="18" charset="0"/>
              </a:rPr>
              <a:t> </a:t>
            </a:r>
            <a:r>
              <a:rPr lang="en-US" dirty="0" err="1">
                <a:latin typeface="Cambria" pitchFamily="18" charset="0"/>
                <a:ea typeface="Cambria" pitchFamily="18" charset="0"/>
              </a:rPr>
              <a:t>Cà</a:t>
            </a:r>
            <a:r>
              <a:rPr lang="en-US" dirty="0">
                <a:latin typeface="Cambria" pitchFamily="18" charset="0"/>
                <a:ea typeface="Cambria" pitchFamily="18" charset="0"/>
              </a:rPr>
              <a:t> Mau</a:t>
            </a: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Vườn</a:t>
            </a:r>
            <a:r>
              <a:rPr lang="en-US" dirty="0">
                <a:latin typeface="Cambria" pitchFamily="18" charset="0"/>
                <a:ea typeface="Cambria" pitchFamily="18" charset="0"/>
              </a:rPr>
              <a:t> </a:t>
            </a:r>
            <a:r>
              <a:rPr lang="en-US" dirty="0" err="1">
                <a:latin typeface="Cambria" pitchFamily="18" charset="0"/>
                <a:ea typeface="Cambria" pitchFamily="18" charset="0"/>
              </a:rPr>
              <a:t>quốc</a:t>
            </a:r>
            <a:r>
              <a:rPr lang="en-US" dirty="0">
                <a:latin typeface="Cambria" pitchFamily="18" charset="0"/>
                <a:ea typeface="Cambria" pitchFamily="18" charset="0"/>
              </a:rPr>
              <a:t> </a:t>
            </a:r>
            <a:r>
              <a:rPr lang="en-US" dirty="0" err="1">
                <a:latin typeface="Cambria" pitchFamily="18" charset="0"/>
                <a:ea typeface="Cambria" pitchFamily="18" charset="0"/>
              </a:rPr>
              <a:t>gia</a:t>
            </a:r>
            <a:r>
              <a:rPr lang="en-US" dirty="0">
                <a:latin typeface="Cambria" pitchFamily="18" charset="0"/>
                <a:ea typeface="Cambria" pitchFamily="18" charset="0"/>
              </a:rPr>
              <a:t> Ba </a:t>
            </a:r>
            <a:r>
              <a:rPr lang="en-US" dirty="0" err="1">
                <a:latin typeface="Cambria" pitchFamily="18" charset="0"/>
                <a:ea typeface="Cambria" pitchFamily="18" charset="0"/>
              </a:rPr>
              <a:t>Bể</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r>
              <a:rPr lang="en-US" dirty="0" err="1">
                <a:latin typeface="Cambria" pitchFamily="18" charset="0"/>
                <a:ea typeface="Cambria" pitchFamily="18" charset="0"/>
              </a:rPr>
              <a:t>Vườn</a:t>
            </a:r>
            <a:r>
              <a:rPr lang="en-US" dirty="0">
                <a:latin typeface="Cambria" pitchFamily="18" charset="0"/>
                <a:ea typeface="Cambria" pitchFamily="18" charset="0"/>
              </a:rPr>
              <a:t> </a:t>
            </a:r>
            <a:r>
              <a:rPr lang="en-US" dirty="0" err="1">
                <a:latin typeface="Cambria" pitchFamily="18" charset="0"/>
                <a:ea typeface="Cambria" pitchFamily="18" charset="0"/>
              </a:rPr>
              <a:t>quốc</a:t>
            </a:r>
            <a:r>
              <a:rPr lang="en-US" dirty="0">
                <a:latin typeface="Cambria" pitchFamily="18" charset="0"/>
                <a:ea typeface="Cambria" pitchFamily="18" charset="0"/>
              </a:rPr>
              <a:t> </a:t>
            </a:r>
            <a:r>
              <a:rPr lang="en-US" dirty="0" err="1">
                <a:latin typeface="Cambria" pitchFamily="18" charset="0"/>
                <a:ea typeface="Cambria" pitchFamily="18" charset="0"/>
              </a:rPr>
              <a:t>gia</a:t>
            </a:r>
            <a:r>
              <a:rPr lang="en-US" dirty="0">
                <a:latin typeface="Cambria" pitchFamily="18" charset="0"/>
                <a:ea typeface="Cambria" pitchFamily="18" charset="0"/>
              </a:rPr>
              <a:t> </a:t>
            </a:r>
            <a:r>
              <a:rPr lang="en-US" dirty="0" err="1">
                <a:latin typeface="Cambria" pitchFamily="18" charset="0"/>
                <a:ea typeface="Cambria" pitchFamily="18" charset="0"/>
              </a:rPr>
              <a:t>Yok</a:t>
            </a:r>
            <a:r>
              <a:rPr lang="en-US" dirty="0">
                <a:latin typeface="Cambria" pitchFamily="18" charset="0"/>
                <a:ea typeface="Cambria" pitchFamily="18" charset="0"/>
              </a:rPr>
              <a:t> </a:t>
            </a:r>
            <a:r>
              <a:rPr lang="en-US" dirty="0" err="1">
                <a:latin typeface="Cambria" pitchFamily="18" charset="0"/>
                <a:ea typeface="Cambria" pitchFamily="18" charset="0"/>
              </a:rPr>
              <a:t>Đôn</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76" y="4114800"/>
            <a:ext cx="3769023"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114800"/>
            <a:ext cx="38100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spTree>
    <p:extLst>
      <p:ext uri="{BB962C8B-B14F-4D97-AF65-F5344CB8AC3E}">
        <p14:creationId xmlns:p14="http://schemas.microsoft.com/office/powerpoint/2010/main" val="422804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kiến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thức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đã</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học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giải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thích</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ì sao sinh vật nước ta lại đa dạng và phong phú?</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417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Vị trí địa lí nằm trên đường di cư, di lưu của nhiều loài động vật.</a:t>
            </a:r>
          </a:p>
          <a:p>
            <a:pPr algn="just">
              <a:spcBef>
                <a:spcPts val="600"/>
              </a:spcBef>
              <a:spcAft>
                <a:spcPts val="0"/>
              </a:spcAft>
            </a:pPr>
            <a:r>
              <a:rPr lang="vi-VN" sz="2400" dirty="0">
                <a:latin typeface="Cambria" pitchFamily="18" charset="0"/>
                <a:ea typeface="Cambria" pitchFamily="18" charset="0"/>
                <a:cs typeface="Times New Roman"/>
              </a:rPr>
              <a:t>- Môi trường sống thuận lợi: ánh sáng dồi dào, nhiệt độ cao, đủ nước, tầng đất sâu dày, vụn bỡ,…</a:t>
            </a: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56476"/>
            <a:ext cx="3451925" cy="22035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5" y="1325940"/>
            <a:ext cx="3451925" cy="21792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3505200"/>
            <a:ext cx="2286000" cy="369332"/>
          </a:xfrm>
          <a:prstGeom prst="rect">
            <a:avLst/>
          </a:prstGeom>
          <a:noFill/>
        </p:spPr>
        <p:txBody>
          <a:bodyPr wrap="square" rtlCol="0">
            <a:spAutoFit/>
          </a:bodyPr>
          <a:lstStyle/>
          <a:p>
            <a:pPr algn="ctr"/>
            <a:r>
              <a:rPr lang="en-US" dirty="0" err="1">
                <a:latin typeface="Cambria" pitchFamily="18" charset="0"/>
                <a:ea typeface="Cambria" pitchFamily="18" charset="0"/>
              </a:rPr>
              <a:t>Ánh</a:t>
            </a:r>
            <a:r>
              <a:rPr lang="en-US" dirty="0">
                <a:latin typeface="Cambria" pitchFamily="18" charset="0"/>
                <a:ea typeface="Cambria" pitchFamily="18" charset="0"/>
              </a:rPr>
              <a:t> </a:t>
            </a:r>
            <a:r>
              <a:rPr lang="en-US" dirty="0" err="1">
                <a:latin typeface="Cambria" pitchFamily="18" charset="0"/>
                <a:ea typeface="Cambria" pitchFamily="18" charset="0"/>
              </a:rPr>
              <a:t>sáng</a:t>
            </a:r>
            <a:r>
              <a:rPr lang="en-US" dirty="0">
                <a:latin typeface="Cambria" pitchFamily="18" charset="0"/>
                <a:ea typeface="Cambria" pitchFamily="18" charset="0"/>
              </a:rPr>
              <a:t> </a:t>
            </a:r>
            <a:r>
              <a:rPr lang="en-US" dirty="0" err="1">
                <a:latin typeface="Cambria" pitchFamily="18" charset="0"/>
                <a:ea typeface="Cambria" pitchFamily="18" charset="0"/>
              </a:rPr>
              <a:t>dồi</a:t>
            </a:r>
            <a:r>
              <a:rPr lang="en-US" dirty="0">
                <a:latin typeface="Cambria" pitchFamily="18" charset="0"/>
                <a:ea typeface="Cambria" pitchFamily="18" charset="0"/>
              </a:rPr>
              <a:t> </a:t>
            </a:r>
            <a:r>
              <a:rPr lang="en-US" dirty="0" err="1">
                <a:latin typeface="Cambria" pitchFamily="18" charset="0"/>
                <a:ea typeface="Cambria" pitchFamily="18" charset="0"/>
              </a:rPr>
              <a:t>dào</a:t>
            </a:r>
            <a:endParaRPr lang="en-US" dirty="0">
              <a:latin typeface="Cambria" pitchFamily="18" charset="0"/>
              <a:ea typeface="Cambria" pitchFamily="18" charset="0"/>
            </a:endParaRPr>
          </a:p>
        </p:txBody>
      </p:sp>
      <p:sp>
        <p:nvSpPr>
          <p:cNvPr id="27" name="TextBox 26"/>
          <p:cNvSpPr txBox="1"/>
          <p:nvPr/>
        </p:nvSpPr>
        <p:spPr>
          <a:xfrm>
            <a:off x="6324600" y="6260068"/>
            <a:ext cx="2286000" cy="369332"/>
          </a:xfrm>
          <a:prstGeom prst="rect">
            <a:avLst/>
          </a:prstGeom>
          <a:noFill/>
        </p:spPr>
        <p:txBody>
          <a:bodyPr wrap="square" rtlCol="0">
            <a:spAutoFit/>
          </a:bodyPr>
          <a:lstStyle/>
          <a:p>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Mê</a:t>
            </a:r>
            <a:r>
              <a:rPr lang="en-US" dirty="0">
                <a:latin typeface="Cambria" pitchFamily="18" charset="0"/>
                <a:ea typeface="Cambria" pitchFamily="18" charset="0"/>
              </a:rPr>
              <a:t> </a:t>
            </a:r>
            <a:r>
              <a:rPr lang="en-US" dirty="0" err="1">
                <a:latin typeface="Cambria" pitchFamily="18" charset="0"/>
                <a:ea typeface="Cambria" pitchFamily="18" charset="0"/>
              </a:rPr>
              <a:t>Công</a:t>
            </a:r>
            <a:endParaRPr lang="en-US" dirty="0">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spTree>
    <p:extLst>
      <p:ext uri="{BB962C8B-B14F-4D97-AF65-F5344CB8AC3E}">
        <p14:creationId xmlns:p14="http://schemas.microsoft.com/office/powerpoint/2010/main" val="348365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randombar(horizontal)">
                                      <p:cBhvr>
                                        <p:cTn id="15" dur="500"/>
                                        <p:tgtEl>
                                          <p:spTgt spid="61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randombar(horizontal)">
                                      <p:cBhvr>
                                        <p:cTn id="21" dur="500"/>
                                        <p:tgtEl>
                                          <p:spTgt spid="614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5600</TotalTime>
  <Words>1969</Words>
  <Application>Microsoft Office PowerPoint</Application>
  <PresentationFormat>On-screen Show (4:3)</PresentationFormat>
  <Paragraphs>164</Paragraphs>
  <Slides>19</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Cambria</vt:lpstr>
      <vt:lpstr>Times New Roman</vt:lpstr>
      <vt:lpstr>Office Theme</vt:lpstr>
      <vt:lpstr>KHỞI ĐỘNG</vt:lpstr>
      <vt:lpstr>SINH VẬT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Trần Thị Gấm</cp:lastModifiedBy>
  <cp:revision>427</cp:revision>
  <dcterms:created xsi:type="dcterms:W3CDTF">2016-02-15T14:28:12Z</dcterms:created>
  <dcterms:modified xsi:type="dcterms:W3CDTF">2024-01-26T05:14:22Z</dcterms:modified>
</cp:coreProperties>
</file>