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8" d="100"/>
          <a:sy n="68" d="100"/>
        </p:scale>
        <p:origin x="147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effectLst/>
              <a:latin typeface="Cambria" pitchFamily="18" charset="0"/>
              <a:ea typeface="Cambria" pitchFamily="18" charset="0"/>
              <a:cs typeface="Times New Roman"/>
            </a:rPr>
            <a:t>- </a:t>
          </a:r>
          <a:r>
            <a:rPr lang="vi-VN" sz="1800" b="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a:solidFill>
              <a:schemeClr val="tx1"/>
            </a:solidFill>
            <a:effectLst/>
            <a:latin typeface="Cambria" pitchFamily="18" charset="0"/>
            <a:ea typeface="Cambria" pitchFamily="18" charset="0"/>
            <a:cs typeface="Times New Roman"/>
          </a:endParaRPr>
        </a:p>
        <a:p>
          <a:pPr algn="just"/>
          <a:r>
            <a:rPr lang="vi-VN" sz="1800" b="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a:solidFill>
                <a:schemeClr val="tx1"/>
              </a:solidFill>
              <a:latin typeface="Cambria" pitchFamily="18" charset="0"/>
              <a:ea typeface="Cambria" pitchFamily="18" charset="0"/>
            </a:rPr>
            <a:t>- Nội thuỷ </a:t>
          </a:r>
          <a:r>
            <a:rPr lang="vi-VN" sz="18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a:solidFill>
              <a:schemeClr val="tx1"/>
            </a:solidFill>
            <a:latin typeface="Cambria" pitchFamily="18" charset="0"/>
            <a:ea typeface="Cambria" pitchFamily="18" charset="0"/>
          </a:endParaRPr>
        </a:p>
        <a:p>
          <a:pPr algn="just"/>
          <a:r>
            <a:rPr lang="vi-VN" sz="1800" b="1" dirty="0">
              <a:solidFill>
                <a:schemeClr val="tx1"/>
              </a:solidFill>
              <a:latin typeface="Cambria" pitchFamily="18" charset="0"/>
              <a:ea typeface="Cambria" pitchFamily="18" charset="0"/>
            </a:rPr>
            <a:t>- Lãnh hải </a:t>
          </a:r>
          <a:r>
            <a:rPr lang="vi-VN" sz="18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4263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59DF7864-BC33-49BE-B927-88CFDD679D22}" type="presOf" srcId="{9B38993F-91D9-4E45-89FE-E7C2053BB052}" destId="{A0E9B536-5134-4AC7-990D-17E1F41843BA}" srcOrd="0" destOrd="0" presId="urn:microsoft.com/office/officeart/2008/layout/VerticalCurvedList"/>
    <dgm:cxn modelId="{12ED2A65-8E53-46B4-AA56-5A6D7C1FBDD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C8BEC6C5-19D8-44B8-AD35-366F25A135A4}" type="presOf" srcId="{9DA92A08-ED37-48A9-A0DD-F521D2142CD2}" destId="{C7497E28-FAE4-42DA-8D9D-5B4659273D7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Vùng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tiếp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giáp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lãnh</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hải</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vùng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biển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tiếp</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liền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nằm</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Việt</a:t>
          </a:r>
          <a:r>
            <a:rPr lang="en-US" sz="1600" b="0" dirty="0">
              <a:solidFill>
                <a:schemeClr val="tx1"/>
              </a:solidFill>
              <a:effectLst/>
              <a:latin typeface="Cambria" pitchFamily="18" charset="0"/>
              <a:ea typeface="Cambria" pitchFamily="18" charset="0"/>
              <a:cs typeface="Times New Roman"/>
            </a:rPr>
            <a:t> Nam, </a:t>
          </a:r>
          <a:r>
            <a:rPr lang="en-US" sz="1600" b="0" dirty="0" err="1">
              <a:solidFill>
                <a:schemeClr val="tx1"/>
              </a:solidFill>
              <a:effectLst/>
              <a:latin typeface="Cambria" pitchFamily="18" charset="0"/>
              <a:ea typeface="Cambria" pitchFamily="18" charset="0"/>
              <a:cs typeface="Times New Roman"/>
            </a:rPr>
            <a:t>có</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chiều</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rộng</a:t>
          </a:r>
          <a:r>
            <a:rPr lang="en-US" sz="1600" b="0" dirty="0">
              <a:solidFill>
                <a:schemeClr val="tx1"/>
              </a:solidFill>
              <a:effectLst/>
              <a:latin typeface="Cambria" pitchFamily="18" charset="0"/>
              <a:ea typeface="Cambria" pitchFamily="18" charset="0"/>
              <a:cs typeface="Times New Roman"/>
            </a:rPr>
            <a:t> 12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lí</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tính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từ</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ranh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giới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của</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a:t>
          </a:r>
        </a:p>
        <a:p>
          <a:pPr algn="just"/>
          <a:r>
            <a:rPr lang="vi-VN" sz="1600" b="1" dirty="0">
              <a:solidFill>
                <a:schemeClr val="tx1"/>
              </a:solidFill>
              <a:effectLst/>
              <a:latin typeface="Cambria" pitchFamily="18" charset="0"/>
              <a:ea typeface="Cambria" pitchFamily="18" charset="0"/>
              <a:cs typeface="Times New Roman"/>
            </a:rPr>
            <a:t>- Vùng đặc quyền kinh tế </a:t>
          </a:r>
          <a:r>
            <a:rPr lang="vi-VN" sz="1600" b="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a:solidFill>
                <a:schemeClr val="tx1"/>
              </a:solidFill>
              <a:effectLst/>
              <a:latin typeface="Cambria" pitchFamily="18" charset="0"/>
              <a:ea typeface="Cambria" pitchFamily="18" charset="0"/>
              <a:cs typeface="Times New Roman"/>
            </a:rPr>
            <a:t>Thềm lục địa Việt Nam </a:t>
          </a:r>
          <a:r>
            <a:rPr lang="vi-VN" sz="1600" b="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295A6F00-91FE-4B51-9398-B75E42046630}" type="presOf" srcId="{9DA92A08-ED37-48A9-A0DD-F521D2142CD2}" destId="{C7497E28-FAE4-42DA-8D9D-5B4659273D7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C4AD510F-086F-47E4-B0F5-41618A5BC95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9C5E535-C290-4271-8D50-19C6D509D9E1}" type="presOf" srcId="{2EA4557B-2359-4BA8-9F14-A6ECB8DAC4AB}" destId="{DD97E049-4A6C-47F8-8707-C5FFDBF743ED}" srcOrd="0" destOrd="0" presId="urn:microsoft.com/office/officeart/2008/layout/VerticalCurvedList"/>
    <dgm:cxn modelId="{FA6DA07E-F3EE-46CF-8518-59DFCAA3D9F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effectLst/>
              <a:latin typeface="Cambria" pitchFamily="18" charset="0"/>
              <a:ea typeface="Cambria" pitchFamily="18" charset="0"/>
              <a:cs typeface="Times New Roman"/>
            </a:rPr>
            <a:t>- </a:t>
          </a:r>
          <a:r>
            <a:rPr lang="vi-VN" sz="1800" b="0" kern="120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a:solidFill>
              <a:schemeClr val="tx1"/>
            </a:solidFill>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Nội thuỷ </a:t>
          </a:r>
          <a:r>
            <a:rPr lang="vi-VN" sz="1800" kern="12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Lãnh hải </a:t>
          </a:r>
          <a:r>
            <a:rPr lang="vi-VN" sz="1800" kern="12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Vùng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tiếp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giáp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lãnh</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hải</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vùng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biển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tiếp</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liền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nằm</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Việt</a:t>
          </a:r>
          <a:r>
            <a:rPr lang="en-US" sz="1600" b="0" kern="1200" dirty="0">
              <a:solidFill>
                <a:schemeClr val="tx1"/>
              </a:solidFill>
              <a:effectLst/>
              <a:latin typeface="Cambria" pitchFamily="18" charset="0"/>
              <a:ea typeface="Cambria" pitchFamily="18" charset="0"/>
              <a:cs typeface="Times New Roman"/>
            </a:rPr>
            <a:t> Nam, </a:t>
          </a:r>
          <a:r>
            <a:rPr lang="en-US" sz="1600" b="0" kern="1200" dirty="0" err="1">
              <a:solidFill>
                <a:schemeClr val="tx1"/>
              </a:solidFill>
              <a:effectLst/>
              <a:latin typeface="Cambria" pitchFamily="18" charset="0"/>
              <a:ea typeface="Cambria" pitchFamily="18" charset="0"/>
              <a:cs typeface="Times New Roman"/>
            </a:rPr>
            <a:t>có</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chiều</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rộng</a:t>
          </a:r>
          <a:r>
            <a:rPr lang="en-US" sz="1600" b="0" kern="1200" dirty="0">
              <a:solidFill>
                <a:schemeClr val="tx1"/>
              </a:solidFill>
              <a:effectLst/>
              <a:latin typeface="Cambria" pitchFamily="18" charset="0"/>
              <a:ea typeface="Cambria" pitchFamily="18" charset="0"/>
              <a:cs typeface="Times New Roman"/>
            </a:rPr>
            <a:t> 12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lí</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tính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từ</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ranh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giới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của</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 Vùng đặc quyền kinh tế </a:t>
          </a:r>
          <a:r>
            <a:rPr lang="vi-VN" sz="1600" b="0" kern="120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Thềm lục địa Việt Nam </a:t>
          </a:r>
          <a:r>
            <a:rPr lang="vi-VN" sz="1600" b="0" kern="120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a:solidFill>
                  <a:srgbClr val="FF0000"/>
                </a:solidFill>
                <a:latin typeface="Cambria" panose="02040503050406030204" pitchFamily="18" charset="0"/>
                <a:ea typeface="Cambria" panose="02040503050406030204" pitchFamily="18" charset="0"/>
              </a:rPr>
              <a:t>L</a:t>
            </a:r>
            <a:r>
              <a:rPr lang="vi-VN" sz="2100" b="1" dirty="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a:solidFill>
                  <a:srgbClr val="0D30DD"/>
                </a:solidFill>
                <a:latin typeface="Cambria" panose="02040503050406030204" pitchFamily="18" charset="0"/>
                <a:ea typeface="Cambria" panose="02040503050406030204" pitchFamily="18" charset="0"/>
              </a:rPr>
              <a:t>Atlat</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Địa</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lí</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Việt</a:t>
            </a:r>
            <a:r>
              <a:rPr lang="en-US" sz="2100" b="1" dirty="0">
                <a:solidFill>
                  <a:srgbClr val="0D30DD"/>
                </a:solidFill>
                <a:latin typeface="Cambria" panose="02040503050406030204" pitchFamily="18" charset="0"/>
                <a:ea typeface="Cambria" panose="02040503050406030204" pitchFamily="18" charset="0"/>
              </a:rPr>
              <a:t> Nam </a:t>
            </a:r>
            <a:r>
              <a:rPr lang="en-US" sz="2100" b="1" dirty="0" err="1">
                <a:solidFill>
                  <a:srgbClr val="0D30DD"/>
                </a:solidFill>
                <a:latin typeface="Cambria" panose="02040503050406030204" pitchFamily="18" charset="0"/>
                <a:ea typeface="Cambria" panose="02040503050406030204" pitchFamily="18" charset="0"/>
              </a:rPr>
              <a:t>và</a:t>
            </a:r>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kiến thức đã học để trả lời, mỗi câu hỏi có 1 lượt trả lời.</a:t>
            </a:r>
          </a:p>
          <a:p>
            <a:pPr algn="just"/>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Em nào trả lời đúng sẽ nhận được 1 phần quà nhỏ và mảng ghép sẽ biến mất để hiện ra một góc của hình ảnh tương ứng, trả lời sai mảnh ghép sẽ bị khóa lại</a:t>
            </a:r>
            <a:r>
              <a:rPr lang="en-US" sz="2100" b="1" dirty="0">
                <a:solidFill>
                  <a:srgbClr val="0D30DD"/>
                </a:solidFill>
                <a:latin typeface="Cambria" panose="02040503050406030204" pitchFamily="18" charset="0"/>
                <a:ea typeface="Cambria" panose="02040503050406030204" pitchFamily="18" charset="0"/>
              </a:rPr>
              <a:t>.</a:t>
            </a:r>
          </a:p>
          <a:p>
            <a:pPr algn="just"/>
            <a:r>
              <a:rPr lang="en-US" sz="2100" b="1" dirty="0">
                <a:solidFill>
                  <a:srgbClr val="0D30DD"/>
                </a:solidFill>
                <a:latin typeface="Cambria" panose="02040503050406030204" pitchFamily="18" charset="0"/>
                <a:ea typeface="Cambria" panose="02040503050406030204" pitchFamily="18" charset="0"/>
              </a:rPr>
              <a:t>- T</a:t>
            </a:r>
            <a:r>
              <a:rPr lang="vi-VN" sz="2100" b="1" dirty="0">
                <a:solidFill>
                  <a:srgbClr val="0D30DD"/>
                </a:solidFill>
                <a:latin typeface="Cambria" panose="02040503050406030204" pitchFamily="18" charset="0"/>
                <a:ea typeface="Cambria" panose="02040503050406030204" pitchFamily="18" charset="0"/>
              </a:rPr>
              <a:t>rong quá trình trả lời, em nào trả lời đúng “Chướng ngại vật” thì sẽ nhận được phần quà lớn hơn</a:t>
            </a:r>
            <a:r>
              <a:rPr lang="en-US" sz="2100" b="1" dirty="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15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3 VÀ 4: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Times New Roman"/>
                <a:ea typeface="Times New Roman"/>
              </a:rPr>
              <a:t>- Cho </a:t>
            </a:r>
            <a:r>
              <a:rPr lang="en-US" sz="1900" i="1" dirty="0" err="1">
                <a:solidFill>
                  <a:srgbClr val="FF0000"/>
                </a:solidFill>
                <a:latin typeface="Times New Roman"/>
                <a:ea typeface="Times New Roman"/>
              </a:rPr>
              <a:t>biết</a:t>
            </a:r>
            <a:r>
              <a:rPr lang="en-US" sz="1900" i="1" dirty="0">
                <a:solidFill>
                  <a:srgbClr val="FF0000"/>
                </a:solidFill>
                <a:latin typeface="Times New Roman"/>
                <a:ea typeface="Times New Roman"/>
              </a:rPr>
              <a:t> v</a:t>
            </a:r>
            <a:r>
              <a:rPr lang="vi-VN" sz="1900" i="1" dirty="0">
                <a:solidFill>
                  <a:srgbClr val="FF0000"/>
                </a:solidFill>
                <a:latin typeface="Times New Roman"/>
                <a:ea typeface="Times New Roman"/>
              </a:rPr>
              <a:t>ùng biển nước ta gồm những bộ phận nào? </a:t>
            </a:r>
            <a:endParaRPr lang="en-US" sz="1900" i="1" dirty="0">
              <a:solidFill>
                <a:srgbClr val="FF0000"/>
              </a:solidFill>
              <a:latin typeface="Times New Roman"/>
              <a:ea typeface="Times New Roman"/>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căn cứ xác định vùng biển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đ</a:t>
            </a:r>
            <a:r>
              <a:rPr lang="vi-VN" sz="1900" i="1" dirty="0">
                <a:solidFill>
                  <a:srgbClr val="FF0000"/>
                </a:solidFill>
                <a:latin typeface="Cambria" panose="02040503050406030204" pitchFamily="18" charset="0"/>
                <a:ea typeface="Cambria" panose="02040503050406030204" pitchFamily="18" charset="0"/>
              </a:rPr>
              <a:t>ường cơ sở là gì? Xác định các mốc đường cơ sở trên biển dùng để tính chiều rộng lãnh hải của lục địa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ội thủy và lãnh hải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a:t>
            </a:r>
            <a:r>
              <a:rPr lang="vi-VN" sz="1900" i="1" dirty="0">
                <a:solidFill>
                  <a:srgbClr val="FF0000"/>
                </a:solidFill>
                <a:latin typeface="Cambria" panose="02040503050406030204" pitchFamily="18" charset="0"/>
                <a:ea typeface="Cambria" panose="02040503050406030204" pitchFamily="18" charset="0"/>
              </a:rPr>
              <a:t> và kênh chữ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v</a:t>
            </a:r>
            <a:r>
              <a:rPr lang="vi-VN" sz="1900" i="1" dirty="0">
                <a:solidFill>
                  <a:srgbClr val="FF0000"/>
                </a:solidFill>
                <a:latin typeface="Cambria" panose="02040503050406030204" pitchFamily="18" charset="0"/>
                <a:ea typeface="Cambria" panose="02040503050406030204" pitchFamily="18" charset="0"/>
              </a:rPr>
              <a:t>ùng tiếp giáp lãnh hải và vùng đặc quyền kinh tế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khái niệm thềm lục địa VN.</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cách xác định thềm lục địa khi mép ngoài của rìa lục địa này cách đường cơ sở chưa đủ 200 hải lí và khi mép ngoài của rìa lục địa này vượt quá 200 hải lí tính từ đường cơ sở.</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gày 25/12/2020 hiệp định gì đã được kí kết? Xác định đường phân chia vịnh Bắc Bộ giữa Việt Nam và Trung Quốc.</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VÙNG BIỂN VIỆT NAM Ở </a:t>
            </a:r>
            <a:r>
              <a:rPr lang="vi-VN" sz="2400" b="1" dirty="0">
                <a:solidFill>
                  <a:srgbClr val="0D30DD"/>
                </a:solidFill>
                <a:latin typeface="Cambria" pitchFamily="18" charset="0"/>
              </a:rPr>
              <a:t>BIỂN 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a:t>
            </a:r>
            <a:r>
              <a:rPr lang="en-US" sz="2400" dirty="0">
                <a:latin typeface="Cambria" pitchFamily="18" charset="0"/>
                <a:ea typeface="Cambria" pitchFamily="18" charset="0"/>
              </a:rPr>
              <a:t> </a:t>
            </a:r>
            <a:r>
              <a:rPr lang="vi-VN" sz="2400" dirty="0">
                <a:latin typeface="Cambria" pitchFamily="18" charset="0"/>
                <a:ea typeface="Cambria" pitchFamily="18" charset="0"/>
              </a:rPr>
              <a:t>đoạn 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vi-VN" sz="1900" dirty="0">
                <a:latin typeface="Cambria" pitchFamily="18" charset="0"/>
                <a:ea typeface="Cambria" pitchFamily="18" charset="0"/>
              </a:rPr>
              <a:t>Đường cơ sở để tính chiều rộng lãnh hải VN là đường thẳng gãy khúc, nối liền các điểm từ 0 – A11.</a:t>
            </a:r>
            <a:endParaRPr lang="en-US" sz="1900" dirty="0">
              <a:latin typeface="Cambria" pitchFamily="18" charset="0"/>
              <a:ea typeface="Cambria" pitchFamily="18" charset="0"/>
            </a:endParaRPr>
          </a:p>
          <a:p>
            <a:pPr algn="just">
              <a:spcBef>
                <a:spcPts val="600"/>
              </a:spcBef>
              <a:spcAft>
                <a:spcPts val="0"/>
              </a:spcAft>
            </a:pPr>
            <a:r>
              <a:rPr lang="vi-VN" sz="1900" b="1" dirty="0">
                <a:latin typeface="Cambria" pitchFamily="18" charset="0"/>
                <a:ea typeface="Cambria" pitchFamily="18" charset="0"/>
              </a:rPr>
              <a:t>- 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a:latin typeface="Cambria" pitchFamily="18" charset="0"/>
                <a:ea typeface="Cambria" pitchFamily="18" charset="0"/>
              </a:rPr>
              <a:t>- 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a:latin typeface="Cambria" pitchFamily="18" charset="0"/>
                <a:ea typeface="Cambria" pitchFamily="18" charset="0"/>
              </a:rPr>
              <a:t>- </a:t>
            </a:r>
            <a:r>
              <a:rPr lang="vi-VN" sz="1900" b="1" dirty="0">
                <a:latin typeface="Cambria" pitchFamily="18" charset="0"/>
                <a:ea typeface="Cambria" pitchFamily="18" charset="0"/>
              </a:rPr>
              <a:t>Thềm 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Phá</a:t>
            </a:r>
            <a:r>
              <a:rPr lang="en-US" dirty="0">
                <a:latin typeface="Cambria" pitchFamily="18" charset="0"/>
                <a:ea typeface="Cambria" pitchFamily="18" charset="0"/>
              </a:rPr>
              <a:t> Tam </a:t>
            </a:r>
            <a:r>
              <a:rPr lang="en-US" dirty="0" err="1">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Bờ</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mài</a:t>
            </a:r>
            <a:r>
              <a:rPr lang="en-US" dirty="0">
                <a:latin typeface="Cambria" pitchFamily="18" charset="0"/>
                <a:ea typeface="Cambria" pitchFamily="18" charset="0"/>
              </a:rPr>
              <a:t> </a:t>
            </a:r>
            <a:r>
              <a:rPr lang="en-US" dirty="0" err="1">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tr6, 7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t</a:t>
            </a:r>
            <a:r>
              <a:rPr lang="vi-VN" sz="2400" i="1" dirty="0">
                <a:solidFill>
                  <a:srgbClr val="FF0000"/>
                </a:solidFill>
                <a:latin typeface="Cambria" panose="02040503050406030204" pitchFamily="18" charset="0"/>
                <a:ea typeface="Cambria" panose="02040503050406030204" pitchFamily="18" charset="0"/>
              </a:rPr>
              <a:t>hềm 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tr4, 5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x</a:t>
            </a:r>
            <a:r>
              <a:rPr lang="vi-VN" sz="1900" i="1" dirty="0">
                <a:solidFill>
                  <a:srgbClr val="FF0000"/>
                </a:solidFill>
                <a:latin typeface="Cambria" panose="02040503050406030204" pitchFamily="18" charset="0"/>
                <a:ea typeface="Cambria" panose="02040503050406030204" pitchFamily="18" charset="0"/>
              </a:rPr>
              <a:t>ác 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đảo Lý Sơn (Quảng Ngãi), đảo Phú Quốc (Kiên Giang), đảo Phú Quý (Bình Thuận),…</a:t>
            </a:r>
          </a:p>
          <a:p>
            <a:pPr algn="just"/>
            <a:r>
              <a:rPr lang="vi-VN" sz="1900" dirty="0">
                <a:latin typeface="Cambria" panose="02040503050406030204" pitchFamily="18" charset="0"/>
                <a:ea typeface="Cambria" panose="02040503050406030204" pitchFamily="18" charset="0"/>
              </a:rPr>
              <a:t>- Tên một số quần đảo: Hoàng Sa (Đà Nẵng), Trường Sa (Khánh Hòa)</a:t>
            </a:r>
            <a:r>
              <a:rPr lang="en-US" sz="1900" dirty="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Sa</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Trường</a:t>
            </a:r>
            <a:r>
              <a:rPr lang="en-US" dirty="0">
                <a:latin typeface="Cambria" pitchFamily="18" charset="0"/>
                <a:ea typeface="Cambria" pitchFamily="18" charset="0"/>
              </a:rPr>
              <a:t> Sa</a:t>
            </a: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Long </a:t>
            </a:r>
            <a:r>
              <a:rPr lang="en-US" dirty="0" err="1">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Nhiệt độ bề mặt nước biển trung bình năm là trên 23°C.</a:t>
            </a:r>
          </a:p>
          <a:p>
            <a:pPr algn="just"/>
            <a:r>
              <a:rPr lang="vi-VN" dirty="0">
                <a:latin typeface="Cambria" panose="02040503050406030204" pitchFamily="18" charset="0"/>
                <a:ea typeface="Cambria" panose="02040503050406030204" pitchFamily="18" charset="0"/>
              </a:rPr>
              <a:t>+ Mùa hạ: nhiệt độ giữa các vùng biển ít chênh lệch</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a:latin typeface="Cambria" panose="02040503050406030204" pitchFamily="18" charset="0"/>
                <a:ea typeface="Cambria" panose="02040503050406030204" pitchFamily="18" charset="0"/>
              </a:rPr>
              <a:t>- Lượng mưa nhỏ hơn trên đất liền, khoảng trên 1100 mm/năm; các đảo có lượng mưa lớn hơn.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Mưa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Bình</a:t>
            </a:r>
            <a:r>
              <a:rPr lang="en-US" dirty="0">
                <a:latin typeface="Cambria" pitchFamily="18" charset="0"/>
                <a:ea typeface="Cambria" pitchFamily="18" charset="0"/>
              </a:rPr>
              <a:t> minh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tr9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x</a:t>
            </a:r>
            <a:r>
              <a:rPr lang="vi-VN" sz="2100" i="1" dirty="0">
                <a:solidFill>
                  <a:srgbClr val="FF0000"/>
                </a:solidFill>
                <a:latin typeface="Cambria" panose="02040503050406030204" pitchFamily="18" charset="0"/>
                <a:ea typeface="Cambria" panose="02040503050406030204" pitchFamily="18" charset="0"/>
              </a:rPr>
              <a:t>ác 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a:latin typeface="Cambria" panose="02040503050406030204" pitchFamily="18" charset="0"/>
                <a:ea typeface="Cambria" panose="02040503050406030204" pitchFamily="18" charset="0"/>
              </a:rPr>
              <a:t>tây</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nam</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đông 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tr9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ùng biển nước ta có những thiên tai nào? Trung bình mỗi năm trước ta có bao nhiêu cơn bão? Tần suất bão lớn nhất là vào tháng nào? Đổ bộ vào vùng nào của nước ta</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a:latin typeface="Cambria" pitchFamily="18" charset="0"/>
                <a:ea typeface="Cambria" pitchFamily="18" charset="0"/>
              </a:rPr>
              <a:t>Bão</a:t>
            </a:r>
            <a:r>
              <a:rPr lang="en-US" sz="1600" dirty="0">
                <a:latin typeface="Cambria" pitchFamily="18" charset="0"/>
                <a:ea typeface="Cambria" pitchFamily="18" charset="0"/>
              </a:rPr>
              <a:t> </a:t>
            </a:r>
            <a:r>
              <a:rPr lang="en-US" sz="1600" dirty="0" err="1">
                <a:latin typeface="Cambria" pitchFamily="18" charset="0"/>
                <a:ea typeface="Cambria" pitchFamily="18" charset="0"/>
              </a:rPr>
              <a:t>Noru</a:t>
            </a:r>
            <a:r>
              <a:rPr lang="en-US" sz="1600" dirty="0">
                <a:latin typeface="Cambria" pitchFamily="18" charset="0"/>
                <a:ea typeface="Cambria" pitchFamily="18" charset="0"/>
              </a:rPr>
              <a:t> </a:t>
            </a:r>
            <a:r>
              <a:rPr lang="en-US" sz="1600" dirty="0" err="1">
                <a:latin typeface="Cambria" pitchFamily="18" charset="0"/>
                <a:ea typeface="Cambria" pitchFamily="18" charset="0"/>
              </a:rPr>
              <a:t>đổ</a:t>
            </a:r>
            <a:r>
              <a:rPr lang="en-US" sz="1600" dirty="0">
                <a:latin typeface="Cambria" pitchFamily="18" charset="0"/>
                <a:ea typeface="Cambria" pitchFamily="18" charset="0"/>
              </a:rPr>
              <a:t> </a:t>
            </a:r>
            <a:r>
              <a:rPr lang="en-US" sz="1600" dirty="0" err="1">
                <a:latin typeface="Cambria" pitchFamily="18" charset="0"/>
                <a:ea typeface="Cambria" pitchFamily="18" charset="0"/>
              </a:rPr>
              <a:t>bộ</a:t>
            </a:r>
            <a:r>
              <a:rPr lang="en-US" sz="1600" dirty="0">
                <a:latin typeface="Cambria" pitchFamily="18" charset="0"/>
                <a:ea typeface="Cambria" pitchFamily="18" charset="0"/>
              </a:rPr>
              <a:t> </a:t>
            </a:r>
            <a:r>
              <a:rPr lang="en-US" sz="1600" dirty="0" err="1">
                <a:latin typeface="Cambria" pitchFamily="18" charset="0"/>
                <a:ea typeface="Cambria" pitchFamily="18" charset="0"/>
              </a:rPr>
              <a:t>vào</a:t>
            </a:r>
            <a:r>
              <a:rPr lang="en-US" sz="1600" dirty="0">
                <a:latin typeface="Cambria" pitchFamily="18" charset="0"/>
                <a:ea typeface="Cambria" pitchFamily="18" charset="0"/>
              </a:rPr>
              <a:t> </a:t>
            </a:r>
            <a:r>
              <a:rPr lang="en-US" sz="1600" dirty="0" err="1">
                <a:latin typeface="Cambria" pitchFamily="18" charset="0"/>
                <a:ea typeface="Cambria" pitchFamily="18" charset="0"/>
              </a:rPr>
              <a:t>vùng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x</a:t>
            </a:r>
            <a:r>
              <a:rPr lang="vi-VN" sz="2000" i="1" dirty="0">
                <a:solidFill>
                  <a:srgbClr val="FF0000"/>
                </a:solidFill>
                <a:latin typeface="Cambria" panose="02040503050406030204" pitchFamily="18" charset="0"/>
                <a:ea typeface="Cambria" panose="02040503050406030204" pitchFamily="18" charset="0"/>
              </a:rPr>
              <a:t>ác định hướng chảy của dòng biển trong vùng biển nước ta. Nguyên nhân nào tạo nên hướng chảy của các dòng biển</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Dòng</a:t>
            </a:r>
            <a:r>
              <a:rPr lang="en-US" dirty="0">
                <a:latin typeface="Cambria" pitchFamily="18" charset="0"/>
                <a:ea typeface="Cambria" pitchFamily="18" charset="0"/>
              </a:rPr>
              <a:t> </a:t>
            </a:r>
            <a:r>
              <a:rPr lang="en-US" dirty="0" err="1">
                <a:latin typeface="Cambria" pitchFamily="18" charset="0"/>
                <a:ea typeface="Cambria" pitchFamily="18" charset="0"/>
              </a:rPr>
              <a:t>chảy</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đ</a:t>
            </a:r>
            <a:r>
              <a:rPr lang="vi-VN" sz="2000" i="1" dirty="0">
                <a:solidFill>
                  <a:srgbClr val="FF0000"/>
                </a:solidFill>
                <a:latin typeface="Cambria" panose="02040503050406030204" pitchFamily="18" charset="0"/>
                <a:ea typeface="Cambria" panose="02040503050406030204" pitchFamily="18" charset="0"/>
              </a:rPr>
              <a:t>ộ muối của nước biển là bao nhiêu? Độ muối của nước biển thay đổi như thế nào?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Kể</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tên</a:t>
            </a:r>
            <a:r>
              <a:rPr lang="en-US" sz="2000" i="1" dirty="0">
                <a:solidFill>
                  <a:srgbClr val="FF0000"/>
                </a:solidFill>
                <a:latin typeface="Cambria" panose="02040503050406030204" pitchFamily="18" charset="0"/>
                <a:ea typeface="Cambria" panose="02040503050406030204" pitchFamily="18" charset="0"/>
              </a:rPr>
              <a:t> c</a:t>
            </a:r>
            <a:r>
              <a:rPr lang="vi-VN" sz="2000" i="1" dirty="0">
                <a:solidFill>
                  <a:srgbClr val="FF0000"/>
                </a:solidFill>
                <a:latin typeface="Cambria" panose="02040503050406030204" pitchFamily="18" charset="0"/>
                <a:ea typeface="Cambria" panose="02040503050406030204" pitchFamily="18" charset="0"/>
              </a:rPr>
              <a:t>ác nơi sản xuất muối nổi tiếng</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Độ 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endParaRPr lang="en-US"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Sa </a:t>
            </a:r>
            <a:r>
              <a:rPr lang="en-US" dirty="0" err="1">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Bán</a:t>
            </a:r>
            <a:r>
              <a:rPr lang="en-US" dirty="0">
                <a:latin typeface="Cambria" pitchFamily="18" charset="0"/>
                <a:ea typeface="Cambria" pitchFamily="18" charset="0"/>
              </a:rPr>
              <a:t> </a:t>
            </a: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ở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cửa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CHƯỚNG NGẠI VẬT</a:t>
            </a: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a:solidFill>
                  <a:srgbClr val="0D30DD"/>
                </a:solidFill>
                <a:latin typeface="Cambria" panose="02040503050406030204" pitchFamily="18" charset="0"/>
                <a:ea typeface="Cambria" panose="02040503050406030204" pitchFamily="18" charset="0"/>
              </a:rPr>
              <a:t>BIỂN ĐÔNG</a:t>
            </a: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a:solidFill>
                  <a:srgbClr val="0D30DD"/>
                </a:solidFill>
                <a:latin typeface="Cambria" pitchFamily="18" charset="0"/>
                <a:ea typeface="Cambria" pitchFamily="18" charset="0"/>
              </a:rPr>
              <a:t>V</a:t>
            </a:r>
            <a:r>
              <a:rPr lang="vi-VN" sz="19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a:solidFill>
                  <a:srgbClr val="0D30DD"/>
                </a:solidFill>
                <a:latin typeface="Cambria" pitchFamily="18" charset="0"/>
                <a:ea typeface="Cambria" pitchFamily="18" charset="0"/>
              </a:rPr>
              <a:t>V</a:t>
            </a:r>
            <a:r>
              <a:rPr lang="vi-VN" sz="20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PHẠM VI BIỂN ĐÔNG, VÙNG BIỂN ĐẢO VÀ ĐẶC ĐIỂM TỰ NHIÊN VÙNG BIỂN ĐẢO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a:solidFill>
                  <a:srgbClr val="0D30DD"/>
                </a:solidFill>
                <a:effectLst>
                  <a:outerShdw blurRad="38100" dist="38100" dir="2700000" algn="tl">
                    <a:srgbClr val="000000">
                      <a:alpha val="43137"/>
                    </a:srgbClr>
                  </a:outerShdw>
                </a:effectLst>
                <a:latin typeface="Cambria" pitchFamily="18" charset="0"/>
              </a:rPr>
              <a:t>VÀ PHẠM VI </a:t>
            </a:r>
            <a:r>
              <a:rPr lang="vi-VN" sz="2400" b="1" dirty="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11.1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có diện tích bao nhiêu? Lớn thứ mấy trên thế giới? </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x</a:t>
            </a:r>
            <a:r>
              <a:rPr lang="vi-VN" sz="2200" i="1" dirty="0">
                <a:solidFill>
                  <a:srgbClr val="FF0000"/>
                </a:solidFill>
                <a:latin typeface="Cambria" panose="02040503050406030204" pitchFamily="18" charset="0"/>
                <a:ea typeface="Cambria" panose="02040503050406030204" pitchFamily="18" charset="0"/>
              </a:rPr>
              <a:t>ác 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a:latin typeface="Cambria" pitchFamily="18" charset="0"/>
                <a:ea typeface="Cambria" pitchFamily="18" charset="0"/>
              </a:rPr>
              <a:t>       </a:t>
            </a:r>
            <a:r>
              <a:rPr lang="vi-VN" sz="2200" dirty="0">
                <a:latin typeface="Cambria" pitchFamily="18" charset="0"/>
                <a:ea typeface="Cambria" pitchFamily="18" charset="0"/>
              </a:rPr>
              <a:t>Cam-pu-chia.</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14.1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x</a:t>
            </a:r>
            <a:r>
              <a:rPr lang="vi-VN" sz="2300" i="1" dirty="0">
                <a:solidFill>
                  <a:srgbClr val="FF0000"/>
                </a:solidFill>
                <a:latin typeface="Cambria" panose="02040503050406030204" pitchFamily="18" charset="0"/>
                <a:ea typeface="Cambria" panose="02040503050406030204" pitchFamily="18" charset="0"/>
              </a:rPr>
              <a:t>ác 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a:latin typeface="Cambria" pitchFamily="18" charset="0"/>
                <a:ea typeface="Cambria" pitchFamily="18" charset="0"/>
              </a:rPr>
              <a:t> - H</a:t>
            </a:r>
            <a:r>
              <a:rPr lang="vi-VN" sz="2300" dirty="0">
                <a:latin typeface="Cambria" pitchFamily="18" charset="0"/>
                <a:ea typeface="Cambria" pitchFamily="18" charset="0"/>
              </a:rPr>
              <a:t>ai vịnh lớn là vịnh Bắc Bộ và vịnh Thái Lan.</a:t>
            </a:r>
          </a:p>
          <a:p>
            <a:pPr algn="just">
              <a:spcBef>
                <a:spcPts val="600"/>
              </a:spcBef>
              <a:spcAft>
                <a:spcPts val="0"/>
              </a:spcAft>
            </a:pPr>
            <a:r>
              <a:rPr lang="en-US" sz="2300" dirty="0">
                <a:latin typeface="Cambria" pitchFamily="18" charset="0"/>
                <a:ea typeface="Cambria" pitchFamily="18" charset="0"/>
              </a:rPr>
              <a:t>- </a:t>
            </a:r>
            <a:r>
              <a:rPr lang="vi-VN" sz="2300" dirty="0">
                <a:latin typeface="Cambria" pitchFamily="18" charset="0"/>
                <a:ea typeface="Cambria" pitchFamily="18" charset="0"/>
              </a:rPr>
              <a:t>Vùng biển VN là một phần của Biển Đông, có diện tích kho</a:t>
            </a:r>
            <a:r>
              <a:rPr lang="en-US" sz="2300" dirty="0">
                <a:latin typeface="Cambria" pitchFamily="18" charset="0"/>
                <a:ea typeface="Cambria" pitchFamily="18" charset="0"/>
              </a:rPr>
              <a:t>ả</a:t>
            </a:r>
            <a:r>
              <a:rPr lang="vi-VN" sz="2300" dirty="0">
                <a:latin typeface="Cambria" pitchFamily="18" charset="0"/>
                <a:ea typeface="Cambria" pitchFamily="18" charset="0"/>
              </a:rPr>
              <a:t>ng 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3,44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Các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endParaRPr lang="en-US" sz="2200" dirty="0">
              <a:latin typeface="Cambria" pitchFamily="18" charset="0"/>
              <a:ea typeface="Cambria" pitchFamily="18" charset="0"/>
            </a:endParaRPr>
          </a:p>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6082</TotalTime>
  <Words>3992</Words>
  <Application>Microsoft Office PowerPoint</Application>
  <PresentationFormat>On-screen Show (4:3)</PresentationFormat>
  <Paragraphs>273</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vt:lpstr>
      <vt:lpstr>Times New Roman</vt: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Trần Thị Gấm</cp:lastModifiedBy>
  <cp:revision>454</cp:revision>
  <dcterms:created xsi:type="dcterms:W3CDTF">2016-02-15T14:28:12Z</dcterms:created>
  <dcterms:modified xsi:type="dcterms:W3CDTF">2024-01-26T04:59:10Z</dcterms:modified>
</cp:coreProperties>
</file>