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9" r:id="rId39"/>
    <p:sldId id="294" r:id="rId40"/>
    <p:sldId id="295" r:id="rId41"/>
    <p:sldId id="296" r:id="rId42"/>
    <p:sldId id="297" r:id="rId43"/>
    <p:sldId id="298" r:id="rId4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69" d="100"/>
          <a:sy n="69" d="100"/>
        </p:scale>
        <p:origin x="3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111058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08037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6691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57526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034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15494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365879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77836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60868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A2E9-BB9F-4D6D-9362-0BE7513D4107}"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31887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7FA2E9-BB9F-4D6D-9362-0BE7513D410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8580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7FA2E9-BB9F-4D6D-9362-0BE7513D4107}" type="datetimeFigureOut">
              <a:rPr lang="vi-VN" smtClean="0"/>
              <a:t>15/12/2023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110753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7FA2E9-BB9F-4D6D-9362-0BE7513D4107}" type="datetimeFigureOut">
              <a:rPr lang="vi-VN" smtClean="0"/>
              <a:t>15/12/2023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425381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FA2E9-BB9F-4D6D-9362-0BE7513D4107}" type="datetimeFigureOut">
              <a:rPr lang="vi-VN" smtClean="0"/>
              <a:t>15/12/2023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2366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FA2E9-BB9F-4D6D-9362-0BE7513D410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155249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FA2E9-BB9F-4D6D-9362-0BE7513D4107}"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5A5E43-26F6-4B25-ABC0-7626812D8985}" type="slidenum">
              <a:rPr lang="vi-VN" smtClean="0"/>
              <a:t>‹#›</a:t>
            </a:fld>
            <a:endParaRPr lang="vi-VN"/>
          </a:p>
        </p:txBody>
      </p:sp>
    </p:spTree>
    <p:extLst>
      <p:ext uri="{BB962C8B-B14F-4D97-AF65-F5344CB8AC3E}">
        <p14:creationId xmlns:p14="http://schemas.microsoft.com/office/powerpoint/2010/main" val="224027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FA2E9-BB9F-4D6D-9362-0BE7513D4107}" type="datetimeFigureOut">
              <a:rPr lang="vi-VN" smtClean="0"/>
              <a:t>15/12/2023</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5A5E43-26F6-4B25-ABC0-7626812D8985}" type="slidenum">
              <a:rPr lang="vi-VN" smtClean="0"/>
              <a:t>‹#›</a:t>
            </a:fld>
            <a:endParaRPr lang="vi-VN"/>
          </a:p>
        </p:txBody>
      </p:sp>
    </p:spTree>
    <p:extLst>
      <p:ext uri="{BB962C8B-B14F-4D97-AF65-F5344CB8AC3E}">
        <p14:creationId xmlns:p14="http://schemas.microsoft.com/office/powerpoint/2010/main" val="1412234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file1.dangcongsan.vn/data/0/images/2021/10/19/vanphong/rac-thai-do-thi-hoa.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601889"/>
            <a:ext cx="11360727" cy="750975"/>
          </a:xfrm>
          <a:prstGeom prst="rect">
            <a:avLst/>
          </a:prstGeom>
        </p:spPr>
        <p:txBody>
          <a:bodyPr wrap="square">
            <a:spAutoFit/>
          </a:bodyPr>
          <a:lstStyle/>
          <a:p>
            <a:pPr algn="ctr">
              <a:lnSpc>
                <a:spcPct val="107000"/>
              </a:lnSpc>
              <a:spcAft>
                <a:spcPts val="800"/>
              </a:spcAft>
            </a:pPr>
            <a:r>
              <a:rPr lang="vi-VN" sz="20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Thầy Cô hãy đưa ra ý tưởng phân loại, thu gom, xử lý nước thải sinh hoạt, nước mưa để tránh gây ô nhiễm môi trường</a:t>
            </a:r>
            <a:endParaRPr lang="vi-VN" sz="2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29673" y="1527711"/>
            <a:ext cx="10732654" cy="4825360"/>
          </a:xfrm>
          <a:prstGeom prst="rect">
            <a:avLst/>
          </a:prstGeom>
        </p:spPr>
        <p:txBody>
          <a:bodyPr wrap="square">
            <a:spAutoFit/>
          </a:bodyPr>
          <a:lstStyle/>
          <a:p>
            <a:pPr algn="just" fontAlgn="base">
              <a:lnSpc>
                <a:spcPct val="107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Khái niệm ô nhiễm môi trường nước là gì? Thực trạng hiện nay.</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Ô nhiễm môi trường nước có tên gọi bằng tiếng Anh là Water pollution, dùng để chỉ hiện tượng nguồn nước (bao gồm cả nước mặt và nước ngầm) bị nhiễm bẩn, thay đổi thành phần và chất lượng theo chiều hướng xấu, trong nước có các chất độc hại ảnh hưởng nghiêm trọng đến đời sống, sức khỏe của con người và hệ sinh vật.</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Biểu hiện ô nhiễm môi trường nước thường thấy nhất là nước có màu lạ (màu vàng, màu đen, màu nâu đỏ,...), mùi lạ (mùi tanh hôi, thối nồng nặc, mùi thum thủm,…) và xuất hiện váng, nổi bọt khí, có nhiều sinh vật sống trong nước bị chết.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167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57" y="288252"/>
            <a:ext cx="3147015" cy="460895"/>
          </a:xfrm>
          <a:prstGeom prst="rect">
            <a:avLst/>
          </a:prstGeom>
        </p:spPr>
        <p:txBody>
          <a:bodyPr wrap="none">
            <a:spAutoFit/>
          </a:bodyPr>
          <a:lstStyle/>
          <a:p>
            <a:pPr algn="just">
              <a:lnSpc>
                <a:spcPct val="107000"/>
              </a:lnSpc>
              <a:spcBef>
                <a:spcPts val="1500"/>
              </a:spcBef>
              <a:spcAft>
                <a:spcPts val="75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thải công nghiệp</a:t>
            </a:r>
            <a:endParaRPr lang="vi-VN" sz="2000" b="1" dirty="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4457" y="901934"/>
            <a:ext cx="6828998" cy="5570756"/>
          </a:xfrm>
          <a:prstGeom prst="rect">
            <a:avLst/>
          </a:prstGeom>
        </p:spPr>
        <p:txBody>
          <a:bodyPr wrap="square">
            <a:spAutoFit/>
          </a:bodyPr>
          <a:lstStyle/>
          <a:p>
            <a:pPr algn="just">
              <a:spcAft>
                <a:spcPts val="75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 thải công nghiệp</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còn gọi là nước thải sản xuất, là nguồn nước xuất phát từ các nhà máy, xí nghiệp và các hoạt động vệ sinh , sinh hoạt của công nhân viên. </a:t>
            </a:r>
            <a:endParaRPr lang="vi-VN" sz="2000" dirty="0">
              <a:latin typeface="Times New Roman" panose="02020603050405020304" pitchFamily="18" charset="0"/>
              <a:ea typeface="Times New Roman" panose="02020603050405020304" pitchFamily="18" charset="0"/>
            </a:endParaRPr>
          </a:p>
          <a:p>
            <a:pPr algn="just">
              <a:spcAft>
                <a:spcPts val="75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 ra nguồn nước thải còn có thể chứa nhiều thành phần khác tùy vào từng lĩnh vực mà nhà máy, xí nghiệp đó đang thực hiện. Có thể phân theo 2 loại chính:</a:t>
            </a:r>
            <a:endParaRPr lang="vi-VN" sz="2000" dirty="0">
              <a:latin typeface="Times New Roman" panose="02020603050405020304" pitchFamily="18" charset="0"/>
              <a:ea typeface="Times New Roman" panose="02020603050405020304" pitchFamily="18" charset="0"/>
            </a:endParaRPr>
          </a:p>
          <a:p>
            <a:pPr algn="just">
              <a:spcAft>
                <a:spcPts val="75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 gây ô nhiễm: Là các chất hữu cơ hòa tan hoặc ở dạng nhũ, chất nhờn, chất rắn lửng lơ, chất hữu cơ ion hóa và không ion hóa, acid và bazo mạnh, CN, Cr, S2…và các chất hữu cơ dễ phân hủy khác</a:t>
            </a:r>
            <a:endParaRPr lang="vi-VN" sz="2000" dirty="0">
              <a:latin typeface="Times New Roman" panose="02020603050405020304" pitchFamily="18" charset="0"/>
              <a:ea typeface="Times New Roman" panose="02020603050405020304" pitchFamily="18" charset="0"/>
            </a:endParaRPr>
          </a:p>
          <a:p>
            <a:pPr algn="just">
              <a:spcAft>
                <a:spcPts val="75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Lĩnh vực sản xuất công nghiệp: Điển hình như nước thải dệt nhuộm, ngành sản xuất cà phê, bột ngọt, bia...</a:t>
            </a:r>
            <a:endParaRPr lang="vi-VN" sz="2000" dirty="0">
              <a:effectLst/>
              <a:latin typeface="Times New Roman" panose="02020603050405020304" pitchFamily="18" charset="0"/>
              <a:ea typeface="Times New Roman" panose="02020603050405020304" pitchFamily="18" charset="0"/>
            </a:endParaRPr>
          </a:p>
        </p:txBody>
      </p:sp>
      <p:pic>
        <p:nvPicPr>
          <p:cNvPr id="6" name="Picture 5" descr="nguồn nước thải công nghiệp"/>
          <p:cNvPicPr/>
          <p:nvPr/>
        </p:nvPicPr>
        <p:blipFill>
          <a:blip r:embed="rId2">
            <a:extLst>
              <a:ext uri="{28A0092B-C50C-407E-A947-70E740481C1C}">
                <a14:useLocalDpi xmlns:a14="http://schemas.microsoft.com/office/drawing/2010/main" val="0"/>
              </a:ext>
            </a:extLst>
          </a:blip>
          <a:srcRect/>
          <a:stretch>
            <a:fillRect/>
          </a:stretch>
        </p:blipFill>
        <p:spPr bwMode="auto">
          <a:xfrm>
            <a:off x="7108536" y="1071417"/>
            <a:ext cx="4972628" cy="5246255"/>
          </a:xfrm>
          <a:prstGeom prst="rect">
            <a:avLst/>
          </a:prstGeom>
          <a:noFill/>
          <a:ln>
            <a:noFill/>
          </a:ln>
        </p:spPr>
      </p:pic>
    </p:spTree>
    <p:extLst>
      <p:ext uri="{BB962C8B-B14F-4D97-AF65-F5344CB8AC3E}">
        <p14:creationId xmlns:p14="http://schemas.microsoft.com/office/powerpoint/2010/main" val="179963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199" y="147241"/>
            <a:ext cx="7786255" cy="6327694"/>
          </a:xfrm>
          <a:prstGeom prst="rect">
            <a:avLst/>
          </a:prstGeom>
        </p:spPr>
        <p:txBody>
          <a:bodyPr wrap="square">
            <a:spAutoFit/>
          </a:bodyPr>
          <a:lstStyle/>
          <a:p>
            <a:pPr algn="just" fontAlgn="base">
              <a:lnSpc>
                <a:spcPct val="107000"/>
              </a:lnSpc>
              <a:spcAft>
                <a:spcPts val="0"/>
              </a:spcAft>
            </a:pP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 nhiễm nguồn nước do quá trình đô thị hóa</a:t>
            </a:r>
            <a:endPar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7 nguyên nhân gây ra ô nhiễm nguồn nước được đề cập trong bài viết, không thể không kể đến yếu tố đô thị hóa. Sự đô thị hóa là quá trình tất yếu của phát triển xã hội. Bất cứ quốc gia nào trên con đường phát triển cũng phải trải qua và sống chung với điều này.</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Đất đai quy hoạch thành chung cư, tòa nhà cao ốc, cây cối bị chặt để xây nhà, xây đường, cầu vượt. Quá trình đô thị hóa nhanh chóng đã tháo gỡ bộ mặt của tự nhiên và thay vào đó là sự sầm uất, biểu hiện của cuộc sống hiện đại, của kinh tế phát triển. </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Đô thị hóa là cần thiết nhưng ý thức của người sống trong đô thị cũng cần văn minh như chính những gì mà họ tạo dựng. Việc tiêu thụ quá nhiều, xả rác bừa bãi và không có ý thức với môi trường sẽ dần hủy hoại cuộc sống của chính con người. </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descr="https://file1.dangcongsan.vn/data/0/images/2021/10/19/vanphong/rac-thai-do-thi-hoa.jpg?dpi=150&amp;quality=100&amp;w=78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89454" y="699943"/>
            <a:ext cx="4202546" cy="5568950"/>
          </a:xfrm>
          <a:prstGeom prst="rect">
            <a:avLst/>
          </a:prstGeom>
          <a:noFill/>
          <a:ln>
            <a:noFill/>
          </a:ln>
        </p:spPr>
      </p:pic>
    </p:spTree>
    <p:extLst>
      <p:ext uri="{BB962C8B-B14F-4D97-AF65-F5344CB8AC3E}">
        <p14:creationId xmlns:p14="http://schemas.microsoft.com/office/powerpoint/2010/main" val="186121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4" y="283006"/>
            <a:ext cx="11360727" cy="4380686"/>
          </a:xfrm>
          <a:prstGeom prst="rect">
            <a:avLst/>
          </a:prstGeom>
        </p:spPr>
        <p:txBody>
          <a:bodyPr wrap="square">
            <a:spAutoFit/>
          </a:bodyPr>
          <a:lstStyle/>
          <a:p>
            <a:pPr algn="just">
              <a:spcAft>
                <a:spcPts val="750"/>
              </a:spcAft>
            </a:pPr>
            <a:r>
              <a:rPr lang="vi-VN"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 thải đô thị:</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750"/>
              </a:spcAft>
            </a:pP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 do mưa rửa trôi từ mặt đường, các bãi đỗ xe, mái nhà, vỉa hè, xe cộ…đều có thể chứa xăng, dầu, phân động vật, chất thải thực phẩm, rác,...</a:t>
            </a:r>
            <a:endParaRPr lang="vi-VN" sz="2400" dirty="0">
              <a:latin typeface="Times New Roman" panose="02020603050405020304" pitchFamily="18" charset="0"/>
              <a:ea typeface="Times New Roman" panose="02020603050405020304" pitchFamily="18" charset="0"/>
            </a:endParaRPr>
          </a:p>
          <a:p>
            <a:pPr algn="just">
              <a:spcAft>
                <a:spcPts val="75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 thải tự nhiên: Nước mưa được xếp vào loại nước thải tự nhiên từ thành phố và sẽ được thu vào một hệ thống riêng biệt.</a:t>
            </a:r>
            <a:endParaRPr lang="vi-VN" sz="2400" dirty="0">
              <a:latin typeface="Times New Roman" panose="02020603050405020304" pitchFamily="18" charset="0"/>
              <a:ea typeface="Times New Roman" panose="02020603050405020304" pitchFamily="18" charset="0"/>
            </a:endParaRPr>
          </a:p>
          <a:p>
            <a:pPr algn="just">
              <a:spcAft>
                <a:spcPts val="75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 thải thấm qua: Đây là lượng nước thấm vào đường ống nước thông qua nhiều cách khác nhau như lỗi lắp đặt, khớp nối, lỗi lắp đặt..</a:t>
            </a:r>
            <a:endParaRPr lang="vi-VN" sz="2400" dirty="0">
              <a:latin typeface="Times New Roman" panose="02020603050405020304" pitchFamily="18" charset="0"/>
              <a:ea typeface="Times New Roman" panose="02020603050405020304" pitchFamily="18" charset="0"/>
            </a:endParaRPr>
          </a:p>
          <a:p>
            <a:pPr algn="just">
              <a:spcAft>
                <a:spcPts val="75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 ra  còn có các dạng nước thải khác như nước thải giặt là, xi mạ, nhiễm dầu, mực in, máy lạnh,...</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1119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86839"/>
            <a:ext cx="11582400" cy="4329583"/>
          </a:xfrm>
          <a:prstGeom prst="rect">
            <a:avLst/>
          </a:prstGeom>
        </p:spPr>
        <p:txBody>
          <a:bodyPr wrap="square">
            <a:spAutoFit/>
          </a:bodyPr>
          <a:lstStyle/>
          <a:p>
            <a:pPr algn="just" fontAlgn="base">
              <a:lnSpc>
                <a:spcPct val="107000"/>
              </a:lnSpc>
              <a:spcAft>
                <a:spcPts val="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Hậu quả của việc ô nhiễm môi trường nước đối với sinh vật dưới </a:t>
            </a:r>
            <a:r>
              <a:rPr lang="vi-VN"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Lượng nước thải công nghiệp, nước thải sinh hoạt, các hóa chất tồn đọng được xả ra ao, hồ, sông suối, biển cả sẽ làm môi trường sống của các sinh vật dưới nước bị thay đổi theo hướng ngày một tồi tệ hơn.</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Hậu quả của ô nhiễm môi trường nước đối với sinh vật dưới nước là hàng loạt tôm cá và những sinh vật dưới biển chậm phát triển. Khi mức độ ô nhiễm vượt quá giới hạn cho phép, chúng sẽ không thể thích nghi được, dẫn đến cái chết hàng loạt, làm tài nguyên biển, cũng như hệ sinh thái dưới nước bị suy kiệt. Nếu ăn cá bị nhiễm độc, sức khỏe con người cũng bị đe dọa.</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7" y="4416422"/>
            <a:ext cx="5613168" cy="24415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928" y="4350327"/>
            <a:ext cx="6142182" cy="2507672"/>
          </a:xfrm>
          <a:prstGeom prst="rect">
            <a:avLst/>
          </a:prstGeom>
        </p:spPr>
      </p:pic>
    </p:spTree>
    <p:extLst>
      <p:ext uri="{BB962C8B-B14F-4D97-AF65-F5344CB8AC3E}">
        <p14:creationId xmlns:p14="http://schemas.microsoft.com/office/powerpoint/2010/main" val="381967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3" y="282400"/>
            <a:ext cx="11462327" cy="3012363"/>
          </a:xfrm>
          <a:prstGeom prst="rect">
            <a:avLst/>
          </a:prstGeom>
        </p:spPr>
        <p:txBody>
          <a:bodyPr wrap="square">
            <a:spAutoFit/>
          </a:bodyPr>
          <a:lstStyle/>
          <a:p>
            <a:pPr algn="just" fontAlgn="base">
              <a:lnSpc>
                <a:spcPct val="107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 hại của ô nhiễm môi trường nước đối với thực vật</a:t>
            </a:r>
            <a:endParaRPr lang="vi-VN"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 chỉ ảnh hưởng đến hệ sinh vật sống dưới nước mà một trong những tác hại của ô nhiễm nước còn ảnh hưởng đến đời sống của hệ thực vật trên cạn.</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Cụ thể, dùng nước bị ô nhiễm để tưới tiêu cho cây trồng, hoa màu sẽ khiến chúng bị còi cọc, chậm phát triển. Nếu mức độ nhiễm bẩn của nước quá lớn còn làm thực vật bị chất hàng loạt, đất đai ngày càng bị cằn cỗi, dễ xói mòn.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98763" y="3460017"/>
            <a:ext cx="11102110" cy="3273292"/>
          </a:xfrm>
          <a:prstGeom prst="rect">
            <a:avLst/>
          </a:prstGeom>
        </p:spPr>
      </p:pic>
    </p:spTree>
    <p:extLst>
      <p:ext uri="{BB962C8B-B14F-4D97-AF65-F5344CB8AC3E}">
        <p14:creationId xmlns:p14="http://schemas.microsoft.com/office/powerpoint/2010/main" val="362315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854" y="294690"/>
            <a:ext cx="11610109" cy="4307846"/>
          </a:xfrm>
          <a:prstGeom prst="rect">
            <a:avLst/>
          </a:prstGeom>
        </p:spPr>
        <p:txBody>
          <a:bodyPr wrap="square">
            <a:spAutoFit/>
          </a:bodyPr>
          <a:lstStyle/>
          <a:p>
            <a:pPr algn="just" fontAlgn="base">
              <a:lnSpc>
                <a:spcPct val="107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 nhiễm nước ảnh hưởng nghiêm trọng đến chất lượng </a:t>
            </a:r>
            <a:r>
              <a:rPr lang="vi-VN"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p>
          <a:p>
            <a:pPr algn="just" fontAlgn="base">
              <a:lnSpc>
                <a:spcPct val="107000"/>
              </a:lnSpc>
              <a:spcAft>
                <a:spcPts val="0"/>
              </a:spcAft>
            </a:pP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Hậu quả của việc ô nhiễm môi trường nước là làm biến đổi chất lượng nguồn nước, bao gồm cả nguồn nước mặt và nguồn nước ngầm. Điều này khiến nước dùng cho sinh hoạt hàng ngày, vệ sinh cá nhất, phục vụ nông nghiệp và công nghiệp rơi vào tình trạng khan hiếm. Đây chính là một thảm họa vô cùng lớn đối với toàn thể nhân loại.</a:t>
            </a:r>
            <a:endParaRPr lang="vi-VN"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436" y="4433455"/>
            <a:ext cx="5883564" cy="24245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3455"/>
            <a:ext cx="6165454" cy="2414154"/>
          </a:xfrm>
          <a:prstGeom prst="rect">
            <a:avLst/>
          </a:prstGeom>
        </p:spPr>
      </p:pic>
    </p:spTree>
    <p:extLst>
      <p:ext uri="{BB962C8B-B14F-4D97-AF65-F5344CB8AC3E}">
        <p14:creationId xmlns:p14="http://schemas.microsoft.com/office/powerpoint/2010/main" val="206012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0"/>
            <a:ext cx="11767127" cy="6518708"/>
          </a:xfrm>
          <a:prstGeom prst="rect">
            <a:avLst/>
          </a:prstGeom>
        </p:spPr>
        <p:txBody>
          <a:bodyPr wrap="square">
            <a:spAutoFit/>
          </a:bodyPr>
          <a:lstStyle/>
          <a:p>
            <a:pPr>
              <a:spcAft>
                <a:spcPts val="1560"/>
              </a:spcAft>
            </a:pP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 khảo sát cho thấy dân số Việt Nam hiện nay đã hơn </a:t>
            </a:r>
            <a:r>
              <a:rPr lang="en-US"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100</a:t>
            </a: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triệu dân, kéo theo đó là những muôn </a:t>
            </a:r>
            <a:r>
              <a:rPr lang="vi-VN" sz="23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vàn </a:t>
            </a: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 thách thức về vấn đề bảo vệ môi trường khi các chất thải sinh hoạt được thải ra quá nhiều. Để tối ưu hóa nhu cầu ngày một tốt hơn cho mọi </a:t>
            </a:r>
            <a:r>
              <a:rPr lang="vi-VN" sz="23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Hệ thống</a:t>
            </a:r>
            <a:r>
              <a:rPr lang="vi-VN" sz="2300"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3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xử lý nước thải sinh </a:t>
            </a:r>
            <a:r>
              <a:rPr lang="vi-VN" sz="23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vi-VN" sz="23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 </a:t>
            </a: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 pháp tối ưu để loại bỏ các thành phần không tố trong nước thải trước khi được đưa ra môi trường sống. Ngày nay, ngày càng có nhiều khu đô thị, nhà máy, khách sạn, khu dân cư mới,… bắt buộc cần phải lắp đặt hệ thống xử lý này theo đúng quy định.</a:t>
            </a:r>
            <a:endParaRPr lang="vi-VN" sz="2300" dirty="0">
              <a:latin typeface="Times New Roman" panose="02020603050405020304" pitchFamily="18" charset="0"/>
              <a:ea typeface="Times New Roman" panose="02020603050405020304" pitchFamily="18" charset="0"/>
            </a:endParaRPr>
          </a:p>
          <a:p>
            <a:pPr>
              <a:spcAft>
                <a:spcPts val="1560"/>
              </a:spcAft>
            </a:pPr>
            <a:r>
              <a:rPr lang="vi-VN" sz="23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Ngoài ra những điều này đã chứng minh rằng nhu cầu và hiểu biết xã hội đã ngày càng được tăng lên. Con người không chỉ tập trung vào khai thác tài nguyên mà càng đang hướng tới bảo vệ môi trường.</a:t>
            </a:r>
            <a:endParaRPr lang="vi-VN" sz="2300" dirty="0">
              <a:latin typeface="Times New Roman" panose="02020603050405020304" pitchFamily="18" charset="0"/>
              <a:ea typeface="Times New Roman" panose="02020603050405020304" pitchFamily="18" charset="0"/>
            </a:endParaRPr>
          </a:p>
          <a:p>
            <a:pPr>
              <a:lnSpc>
                <a:spcPct val="107000"/>
              </a:lnSpc>
              <a:spcAft>
                <a:spcPts val="1560"/>
              </a:spcAft>
            </a:pPr>
            <a:r>
              <a:rPr lang="vi-VN" sz="2300" dirty="0">
                <a:latin typeface="Times New Roman" panose="02020603050405020304" pitchFamily="18" charset="0"/>
                <a:ea typeface="Times New Roman" panose="02020603050405020304" pitchFamily="18" charset="0"/>
                <a:cs typeface="Times New Roman" panose="02020603050405020304" pitchFamily="18" charset="0"/>
              </a:rPr>
              <a:t>Trong quá trình hoạt động và sinh hoạt của con người sẽ tạo ra các loại nước thải và chất thải sinh hoạt. Cụ thể trong các hoạt động: tắm rửa, giặt giũ, ăn uống, vệ sinh thân thể,… Các chất thải đa số được thải ra từ các căn hộ, chung cư, khu dân cư tập thể, trường học, chợ, bệnh viện, các công trình công cộng,…</a:t>
            </a:r>
            <a:endParaRPr lang="vi-VN" sz="2300" dirty="0">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1560"/>
              </a:spcAft>
            </a:pPr>
            <a:r>
              <a:rPr lang="vi-VN" sz="2300" dirty="0">
                <a:latin typeface="Times New Roman" panose="02020603050405020304" pitchFamily="18" charset="0"/>
                <a:ea typeface="Times New Roman" panose="02020603050405020304" pitchFamily="18" charset="0"/>
                <a:cs typeface="Times New Roman" panose="02020603050405020304" pitchFamily="18" charset="0"/>
              </a:rPr>
              <a:t>Mực nước thải sinh hoạt phụ thuộc vào số lượng người dân, số lượng dùng trung bình trên đầu người, tính chất công việc, dịch vụ – địa điểm sử dụng. Chẳng hạn như, mực nước thải ở một khu dân cư tập trung hơn 500 hộ dân chắc chắn sẽ lớn hơn ở một hàng quán buôn bán đồ uống.</a:t>
            </a:r>
            <a:endParaRPr lang="vi-VN" sz="23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28248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3" y="1141843"/>
            <a:ext cx="11619345" cy="3432286"/>
          </a:xfrm>
          <a:prstGeom prst="rect">
            <a:avLst/>
          </a:prstGeom>
        </p:spPr>
        <p:txBody>
          <a:bodyPr wrap="square">
            <a:spAutoFit/>
          </a:bodyPr>
          <a:lstStyle/>
          <a:p>
            <a:pPr>
              <a:lnSpc>
                <a:spcPct val="107000"/>
              </a:lnSpc>
              <a:spcAft>
                <a:spcPts val="156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Ngày nay, đa số các nước thải sinh hoạt đều được thải ra hệ thống đường ống ống, ống thoát chung sau đó sẽ chảy ra các kênh rạch, ao hồ. Đối với hộ dân cư nhỏ lẻ sẽ được thải trực tiếp ra hệ thống dòng chảy chung. Riêng với các khu dân cư, chung cư, khách sạn, khu đô thị,… với số mật độ dân cư và số người sinh hoạt lớn và thuộc sở hữu chung của một đơn vị quản lý. Khi ấy, nước thải sinh hoạt sẽ được gom lại và xử lý trước khi đưa ra môi trường.</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156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Để tối thiểu các nước thải gây ô nhiễm môi trường và bảo vệ sức khỏe người dân, các cơ quan chức năng Nhà nước đã yêu cầu các cơ sở cần xử lý nước thải sinh hoạt đạt chuẩn theo quy định trước khi đưa ra môi trường ngoài.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7807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018" y="173750"/>
            <a:ext cx="11804073" cy="5965479"/>
          </a:xfrm>
          <a:prstGeom prst="rect">
            <a:avLst/>
          </a:prstGeom>
        </p:spPr>
        <p:txBody>
          <a:bodyPr wrap="square">
            <a:spAutoFit/>
          </a:bodyPr>
          <a:lstStyle/>
          <a:p>
            <a:pPr algn="just" fontAlgn="base">
              <a:lnSpc>
                <a:spcPct val="107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 biện pháp khắc phục </a:t>
            </a:r>
            <a:endParaRPr lang="vi-VN"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0"/>
              </a:spcAft>
            </a:pPr>
            <a:endParaRPr lang="vi-VN"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vi-VN" sz="2400" b="1"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Cần </a:t>
            </a:r>
            <a:r>
              <a:rPr lang="vi-VN" sz="24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nâng cao ý thức sử dụng và xử lý rác thải của người dân</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 có thể coi là yếu tố quyết định tới việc cải thiện và bảo vệ nguồn nước trong tự nhiên. Đa số người dân đều cho rằng việc thiếu ý thức với môi trường mình làm chỉ là "muối bỏ biển" và tác động rất nhỏ đến môi trường.</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Tuy nhiên, có một bài toán mà thực tế chúng ta đang phải đối mặt, đó là tình trạng rác thải nhựa khổng lồ trên biển là một minh chứng sống. Mọi quy tụ rác thải đều đổ về biển, đại dương, ảnh hưởng trực tiếp tới môi trường và các sinh vật biển. </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Vì vậy, giáo dục ý thức và trách nhiệm của mỗi người đối với các thế hệ tương lai là vấn đề then chốt và cần thiết. Làm sao để người dân thay đổi suy nghĩ đó, thay đổi thói quen đó thì mọi vấn đề liên quan tới môi trường đều có thể được giải quyết. Cần tăng cường tuyên tuyên truyền, giáo dục nhằm nâng cao ý thức người dân trong việc bảo vệ môi trường nước từ những hành động đơn giản như vứt rác đúng nơi quy định, lên án với những hành vi xả rác bừa bãi.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9664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854" y="281201"/>
            <a:ext cx="11526982" cy="5480090"/>
          </a:xfrm>
          <a:prstGeom prst="rect">
            <a:avLst/>
          </a:prstGeom>
        </p:spPr>
        <p:txBody>
          <a:bodyPr wrap="square">
            <a:spAutoFit/>
          </a:bodyPr>
          <a:lstStyle/>
          <a:p>
            <a:pPr algn="just" fontAlgn="base">
              <a:lnSpc>
                <a:spcPct val="107000"/>
              </a:lnSpc>
              <a:spcAft>
                <a:spcPts val="0"/>
              </a:spcAft>
            </a:pPr>
            <a:r>
              <a:rPr lang="vi-VN" sz="32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Xây dựng và hoàn thiện hệ thống chế tài xử lý pháp luật về môi trường</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vi-VN"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nguyên nhân gây ra ô nhiễm nguồn nước và cách khắc phục đã đề cập, có rất nhiều yếu tố nhưng mấu chốt vẫn là ý thức cá nhân, tập thể, tổ chức. Do đó, để khắc phục ý thức của người dân, cần có những biện pháp răn đe kịp thời mới thực sự hiệu quả.</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Phương pháp, cách làm phải thực sự nghiêm túc, công bằng và hiệu quả. Tránh hiện tượng bao che, xúi giục đối với những hành động sai trái. Chính vì vậy hệ thống pháp luật là yếu tố nòng cốt của mọi vấn đề.</a:t>
            </a:r>
            <a:endParaRPr lang="vi-VN"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2514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400" y="399088"/>
            <a:ext cx="8839200" cy="522259"/>
          </a:xfrm>
          <a:prstGeom prst="rect">
            <a:avLst/>
          </a:prstGeom>
        </p:spPr>
        <p:txBody>
          <a:bodyPr wrap="square">
            <a:spAutoFit/>
          </a:bodyPr>
          <a:lstStyle/>
          <a:p>
            <a:pPr algn="just" fontAlgn="base">
              <a:lnSpc>
                <a:spcPct val="107000"/>
              </a:lnSpc>
              <a:spcAft>
                <a:spcPts val="0"/>
              </a:spcAft>
            </a:pPr>
            <a:r>
              <a:rPr lang="vi-VN" sz="28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 nguyên nhân gây ô nhiễm môi trường nước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58854" y="1543589"/>
            <a:ext cx="2339102" cy="399405"/>
          </a:xfrm>
          <a:prstGeom prst="rect">
            <a:avLst/>
          </a:prstGeom>
        </p:spPr>
        <p:txBody>
          <a:bodyPr wrap="none">
            <a:spAutoFit/>
          </a:bodyPr>
          <a:lstStyle/>
          <a:p>
            <a:pPr algn="just">
              <a:lnSpc>
                <a:spcPct val="107000"/>
              </a:lnSpc>
              <a:spcBef>
                <a:spcPts val="1500"/>
              </a:spcBef>
              <a:spcAft>
                <a:spcPts val="750"/>
              </a:spcAft>
            </a:pPr>
            <a:r>
              <a:rPr lang="vi-VN"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 thải sinh hoạt</a:t>
            </a:r>
            <a:endParaRPr lang="vi-VN" b="1" dirty="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nguồn nước thải sinh hoạt"/>
          <p:cNvPicPr/>
          <p:nvPr/>
        </p:nvPicPr>
        <p:blipFill>
          <a:blip r:embed="rId2">
            <a:extLst>
              <a:ext uri="{28A0092B-C50C-407E-A947-70E740481C1C}">
                <a14:useLocalDpi xmlns:a14="http://schemas.microsoft.com/office/drawing/2010/main" val="0"/>
              </a:ext>
            </a:extLst>
          </a:blip>
          <a:srcRect/>
          <a:stretch>
            <a:fillRect/>
          </a:stretch>
        </p:blipFill>
        <p:spPr bwMode="auto">
          <a:xfrm>
            <a:off x="8534400" y="2041236"/>
            <a:ext cx="3657600" cy="4405746"/>
          </a:xfrm>
          <a:prstGeom prst="rect">
            <a:avLst/>
          </a:prstGeom>
          <a:noFill/>
          <a:ln>
            <a:noFill/>
          </a:ln>
        </p:spPr>
      </p:pic>
      <p:sp>
        <p:nvSpPr>
          <p:cNvPr id="8" name="Rectangle 7"/>
          <p:cNvSpPr/>
          <p:nvPr/>
        </p:nvSpPr>
        <p:spPr>
          <a:xfrm>
            <a:off x="166255" y="1932285"/>
            <a:ext cx="8155709" cy="4729500"/>
          </a:xfrm>
          <a:prstGeom prst="rect">
            <a:avLst/>
          </a:prstGeom>
        </p:spPr>
        <p:txBody>
          <a:bodyPr wrap="square">
            <a:spAutoFit/>
          </a:bodyPr>
          <a:lstStyle/>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 là nguồn nước xuất phát từ các khu dân cư, khu thương mại, trường học, công sở....Và sẽ được chia làm 2 nguồn chính: </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 nước thải từ nhà vệ sinh: Thường là các chất thải từ hoạt động vệ sinh của con người như nước tiểu, phân và có mùi hôi. Chứa các thành phần như Nitơ, BOD5, COD, Photpho, gây ô nhiễm. Nhóm này sẽ được thu gom và xử lý ở trong bể phốt hoặc bể tự hoại để tránh tình trạng tắc bồn cầu.</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 nước thải từ chất sinh hoạt hằng ngày:  Bao gồm từ những hoạt động thường ngày như tắm rửa, giặt giũ, nấu nướng...sau khi sử dụng được thải ra ngoài. Nguồn nước này thường chứa những loại hóa chất từ xà phòng, bột giặt, chất tẩy rửa.</a:t>
            </a:r>
            <a:endParaRPr lang="vi-V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087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525386"/>
            <a:ext cx="11748654" cy="6163610"/>
          </a:xfrm>
          <a:prstGeom prst="rect">
            <a:avLst/>
          </a:prstGeom>
        </p:spPr>
        <p:txBody>
          <a:bodyPr wrap="square">
            <a:spAutoFit/>
          </a:bodyPr>
          <a:lstStyle/>
          <a:p>
            <a:pPr algn="just" fontAlgn="base">
              <a:lnSpc>
                <a:spcPct val="107000"/>
              </a:lnSpc>
              <a:spcAft>
                <a:spcPts val="0"/>
              </a:spcAft>
            </a:pPr>
            <a:r>
              <a:rPr lang="vi-VN" sz="20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Hoàn thiện hệ thống xử lý nước thải tại khu dân cư và kể cả các khu công nghiệp, nông nghiệp.</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endParaRPr lang="vi-VN" sz="2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1200"/>
              </a:spcAft>
            </a:pPr>
            <a:r>
              <a:rPr lang="vi-VN" sz="2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 được điều này cần có sự kết hợp của 3 hệ thống đó là: Nhà nước, doanh nghiệp và người dân. Nhà nước là người đầu tư, doanh nghiệp là đơn vị thi công và người dân là người sử dụng</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Tăng cường công tác kiểm tra, giám sát hoạt động xả thải tại các khu công nghiệp để kịp thời phát hiện và xử lý sai phạm.</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 nhà máy, xí nghiệp cần xây bể xử lý nguồn nước thải thay vì xả trực tiếp ra môi trường bên ngoài cũng là biện pháp xử lý ô nhiễm môi trường nước hiệu quả.</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 nước cần đẩy mạnh đầu tư xây dựng thêm những hệ thống xử lý nước thải, rác thải đạt chuẩn. Tích cực đầu tư nghiên cứu để tìm ra các biện pháp khắc phục ô nhiễm môi trường nước hiệu quả hơn.</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Khuyến khích người dân vùng nông thôn áp dụng giải pháp khắc phục ô nhiễm môi trường nước bằng cách xây dựng hầm cầu tự hoại, hầm biogas cải tiến để xử lý nước thải, tránh xả trực tiếp phân và nước tiểu trong chăn nuôi ra môi trường.</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vi-VN" sz="2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Cải tiến công tác sản xuất nông nghiệp bằng cách dùng phương pháp tự nhiên để tạo dinh dưỡng cho đất, kết hợp sử dụng cây trồng kháng sâu bệnh tốt để hạn chế sử dụng các hóa chất độc hại.</a:t>
            </a:r>
            <a:endParaRPr lang="vi-VN" sz="2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34252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3" y="415561"/>
            <a:ext cx="11453091" cy="2463367"/>
          </a:xfrm>
          <a:prstGeom prst="rect">
            <a:avLst/>
          </a:prstGeom>
        </p:spPr>
        <p:txBody>
          <a:bodyPr wrap="square">
            <a:spAutoFit/>
          </a:bodyPr>
          <a:lstStyle/>
          <a:p>
            <a:pPr algn="just" fontAlgn="base">
              <a:lnSpc>
                <a:spcPct val="107000"/>
              </a:lnSpc>
              <a:spcAft>
                <a:spcPts val="0"/>
              </a:spcAft>
            </a:pPr>
            <a:r>
              <a:rPr lang="vi-VN" sz="24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 dụng các giải pháp xử lý nước ô nhiễm </a:t>
            </a:r>
            <a:endParaRPr lang="vi-VN" sz="2400" b="1"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0"/>
              </a:spcAft>
            </a:pP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Biện pháp khắc phục ô nhiễm môi trường nước bằng cách có thể sử dụng các nguồn năng lượng sạch để thay thế và áp dụng trong sản xuất công nghiệp. Ví dụ như năng lượng mặt trời, năng lượng gió…Đây là một giải pháp an toàn có thể hạn chế được nguồn rác thải và nước thải độc hại./.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6526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ChangeArrowheads="1"/>
          </p:cNvSpPr>
          <p:nvPr/>
        </p:nvSpPr>
        <p:spPr bwMode="auto">
          <a:xfrm>
            <a:off x="1835150" y="533401"/>
            <a:ext cx="8832850" cy="523875"/>
          </a:xfrm>
          <a:prstGeom prst="rect">
            <a:avLst/>
          </a:prstGeom>
          <a:noFill/>
          <a:ln w="9525">
            <a:noFill/>
            <a:miter lim="800000"/>
            <a:headEnd/>
            <a:tailEnd/>
          </a:ln>
          <a:effectLst/>
        </p:spPr>
        <p:txBody>
          <a:bodyPr wrap="none" anchor="ctr">
            <a:spAutoFit/>
          </a:bodyPr>
          <a:lstStyle/>
          <a:p>
            <a:pPr algn="just">
              <a:defRPr/>
            </a:pPr>
            <a:r>
              <a:rPr lang="en-US" sz="2800" b="1">
                <a:solidFill>
                  <a:srgbClr val="FF0000"/>
                </a:solidFill>
                <a:effectLst>
                  <a:outerShdw blurRad="38100" dist="38100" dir="2700000" algn="tl">
                    <a:srgbClr val="000000">
                      <a:alpha val="43137"/>
                    </a:srgbClr>
                  </a:outerShdw>
                </a:effectLst>
                <a:latin typeface="Arial" charset="0"/>
                <a:cs typeface="Arial" charset="0"/>
              </a:rPr>
              <a:t>A. GIỚI THIỆU CHUNG VỀ NƯỚC THẢI SINH HOẠT</a:t>
            </a:r>
          </a:p>
        </p:txBody>
      </p:sp>
      <p:sp>
        <p:nvSpPr>
          <p:cNvPr id="78854" name="Rectangle 6"/>
          <p:cNvSpPr>
            <a:spLocks noChangeArrowheads="1"/>
          </p:cNvSpPr>
          <p:nvPr/>
        </p:nvSpPr>
        <p:spPr bwMode="auto">
          <a:xfrm>
            <a:off x="1828800" y="1371600"/>
            <a:ext cx="8839200" cy="1570038"/>
          </a:xfrm>
          <a:prstGeom prst="rect">
            <a:avLst/>
          </a:prstGeom>
          <a:noFill/>
          <a:ln w="9525">
            <a:noFill/>
            <a:miter lim="800000"/>
            <a:headEnd/>
            <a:tailEnd/>
          </a:ln>
          <a:effectLst/>
        </p:spPr>
        <p:txBody>
          <a:bodyPr anchor="ctr">
            <a:spAutoFit/>
          </a:bodyPr>
          <a:lstStyle/>
          <a:p>
            <a:pPr algn="just">
              <a:defRPr/>
            </a:pPr>
            <a:r>
              <a:rPr lang="en-US" sz="2400" b="1">
                <a:solidFill>
                  <a:srgbClr val="000099"/>
                </a:solidFill>
                <a:effectLst>
                  <a:outerShdw blurRad="38100" dist="38100" dir="2700000" algn="tl">
                    <a:srgbClr val="000000">
                      <a:alpha val="43137"/>
                    </a:srgbClr>
                  </a:outerShdw>
                </a:effectLst>
                <a:latin typeface="Arial" charset="0"/>
                <a:cs typeface="Arial" charset="0"/>
              </a:rPr>
              <a:t>1. Nước thải sinh hoạt:</a:t>
            </a:r>
            <a:r>
              <a:rPr lang="en-US" sz="2400" b="1">
                <a:latin typeface="Arial" charset="0"/>
                <a:cs typeface="Arial" charset="0"/>
              </a:rPr>
              <a:t> </a:t>
            </a:r>
            <a:r>
              <a:rPr lang="en-US" sz="2400">
                <a:latin typeface="Arial" charset="0"/>
                <a:cs typeface="Arial" charset="0"/>
              </a:rPr>
              <a:t>là nước thải phát sinh từ các hoạt động sinh hoạt của các cộng đồng dân cư như: khu vực đô thị, trung tâm thương mại, khu vực vui chơi giải trí, cơ quan công sở, …</a:t>
            </a:r>
          </a:p>
        </p:txBody>
      </p:sp>
      <p:sp>
        <p:nvSpPr>
          <p:cNvPr id="78855" name="Rectangle 7"/>
          <p:cNvSpPr>
            <a:spLocks noChangeArrowheads="1"/>
          </p:cNvSpPr>
          <p:nvPr/>
        </p:nvSpPr>
        <p:spPr bwMode="auto">
          <a:xfrm>
            <a:off x="1905000" y="2971801"/>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a:t>Nước thải sinh hoạt được chia làm hai loại chính: nước đen và nước xám.</a:t>
            </a:r>
          </a:p>
        </p:txBody>
      </p:sp>
      <p:sp>
        <p:nvSpPr>
          <p:cNvPr id="78856" name="Rectangle 8"/>
          <p:cNvSpPr>
            <a:spLocks noChangeArrowheads="1"/>
          </p:cNvSpPr>
          <p:nvPr/>
        </p:nvSpPr>
        <p:spPr bwMode="auto">
          <a:xfrm>
            <a:off x="2286000" y="388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a:t>      </a:t>
            </a:r>
            <a:r>
              <a:rPr lang="en-US" altLang="vi-VN" b="1">
                <a:solidFill>
                  <a:srgbClr val="7030A0"/>
                </a:solidFill>
              </a:rPr>
              <a:t>- </a:t>
            </a:r>
            <a:r>
              <a:rPr lang="en-US" altLang="vi-VN" sz="2400" b="1">
                <a:solidFill>
                  <a:srgbClr val="7030A0"/>
                </a:solidFill>
              </a:rPr>
              <a:t>Nước đen:</a:t>
            </a:r>
            <a:r>
              <a:rPr lang="en-US" altLang="vi-VN" sz="2400">
                <a:solidFill>
                  <a:srgbClr val="7030A0"/>
                </a:solidFill>
              </a:rPr>
              <a:t> </a:t>
            </a:r>
            <a:r>
              <a:rPr lang="en-US" altLang="vi-VN" sz="2400"/>
              <a:t>là nước thải từ nhà vệ sinh, chứa phần lớn các chất ô nhiễm, chủ yếu là: chất hữu cơ, các vi sinh vật gây bệnh và cặn lơ lửng.</a:t>
            </a:r>
          </a:p>
        </p:txBody>
      </p:sp>
      <p:sp>
        <p:nvSpPr>
          <p:cNvPr id="78857" name="Rectangle 9"/>
          <p:cNvSpPr>
            <a:spLocks noChangeArrowheads="1"/>
          </p:cNvSpPr>
          <p:nvPr/>
        </p:nvSpPr>
        <p:spPr bwMode="auto">
          <a:xfrm>
            <a:off x="2362200" y="5334001"/>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b="1"/>
              <a:t>     </a:t>
            </a:r>
            <a:r>
              <a:rPr lang="en-US" altLang="vi-VN" sz="2400" b="1">
                <a:solidFill>
                  <a:srgbClr val="7030A0"/>
                </a:solidFill>
              </a:rPr>
              <a:t>-Nước xám:</a:t>
            </a:r>
            <a:r>
              <a:rPr lang="en-US" altLang="vi-VN" sz="2400"/>
              <a:t> là nước phát sinh từ quá trình rửa, tắm, giặt, với thành phần các chất ô nhiễm không đáng kể. </a:t>
            </a:r>
          </a:p>
        </p:txBody>
      </p:sp>
    </p:spTree>
    <p:extLst>
      <p:ext uri="{BB962C8B-B14F-4D97-AF65-F5344CB8AC3E}">
        <p14:creationId xmlns:p14="http://schemas.microsoft.com/office/powerpoint/2010/main" val="2189533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fade">
                                      <p:cBhvr>
                                        <p:cTn id="7" dur="1000"/>
                                        <p:tgtEl>
                                          <p:spTgt spid="78854"/>
                                        </p:tgtEl>
                                      </p:cBhvr>
                                    </p:animEffect>
                                    <p:anim calcmode="lin" valueType="num">
                                      <p:cBhvr>
                                        <p:cTn id="8" dur="1000" fill="hold"/>
                                        <p:tgtEl>
                                          <p:spTgt spid="78854"/>
                                        </p:tgtEl>
                                        <p:attrNameLst>
                                          <p:attrName>ppt_x</p:attrName>
                                        </p:attrNameLst>
                                      </p:cBhvr>
                                      <p:tavLst>
                                        <p:tav tm="0">
                                          <p:val>
                                            <p:strVal val="#ppt_x"/>
                                          </p:val>
                                        </p:tav>
                                        <p:tav tm="100000">
                                          <p:val>
                                            <p:strVal val="#ppt_x"/>
                                          </p:val>
                                        </p:tav>
                                      </p:tavLst>
                                    </p:anim>
                                    <p:anim calcmode="lin" valueType="num">
                                      <p:cBhvr>
                                        <p:cTn id="9" dur="1000" fill="hold"/>
                                        <p:tgtEl>
                                          <p:spTgt spid="788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8855"/>
                                        </p:tgtEl>
                                        <p:attrNameLst>
                                          <p:attrName>style.visibility</p:attrName>
                                        </p:attrNameLst>
                                      </p:cBhvr>
                                      <p:to>
                                        <p:strVal val="visible"/>
                                      </p:to>
                                    </p:set>
                                    <p:animEffect transition="in" filter="fade">
                                      <p:cBhvr>
                                        <p:cTn id="14" dur="1000"/>
                                        <p:tgtEl>
                                          <p:spTgt spid="78855"/>
                                        </p:tgtEl>
                                      </p:cBhvr>
                                    </p:animEffect>
                                    <p:anim calcmode="lin" valueType="num">
                                      <p:cBhvr>
                                        <p:cTn id="15" dur="1000" fill="hold"/>
                                        <p:tgtEl>
                                          <p:spTgt spid="78855"/>
                                        </p:tgtEl>
                                        <p:attrNameLst>
                                          <p:attrName>ppt_x</p:attrName>
                                        </p:attrNameLst>
                                      </p:cBhvr>
                                      <p:tavLst>
                                        <p:tav tm="0">
                                          <p:val>
                                            <p:strVal val="#ppt_x"/>
                                          </p:val>
                                        </p:tav>
                                        <p:tav tm="100000">
                                          <p:val>
                                            <p:strVal val="#ppt_x"/>
                                          </p:val>
                                        </p:tav>
                                      </p:tavLst>
                                    </p:anim>
                                    <p:anim calcmode="lin" valueType="num">
                                      <p:cBhvr>
                                        <p:cTn id="16" dur="1000" fill="hold"/>
                                        <p:tgtEl>
                                          <p:spTgt spid="7885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8856"/>
                                        </p:tgtEl>
                                        <p:attrNameLst>
                                          <p:attrName>style.visibility</p:attrName>
                                        </p:attrNameLst>
                                      </p:cBhvr>
                                      <p:to>
                                        <p:strVal val="visible"/>
                                      </p:to>
                                    </p:set>
                                    <p:animEffect transition="in" filter="box(in)">
                                      <p:cBhvr>
                                        <p:cTn id="21" dur="500"/>
                                        <p:tgtEl>
                                          <p:spTgt spid="788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8857"/>
                                        </p:tgtEl>
                                        <p:attrNameLst>
                                          <p:attrName>style.visibility</p:attrName>
                                        </p:attrNameLst>
                                      </p:cBhvr>
                                      <p:to>
                                        <p:strVal val="visible"/>
                                      </p:to>
                                    </p:set>
                                    <p:animEffect transition="in" filter="box(in)">
                                      <p:cBhvr>
                                        <p:cTn id="26"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55" grpId="0"/>
      <p:bldP spid="78856" grpId="0"/>
      <p:bldP spid="788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2133600" y="2286001"/>
            <a:ext cx="7951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b="1">
                <a:solidFill>
                  <a:srgbClr val="000099"/>
                </a:solidFill>
              </a:rPr>
              <a:t>2. Thành phần ô nhiễm của nước thải sinh hoạt gồm:</a:t>
            </a:r>
          </a:p>
        </p:txBody>
      </p:sp>
      <p:sp>
        <p:nvSpPr>
          <p:cNvPr id="88070" name="Rectangle 6"/>
          <p:cNvSpPr>
            <a:spLocks noChangeArrowheads="1"/>
          </p:cNvSpPr>
          <p:nvPr/>
        </p:nvSpPr>
        <p:spPr bwMode="auto">
          <a:xfrm>
            <a:off x="2008188" y="2743201"/>
            <a:ext cx="8507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b="1" dirty="0"/>
              <a:t>        -</a:t>
            </a:r>
            <a:r>
              <a:rPr lang="en-US" altLang="vi-VN" sz="2400" dirty="0"/>
              <a:t> Vi sinh vật gây bệnh cho người, động vật (virus, vi khuẩn, nguyên sinh bào và giun sán, ....)</a:t>
            </a:r>
          </a:p>
        </p:txBody>
      </p:sp>
      <p:sp>
        <p:nvSpPr>
          <p:cNvPr id="88071" name="Rectangle 7"/>
          <p:cNvSpPr>
            <a:spLocks noChangeArrowheads="1"/>
          </p:cNvSpPr>
          <p:nvPr/>
        </p:nvSpPr>
        <p:spPr bwMode="auto">
          <a:xfrm>
            <a:off x="2133600" y="3886201"/>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b="1"/>
              <a:t>        </a:t>
            </a:r>
            <a:r>
              <a:rPr lang="en-US" altLang="vi-VN" sz="2400" b="1"/>
              <a:t>- </a:t>
            </a:r>
            <a:r>
              <a:rPr lang="en-US" altLang="vi-VN" sz="2400"/>
              <a:t>Các tạp chất nhiễm bẩn, độc hại có tính chất khác nhau (các hợp chất không tan, chất ít tan, tan trong nước )</a:t>
            </a:r>
          </a:p>
        </p:txBody>
      </p:sp>
    </p:spTree>
    <p:extLst>
      <p:ext uri="{BB962C8B-B14F-4D97-AF65-F5344CB8AC3E}">
        <p14:creationId xmlns:p14="http://schemas.microsoft.com/office/powerpoint/2010/main" val="240457730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1000"/>
                                        <p:tgtEl>
                                          <p:spTgt spid="88070"/>
                                        </p:tgtEl>
                                      </p:cBhvr>
                                    </p:animEffect>
                                    <p:anim calcmode="lin" valueType="num">
                                      <p:cBhvr>
                                        <p:cTn id="8" dur="1000" fill="hold"/>
                                        <p:tgtEl>
                                          <p:spTgt spid="88070"/>
                                        </p:tgtEl>
                                        <p:attrNameLst>
                                          <p:attrName>ppt_x</p:attrName>
                                        </p:attrNameLst>
                                      </p:cBhvr>
                                      <p:tavLst>
                                        <p:tav tm="0">
                                          <p:val>
                                            <p:strVal val="#ppt_x"/>
                                          </p:val>
                                        </p:tav>
                                        <p:tav tm="100000">
                                          <p:val>
                                            <p:strVal val="#ppt_x"/>
                                          </p:val>
                                        </p:tav>
                                      </p:tavLst>
                                    </p:anim>
                                    <p:anim calcmode="lin" valueType="num">
                                      <p:cBhvr>
                                        <p:cTn id="9" dur="1000" fill="hold"/>
                                        <p:tgtEl>
                                          <p:spTgt spid="880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fade">
                                      <p:cBhvr>
                                        <p:cTn id="14" dur="1000"/>
                                        <p:tgtEl>
                                          <p:spTgt spid="88071"/>
                                        </p:tgtEl>
                                      </p:cBhvr>
                                    </p:animEffect>
                                    <p:anim calcmode="lin" valueType="num">
                                      <p:cBhvr>
                                        <p:cTn id="15" dur="1000" fill="hold"/>
                                        <p:tgtEl>
                                          <p:spTgt spid="88071"/>
                                        </p:tgtEl>
                                        <p:attrNameLst>
                                          <p:attrName>ppt_x</p:attrName>
                                        </p:attrNameLst>
                                      </p:cBhvr>
                                      <p:tavLst>
                                        <p:tav tm="0">
                                          <p:val>
                                            <p:strVal val="#ppt_x"/>
                                          </p:val>
                                        </p:tav>
                                        <p:tav tm="100000">
                                          <p:val>
                                            <p:strVal val="#ppt_x"/>
                                          </p:val>
                                        </p:tav>
                                      </p:tavLst>
                                    </p:anim>
                                    <p:anim calcmode="lin" valueType="num">
                                      <p:cBhvr>
                                        <p:cTn id="16" dur="1000" fill="hold"/>
                                        <p:tgtEl>
                                          <p:spTgt spid="880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057400" y="304801"/>
            <a:ext cx="824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sz="2800" b="1">
                <a:solidFill>
                  <a:srgbClr val="000099"/>
                </a:solidFill>
              </a:rPr>
              <a:t>3. Các phương pháp xử lý nước thải sinh hoạt:</a:t>
            </a:r>
          </a:p>
        </p:txBody>
      </p:sp>
      <p:sp>
        <p:nvSpPr>
          <p:cNvPr id="89092" name="Rectangle 4"/>
          <p:cNvSpPr>
            <a:spLocks noChangeArrowheads="1"/>
          </p:cNvSpPr>
          <p:nvPr/>
        </p:nvSpPr>
        <p:spPr bwMode="auto">
          <a:xfrm>
            <a:off x="2490788" y="990600"/>
            <a:ext cx="8177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b="1"/>
              <a:t>       -</a:t>
            </a:r>
            <a:r>
              <a:rPr lang="en-US" altLang="vi-VN" sz="2400"/>
              <a:t> Các phương pháp hóa học gồm: trung hòa, oxy hóa khử, tạo kết tủa hoặc phản ứng phân hủy các hợp chất độc hại. </a:t>
            </a:r>
          </a:p>
        </p:txBody>
      </p:sp>
      <p:sp>
        <p:nvSpPr>
          <p:cNvPr id="89093" name="Rectangle 5"/>
          <p:cNvSpPr>
            <a:spLocks noChangeArrowheads="1"/>
          </p:cNvSpPr>
          <p:nvPr/>
        </p:nvSpPr>
        <p:spPr bwMode="auto">
          <a:xfrm>
            <a:off x="2286000" y="2133601"/>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b="1"/>
              <a:t>       -</a:t>
            </a:r>
            <a:r>
              <a:rPr lang="en-US" altLang="vi-VN" sz="2400"/>
              <a:t> Các phương pháp hoá lý gồm: keo tụ, tuyển nổi, đông tụ, hấp phụ, trao đổi ion, thấm lọc ngược và siêu lọc… </a:t>
            </a:r>
          </a:p>
        </p:txBody>
      </p:sp>
      <p:sp>
        <p:nvSpPr>
          <p:cNvPr id="89094" name="Rectangle 6"/>
          <p:cNvSpPr>
            <a:spLocks noChangeArrowheads="1"/>
          </p:cNvSpPr>
          <p:nvPr/>
        </p:nvSpPr>
        <p:spPr bwMode="auto">
          <a:xfrm>
            <a:off x="2251076" y="2971800"/>
            <a:ext cx="8416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vi-VN" b="1"/>
              <a:t>       </a:t>
            </a:r>
            <a:r>
              <a:rPr lang="en-US" altLang="vi-VN" sz="2400" b="1"/>
              <a:t>-</a:t>
            </a:r>
            <a:r>
              <a:rPr lang="en-US" altLang="vi-VN" sz="2400"/>
              <a:t> Các phương pháp xử lý sinh học như: phương pháp hiếu khí (Sử dụng: Bùn sinh học, bể lọc sinh học, màng sinh vật,...), phương pháp trung gian anoxic, phương pháp kị khí ......</a:t>
            </a:r>
            <a:endParaRPr lang="en-US" altLang="vi-VN" sz="2400" b="1"/>
          </a:p>
        </p:txBody>
      </p:sp>
      <p:sp>
        <p:nvSpPr>
          <p:cNvPr id="89095" name="Rectangle 7"/>
          <p:cNvSpPr>
            <a:spLocks noChangeArrowheads="1"/>
          </p:cNvSpPr>
          <p:nvPr/>
        </p:nvSpPr>
        <p:spPr bwMode="auto">
          <a:xfrm>
            <a:off x="2362200" y="4343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b="1">
                <a:solidFill>
                  <a:srgbClr val="0070C0"/>
                </a:solidFill>
              </a:rPr>
              <a:t> *</a:t>
            </a:r>
            <a:r>
              <a:rPr lang="en-US" altLang="vi-VN" sz="2400" b="1">
                <a:solidFill>
                  <a:srgbClr val="0070C0"/>
                </a:solidFill>
              </a:rPr>
              <a:t>Trong đó: </a:t>
            </a:r>
            <a:r>
              <a:rPr lang="en-US" altLang="vi-VN" sz="2400">
                <a:solidFill>
                  <a:srgbClr val="0070C0"/>
                </a:solidFill>
              </a:rPr>
              <a:t>việc áp dụng công nghệ sinh học trong xử lý nước thải tỏ ra hiệu quả, kinh tế, mang lại lợi ích cho xã hội lẫn môi trường. </a:t>
            </a:r>
          </a:p>
        </p:txBody>
      </p:sp>
      <p:sp>
        <p:nvSpPr>
          <p:cNvPr id="10" name="Rectangle 7"/>
          <p:cNvSpPr>
            <a:spLocks noChangeArrowheads="1"/>
          </p:cNvSpPr>
          <p:nvPr/>
        </p:nvSpPr>
        <p:spPr bwMode="auto">
          <a:xfrm>
            <a:off x="2362200" y="5657851"/>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b="1">
                <a:solidFill>
                  <a:srgbClr val="0070C0"/>
                </a:solidFill>
              </a:rPr>
              <a:t>*</a:t>
            </a:r>
            <a:r>
              <a:rPr lang="en-US" altLang="vi-VN" sz="2400">
                <a:solidFill>
                  <a:srgbClr val="0070C0"/>
                </a:solidFill>
              </a:rPr>
              <a:t>Thường dùng phối hợp các phương pháp xử lí để tăng hiệu suất sử lí. </a:t>
            </a:r>
          </a:p>
        </p:txBody>
      </p:sp>
    </p:spTree>
    <p:extLst>
      <p:ext uri="{BB962C8B-B14F-4D97-AF65-F5344CB8AC3E}">
        <p14:creationId xmlns:p14="http://schemas.microsoft.com/office/powerpoint/2010/main" val="41887567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1000"/>
                                        <p:tgtEl>
                                          <p:spTgt spid="89092"/>
                                        </p:tgtEl>
                                      </p:cBhvr>
                                    </p:animEffect>
                                    <p:anim calcmode="lin" valueType="num">
                                      <p:cBhvr>
                                        <p:cTn id="8" dur="1000" fill="hold"/>
                                        <p:tgtEl>
                                          <p:spTgt spid="89092"/>
                                        </p:tgtEl>
                                        <p:attrNameLst>
                                          <p:attrName>ppt_x</p:attrName>
                                        </p:attrNameLst>
                                      </p:cBhvr>
                                      <p:tavLst>
                                        <p:tav tm="0">
                                          <p:val>
                                            <p:strVal val="#ppt_x"/>
                                          </p:val>
                                        </p:tav>
                                        <p:tav tm="100000">
                                          <p:val>
                                            <p:strVal val="#ppt_x"/>
                                          </p:val>
                                        </p:tav>
                                      </p:tavLst>
                                    </p:anim>
                                    <p:anim calcmode="lin" valueType="num">
                                      <p:cBhvr>
                                        <p:cTn id="9" dur="1000" fill="hold"/>
                                        <p:tgtEl>
                                          <p:spTgt spid="890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9093"/>
                                        </p:tgtEl>
                                        <p:attrNameLst>
                                          <p:attrName>style.visibility</p:attrName>
                                        </p:attrNameLst>
                                      </p:cBhvr>
                                      <p:to>
                                        <p:strVal val="visible"/>
                                      </p:to>
                                    </p:set>
                                    <p:animEffect transition="in" filter="fade">
                                      <p:cBhvr>
                                        <p:cTn id="14" dur="1000"/>
                                        <p:tgtEl>
                                          <p:spTgt spid="89093"/>
                                        </p:tgtEl>
                                      </p:cBhvr>
                                    </p:animEffect>
                                    <p:anim calcmode="lin" valueType="num">
                                      <p:cBhvr>
                                        <p:cTn id="15" dur="1000" fill="hold"/>
                                        <p:tgtEl>
                                          <p:spTgt spid="89093"/>
                                        </p:tgtEl>
                                        <p:attrNameLst>
                                          <p:attrName>ppt_x</p:attrName>
                                        </p:attrNameLst>
                                      </p:cBhvr>
                                      <p:tavLst>
                                        <p:tav tm="0">
                                          <p:val>
                                            <p:strVal val="#ppt_x"/>
                                          </p:val>
                                        </p:tav>
                                        <p:tav tm="100000">
                                          <p:val>
                                            <p:strVal val="#ppt_x"/>
                                          </p:val>
                                        </p:tav>
                                      </p:tavLst>
                                    </p:anim>
                                    <p:anim calcmode="lin" valueType="num">
                                      <p:cBhvr>
                                        <p:cTn id="16" dur="1000" fill="hold"/>
                                        <p:tgtEl>
                                          <p:spTgt spid="8909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9094"/>
                                        </p:tgtEl>
                                        <p:attrNameLst>
                                          <p:attrName>style.visibility</p:attrName>
                                        </p:attrNameLst>
                                      </p:cBhvr>
                                      <p:to>
                                        <p:strVal val="visible"/>
                                      </p:to>
                                    </p:set>
                                    <p:animEffect transition="in" filter="fade">
                                      <p:cBhvr>
                                        <p:cTn id="21" dur="1000"/>
                                        <p:tgtEl>
                                          <p:spTgt spid="89094"/>
                                        </p:tgtEl>
                                      </p:cBhvr>
                                    </p:animEffect>
                                    <p:anim calcmode="lin" valueType="num">
                                      <p:cBhvr>
                                        <p:cTn id="22" dur="1000" fill="hold"/>
                                        <p:tgtEl>
                                          <p:spTgt spid="89094"/>
                                        </p:tgtEl>
                                        <p:attrNameLst>
                                          <p:attrName>ppt_x</p:attrName>
                                        </p:attrNameLst>
                                      </p:cBhvr>
                                      <p:tavLst>
                                        <p:tav tm="0">
                                          <p:val>
                                            <p:strVal val="#ppt_x"/>
                                          </p:val>
                                        </p:tav>
                                        <p:tav tm="100000">
                                          <p:val>
                                            <p:strVal val="#ppt_x"/>
                                          </p:val>
                                        </p:tav>
                                      </p:tavLst>
                                    </p:anim>
                                    <p:anim calcmode="lin" valueType="num">
                                      <p:cBhvr>
                                        <p:cTn id="23" dur="1000" fill="hold"/>
                                        <p:tgtEl>
                                          <p:spTgt spid="8909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9095"/>
                                        </p:tgtEl>
                                        <p:attrNameLst>
                                          <p:attrName>style.visibility</p:attrName>
                                        </p:attrNameLst>
                                      </p:cBhvr>
                                      <p:to>
                                        <p:strVal val="visible"/>
                                      </p:to>
                                    </p:set>
                                    <p:animEffect transition="in" filter="box(in)">
                                      <p:cBhvr>
                                        <p:cTn id="28" dur="500"/>
                                        <p:tgtEl>
                                          <p:spTgt spid="890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4" grpId="0"/>
      <p:bldP spid="8909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14600" y="1"/>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000099"/>
                </a:solidFill>
              </a:rPr>
              <a:t>Xử lí phối hợp theo các cấp độ như sau:</a:t>
            </a:r>
          </a:p>
        </p:txBody>
      </p:sp>
      <p:sp>
        <p:nvSpPr>
          <p:cNvPr id="93187" name="Rectangle 3"/>
          <p:cNvSpPr>
            <a:spLocks noChangeArrowheads="1"/>
          </p:cNvSpPr>
          <p:nvPr/>
        </p:nvSpPr>
        <p:spPr bwMode="auto">
          <a:xfrm>
            <a:off x="1905000" y="6858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vi-VN" altLang="vi-VN" sz="2400">
                <a:solidFill>
                  <a:srgbClr val="C00000"/>
                </a:solidFill>
                <a:cs typeface="Times New Roman" panose="02020603050405020304" pitchFamily="18" charset="0"/>
              </a:rPr>
              <a:t>+</a:t>
            </a:r>
            <a:r>
              <a:rPr lang="vi-VN" altLang="vi-VN" sz="2400" b="1">
                <a:solidFill>
                  <a:srgbClr val="C00000"/>
                </a:solidFill>
                <a:cs typeface="Times New Roman" panose="02020603050405020304" pitchFamily="18" charset="0"/>
              </a:rPr>
              <a:t>Xử lý cấp I</a:t>
            </a:r>
            <a:r>
              <a:rPr lang="vi-VN" altLang="vi-VN" sz="2400">
                <a:solidFill>
                  <a:srgbClr val="C00000"/>
                </a:solidFill>
                <a:cs typeface="Times New Roman" panose="02020603050405020304" pitchFamily="18" charset="0"/>
              </a:rPr>
              <a:t> (Vật lý) : </a:t>
            </a:r>
            <a:r>
              <a:rPr lang="vi-VN" altLang="vi-VN" sz="2400">
                <a:solidFill>
                  <a:srgbClr val="000000"/>
                </a:solidFill>
                <a:cs typeface="Times New Roman" panose="02020603050405020304" pitchFamily="18" charset="0"/>
              </a:rPr>
              <a:t>Dùng bể lắng, các chất rắn lơ lửng</a:t>
            </a:r>
            <a:r>
              <a:rPr lang="en-US" altLang="vi-VN" sz="2400">
                <a:solidFill>
                  <a:srgbClr val="000000"/>
                </a:solidFill>
                <a:cs typeface="Times New Roman" panose="02020603050405020304" pitchFamily="18" charset="0"/>
              </a:rPr>
              <a:t>, </a:t>
            </a:r>
            <a:r>
              <a:rPr lang="vi-VN" altLang="vi-VN" sz="2400">
                <a:solidFill>
                  <a:srgbClr val="000000"/>
                </a:solidFill>
                <a:cs typeface="Times New Roman" panose="02020603050405020304" pitchFamily="18" charset="0"/>
              </a:rPr>
              <a:t>chất dầu mỡ và chất keo tạo thành bùn sẽ được thu hồi và xử lý theo kiểu chất thải rắn.</a:t>
            </a:r>
            <a:endParaRPr lang="vi-VN" altLang="vi-VN" sz="2400"/>
          </a:p>
        </p:txBody>
      </p:sp>
      <p:pic>
        <p:nvPicPr>
          <p:cNvPr id="93188" name="Picture 8" descr="http://farm4.static.flickr.com/3272/2512946727_effb3d8cc8.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667001"/>
            <a:ext cx="67294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223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1000"/>
                                        <p:tgtEl>
                                          <p:spTgt spid="93187"/>
                                        </p:tgtEl>
                                      </p:cBhvr>
                                    </p:animEffect>
                                    <p:anim calcmode="lin" valueType="num">
                                      <p:cBhvr>
                                        <p:cTn id="8" dur="1000" fill="hold"/>
                                        <p:tgtEl>
                                          <p:spTgt spid="93187"/>
                                        </p:tgtEl>
                                        <p:attrNameLst>
                                          <p:attrName>ppt_x</p:attrName>
                                        </p:attrNameLst>
                                      </p:cBhvr>
                                      <p:tavLst>
                                        <p:tav tm="0">
                                          <p:val>
                                            <p:strVal val="#ppt_x"/>
                                          </p:val>
                                        </p:tav>
                                        <p:tav tm="100000">
                                          <p:val>
                                            <p:strVal val="#ppt_x"/>
                                          </p:val>
                                        </p:tav>
                                      </p:tavLst>
                                    </p:anim>
                                    <p:anim calcmode="lin" valueType="num">
                                      <p:cBhvr>
                                        <p:cTn id="9" dur="1000" fill="hold"/>
                                        <p:tgtEl>
                                          <p:spTgt spid="9318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93188"/>
                                        </p:tgtEl>
                                        <p:attrNameLst>
                                          <p:attrName>style.visibility</p:attrName>
                                        </p:attrNameLst>
                                      </p:cBhvr>
                                      <p:to>
                                        <p:strVal val="visible"/>
                                      </p:to>
                                    </p:set>
                                    <p:animEffect transition="in" filter="box(in)">
                                      <p:cBhvr>
                                        <p:cTn id="14"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14600" y="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vi-VN" altLang="vi-VN" sz="2400" b="1">
                <a:solidFill>
                  <a:srgbClr val="C00000"/>
                </a:solidFill>
              </a:rPr>
              <a:t>+ Xử lý cấp II : </a:t>
            </a:r>
            <a:r>
              <a:rPr lang="vi-VN" altLang="vi-VN" sz="2400" b="1">
                <a:solidFill>
                  <a:srgbClr val="000099"/>
                </a:solidFill>
              </a:rPr>
              <a:t>Sử dụng các phương pháp hóa học (phản ứng hóa học để xử lý các chất vô cơ) và sinh học (dùng vi sinh vật để phân giải các chất hữu cơ) </a:t>
            </a:r>
          </a:p>
        </p:txBody>
      </p:sp>
      <p:sp>
        <p:nvSpPr>
          <p:cNvPr id="6" name="TextBox 5"/>
          <p:cNvSpPr txBox="1">
            <a:spLocks noChangeArrowheads="1"/>
          </p:cNvSpPr>
          <p:nvPr/>
        </p:nvSpPr>
        <p:spPr bwMode="auto">
          <a:xfrm>
            <a:off x="2514600" y="1752601"/>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.Trước khi sử dụng phương pháp sinh học, nước thải phải được trung hòa (đưa độ pH về trong khoảng 6,5 – 8,5)</a:t>
            </a:r>
            <a:endParaRPr lang="vi-VN" altLang="vi-VN" sz="2400"/>
          </a:p>
        </p:txBody>
      </p:sp>
      <p:sp>
        <p:nvSpPr>
          <p:cNvPr id="7" name="TextBox 6"/>
          <p:cNvSpPr txBox="1">
            <a:spLocks noChangeArrowheads="1"/>
          </p:cNvSpPr>
          <p:nvPr/>
        </p:nvSpPr>
        <p:spPr bwMode="auto">
          <a:xfrm>
            <a:off x="2514600" y="29718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a:t>
            </a:r>
            <a:r>
              <a:rPr lang="vi-VN" altLang="vi-VN" sz="2400"/>
              <a:t> Có 2 phương pháp sinh học :</a:t>
            </a:r>
          </a:p>
          <a:p>
            <a:pPr eaLnBrk="1" hangingPunct="1">
              <a:buFont typeface="Arial" panose="020B0604020202020204" pitchFamily="34" charset="0"/>
              <a:buChar char="•"/>
            </a:pPr>
            <a:r>
              <a:rPr lang="en-US" altLang="vi-VN" sz="2400" i="1">
                <a:solidFill>
                  <a:srgbClr val="0070C0"/>
                </a:solidFill>
              </a:rPr>
              <a:t>Phương pháp hiếu khí</a:t>
            </a:r>
            <a:endParaRPr lang="vi-VN" altLang="vi-VN" sz="2400" i="1">
              <a:solidFill>
                <a:srgbClr val="0070C0"/>
              </a:solidFill>
            </a:endParaRPr>
          </a:p>
          <a:p>
            <a:pPr eaLnBrk="1" hangingPunct="1">
              <a:buFont typeface="Arial" panose="020B0604020202020204" pitchFamily="34" charset="0"/>
              <a:buChar char="•"/>
            </a:pPr>
            <a:r>
              <a:rPr lang="en-US" altLang="vi-VN" sz="2400" i="1">
                <a:solidFill>
                  <a:srgbClr val="0070C0"/>
                </a:solidFill>
              </a:rPr>
              <a:t>Phương pháp yếm khí</a:t>
            </a:r>
            <a:r>
              <a:rPr lang="en-US" altLang="vi-VN" sz="2400">
                <a:solidFill>
                  <a:srgbClr val="0070C0"/>
                </a:solidFill>
              </a:rPr>
              <a:t> </a:t>
            </a:r>
            <a:endParaRPr lang="vi-VN" altLang="vi-VN" sz="2400">
              <a:solidFill>
                <a:srgbClr val="0070C0"/>
              </a:solidFill>
            </a:endParaRPr>
          </a:p>
          <a:p>
            <a:pPr eaLnBrk="1" hangingPunct="1"/>
            <a:endParaRPr lang="vi-VN" altLang="vi-VN" sz="2400"/>
          </a:p>
        </p:txBody>
      </p:sp>
    </p:spTree>
    <p:extLst>
      <p:ext uri="{BB962C8B-B14F-4D97-AF65-F5344CB8AC3E}">
        <p14:creationId xmlns:p14="http://schemas.microsoft.com/office/powerpoint/2010/main" val="4259493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14600" y="1"/>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000099"/>
                </a:solidFill>
              </a:rPr>
              <a:t>* </a:t>
            </a:r>
            <a:r>
              <a:rPr lang="en-US" altLang="vi-VN" sz="2400" b="1" i="1">
                <a:solidFill>
                  <a:srgbClr val="000099"/>
                </a:solidFill>
              </a:rPr>
              <a:t>Phương pháp hiếu khí</a:t>
            </a:r>
            <a:r>
              <a:rPr lang="en-US" altLang="vi-VN" sz="2400" b="1">
                <a:solidFill>
                  <a:srgbClr val="000099"/>
                </a:solidFill>
              </a:rPr>
              <a:t> </a:t>
            </a:r>
          </a:p>
        </p:txBody>
      </p:sp>
      <p:sp>
        <p:nvSpPr>
          <p:cNvPr id="5" name="Rectangle 2"/>
          <p:cNvSpPr>
            <a:spLocks noChangeArrowheads="1"/>
          </p:cNvSpPr>
          <p:nvPr/>
        </p:nvSpPr>
        <p:spPr bwMode="auto">
          <a:xfrm>
            <a:off x="2514600" y="5334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vi-VN" altLang="vi-VN" sz="2400"/>
              <a:t>Sử dụng các vi sinh vật hiếu khí để oxy hóa chất thải trong nước, các vi sinh vật này cần oxy để hoạt động do đó cần có hệ thống thông khí (hoặc sục khí). </a:t>
            </a:r>
          </a:p>
        </p:txBody>
      </p:sp>
      <p:pic>
        <p:nvPicPr>
          <p:cNvPr id="92163" name="Picture 10" descr="http://farm4.static.flickr.com/3266/2512946833_92866c3083.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05000"/>
            <a:ext cx="82026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808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92163"/>
                                        </p:tgtEl>
                                        <p:attrNameLst>
                                          <p:attrName>style.visibility</p:attrName>
                                        </p:attrNameLst>
                                      </p:cBhvr>
                                      <p:to>
                                        <p:strVal val="visible"/>
                                      </p:to>
                                    </p:set>
                                    <p:animEffect transition="in" filter="box(in)">
                                      <p:cBhvr>
                                        <p:cTn id="14"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14600" y="1"/>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000099"/>
                </a:solidFill>
              </a:rPr>
              <a:t>* </a:t>
            </a:r>
            <a:r>
              <a:rPr lang="en-US" altLang="vi-VN" sz="2400" b="1" i="1">
                <a:solidFill>
                  <a:srgbClr val="000099"/>
                </a:solidFill>
              </a:rPr>
              <a:t>Phương pháp kị khí</a:t>
            </a:r>
            <a:r>
              <a:rPr lang="en-US" altLang="vi-VN" sz="2400" b="1">
                <a:solidFill>
                  <a:srgbClr val="000099"/>
                </a:solidFill>
              </a:rPr>
              <a:t> </a:t>
            </a:r>
          </a:p>
        </p:txBody>
      </p:sp>
      <p:sp>
        <p:nvSpPr>
          <p:cNvPr id="5" name="Rectangle 2"/>
          <p:cNvSpPr>
            <a:spLocks noChangeArrowheads="1"/>
          </p:cNvSpPr>
          <p:nvPr/>
        </p:nvSpPr>
        <p:spPr bwMode="auto">
          <a:xfrm>
            <a:off x="2514600" y="5334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Sử dụng các vi sinh vật kị khí (Các nhóm VSV như: Methanococus, Methanobacterium, Methanosarcina, ....) để lên men bùn cặn và nước thải như lên men rượu, lên men acid lactic, lên men metan … và tạo ra các sản phẩm cuối là : cồn, các acid, aceton, CO</a:t>
            </a:r>
            <a:r>
              <a:rPr lang="en-US" altLang="vi-VN" sz="2400" baseline="-25000"/>
              <a:t>2</a:t>
            </a:r>
            <a:r>
              <a:rPr lang="en-US" altLang="vi-VN" sz="2400"/>
              <a:t>, H</a:t>
            </a:r>
            <a:r>
              <a:rPr lang="en-US" altLang="vi-VN" sz="2400" baseline="-25000"/>
              <a:t>2</a:t>
            </a:r>
            <a:r>
              <a:rPr lang="en-US" altLang="vi-VN" sz="2400"/>
              <a:t>, CH</a:t>
            </a:r>
            <a:r>
              <a:rPr lang="en-US" altLang="vi-VN" sz="2400" baseline="-25000"/>
              <a:t>4</a:t>
            </a:r>
            <a:r>
              <a:rPr lang="en-US" altLang="vi-VN" sz="2400"/>
              <a:t>.</a:t>
            </a:r>
            <a:endParaRPr lang="vi-VN" altLang="vi-VN" sz="2400"/>
          </a:p>
        </p:txBody>
      </p:sp>
      <p:pic>
        <p:nvPicPr>
          <p:cNvPr id="109570" name="Picture 11" descr="http://farm3.static.flickr.com/2213/2513771416_e10ee8ed24.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514600"/>
            <a:ext cx="78660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59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09570"/>
                                        </p:tgtEl>
                                        <p:attrNameLst>
                                          <p:attrName>style.visibility</p:attrName>
                                        </p:attrNameLst>
                                      </p:cBhvr>
                                      <p:to>
                                        <p:strVal val="visible"/>
                                      </p:to>
                                    </p:set>
                                    <p:animEffect transition="in" filter="box(in)">
                                      <p:cBhvr>
                                        <p:cTn id="14"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14600" y="1"/>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b="1">
                <a:solidFill>
                  <a:srgbClr val="C00000"/>
                </a:solidFill>
              </a:rPr>
              <a:t>+ Xử lý cấp III : </a:t>
            </a:r>
            <a:r>
              <a:rPr lang="en-US" altLang="vi-VN" sz="2400" b="1">
                <a:solidFill>
                  <a:srgbClr val="000099"/>
                </a:solidFill>
              </a:rPr>
              <a:t>Khử trùng, sử dụng các chất khử trùng như Cl</a:t>
            </a:r>
            <a:r>
              <a:rPr lang="en-US" altLang="vi-VN" sz="2400" b="1" baseline="-25000">
                <a:solidFill>
                  <a:srgbClr val="000099"/>
                </a:solidFill>
              </a:rPr>
              <a:t>2</a:t>
            </a:r>
            <a:r>
              <a:rPr lang="en-US" altLang="vi-VN" sz="2400" b="1">
                <a:solidFill>
                  <a:srgbClr val="000099"/>
                </a:solidFill>
              </a:rPr>
              <a:t> hoặc O</a:t>
            </a:r>
            <a:r>
              <a:rPr lang="en-US" altLang="vi-VN" sz="2400" b="1" baseline="-25000">
                <a:solidFill>
                  <a:srgbClr val="000099"/>
                </a:solidFill>
              </a:rPr>
              <a:t>3</a:t>
            </a:r>
            <a:r>
              <a:rPr lang="en-US" altLang="vi-VN" sz="2400" b="1">
                <a:solidFill>
                  <a:srgbClr val="000099"/>
                </a:solidFill>
              </a:rPr>
              <a:t>.</a:t>
            </a:r>
          </a:p>
        </p:txBody>
      </p:sp>
      <p:sp>
        <p:nvSpPr>
          <p:cNvPr id="5" name="Rectangle 2"/>
          <p:cNvSpPr>
            <a:spLocks noChangeArrowheads="1"/>
          </p:cNvSpPr>
          <p:nvPr/>
        </p:nvSpPr>
        <p:spPr bwMode="auto">
          <a:xfrm>
            <a:off x="2514600" y="1295401"/>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 Để đạt được tiêu chuẩn vệ sinh, nước phải được diệt khuẩn trước khi thải ra hệ thống công cộng.</a:t>
            </a:r>
            <a:endParaRPr lang="vi-VN" altLang="vi-VN" sz="2400"/>
          </a:p>
        </p:txBody>
      </p:sp>
      <p:sp>
        <p:nvSpPr>
          <p:cNvPr id="6" name="Rectangle 2"/>
          <p:cNvSpPr>
            <a:spLocks noChangeArrowheads="1"/>
          </p:cNvSpPr>
          <p:nvPr/>
        </p:nvSpPr>
        <p:spPr bwMode="auto">
          <a:xfrm>
            <a:off x="2514600" y="25908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 Chất sát trùng thường là các chất oxy hóa mạnh như khí clor, nước Javel, thuốc tím, cloramin nhưng dư lượng của các chất này có tính độc hại.</a:t>
            </a:r>
            <a:endParaRPr lang="vi-VN" altLang="vi-VN" sz="2400"/>
          </a:p>
        </p:txBody>
      </p:sp>
    </p:spTree>
    <p:extLst>
      <p:ext uri="{BB962C8B-B14F-4D97-AF65-F5344CB8AC3E}">
        <p14:creationId xmlns:p14="http://schemas.microsoft.com/office/powerpoint/2010/main" val="3947199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102" y="306725"/>
            <a:ext cx="2034531" cy="460895"/>
          </a:xfrm>
          <a:prstGeom prst="rect">
            <a:avLst/>
          </a:prstGeom>
        </p:spPr>
        <p:txBody>
          <a:bodyPr wrap="none">
            <a:spAutoFit/>
          </a:bodyPr>
          <a:lstStyle/>
          <a:p>
            <a:pPr algn="just">
              <a:lnSpc>
                <a:spcPct val="107000"/>
              </a:lnSpc>
              <a:spcBef>
                <a:spcPts val="1500"/>
              </a:spcBef>
              <a:spcAft>
                <a:spcPts val="750"/>
              </a:spcAft>
            </a:pP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 thải y tế</a:t>
            </a:r>
            <a:endParaRPr lang="vi-VN" sz="2000" b="1" dirty="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23273" y="942055"/>
            <a:ext cx="7379854" cy="5509200"/>
          </a:xfrm>
          <a:prstGeom prst="rect">
            <a:avLst/>
          </a:prstGeom>
        </p:spPr>
        <p:txBody>
          <a:bodyPr wrap="square">
            <a:spAutoFit/>
          </a:bodyPr>
          <a:lstStyle/>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các cơ sở y tế có đầy đủ các chức năng điều trị, nghiên cứu, nuôi cấy...thì các thành phần nước thải cũng sẽ vô cùng phức tạp. Tùy thuộc vào mỗi cơ sở và nhiệm vụ thực hiện hằng ngày thì cũng có thể phân loại như sau:</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rửa những chất dịch từ cơ thể con người</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chứa các chất thải hữu cơ phân hủy sinh học và không phân hủy sinh học. </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thải nguy hại từ hóa chất tẩy rửa và tồn dư dược phẩm điều trị</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mầm bệnh tồn tại trong nước và gây ô nhiễm</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nghiên cứu tồn dư xả thải vào nguồn nước</a:t>
            </a:r>
            <a:endParaRPr lang="vi-VN" sz="2000" dirty="0" smtClean="0">
              <a:effectLst/>
              <a:latin typeface="Times New Roman" panose="02020603050405020304" pitchFamily="18" charset="0"/>
              <a:ea typeface="Times New Roman" panose="02020603050405020304" pitchFamily="18" charset="0"/>
            </a:endParaRPr>
          </a:p>
          <a:p>
            <a:pPr algn="just">
              <a:spcAft>
                <a:spcPts val="75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vi sinh vật nghiên cứu lọt vào hệ thống xả thải và xâm nhập vào nguồn nước</a:t>
            </a:r>
            <a:endParaRPr lang="vi-VN" sz="2000" dirty="0">
              <a:effectLst/>
              <a:latin typeface="Times New Roman" panose="02020603050405020304" pitchFamily="18" charset="0"/>
              <a:ea typeface="Times New Roman" panose="02020603050405020304" pitchFamily="18" charset="0"/>
            </a:endParaRPr>
          </a:p>
        </p:txBody>
      </p:sp>
      <p:pic>
        <p:nvPicPr>
          <p:cNvPr id="6" name="Picture 5" descr="nguồn nước thải y tế"/>
          <p:cNvPicPr/>
          <p:nvPr/>
        </p:nvPicPr>
        <p:blipFill>
          <a:blip r:embed="rId2">
            <a:extLst>
              <a:ext uri="{28A0092B-C50C-407E-A947-70E740481C1C}">
                <a14:useLocalDpi xmlns:a14="http://schemas.microsoft.com/office/drawing/2010/main" val="0"/>
              </a:ext>
            </a:extLst>
          </a:blip>
          <a:srcRect/>
          <a:stretch>
            <a:fillRect/>
          </a:stretch>
        </p:blipFill>
        <p:spPr bwMode="auto">
          <a:xfrm>
            <a:off x="7703126" y="1062182"/>
            <a:ext cx="4418445" cy="5389072"/>
          </a:xfrm>
          <a:prstGeom prst="rect">
            <a:avLst/>
          </a:prstGeom>
          <a:noFill/>
          <a:ln>
            <a:noFill/>
          </a:ln>
        </p:spPr>
      </p:pic>
    </p:spTree>
    <p:extLst>
      <p:ext uri="{BB962C8B-B14F-4D97-AF65-F5344CB8AC3E}">
        <p14:creationId xmlns:p14="http://schemas.microsoft.com/office/powerpoint/2010/main" val="2327069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667000" y="1"/>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u="sng">
                <a:solidFill>
                  <a:srgbClr val="000099"/>
                </a:solidFill>
              </a:rPr>
              <a:t>Quy trình xử lý tổng quát</a:t>
            </a:r>
            <a:endParaRPr lang="en-US" altLang="vi-VN" sz="2800" b="1">
              <a:solidFill>
                <a:srgbClr val="000099"/>
              </a:solidFill>
            </a:endParaRPr>
          </a:p>
        </p:txBody>
      </p:sp>
      <p:pic>
        <p:nvPicPr>
          <p:cNvPr id="17411" name="Picture 14" descr="http://farm4.static.flickr.com/3269/2513771562_12ecd45719.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71600"/>
            <a:ext cx="80010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77568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28800" y="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C00000"/>
                </a:solidFill>
              </a:rPr>
              <a:t>XỬ LÝ NƯỚC THẢI SINH HOẠT</a:t>
            </a:r>
            <a:r>
              <a:rPr lang="en-US" altLang="vi-VN" sz="2800">
                <a:solidFill>
                  <a:srgbClr val="C00000"/>
                </a:solidFill>
              </a:rPr>
              <a:t> </a:t>
            </a:r>
          </a:p>
          <a:p>
            <a:pPr algn="ctr" eaLnBrk="1" hangingPunct="1"/>
            <a:r>
              <a:rPr lang="en-US" altLang="vi-VN" sz="2800" b="1">
                <a:solidFill>
                  <a:srgbClr val="C00000"/>
                </a:solidFill>
              </a:rPr>
              <a:t>BẰNG PHƯƠNG PHÁP BÙN SINH HỌC HIẾU KHÍ</a:t>
            </a:r>
            <a:endParaRPr lang="vi-VN" altLang="vi-VN" sz="2800">
              <a:solidFill>
                <a:srgbClr val="C00000"/>
              </a:solidFill>
            </a:endParaRPr>
          </a:p>
        </p:txBody>
      </p:sp>
      <p:sp>
        <p:nvSpPr>
          <p:cNvPr id="6" name="TextBox 5"/>
          <p:cNvSpPr txBox="1">
            <a:spLocks noChangeArrowheads="1"/>
          </p:cNvSpPr>
          <p:nvPr/>
        </p:nvSpPr>
        <p:spPr bwMode="auto">
          <a:xfrm>
            <a:off x="2514600" y="10668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b="1">
                <a:solidFill>
                  <a:srgbClr val="000099"/>
                </a:solidFill>
              </a:rPr>
              <a:t>1- Thành phần bùn sinh học: </a:t>
            </a:r>
            <a:r>
              <a:rPr lang="en-US" altLang="vi-VN" sz="2400"/>
              <a:t>gồm cơ chất &amp; hệ vi sinh vật ( Các nhóm thường gặp như: Actinomyces, Bacillus, Bacterium, Psendomonas, Micrococus, ....) có khả năng vô cơ hóa các hợp chất hữu cơ có trong nước thảy.</a:t>
            </a:r>
            <a:endParaRPr lang="vi-VN" altLang="vi-VN" sz="2400"/>
          </a:p>
        </p:txBody>
      </p:sp>
      <p:sp>
        <p:nvSpPr>
          <p:cNvPr id="7" name="TextBox 6"/>
          <p:cNvSpPr txBox="1">
            <a:spLocks noChangeArrowheads="1"/>
          </p:cNvSpPr>
          <p:nvPr/>
        </p:nvSpPr>
        <p:spPr bwMode="auto">
          <a:xfrm>
            <a:off x="2514600" y="2590801"/>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b="1">
                <a:solidFill>
                  <a:srgbClr val="000099"/>
                </a:solidFill>
              </a:rPr>
              <a:t>2-Nguyên tắc hoạt động: </a:t>
            </a:r>
            <a:r>
              <a:rPr lang="en-US" altLang="vi-VN" sz="2400"/>
              <a:t>Vi sinh vật sử dụng oxy trong môi trường để oxy hóa các chất hữu cơ, các chất hữu cơ hòa tan, các chất keo &amp; keo tụ sinh học trên bề mặt các tế bào VSV sẽ được khuếch tán và hấp thụ; Sau đó sẽ được Enzime nội bào phân hủy, các phản ứng phân giải là phản ứng oxy hóa khử:</a:t>
            </a:r>
            <a:endParaRPr lang="vi-VN" altLang="vi-VN" sz="2400"/>
          </a:p>
          <a:p>
            <a:pPr eaLnBrk="1" hangingPunct="1"/>
            <a:endParaRPr lang="vi-VN" altLang="vi-VN" sz="2400"/>
          </a:p>
        </p:txBody>
      </p:sp>
      <p:sp>
        <p:nvSpPr>
          <p:cNvPr id="110593" name="Rectangle 1"/>
          <p:cNvSpPr>
            <a:spLocks noChangeArrowheads="1"/>
          </p:cNvSpPr>
          <p:nvPr/>
        </p:nvSpPr>
        <p:spPr bwMode="auto">
          <a:xfrm>
            <a:off x="1524000" y="4953001"/>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714500" algn="l"/>
              </a:tabLst>
              <a:defRPr sz="2000">
                <a:solidFill>
                  <a:schemeClr val="tx1"/>
                </a:solidFill>
                <a:latin typeface="Arial" panose="020B0604020202020204" pitchFamily="34" charset="0"/>
                <a:cs typeface="Arial" panose="020B0604020202020204" pitchFamily="34" charset="0"/>
              </a:defRPr>
            </a:lvl1pPr>
            <a:lvl2pPr marL="742950" indent="-285750" eaLnBrk="0" hangingPunct="0">
              <a:tabLst>
                <a:tab pos="-1714500"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tabLst>
                <a:tab pos="-1714500"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tabLst>
                <a:tab pos="-1714500" algn="l"/>
              </a:tabLst>
              <a:defRPr sz="2000">
                <a:solidFill>
                  <a:schemeClr val="tx1"/>
                </a:solidFill>
                <a:latin typeface="Arial" panose="020B0604020202020204" pitchFamily="34" charset="0"/>
                <a:cs typeface="Arial" panose="020B0604020202020204" pitchFamily="34" charset="0"/>
              </a:defRPr>
            </a:lvl4pPr>
            <a:lvl5pPr marL="2057400" indent="-228600" eaLnBrk="0" hangingPunct="0">
              <a:tabLst>
                <a:tab pos="-17145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145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145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145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14500" algn="l"/>
              </a:tabLs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b="1" u="sng">
                <a:solidFill>
                  <a:srgbClr val="0070C0"/>
                </a:solidFill>
                <a:ea typeface="PMingLiU" pitchFamily="18" charset="-120"/>
              </a:rPr>
              <a:t>Phương trình tổng quát oxy hóa</a:t>
            </a:r>
          </a:p>
          <a:p>
            <a:pPr eaLnBrk="1" hangingPunct="1"/>
            <a:r>
              <a:rPr lang="en-US" altLang="vi-VN" b="1">
                <a:solidFill>
                  <a:srgbClr val="000000"/>
                </a:solidFill>
                <a:ea typeface="PMingLiU" pitchFamily="18" charset="-120"/>
              </a:rPr>
              <a:t>                                               </a:t>
            </a:r>
            <a:r>
              <a:rPr lang="en-US" altLang="vi-VN" sz="1600" b="1">
                <a:solidFill>
                  <a:srgbClr val="000099"/>
                </a:solidFill>
                <a:ea typeface="PMingLiU" pitchFamily="18" charset="-120"/>
              </a:rPr>
              <a:t>HÔ HẤP</a:t>
            </a:r>
            <a:endParaRPr lang="vi-VN" altLang="vi-VN" sz="1600" b="1">
              <a:solidFill>
                <a:srgbClr val="000099"/>
              </a:solidFill>
            </a:endParaRPr>
          </a:p>
          <a:p>
            <a:pPr algn="ctr"/>
            <a:r>
              <a:rPr lang="en-US" altLang="vi-VN" b="1">
                <a:solidFill>
                  <a:srgbClr val="000000"/>
                </a:solidFill>
                <a:ea typeface="PMingLiU" pitchFamily="18" charset="-120"/>
              </a:rPr>
              <a:t>Các chất bẩn hữu cơ + O2       →   CO2 + H2O + SP đã được VSV tổng hợp</a:t>
            </a:r>
            <a:endParaRPr lang="vi-VN" altLang="vi-VN" b="1"/>
          </a:p>
          <a:p>
            <a:r>
              <a:rPr lang="en-US" altLang="vi-VN" b="1">
                <a:solidFill>
                  <a:srgbClr val="000000"/>
                </a:solidFill>
                <a:ea typeface="PMingLiU" pitchFamily="18" charset="-120"/>
              </a:rPr>
              <a:t>                                                  </a:t>
            </a:r>
            <a:r>
              <a:rPr lang="en-US" altLang="vi-VN" b="1">
                <a:solidFill>
                  <a:srgbClr val="000099"/>
                </a:solidFill>
                <a:ea typeface="PMingLiU" pitchFamily="18" charset="-120"/>
              </a:rPr>
              <a:t>VSV</a:t>
            </a:r>
            <a:endParaRPr lang="en-US" altLang="vi-VN" b="1">
              <a:solidFill>
                <a:srgbClr val="000099"/>
              </a:solidFill>
            </a:endParaRPr>
          </a:p>
        </p:txBody>
      </p:sp>
    </p:spTree>
    <p:extLst>
      <p:ext uri="{BB962C8B-B14F-4D97-AF65-F5344CB8AC3E}">
        <p14:creationId xmlns:p14="http://schemas.microsoft.com/office/powerpoint/2010/main" val="3140951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0593"/>
                                        </p:tgtEl>
                                        <p:attrNameLst>
                                          <p:attrName>style.visibility</p:attrName>
                                        </p:attrNameLst>
                                      </p:cBhvr>
                                      <p:to>
                                        <p:strVal val="visible"/>
                                      </p:to>
                                    </p:set>
                                    <p:animEffect transition="in" filter="box(in)">
                                      <p:cBhvr>
                                        <p:cTn id="21" dur="500"/>
                                        <p:tgtEl>
                                          <p:spTgt spid="110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2514600" y="1"/>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b="1">
                <a:solidFill>
                  <a:srgbClr val="000099"/>
                </a:solidFill>
              </a:rPr>
              <a:t>3- Tóm tắt công nghệ xử lý:</a:t>
            </a:r>
            <a:endParaRPr lang="vi-VN" altLang="vi-VN" sz="2400" b="1">
              <a:solidFill>
                <a:srgbClr val="000099"/>
              </a:solidFill>
            </a:endParaRPr>
          </a:p>
        </p:txBody>
      </p:sp>
      <p:sp>
        <p:nvSpPr>
          <p:cNvPr id="8" name="TextBox 7"/>
          <p:cNvSpPr txBox="1">
            <a:spLocks noChangeArrowheads="1"/>
          </p:cNvSpPr>
          <p:nvPr/>
        </p:nvSpPr>
        <p:spPr bwMode="auto">
          <a:xfrm>
            <a:off x="2514600" y="762001"/>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dirty="0"/>
              <a:t>-Nước thải sinh hoạt từ các </a:t>
            </a:r>
            <a:r>
              <a:rPr lang="en-US" altLang="vi-VN" sz="2400" b="1" dirty="0"/>
              <a:t>Hầm tự hoại</a:t>
            </a:r>
            <a:r>
              <a:rPr lang="en-US" altLang="vi-VN" sz="2400" i="1" dirty="0"/>
              <a:t> </a:t>
            </a:r>
            <a:r>
              <a:rPr lang="en-US" altLang="vi-VN" sz="2400" dirty="0"/>
              <a:t>được bơm vào </a:t>
            </a:r>
            <a:r>
              <a:rPr lang="en-US" altLang="vi-VN" sz="2400" b="1" dirty="0"/>
              <a:t>Bể điều hòa</a:t>
            </a:r>
            <a:r>
              <a:rPr lang="en-US" altLang="vi-VN" sz="2400" dirty="0"/>
              <a:t>.</a:t>
            </a:r>
            <a:endParaRPr lang="vi-VN" altLang="vi-VN" sz="2400" dirty="0"/>
          </a:p>
        </p:txBody>
      </p:sp>
      <p:sp>
        <p:nvSpPr>
          <p:cNvPr id="9" name="TextBox 8"/>
          <p:cNvSpPr txBox="1">
            <a:spLocks noChangeArrowheads="1"/>
          </p:cNvSpPr>
          <p:nvPr/>
        </p:nvSpPr>
        <p:spPr bwMode="auto">
          <a:xfrm>
            <a:off x="2514600" y="1676401"/>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 Tách dầu mỡ và các tạp chất nhẹ có trong nước thải.</a:t>
            </a:r>
            <a:endParaRPr lang="vi-VN" altLang="vi-VN" sz="2400" b="1">
              <a:solidFill>
                <a:srgbClr val="000099"/>
              </a:solidFill>
            </a:endParaRPr>
          </a:p>
        </p:txBody>
      </p:sp>
      <p:sp>
        <p:nvSpPr>
          <p:cNvPr id="10" name="TextBox 9"/>
          <p:cNvSpPr txBox="1">
            <a:spLocks noChangeArrowheads="1"/>
          </p:cNvSpPr>
          <p:nvPr/>
        </p:nvSpPr>
        <p:spPr bwMode="auto">
          <a:xfrm>
            <a:off x="2514600" y="23622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 Nước thải được đưa vào </a:t>
            </a:r>
            <a:r>
              <a:rPr lang="en-US" altLang="vi-VN" sz="2400" b="1"/>
              <a:t>Bể sinh học hiếu khí</a:t>
            </a:r>
            <a:r>
              <a:rPr lang="en-US" altLang="vi-VN" sz="2400" i="1"/>
              <a:t> </a:t>
            </a:r>
            <a:r>
              <a:rPr lang="en-US" altLang="vi-VN" sz="2400"/>
              <a:t>để được hòa trộn với bùn vi sinh hoạt tính.( Vi sinh vật hiếu khí trong  bùn hoạt tính sẽ chuyển hóa các chất hữu cơ trong nước thải thành các hợp chất đơn giản vô hại với môi trường).</a:t>
            </a:r>
            <a:endParaRPr lang="vi-VN" altLang="vi-VN" sz="2400"/>
          </a:p>
        </p:txBody>
      </p:sp>
      <p:sp>
        <p:nvSpPr>
          <p:cNvPr id="11" name="TextBox 10"/>
          <p:cNvSpPr txBox="1">
            <a:spLocks noChangeArrowheads="1"/>
          </p:cNvSpPr>
          <p:nvPr/>
        </p:nvSpPr>
        <p:spPr bwMode="auto">
          <a:xfrm>
            <a:off x="2514600" y="4419601"/>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vi-VN" sz="2400"/>
              <a:t>Hỗn hợp vi sinh và nước thải được chảy vào </a:t>
            </a:r>
            <a:r>
              <a:rPr lang="en-US" altLang="vi-VN" sz="2400" b="1"/>
              <a:t>Bể lắng</a:t>
            </a:r>
            <a:r>
              <a:rPr lang="en-US" altLang="vi-VN" sz="2400" i="1"/>
              <a:t> </a:t>
            </a:r>
          </a:p>
          <a:p>
            <a:pPr eaLnBrk="1" hangingPunct="1"/>
            <a:r>
              <a:rPr lang="en-US" altLang="vi-VN" sz="2400"/>
              <a:t>(</a:t>
            </a:r>
            <a:r>
              <a:rPr lang="en-US" altLang="vi-VN" sz="2400" i="1"/>
              <a:t> </a:t>
            </a:r>
            <a:r>
              <a:rPr lang="en-US" altLang="vi-VN" sz="2400"/>
              <a:t>Bùn hoạt tính được lắng lại và nén ở đáy bể).</a:t>
            </a:r>
            <a:endParaRPr lang="vi-VN" altLang="vi-VN" sz="2400"/>
          </a:p>
        </p:txBody>
      </p:sp>
      <p:sp>
        <p:nvSpPr>
          <p:cNvPr id="12" name="TextBox 11"/>
          <p:cNvSpPr txBox="1">
            <a:spLocks noChangeArrowheads="1"/>
          </p:cNvSpPr>
          <p:nvPr/>
        </p:nvSpPr>
        <p:spPr bwMode="auto">
          <a:xfrm>
            <a:off x="2514600" y="5486401"/>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vi-VN" sz="2400"/>
              <a:t>- Xử lý và thải bỏ bùn từ bể lắng (Bùn chỉ còn chứa chất vô cơ và các chất rắn vi sinh).</a:t>
            </a:r>
            <a:endParaRPr lang="vi-VN" altLang="vi-VN" sz="2400"/>
          </a:p>
        </p:txBody>
      </p:sp>
    </p:spTree>
    <p:extLst>
      <p:ext uri="{BB962C8B-B14F-4D97-AF65-F5344CB8AC3E}">
        <p14:creationId xmlns:p14="http://schemas.microsoft.com/office/powerpoint/2010/main" val="2110957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90800" y="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FF0000"/>
                </a:solidFill>
              </a:rPr>
              <a:t>SƠ ĐỒ XỬ LÝ NƯỚC THẢI SINH HOẠT</a:t>
            </a:r>
            <a:r>
              <a:rPr lang="en-US" altLang="vi-VN" sz="2400">
                <a:solidFill>
                  <a:srgbClr val="FF0000"/>
                </a:solidFill>
              </a:rPr>
              <a:t> </a:t>
            </a:r>
          </a:p>
          <a:p>
            <a:pPr algn="ctr" eaLnBrk="1" hangingPunct="1"/>
            <a:r>
              <a:rPr lang="en-US" altLang="vi-VN" sz="2400" b="1">
                <a:solidFill>
                  <a:srgbClr val="FF0000"/>
                </a:solidFill>
              </a:rPr>
              <a:t>BẰNG PHƯƠNG PHÁP BÙN SINH HỌC HIẾU KHÍ</a:t>
            </a:r>
            <a:endParaRPr lang="vi-VN" altLang="vi-VN" sz="2400">
              <a:solidFill>
                <a:srgbClr val="FF0000"/>
              </a:solidFill>
            </a:endParaRPr>
          </a:p>
        </p:txBody>
      </p:sp>
      <p:pic>
        <p:nvPicPr>
          <p:cNvPr id="20483" name="Picture 11" descr="h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807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19315"/>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0" y="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C00000"/>
                </a:solidFill>
              </a:rPr>
              <a:t>XỬ LÝ NƯỚC THẢI SINH HOẠT BẰNG HỒ SINH HỌC</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1524000" y="60960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000099"/>
                </a:solidFill>
              </a:rPr>
              <a:t>Hồ kỵ hiếu khí hoặc Hồ hiếu khí</a:t>
            </a:r>
            <a:endParaRPr lang="vi-VN" altLang="vi-VN" sz="2400" b="1">
              <a:solidFill>
                <a:srgbClr val="000099"/>
              </a:solidFill>
            </a:endParaRPr>
          </a:p>
        </p:txBody>
      </p:sp>
    </p:spTree>
    <p:extLst>
      <p:ext uri="{BB962C8B-B14F-4D97-AF65-F5344CB8AC3E}">
        <p14:creationId xmlns:p14="http://schemas.microsoft.com/office/powerpoint/2010/main" val="2918534719"/>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0" y="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C00000"/>
                </a:solidFill>
              </a:rPr>
              <a:t>BỂ SỬ LÍ HiẾU KHÍ</a:t>
            </a:r>
          </a:p>
        </p:txBody>
      </p:sp>
      <p:pic>
        <p:nvPicPr>
          <p:cNvPr id="22531" name="il_fi" descr="http://www1.laodong.vn/Images/2010/8/14/347d0df884584149a12bb88f958ebc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85800"/>
            <a:ext cx="91170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15991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vi-VN" altLang="vi-VN" sz="2800" b="1" u="sng">
                <a:solidFill>
                  <a:srgbClr val="C00000"/>
                </a:solidFill>
              </a:rPr>
              <a:t>Johkasou</a:t>
            </a:r>
            <a:r>
              <a:rPr lang="vi-VN" altLang="vi-VN" sz="2800"/>
              <a:t> là hệ thống xử lý nước thải sinh hoạt dùng để lắp đặt cho các biệt thự, các hộ gia đình, các khu chung cư hoặc cho các khách sạn, nhà hàng…</a:t>
            </a:r>
            <a:endParaRPr lang="en-US" altLang="vi-VN" sz="2800" b="1">
              <a:solidFill>
                <a:srgbClr val="C00000"/>
              </a:solidFill>
            </a:endParaRPr>
          </a:p>
        </p:txBody>
      </p:sp>
      <p:pic>
        <p:nvPicPr>
          <p:cNvPr id="23555" name="il_fi" descr="http://www.jks-hactra.com.vn/picture/tintuc/Image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77724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48796"/>
      </p:ext>
    </p:extLst>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272" y="1064644"/>
            <a:ext cx="11360727" cy="954107"/>
          </a:xfrm>
          <a:prstGeom prst="rect">
            <a:avLst/>
          </a:prstGeom>
        </p:spPr>
        <p:txBody>
          <a:bodyPr wrap="square">
            <a:spAutoFit/>
          </a:bodyPr>
          <a:lstStyle/>
          <a:p>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Dưới đây, chúng ta sẽ xem xét một số giải pháp có thể áp dụng trong việc quản lý tổng hợp nước mưa đô thị, được thu thập từ các thông tin trong nước </a:t>
            </a:r>
          </a:p>
        </p:txBody>
      </p:sp>
    </p:spTree>
    <p:extLst>
      <p:ext uri="{BB962C8B-B14F-4D97-AF65-F5344CB8AC3E}">
        <p14:creationId xmlns:p14="http://schemas.microsoft.com/office/powerpoint/2010/main" val="33919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195782"/>
          </a:xfrm>
        </p:spPr>
        <p:txBody>
          <a:bodyPr>
            <a:normAutofit/>
          </a:bodyPr>
          <a:lstStyle/>
          <a:p>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Xây dựng các hố điều </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hòa</a:t>
            </a:r>
            <a:b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thu gom nước mưa và nước thải và việc điều tiết lưu lượng dòng chảy dựa vào các hố điều hòa</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94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28" y="178736"/>
            <a:ext cx="11314545" cy="6186309"/>
          </a:xfrm>
          <a:prstGeom prst="rect">
            <a:avLst/>
          </a:prstGeom>
        </p:spPr>
        <p:txBody>
          <a:bodyPr wrap="square">
            <a:spAutoFit/>
          </a:bodyPr>
          <a:lstStyle/>
          <a:p>
            <a:pPr algn="just"/>
            <a:r>
              <a:rPr lang="vi-VN" sz="2400" b="1" dirty="0">
                <a:solidFill>
                  <a:srgbClr val="FF0000"/>
                </a:solidFill>
              </a:rPr>
              <a:t>Hồ điều hòa</a:t>
            </a:r>
            <a:endParaRPr lang="vi-VN" sz="2400" dirty="0">
              <a:solidFill>
                <a:srgbClr val="FF0000"/>
              </a:solidFill>
            </a:endParaRPr>
          </a:p>
          <a:p>
            <a:pPr algn="just"/>
            <a:r>
              <a:rPr lang="vi-VN" dirty="0">
                <a:solidFill>
                  <a:srgbClr val="000000"/>
                </a:solidFill>
              </a:rPr>
              <a:t/>
            </a:r>
            <a:br>
              <a:rPr lang="vi-VN" dirty="0">
                <a:solidFill>
                  <a:srgbClr val="000000"/>
                </a:solidFill>
              </a:rPr>
            </a:br>
            <a:endParaRPr lang="vi-VN" dirty="0">
              <a:solidFill>
                <a:srgbClr val="333333"/>
              </a:solidFill>
            </a:endParaRP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Hồ điều hòa cần có dung tích đủ lớn với dung tích nước lưu lại với thời gian từ 2 đến 4 tuần dành cho một lưu vực thoát nước. Nước sau đó được tự chảy hoặc được bơm ra sông suối và hạ dần mực nước trong hồ đến mức thiết kế để có thể tiếp nhận nước từ những trận mưa tiếp theo (Hình 4). Ngoài chức năng điều hòa kiểm soát lũ lụt, hồ còn dùng để dự trữ nước phục vụ cho những mục đích khác như tưới cây, rửa đường. Đáy hồ bằng đất cho phép nước được thấm xuống và bổ sung cho tầng chứa nước ngầm. Chất lượng nước trong hồ có thể được cải thiện nhờ quá trình sơ lắng  (Parkingson et al. 2010). Biện pháp dễ dàng nhất có thể làm đối với các hồ hiện hữu, là nạo vét tăng dung tích chứa, cải tạo hệ thống bơm và các cửa phai điều tiết. Tuy nhiên, nếu cần xây dựng các hồ điều hòa mới thì các đô thị hiện đang gặp khó khăn về quy hoạch quỹ đất, vì các hồ này cần có diện tích tương đối lớn.  </a:t>
            </a:r>
            <a:r>
              <a:rPr lang="vi-VN" sz="2400" dirty="0">
                <a:solidFill>
                  <a:srgbClr val="000000"/>
                </a:solidFill>
              </a:rPr>
              <a:t> </a:t>
            </a:r>
            <a:endParaRPr lang="vi-VN" sz="2400" dirty="0">
              <a:solidFill>
                <a:srgbClr val="333333"/>
              </a:solidFill>
            </a:endParaRPr>
          </a:p>
        </p:txBody>
      </p:sp>
    </p:spTree>
    <p:extLst>
      <p:ext uri="{BB962C8B-B14F-4D97-AF65-F5344CB8AC3E}">
        <p14:creationId xmlns:p14="http://schemas.microsoft.com/office/powerpoint/2010/main" val="245434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27" y="642618"/>
            <a:ext cx="11711709" cy="4329968"/>
          </a:xfrm>
          <a:prstGeom prst="rect">
            <a:avLst/>
          </a:prstGeom>
        </p:spPr>
        <p:txBody>
          <a:bodyPr wrap="square">
            <a:spAutoFit/>
          </a:bodyPr>
          <a:lstStyle/>
          <a:p>
            <a:pPr algn="just" fontAlgn="base">
              <a:lnSpc>
                <a:spcPct val="107000"/>
              </a:lnSpc>
              <a:spcAft>
                <a:spcPts val="0"/>
              </a:spcAft>
            </a:pPr>
            <a:r>
              <a:rPr lang="vi-VN"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 nhiễm do các điều kiện của tự nhiên</a:t>
            </a:r>
            <a:endParaRPr lang="vi-VN" sz="2400"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32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Lũ lụt, gió bão, tuyết tan, hạn hán,… là những tác nhân ảnh hưởng nghiêm trọng đến nguồn nước trên trái đất. Chắc hẳn điều này ai trong chúng ta cũng đều cảm nhận được.</a:t>
            </a:r>
            <a:endParaRPr lang="vi-VN" sz="32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32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Song song với những tác nhân gây ô nhiễm này thì hiện tượng động thực vật chết cũng ảnh hưởng rất lớn đến nguồn nước trong tự nhiên. Cụ thể như: Ao, hồ, sông, suối, nguồn nước ngầm, nước mưa và cả nước biển nữa cũng đều bị ảnh hưởng.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9064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146" y="436986"/>
            <a:ext cx="11693236" cy="4278094"/>
          </a:xfrm>
          <a:prstGeom prst="rect">
            <a:avLst/>
          </a:prstGeom>
        </p:spPr>
        <p:txBody>
          <a:bodyPr wrap="square">
            <a:spAutoFit/>
          </a:bodyPr>
          <a:lstStyle/>
          <a:p>
            <a:pPr algn="just"/>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Hầm chứa nước mưa </a:t>
            </a:r>
          </a:p>
          <a:p>
            <a:pPr algn="just"/>
            <a:r>
              <a:rPr lang="vi-VN" sz="2400" dirty="0">
                <a:solidFill>
                  <a:srgbClr val="000000"/>
                </a:solidFill>
              </a:rPr>
              <a:t/>
            </a:r>
            <a:br>
              <a:rPr lang="vi-VN" sz="2400" dirty="0">
                <a:solidFill>
                  <a:srgbClr val="000000"/>
                </a:solidFill>
              </a:rPr>
            </a:br>
            <a:endParaRPr lang="vi-VN" sz="2400" dirty="0">
              <a:solidFill>
                <a:srgbClr val="333333"/>
              </a:solidFill>
            </a:endParaRP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Ngay từ những thập kỷ 60-70 thế kỷ trước, Nhật Bản đã ưu tiên ngân sách để xây dựng các hầm chưa nước mưa tại các thành phố lớn. Ở Tokyo, đường hầm chứa nước mưa là một công trình chống ngập điển hình có quy mô tầm cỡ lớn nhất thế giới, hoàn thành xây dựng vào năm 2016. Hệ thống bể ngầm này có không gian chứa nước cao tới 70m, hút và lưu trữ nước mưa từ các khu vực ngập lụt ở phía bắc thành phố, sau đó nước được thoát ra con sông lớn hơn ở phía hạ lưu</a:t>
            </a:r>
          </a:p>
        </p:txBody>
      </p:sp>
    </p:spTree>
    <p:extLst>
      <p:ext uri="{BB962C8B-B14F-4D97-AF65-F5344CB8AC3E}">
        <p14:creationId xmlns:p14="http://schemas.microsoft.com/office/powerpoint/2010/main" val="9173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455412"/>
            <a:ext cx="11471563" cy="3970318"/>
          </a:xfrm>
          <a:prstGeom prst="rect">
            <a:avLst/>
          </a:prstGeom>
        </p:spPr>
        <p:txBody>
          <a:bodyPr wrap="square">
            <a:spAutoFit/>
          </a:bodyPr>
          <a:lstStyle/>
          <a:p>
            <a:pPr algn="just"/>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Mái nhà xanh</a:t>
            </a: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
            </a:r>
            <a:br>
              <a:rPr lang="vi-VN" sz="2800" dirty="0">
                <a:latin typeface="Times New Roman" panose="02020603050405020304" pitchFamily="18" charset="0"/>
                <a:ea typeface="Times New Roman" panose="02020603050405020304" pitchFamily="18" charset="0"/>
                <a:cs typeface="Times New Roman" panose="02020603050405020304" pitchFamily="18" charset="0"/>
              </a:rPr>
            </a:b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Mái nhà xanh hay còn gọi là "vườn trên mái”, là một lớp thực vật mỏng có giá thể được trồng trên mái nhà bằng bê tông cốt thép. Mái nhà xanh giống như một bãi cỏ có thể lưu trữ nước mưa, nhất là khi có các trận mưa vừa và nhỏ. Nước mưa sau đó thoát chậm hơn vào hệ thống cống thu gom dưới mặt đất. Mái nhà xanh còn có lợi ích giúp cải thiện vi khí hậu, làm mát ngôi nhà tại các đô thị vùng nhiệt đới </a:t>
            </a:r>
          </a:p>
        </p:txBody>
      </p:sp>
    </p:spTree>
    <p:extLst>
      <p:ext uri="{BB962C8B-B14F-4D97-AF65-F5344CB8AC3E}">
        <p14:creationId xmlns:p14="http://schemas.microsoft.com/office/powerpoint/2010/main" val="587883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346" y="741693"/>
            <a:ext cx="11231418" cy="3539430"/>
          </a:xfrm>
          <a:prstGeom prst="rect">
            <a:avLst/>
          </a:prstGeom>
        </p:spPr>
        <p:txBody>
          <a:bodyPr wrap="square">
            <a:spAutoFit/>
          </a:bodyPr>
          <a:lstStyle/>
          <a:p>
            <a:pPr algn="just"/>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Rãnh thấm</a:t>
            </a: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
            </a:r>
            <a:br>
              <a:rPr lang="vi-VN" sz="2800" dirty="0">
                <a:latin typeface="Times New Roman" panose="02020603050405020304" pitchFamily="18" charset="0"/>
                <a:ea typeface="Times New Roman" panose="02020603050405020304" pitchFamily="18" charset="0"/>
                <a:cs typeface="Times New Roman" panose="02020603050405020304" pitchFamily="18" charset="0"/>
              </a:rPr>
            </a:b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Rãnh thấm là những mương rãnh được đổ đá dăm cấp phối còn vách mương được lót vải địa kỹ thuật để tránh xói mòn. Nước mưa chảy vào mương, được thấm xuống đất và bổ cập cho nước ngầm. Các rãnh thấm có thể được xây dựng dọc theo đường quốc lộ. Tuy nhiên, rãnh thấm kiểu này cũng có nguy cơ bị chít tắc khi nước bề mặt có nhiều bùn cặn </a:t>
            </a:r>
          </a:p>
        </p:txBody>
      </p:sp>
    </p:spTree>
    <p:extLst>
      <p:ext uri="{BB962C8B-B14F-4D97-AF65-F5344CB8AC3E}">
        <p14:creationId xmlns:p14="http://schemas.microsoft.com/office/powerpoint/2010/main" val="2975751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0" y="409369"/>
            <a:ext cx="11526981" cy="4832092"/>
          </a:xfrm>
          <a:prstGeom prst="rect">
            <a:avLst/>
          </a:prstGeom>
        </p:spPr>
        <p:txBody>
          <a:bodyPr wrap="square">
            <a:spAutoFit/>
          </a:bodyPr>
          <a:lstStyle/>
          <a:p>
            <a:pPr algn="just"/>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Vỉa hè - sân nền thấm nước</a:t>
            </a: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
            </a:r>
            <a:br>
              <a:rPr lang="vi-VN" sz="2800" dirty="0">
                <a:latin typeface="Times New Roman" panose="02020603050405020304" pitchFamily="18" charset="0"/>
                <a:ea typeface="Times New Roman" panose="02020603050405020304" pitchFamily="18" charset="0"/>
                <a:cs typeface="Times New Roman" panose="02020603050405020304" pitchFamily="18" charset="0"/>
              </a:rPr>
            </a:b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Vật liệu lát sân nền có độ rỗng thấm nước không phải là mới mẻ nhằm tăng lượng nước thấm xuống đất tại các sân nền, bãi đỗ xe, lối đi ngoài trời… Một số chủng loại gạch lát có tỷ lệ thấm nước đạt tới 8% là không hề nhỏ. Tuy nhiên, các vật liệu này vẫn còn một hạn chế là các lỗ rỗng có thể bị chít tắc do đất cát, bụi bẩn làm giảm hiệu quả thấm nước sau một thời gian sử dụng. Một số nghiên cứu gần đây đang đi theo hướng sản xuất ra các vật liệu xốp siêu thấm có lỗ nhỏ, cho nước chảy qua nhưng cặn bẩn bị giữ lại và bề mặt gạch lát cần được cọ rửa thường xuyên.</a:t>
            </a:r>
          </a:p>
        </p:txBody>
      </p:sp>
    </p:spTree>
    <p:extLst>
      <p:ext uri="{BB962C8B-B14F-4D97-AF65-F5344CB8AC3E}">
        <p14:creationId xmlns:p14="http://schemas.microsoft.com/office/powerpoint/2010/main" val="161603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6" y="378691"/>
            <a:ext cx="11859491" cy="5970865"/>
          </a:xfrm>
          <a:prstGeom prst="rect">
            <a:avLst/>
          </a:prstGeom>
        </p:spPr>
        <p:txBody>
          <a:bodyPr wrap="square">
            <a:spAutoFit/>
          </a:bodyPr>
          <a:lstStyle/>
          <a:p>
            <a:pPr algn="just"/>
            <a:r>
              <a:rPr lang="vi-VN" sz="2000" b="0" dirty="0" smtClean="0">
                <a:solidFill>
                  <a:srgbClr val="FF0000"/>
                </a:solidFill>
                <a:effectLst/>
                <a:latin typeface="Roboto"/>
                <a:ea typeface="Times New Roman" panose="02020603050405020304" pitchFamily="18" charset="0"/>
                <a:cs typeface="Times New Roman" panose="02020603050405020304" pitchFamily="18" charset="0"/>
              </a:rPr>
              <a:t>Nước mưa </a:t>
            </a:r>
          </a:p>
          <a:p>
            <a:pPr algn="just"/>
            <a:endParaRPr lang="vi-VN"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dirty="0" smtClean="0">
                <a:solidFill>
                  <a:srgbClr val="333333"/>
                </a:solidFill>
                <a:effectLst/>
                <a:latin typeface="Roboto"/>
                <a:ea typeface="Times New Roman" panose="02020603050405020304" pitchFamily="18" charset="0"/>
                <a:cs typeface="Times New Roman" panose="02020603050405020304" pitchFamily="18" charset="0"/>
              </a:rPr>
              <a:t>Nước mưa là kết quả của quá trình nước từ sông suối, ao hồ, biển… bốc hơi và ngưng tụ thành mây. Khi gặp điều kiện lạnh, mây đủ nặng sẽ rơi xuống đất thành mưa. Trong quá trình này, nước mưa mang theo nhiều tạp chất có trong bầu khí quyển. Ngoài ra, do bị ảnh hưởng của nhiều tác động bên ngoài, nước mưa còn chứa nhiều loại vi khuẩn. Và đặc biệt còn chứa cả axit.</a:t>
            </a:r>
            <a:endParaRPr lang="vi-VN" sz="20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dirty="0">
                <a:solidFill>
                  <a:srgbClr val="333333"/>
                </a:solidFill>
                <a:latin typeface="Roboto"/>
                <a:ea typeface="Times New Roman" panose="02020603050405020304" pitchFamily="18" charset="0"/>
                <a:cs typeface="Times New Roman" panose="02020603050405020304" pitchFamily="18" charset="0"/>
              </a:rPr>
              <a:t>Các tạp chất có trong khí </a:t>
            </a:r>
            <a:r>
              <a:rPr lang="vi-VN" dirty="0" smtClean="0">
                <a:solidFill>
                  <a:srgbClr val="333333"/>
                </a:solidFill>
                <a:latin typeface="Roboto"/>
                <a:ea typeface="Times New Roman" panose="02020603050405020304" pitchFamily="18" charset="0"/>
                <a:cs typeface="Times New Roman" panose="02020603050405020304" pitchFamily="18" charset="0"/>
              </a:rPr>
              <a:t>quyển: </a:t>
            </a:r>
            <a:r>
              <a:rPr lang="vi-VN" dirty="0" smtClean="0">
                <a:solidFill>
                  <a:srgbClr val="333333"/>
                </a:solidFill>
                <a:effectLst/>
                <a:latin typeface="Roboto"/>
                <a:ea typeface="Times New Roman" panose="02020603050405020304" pitchFamily="18" charset="0"/>
                <a:cs typeface="Times New Roman" panose="02020603050405020304" pitchFamily="18" charset="0"/>
              </a:rPr>
              <a:t>Chúng ta thường cảm thấy không khí trong lành hơn mỗi lần mưa tạnh. Nguyên nhân chính là do nước mưa đã cuốn theo các khói, khí thải, bụi bẩn, tạp chất… có trong không khí trước khi “tiếp đất”. Ngoài ra, nước mưa còn chứa bụi thực vật, chất hữu cơ, CO</a:t>
            </a:r>
            <a:r>
              <a:rPr lang="vi-VN" sz="1100" baseline="-25000" dirty="0" smtClean="0">
                <a:solidFill>
                  <a:srgbClr val="333333"/>
                </a:solidFill>
                <a:effectLst/>
                <a:latin typeface="Roboto"/>
                <a:ea typeface="Times New Roman" panose="02020603050405020304" pitchFamily="18" charset="0"/>
                <a:cs typeface="Times New Roman" panose="02020603050405020304" pitchFamily="18" charset="0"/>
              </a:rPr>
              <a:t>2 </a:t>
            </a:r>
            <a:r>
              <a:rPr lang="vi-VN" dirty="0" smtClean="0">
                <a:solidFill>
                  <a:srgbClr val="333333"/>
                </a:solidFill>
                <a:effectLst/>
                <a:latin typeface="Roboto"/>
                <a:ea typeface="Times New Roman" panose="02020603050405020304" pitchFamily="18" charset="0"/>
                <a:cs typeface="Times New Roman" panose="02020603050405020304" pitchFamily="18" charset="0"/>
              </a:rPr>
              <a:t>và cả O</a:t>
            </a:r>
            <a:r>
              <a:rPr lang="vi-VN" sz="1100" baseline="-25000" dirty="0" smtClean="0">
                <a:solidFill>
                  <a:srgbClr val="333333"/>
                </a:solidFill>
                <a:effectLst/>
                <a:latin typeface="Roboto"/>
                <a:ea typeface="Times New Roman" panose="02020603050405020304" pitchFamily="18" charset="0"/>
                <a:cs typeface="Times New Roman" panose="02020603050405020304" pitchFamily="18" charset="0"/>
              </a:rPr>
              <a:t>2.</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dirty="0" smtClean="0">
                <a:solidFill>
                  <a:srgbClr val="333333"/>
                </a:solidFill>
                <a:latin typeface="Roboto"/>
                <a:ea typeface="Times New Roman" panose="02020603050405020304" pitchFamily="18" charset="0"/>
                <a:cs typeface="Times New Roman" panose="02020603050405020304" pitchFamily="18" charset="0"/>
              </a:rPr>
              <a:t>Các </a:t>
            </a:r>
            <a:r>
              <a:rPr lang="vi-VN" dirty="0">
                <a:solidFill>
                  <a:srgbClr val="333333"/>
                </a:solidFill>
                <a:latin typeface="Roboto"/>
                <a:ea typeface="Times New Roman" panose="02020603050405020304" pitchFamily="18" charset="0"/>
                <a:cs typeface="Times New Roman" panose="02020603050405020304" pitchFamily="18" charset="0"/>
              </a:rPr>
              <a:t>loại vi khuẩn: </a:t>
            </a:r>
            <a:r>
              <a:rPr lang="vi-VN" dirty="0" smtClean="0">
                <a:solidFill>
                  <a:srgbClr val="333333"/>
                </a:solidFill>
                <a:effectLst/>
                <a:latin typeface="Roboto"/>
                <a:ea typeface="Times New Roman" panose="02020603050405020304" pitchFamily="18" charset="0"/>
                <a:cs typeface="Times New Roman" panose="02020603050405020304" pitchFamily="18" charset="0"/>
              </a:rPr>
              <a:t>E.coli là loại vi khuẩn thường bắt gặp trong nước mưa. Do các bụi bẩn trong nước mưa hòa vào nhau tạo môi trường tốt cho vi khuẩn phát triển. Việc hứng nước mưa không đúng cách, cho nước mưa trôi trực tiếp từ mái nhà xuống bể/thùng đựng. Trong khi trên mái nhà thường chứa nhiều bụi đất, lá cây, rong rêu, phân chim… Cũng là một trong những lý do khiến nước mưa chứa nhiều vi khuẩn.</a:t>
            </a:r>
            <a:endParaRPr lang="vi-VN" sz="20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dirty="0">
                <a:solidFill>
                  <a:srgbClr val="333333"/>
                </a:solidFill>
                <a:latin typeface="Roboto"/>
                <a:ea typeface="Times New Roman" panose="02020603050405020304" pitchFamily="18" charset="0"/>
              </a:rPr>
              <a:t>Nước mưa chứa axit: </a:t>
            </a:r>
            <a:r>
              <a:rPr lang="vi-VN" dirty="0" smtClean="0">
                <a:solidFill>
                  <a:srgbClr val="333333"/>
                </a:solidFill>
                <a:effectLst/>
                <a:latin typeface="Roboto"/>
                <a:ea typeface="Times New Roman" panose="02020603050405020304" pitchFamily="18" charset="0"/>
              </a:rPr>
              <a:t>Ở nước ta, thỉnh thoảng vẫn xảy ra hiện tượng mưa axit ở mức độ nhẹ. Các chất độc hóa học dễ bay hơi từ các khu công nghiệp, phân hủy từ đất, khí từ than đốt, dầu mỏ… đều “đổ dồn” vào không khí. Khiến cho không khí “tràn ngập” khí NOx, SO</a:t>
            </a:r>
            <a:r>
              <a:rPr lang="vi-VN" sz="1100" baseline="-25000" dirty="0" smtClean="0">
                <a:solidFill>
                  <a:srgbClr val="333333"/>
                </a:solidFill>
                <a:effectLst/>
                <a:latin typeface="Roboto"/>
                <a:ea typeface="Times New Roman" panose="02020603050405020304" pitchFamily="18" charset="0"/>
              </a:rPr>
              <a:t>2, </a:t>
            </a:r>
            <a:r>
              <a:rPr lang="vi-VN" dirty="0" smtClean="0">
                <a:solidFill>
                  <a:srgbClr val="333333"/>
                </a:solidFill>
                <a:effectLst/>
                <a:latin typeface="Roboto"/>
                <a:ea typeface="Times New Roman" panose="02020603050405020304" pitchFamily="18" charset="0"/>
              </a:rPr>
              <a:t>H</a:t>
            </a:r>
            <a:r>
              <a:rPr lang="vi-VN" sz="1100" baseline="-25000" dirty="0" smtClean="0">
                <a:solidFill>
                  <a:srgbClr val="333333"/>
                </a:solidFill>
                <a:effectLst/>
                <a:latin typeface="Roboto"/>
                <a:ea typeface="Times New Roman" panose="02020603050405020304" pitchFamily="18" charset="0"/>
              </a:rPr>
              <a:t>2</a:t>
            </a:r>
            <a:r>
              <a:rPr lang="vi-VN" dirty="0" smtClean="0">
                <a:solidFill>
                  <a:srgbClr val="333333"/>
                </a:solidFill>
                <a:effectLst/>
                <a:latin typeface="Roboto"/>
                <a:ea typeface="Times New Roman" panose="02020603050405020304" pitchFamily="18" charset="0"/>
              </a:rPr>
              <a:t>S… Các khí này gặp nước mưa và điều kiện tốt tạo thành các chất axit độc hại H</a:t>
            </a:r>
            <a:r>
              <a:rPr lang="vi-VN" sz="1100" baseline="-25000" dirty="0" smtClean="0">
                <a:solidFill>
                  <a:srgbClr val="333333"/>
                </a:solidFill>
                <a:effectLst/>
                <a:latin typeface="Roboto"/>
                <a:ea typeface="Times New Roman" panose="02020603050405020304" pitchFamily="18" charset="0"/>
              </a:rPr>
              <a:t>2</a:t>
            </a:r>
            <a:r>
              <a:rPr lang="vi-VN" dirty="0" smtClean="0">
                <a:solidFill>
                  <a:srgbClr val="333333"/>
                </a:solidFill>
                <a:effectLst/>
                <a:latin typeface="Roboto"/>
                <a:ea typeface="Times New Roman" panose="02020603050405020304" pitchFamily="18" charset="0"/>
              </a:rPr>
              <a:t>SO</a:t>
            </a:r>
            <a:r>
              <a:rPr lang="vi-VN" sz="1100" baseline="-25000" dirty="0" smtClean="0">
                <a:solidFill>
                  <a:srgbClr val="333333"/>
                </a:solidFill>
                <a:effectLst/>
                <a:latin typeface="Roboto"/>
                <a:ea typeface="Times New Roman" panose="02020603050405020304" pitchFamily="18" charset="0"/>
              </a:rPr>
              <a:t>4, </a:t>
            </a:r>
            <a:r>
              <a:rPr lang="vi-VN" dirty="0" smtClean="0">
                <a:solidFill>
                  <a:srgbClr val="333333"/>
                </a:solidFill>
                <a:effectLst/>
                <a:latin typeface="Roboto"/>
                <a:ea typeface="Times New Roman" panose="02020603050405020304" pitchFamily="18" charset="0"/>
              </a:rPr>
              <a:t>HNO</a:t>
            </a:r>
            <a:r>
              <a:rPr lang="vi-VN" sz="1100" baseline="-25000" dirty="0" smtClean="0">
                <a:solidFill>
                  <a:srgbClr val="333333"/>
                </a:solidFill>
                <a:effectLst/>
                <a:latin typeface="Roboto"/>
                <a:ea typeface="Times New Roman" panose="02020603050405020304" pitchFamily="18" charset="0"/>
              </a:rPr>
              <a:t>3</a:t>
            </a:r>
            <a:r>
              <a:rPr lang="vi-VN" dirty="0" smtClean="0">
                <a:solidFill>
                  <a:srgbClr val="333333"/>
                </a:solidFill>
                <a:effectLst/>
                <a:latin typeface="Roboto"/>
                <a:ea typeface="Times New Roman" panose="02020603050405020304" pitchFamily="18" charset="0"/>
              </a:rPr>
              <a:t>… Đó cũng là nguyên nhân vì sao nước mưa thường có độ pH thấp.</a:t>
            </a:r>
          </a:p>
          <a:p>
            <a:pPr marL="285750" indent="-285750" algn="just">
              <a:buFontTx/>
              <a:buChar char="-"/>
            </a:pPr>
            <a:r>
              <a:rPr lang="vi-VN" dirty="0" smtClean="0">
                <a:solidFill>
                  <a:srgbClr val="333333"/>
                </a:solidFill>
                <a:latin typeface="Roboto"/>
                <a:ea typeface="Times New Roman" panose="02020603050405020304" pitchFamily="18" charset="0"/>
              </a:rPr>
              <a:t>Mưa lớn còn cuốn theo rác xuống sông hồ, kênh mương, nước bẩn từ các đống rác, từ các hoạt động sản xuất của con người chảy khắp nơi</a:t>
            </a:r>
          </a:p>
          <a:p>
            <a:pPr marL="285750" indent="-285750" algn="just">
              <a:buFontTx/>
              <a:buChar char="-"/>
            </a:pPr>
            <a:r>
              <a:rPr lang="vi-VN" dirty="0" smtClean="0">
                <a:solidFill>
                  <a:srgbClr val="333333"/>
                </a:solidFill>
                <a:effectLst/>
                <a:latin typeface="Roboto"/>
                <a:ea typeface="Times New Roman" panose="02020603050405020304" pitchFamily="18" charset="0"/>
              </a:rPr>
              <a:t>Nước mưa được chứa đựng trong các vật dụng vất vạ của người dân đã tạo nơi muỗi sinh sôi, gây bệnh dịch sốt xuất huyết…</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92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8" y="492770"/>
            <a:ext cx="11545455" cy="5987601"/>
          </a:xfrm>
          <a:prstGeom prst="rect">
            <a:avLst/>
          </a:prstGeom>
        </p:spPr>
        <p:txBody>
          <a:bodyPr wrap="square">
            <a:spAutoFit/>
          </a:bodyPr>
          <a:lstStyle/>
          <a:p>
            <a:pPr algn="just" fontAlgn="base">
              <a:lnSpc>
                <a:spcPct val="107000"/>
              </a:lnSpc>
              <a:spcAft>
                <a:spcPts val="0"/>
              </a:spcAft>
            </a:pPr>
            <a:r>
              <a:rPr lang="vi-VN"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 nhiễm nguồn nước do quá trình sản xuất nông nghiệp</a:t>
            </a:r>
            <a:endParaRPr lang="vi-VN"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 dẫn đến ô nhiễm môi trường nước đầu tiên bắt nguồn từ các hoạt động sản xuất nông nghiệp như trồng trọt, chăn nuôi. Theo đó, các loại thức ăn thừa không qua xử lý, phân và nước tiểu của vật nuôi xả trực tiếp ra ngoài chính là những tác nhân dễ dàng nhận thấy nhất.</a:t>
            </a:r>
            <a:endParaRPr lang="vi-VN"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Bên cạnh đó, trong quá trình sản xuất nông nghiệp, việc người sân sử dụng các hóa chất bảo vệ thực vật, thuốc trừ sâu, diệt cỏ,… vượt quá liều lượng được khuyến cáo cũng chính là các yếu tố gây ô nhiễm môi trường nước mặt và nước ngầm do hóa chất bị tồn dư.</a:t>
            </a:r>
            <a:endParaRPr lang="vi-VN"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Thậm chí, một số bà con nông dân còn sử dụng những loại hóa chất bị cấm như thuốc trừ sâu Monitor, Thiodol,… điều này không chỉ dẫn đến ô nhiễm nước mà còn vô cùng độc hại cho người sử dụng, nhất là khi không được trang bị dụng cụ bảo hộ lao động.</a:t>
            </a:r>
            <a:endParaRPr lang="vi-VN"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Ngoài ra, việc cất giữ, bảo quản thuốc không đúng cách, bày ở khắp nơi trong nhà cũng khiến nguồn nước sinh hoạt bị nhiễm độc. Hoặc, việc vứt bỏ các vỏ chai đựng hóa chất bảo vệ thực vật sau khi sử dụng bừa bãi xuống bờ ruộng, kênh rạch cũng là yếu tố nguy cơ.</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1257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49" y="-10319"/>
            <a:ext cx="5657869" cy="3881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63" y="0"/>
            <a:ext cx="6234546" cy="3871118"/>
          </a:xfrm>
          <a:prstGeom prst="rect">
            <a:avLst/>
          </a:prstGeom>
        </p:spPr>
      </p:pic>
      <p:pic>
        <p:nvPicPr>
          <p:cNvPr id="132" name="Picture 1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375" y="3871118"/>
            <a:ext cx="10058400" cy="2986882"/>
          </a:xfrm>
          <a:prstGeom prst="rect">
            <a:avLst/>
          </a:prstGeom>
        </p:spPr>
      </p:pic>
    </p:spTree>
    <p:extLst>
      <p:ext uri="{BB962C8B-B14F-4D97-AF65-F5344CB8AC3E}">
        <p14:creationId xmlns:p14="http://schemas.microsoft.com/office/powerpoint/2010/main" val="451563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34" y="242070"/>
            <a:ext cx="4927952" cy="460895"/>
          </a:xfrm>
          <a:prstGeom prst="rect">
            <a:avLst/>
          </a:prstGeom>
        </p:spPr>
        <p:txBody>
          <a:bodyPr wrap="none">
            <a:spAutoFit/>
          </a:bodyPr>
          <a:lstStyle/>
          <a:p>
            <a:pPr algn="just">
              <a:lnSpc>
                <a:spcPct val="107000"/>
              </a:lnSpc>
              <a:spcBef>
                <a:spcPts val="1500"/>
              </a:spcBef>
              <a:spcAft>
                <a:spcPts val="75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thải chăn nuôi và thủy hải sản</a:t>
            </a:r>
            <a:endParaRPr lang="vi-VN" sz="2000" b="1" dirty="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75491" y="889292"/>
            <a:ext cx="6954982" cy="5016758"/>
          </a:xfrm>
          <a:prstGeom prst="rect">
            <a:avLst/>
          </a:prstGeom>
        </p:spPr>
        <p:txBody>
          <a:bodyPr wrap="square">
            <a:spAutoFit/>
          </a:bodyPr>
          <a:lstStyle/>
          <a:p>
            <a:pPr algn="just">
              <a:spcAft>
                <a:spcPts val="75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 đến là nguồn</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nước thải chăn nuôi và thủy hải sản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Đây là nguồn có lượng nước thải rất lớn. Bởi vì hoạt động chăn nuôi rất nhiều vấn đề cần đến sử dụng nước và nguồn này hằng năm có tới hàng triệu tấn. Không những những tăng ô nhiễm môi trường mà còn làm ảnh hưởng đến sức khỏe con người. Bởi vì có chứa hàm lượng cao chất hữu cơ, cặn lơ lửng, N, P, VSV gây bệnh.</a:t>
            </a:r>
            <a:endParaRPr lang="vi-VN" sz="2800" dirty="0">
              <a:effectLst/>
              <a:latin typeface="Times New Roman" panose="02020603050405020304" pitchFamily="18" charset="0"/>
              <a:ea typeface="Times New Roman" panose="02020603050405020304" pitchFamily="18" charset="0"/>
            </a:endParaRPr>
          </a:p>
        </p:txBody>
      </p:sp>
      <p:pic>
        <p:nvPicPr>
          <p:cNvPr id="6" name="Picture 5" descr="chăn nuôi và thủy hải sản - nguồn nước thải"/>
          <p:cNvPicPr/>
          <p:nvPr/>
        </p:nvPicPr>
        <p:blipFill>
          <a:blip r:embed="rId2">
            <a:extLst>
              <a:ext uri="{28A0092B-C50C-407E-A947-70E740481C1C}">
                <a14:useLocalDpi xmlns:a14="http://schemas.microsoft.com/office/drawing/2010/main" val="0"/>
              </a:ext>
            </a:extLst>
          </a:blip>
          <a:srcRect/>
          <a:stretch>
            <a:fillRect/>
          </a:stretch>
        </p:blipFill>
        <p:spPr bwMode="auto">
          <a:xfrm>
            <a:off x="7237845" y="1126836"/>
            <a:ext cx="4954155" cy="4779214"/>
          </a:xfrm>
          <a:prstGeom prst="rect">
            <a:avLst/>
          </a:prstGeom>
          <a:noFill/>
          <a:ln>
            <a:noFill/>
          </a:ln>
        </p:spPr>
      </p:pic>
    </p:spTree>
    <p:extLst>
      <p:ext uri="{BB962C8B-B14F-4D97-AF65-F5344CB8AC3E}">
        <p14:creationId xmlns:p14="http://schemas.microsoft.com/office/powerpoint/2010/main" val="267874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5" y="269567"/>
            <a:ext cx="11804072" cy="5251759"/>
          </a:xfrm>
          <a:prstGeom prst="rect">
            <a:avLst/>
          </a:prstGeom>
        </p:spPr>
        <p:txBody>
          <a:bodyPr wrap="square">
            <a:spAutoFit/>
          </a:bodyPr>
          <a:lstStyle/>
          <a:p>
            <a:pPr algn="just" fontAlgn="base">
              <a:lnSpc>
                <a:spcPct val="107000"/>
              </a:lnSpc>
              <a:spcAft>
                <a:spcPts val="0"/>
              </a:spcAft>
            </a:pPr>
            <a:r>
              <a:rPr lang="vi-VN"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 nhiễm nguồn nước là mặt trái của quá trình sản xuất công </a:t>
            </a:r>
            <a:r>
              <a:rPr lang="vi-VN"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nghiệp</a:t>
            </a:r>
          </a:p>
          <a:p>
            <a:pPr algn="just" fontAlgn="base">
              <a:lnSpc>
                <a:spcPct val="107000"/>
              </a:lnSpc>
              <a:spcAft>
                <a:spcPts val="0"/>
              </a:spcAft>
            </a:pPr>
            <a:endParaRPr lang="vi-VN" sz="2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 thải và rác thải từ hoạt động sản xuất công nghiệp phần lớn đều được xả trực tiếp ra ao, hồ, sông suối mà chưa qua xử lý. Do đó, đây cũng chính là một trong các nguyên nhân gây ô nhiễm môi trường nước điển hình nhất.</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nước thải công nghiệp có rất nhiều các anion gây ô nhiễm môi trường nước là Cl-, SO4</a:t>
            </a:r>
            <a:r>
              <a:rPr lang="vi-VN" sz="2400" baseline="-25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PO4</a:t>
            </a:r>
            <a:r>
              <a:rPr lang="vi-VN" sz="2400" baseline="-25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Na+, K+ và vô số các hợp chất kim loại nặng mang độc tính cao như Hg, Pb, Cd, As, Sb, Cr, F… chúng sẽ hòa tan trong nước, khiến nguồn nước bị thay đổi tính chất theo chiều hướng có hại.</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07000"/>
              </a:lnSpc>
              <a:spcAft>
                <a:spcPts val="1200"/>
              </a:spcAf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nhiễm môi trường nước nguyên nhân ở khía cạnh công nghiệp còn do sự nhận thức, ý thức trách nhiệm bảo vệ môi trường của các chủ đầu tư, một số cơ quan, tổ chức và cộng động dân cư còn hạn chế, chỉ chú trọng vào lợi ích kinh tế trong khi xem nhẹ vấn đề bảo vệ môi trường xung quanh, vì thế tình trạng nước nhiễm bẩn là điều đương nhiên.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8758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231</TotalTime>
  <Words>3379</Words>
  <Application>Microsoft Office PowerPoint</Application>
  <PresentationFormat>Widescreen</PresentationFormat>
  <Paragraphs>156</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PMingLiU</vt:lpstr>
      <vt:lpstr>Arial</vt:lpstr>
      <vt:lpstr>Roboto</vt:lpstr>
      <vt:lpstr>Symbol</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Xây dựng các hố điều hòa  Để thu gom nước mưa và nước thải và việc điều tiết lưu lượng dòng chảy dựa vào các hố điều hòa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15</cp:revision>
  <dcterms:created xsi:type="dcterms:W3CDTF">2023-12-15T10:01:17Z</dcterms:created>
  <dcterms:modified xsi:type="dcterms:W3CDTF">2023-12-15T13:54:05Z</dcterms:modified>
</cp:coreProperties>
</file>