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4" r:id="rId3"/>
    <p:sldId id="257" r:id="rId4"/>
    <p:sldId id="258" r:id="rId5"/>
    <p:sldId id="259" r:id="rId6"/>
    <p:sldId id="260" r:id="rId7"/>
    <p:sldId id="261" r:id="rId8"/>
    <p:sldId id="262" r:id="rId9"/>
    <p:sldId id="263" r:id="rId10"/>
    <p:sldId id="264" r:id="rId11"/>
    <p:sldId id="265" r:id="rId12"/>
    <p:sldId id="266" r:id="rId13"/>
    <p:sldId id="268" r:id="rId14"/>
    <p:sldId id="269" r:id="rId15"/>
    <p:sldId id="277" r:id="rId16"/>
    <p:sldId id="272" r:id="rId17"/>
    <p:sldId id="273" r:id="rId18"/>
    <p:sldId id="276" r:id="rId19"/>
  </p:sldIdLst>
  <p:sldSz cx="18288000" cy="10287000"/>
  <p:notesSz cx="6858000" cy="9144000"/>
  <p:embeddedFontLst>
    <p:embeddedFont>
      <p:font typeface="Arimo Bold" charset="0"/>
      <p:regular r:id="rId20"/>
    </p:embeddedFont>
    <p:embeddedFont>
      <p:font typeface="Calibri"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4" d="100"/>
          <a:sy n="24" d="100"/>
        </p:scale>
        <p:origin x="-246"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20" Type="http://schemas.openxmlformats.org/officeDocument/2006/relationships/image" Target="../media/image19.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 Id="rId10"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20" Type="http://schemas.openxmlformats.org/officeDocument/2006/relationships/image" Target="../media/image19.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12.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6.png"/><Relationship Id="rId1" Type="http://schemas.openxmlformats.org/officeDocument/2006/relationships/slideLayout" Target="../slideLayouts/slideLayout7.xml"/><Relationship Id="rId10" Type="http://schemas.openxmlformats.org/officeDocument/2006/relationships/image" Target="../media/image9.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0624" y="7283294"/>
            <a:ext cx="19495059" cy="4005006"/>
          </a:xfrm>
          <a:prstGeom prst="rect">
            <a:avLst/>
          </a:prstGeom>
          <a:solidFill>
            <a:srgbClr val="F1E7DF"/>
          </a:solidFill>
        </p:spPr>
      </p:sp>
      <p:pic>
        <p:nvPicPr>
          <p:cNvPr id="3" name="Picture 3"/>
          <p:cNvPicPr>
            <a:picLocks noChangeAspect="1"/>
          </p:cNvPicPr>
          <p:nvPr/>
        </p:nvPicPr>
        <p:blipFill>
          <a:blip r:embed="rId2"/>
          <a:srcRect l="23362" r="23362"/>
          <a:stretch>
            <a:fillRect/>
          </a:stretch>
        </p:blipFill>
        <p:spPr>
          <a:xfrm>
            <a:off x="10259535" y="1536200"/>
            <a:ext cx="5765305" cy="7214600"/>
          </a:xfrm>
          <a:prstGeom prst="rect">
            <a:avLst/>
          </a:prstGeom>
        </p:spPr>
      </p:pic>
      <p:sp>
        <p:nvSpPr>
          <p:cNvPr id="4" name="TextBox 4"/>
          <p:cNvSpPr txBox="1"/>
          <p:nvPr/>
        </p:nvSpPr>
        <p:spPr>
          <a:xfrm>
            <a:off x="1028700" y="8088367"/>
            <a:ext cx="7180248" cy="526234"/>
          </a:xfrm>
          <a:prstGeom prst="rect">
            <a:avLst/>
          </a:prstGeom>
        </p:spPr>
        <p:txBody>
          <a:bodyPr lIns="0" tIns="0" rIns="0" bIns="0" rtlCol="0" anchor="t">
            <a:spAutoFit/>
          </a:bodyPr>
          <a:lstStyle/>
          <a:p>
            <a:pPr>
              <a:lnSpc>
                <a:spcPts val="4480"/>
              </a:lnSpc>
              <a:spcBef>
                <a:spcPct val="0"/>
              </a:spcBef>
            </a:pPr>
            <a:r>
              <a:rPr lang="en-US" sz="3200">
                <a:solidFill>
                  <a:srgbClr val="3D3D3D"/>
                </a:solidFill>
                <a:latin typeface="Arial" pitchFamily="34" charset="0"/>
                <a:cs typeface="Arial" pitchFamily="34" charset="0"/>
              </a:rPr>
              <a:t>Giáo viên:</a:t>
            </a:r>
          </a:p>
        </p:txBody>
      </p:sp>
      <p:sp>
        <p:nvSpPr>
          <p:cNvPr id="5" name="TextBox 5"/>
          <p:cNvSpPr txBox="1"/>
          <p:nvPr/>
        </p:nvSpPr>
        <p:spPr>
          <a:xfrm>
            <a:off x="1028700" y="2558572"/>
            <a:ext cx="8458205" cy="2858731"/>
          </a:xfrm>
          <a:prstGeom prst="rect">
            <a:avLst/>
          </a:prstGeom>
        </p:spPr>
        <p:txBody>
          <a:bodyPr lIns="0" tIns="0" rIns="0" bIns="0" rtlCol="0" anchor="t">
            <a:spAutoFit/>
          </a:bodyPr>
          <a:lstStyle/>
          <a:p>
            <a:pPr>
              <a:lnSpc>
                <a:spcPct val="150000"/>
              </a:lnSpc>
            </a:pPr>
            <a:r>
              <a:rPr lang="en-US" sz="6600" b="1">
                <a:solidFill>
                  <a:srgbClr val="3D3D3D"/>
                </a:solidFill>
                <a:latin typeface="Arial" pitchFamily="34" charset="0"/>
                <a:cs typeface="Arial" pitchFamily="34" charset="0"/>
              </a:rPr>
              <a:t>CHÀO MỪNG THẦY CÔ VÀ CÁC EM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2041" t="11630" r="7420" b="73487"/>
          <a:stretch>
            <a:fillRect/>
          </a:stretch>
        </p:blipFill>
        <p:spPr>
          <a:xfrm>
            <a:off x="9067800" y="4347056"/>
            <a:ext cx="9240078" cy="5109323"/>
          </a:xfrm>
          <a:prstGeom prst="rect">
            <a:avLst/>
          </a:prstGeom>
        </p:spPr>
      </p:pic>
      <p:sp>
        <p:nvSpPr>
          <p:cNvPr id="3" name="TextBox 3"/>
          <p:cNvSpPr txBox="1"/>
          <p:nvPr/>
        </p:nvSpPr>
        <p:spPr>
          <a:xfrm>
            <a:off x="805102" y="3907129"/>
            <a:ext cx="7620000" cy="5495735"/>
          </a:xfrm>
          <a:prstGeom prst="rect">
            <a:avLst/>
          </a:prstGeom>
        </p:spPr>
        <p:txBody>
          <a:bodyPr wrap="square" lIns="0" tIns="0" rIns="0" bIns="0" rtlCol="0" anchor="t">
            <a:spAutoFit/>
          </a:bodyPr>
          <a:lstStyle/>
          <a:p>
            <a:pPr algn="just">
              <a:lnSpc>
                <a:spcPct val="150000"/>
              </a:lnSpc>
            </a:pPr>
            <a:r>
              <a:rPr lang="en-US" sz="3968">
                <a:solidFill>
                  <a:srgbClr val="3D3D3D"/>
                </a:solidFill>
                <a:latin typeface="Arial" pitchFamily="34" charset="0"/>
                <a:cs typeface="Arial" pitchFamily="34" charset="0"/>
              </a:rPr>
              <a:t>- Thời gian: 5 phút</a:t>
            </a:r>
          </a:p>
          <a:p>
            <a:pPr marL="0" lvl="0" indent="0" algn="just">
              <a:lnSpc>
                <a:spcPct val="150000"/>
              </a:lnSpc>
            </a:pPr>
            <a:r>
              <a:rPr lang="en-US" sz="3968">
                <a:solidFill>
                  <a:srgbClr val="3D3D3D"/>
                </a:solidFill>
                <a:latin typeface="Arial" pitchFamily="34" charset="0"/>
                <a:cs typeface="Arial" pitchFamily="34" charset="0"/>
              </a:rPr>
              <a:t>- yêu cầu: Em cần thực hiện những lời nói, hành động nào để thể hiện sự động viên, chăm sóc người thân trong gia đình (khi họ gặp chuyện buồn, khi ốm đau... </a:t>
            </a:r>
            <a:r>
              <a:rPr lang="en-US" sz="3968" smtClean="0">
                <a:solidFill>
                  <a:srgbClr val="3D3D3D"/>
                </a:solidFill>
                <a:latin typeface="Arial" pitchFamily="34" charset="0"/>
                <a:cs typeface="Arial" pitchFamily="34" charset="0"/>
              </a:rPr>
              <a:t>)</a:t>
            </a:r>
            <a:endParaRPr lang="en-US" sz="3968">
              <a:solidFill>
                <a:srgbClr val="3D3D3D"/>
              </a:solidFill>
              <a:latin typeface="Arial" pitchFamily="34" charset="0"/>
              <a:cs typeface="Arial" pitchFamily="34" charset="0"/>
            </a:endParaRPr>
          </a:p>
        </p:txBody>
      </p:sp>
      <p:sp>
        <p:nvSpPr>
          <p:cNvPr id="4" name="TextBox 4"/>
          <p:cNvSpPr txBox="1"/>
          <p:nvPr/>
        </p:nvSpPr>
        <p:spPr>
          <a:xfrm>
            <a:off x="6553200" y="2778201"/>
            <a:ext cx="6224624" cy="1015663"/>
          </a:xfrm>
          <a:prstGeom prst="rect">
            <a:avLst/>
          </a:prstGeom>
        </p:spPr>
        <p:txBody>
          <a:bodyPr wrap="square" lIns="0" tIns="0" rIns="0" bIns="0" rtlCol="0" anchor="t">
            <a:spAutoFit/>
          </a:bodyPr>
          <a:lstStyle/>
          <a:p>
            <a:pPr marL="0" lvl="0" indent="0" algn="ctr">
              <a:lnSpc>
                <a:spcPct val="150000"/>
              </a:lnSpc>
            </a:pPr>
            <a:r>
              <a:rPr lang="en-US" sz="4400" b="1">
                <a:solidFill>
                  <a:srgbClr val="FF0000"/>
                </a:solidFill>
                <a:latin typeface="Arial" pitchFamily="34" charset="0"/>
                <a:cs typeface="Arial" pitchFamily="34" charset="0"/>
              </a:rPr>
              <a:t>THẢO LUẬN NHÓM</a:t>
            </a:r>
          </a:p>
        </p:txBody>
      </p:sp>
      <p:pic>
        <p:nvPicPr>
          <p:cNvPr id="5"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8431728" y="535992"/>
            <a:ext cx="1922734"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277600" y="0"/>
            <a:ext cx="7010400" cy="10287000"/>
          </a:xfrm>
          <a:prstGeom prst="rect">
            <a:avLst/>
          </a:prstGeom>
          <a:solidFill>
            <a:srgbClr val="F1E7DF"/>
          </a:solidFill>
        </p:spPr>
      </p:sp>
      <p:sp>
        <p:nvSpPr>
          <p:cNvPr id="3" name="TextBox 3"/>
          <p:cNvSpPr txBox="1"/>
          <p:nvPr/>
        </p:nvSpPr>
        <p:spPr>
          <a:xfrm>
            <a:off x="12566753" y="5496461"/>
            <a:ext cx="4365835" cy="1213922"/>
          </a:xfrm>
          <a:prstGeom prst="rect">
            <a:avLst/>
          </a:prstGeom>
        </p:spPr>
        <p:txBody>
          <a:bodyPr lIns="0" tIns="0" rIns="0" bIns="0" rtlCol="0" anchor="t">
            <a:spAutoFit/>
          </a:bodyPr>
          <a:lstStyle/>
          <a:p>
            <a:pPr marL="0" lvl="0" indent="0" algn="just">
              <a:lnSpc>
                <a:spcPct val="150000"/>
              </a:lnSpc>
            </a:pPr>
            <a:r>
              <a:rPr lang="en-US" sz="6000" b="1">
                <a:solidFill>
                  <a:srgbClr val="3D3D3D"/>
                </a:solidFill>
                <a:latin typeface="Arial" pitchFamily="34" charset="0"/>
                <a:cs typeface="Arial" pitchFamily="34" charset="0"/>
              </a:rPr>
              <a:t>KẾT LUẬN</a:t>
            </a:r>
          </a:p>
        </p:txBody>
      </p:sp>
      <p:sp>
        <p:nvSpPr>
          <p:cNvPr id="4" name="TextBox 4"/>
          <p:cNvSpPr txBox="1"/>
          <p:nvPr/>
        </p:nvSpPr>
        <p:spPr>
          <a:xfrm>
            <a:off x="762000" y="653597"/>
            <a:ext cx="10134600" cy="8891280"/>
          </a:xfrm>
          <a:prstGeom prst="rect">
            <a:avLst/>
          </a:prstGeom>
        </p:spPr>
        <p:txBody>
          <a:bodyPr wrap="square" lIns="0" tIns="0" rIns="0" bIns="0" rtlCol="0" anchor="t">
            <a:spAutoFit/>
          </a:bodyPr>
          <a:lstStyle/>
          <a:p>
            <a:pPr algn="just">
              <a:lnSpc>
                <a:spcPct val="150000"/>
              </a:lnSpc>
              <a:spcBef>
                <a:spcPct val="0"/>
              </a:spcBef>
            </a:pPr>
            <a:r>
              <a:rPr lang="en-US" sz="3900">
                <a:solidFill>
                  <a:srgbClr val="3D3D3D"/>
                </a:solidFill>
                <a:latin typeface="Arial" pitchFamily="34" charset="0"/>
                <a:cs typeface="Arial" pitchFamily="34" charset="0"/>
              </a:rPr>
              <a:t>+ An ủi khi người thân gặp chuyện không vui; </a:t>
            </a:r>
          </a:p>
          <a:p>
            <a:pPr algn="just">
              <a:lnSpc>
                <a:spcPct val="150000"/>
              </a:lnSpc>
              <a:spcBef>
                <a:spcPct val="0"/>
              </a:spcBef>
            </a:pPr>
            <a:r>
              <a:rPr lang="en-US" sz="3900">
                <a:solidFill>
                  <a:srgbClr val="3D3D3D"/>
                </a:solidFill>
                <a:latin typeface="Arial" pitchFamily="34" charset="0"/>
                <a:cs typeface="Arial" pitchFamily="34" charset="0"/>
              </a:rPr>
              <a:t>+ Hỏi thăm sức khoẻ ông bà, bố mẹ, anh chị em trong gia đình thường xuyên;</a:t>
            </a:r>
          </a:p>
          <a:p>
            <a:pPr algn="just">
              <a:lnSpc>
                <a:spcPct val="150000"/>
              </a:lnSpc>
              <a:spcBef>
                <a:spcPct val="0"/>
              </a:spcBef>
            </a:pPr>
            <a:r>
              <a:rPr lang="en-US" sz="3900">
                <a:solidFill>
                  <a:srgbClr val="3D3D3D"/>
                </a:solidFill>
                <a:latin typeface="Arial" pitchFamily="34" charset="0"/>
                <a:cs typeface="Arial" pitchFamily="34" charset="0"/>
              </a:rPr>
              <a:t>+ Chăm sóc các thành viên trong gia đình khi ốm đau; </a:t>
            </a:r>
          </a:p>
          <a:p>
            <a:pPr algn="just">
              <a:lnSpc>
                <a:spcPct val="150000"/>
              </a:lnSpc>
              <a:spcBef>
                <a:spcPct val="0"/>
              </a:spcBef>
            </a:pPr>
            <a:r>
              <a:rPr lang="en-US" sz="3900">
                <a:solidFill>
                  <a:srgbClr val="3D3D3D"/>
                </a:solidFill>
                <a:latin typeface="Arial" pitchFamily="34" charset="0"/>
                <a:cs typeface="Arial" pitchFamily="34" charset="0"/>
              </a:rPr>
              <a:t>+ Quan tâm đến sở thích và cảm xúc của người thân, thể hiện hành động yêu thương với họ; </a:t>
            </a:r>
          </a:p>
          <a:p>
            <a:pPr algn="just">
              <a:lnSpc>
                <a:spcPct val="150000"/>
              </a:lnSpc>
              <a:spcBef>
                <a:spcPct val="0"/>
              </a:spcBef>
            </a:pPr>
            <a:r>
              <a:rPr lang="en-US" sz="3900">
                <a:solidFill>
                  <a:srgbClr val="3D3D3D"/>
                </a:solidFill>
                <a:latin typeface="Arial" pitchFamily="34" charset="0"/>
                <a:cs typeface="Arial" pitchFamily="34" charset="0"/>
              </a:rPr>
              <a:t>+ Tặng quà cho người thân (ông bà, bố mẹ, anh chị em) nhân dịp sinh nhật....</a:t>
            </a:r>
          </a:p>
        </p:txBody>
      </p:sp>
      <p:pic>
        <p:nvPicPr>
          <p:cNvPr id="5"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094354" y="1628014"/>
            <a:ext cx="3310632" cy="3250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769018" cy="10296073"/>
          </a:xfrm>
          <a:prstGeom prst="rect">
            <a:avLst/>
          </a:prstGeom>
          <a:solidFill>
            <a:srgbClr val="F1E7DF"/>
          </a:solidFill>
        </p:spPr>
      </p:sp>
      <p:pic>
        <p:nvPicPr>
          <p:cNvPr id="3" name="Picture 3"/>
          <p:cNvPicPr>
            <a:picLocks noChangeAspect="1"/>
          </p:cNvPicPr>
          <p:nvPr/>
        </p:nvPicPr>
        <p:blipFill>
          <a:blip r:embed="rId2"/>
          <a:srcRect l="14098" t="35261" r="7420" b="26962"/>
          <a:stretch>
            <a:fillRect/>
          </a:stretch>
        </p:blipFill>
        <p:spPr>
          <a:xfrm>
            <a:off x="6769018" y="0"/>
            <a:ext cx="11518982" cy="10287000"/>
          </a:xfrm>
          <a:prstGeom prst="rect">
            <a:avLst/>
          </a:prstGeom>
        </p:spPr>
      </p:pic>
      <p:sp>
        <p:nvSpPr>
          <p:cNvPr id="4" name="TextBox 4"/>
          <p:cNvSpPr txBox="1"/>
          <p:nvPr/>
        </p:nvSpPr>
        <p:spPr>
          <a:xfrm>
            <a:off x="700792" y="4533900"/>
            <a:ext cx="5393935" cy="4502579"/>
          </a:xfrm>
          <a:prstGeom prst="rect">
            <a:avLst/>
          </a:prstGeom>
        </p:spPr>
        <p:txBody>
          <a:bodyPr lIns="0" tIns="0" rIns="0" bIns="0" rtlCol="0" anchor="t">
            <a:spAutoFit/>
          </a:bodyPr>
          <a:lstStyle/>
          <a:p>
            <a:pPr marL="0" lvl="0" indent="0" algn="just">
              <a:lnSpc>
                <a:spcPct val="150000"/>
              </a:lnSpc>
            </a:pPr>
            <a:r>
              <a:rPr lang="en-US" sz="4000">
                <a:solidFill>
                  <a:srgbClr val="3D3D3D"/>
                </a:solidFill>
                <a:latin typeface="Arial" pitchFamily="34" charset="0"/>
                <a:cs typeface="Arial" pitchFamily="34" charset="0"/>
              </a:rPr>
              <a:t>Thảo luận theo nhóm trong vòng 5 phút để đưa ra lời khuyên cho bạn trong những tình huống sau</a:t>
            </a:r>
          </a:p>
        </p:txBody>
      </p:sp>
      <p:sp>
        <p:nvSpPr>
          <p:cNvPr id="5" name="TextBox 5"/>
          <p:cNvSpPr txBox="1"/>
          <p:nvPr/>
        </p:nvSpPr>
        <p:spPr>
          <a:xfrm>
            <a:off x="1240137" y="587290"/>
            <a:ext cx="4288735" cy="1006366"/>
          </a:xfrm>
          <a:prstGeom prst="rect">
            <a:avLst/>
          </a:prstGeom>
          <a:ln>
            <a:solidFill>
              <a:schemeClr val="tx1"/>
            </a:solidFill>
          </a:ln>
        </p:spPr>
        <p:txBody>
          <a:bodyPr wrap="square" lIns="0" tIns="0" rIns="0" bIns="0" rtlCol="0" anchor="t">
            <a:spAutoFit/>
          </a:bodyPr>
          <a:lstStyle/>
          <a:p>
            <a:pPr marL="0" lvl="0" indent="0" algn="ctr">
              <a:lnSpc>
                <a:spcPct val="150000"/>
              </a:lnSpc>
            </a:pPr>
            <a:r>
              <a:rPr lang="en-US" sz="4974" b="1">
                <a:solidFill>
                  <a:srgbClr val="3D3D3D"/>
                </a:solidFill>
                <a:latin typeface="Arial" pitchFamily="34" charset="0"/>
                <a:cs typeface="Arial" pitchFamily="34" charset="0"/>
              </a:rPr>
              <a:t>LUYỆN TẬP</a:t>
            </a:r>
          </a:p>
        </p:txBody>
      </p:sp>
      <p:pic>
        <p:nvPicPr>
          <p:cNvPr id="6"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587835" y="2710902"/>
            <a:ext cx="1593341" cy="13861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20195" y="1028700"/>
            <a:ext cx="6220624" cy="4919948"/>
          </a:xfrm>
          <a:prstGeom prst="rect">
            <a:avLst/>
          </a:prstGeom>
        </p:spPr>
      </p:pic>
      <p:pic>
        <p:nvPicPr>
          <p:cNvPr id="3" name="Picture 3"/>
          <p:cNvPicPr>
            <a:picLocks noChangeAspect="1"/>
          </p:cNvPicPr>
          <p:nvPr/>
        </p:nvPicPr>
        <p:blipFill>
          <a:blip r:embed="rId4"/>
          <a:srcRect t="6283" b="6283"/>
          <a:stretch>
            <a:fillRect/>
          </a:stretch>
        </p:blipFill>
        <p:spPr>
          <a:xfrm>
            <a:off x="9675926" y="5829300"/>
            <a:ext cx="7050120" cy="4109430"/>
          </a:xfrm>
          <a:prstGeom prst="rect">
            <a:avLst/>
          </a:prstGeom>
        </p:spPr>
      </p:pic>
      <p:sp>
        <p:nvSpPr>
          <p:cNvPr id="4" name="TextBox 4"/>
          <p:cNvSpPr txBox="1"/>
          <p:nvPr/>
        </p:nvSpPr>
        <p:spPr>
          <a:xfrm>
            <a:off x="8786203" y="971550"/>
            <a:ext cx="8473097" cy="4052328"/>
          </a:xfrm>
          <a:prstGeom prst="rect">
            <a:avLst/>
          </a:prstGeom>
        </p:spPr>
        <p:txBody>
          <a:bodyPr lIns="0" tIns="0" rIns="0" bIns="0" rtlCol="0" anchor="t">
            <a:spAutoFit/>
          </a:bodyPr>
          <a:lstStyle/>
          <a:p>
            <a:pPr algn="just">
              <a:lnSpc>
                <a:spcPct val="150000"/>
              </a:lnSpc>
            </a:pPr>
            <a:r>
              <a:rPr lang="en-US" sz="3600" b="1" spc="-82">
                <a:solidFill>
                  <a:srgbClr val="3D3D3D"/>
                </a:solidFill>
                <a:latin typeface="Arial" pitchFamily="34" charset="0"/>
                <a:cs typeface="Arial" pitchFamily="34" charset="0"/>
              </a:rPr>
              <a:t>TH1: Em sẽ nói với Mai cố gắng học nhận được thật nhiều điểm 10 và thường xuyên phụ giúp bố mẹ mọi công việc nhà như vậy đã là món quà lớn cho bố bạn rồi.</a:t>
            </a:r>
          </a:p>
        </p:txBody>
      </p:sp>
      <p:sp>
        <p:nvSpPr>
          <p:cNvPr id="5" name="TextBox 5"/>
          <p:cNvSpPr txBox="1"/>
          <p:nvPr/>
        </p:nvSpPr>
        <p:spPr>
          <a:xfrm>
            <a:off x="784353" y="6960685"/>
            <a:ext cx="6753639" cy="1846659"/>
          </a:xfrm>
          <a:prstGeom prst="rect">
            <a:avLst/>
          </a:prstGeom>
        </p:spPr>
        <p:txBody>
          <a:bodyPr wrap="square" lIns="0" tIns="0" rIns="0" bIns="0" rtlCol="0" anchor="t">
            <a:spAutoFit/>
          </a:bodyPr>
          <a:lstStyle/>
          <a:p>
            <a:pPr algn="just">
              <a:lnSpc>
                <a:spcPct val="150000"/>
              </a:lnSpc>
              <a:spcBef>
                <a:spcPct val="0"/>
              </a:spcBef>
            </a:pPr>
            <a:r>
              <a:rPr lang="en-US" sz="4000" b="1">
                <a:solidFill>
                  <a:srgbClr val="3D3D3D"/>
                </a:solidFill>
                <a:latin typeface="Arial" pitchFamily="34" charset="0"/>
                <a:cs typeface="Arial" pitchFamily="34" charset="0"/>
              </a:rPr>
              <a:t>TH2: Theo em, Tuấn nên chạy ra xách phụ mẹ túi đồ.</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360847" y="624504"/>
            <a:ext cx="3408516" cy="5357196"/>
          </a:xfrm>
          <a:prstGeom prst="rect">
            <a:avLst/>
          </a:prstGeom>
        </p:spPr>
      </p:pic>
      <p:pic>
        <p:nvPicPr>
          <p:cNvPr id="3" name="Picture 3"/>
          <p:cNvPicPr>
            <a:picLocks noChangeAspect="1"/>
          </p:cNvPicPr>
          <p:nvPr/>
        </p:nvPicPr>
        <p:blipFill>
          <a:blip r:embed="rId3"/>
          <a:srcRect/>
          <a:stretch>
            <a:fillRect/>
          </a:stretch>
        </p:blipFill>
        <p:spPr>
          <a:xfrm>
            <a:off x="9448799" y="977518"/>
            <a:ext cx="7380009" cy="4921543"/>
          </a:xfrm>
          <a:prstGeom prst="rect">
            <a:avLst/>
          </a:prstGeom>
        </p:spPr>
      </p:pic>
      <p:sp>
        <p:nvSpPr>
          <p:cNvPr id="4" name="TextBox 4"/>
          <p:cNvSpPr txBox="1"/>
          <p:nvPr/>
        </p:nvSpPr>
        <p:spPr>
          <a:xfrm>
            <a:off x="9018569" y="6637269"/>
            <a:ext cx="8300104" cy="3221331"/>
          </a:xfrm>
          <a:prstGeom prst="rect">
            <a:avLst/>
          </a:prstGeom>
        </p:spPr>
        <p:txBody>
          <a:bodyPr wrap="square" lIns="0" tIns="0" rIns="0" bIns="0" rtlCol="0" anchor="t">
            <a:spAutoFit/>
          </a:bodyPr>
          <a:lstStyle/>
          <a:p>
            <a:pPr algn="just">
              <a:lnSpc>
                <a:spcPct val="150000"/>
              </a:lnSpc>
              <a:spcBef>
                <a:spcPct val="0"/>
              </a:spcBef>
            </a:pPr>
            <a:r>
              <a:rPr lang="en-US" sz="3600" smtClean="0">
                <a:solidFill>
                  <a:srgbClr val="3D3D3D"/>
                </a:solidFill>
                <a:latin typeface="Arial" pitchFamily="34" charset="0"/>
                <a:cs typeface="Arial" pitchFamily="34" charset="0"/>
              </a:rPr>
              <a:t>TH4</a:t>
            </a:r>
            <a:r>
              <a:rPr lang="en-US" sz="3600">
                <a:solidFill>
                  <a:srgbClr val="3D3D3D"/>
                </a:solidFill>
                <a:latin typeface="Arial" pitchFamily="34" charset="0"/>
                <a:cs typeface="Arial" pitchFamily="34" charset="0"/>
              </a:rPr>
              <a:t>: Long nên động viên em “Thời gian qua anh thấy kết quả học tập của em cải thiện hẳn, còn được cô giáo khen, em thật giỏi, hãy có gắng hơn nữa e nha”.</a:t>
            </a:r>
          </a:p>
        </p:txBody>
      </p:sp>
      <p:sp>
        <p:nvSpPr>
          <p:cNvPr id="5" name="Rectangle 4"/>
          <p:cNvSpPr/>
          <p:nvPr/>
        </p:nvSpPr>
        <p:spPr>
          <a:xfrm>
            <a:off x="381001" y="6618401"/>
            <a:ext cx="7368208" cy="2585323"/>
          </a:xfrm>
          <a:prstGeom prst="rect">
            <a:avLst/>
          </a:prstGeom>
        </p:spPr>
        <p:txBody>
          <a:bodyPr wrap="square">
            <a:spAutoFit/>
          </a:bodyPr>
          <a:lstStyle/>
          <a:p>
            <a:pPr lvl="0" algn="just">
              <a:lnSpc>
                <a:spcPct val="150000"/>
              </a:lnSpc>
              <a:spcBef>
                <a:spcPct val="0"/>
              </a:spcBef>
            </a:pPr>
            <a:r>
              <a:rPr lang="en-US" sz="3600" smtClean="0">
                <a:solidFill>
                  <a:srgbClr val="3D3D3D"/>
                </a:solidFill>
                <a:latin typeface="Arial" pitchFamily="34" charset="0"/>
                <a:cs typeface="Arial" pitchFamily="34" charset="0"/>
              </a:rPr>
              <a:t>TH3</a:t>
            </a:r>
            <a:r>
              <a:rPr lang="en-US" sz="3600">
                <a:solidFill>
                  <a:srgbClr val="3D3D3D"/>
                </a:solidFill>
                <a:latin typeface="Arial" pitchFamily="34" charset="0"/>
                <a:cs typeface="Arial" pitchFamily="34" charset="0"/>
              </a:rPr>
              <a:t>: Nếu em là Quân em sẽ ở nhà lấy nước ông uống, giúp ông đi vệ sinh, ngồi trò chuyện cùng ông.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476500"/>
            <a:ext cx="18288000" cy="7810500"/>
          </a:xfrm>
          <a:prstGeom prst="rect">
            <a:avLst/>
          </a:prstGeom>
          <a:solidFill>
            <a:srgbClr val="F1E7DF"/>
          </a:solidFill>
        </p:spPr>
        <p:txBody>
          <a:bodyPr/>
          <a:lstStyle/>
          <a:p>
            <a:endParaRPr lang="vi-VN"/>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3"/>
              </a:ext>
            </a:extLst>
          </a:blip>
          <a:srcRect/>
          <a:stretch>
            <a:fillRect/>
          </a:stretch>
        </p:blipFill>
        <p:spPr>
          <a:xfrm>
            <a:off x="2716932" y="3041753"/>
            <a:ext cx="1345566" cy="1247707"/>
          </a:xfrm>
          <a:prstGeom prst="rect">
            <a:avLst/>
          </a:prstGeom>
        </p:spPr>
      </p:pic>
      <p:sp>
        <p:nvSpPr>
          <p:cNvPr id="4" name="TextBox 4"/>
          <p:cNvSpPr txBox="1"/>
          <p:nvPr/>
        </p:nvSpPr>
        <p:spPr>
          <a:xfrm>
            <a:off x="6934200" y="5022714"/>
            <a:ext cx="4876799" cy="461664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just">
              <a:lnSpc>
                <a:spcPct val="150000"/>
              </a:lnSpc>
              <a:spcBef>
                <a:spcPct val="0"/>
              </a:spcBef>
            </a:pPr>
            <a:r>
              <a:rPr lang="en-US" sz="4000">
                <a:solidFill>
                  <a:srgbClr val="3D3D3D"/>
                </a:solidFill>
                <a:latin typeface="Arial" pitchFamily="34" charset="0"/>
                <a:cs typeface="Arial" pitchFamily="34" charset="0"/>
              </a:rPr>
              <a:t>Quan sát, nhận xét thái độ của người thân khi nhận được sự động viên, chăm sóc của em</a:t>
            </a:r>
          </a:p>
        </p:txBody>
      </p:sp>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rcRect/>
          <a:stretch>
            <a:fillRect/>
          </a:stretch>
        </p:blipFill>
        <p:spPr>
          <a:xfrm>
            <a:off x="8380819" y="3085956"/>
            <a:ext cx="1133979" cy="1133979"/>
          </a:xfrm>
          <a:prstGeom prst="rect">
            <a:avLst/>
          </a:prstGeom>
        </p:spPr>
      </p:pic>
      <p:sp>
        <p:nvSpPr>
          <p:cNvPr id="6" name="TextBox 6"/>
          <p:cNvSpPr txBox="1"/>
          <p:nvPr/>
        </p:nvSpPr>
        <p:spPr>
          <a:xfrm>
            <a:off x="12877800" y="5029338"/>
            <a:ext cx="4191000" cy="369331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just">
              <a:lnSpc>
                <a:spcPct val="150000"/>
              </a:lnSpc>
              <a:spcBef>
                <a:spcPct val="0"/>
              </a:spcBef>
            </a:pPr>
            <a:r>
              <a:rPr lang="en-US" sz="4000">
                <a:solidFill>
                  <a:srgbClr val="3D3D3D"/>
                </a:solidFill>
                <a:latin typeface="Arial" pitchFamily="34" charset="0"/>
                <a:cs typeface="Arial" pitchFamily="34" charset="0"/>
              </a:rPr>
              <a:t>Nêu cảm xúc của em khi thực hiện những hành động đó</a:t>
            </a:r>
          </a:p>
        </p:txBody>
      </p:sp>
      <p:pic>
        <p:nvPicPr>
          <p:cNvPr id="7"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7"/>
              </a:ext>
            </a:extLst>
          </a:blip>
          <a:srcRect/>
          <a:stretch>
            <a:fillRect/>
          </a:stretch>
        </p:blipFill>
        <p:spPr>
          <a:xfrm>
            <a:off x="14285128" y="3098802"/>
            <a:ext cx="1376344" cy="1133607"/>
          </a:xfrm>
          <a:prstGeom prst="rect">
            <a:avLst/>
          </a:prstGeom>
        </p:spPr>
      </p:pic>
      <p:sp>
        <p:nvSpPr>
          <p:cNvPr id="8" name="TextBox 8"/>
          <p:cNvSpPr txBox="1"/>
          <p:nvPr/>
        </p:nvSpPr>
        <p:spPr>
          <a:xfrm>
            <a:off x="719176" y="4976189"/>
            <a:ext cx="4767224" cy="450257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just">
              <a:lnSpc>
                <a:spcPct val="150000"/>
              </a:lnSpc>
              <a:spcBef>
                <a:spcPct val="0"/>
              </a:spcBef>
            </a:pPr>
            <a:r>
              <a:rPr lang="en-US" sz="4000" smtClean="0">
                <a:solidFill>
                  <a:srgbClr val="3D3D3D"/>
                </a:solidFill>
                <a:latin typeface="Arial" pitchFamily="34" charset="0"/>
                <a:cs typeface="Arial" pitchFamily="34" charset="0"/>
              </a:rPr>
              <a:t>Thực </a:t>
            </a:r>
            <a:r>
              <a:rPr lang="en-US" sz="4000">
                <a:solidFill>
                  <a:srgbClr val="3D3D3D"/>
                </a:solidFill>
                <a:latin typeface="Arial" pitchFamily="34" charset="0"/>
                <a:cs typeface="Arial" pitchFamily="34" charset="0"/>
              </a:rPr>
              <a:t>hiện những lời nói, hành động thể hiện sự động viên, chăm sóc người thân trong gia đình</a:t>
            </a:r>
          </a:p>
        </p:txBody>
      </p:sp>
      <p:sp>
        <p:nvSpPr>
          <p:cNvPr id="9" name="TextBox 9"/>
          <p:cNvSpPr txBox="1"/>
          <p:nvPr/>
        </p:nvSpPr>
        <p:spPr>
          <a:xfrm>
            <a:off x="3039372" y="827018"/>
            <a:ext cx="12205242" cy="831179"/>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6324"/>
              </a:lnSpc>
            </a:pPr>
            <a:r>
              <a:rPr lang="en-US" sz="5270">
                <a:solidFill>
                  <a:srgbClr val="FF0000"/>
                </a:solidFill>
                <a:latin typeface="Arimo Bold"/>
              </a:rPr>
              <a:t>VẬN DỤNG</a:t>
            </a:r>
          </a:p>
        </p:txBody>
      </p:sp>
    </p:spTree>
    <p:extLst>
      <p:ext uri="{BB962C8B-B14F-4D97-AF65-F5344CB8AC3E}">
        <p14:creationId xmlns:p14="http://schemas.microsoft.com/office/powerpoint/2010/main" val="41516757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7DF"/>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27784" r="27784"/>
          <a:stretch>
            <a:fillRect/>
          </a:stretch>
        </p:blipFill>
        <p:spPr>
          <a:xfrm>
            <a:off x="11503113" y="76200"/>
            <a:ext cx="6784887" cy="10248900"/>
          </a:xfrm>
          <a:prstGeom prst="rect">
            <a:avLst/>
          </a:prstGeom>
        </p:spPr>
      </p:pic>
      <p:sp>
        <p:nvSpPr>
          <p:cNvPr id="17" name="TextBox 2"/>
          <p:cNvSpPr txBox="1"/>
          <p:nvPr/>
        </p:nvSpPr>
        <p:spPr>
          <a:xfrm>
            <a:off x="2426155" y="1265377"/>
            <a:ext cx="7350100" cy="871072"/>
          </a:xfrm>
          <a:prstGeom prst="rect">
            <a:avLst/>
          </a:prstGeom>
        </p:spPr>
        <p:txBody>
          <a:bodyPr wrap="square" lIns="0" tIns="0" rIns="0" bIns="0" rtlCol="0" anchor="t">
            <a:spAutoFit/>
          </a:bodyPr>
          <a:lstStyle/>
          <a:p>
            <a:pPr marL="0" lvl="0" indent="0">
              <a:lnSpc>
                <a:spcPts val="7562"/>
              </a:lnSpc>
              <a:spcBef>
                <a:spcPct val="0"/>
              </a:spcBef>
            </a:pPr>
            <a:r>
              <a:rPr lang="en-US" sz="4800" b="1">
                <a:latin typeface="Arial" pitchFamily="34" charset="0"/>
                <a:cs typeface="Arial" pitchFamily="34" charset="0"/>
              </a:rPr>
              <a:t>HƯỚNG DẪN VỀ NHÀ</a:t>
            </a:r>
          </a:p>
        </p:txBody>
      </p:sp>
      <p:grpSp>
        <p:nvGrpSpPr>
          <p:cNvPr id="18" name="Group 17"/>
          <p:cNvGrpSpPr/>
          <p:nvPr/>
        </p:nvGrpSpPr>
        <p:grpSpPr>
          <a:xfrm>
            <a:off x="973868" y="2774745"/>
            <a:ext cx="7255732" cy="1349580"/>
            <a:chOff x="10519708" y="982550"/>
            <a:chExt cx="7255732" cy="1349580"/>
          </a:xfrm>
        </p:grpSpPr>
        <p:grpSp>
          <p:nvGrpSpPr>
            <p:cNvPr id="19" name="Group 3"/>
            <p:cNvGrpSpPr/>
            <p:nvPr/>
          </p:nvGrpSpPr>
          <p:grpSpPr>
            <a:xfrm>
              <a:off x="10519708" y="982550"/>
              <a:ext cx="6734377" cy="1349580"/>
              <a:chOff x="0" y="0"/>
              <a:chExt cx="10499395" cy="1799441"/>
            </a:xfrm>
            <a:noFill/>
          </p:grpSpPr>
          <p:sp>
            <p:nvSpPr>
              <p:cNvPr id="21" name="AutoShape 4"/>
              <p:cNvSpPr/>
              <p:nvPr/>
            </p:nvSpPr>
            <p:spPr>
              <a:xfrm>
                <a:off x="0" y="0"/>
                <a:ext cx="10499395" cy="1799441"/>
              </a:xfrm>
              <a:prstGeom prst="rect">
                <a:avLst/>
              </a:prstGeom>
              <a:grpFill/>
              <a:ln>
                <a:noFill/>
              </a:ln>
            </p:spPr>
          </p:sp>
          <p:sp>
            <p:nvSpPr>
              <p:cNvPr id="22"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20"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a:t>
              </a:r>
              <a:r>
                <a:rPr lang="en-US" sz="3600" smtClean="0">
                  <a:latin typeface="Arial" pitchFamily="34" charset="0"/>
                  <a:cs typeface="Arial" pitchFamily="34" charset="0"/>
                </a:rPr>
                <a:t>học</a:t>
              </a:r>
              <a:endParaRPr lang="en-US" sz="3600">
                <a:latin typeface="Arial" pitchFamily="34" charset="0"/>
                <a:cs typeface="Arial" pitchFamily="34" charset="0"/>
              </a:endParaRPr>
            </a:p>
          </p:txBody>
        </p:sp>
      </p:grpSp>
      <p:grpSp>
        <p:nvGrpSpPr>
          <p:cNvPr id="23" name="Group 22"/>
          <p:cNvGrpSpPr/>
          <p:nvPr/>
        </p:nvGrpSpPr>
        <p:grpSpPr>
          <a:xfrm>
            <a:off x="1002645" y="6272915"/>
            <a:ext cx="9511748" cy="2215991"/>
            <a:chOff x="10744200" y="7566222"/>
            <a:chExt cx="12974358" cy="2215991"/>
          </a:xfrm>
        </p:grpSpPr>
        <p:grpSp>
          <p:nvGrpSpPr>
            <p:cNvPr id="24" name="Group 6"/>
            <p:cNvGrpSpPr/>
            <p:nvPr/>
          </p:nvGrpSpPr>
          <p:grpSpPr>
            <a:xfrm>
              <a:off x="10744200" y="7619402"/>
              <a:ext cx="11624608" cy="1349580"/>
              <a:chOff x="0" y="0"/>
              <a:chExt cx="10499395" cy="1799441"/>
            </a:xfrm>
            <a:noFill/>
          </p:grpSpPr>
          <p:sp>
            <p:nvSpPr>
              <p:cNvPr id="26" name="AutoShape 7"/>
              <p:cNvSpPr/>
              <p:nvPr/>
            </p:nvSpPr>
            <p:spPr>
              <a:xfrm>
                <a:off x="0" y="0"/>
                <a:ext cx="10499395" cy="1799441"/>
              </a:xfrm>
              <a:prstGeom prst="rect">
                <a:avLst/>
              </a:prstGeom>
              <a:grpFill/>
            </p:spPr>
          </p:sp>
          <p:sp>
            <p:nvSpPr>
              <p:cNvPr id="27"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25" name="TextBox 9"/>
            <p:cNvSpPr txBox="1"/>
            <p:nvPr/>
          </p:nvSpPr>
          <p:spPr>
            <a:xfrm>
              <a:off x="12345778" y="7566222"/>
              <a:ext cx="11372780" cy="2215991"/>
            </a:xfrm>
            <a:prstGeom prst="rect">
              <a:avLst/>
            </a:prstGeom>
          </p:spPr>
          <p:txBody>
            <a:bodyPr wrap="square" lIns="0" tIns="0" rIns="0" bIns="0" rtlCol="0" anchor="t">
              <a:spAutoFit/>
            </a:bodyPr>
            <a:lstStyle/>
            <a:p>
              <a:pPr>
                <a:lnSpc>
                  <a:spcPct val="200000"/>
                </a:lnSpc>
              </a:pPr>
              <a:r>
                <a:rPr lang="en-US" sz="3600" smtClean="0">
                  <a:latin typeface="Arial" pitchFamily="34" charset="0"/>
                  <a:cs typeface="Arial" pitchFamily="34" charset="0"/>
                </a:rPr>
                <a:t>Chuẩn bị tiết học sau: Giải quyết một số nảy sinh trong gia đình</a:t>
              </a:r>
              <a:endParaRPr lang="en-US" sz="3600">
                <a:latin typeface="Arial" pitchFamily="34" charset="0"/>
                <a:cs typeface="Arial" pitchFamily="34" charset="0"/>
              </a:endParaRPr>
            </a:p>
          </p:txBody>
        </p:sp>
      </p:grpSp>
      <p:grpSp>
        <p:nvGrpSpPr>
          <p:cNvPr id="28" name="Group 27"/>
          <p:cNvGrpSpPr/>
          <p:nvPr/>
        </p:nvGrpSpPr>
        <p:grpSpPr>
          <a:xfrm>
            <a:off x="841892" y="4436957"/>
            <a:ext cx="9673708" cy="1349580"/>
            <a:chOff x="10744200" y="5832886"/>
            <a:chExt cx="12851103" cy="1349580"/>
          </a:xfrm>
        </p:grpSpPr>
        <p:grpSp>
          <p:nvGrpSpPr>
            <p:cNvPr id="29" name="Group 9"/>
            <p:cNvGrpSpPr/>
            <p:nvPr/>
          </p:nvGrpSpPr>
          <p:grpSpPr>
            <a:xfrm>
              <a:off x="10744200" y="5832886"/>
              <a:ext cx="11624608" cy="1349580"/>
              <a:chOff x="0" y="0"/>
              <a:chExt cx="10499395" cy="1799441"/>
            </a:xfrm>
            <a:noFill/>
          </p:grpSpPr>
          <p:sp>
            <p:nvSpPr>
              <p:cNvPr id="31" name="AutoShape 10"/>
              <p:cNvSpPr/>
              <p:nvPr/>
            </p:nvSpPr>
            <p:spPr>
              <a:xfrm>
                <a:off x="0" y="0"/>
                <a:ext cx="10499395" cy="1799441"/>
              </a:xfrm>
              <a:prstGeom prst="rect">
                <a:avLst/>
              </a:prstGeom>
              <a:grpFill/>
            </p:spPr>
          </p:sp>
          <p:sp>
            <p:nvSpPr>
              <p:cNvPr id="32"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30" name="TextBox 12"/>
            <p:cNvSpPr txBox="1"/>
            <p:nvPr/>
          </p:nvSpPr>
          <p:spPr>
            <a:xfrm>
              <a:off x="12565882" y="6080493"/>
              <a:ext cx="11029421" cy="728341"/>
            </a:xfrm>
            <a:prstGeom prst="rect">
              <a:avLst/>
            </a:prstGeom>
          </p:spPr>
          <p:txBody>
            <a:bodyPr wrap="square" lIns="0" tIns="0" rIns="0" bIns="0" rtlCol="0" anchor="t">
              <a:spAutoFit/>
            </a:bodyPr>
            <a:lstStyle/>
            <a:p>
              <a:pPr>
                <a:lnSpc>
                  <a:spcPct val="150000"/>
                </a:lnSpc>
              </a:pPr>
              <a:r>
                <a:rPr lang="en-US" sz="3600" smtClean="0">
                  <a:latin typeface="Arial" pitchFamily="34" charset="0"/>
                  <a:cs typeface="Arial" pitchFamily="34" charset="0"/>
                </a:rPr>
                <a:t>Chia sẻ lại bài học cho gia đình, bạn bè</a:t>
              </a:r>
              <a:endParaRPr lang="en-US" sz="3600">
                <a:latin typeface="Arial" pitchFamily="34" charset="0"/>
                <a:cs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4"/>
          <p:cNvPicPr>
            <a:picLocks noChangeAspect="1"/>
          </p:cNvPicPr>
          <p:nvPr/>
        </p:nvPicPr>
        <p:blipFill>
          <a:blip r:embed="rId2"/>
          <a:srcRect/>
          <a:stretch>
            <a:fillRect/>
          </a:stretch>
        </p:blipFill>
        <p:spPr>
          <a:xfrm>
            <a:off x="0" y="0"/>
            <a:ext cx="18288000" cy="10366438"/>
          </a:xfrm>
          <a:prstGeom prst="rect">
            <a:avLst/>
          </a:prstGeom>
        </p:spPr>
      </p:pic>
      <p:sp>
        <p:nvSpPr>
          <p:cNvPr id="19" name="Rectangle 18"/>
          <p:cNvSpPr/>
          <p:nvPr/>
        </p:nvSpPr>
        <p:spPr>
          <a:xfrm>
            <a:off x="4495800" y="409552"/>
            <a:ext cx="10439400" cy="2691250"/>
          </a:xfrm>
          <a:prstGeom prst="rect">
            <a:avLst/>
          </a:prstGeom>
        </p:spPr>
        <p:txBody>
          <a:bodyPr wrap="square">
            <a:spAutoFit/>
          </a:bodyPr>
          <a:lstStyle/>
          <a:p>
            <a:pPr algn="just">
              <a:lnSpc>
                <a:spcPct val="150000"/>
              </a:lnSpc>
            </a:pPr>
            <a:r>
              <a:rPr lang="vi-VN" sz="6000" b="1">
                <a:solidFill>
                  <a:schemeClr val="bg1"/>
                </a:solidFill>
              </a:rPr>
              <a:t>Gia đình là một món quà – thứ luôn tồn tại mãi mãi.</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2482" b="22482"/>
          <a:stretch>
            <a:fillRect/>
          </a:stretch>
        </p:blipFill>
        <p:spPr>
          <a:xfrm>
            <a:off x="0" y="0"/>
            <a:ext cx="18288000" cy="10287000"/>
          </a:xfrm>
          <a:prstGeom prst="rect">
            <a:avLst/>
          </a:prstGeom>
        </p:spPr>
      </p:pic>
      <p:sp>
        <p:nvSpPr>
          <p:cNvPr id="3" name="TextBox 2"/>
          <p:cNvSpPr txBox="1"/>
          <p:nvPr/>
        </p:nvSpPr>
        <p:spPr>
          <a:xfrm>
            <a:off x="384315" y="1311682"/>
            <a:ext cx="6858000" cy="3831818"/>
          </a:xfrm>
          <a:prstGeom prst="rect">
            <a:avLst/>
          </a:prstGeom>
          <a:noFill/>
        </p:spPr>
        <p:txBody>
          <a:bodyPr wrap="square" rtlCol="0">
            <a:spAutoFit/>
          </a:bodyPr>
          <a:lstStyle/>
          <a:p>
            <a:pPr algn="ctr">
              <a:lnSpc>
                <a:spcPct val="150000"/>
              </a:lnSpc>
            </a:pPr>
            <a:r>
              <a:rPr lang="en-US" sz="5400" b="1" smtClean="0">
                <a:latin typeface="Arial" pitchFamily="34" charset="0"/>
                <a:cs typeface="Arial" pitchFamily="34" charset="0"/>
              </a:rPr>
              <a:t>CẢM ƠN THẦY CÔ VÀ CÁC EM ĐÃ CHÚ Ý LẮNG NGHE</a:t>
            </a:r>
            <a:endParaRPr lang="vi-VN" sz="54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
          <p:cNvSpPr/>
          <p:nvPr/>
        </p:nvSpPr>
        <p:spPr>
          <a:xfrm>
            <a:off x="0" y="0"/>
            <a:ext cx="18288000" cy="10287000"/>
          </a:xfrm>
          <a:prstGeom prst="rect">
            <a:avLst/>
          </a:prstGeom>
          <a:solidFill>
            <a:srgbClr val="F1E7DF"/>
          </a:solidFill>
        </p:spPr>
      </p:sp>
      <p:pic>
        <p:nvPicPr>
          <p:cNvPr id="5" name="Picture 2"/>
          <p:cNvPicPr>
            <a:picLocks noChangeAspect="1"/>
          </p:cNvPicPr>
          <p:nvPr/>
        </p:nvPicPr>
        <p:blipFill>
          <a:blip r:embed="rId2"/>
          <a:srcRect/>
          <a:stretch>
            <a:fillRect/>
          </a:stretch>
        </p:blipFill>
        <p:spPr>
          <a:xfrm>
            <a:off x="11248527" y="3410785"/>
            <a:ext cx="4358791" cy="4206233"/>
          </a:xfrm>
          <a:prstGeom prst="rect">
            <a:avLst/>
          </a:prstGeom>
        </p:spPr>
      </p:pic>
      <p:pic>
        <p:nvPicPr>
          <p:cNvPr id="6" name="Picture 4"/>
          <p:cNvPicPr>
            <a:picLocks noChangeAspect="1"/>
          </p:cNvPicPr>
          <p:nvPr/>
        </p:nvPicPr>
        <p:blipFill>
          <a:blip r:embed="rId3"/>
          <a:srcRect/>
          <a:stretch>
            <a:fillRect/>
          </a:stretch>
        </p:blipFill>
        <p:spPr>
          <a:xfrm>
            <a:off x="1028350" y="1943100"/>
            <a:ext cx="6473370" cy="6380228"/>
          </a:xfrm>
          <a:prstGeom prst="rect">
            <a:avLst/>
          </a:prstGeom>
        </p:spPr>
      </p:pic>
      <p:pic>
        <p:nvPicPr>
          <p:cNvPr id="7" name="Picture 5"/>
          <p:cNvPicPr>
            <a:picLocks noChangeAspect="1"/>
          </p:cNvPicPr>
          <p:nvPr/>
        </p:nvPicPr>
        <p:blipFill>
          <a:blip r:embed="rId4"/>
          <a:srcRect/>
          <a:stretch>
            <a:fillRect/>
          </a:stretch>
        </p:blipFill>
        <p:spPr>
          <a:xfrm>
            <a:off x="1828800" y="2148128"/>
            <a:ext cx="6719679" cy="7186372"/>
          </a:xfrm>
          <a:prstGeom prst="rect">
            <a:avLst/>
          </a:prstGeom>
        </p:spPr>
      </p:pic>
      <p:pic>
        <p:nvPicPr>
          <p:cNvPr id="8" name="Picture 10"/>
          <p:cNvPicPr>
            <a:picLocks noChangeAspect="1"/>
          </p:cNvPicPr>
          <p:nvPr/>
        </p:nvPicPr>
        <p:blipFill>
          <a:blip r:embed="rId5"/>
          <a:srcRect/>
          <a:stretch>
            <a:fillRect/>
          </a:stretch>
        </p:blipFill>
        <p:spPr>
          <a:xfrm>
            <a:off x="10543257" y="3391888"/>
            <a:ext cx="2720244" cy="1084697"/>
          </a:xfrm>
          <a:prstGeom prst="rect">
            <a:avLst/>
          </a:prstGeom>
        </p:spPr>
      </p:pic>
      <p:pic>
        <p:nvPicPr>
          <p:cNvPr id="9" name="Picture 11"/>
          <p:cNvPicPr>
            <a:picLocks noChangeAspect="1"/>
          </p:cNvPicPr>
          <p:nvPr/>
        </p:nvPicPr>
        <p:blipFill>
          <a:blip r:embed="rId6"/>
          <a:srcRect/>
          <a:stretch>
            <a:fillRect/>
          </a:stretch>
        </p:blipFill>
        <p:spPr>
          <a:xfrm rot="928867">
            <a:off x="14777258" y="5760944"/>
            <a:ext cx="1480351" cy="2161096"/>
          </a:xfrm>
          <a:prstGeom prst="rect">
            <a:avLst/>
          </a:prstGeom>
        </p:spPr>
      </p:pic>
      <p:pic>
        <p:nvPicPr>
          <p:cNvPr id="10" name="Picture 12"/>
          <p:cNvPicPr>
            <a:picLocks noChangeAspect="1"/>
          </p:cNvPicPr>
          <p:nvPr/>
        </p:nvPicPr>
        <p:blipFill>
          <a:blip r:embed="rId7"/>
          <a:srcRect/>
          <a:stretch>
            <a:fillRect/>
          </a:stretch>
        </p:blipFill>
        <p:spPr>
          <a:xfrm>
            <a:off x="14515691" y="6888819"/>
            <a:ext cx="1869356" cy="780044"/>
          </a:xfrm>
          <a:prstGeom prst="rect">
            <a:avLst/>
          </a:prstGeom>
        </p:spPr>
      </p:pic>
      <p:pic>
        <p:nvPicPr>
          <p:cNvPr id="11" name="Picture 13"/>
          <p:cNvPicPr>
            <a:picLocks noChangeAspect="1"/>
          </p:cNvPicPr>
          <p:nvPr/>
        </p:nvPicPr>
        <p:blipFill>
          <a:blip r:embed="rId8">
            <a:alphaModFix amt="90000"/>
          </a:blip>
          <a:srcRect/>
          <a:stretch>
            <a:fillRect/>
          </a:stretch>
        </p:blipFill>
        <p:spPr>
          <a:xfrm>
            <a:off x="3626539" y="1508402"/>
            <a:ext cx="3124200" cy="1747365"/>
          </a:xfrm>
          <a:prstGeom prst="rect">
            <a:avLst/>
          </a:prstGeom>
        </p:spPr>
      </p:pic>
      <p:sp>
        <p:nvSpPr>
          <p:cNvPr id="12" name="TextBox 9"/>
          <p:cNvSpPr txBox="1"/>
          <p:nvPr/>
        </p:nvSpPr>
        <p:spPr>
          <a:xfrm>
            <a:off x="11582400" y="4305300"/>
            <a:ext cx="3593672" cy="2863413"/>
          </a:xfrm>
          <a:prstGeom prst="rect">
            <a:avLst/>
          </a:prstGeom>
        </p:spPr>
        <p:txBody>
          <a:bodyPr wrap="square" lIns="0" tIns="0" rIns="0" bIns="0" rtlCol="0" anchor="t">
            <a:spAutoFit/>
          </a:bodyPr>
          <a:lstStyle/>
          <a:p>
            <a:pPr algn="ctr">
              <a:lnSpc>
                <a:spcPct val="150000"/>
              </a:lnSpc>
            </a:pPr>
            <a:r>
              <a:rPr lang="en-US" sz="3200" b="1" smtClean="0">
                <a:solidFill>
                  <a:srgbClr val="2B2926"/>
                </a:solidFill>
                <a:latin typeface="Arial" pitchFamily="34" charset="0"/>
                <a:cs typeface="Arial" pitchFamily="34" charset="0"/>
              </a:rPr>
              <a:t>Sưu tầm những câu ca dao, tục ngữ, thành ngữ về tình cảm gia đình</a:t>
            </a:r>
            <a:endParaRPr lang="en-US" sz="3200" b="1">
              <a:solidFill>
                <a:srgbClr val="2B2926"/>
              </a:solidFill>
              <a:latin typeface="Arial" pitchFamily="34" charset="0"/>
              <a:cs typeface="Arial" pitchFamily="34" charset="0"/>
            </a:endParaRPr>
          </a:p>
        </p:txBody>
      </p:sp>
      <p:sp>
        <p:nvSpPr>
          <p:cNvPr id="13" name="Rectangle 12"/>
          <p:cNvSpPr/>
          <p:nvPr/>
        </p:nvSpPr>
        <p:spPr>
          <a:xfrm>
            <a:off x="1828799" y="3924300"/>
            <a:ext cx="6719679" cy="3785652"/>
          </a:xfrm>
          <a:prstGeom prst="rect">
            <a:avLst/>
          </a:prstGeom>
        </p:spPr>
        <p:txBody>
          <a:bodyPr wrap="square">
            <a:spAutoFit/>
          </a:bodyPr>
          <a:lstStyle/>
          <a:p>
            <a:pPr algn="ctr">
              <a:lnSpc>
                <a:spcPct val="200000"/>
              </a:lnSpc>
            </a:pPr>
            <a:r>
              <a:rPr lang="vi-VN" sz="2400" smtClean="0"/>
              <a:t>Ví dụ:</a:t>
            </a:r>
          </a:p>
          <a:p>
            <a:pPr algn="ctr">
              <a:lnSpc>
                <a:spcPct val="200000"/>
              </a:lnSpc>
            </a:pPr>
            <a:r>
              <a:rPr lang="vi-VN" sz="2400" smtClean="0"/>
              <a:t>Công </a:t>
            </a:r>
            <a:r>
              <a:rPr lang="vi-VN" sz="2400"/>
              <a:t>cha như núi Thái Sơn, </a:t>
            </a:r>
          </a:p>
          <a:p>
            <a:pPr algn="ctr">
              <a:lnSpc>
                <a:spcPct val="200000"/>
              </a:lnSpc>
            </a:pPr>
            <a:r>
              <a:rPr lang="vi-VN" sz="2400"/>
              <a:t>Nghĩa mẹ như nước trong nguồn chảy ra.</a:t>
            </a:r>
          </a:p>
          <a:p>
            <a:pPr algn="ctr">
              <a:lnSpc>
                <a:spcPct val="200000"/>
              </a:lnSpc>
            </a:pPr>
            <a:r>
              <a:rPr lang="vi-VN" sz="2400"/>
              <a:t>Một lòng thờ mẹ kính cha,</a:t>
            </a:r>
          </a:p>
          <a:p>
            <a:pPr algn="ctr">
              <a:lnSpc>
                <a:spcPct val="200000"/>
              </a:lnSpc>
            </a:pPr>
            <a:r>
              <a:rPr lang="vi-VN" sz="2400"/>
              <a:t>Cho tròn chữ hiếu mới là đạo con.</a:t>
            </a:r>
          </a:p>
        </p:txBody>
      </p:sp>
      <p:sp>
        <p:nvSpPr>
          <p:cNvPr id="14" name="Rectangle 13"/>
          <p:cNvSpPr/>
          <p:nvPr/>
        </p:nvSpPr>
        <p:spPr>
          <a:xfrm>
            <a:off x="2621699" y="3774390"/>
            <a:ext cx="5133877" cy="3785652"/>
          </a:xfrm>
          <a:prstGeom prst="rect">
            <a:avLst/>
          </a:prstGeom>
        </p:spPr>
        <p:txBody>
          <a:bodyPr wrap="square">
            <a:spAutoFit/>
          </a:bodyPr>
          <a:lstStyle/>
          <a:p>
            <a:r>
              <a:rPr lang="vi-VN" sz="2400" b="1"/>
              <a:t> Những câu ca dao, tục ngữ về tình cảm cha mẹ - con cái</a:t>
            </a:r>
          </a:p>
          <a:p>
            <a:endParaRPr lang="vi-VN" sz="2400" smtClean="0"/>
          </a:p>
          <a:p>
            <a:r>
              <a:rPr lang="vi-VN" sz="2400" smtClean="0"/>
              <a:t>- Lên </a:t>
            </a:r>
            <a:r>
              <a:rPr lang="vi-VN" sz="2400"/>
              <a:t>non mới biết non cao,</a:t>
            </a:r>
          </a:p>
          <a:p>
            <a:r>
              <a:rPr lang="vi-VN" sz="2400"/>
              <a:t>Nuôi con mới biết công lao mẹ hiền.</a:t>
            </a:r>
          </a:p>
          <a:p>
            <a:r>
              <a:rPr lang="vi-VN" sz="2400"/>
              <a:t>- Cá không ăn muối cá ươn</a:t>
            </a:r>
          </a:p>
          <a:p>
            <a:r>
              <a:rPr lang="vi-VN" sz="2400"/>
              <a:t>Con cãi cha mẹ trăm đường con hư.</a:t>
            </a:r>
          </a:p>
          <a:p>
            <a:r>
              <a:rPr lang="vi-VN" sz="2400" smtClean="0"/>
              <a:t>- Công </a:t>
            </a:r>
            <a:r>
              <a:rPr lang="vi-VN" sz="2400"/>
              <a:t>cha nặng lắm ai ơi,</a:t>
            </a:r>
          </a:p>
          <a:p>
            <a:r>
              <a:rPr lang="vi-VN" sz="2400"/>
              <a:t>Nghĩa mẹ bằng trời chín tháng cưu mang.</a:t>
            </a:r>
          </a:p>
        </p:txBody>
      </p:sp>
      <p:sp>
        <p:nvSpPr>
          <p:cNvPr id="15" name="Rectangle 14"/>
          <p:cNvSpPr/>
          <p:nvPr/>
        </p:nvSpPr>
        <p:spPr>
          <a:xfrm>
            <a:off x="2294577" y="3391888"/>
            <a:ext cx="5460999" cy="5078313"/>
          </a:xfrm>
          <a:prstGeom prst="rect">
            <a:avLst/>
          </a:prstGeom>
        </p:spPr>
        <p:txBody>
          <a:bodyPr wrap="square">
            <a:spAutoFit/>
          </a:bodyPr>
          <a:lstStyle/>
          <a:p>
            <a:pPr>
              <a:lnSpc>
                <a:spcPct val="150000"/>
              </a:lnSpc>
            </a:pPr>
            <a:r>
              <a:rPr lang="vi-VN" sz="2400" b="1"/>
              <a:t>Những câu ca dao, tục ngữ về tình cảm anh chị em</a:t>
            </a:r>
          </a:p>
          <a:p>
            <a:pPr>
              <a:lnSpc>
                <a:spcPct val="150000"/>
              </a:lnSpc>
            </a:pPr>
            <a:r>
              <a:rPr lang="vi-VN" sz="2400"/>
              <a:t> </a:t>
            </a:r>
            <a:endParaRPr lang="vi-VN" sz="2400" smtClean="0"/>
          </a:p>
          <a:p>
            <a:pPr>
              <a:lnSpc>
                <a:spcPct val="150000"/>
              </a:lnSpc>
            </a:pPr>
            <a:r>
              <a:rPr lang="vi-VN" sz="2400" smtClean="0"/>
              <a:t>- Anh </a:t>
            </a:r>
            <a:r>
              <a:rPr lang="vi-VN" sz="2400"/>
              <a:t>em trên kính dưới nhường</a:t>
            </a:r>
          </a:p>
          <a:p>
            <a:pPr>
              <a:lnSpc>
                <a:spcPct val="150000"/>
              </a:lnSpc>
            </a:pPr>
            <a:r>
              <a:rPr lang="vi-VN" sz="2400"/>
              <a:t>Là nhà có phúc, mọi đường yên vui.</a:t>
            </a:r>
          </a:p>
          <a:p>
            <a:pPr>
              <a:lnSpc>
                <a:spcPct val="150000"/>
              </a:lnSpc>
            </a:pPr>
            <a:r>
              <a:rPr lang="vi-VN" sz="2400"/>
              <a:t>-</a:t>
            </a:r>
            <a:r>
              <a:rPr lang="vi-VN" sz="2400" smtClean="0"/>
              <a:t> </a:t>
            </a:r>
            <a:r>
              <a:rPr lang="vi-VN" sz="2400"/>
              <a:t>Khôn ngoan đối đáp người ngoài </a:t>
            </a:r>
          </a:p>
          <a:p>
            <a:pPr>
              <a:lnSpc>
                <a:spcPct val="150000"/>
              </a:lnSpc>
            </a:pPr>
            <a:r>
              <a:rPr lang="vi-VN" sz="2400"/>
              <a:t>Gà cùng một mẹ chớ hoài đá nhau</a:t>
            </a:r>
            <a:r>
              <a:rPr lang="vi-VN" sz="2400" smtClean="0"/>
              <a:t>.</a:t>
            </a:r>
          </a:p>
          <a:p>
            <a:pPr>
              <a:lnSpc>
                <a:spcPct val="150000"/>
              </a:lnSpc>
            </a:pPr>
            <a:r>
              <a:rPr lang="vi-VN" sz="2400" smtClean="0"/>
              <a:t>- Anh </a:t>
            </a:r>
            <a:r>
              <a:rPr lang="vi-VN" sz="2400"/>
              <a:t>em như chông như mác</a:t>
            </a:r>
            <a:r>
              <a:rPr lang="vi-VN" sz="2400" smtClean="0"/>
              <a:t>.</a:t>
            </a:r>
          </a:p>
          <a:p>
            <a:pPr>
              <a:lnSpc>
                <a:spcPct val="150000"/>
              </a:lnSpc>
            </a:pPr>
            <a:r>
              <a:rPr lang="vi-VN" sz="2400" smtClean="0"/>
              <a:t>- Một </a:t>
            </a:r>
            <a:r>
              <a:rPr lang="vi-VN" sz="2400"/>
              <a:t>giọt máu đào hơn ao nước lã.</a:t>
            </a:r>
          </a:p>
        </p:txBody>
      </p:sp>
      <p:sp>
        <p:nvSpPr>
          <p:cNvPr id="16" name="Rectangle 15"/>
          <p:cNvSpPr/>
          <p:nvPr/>
        </p:nvSpPr>
        <p:spPr>
          <a:xfrm>
            <a:off x="2085937" y="3554968"/>
            <a:ext cx="6205404" cy="4524315"/>
          </a:xfrm>
          <a:prstGeom prst="rect">
            <a:avLst/>
          </a:prstGeom>
        </p:spPr>
        <p:txBody>
          <a:bodyPr wrap="square">
            <a:spAutoFit/>
          </a:bodyPr>
          <a:lstStyle/>
          <a:p>
            <a:r>
              <a:rPr lang="vi-VN" sz="2400" b="1"/>
              <a:t>Các câu ca dao, tục ngữ về tình cảm ông bà - con </a:t>
            </a:r>
            <a:r>
              <a:rPr lang="vi-VN" sz="2400" b="1" smtClean="0"/>
              <a:t>cháu</a:t>
            </a:r>
          </a:p>
          <a:p>
            <a:endParaRPr lang="vi-VN" sz="2400" b="1"/>
          </a:p>
          <a:p>
            <a:r>
              <a:rPr lang="vi-VN" sz="2400"/>
              <a:t> </a:t>
            </a:r>
            <a:r>
              <a:rPr lang="vi-VN" sz="2400" smtClean="0"/>
              <a:t>- Ngó </a:t>
            </a:r>
            <a:r>
              <a:rPr lang="vi-VN" sz="2400"/>
              <a:t>lên nuộc lạt mái nhà,</a:t>
            </a:r>
          </a:p>
          <a:p>
            <a:r>
              <a:rPr lang="vi-VN" sz="2400"/>
              <a:t>Bao nhiêu nuộc lạt nhớ ông bà bấy nhiêu.</a:t>
            </a:r>
          </a:p>
          <a:p>
            <a:r>
              <a:rPr lang="vi-VN" sz="2400" smtClean="0"/>
              <a:t>- Con </a:t>
            </a:r>
            <a:r>
              <a:rPr lang="vi-VN" sz="2400"/>
              <a:t>người có cố, có ông</a:t>
            </a:r>
          </a:p>
          <a:p>
            <a:r>
              <a:rPr lang="vi-VN" sz="2400"/>
              <a:t>Như cây có cội, như sông có nguồn.</a:t>
            </a:r>
          </a:p>
          <a:p>
            <a:r>
              <a:rPr lang="vi-VN" sz="2400"/>
              <a:t>- Bà ơi cháu quý bà thay</a:t>
            </a:r>
          </a:p>
          <a:p>
            <a:r>
              <a:rPr lang="vi-VN" sz="2400"/>
              <a:t>Quý bà về nỗi bà hay cho quà</a:t>
            </a:r>
            <a:r>
              <a:rPr lang="vi-VN" sz="2400" smtClean="0"/>
              <a:t>.</a:t>
            </a:r>
          </a:p>
          <a:p>
            <a:r>
              <a:rPr lang="vi-VN" sz="2400" smtClean="0"/>
              <a:t>-</a:t>
            </a:r>
            <a:r>
              <a:rPr lang="vi-VN" sz="2400"/>
              <a:t> Chim trời có tổ người có tông​.</a:t>
            </a:r>
          </a:p>
          <a:p>
            <a:r>
              <a:rPr lang="vi-VN" sz="2400" smtClean="0"/>
              <a:t>-</a:t>
            </a:r>
            <a:r>
              <a:rPr lang="vi-VN" sz="2400"/>
              <a:t> Cây kia ăn quả ai trồng</a:t>
            </a:r>
          </a:p>
          <a:p>
            <a:r>
              <a:rPr lang="vi-VN" sz="2400"/>
              <a:t>Sông kia uống nước hỏi dòng từ đâu.​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5" grpId="1"/>
      <p:bldP spid="16" grpId="0"/>
      <p:bldP spid="1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7D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0615" r="30615"/>
          <a:stretch>
            <a:fillRect/>
          </a:stretch>
        </p:blipFill>
        <p:spPr>
          <a:xfrm>
            <a:off x="0" y="0"/>
            <a:ext cx="6019800" cy="10287000"/>
          </a:xfrm>
          <a:prstGeom prst="rect">
            <a:avLst/>
          </a:prstGeom>
        </p:spPr>
      </p:pic>
      <p:sp>
        <p:nvSpPr>
          <p:cNvPr id="3" name="TextBox 3"/>
          <p:cNvSpPr txBox="1"/>
          <p:nvPr/>
        </p:nvSpPr>
        <p:spPr>
          <a:xfrm>
            <a:off x="8229600" y="1714500"/>
            <a:ext cx="7628870" cy="2339038"/>
          </a:xfrm>
          <a:prstGeom prst="rect">
            <a:avLst/>
          </a:prstGeom>
        </p:spPr>
        <p:txBody>
          <a:bodyPr lIns="0" tIns="0" rIns="0" bIns="0" rtlCol="0" anchor="t">
            <a:spAutoFit/>
          </a:bodyPr>
          <a:lstStyle/>
          <a:p>
            <a:pPr marL="0" lvl="0" indent="0" algn="ctr">
              <a:lnSpc>
                <a:spcPct val="150000"/>
              </a:lnSpc>
            </a:pPr>
            <a:r>
              <a:rPr lang="en-US" sz="5400" b="1">
                <a:solidFill>
                  <a:srgbClr val="3D3D3D"/>
                </a:solidFill>
                <a:latin typeface="Arial" pitchFamily="34" charset="0"/>
                <a:cs typeface="Arial" pitchFamily="34" charset="0"/>
              </a:rPr>
              <a:t>CHỦ ĐỀ 5: </a:t>
            </a:r>
            <a:endParaRPr lang="en-US" sz="5400" b="1" smtClean="0">
              <a:solidFill>
                <a:srgbClr val="3D3D3D"/>
              </a:solidFill>
              <a:latin typeface="Arial" pitchFamily="34" charset="0"/>
              <a:cs typeface="Arial" pitchFamily="34" charset="0"/>
            </a:endParaRPr>
          </a:p>
          <a:p>
            <a:pPr marL="0" lvl="0" indent="0" algn="ctr">
              <a:lnSpc>
                <a:spcPct val="150000"/>
              </a:lnSpc>
            </a:pPr>
            <a:r>
              <a:rPr lang="en-US" sz="5400" b="1" smtClean="0">
                <a:solidFill>
                  <a:srgbClr val="3D3D3D"/>
                </a:solidFill>
                <a:latin typeface="Arial" pitchFamily="34" charset="0"/>
                <a:cs typeface="Arial" pitchFamily="34" charset="0"/>
              </a:rPr>
              <a:t>EM </a:t>
            </a:r>
            <a:r>
              <a:rPr lang="en-US" sz="5400" b="1">
                <a:solidFill>
                  <a:srgbClr val="3D3D3D"/>
                </a:solidFill>
                <a:latin typeface="Arial" pitchFamily="34" charset="0"/>
                <a:cs typeface="Arial" pitchFamily="34" charset="0"/>
              </a:rPr>
              <a:t>VỚI GIA ĐÌNH </a:t>
            </a:r>
          </a:p>
        </p:txBody>
      </p:sp>
      <p:sp>
        <p:nvSpPr>
          <p:cNvPr id="4" name="TextBox 4"/>
          <p:cNvSpPr txBox="1"/>
          <p:nvPr/>
        </p:nvSpPr>
        <p:spPr>
          <a:xfrm>
            <a:off x="6629400" y="4533900"/>
            <a:ext cx="10363200" cy="4431983"/>
          </a:xfrm>
          <a:prstGeom prst="rect">
            <a:avLst/>
          </a:prstGeom>
        </p:spPr>
        <p:txBody>
          <a:bodyPr wrap="square" lIns="0" tIns="0" rIns="0" bIns="0" rtlCol="0" anchor="t">
            <a:spAutoFit/>
          </a:bodyPr>
          <a:lstStyle/>
          <a:p>
            <a:pPr algn="ctr">
              <a:lnSpc>
                <a:spcPct val="150000"/>
              </a:lnSpc>
            </a:pPr>
            <a:r>
              <a:rPr lang="en-US" sz="4800" b="1">
                <a:solidFill>
                  <a:srgbClr val="3D3D3D"/>
                </a:solidFill>
                <a:latin typeface="Arial" pitchFamily="34" charset="0"/>
                <a:cs typeface="Arial" pitchFamily="34" charset="0"/>
              </a:rPr>
              <a:t>TUẦN 17 - TIẾT 2: </a:t>
            </a:r>
            <a:endParaRPr lang="en-US" sz="4800" b="1" smtClean="0">
              <a:solidFill>
                <a:srgbClr val="3D3D3D"/>
              </a:solidFill>
              <a:latin typeface="Arial" pitchFamily="34" charset="0"/>
              <a:cs typeface="Arial" pitchFamily="34" charset="0"/>
            </a:endParaRPr>
          </a:p>
          <a:p>
            <a:pPr algn="ctr">
              <a:lnSpc>
                <a:spcPct val="150000"/>
              </a:lnSpc>
            </a:pPr>
            <a:r>
              <a:rPr lang="en-US" sz="4800" b="1" smtClean="0">
                <a:solidFill>
                  <a:srgbClr val="3D3D3D"/>
                </a:solidFill>
                <a:latin typeface="Arial" pitchFamily="34" charset="0"/>
                <a:cs typeface="Arial" pitchFamily="34" charset="0"/>
              </a:rPr>
              <a:t>ĐỘNG </a:t>
            </a:r>
            <a:r>
              <a:rPr lang="en-US" sz="4800" b="1">
                <a:solidFill>
                  <a:srgbClr val="3D3D3D"/>
                </a:solidFill>
                <a:latin typeface="Arial" pitchFamily="34" charset="0"/>
                <a:cs typeface="Arial" pitchFamily="34" charset="0"/>
              </a:rPr>
              <a:t>VIÊN, CHĂM SÓC NGƯỜI THÂN TRONG GIA ĐÌNH</a:t>
            </a:r>
          </a:p>
          <a:p>
            <a:pPr marL="0" lvl="0" indent="0" algn="ctr">
              <a:lnSpc>
                <a:spcPct val="150000"/>
              </a:lnSpc>
            </a:pPr>
            <a:endParaRPr lang="en-US" sz="4800" b="1">
              <a:solidFill>
                <a:srgbClr val="3D3D3D"/>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798" r="21798"/>
          <a:stretch>
            <a:fillRect/>
          </a:stretch>
        </p:blipFill>
        <p:spPr>
          <a:xfrm>
            <a:off x="9643254" y="0"/>
            <a:ext cx="9025746" cy="10668000"/>
          </a:xfrm>
          <a:prstGeom prst="rect">
            <a:avLst/>
          </a:prstGeom>
        </p:spPr>
      </p:pic>
      <p:sp>
        <p:nvSpPr>
          <p:cNvPr id="3" name="TextBox 3"/>
          <p:cNvSpPr txBox="1"/>
          <p:nvPr/>
        </p:nvSpPr>
        <p:spPr>
          <a:xfrm>
            <a:off x="1170069" y="1156695"/>
            <a:ext cx="6956262" cy="792461"/>
          </a:xfrm>
          <a:prstGeom prst="rect">
            <a:avLst/>
          </a:prstGeom>
        </p:spPr>
        <p:txBody>
          <a:bodyPr lIns="0" tIns="0" rIns="0" bIns="0" rtlCol="0" anchor="t">
            <a:spAutoFit/>
          </a:bodyPr>
          <a:lstStyle/>
          <a:p>
            <a:pPr marL="0" lvl="0" indent="0">
              <a:lnSpc>
                <a:spcPts val="6600"/>
              </a:lnSpc>
            </a:pPr>
            <a:r>
              <a:rPr lang="en-US" sz="5400" b="1">
                <a:solidFill>
                  <a:srgbClr val="3D3D3D"/>
                </a:solidFill>
                <a:latin typeface="Arial" pitchFamily="34" charset="0"/>
                <a:cs typeface="Arial" pitchFamily="34" charset="0"/>
              </a:rPr>
              <a:t>NỘI DUNG BÀI HỌC</a:t>
            </a:r>
          </a:p>
        </p:txBody>
      </p:sp>
      <p:sp>
        <p:nvSpPr>
          <p:cNvPr id="4" name="TextBox 4"/>
          <p:cNvSpPr txBox="1"/>
          <p:nvPr/>
        </p:nvSpPr>
        <p:spPr>
          <a:xfrm>
            <a:off x="457200" y="2552700"/>
            <a:ext cx="8382000" cy="3693319"/>
          </a:xfrm>
          <a:prstGeom prst="rect">
            <a:avLst/>
          </a:prstGeom>
        </p:spPr>
        <p:txBody>
          <a:bodyPr wrap="square" lIns="0" tIns="0" rIns="0" bIns="0" rtlCol="0" anchor="t">
            <a:spAutoFit/>
          </a:bodyPr>
          <a:lstStyle/>
          <a:p>
            <a:pPr algn="just">
              <a:lnSpc>
                <a:spcPct val="150000"/>
              </a:lnSpc>
            </a:pPr>
            <a:r>
              <a:rPr lang="en-US" sz="4000">
                <a:solidFill>
                  <a:srgbClr val="3D3D3D"/>
                </a:solidFill>
                <a:latin typeface="Arial" pitchFamily="34" charset="0"/>
                <a:cs typeface="Arial" pitchFamily="34" charset="0"/>
              </a:rPr>
              <a:t>Hoạt động 1: Nhận diện hành động, lời nói động viên người thân trong gia đình</a:t>
            </a:r>
          </a:p>
          <a:p>
            <a:pPr marL="0" lvl="0" indent="0" algn="just">
              <a:lnSpc>
                <a:spcPct val="150000"/>
              </a:lnSpc>
              <a:spcBef>
                <a:spcPct val="0"/>
              </a:spcBef>
            </a:pPr>
            <a:endParaRPr lang="en-US" sz="4000">
              <a:solidFill>
                <a:srgbClr val="3D3D3D"/>
              </a:solidFill>
              <a:latin typeface="Arial" pitchFamily="34" charset="0"/>
              <a:cs typeface="Arial" pitchFamily="34" charset="0"/>
            </a:endParaRPr>
          </a:p>
        </p:txBody>
      </p:sp>
      <p:sp>
        <p:nvSpPr>
          <p:cNvPr id="5" name="TextBox 5"/>
          <p:cNvSpPr txBox="1"/>
          <p:nvPr/>
        </p:nvSpPr>
        <p:spPr>
          <a:xfrm>
            <a:off x="457200" y="5866028"/>
            <a:ext cx="8382000" cy="3693319"/>
          </a:xfrm>
          <a:prstGeom prst="rect">
            <a:avLst/>
          </a:prstGeom>
        </p:spPr>
        <p:txBody>
          <a:bodyPr wrap="square" lIns="0" tIns="0" rIns="0" bIns="0" rtlCol="0" anchor="t">
            <a:spAutoFit/>
          </a:bodyPr>
          <a:lstStyle/>
          <a:p>
            <a:pPr algn="just">
              <a:lnSpc>
                <a:spcPct val="150000"/>
              </a:lnSpc>
            </a:pPr>
            <a:r>
              <a:rPr lang="en-US" sz="4000">
                <a:solidFill>
                  <a:srgbClr val="3D3D3D"/>
                </a:solidFill>
                <a:latin typeface="Arial" pitchFamily="34" charset="0"/>
                <a:cs typeface="Arial" pitchFamily="34" charset="0"/>
              </a:rPr>
              <a:t>Hoạt động 2: Xác định những lời nói, hành động em cần thực hiện để động viên, chăm sóc người thân.</a:t>
            </a:r>
          </a:p>
          <a:p>
            <a:pPr marL="0" lvl="0" indent="0" algn="just">
              <a:lnSpc>
                <a:spcPct val="150000"/>
              </a:lnSpc>
              <a:spcBef>
                <a:spcPct val="0"/>
              </a:spcBef>
            </a:pPr>
            <a:endParaRPr lang="en-US" sz="4000">
              <a:solidFill>
                <a:srgbClr val="3D3D3D"/>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807252" y="5725776"/>
            <a:ext cx="10673496" cy="2407872"/>
          </a:xfrm>
          <a:prstGeom prst="rect">
            <a:avLst/>
          </a:prstGeom>
          <a:solidFill>
            <a:srgbClr val="FFFFFF"/>
          </a:solidFill>
        </p:spPr>
      </p:sp>
      <p:sp>
        <p:nvSpPr>
          <p:cNvPr id="3" name="TextBox 3"/>
          <p:cNvSpPr txBox="1"/>
          <p:nvPr/>
        </p:nvSpPr>
        <p:spPr>
          <a:xfrm>
            <a:off x="4035852" y="6172394"/>
            <a:ext cx="10289748" cy="2323906"/>
          </a:xfrm>
          <a:prstGeom prst="rect">
            <a:avLst/>
          </a:prstGeom>
        </p:spPr>
        <p:txBody>
          <a:bodyPr wrap="square" lIns="0" tIns="0" rIns="0" bIns="0" rtlCol="0" anchor="t">
            <a:spAutoFit/>
          </a:bodyPr>
          <a:lstStyle/>
          <a:p>
            <a:pPr algn="just">
              <a:lnSpc>
                <a:spcPct val="150000"/>
              </a:lnSpc>
            </a:pPr>
            <a:r>
              <a:rPr lang="en-US" sz="3500" b="1" smtClean="0">
                <a:solidFill>
                  <a:srgbClr val="FF0000"/>
                </a:solidFill>
                <a:latin typeface="Arial" pitchFamily="34" charset="0"/>
                <a:cs typeface="Arial" pitchFamily="34" charset="0"/>
              </a:rPr>
              <a:t>HOẠT ĐỘNG 1: NHẬN DIỆN HÀNH ĐỘNG, LỜI NÓI ĐỘNG VIÊN NGƯỜI THÂN TRONG GIA ĐÌNH</a:t>
            </a:r>
          </a:p>
          <a:p>
            <a:pPr marL="0" lvl="0" indent="0" algn="just">
              <a:lnSpc>
                <a:spcPct val="150000"/>
              </a:lnSpc>
              <a:spcBef>
                <a:spcPct val="0"/>
              </a:spcBef>
            </a:pPr>
            <a:endParaRPr lang="en-US" sz="3500" b="1">
              <a:solidFill>
                <a:srgbClr val="FF0000"/>
              </a:solidFill>
              <a:latin typeface="Arial" pitchFamily="34" charset="0"/>
              <a:cs typeface="Arial" pitchFamily="34" charset="0"/>
            </a:endParaRPr>
          </a:p>
        </p:txBody>
      </p:sp>
    </p:spTree>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70141" y="495300"/>
            <a:ext cx="15947718" cy="2215991"/>
          </a:xfrm>
          <a:prstGeom prst="rect">
            <a:avLst/>
          </a:prstGeom>
        </p:spPr>
        <p:txBody>
          <a:bodyPr lIns="0" tIns="0" rIns="0" bIns="0" rtlCol="0" anchor="t">
            <a:spAutoFit/>
          </a:bodyPr>
          <a:lstStyle/>
          <a:p>
            <a:pPr algn="ctr">
              <a:lnSpc>
                <a:spcPct val="150000"/>
              </a:lnSpc>
            </a:pPr>
            <a:r>
              <a:rPr lang="en-US" sz="4800" b="1">
                <a:solidFill>
                  <a:srgbClr val="3D3D3D"/>
                </a:solidFill>
                <a:latin typeface="Arial" pitchFamily="34" charset="0"/>
                <a:cs typeface="Arial" pitchFamily="34" charset="0"/>
              </a:rPr>
              <a:t>Những hành động, lời nói nào dưới đây có tác dụng động viên người thân trong gia đình</a:t>
            </a:r>
            <a:r>
              <a:rPr lang="en-US" sz="4800" b="1" smtClean="0">
                <a:solidFill>
                  <a:srgbClr val="3D3D3D"/>
                </a:solidFill>
                <a:latin typeface="Arial" pitchFamily="34" charset="0"/>
                <a:cs typeface="Arial" pitchFamily="34" charset="0"/>
              </a:rPr>
              <a:t>:</a:t>
            </a:r>
            <a:endParaRPr lang="en-US" sz="4800" b="1">
              <a:solidFill>
                <a:srgbClr val="3D3D3D"/>
              </a:solidFill>
              <a:latin typeface="Arial" pitchFamily="34" charset="0"/>
              <a:cs typeface="Arial" pitchFamily="34" charset="0"/>
            </a:endParaRPr>
          </a:p>
        </p:txBody>
      </p:sp>
      <p:sp>
        <p:nvSpPr>
          <p:cNvPr id="3" name="AutoShape 3"/>
          <p:cNvSpPr/>
          <p:nvPr/>
        </p:nvSpPr>
        <p:spPr>
          <a:xfrm>
            <a:off x="0" y="3025302"/>
            <a:ext cx="18288000" cy="7261698"/>
          </a:xfrm>
          <a:prstGeom prst="rect">
            <a:avLst/>
          </a:prstGeom>
          <a:solidFill>
            <a:srgbClr val="F1E7DF"/>
          </a:solidFill>
        </p:spPr>
      </p:sp>
      <p:sp>
        <p:nvSpPr>
          <p:cNvPr id="4" name="TextBox 4"/>
          <p:cNvSpPr txBox="1"/>
          <p:nvPr/>
        </p:nvSpPr>
        <p:spPr>
          <a:xfrm>
            <a:off x="1505169" y="3671773"/>
            <a:ext cx="3752631" cy="2492990"/>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An ủi khi người thân có chuyện không vui.</a:t>
            </a:r>
          </a:p>
        </p:txBody>
      </p:sp>
      <p:sp>
        <p:nvSpPr>
          <p:cNvPr id="5" name="TextBox 5"/>
          <p:cNvSpPr txBox="1"/>
          <p:nvPr/>
        </p:nvSpPr>
        <p:spPr>
          <a:xfrm>
            <a:off x="552231" y="3657803"/>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1</a:t>
            </a:r>
          </a:p>
        </p:txBody>
      </p:sp>
      <p:sp>
        <p:nvSpPr>
          <p:cNvPr id="6" name="TextBox 6"/>
          <p:cNvSpPr txBox="1"/>
          <p:nvPr/>
        </p:nvSpPr>
        <p:spPr>
          <a:xfrm>
            <a:off x="6972738" y="3671773"/>
            <a:ext cx="4426492" cy="2492990"/>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T</a:t>
            </a:r>
            <a:r>
              <a:rPr lang="en-US" sz="3600" u="none">
                <a:solidFill>
                  <a:srgbClr val="3D3D3D"/>
                </a:solidFill>
                <a:latin typeface="Arial" pitchFamily="34" charset="0"/>
                <a:cs typeface="Arial" pitchFamily="34" charset="0"/>
              </a:rPr>
              <a:t>rách mắng khi người thân làm </a:t>
            </a:r>
            <a:r>
              <a:rPr lang="en-US" sz="3600" u="none" smtClean="0">
                <a:solidFill>
                  <a:srgbClr val="3D3D3D"/>
                </a:solidFill>
                <a:latin typeface="Arial" pitchFamily="34" charset="0"/>
                <a:cs typeface="Arial" pitchFamily="34" charset="0"/>
              </a:rPr>
              <a:t>điều </a:t>
            </a:r>
            <a:r>
              <a:rPr lang="en-US" sz="3600" u="none">
                <a:solidFill>
                  <a:srgbClr val="3D3D3D"/>
                </a:solidFill>
                <a:latin typeface="Arial" pitchFamily="34" charset="0"/>
                <a:cs typeface="Arial" pitchFamily="34" charset="0"/>
              </a:rPr>
              <a:t>sai</a:t>
            </a:r>
          </a:p>
        </p:txBody>
      </p:sp>
      <p:sp>
        <p:nvSpPr>
          <p:cNvPr id="7" name="TextBox 7"/>
          <p:cNvSpPr txBox="1"/>
          <p:nvPr/>
        </p:nvSpPr>
        <p:spPr>
          <a:xfrm>
            <a:off x="6019800" y="3657803"/>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2</a:t>
            </a:r>
          </a:p>
        </p:txBody>
      </p:sp>
      <p:sp>
        <p:nvSpPr>
          <p:cNvPr id="8" name="TextBox 8"/>
          <p:cNvSpPr txBox="1"/>
          <p:nvPr/>
        </p:nvSpPr>
        <p:spPr>
          <a:xfrm>
            <a:off x="13175708" y="3671773"/>
            <a:ext cx="4426492" cy="2492990"/>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Khen ngợi mỗi khi người thân đạt được thành công dù nhỏ</a:t>
            </a:r>
          </a:p>
        </p:txBody>
      </p:sp>
      <p:sp>
        <p:nvSpPr>
          <p:cNvPr id="9" name="TextBox 9"/>
          <p:cNvSpPr txBox="1"/>
          <p:nvPr/>
        </p:nvSpPr>
        <p:spPr>
          <a:xfrm>
            <a:off x="12222770" y="3657803"/>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3</a:t>
            </a:r>
          </a:p>
        </p:txBody>
      </p:sp>
      <p:sp>
        <p:nvSpPr>
          <p:cNvPr id="10" name="TextBox 10"/>
          <p:cNvSpPr txBox="1"/>
          <p:nvPr/>
        </p:nvSpPr>
        <p:spPr>
          <a:xfrm>
            <a:off x="1505169" y="6858392"/>
            <a:ext cx="3752631"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Chăm chỉ học tập</a:t>
            </a:r>
          </a:p>
        </p:txBody>
      </p:sp>
      <p:sp>
        <p:nvSpPr>
          <p:cNvPr id="11" name="TextBox 11"/>
          <p:cNvSpPr txBox="1"/>
          <p:nvPr/>
        </p:nvSpPr>
        <p:spPr>
          <a:xfrm>
            <a:off x="6972738" y="6858392"/>
            <a:ext cx="4426492" cy="2390334"/>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Cố gắng vươn lên trong học tập để đạt kết quả tốt</a:t>
            </a:r>
          </a:p>
        </p:txBody>
      </p:sp>
      <p:sp>
        <p:nvSpPr>
          <p:cNvPr id="12" name="TextBox 12"/>
          <p:cNvSpPr txBox="1"/>
          <p:nvPr/>
        </p:nvSpPr>
        <p:spPr>
          <a:xfrm>
            <a:off x="13175708" y="6858392"/>
            <a:ext cx="4426492" cy="2390334"/>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Tặng quà cho người thân nhân dịp sinh nhật.</a:t>
            </a:r>
          </a:p>
        </p:txBody>
      </p:sp>
      <p:sp>
        <p:nvSpPr>
          <p:cNvPr id="13" name="TextBox 13"/>
          <p:cNvSpPr txBox="1"/>
          <p:nvPr/>
        </p:nvSpPr>
        <p:spPr>
          <a:xfrm>
            <a:off x="552231" y="6801242"/>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4</a:t>
            </a:r>
          </a:p>
        </p:txBody>
      </p:sp>
      <p:sp>
        <p:nvSpPr>
          <p:cNvPr id="14" name="TextBox 14"/>
          <p:cNvSpPr txBox="1"/>
          <p:nvPr/>
        </p:nvSpPr>
        <p:spPr>
          <a:xfrm>
            <a:off x="6019800" y="6801242"/>
            <a:ext cx="952938" cy="890180"/>
          </a:xfrm>
          <a:prstGeom prst="rect">
            <a:avLst/>
          </a:prstGeom>
        </p:spPr>
        <p:txBody>
          <a:bodyPr lIns="0" tIns="0" rIns="0" bIns="0" rtlCol="0" anchor="t">
            <a:spAutoFit/>
          </a:bodyPr>
          <a:lstStyle/>
          <a:p>
            <a:pPr marL="0" lvl="0" indent="0" algn="just">
              <a:lnSpc>
                <a:spcPct val="150000"/>
              </a:lnSpc>
              <a:spcBef>
                <a:spcPct val="0"/>
              </a:spcBef>
            </a:pPr>
            <a:r>
              <a:rPr lang="en-US" sz="4400" b="1" u="sng" smtClean="0">
                <a:solidFill>
                  <a:srgbClr val="3D3D3D"/>
                </a:solidFill>
                <a:latin typeface="Arial" pitchFamily="34" charset="0"/>
                <a:cs typeface="Arial" pitchFamily="34" charset="0"/>
              </a:rPr>
              <a:t>5</a:t>
            </a:r>
            <a:endParaRPr lang="en-US" sz="4400" b="1" u="sng">
              <a:solidFill>
                <a:srgbClr val="3D3D3D"/>
              </a:solidFill>
              <a:latin typeface="Arial" pitchFamily="34" charset="0"/>
              <a:cs typeface="Arial" pitchFamily="34" charset="0"/>
            </a:endParaRPr>
          </a:p>
        </p:txBody>
      </p:sp>
      <p:sp>
        <p:nvSpPr>
          <p:cNvPr id="15" name="TextBox 15"/>
          <p:cNvSpPr txBox="1"/>
          <p:nvPr/>
        </p:nvSpPr>
        <p:spPr>
          <a:xfrm>
            <a:off x="12222770" y="6801242"/>
            <a:ext cx="952938" cy="1015663"/>
          </a:xfrm>
          <a:prstGeom prst="rect">
            <a:avLst/>
          </a:prstGeom>
        </p:spPr>
        <p:txBody>
          <a:bodyPr lIns="0" tIns="0" rIns="0" bIns="0" rtlCol="0" anchor="t">
            <a:spAutoFit/>
          </a:bodyPr>
          <a:lstStyle/>
          <a:p>
            <a:pPr marL="0" lvl="0" indent="0" algn="just">
              <a:lnSpc>
                <a:spcPct val="150000"/>
              </a:lnSpc>
              <a:spcBef>
                <a:spcPct val="0"/>
              </a:spcBef>
            </a:pPr>
            <a:r>
              <a:rPr lang="en-US" sz="4400" b="1" u="sng">
                <a:solidFill>
                  <a:srgbClr val="3D3D3D"/>
                </a:solidFill>
                <a:latin typeface="Arial" pitchFamily="34" charset="0"/>
                <a:cs typeface="Arial" pitchFamily="34" charset="0"/>
              </a:rPr>
              <a:t>6</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00"/>
                                        <p:tgtEl>
                                          <p:spTgt spid="15"/>
                                        </p:tgtEl>
                                      </p:cBhvr>
                                    </p:animEffect>
                                    <p:anim calcmode="lin" valueType="num">
                                      <p:cBhvr>
                                        <p:cTn id="75" dur="1000" fill="hold"/>
                                        <p:tgtEl>
                                          <p:spTgt spid="15"/>
                                        </p:tgtEl>
                                        <p:attrNameLst>
                                          <p:attrName>ppt_x</p:attrName>
                                        </p:attrNameLst>
                                      </p:cBhvr>
                                      <p:tavLst>
                                        <p:tav tm="0">
                                          <p:val>
                                            <p:strVal val="#ppt_x"/>
                                          </p:val>
                                        </p:tav>
                                        <p:tav tm="100000">
                                          <p:val>
                                            <p:strVal val="#ppt_x"/>
                                          </p:val>
                                        </p:tav>
                                      </p:tavLst>
                                    </p:anim>
                                    <p:anim calcmode="lin" valueType="num">
                                      <p:cBhvr>
                                        <p:cTn id="76" dur="1000" fill="hold"/>
                                        <p:tgtEl>
                                          <p:spTgt spid="1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623842" y="0"/>
            <a:ext cx="9664158" cy="10287000"/>
          </a:xfrm>
          <a:prstGeom prst="rect">
            <a:avLst/>
          </a:prstGeom>
          <a:solidFill>
            <a:srgbClr val="F1E7D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626614" y="6776568"/>
            <a:ext cx="1347442" cy="134744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304270" y="1795525"/>
            <a:ext cx="1945748" cy="1705183"/>
          </a:xfrm>
          <a:prstGeom prst="rect">
            <a:avLst/>
          </a:prstGeom>
        </p:spPr>
      </p:pic>
      <p:pic>
        <p:nvPicPr>
          <p:cNvPr id="5" name="Picture 5"/>
          <p:cNvPicPr>
            <a:picLocks noChangeAspect="1"/>
          </p:cNvPicPr>
          <p:nvPr/>
        </p:nvPicPr>
        <p:blipFill>
          <a:blip r:embed="rId6"/>
          <a:srcRect l="48124" t="70687" r="7188" b="8684"/>
          <a:stretch>
            <a:fillRect/>
          </a:stretch>
        </p:blipFill>
        <p:spPr>
          <a:xfrm>
            <a:off x="70621" y="4087608"/>
            <a:ext cx="8300860" cy="5377920"/>
          </a:xfrm>
          <a:prstGeom prst="rect">
            <a:avLst/>
          </a:prstGeom>
        </p:spPr>
      </p:pic>
      <p:sp>
        <p:nvSpPr>
          <p:cNvPr id="6" name="TextBox 6"/>
          <p:cNvSpPr txBox="1"/>
          <p:nvPr/>
        </p:nvSpPr>
        <p:spPr>
          <a:xfrm>
            <a:off x="1504464" y="2648117"/>
            <a:ext cx="5485745" cy="945708"/>
          </a:xfrm>
          <a:prstGeom prst="rect">
            <a:avLst/>
          </a:prstGeom>
        </p:spPr>
        <p:txBody>
          <a:bodyPr lIns="0" tIns="0" rIns="0" bIns="0" rtlCol="0" anchor="t">
            <a:spAutoFit/>
          </a:bodyPr>
          <a:lstStyle/>
          <a:p>
            <a:pPr marL="0" lvl="0" indent="0" algn="just">
              <a:lnSpc>
                <a:spcPct val="150000"/>
              </a:lnSpc>
            </a:pPr>
            <a:r>
              <a:rPr lang="en-US" sz="4674" b="1">
                <a:solidFill>
                  <a:srgbClr val="FF0000"/>
                </a:solidFill>
                <a:latin typeface="Arial" pitchFamily="34" charset="0"/>
                <a:cs typeface="Arial" pitchFamily="34" charset="0"/>
              </a:rPr>
              <a:t>THẢO LUẬN NHÓM</a:t>
            </a:r>
          </a:p>
        </p:txBody>
      </p:sp>
      <p:sp>
        <p:nvSpPr>
          <p:cNvPr id="7" name="TextBox 7"/>
          <p:cNvSpPr txBox="1"/>
          <p:nvPr/>
        </p:nvSpPr>
        <p:spPr>
          <a:xfrm>
            <a:off x="12115802" y="1351081"/>
            <a:ext cx="5486398" cy="332398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Em đã thực hiện được những lời nói, hành động nào để động viên người thân trong gia đình?</a:t>
            </a:r>
          </a:p>
        </p:txBody>
      </p:sp>
      <p:sp>
        <p:nvSpPr>
          <p:cNvPr id="8" name="TextBox 8"/>
          <p:cNvSpPr txBox="1"/>
          <p:nvPr/>
        </p:nvSpPr>
        <p:spPr>
          <a:xfrm>
            <a:off x="12115801" y="6052441"/>
            <a:ext cx="5486398" cy="332398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Nêu cảm xúc của em khi động viên người thân và khi em nhận được sự động viên từ người thân.</a:t>
            </a:r>
          </a:p>
        </p:txBody>
      </p:sp>
      <p:pic>
        <p:nvPicPr>
          <p:cNvPr id="9"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3285969" y="590717"/>
            <a:ext cx="1922734" cy="205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904966" cy="10287000"/>
          </a:xfrm>
          <a:prstGeom prst="rect">
            <a:avLst/>
          </a:prstGeom>
          <a:solidFill>
            <a:srgbClr val="F1E7DF"/>
          </a:solidFill>
        </p:spPr>
      </p:sp>
      <p:sp>
        <p:nvSpPr>
          <p:cNvPr id="3" name="TextBox 3"/>
          <p:cNvSpPr txBox="1"/>
          <p:nvPr/>
        </p:nvSpPr>
        <p:spPr>
          <a:xfrm>
            <a:off x="1028700" y="4905613"/>
            <a:ext cx="3544617" cy="1092543"/>
          </a:xfrm>
          <a:prstGeom prst="rect">
            <a:avLst/>
          </a:prstGeom>
        </p:spPr>
        <p:txBody>
          <a:bodyPr lIns="0" tIns="0" rIns="0" bIns="0" rtlCol="0" anchor="t">
            <a:spAutoFit/>
          </a:bodyPr>
          <a:lstStyle/>
          <a:p>
            <a:pPr marL="0" lvl="0" indent="0" algn="just">
              <a:lnSpc>
                <a:spcPct val="150000"/>
              </a:lnSpc>
            </a:pPr>
            <a:r>
              <a:rPr lang="en-US" sz="5400" b="1">
                <a:solidFill>
                  <a:srgbClr val="3D3D3D"/>
                </a:solidFill>
                <a:latin typeface="Arial" pitchFamily="34" charset="0"/>
                <a:cs typeface="Arial" pitchFamily="34" charset="0"/>
              </a:rPr>
              <a:t>KẾT LUẬN</a:t>
            </a:r>
          </a:p>
        </p:txBody>
      </p:sp>
      <p:sp>
        <p:nvSpPr>
          <p:cNvPr id="4" name="TextBox 4"/>
          <p:cNvSpPr txBox="1"/>
          <p:nvPr/>
        </p:nvSpPr>
        <p:spPr>
          <a:xfrm>
            <a:off x="8181318" y="807303"/>
            <a:ext cx="8558905"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A</a:t>
            </a:r>
            <a:r>
              <a:rPr lang="en-US" sz="3600" u="none">
                <a:solidFill>
                  <a:srgbClr val="3D3D3D"/>
                </a:solidFill>
                <a:latin typeface="Arial" pitchFamily="34" charset="0"/>
                <a:cs typeface="Arial" pitchFamily="34" charset="0"/>
              </a:rPr>
              <a:t>n ủi khi người thân có chuyện không vui.</a:t>
            </a:r>
          </a:p>
        </p:txBody>
      </p:sp>
      <p:sp>
        <p:nvSpPr>
          <p:cNvPr id="5" name="TextBox 5"/>
          <p:cNvSpPr txBox="1"/>
          <p:nvPr/>
        </p:nvSpPr>
        <p:spPr>
          <a:xfrm>
            <a:off x="8181319" y="2324100"/>
            <a:ext cx="8558905" cy="1559338"/>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Khen ngợi mỗi khi người thân đạt được thành công dù nhỏ</a:t>
            </a:r>
          </a:p>
        </p:txBody>
      </p:sp>
      <p:sp>
        <p:nvSpPr>
          <p:cNvPr id="6" name="TextBox 6"/>
          <p:cNvSpPr txBox="1"/>
          <p:nvPr/>
        </p:nvSpPr>
        <p:spPr>
          <a:xfrm>
            <a:off x="8181319" y="4606135"/>
            <a:ext cx="7274854" cy="728341"/>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Chăm chỉ học tập</a:t>
            </a:r>
          </a:p>
        </p:txBody>
      </p:sp>
      <p:sp>
        <p:nvSpPr>
          <p:cNvPr id="7" name="TextBox 7"/>
          <p:cNvSpPr txBox="1"/>
          <p:nvPr/>
        </p:nvSpPr>
        <p:spPr>
          <a:xfrm>
            <a:off x="8181318" y="6057900"/>
            <a:ext cx="8558905"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Cố gắng vươn lên trong học tập để đạt kết quả tốt</a:t>
            </a: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1028700"/>
            <a:ext cx="476392" cy="4763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2705100"/>
            <a:ext cx="476392" cy="476392"/>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4800124"/>
            <a:ext cx="476392" cy="476392"/>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6438900"/>
            <a:ext cx="476392" cy="476392"/>
          </a:xfrm>
          <a:prstGeom prst="rect">
            <a:avLst/>
          </a:prstGeom>
        </p:spPr>
      </p:pic>
      <p:sp>
        <p:nvSpPr>
          <p:cNvPr id="12" name="TextBox 12"/>
          <p:cNvSpPr txBox="1"/>
          <p:nvPr/>
        </p:nvSpPr>
        <p:spPr>
          <a:xfrm>
            <a:off x="8181319" y="7962900"/>
            <a:ext cx="855890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3D3D3D"/>
                </a:solidFill>
                <a:latin typeface="Arial" pitchFamily="34" charset="0"/>
                <a:cs typeface="Arial" pitchFamily="34" charset="0"/>
              </a:rPr>
              <a:t>Tặng quà cho người thân nhân dịp sinh nhật.</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74031" y="8343485"/>
            <a:ext cx="476392" cy="47639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35260" y="2317029"/>
            <a:ext cx="2331496" cy="228910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582" b="21093"/>
          <a:stretch>
            <a:fillRect/>
          </a:stretch>
        </p:blipFill>
        <p:spPr>
          <a:xfrm>
            <a:off x="0" y="3040032"/>
            <a:ext cx="18288000" cy="7842372"/>
          </a:xfrm>
          <a:prstGeom prst="rect">
            <a:avLst/>
          </a:prstGeom>
        </p:spPr>
      </p:pic>
      <p:sp>
        <p:nvSpPr>
          <p:cNvPr id="3" name="TextBox 3"/>
          <p:cNvSpPr txBox="1"/>
          <p:nvPr/>
        </p:nvSpPr>
        <p:spPr>
          <a:xfrm>
            <a:off x="755837" y="670601"/>
            <a:ext cx="16776326" cy="3187091"/>
          </a:xfrm>
          <a:prstGeom prst="rect">
            <a:avLst/>
          </a:prstGeom>
        </p:spPr>
        <p:txBody>
          <a:bodyPr lIns="0" tIns="0" rIns="0" bIns="0" rtlCol="0" anchor="t">
            <a:spAutoFit/>
          </a:bodyPr>
          <a:lstStyle/>
          <a:p>
            <a:pPr algn="ctr">
              <a:lnSpc>
                <a:spcPct val="150000"/>
              </a:lnSpc>
            </a:pPr>
            <a:r>
              <a:rPr lang="en-US" sz="4800" b="1" spc="-115">
                <a:solidFill>
                  <a:srgbClr val="FF0000"/>
                </a:solidFill>
                <a:latin typeface="Arial" pitchFamily="34" charset="0"/>
                <a:cs typeface="Arial" pitchFamily="34" charset="0"/>
              </a:rPr>
              <a:t>Hoạt động 2: Xác định những lời nói, hành động em cần thực hiện để động viên, chăm sóc người thân.</a:t>
            </a:r>
          </a:p>
          <a:p>
            <a:pPr algn="ctr">
              <a:lnSpc>
                <a:spcPct val="150000"/>
              </a:lnSpc>
            </a:pPr>
            <a:endParaRPr lang="en-US" sz="4800" b="1" spc="-115">
              <a:solidFill>
                <a:srgbClr val="FF0000"/>
              </a:solidFill>
              <a:latin typeface="Arial" pitchFamily="34" charset="0"/>
              <a:cs typeface="Arial" pitchFamily="34" charset="0"/>
            </a:endParaRPr>
          </a:p>
        </p:txBody>
      </p:sp>
    </p:spTree>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749</Words>
  <Application>Microsoft Office PowerPoint</Application>
  <PresentationFormat>Custom</PresentationFormat>
  <Paragraphs>94</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Arimo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Trắng Màu be Nhạt Đơn giản Bản thuyết trình</dc:title>
  <dc:creator>DELL</dc:creator>
  <cp:lastModifiedBy>DELL</cp:lastModifiedBy>
  <cp:revision>5</cp:revision>
  <dcterms:created xsi:type="dcterms:W3CDTF">2006-08-16T00:00:00Z</dcterms:created>
  <dcterms:modified xsi:type="dcterms:W3CDTF">2021-09-22T06:22:17Z</dcterms:modified>
  <dc:identifier>DAEqofA8Cno</dc:identifier>
</cp:coreProperties>
</file>