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8288000" cy="10287000"/>
  <p:notesSz cx="6858000" cy="9144000"/>
  <p:embeddedFontLst>
    <p:embeddedFont>
      <p:font typeface="Public Sans Bold" charset="0"/>
      <p:regular r:id="rId18"/>
    </p:embeddedFont>
    <p:embeddedFont>
      <p:font typeface="Calibri"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7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2563" b="22683"/>
          <a:stretch>
            <a:fillRect/>
          </a:stretch>
        </p:blipFill>
        <p:spPr>
          <a:xfrm>
            <a:off x="918972" y="1104900"/>
            <a:ext cx="16230600" cy="4839370"/>
          </a:xfrm>
          <a:prstGeom prst="rect">
            <a:avLst/>
          </a:prstGeom>
        </p:spPr>
      </p:pic>
      <p:sp>
        <p:nvSpPr>
          <p:cNvPr id="3" name="TextBox 3"/>
          <p:cNvSpPr txBox="1"/>
          <p:nvPr/>
        </p:nvSpPr>
        <p:spPr>
          <a:xfrm>
            <a:off x="2494164" y="6563681"/>
            <a:ext cx="13080216" cy="1175450"/>
          </a:xfrm>
          <a:prstGeom prst="rect">
            <a:avLst/>
          </a:prstGeom>
        </p:spPr>
        <p:txBody>
          <a:bodyPr lIns="0" tIns="0" rIns="0" bIns="0" rtlCol="0" anchor="t">
            <a:spAutoFit/>
          </a:bodyPr>
          <a:lstStyle/>
          <a:p>
            <a:pPr>
              <a:lnSpc>
                <a:spcPts val="10422"/>
              </a:lnSpc>
            </a:pPr>
            <a:r>
              <a:rPr lang="en-US" sz="6000" b="1">
                <a:solidFill>
                  <a:srgbClr val="FF0000"/>
                </a:solidFill>
                <a:latin typeface="Arial" pitchFamily="34" charset="0"/>
                <a:cs typeface="Arial" pitchFamily="34" charset="0"/>
              </a:rPr>
              <a:t>CHÀO MỪNG THẦY CÔ VÀ CÁC 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59536" y="3465106"/>
            <a:ext cx="4945176" cy="3708882"/>
          </a:xfrm>
          <a:prstGeom prst="rect">
            <a:avLst/>
          </a:prstGeom>
        </p:spPr>
      </p:pic>
      <p:pic>
        <p:nvPicPr>
          <p:cNvPr id="3" name="Picture 3"/>
          <p:cNvPicPr>
            <a:picLocks noChangeAspect="1"/>
          </p:cNvPicPr>
          <p:nvPr/>
        </p:nvPicPr>
        <p:blipFill>
          <a:blip r:embed="rId3"/>
          <a:srcRect/>
          <a:stretch>
            <a:fillRect/>
          </a:stretch>
        </p:blipFill>
        <p:spPr>
          <a:xfrm>
            <a:off x="6458072" y="3465107"/>
            <a:ext cx="5200527" cy="3708882"/>
          </a:xfrm>
          <a:prstGeom prst="rect">
            <a:avLst/>
          </a:prstGeom>
        </p:spPr>
      </p:pic>
      <p:pic>
        <p:nvPicPr>
          <p:cNvPr id="4" name="Picture 4"/>
          <p:cNvPicPr>
            <a:picLocks noChangeAspect="1"/>
          </p:cNvPicPr>
          <p:nvPr/>
        </p:nvPicPr>
        <p:blipFill>
          <a:blip r:embed="rId4"/>
          <a:srcRect/>
          <a:stretch>
            <a:fillRect/>
          </a:stretch>
        </p:blipFill>
        <p:spPr>
          <a:xfrm>
            <a:off x="12324143" y="3465107"/>
            <a:ext cx="5049455" cy="3592950"/>
          </a:xfrm>
          <a:prstGeom prst="rect">
            <a:avLst/>
          </a:prstGeom>
        </p:spPr>
      </p:pic>
      <p:sp>
        <p:nvSpPr>
          <p:cNvPr id="5" name="TextBox 5"/>
          <p:cNvSpPr txBox="1"/>
          <p:nvPr/>
        </p:nvSpPr>
        <p:spPr>
          <a:xfrm>
            <a:off x="1684224" y="799257"/>
            <a:ext cx="14022501" cy="1905843"/>
          </a:xfrm>
          <a:prstGeom prst="rect">
            <a:avLst/>
          </a:prstGeom>
        </p:spPr>
        <p:txBody>
          <a:bodyPr lIns="0" tIns="0" rIns="0" bIns="0" rtlCol="0" anchor="t">
            <a:spAutoFit/>
          </a:bodyPr>
          <a:lstStyle/>
          <a:p>
            <a:pPr marL="0" lvl="0" indent="0" algn="ctr">
              <a:lnSpc>
                <a:spcPct val="150000"/>
              </a:lnSpc>
            </a:pPr>
            <a:r>
              <a:rPr lang="en-US" sz="4400" b="1" smtClean="0">
                <a:solidFill>
                  <a:srgbClr val="FF0000"/>
                </a:solidFill>
                <a:latin typeface="Arial" pitchFamily="34" charset="0"/>
                <a:cs typeface="Arial" pitchFamily="34" charset="0"/>
              </a:rPr>
              <a:t>Những việc nhà em cần chủ động, tự giác thực hiện trong gia đình</a:t>
            </a:r>
            <a:endParaRPr lang="en-US" sz="4400" b="1">
              <a:solidFill>
                <a:srgbClr val="FF0000"/>
              </a:solidFill>
              <a:latin typeface="Arial" pitchFamily="34" charset="0"/>
              <a:cs typeface="Arial" pitchFamily="34" charset="0"/>
            </a:endParaRPr>
          </a:p>
        </p:txBody>
      </p:sp>
      <p:sp>
        <p:nvSpPr>
          <p:cNvPr id="6" name="TextBox 6"/>
          <p:cNvSpPr txBox="1"/>
          <p:nvPr/>
        </p:nvSpPr>
        <p:spPr>
          <a:xfrm>
            <a:off x="12382384" y="7643677"/>
            <a:ext cx="4991214" cy="1477328"/>
          </a:xfrm>
          <a:prstGeom prst="rect">
            <a:avLst/>
          </a:prstGeom>
        </p:spPr>
        <p:txBody>
          <a:bodyPr wrap="square" lIns="0" tIns="0" rIns="0" bIns="0" rtlCol="0" anchor="t">
            <a:spAutoFit/>
          </a:bodyPr>
          <a:lstStyle/>
          <a:p>
            <a:pPr marL="0" lvl="0" indent="0" algn="ctr">
              <a:lnSpc>
                <a:spcPct val="150000"/>
              </a:lnSpc>
              <a:spcBef>
                <a:spcPct val="0"/>
              </a:spcBef>
            </a:pPr>
            <a:r>
              <a:rPr lang="en-US" sz="3200" smtClean="0">
                <a:solidFill>
                  <a:srgbClr val="000000"/>
                </a:solidFill>
                <a:latin typeface="Arial" pitchFamily="34" charset="0"/>
                <a:cs typeface="Arial" pitchFamily="34" charset="0"/>
              </a:rPr>
              <a:t>Chăm sóc người thân trong gia đình lúc ốm đau.</a:t>
            </a:r>
            <a:endParaRPr lang="en-US" sz="3200">
              <a:solidFill>
                <a:srgbClr val="000000"/>
              </a:solidFill>
              <a:latin typeface="Arial" pitchFamily="34" charset="0"/>
              <a:cs typeface="Arial" pitchFamily="34" charset="0"/>
            </a:endParaRPr>
          </a:p>
        </p:txBody>
      </p:sp>
      <p:sp>
        <p:nvSpPr>
          <p:cNvPr id="7" name="TextBox 7"/>
          <p:cNvSpPr txBox="1"/>
          <p:nvPr/>
        </p:nvSpPr>
        <p:spPr>
          <a:xfrm>
            <a:off x="6686672" y="7643677"/>
            <a:ext cx="4895728" cy="1477328"/>
          </a:xfrm>
          <a:prstGeom prst="rect">
            <a:avLst/>
          </a:prstGeom>
        </p:spPr>
        <p:txBody>
          <a:bodyPr wrap="square" lIns="0" tIns="0" rIns="0" bIns="0" rtlCol="0" anchor="t">
            <a:spAutoFit/>
          </a:bodyPr>
          <a:lstStyle/>
          <a:p>
            <a:pPr marL="0" lvl="0" indent="0" algn="ctr">
              <a:lnSpc>
                <a:spcPct val="150000"/>
              </a:lnSpc>
              <a:spcBef>
                <a:spcPct val="0"/>
              </a:spcBef>
            </a:pPr>
            <a:r>
              <a:rPr lang="en-US" sz="3200" smtClean="0">
                <a:solidFill>
                  <a:srgbClr val="000000"/>
                </a:solidFill>
                <a:latin typeface="Arial" pitchFamily="34" charset="0"/>
                <a:cs typeface="Arial" pitchFamily="34" charset="0"/>
              </a:rPr>
              <a:t>Sắp xếp đồ đạc trong nhà gọn gàng, ngăn nắp</a:t>
            </a:r>
            <a:endParaRPr lang="en-US" sz="3200">
              <a:solidFill>
                <a:srgbClr val="000000"/>
              </a:solidFill>
              <a:latin typeface="Arial" pitchFamily="34" charset="0"/>
              <a:cs typeface="Arial" pitchFamily="34" charset="0"/>
            </a:endParaRPr>
          </a:p>
        </p:txBody>
      </p:sp>
      <p:sp>
        <p:nvSpPr>
          <p:cNvPr id="8" name="TextBox 8"/>
          <p:cNvSpPr txBox="1"/>
          <p:nvPr/>
        </p:nvSpPr>
        <p:spPr>
          <a:xfrm>
            <a:off x="1282548" y="7643677"/>
            <a:ext cx="4099152" cy="1386085"/>
          </a:xfrm>
          <a:prstGeom prst="rect">
            <a:avLst/>
          </a:prstGeom>
        </p:spPr>
        <p:txBody>
          <a:bodyPr lIns="0" tIns="0" rIns="0" bIns="0" rtlCol="0" anchor="t">
            <a:spAutoFit/>
          </a:bodyPr>
          <a:lstStyle/>
          <a:p>
            <a:pPr marL="0" lvl="0" indent="0" algn="ctr">
              <a:lnSpc>
                <a:spcPct val="150000"/>
              </a:lnSpc>
              <a:spcBef>
                <a:spcPct val="0"/>
              </a:spcBef>
            </a:pPr>
            <a:r>
              <a:rPr lang="en-US" sz="3200" smtClean="0">
                <a:solidFill>
                  <a:srgbClr val="000000"/>
                </a:solidFill>
                <a:latin typeface="Arial" pitchFamily="34" charset="0"/>
                <a:cs typeface="Arial" pitchFamily="34" charset="0"/>
              </a:rPr>
              <a:t>Đưa, đón em đi học (nếu có em)</a:t>
            </a:r>
            <a:endParaRPr lang="en-US" sz="3200">
              <a:solidFill>
                <a:srgbClr val="000000"/>
              </a:solidFill>
              <a:latin typeface="Arial" pitchFamily="34" charset="0"/>
              <a:cs typeface="Arial"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708021" y="5372100"/>
            <a:ext cx="3157416" cy="3157416"/>
          </a:xfrm>
          <a:prstGeom prst="rect">
            <a:avLst/>
          </a:prstGeom>
        </p:spPr>
      </p:pic>
      <p:pic>
        <p:nvPicPr>
          <p:cNvPr id="3" name="Picture 3"/>
          <p:cNvPicPr>
            <a:picLocks noChangeAspect="1"/>
          </p:cNvPicPr>
          <p:nvPr/>
        </p:nvPicPr>
        <p:blipFill>
          <a:blip r:embed="rId3"/>
          <a:srcRect/>
          <a:stretch>
            <a:fillRect/>
          </a:stretch>
        </p:blipFill>
        <p:spPr>
          <a:xfrm>
            <a:off x="3429000" y="5372100"/>
            <a:ext cx="3329480" cy="3329480"/>
          </a:xfrm>
          <a:prstGeom prst="rect">
            <a:avLst/>
          </a:prstGeom>
        </p:spPr>
      </p:pic>
      <p:sp>
        <p:nvSpPr>
          <p:cNvPr id="4" name="TextBox 4"/>
          <p:cNvSpPr txBox="1"/>
          <p:nvPr/>
        </p:nvSpPr>
        <p:spPr>
          <a:xfrm>
            <a:off x="6418326" y="571500"/>
            <a:ext cx="5011674" cy="1384995"/>
          </a:xfrm>
          <a:prstGeom prst="rect">
            <a:avLst/>
          </a:prstGeom>
        </p:spPr>
        <p:txBody>
          <a:bodyPr wrap="square" lIns="0" tIns="0" rIns="0" bIns="0" rtlCol="0" anchor="t">
            <a:spAutoFit/>
          </a:bodyPr>
          <a:lstStyle/>
          <a:p>
            <a:pPr algn="just">
              <a:lnSpc>
                <a:spcPct val="150000"/>
              </a:lnSpc>
            </a:pPr>
            <a:r>
              <a:rPr lang="en-US" sz="6000" b="1">
                <a:solidFill>
                  <a:srgbClr val="FF0000"/>
                </a:solidFill>
                <a:latin typeface="Arial" pitchFamily="34" charset="0"/>
                <a:cs typeface="Arial" pitchFamily="34" charset="0"/>
              </a:rPr>
              <a:t>LUYỆN TẬP</a:t>
            </a:r>
          </a:p>
        </p:txBody>
      </p:sp>
      <p:sp>
        <p:nvSpPr>
          <p:cNvPr id="5" name="TextBox 5"/>
          <p:cNvSpPr txBox="1"/>
          <p:nvPr/>
        </p:nvSpPr>
        <p:spPr>
          <a:xfrm>
            <a:off x="1642872" y="2403866"/>
            <a:ext cx="16008949" cy="1846659"/>
          </a:xfrm>
          <a:prstGeom prst="rect">
            <a:avLst/>
          </a:prstGeom>
        </p:spPr>
        <p:txBody>
          <a:bodyPr wrap="square" lIns="0" tIns="0" rIns="0" bIns="0" rtlCol="0" anchor="t">
            <a:spAutoFit/>
          </a:bodyPr>
          <a:lstStyle/>
          <a:p>
            <a:pPr algn="just">
              <a:lnSpc>
                <a:spcPct val="150000"/>
              </a:lnSpc>
            </a:pPr>
            <a:r>
              <a:rPr lang="en-US" sz="4000" smtClean="0">
                <a:latin typeface="Arial" pitchFamily="34" charset="0"/>
                <a:cs typeface="Arial" pitchFamily="34" charset="0"/>
              </a:rPr>
              <a:t>Thảo luận để </a:t>
            </a:r>
            <a:r>
              <a:rPr lang="en-US" sz="4000">
                <a:latin typeface="Arial" pitchFamily="34" charset="0"/>
                <a:cs typeface="Arial" pitchFamily="34" charset="0"/>
              </a:rPr>
              <a:t>tranh biện về ý kiến sau: </a:t>
            </a:r>
            <a:endParaRPr lang="en-US" sz="4000" smtClean="0">
              <a:latin typeface="Arial" pitchFamily="34" charset="0"/>
              <a:cs typeface="Arial" pitchFamily="34" charset="0"/>
            </a:endParaRPr>
          </a:p>
          <a:p>
            <a:pPr algn="just">
              <a:lnSpc>
                <a:spcPct val="150000"/>
              </a:lnSpc>
            </a:pPr>
            <a:r>
              <a:rPr lang="en-US" sz="4000" b="1" i="1" smtClean="0">
                <a:latin typeface="Arial" pitchFamily="34" charset="0"/>
                <a:cs typeface="Arial" pitchFamily="34" charset="0"/>
              </a:rPr>
              <a:t>HS </a:t>
            </a:r>
            <a:r>
              <a:rPr lang="en-US" sz="4000" b="1" i="1">
                <a:latin typeface="Arial" pitchFamily="34" charset="0"/>
                <a:cs typeface="Arial" pitchFamily="34" charset="0"/>
              </a:rPr>
              <a:t>lớp 6 chỉ cần tập trung vào việc học, không cần làm việc nhà</a:t>
            </a:r>
            <a:r>
              <a:rPr lang="en-US" sz="4000" b="1" i="1" smtClean="0">
                <a:latin typeface="Arial" pitchFamily="34" charset="0"/>
                <a:cs typeface="Arial" pitchFamily="34" charset="0"/>
              </a:rPr>
              <a:t>.</a:t>
            </a:r>
            <a:endParaRPr lang="en-US" sz="4000" b="1" i="1">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8724" y="495300"/>
            <a:ext cx="16205890" cy="890180"/>
          </a:xfrm>
          <a:prstGeom prst="rect">
            <a:avLst/>
          </a:prstGeom>
        </p:spPr>
        <p:txBody>
          <a:bodyPr lIns="0" tIns="0" rIns="0" bIns="0" rtlCol="0" anchor="t">
            <a:spAutoFit/>
          </a:bodyPr>
          <a:lstStyle/>
          <a:p>
            <a:pPr marL="0" lvl="0" indent="0" algn="just">
              <a:lnSpc>
                <a:spcPct val="150000"/>
              </a:lnSpc>
            </a:pPr>
            <a:r>
              <a:rPr lang="en-US" sz="4400" b="1" smtClean="0">
                <a:solidFill>
                  <a:srgbClr val="000000"/>
                </a:solidFill>
                <a:latin typeface="Arial" pitchFamily="34" charset="0"/>
                <a:cs typeface="Arial" pitchFamily="34" charset="0"/>
              </a:rPr>
              <a:t>Ý kiến trên có phần đúng và cũng có phần chưa đúng:</a:t>
            </a:r>
            <a:endParaRPr lang="en-US" sz="4400" b="1">
              <a:solidFill>
                <a:srgbClr val="000000"/>
              </a:solidFill>
              <a:latin typeface="Arial" pitchFamily="34" charset="0"/>
              <a:cs typeface="Arial" pitchFamily="34" charset="0"/>
            </a:endParaRPr>
          </a:p>
        </p:txBody>
      </p:sp>
      <p:sp>
        <p:nvSpPr>
          <p:cNvPr id="3" name="TextBox 3"/>
          <p:cNvSpPr txBox="1"/>
          <p:nvPr/>
        </p:nvSpPr>
        <p:spPr>
          <a:xfrm>
            <a:off x="1743455" y="7660580"/>
            <a:ext cx="15296745" cy="1652375"/>
          </a:xfrm>
          <a:prstGeom prst="rect">
            <a:avLst/>
          </a:prstGeom>
        </p:spPr>
        <p:txBody>
          <a:bodyPr lIns="0" tIns="0" rIns="0" bIns="0" rtlCol="0" anchor="t">
            <a:spAutoFit/>
          </a:bodyPr>
          <a:lstStyle/>
          <a:p>
            <a:pPr algn="just">
              <a:lnSpc>
                <a:spcPct val="150000"/>
              </a:lnSpc>
              <a:spcBef>
                <a:spcPct val="0"/>
              </a:spcBef>
            </a:pPr>
            <a:r>
              <a:rPr lang="en-US" sz="3579" dirty="0" smtClean="0">
                <a:solidFill>
                  <a:srgbClr val="000000"/>
                </a:solidFill>
                <a:latin typeface="Arial" pitchFamily="34" charset="0"/>
                <a:cs typeface="Arial" pitchFamily="34" charset="0"/>
              </a:rPr>
              <a:t> </a:t>
            </a:r>
            <a:r>
              <a:rPr lang="en-US" sz="3579" dirty="0" err="1" smtClean="0">
                <a:solidFill>
                  <a:srgbClr val="000000"/>
                </a:solidFill>
                <a:latin typeface="Arial" pitchFamily="34" charset="0"/>
                <a:cs typeface="Arial" pitchFamily="34" charset="0"/>
              </a:rPr>
              <a:t>Từ</a:t>
            </a:r>
            <a:r>
              <a:rPr lang="en-US" sz="3579" dirty="0" smtClean="0">
                <a:solidFill>
                  <a:srgbClr val="000000"/>
                </a:solidFill>
                <a:latin typeface="Arial" pitchFamily="34" charset="0"/>
                <a:cs typeface="Arial" pitchFamily="34" charset="0"/>
              </a:rPr>
              <a:t> </a:t>
            </a:r>
            <a:r>
              <a:rPr lang="en-US" sz="3579" dirty="0" err="1" smtClean="0">
                <a:solidFill>
                  <a:srgbClr val="000000"/>
                </a:solidFill>
                <a:latin typeface="Arial" pitchFamily="34" charset="0"/>
                <a:cs typeface="Arial" pitchFamily="34" charset="0"/>
              </a:rPr>
              <a:t>đó</a:t>
            </a:r>
            <a:r>
              <a:rPr lang="en-US" sz="3579" dirty="0" smtClean="0">
                <a:solidFill>
                  <a:srgbClr val="000000"/>
                </a:solidFill>
                <a:latin typeface="Arial" pitchFamily="34" charset="0"/>
                <a:cs typeface="Arial" pitchFamily="34" charset="0"/>
              </a:rPr>
              <a:t>, ta </a:t>
            </a:r>
            <a:r>
              <a:rPr lang="en-US" sz="3579" dirty="0" err="1" smtClean="0">
                <a:solidFill>
                  <a:srgbClr val="000000"/>
                </a:solidFill>
                <a:latin typeface="Arial" pitchFamily="34" charset="0"/>
                <a:cs typeface="Arial" pitchFamily="34" charset="0"/>
              </a:rPr>
              <a:t>sẽ</a:t>
            </a:r>
            <a:r>
              <a:rPr lang="en-US" sz="3579" dirty="0" smtClean="0">
                <a:solidFill>
                  <a:srgbClr val="000000"/>
                </a:solidFill>
                <a:latin typeface="Arial" pitchFamily="34" charset="0"/>
                <a:cs typeface="Arial" pitchFamily="34" charset="0"/>
              </a:rPr>
              <a:t> </a:t>
            </a:r>
            <a:r>
              <a:rPr lang="en-US" sz="3579" dirty="0" err="1" smtClean="0">
                <a:solidFill>
                  <a:srgbClr val="000000"/>
                </a:solidFill>
                <a:latin typeface="Arial" pitchFamily="34" charset="0"/>
                <a:cs typeface="Arial" pitchFamily="34" charset="0"/>
              </a:rPr>
              <a:t>rèn</a:t>
            </a:r>
            <a:r>
              <a:rPr lang="en-US" sz="3579" dirty="0" smtClean="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luyện</a:t>
            </a:r>
            <a:r>
              <a:rPr lang="en-US" sz="3579" dirty="0">
                <a:solidFill>
                  <a:srgbClr val="000000"/>
                </a:solidFill>
                <a:latin typeface="Arial" pitchFamily="34" charset="0"/>
                <a:cs typeface="Arial" pitchFamily="34" charset="0"/>
              </a:rPr>
              <a:t> </a:t>
            </a:r>
            <a:r>
              <a:rPr lang="en-US" sz="3579" dirty="0" err="1" smtClean="0">
                <a:solidFill>
                  <a:srgbClr val="000000"/>
                </a:solidFill>
                <a:latin typeface="Arial" pitchFamily="34" charset="0"/>
                <a:cs typeface="Arial" pitchFamily="34" charset="0"/>
              </a:rPr>
              <a:t>được</a:t>
            </a:r>
            <a:r>
              <a:rPr lang="en-US" sz="3579" dirty="0" smtClean="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tính</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chăm</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chỉ</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siêng</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năng</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và</a:t>
            </a:r>
            <a:r>
              <a:rPr lang="en-US" sz="3579" dirty="0">
                <a:solidFill>
                  <a:srgbClr val="000000"/>
                </a:solidFill>
                <a:latin typeface="Arial" pitchFamily="34" charset="0"/>
                <a:cs typeface="Arial" pitchFamily="34" charset="0"/>
              </a:rPr>
              <a:t> chia </a:t>
            </a:r>
            <a:r>
              <a:rPr lang="en-US" sz="3579" dirty="0" err="1">
                <a:solidFill>
                  <a:srgbClr val="000000"/>
                </a:solidFill>
                <a:latin typeface="Arial" pitchFamily="34" charset="0"/>
                <a:cs typeface="Arial" pitchFamily="34" charset="0"/>
              </a:rPr>
              <a:t>sẻ</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với</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nhau</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giúp</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các</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thành</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viên</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trong</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gia</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đình</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thêm</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gần</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gũi</a:t>
            </a:r>
            <a:r>
              <a:rPr lang="en-US" sz="3579" dirty="0">
                <a:solidFill>
                  <a:srgbClr val="000000"/>
                </a:solidFill>
                <a:latin typeface="Arial" pitchFamily="34" charset="0"/>
                <a:cs typeface="Arial" pitchFamily="34" charset="0"/>
              </a:rPr>
              <a:t>…</a:t>
            </a: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8651" y="2513321"/>
            <a:ext cx="620049" cy="604266"/>
          </a:xfrm>
          <a:prstGeom prst="rect">
            <a:avLst/>
          </a:prstGeom>
        </p:spPr>
      </p:pic>
      <p:sp>
        <p:nvSpPr>
          <p:cNvPr id="5" name="Rectangle 4"/>
          <p:cNvSpPr/>
          <p:nvPr/>
        </p:nvSpPr>
        <p:spPr>
          <a:xfrm>
            <a:off x="1624365" y="1943100"/>
            <a:ext cx="15292035" cy="1744708"/>
          </a:xfrm>
          <a:prstGeom prst="rect">
            <a:avLst/>
          </a:prstGeom>
        </p:spPr>
        <p:txBody>
          <a:bodyPr wrap="square">
            <a:spAutoFit/>
          </a:bodyPr>
          <a:lstStyle/>
          <a:p>
            <a:pPr lvl="0" algn="just">
              <a:lnSpc>
                <a:spcPct val="150000"/>
              </a:lnSpc>
              <a:spcBef>
                <a:spcPct val="0"/>
              </a:spcBef>
            </a:pPr>
            <a:r>
              <a:rPr lang="en-US" sz="3579" dirty="0" err="1">
                <a:solidFill>
                  <a:srgbClr val="000000"/>
                </a:solidFill>
                <a:latin typeface="Arial" pitchFamily="34" charset="0"/>
                <a:cs typeface="Arial" pitchFamily="34" charset="0"/>
              </a:rPr>
              <a:t>Là</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học</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sinh</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đúng</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là</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chúng</a:t>
            </a:r>
            <a:r>
              <a:rPr lang="en-US" sz="3579" dirty="0">
                <a:solidFill>
                  <a:srgbClr val="000000"/>
                </a:solidFill>
                <a:latin typeface="Arial" pitchFamily="34" charset="0"/>
                <a:cs typeface="Arial" pitchFamily="34" charset="0"/>
              </a:rPr>
              <a:t> ta </a:t>
            </a:r>
            <a:r>
              <a:rPr lang="en-US" sz="3579" dirty="0" err="1">
                <a:solidFill>
                  <a:srgbClr val="000000"/>
                </a:solidFill>
                <a:latin typeface="Arial" pitchFamily="34" charset="0"/>
                <a:cs typeface="Arial" pitchFamily="34" charset="0"/>
              </a:rPr>
              <a:t>cần</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phải</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tập</a:t>
            </a:r>
            <a:r>
              <a:rPr lang="en-US" sz="3579" dirty="0">
                <a:solidFill>
                  <a:srgbClr val="000000"/>
                </a:solidFill>
                <a:latin typeface="Arial" pitchFamily="34" charset="0"/>
                <a:cs typeface="Arial" pitchFamily="34" charset="0"/>
              </a:rPr>
              <a:t> </a:t>
            </a:r>
            <a:r>
              <a:rPr lang="en-US" sz="3579" dirty="0" err="1" smtClean="0">
                <a:solidFill>
                  <a:srgbClr val="000000"/>
                </a:solidFill>
                <a:latin typeface="Arial" pitchFamily="34" charset="0"/>
                <a:cs typeface="Arial" pitchFamily="34" charset="0"/>
              </a:rPr>
              <a:t>tr</a:t>
            </a:r>
            <a:r>
              <a:rPr lang="en-US" sz="3579" dirty="0" err="1" smtClean="0">
                <a:solidFill>
                  <a:srgbClr val="000000"/>
                </a:solidFill>
                <a:latin typeface="Arial" pitchFamily="34" charset="0"/>
                <a:cs typeface="Arial" pitchFamily="34" charset="0"/>
              </a:rPr>
              <a:t>ung</a:t>
            </a:r>
            <a:r>
              <a:rPr lang="en-US" sz="3579" dirty="0" smtClean="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cao</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độ</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vào</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việc</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học</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vì</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đó</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là</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nhiệm</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vụ</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chính</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của</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một</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người</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học</a:t>
            </a:r>
            <a:r>
              <a:rPr lang="en-US" sz="3579" dirty="0">
                <a:solidFill>
                  <a:srgbClr val="000000"/>
                </a:solidFill>
                <a:latin typeface="Arial" pitchFamily="34" charset="0"/>
                <a:cs typeface="Arial" pitchFamily="34" charset="0"/>
              </a:rPr>
              <a:t> </a:t>
            </a:r>
            <a:r>
              <a:rPr lang="en-US" sz="3579" dirty="0" err="1" smtClean="0">
                <a:solidFill>
                  <a:srgbClr val="000000"/>
                </a:solidFill>
                <a:latin typeface="Arial" pitchFamily="34" charset="0"/>
                <a:cs typeface="Arial" pitchFamily="34" charset="0"/>
              </a:rPr>
              <a:t>sinh</a:t>
            </a:r>
            <a:r>
              <a:rPr lang="en-US" sz="3579" dirty="0" smtClean="0">
                <a:solidFill>
                  <a:srgbClr val="000000"/>
                </a:solidFill>
                <a:latin typeface="Arial" pitchFamily="34" charset="0"/>
                <a:cs typeface="Arial" pitchFamily="34" charset="0"/>
              </a:rPr>
              <a:t>.</a:t>
            </a:r>
            <a:endParaRPr lang="en-US" sz="3579" dirty="0">
              <a:solidFill>
                <a:srgbClr val="000000"/>
              </a:solidFill>
              <a:latin typeface="Arial" pitchFamily="34" charset="0"/>
              <a:cs typeface="Arial" pitchFamily="34" charset="0"/>
            </a:endParaRPr>
          </a:p>
        </p:txBody>
      </p:sp>
      <p:sp>
        <p:nvSpPr>
          <p:cNvPr id="6" name="Rectangle 5"/>
          <p:cNvSpPr/>
          <p:nvPr/>
        </p:nvSpPr>
        <p:spPr>
          <a:xfrm>
            <a:off x="1752599" y="4350364"/>
            <a:ext cx="15337441" cy="2570897"/>
          </a:xfrm>
          <a:prstGeom prst="rect">
            <a:avLst/>
          </a:prstGeom>
        </p:spPr>
        <p:txBody>
          <a:bodyPr wrap="square">
            <a:spAutoFit/>
          </a:bodyPr>
          <a:lstStyle/>
          <a:p>
            <a:pPr lvl="0" algn="just">
              <a:lnSpc>
                <a:spcPct val="150000"/>
              </a:lnSpc>
              <a:spcBef>
                <a:spcPct val="0"/>
              </a:spcBef>
            </a:pPr>
            <a:r>
              <a:rPr lang="en-US" sz="3579" dirty="0" err="1">
                <a:solidFill>
                  <a:srgbClr val="000000"/>
                </a:solidFill>
                <a:latin typeface="Arial" pitchFamily="34" charset="0"/>
                <a:cs typeface="Arial" pitchFamily="34" charset="0"/>
              </a:rPr>
              <a:t>Tuy</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nhiên</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bên</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cạnh</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việc</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học</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tập</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chúng</a:t>
            </a:r>
            <a:r>
              <a:rPr lang="en-US" sz="3579" dirty="0">
                <a:solidFill>
                  <a:srgbClr val="000000"/>
                </a:solidFill>
                <a:latin typeface="Arial" pitchFamily="34" charset="0"/>
                <a:cs typeface="Arial" pitchFamily="34" charset="0"/>
              </a:rPr>
              <a:t> ta </a:t>
            </a:r>
            <a:r>
              <a:rPr lang="en-US" sz="3579" dirty="0" err="1">
                <a:solidFill>
                  <a:srgbClr val="000000"/>
                </a:solidFill>
                <a:latin typeface="Arial" pitchFamily="34" charset="0"/>
                <a:cs typeface="Arial" pitchFamily="34" charset="0"/>
              </a:rPr>
              <a:t>cần</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vui</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chơi</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lao</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động</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giúp</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đỡ</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ông</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bà</a:t>
            </a:r>
            <a:r>
              <a:rPr lang="en-US" sz="3579" dirty="0">
                <a:solidFill>
                  <a:srgbClr val="000000"/>
                </a:solidFill>
                <a:latin typeface="Arial" pitchFamily="34" charset="0"/>
                <a:cs typeface="Arial" pitchFamily="34" charset="0"/>
              </a:rPr>
              <a:t> cha </a:t>
            </a:r>
            <a:r>
              <a:rPr lang="en-US" sz="3579" dirty="0" err="1">
                <a:solidFill>
                  <a:srgbClr val="000000"/>
                </a:solidFill>
                <a:latin typeface="Arial" pitchFamily="34" charset="0"/>
                <a:cs typeface="Arial" pitchFamily="34" charset="0"/>
              </a:rPr>
              <a:t>mẹ</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vì</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cuộc</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sống</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sau</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này</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không</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chỉ</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cần</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kiến</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thức</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mà</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còn</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cần</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biết</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cách</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làm</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các</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công</a:t>
            </a:r>
            <a:r>
              <a:rPr lang="en-US" sz="3579" dirty="0">
                <a:solidFill>
                  <a:srgbClr val="000000"/>
                </a:solidFill>
                <a:latin typeface="Arial" pitchFamily="34" charset="0"/>
                <a:cs typeface="Arial" pitchFamily="34" charset="0"/>
              </a:rPr>
              <a:t> </a:t>
            </a:r>
            <a:r>
              <a:rPr lang="en-US" sz="3579" dirty="0" err="1">
                <a:solidFill>
                  <a:srgbClr val="000000"/>
                </a:solidFill>
                <a:latin typeface="Arial" pitchFamily="34" charset="0"/>
                <a:cs typeface="Arial" pitchFamily="34" charset="0"/>
              </a:rPr>
              <a:t>việc</a:t>
            </a:r>
            <a:r>
              <a:rPr lang="en-US" sz="3579" dirty="0">
                <a:solidFill>
                  <a:srgbClr val="000000"/>
                </a:solidFill>
                <a:latin typeface="Arial" pitchFamily="34" charset="0"/>
                <a:cs typeface="Arial" pitchFamily="34" charset="0"/>
              </a:rPr>
              <a:t> </a:t>
            </a:r>
            <a:r>
              <a:rPr lang="en-US" sz="3579" dirty="0" err="1" smtClean="0">
                <a:solidFill>
                  <a:srgbClr val="000000"/>
                </a:solidFill>
                <a:latin typeface="Arial" pitchFamily="34" charset="0"/>
                <a:cs typeface="Arial" pitchFamily="34" charset="0"/>
              </a:rPr>
              <a:t>khác</a:t>
            </a:r>
            <a:r>
              <a:rPr lang="en-US" sz="3579" dirty="0" smtClean="0">
                <a:solidFill>
                  <a:srgbClr val="000000"/>
                </a:solidFill>
                <a:latin typeface="Arial" pitchFamily="34" charset="0"/>
                <a:cs typeface="Arial" pitchFamily="34" charset="0"/>
              </a:rPr>
              <a:t>.</a:t>
            </a:r>
            <a:endParaRPr lang="en-US" sz="3579" dirty="0">
              <a:solidFill>
                <a:srgbClr val="000000"/>
              </a:solidFill>
              <a:latin typeface="Arial" pitchFamily="34" charset="0"/>
              <a:cs typeface="Arial" pitchFamily="34" charset="0"/>
            </a:endParaRPr>
          </a:p>
        </p:txBody>
      </p:sp>
      <p:pic>
        <p:nvPicPr>
          <p:cNvPr id="7"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61051" y="5000168"/>
            <a:ext cx="620049" cy="604266"/>
          </a:xfrm>
          <a:prstGeom prst="rect">
            <a:avLst/>
          </a:prstGeom>
        </p:spPr>
      </p:pic>
      <p:pic>
        <p:nvPicPr>
          <p:cNvPr id="10"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2199" y="8133595"/>
            <a:ext cx="620049" cy="60426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527022" y="2019300"/>
            <a:ext cx="4901988" cy="6543915"/>
          </a:xfrm>
          <a:prstGeom prst="rect">
            <a:avLst/>
          </a:prstGeom>
        </p:spPr>
      </p:pic>
      <p:sp>
        <p:nvSpPr>
          <p:cNvPr id="3" name="TextBox 3"/>
          <p:cNvSpPr txBox="1"/>
          <p:nvPr/>
        </p:nvSpPr>
        <p:spPr>
          <a:xfrm>
            <a:off x="2949047" y="1026246"/>
            <a:ext cx="5084303" cy="1335237"/>
          </a:xfrm>
          <a:prstGeom prst="rect">
            <a:avLst/>
          </a:prstGeom>
        </p:spPr>
        <p:txBody>
          <a:bodyPr lIns="0" tIns="0" rIns="0" bIns="0" rtlCol="0" anchor="t">
            <a:spAutoFit/>
          </a:bodyPr>
          <a:lstStyle/>
          <a:p>
            <a:pPr marL="0" lvl="0" indent="0" algn="just">
              <a:lnSpc>
                <a:spcPct val="150000"/>
              </a:lnSpc>
            </a:pPr>
            <a:r>
              <a:rPr lang="en-US" sz="6600" b="1" dirty="0" smtClean="0">
                <a:solidFill>
                  <a:srgbClr val="FF0000"/>
                </a:solidFill>
                <a:latin typeface="Arial" pitchFamily="34" charset="0"/>
                <a:cs typeface="Arial" pitchFamily="34" charset="0"/>
              </a:rPr>
              <a:t>VẬN DỤNG</a:t>
            </a:r>
            <a:endParaRPr lang="en-US" sz="6600" b="1" dirty="0">
              <a:solidFill>
                <a:srgbClr val="FF0000"/>
              </a:solidFill>
              <a:latin typeface="Arial" pitchFamily="34" charset="0"/>
              <a:cs typeface="Arial" pitchFamily="34" charset="0"/>
            </a:endParaRPr>
          </a:p>
        </p:txBody>
      </p:sp>
      <p:sp>
        <p:nvSpPr>
          <p:cNvPr id="4" name="TextBox 4"/>
          <p:cNvSpPr txBox="1"/>
          <p:nvPr/>
        </p:nvSpPr>
        <p:spPr>
          <a:xfrm>
            <a:off x="949452" y="3162300"/>
            <a:ext cx="8877300" cy="3323987"/>
          </a:xfrm>
          <a:prstGeom prst="rect">
            <a:avLst/>
          </a:prstGeom>
        </p:spPr>
        <p:txBody>
          <a:bodyPr wrap="square" lIns="0" tIns="0" rIns="0" bIns="0" rtlCol="0" anchor="t">
            <a:spAutoFit/>
          </a:bodyPr>
          <a:lstStyle/>
          <a:p>
            <a:pPr marL="0" lvl="0" indent="0" algn="just">
              <a:lnSpc>
                <a:spcPct val="150000"/>
              </a:lnSpc>
              <a:spcBef>
                <a:spcPct val="0"/>
              </a:spcBef>
            </a:pPr>
            <a:r>
              <a:rPr lang="en-US" sz="4800" smtClean="0">
                <a:latin typeface="Arial" pitchFamily="34" charset="0"/>
                <a:cs typeface="Arial" pitchFamily="34" charset="0"/>
              </a:rPr>
              <a:t>Chia sẻ những điều học hỏi được, cảm nhận của bản thân sau khi tham gia các hoạt động.</a:t>
            </a:r>
            <a:endParaRPr lang="en-US" sz="480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18" r="418"/>
          <a:stretch>
            <a:fillRect/>
          </a:stretch>
        </p:blipFill>
        <p:spPr>
          <a:xfrm>
            <a:off x="11132004" y="1028700"/>
            <a:ext cx="6127296" cy="8229600"/>
          </a:xfrm>
          <a:prstGeom prst="rect">
            <a:avLst/>
          </a:prstGeom>
        </p:spPr>
      </p:pic>
      <p:sp>
        <p:nvSpPr>
          <p:cNvPr id="3" name="TextBox 3"/>
          <p:cNvSpPr txBox="1"/>
          <p:nvPr/>
        </p:nvSpPr>
        <p:spPr>
          <a:xfrm>
            <a:off x="1426744" y="518837"/>
            <a:ext cx="7566252" cy="1092543"/>
          </a:xfrm>
          <a:prstGeom prst="rect">
            <a:avLst/>
          </a:prstGeom>
        </p:spPr>
        <p:txBody>
          <a:bodyPr lIns="0" tIns="0" rIns="0" bIns="0" rtlCol="0" anchor="t">
            <a:spAutoFit/>
          </a:bodyPr>
          <a:lstStyle/>
          <a:p>
            <a:pPr marL="0" lvl="0" indent="0" algn="ctr">
              <a:lnSpc>
                <a:spcPct val="150000"/>
              </a:lnSpc>
            </a:pPr>
            <a:r>
              <a:rPr lang="en-US" sz="5400" b="1">
                <a:solidFill>
                  <a:srgbClr val="FF0000"/>
                </a:solidFill>
                <a:latin typeface="Arial" pitchFamily="34" charset="0"/>
                <a:cs typeface="Arial" pitchFamily="34" charset="0"/>
              </a:rPr>
              <a:t>KẾT LUẬN CHUNG</a:t>
            </a:r>
          </a:p>
        </p:txBody>
      </p:sp>
      <p:sp>
        <p:nvSpPr>
          <p:cNvPr id="4" name="TextBox 4"/>
          <p:cNvSpPr txBox="1"/>
          <p:nvPr/>
        </p:nvSpPr>
        <p:spPr>
          <a:xfrm>
            <a:off x="596036" y="2134338"/>
            <a:ext cx="9227668" cy="7478970"/>
          </a:xfrm>
          <a:prstGeom prst="rect">
            <a:avLst/>
          </a:prstGeom>
        </p:spPr>
        <p:txBody>
          <a:bodyPr wrap="square" lIns="0" tIns="0" rIns="0" bIns="0" rtlCol="0" anchor="t">
            <a:spAutoFit/>
          </a:bodyPr>
          <a:lstStyle/>
          <a:p>
            <a:pPr algn="just">
              <a:lnSpc>
                <a:spcPct val="150000"/>
              </a:lnSpc>
              <a:spcBef>
                <a:spcPct val="0"/>
              </a:spcBef>
            </a:pPr>
            <a:r>
              <a:rPr lang="en-US" sz="3600" dirty="0" err="1">
                <a:solidFill>
                  <a:srgbClr val="000000"/>
                </a:solidFill>
                <a:latin typeface="Arial" pitchFamily="34" charset="0"/>
                <a:cs typeface="Arial" pitchFamily="34" charset="0"/>
              </a:rPr>
              <a:t>Làm</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việc</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nhà</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phù</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hợp</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với</a:t>
            </a:r>
            <a:r>
              <a:rPr lang="en-US" sz="3600" dirty="0">
                <a:solidFill>
                  <a:srgbClr val="000000"/>
                </a:solidFill>
                <a:latin typeface="Arial" pitchFamily="34" charset="0"/>
                <a:cs typeface="Arial" pitchFamily="34" charset="0"/>
              </a:rPr>
              <a:t> </a:t>
            </a:r>
            <a:r>
              <a:rPr lang="en-US" sz="3600" dirty="0" err="1" smtClean="0">
                <a:solidFill>
                  <a:srgbClr val="000000"/>
                </a:solidFill>
                <a:latin typeface="Arial" pitchFamily="34" charset="0"/>
                <a:cs typeface="Arial" pitchFamily="34" charset="0"/>
              </a:rPr>
              <a:t>lứa</a:t>
            </a:r>
            <a:r>
              <a:rPr lang="en-US" sz="3600" dirty="0" smtClean="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tuổi</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là</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biểu</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hiện</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thiết</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thực</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nhất</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về</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trách</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nhiệm</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sự</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quan</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tâm</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và</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lòng</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yêu</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thương</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của</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mỗi</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chúng</a:t>
            </a:r>
            <a:r>
              <a:rPr lang="en-US" sz="3600" dirty="0">
                <a:solidFill>
                  <a:srgbClr val="000000"/>
                </a:solidFill>
                <a:latin typeface="Arial" pitchFamily="34" charset="0"/>
                <a:cs typeface="Arial" pitchFamily="34" charset="0"/>
              </a:rPr>
              <a:t> ta </a:t>
            </a:r>
            <a:r>
              <a:rPr lang="en-US" sz="3600" dirty="0" err="1">
                <a:solidFill>
                  <a:srgbClr val="000000"/>
                </a:solidFill>
                <a:latin typeface="Arial" pitchFamily="34" charset="0"/>
                <a:cs typeface="Arial" pitchFamily="34" charset="0"/>
              </a:rPr>
              <a:t>với</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gia</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đình</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Các</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em</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cần</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chủ</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động</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tự</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giác</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làm</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việc</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nhà</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vào</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những</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thời</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gian</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ngoài</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giờ</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học</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Chăm</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chỉ</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làm</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việc</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nhà</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giúp</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chúng</a:t>
            </a:r>
            <a:r>
              <a:rPr lang="en-US" sz="3600" dirty="0">
                <a:solidFill>
                  <a:srgbClr val="000000"/>
                </a:solidFill>
                <a:latin typeface="Arial" pitchFamily="34" charset="0"/>
                <a:cs typeface="Arial" pitchFamily="34" charset="0"/>
              </a:rPr>
              <a:t> ta </a:t>
            </a:r>
            <a:r>
              <a:rPr lang="en-US" sz="3600" dirty="0" err="1">
                <a:solidFill>
                  <a:srgbClr val="000000"/>
                </a:solidFill>
                <a:latin typeface="Arial" pitchFamily="34" charset="0"/>
                <a:cs typeface="Arial" pitchFamily="34" charset="0"/>
              </a:rPr>
              <a:t>rèn</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luyện</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đức</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tính</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chăm</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chỉ</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lao</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động</a:t>
            </a:r>
            <a:r>
              <a:rPr lang="en-US" sz="3600" dirty="0">
                <a:solidFill>
                  <a:srgbClr val="000000"/>
                </a:solidFill>
                <a:latin typeface="Arial" pitchFamily="34" charset="0"/>
                <a:cs typeface="Arial" pitchFamily="34" charset="0"/>
              </a:rPr>
              <a:t> - </a:t>
            </a:r>
            <a:r>
              <a:rPr lang="en-US" sz="3600" dirty="0" err="1">
                <a:solidFill>
                  <a:srgbClr val="000000"/>
                </a:solidFill>
                <a:latin typeface="Arial" pitchFamily="34" charset="0"/>
                <a:cs typeface="Arial" pitchFamily="34" charset="0"/>
              </a:rPr>
              <a:t>một</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trong</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những</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đức</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tính</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mà</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mỗi</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người</a:t>
            </a:r>
            <a:r>
              <a:rPr lang="en-US" sz="3600" dirty="0">
                <a:solidFill>
                  <a:srgbClr val="000000"/>
                </a:solidFill>
                <a:latin typeface="Arial" pitchFamily="34" charset="0"/>
                <a:cs typeface="Arial" pitchFamily="34" charset="0"/>
              </a:rPr>
              <a:t> </a:t>
            </a:r>
            <a:r>
              <a:rPr lang="en-US" sz="3600" dirty="0" err="1" smtClean="0">
                <a:solidFill>
                  <a:srgbClr val="000000"/>
                </a:solidFill>
                <a:latin typeface="Arial" pitchFamily="34" charset="0"/>
                <a:cs typeface="Arial" pitchFamily="34" charset="0"/>
              </a:rPr>
              <a:t>cần</a:t>
            </a:r>
            <a:r>
              <a:rPr lang="en-US" sz="3600" dirty="0" smtClean="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có</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để</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thành</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đạt</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trong</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cuộc</a:t>
            </a:r>
            <a:r>
              <a:rPr lang="en-US" sz="3600" dirty="0">
                <a:solidFill>
                  <a:srgbClr val="000000"/>
                </a:solidFill>
                <a:latin typeface="Arial" pitchFamily="34" charset="0"/>
                <a:cs typeface="Arial" pitchFamily="34" charset="0"/>
              </a:rPr>
              <a:t> </a:t>
            </a:r>
            <a:r>
              <a:rPr lang="en-US" sz="3600" dirty="0" err="1">
                <a:solidFill>
                  <a:srgbClr val="000000"/>
                </a:solidFill>
                <a:latin typeface="Arial" pitchFamily="34" charset="0"/>
                <a:cs typeface="Arial" pitchFamily="34" charset="0"/>
              </a:rPr>
              <a:t>sống</a:t>
            </a:r>
            <a:r>
              <a:rPr lang="en-US" sz="3600" dirty="0">
                <a:solidFill>
                  <a:srgbClr val="000000"/>
                </a:solidFill>
                <a:latin typeface="Arial" pitchFamily="34" charset="0"/>
                <a:cs typeface="Arial"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83862" y="3382013"/>
            <a:ext cx="5549497" cy="5377968"/>
          </a:xfrm>
          <a:prstGeom prst="rect">
            <a:avLst/>
          </a:prstGeom>
        </p:spPr>
      </p:pic>
      <p:sp>
        <p:nvSpPr>
          <p:cNvPr id="3" name="TextBox 3"/>
          <p:cNvSpPr txBox="1"/>
          <p:nvPr/>
        </p:nvSpPr>
        <p:spPr>
          <a:xfrm>
            <a:off x="5103423" y="726727"/>
            <a:ext cx="8425113" cy="1092543"/>
          </a:xfrm>
          <a:prstGeom prst="rect">
            <a:avLst/>
          </a:prstGeom>
        </p:spPr>
        <p:txBody>
          <a:bodyPr lIns="0" tIns="0" rIns="0" bIns="0" rtlCol="0" anchor="t">
            <a:spAutoFit/>
          </a:bodyPr>
          <a:lstStyle/>
          <a:p>
            <a:pPr marL="0" lvl="0" indent="0" algn="just">
              <a:lnSpc>
                <a:spcPct val="150000"/>
              </a:lnSpc>
            </a:pPr>
            <a:r>
              <a:rPr lang="en-US" sz="5400" b="1">
                <a:solidFill>
                  <a:srgbClr val="FF0000"/>
                </a:solidFill>
                <a:latin typeface="Arial" pitchFamily="34" charset="0"/>
                <a:cs typeface="Arial" pitchFamily="34" charset="0"/>
              </a:rPr>
              <a:t>HƯỚNG DẪN VỀ NHÀ</a:t>
            </a:r>
          </a:p>
        </p:txBody>
      </p:sp>
      <p:sp>
        <p:nvSpPr>
          <p:cNvPr id="5" name="TextBox 5"/>
          <p:cNvSpPr txBox="1"/>
          <p:nvPr/>
        </p:nvSpPr>
        <p:spPr>
          <a:xfrm>
            <a:off x="8713523" y="2848463"/>
            <a:ext cx="1204912" cy="1012825"/>
          </a:xfrm>
          <a:prstGeom prst="rect">
            <a:avLst/>
          </a:prstGeom>
        </p:spPr>
        <p:txBody>
          <a:bodyPr lIns="0" tIns="0" rIns="0" bIns="0" rtlCol="0" anchor="t">
            <a:spAutoFit/>
          </a:bodyPr>
          <a:lstStyle/>
          <a:p>
            <a:pPr marL="0" lvl="0" indent="0">
              <a:lnSpc>
                <a:spcPts val="7700"/>
              </a:lnSpc>
            </a:pPr>
            <a:r>
              <a:rPr lang="en-US" sz="7000">
                <a:solidFill>
                  <a:srgbClr val="9B9B9B"/>
                </a:solidFill>
                <a:latin typeface="Public Sans Bold"/>
              </a:rPr>
              <a:t>01</a:t>
            </a:r>
          </a:p>
        </p:txBody>
      </p:sp>
      <p:sp>
        <p:nvSpPr>
          <p:cNvPr id="7" name="TextBox 7"/>
          <p:cNvSpPr txBox="1"/>
          <p:nvPr/>
        </p:nvSpPr>
        <p:spPr>
          <a:xfrm>
            <a:off x="8713523" y="4756689"/>
            <a:ext cx="1204912" cy="1012825"/>
          </a:xfrm>
          <a:prstGeom prst="rect">
            <a:avLst/>
          </a:prstGeom>
        </p:spPr>
        <p:txBody>
          <a:bodyPr lIns="0" tIns="0" rIns="0" bIns="0" rtlCol="0" anchor="t">
            <a:spAutoFit/>
          </a:bodyPr>
          <a:lstStyle/>
          <a:p>
            <a:pPr marL="0" lvl="0" indent="0">
              <a:lnSpc>
                <a:spcPts val="7700"/>
              </a:lnSpc>
            </a:pPr>
            <a:r>
              <a:rPr lang="en-US" sz="7000">
                <a:solidFill>
                  <a:srgbClr val="9B9B9B"/>
                </a:solidFill>
                <a:latin typeface="Public Sans Bold"/>
              </a:rPr>
              <a:t>02</a:t>
            </a:r>
          </a:p>
        </p:txBody>
      </p:sp>
      <p:sp>
        <p:nvSpPr>
          <p:cNvPr id="8" name="TextBox 8"/>
          <p:cNvSpPr txBox="1"/>
          <p:nvPr/>
        </p:nvSpPr>
        <p:spPr>
          <a:xfrm>
            <a:off x="10363201" y="2874182"/>
            <a:ext cx="5808169" cy="1015663"/>
          </a:xfrm>
          <a:prstGeom prst="rect">
            <a:avLst/>
          </a:prstGeom>
        </p:spPr>
        <p:txBody>
          <a:bodyPr wrap="square" lIns="0" tIns="0" rIns="0" bIns="0" rtlCol="0" anchor="t">
            <a:spAutoFit/>
          </a:bodyPr>
          <a:lstStyle/>
          <a:p>
            <a:pPr algn="just">
              <a:lnSpc>
                <a:spcPct val="150000"/>
              </a:lnSpc>
              <a:spcBef>
                <a:spcPct val="0"/>
              </a:spcBef>
            </a:pPr>
            <a:r>
              <a:rPr lang="en-US" sz="4400">
                <a:solidFill>
                  <a:srgbClr val="26416D"/>
                </a:solidFill>
                <a:latin typeface="Arial" pitchFamily="34" charset="0"/>
                <a:cs typeface="Arial" pitchFamily="34" charset="0"/>
              </a:rPr>
              <a:t>Ôn tập lại bài học</a:t>
            </a:r>
          </a:p>
        </p:txBody>
      </p:sp>
      <p:sp>
        <p:nvSpPr>
          <p:cNvPr id="9" name="TextBox 9"/>
          <p:cNvSpPr txBox="1"/>
          <p:nvPr/>
        </p:nvSpPr>
        <p:spPr>
          <a:xfrm>
            <a:off x="10363200" y="4749951"/>
            <a:ext cx="9951049" cy="1015663"/>
          </a:xfrm>
          <a:prstGeom prst="rect">
            <a:avLst/>
          </a:prstGeom>
        </p:spPr>
        <p:txBody>
          <a:bodyPr wrap="square" lIns="0" tIns="0" rIns="0" bIns="0" rtlCol="0" anchor="t">
            <a:spAutoFit/>
          </a:bodyPr>
          <a:lstStyle/>
          <a:p>
            <a:pPr algn="just">
              <a:lnSpc>
                <a:spcPct val="150000"/>
              </a:lnSpc>
              <a:spcBef>
                <a:spcPct val="0"/>
              </a:spcBef>
            </a:pPr>
            <a:r>
              <a:rPr lang="en-US" sz="4400">
                <a:solidFill>
                  <a:srgbClr val="26416D"/>
                </a:solidFill>
                <a:latin typeface="Arial" pitchFamily="34" charset="0"/>
                <a:cs typeface="Arial" pitchFamily="34" charset="0"/>
              </a:rPr>
              <a:t>Chia sẻ lại bài học cho gia </a:t>
            </a:r>
            <a:r>
              <a:rPr lang="en-US" sz="4400" smtClean="0">
                <a:solidFill>
                  <a:srgbClr val="26416D"/>
                </a:solidFill>
                <a:latin typeface="Arial" pitchFamily="34" charset="0"/>
                <a:cs typeface="Arial" pitchFamily="34" charset="0"/>
              </a:rPr>
              <a:t>đình</a:t>
            </a:r>
            <a:endParaRPr lang="en-US" sz="4400">
              <a:solidFill>
                <a:srgbClr val="26416D"/>
              </a:solidFill>
              <a:latin typeface="Arial" pitchFamily="34" charset="0"/>
              <a:cs typeface="Arial" pitchFamily="34" charset="0"/>
            </a:endParaRPr>
          </a:p>
        </p:txBody>
      </p:sp>
      <p:sp>
        <p:nvSpPr>
          <p:cNvPr id="10" name="TextBox 10"/>
          <p:cNvSpPr txBox="1"/>
          <p:nvPr/>
        </p:nvSpPr>
        <p:spPr>
          <a:xfrm>
            <a:off x="10363200" y="6597527"/>
            <a:ext cx="7391400" cy="2031325"/>
          </a:xfrm>
          <a:prstGeom prst="rect">
            <a:avLst/>
          </a:prstGeom>
        </p:spPr>
        <p:txBody>
          <a:bodyPr wrap="square" lIns="0" tIns="0" rIns="0" bIns="0" rtlCol="0" anchor="t">
            <a:spAutoFit/>
          </a:bodyPr>
          <a:lstStyle/>
          <a:p>
            <a:pPr algn="just">
              <a:lnSpc>
                <a:spcPct val="150000"/>
              </a:lnSpc>
              <a:spcBef>
                <a:spcPct val="0"/>
              </a:spcBef>
            </a:pPr>
            <a:r>
              <a:rPr lang="en-US" sz="4400">
                <a:solidFill>
                  <a:srgbClr val="26416D"/>
                </a:solidFill>
                <a:latin typeface="Arial" pitchFamily="34" charset="0"/>
                <a:cs typeface="Arial" pitchFamily="34" charset="0"/>
              </a:rPr>
              <a:t>Chuẩn bị tiết học </a:t>
            </a:r>
            <a:r>
              <a:rPr lang="en-US" sz="4400" smtClean="0">
                <a:solidFill>
                  <a:srgbClr val="26416D"/>
                </a:solidFill>
                <a:latin typeface="Arial" pitchFamily="34" charset="0"/>
                <a:cs typeface="Arial" pitchFamily="34" charset="0"/>
              </a:rPr>
              <a:t>sau: Em làm việc nhà (tiếp)</a:t>
            </a:r>
            <a:endParaRPr lang="en-US" sz="4400">
              <a:solidFill>
                <a:srgbClr val="26416D"/>
              </a:solidFill>
              <a:latin typeface="Arial" pitchFamily="34" charset="0"/>
              <a:cs typeface="Arial" pitchFamily="34" charset="0"/>
            </a:endParaRPr>
          </a:p>
        </p:txBody>
      </p:sp>
      <p:sp>
        <p:nvSpPr>
          <p:cNvPr id="11" name="TextBox 7"/>
          <p:cNvSpPr txBox="1"/>
          <p:nvPr/>
        </p:nvSpPr>
        <p:spPr>
          <a:xfrm>
            <a:off x="8713523" y="6597527"/>
            <a:ext cx="1204912" cy="1012825"/>
          </a:xfrm>
          <a:prstGeom prst="rect">
            <a:avLst/>
          </a:prstGeom>
        </p:spPr>
        <p:txBody>
          <a:bodyPr lIns="0" tIns="0" rIns="0" bIns="0" rtlCol="0" anchor="t">
            <a:spAutoFit/>
          </a:bodyPr>
          <a:lstStyle/>
          <a:p>
            <a:pPr marL="0" lvl="0" indent="0">
              <a:lnSpc>
                <a:spcPts val="7700"/>
              </a:lnSpc>
            </a:pPr>
            <a:r>
              <a:rPr lang="en-US" sz="7000" smtClean="0">
                <a:solidFill>
                  <a:srgbClr val="9B9B9B"/>
                </a:solidFill>
                <a:latin typeface="Public Sans Bold"/>
              </a:rPr>
              <a:t>03</a:t>
            </a:r>
            <a:endParaRPr lang="en-US" sz="7000">
              <a:solidFill>
                <a:srgbClr val="9B9B9B"/>
              </a:solidFill>
              <a:latin typeface="Public Sans Bo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685801" y="1314926"/>
            <a:ext cx="8001000" cy="7386638"/>
          </a:xfrm>
          <a:prstGeom prst="rect">
            <a:avLst/>
          </a:prstGeom>
          <a:solidFill>
            <a:schemeClr val="accent3">
              <a:lumMod val="60000"/>
              <a:lumOff val="40000"/>
            </a:schemeClr>
          </a:solidFill>
        </p:spPr>
        <p:txBody>
          <a:bodyPr wrap="square" lIns="0" tIns="0" rIns="0" bIns="0" rtlCol="0" anchor="t">
            <a:spAutoFit/>
          </a:bodyPr>
          <a:lstStyle/>
          <a:p>
            <a:pPr marL="0" lvl="0" indent="0" algn="just">
              <a:lnSpc>
                <a:spcPct val="150000"/>
              </a:lnSpc>
            </a:pPr>
            <a:r>
              <a:rPr lang="en-US" sz="36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Một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cậu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bé</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chuyện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trò</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cùng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mẹ</a:t>
            </a:r>
            <a:endParaRPr lang="en-US" sz="4000" b="1" dirty="0" smtClean="0">
              <a:latin typeface="Times New Roman" pitchFamily="18" charset="0"/>
              <a:cs typeface="Times New Roman" pitchFamily="18" charset="0"/>
            </a:endParaRPr>
          </a:p>
          <a:p>
            <a:pPr marL="0" lvl="0" indent="0" algn="just">
              <a:lnSpc>
                <a:spcPct val="150000"/>
              </a:lnSpc>
            </a:pP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Rằng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đến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mai</a:t>
            </a:r>
            <a:r>
              <a:rPr lang="en-US" sz="4000" b="1" dirty="0" smtClean="0">
                <a:latin typeface="Times New Roman" pitchFamily="18" charset="0"/>
                <a:cs typeface="Times New Roman" pitchFamily="18" charset="0"/>
              </a:rPr>
              <a:t> con </a:t>
            </a:r>
            <a:r>
              <a:rPr lang="en-US" sz="4000" b="1" dirty="0" err="1" smtClean="0">
                <a:latin typeface="Times New Roman" pitchFamily="18" charset="0"/>
                <a:cs typeface="Times New Roman" pitchFamily="18" charset="0"/>
              </a:rPr>
              <a:t>sẽ</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xin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ngoan</a:t>
            </a:r>
            <a:endParaRPr lang="en-US" sz="4000" b="1" dirty="0" smtClean="0">
              <a:latin typeface="Times New Roman" pitchFamily="18" charset="0"/>
              <a:cs typeface="Times New Roman" pitchFamily="18" charset="0"/>
            </a:endParaRPr>
          </a:p>
          <a:p>
            <a:pPr marL="0" lvl="0" indent="0" algn="just">
              <a:lnSpc>
                <a:spcPct val="150000"/>
              </a:lnSpc>
            </a:pP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Đến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mai</a:t>
            </a:r>
            <a:r>
              <a:rPr lang="en-US" sz="4000" b="1" dirty="0" smtClean="0">
                <a:latin typeface="Times New Roman" pitchFamily="18" charset="0"/>
                <a:cs typeface="Times New Roman" pitchFamily="18" charset="0"/>
              </a:rPr>
              <a:t> con </a:t>
            </a:r>
            <a:r>
              <a:rPr lang="en-US" sz="4000" b="1" dirty="0" err="1" smtClean="0">
                <a:latin typeface="Times New Roman" pitchFamily="18" charset="0"/>
                <a:cs typeface="Times New Roman" pitchFamily="18" charset="0"/>
              </a:rPr>
              <a:t>sẽ</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xin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ngoan</a:t>
            </a:r>
            <a:r>
              <a:rPr lang="en-US" sz="4000" b="1" dirty="0" smtClean="0">
                <a:latin typeface="Times New Roman" pitchFamily="18" charset="0"/>
                <a:cs typeface="Times New Roman" pitchFamily="18" charset="0"/>
              </a:rPr>
              <a:t>?</a:t>
            </a:r>
          </a:p>
          <a:p>
            <a:pPr marL="0" lvl="0" indent="0" algn="just">
              <a:lnSpc>
                <a:spcPct val="150000"/>
              </a:lnSpc>
            </a:pP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Đến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mai</a:t>
            </a:r>
            <a:r>
              <a:rPr lang="en-US" sz="4000" b="1" dirty="0" smtClean="0">
                <a:latin typeface="Times New Roman" pitchFamily="18" charset="0"/>
                <a:cs typeface="Times New Roman" pitchFamily="18" charset="0"/>
              </a:rPr>
              <a:t> con </a:t>
            </a:r>
            <a:r>
              <a:rPr lang="en-US" sz="4000" b="1" dirty="0" err="1" smtClean="0">
                <a:latin typeface="Times New Roman" pitchFamily="18" charset="0"/>
                <a:cs typeface="Times New Roman" pitchFamily="18" charset="0"/>
              </a:rPr>
              <a:t>lại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khất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lần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ngày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kia</a:t>
            </a:r>
            <a:endParaRPr lang="en-US" sz="4000" b="1" dirty="0" smtClean="0">
              <a:latin typeface="Times New Roman" pitchFamily="18" charset="0"/>
              <a:cs typeface="Times New Roman" pitchFamily="18" charset="0"/>
            </a:endParaRPr>
          </a:p>
          <a:p>
            <a:pPr marL="0" lvl="0" indent="0" algn="just">
              <a:lnSpc>
                <a:spcPct val="150000"/>
              </a:lnSpc>
            </a:pPr>
            <a:r>
              <a:rPr lang="en-US" sz="4000" b="1" dirty="0" smtClean="0">
                <a:latin typeface="Times New Roman" pitchFamily="18" charset="0"/>
                <a:cs typeface="Times New Roman" pitchFamily="18" charset="0"/>
              </a:rPr>
              <a:t>    Con </a:t>
            </a:r>
            <a:r>
              <a:rPr lang="en-US" sz="4000" b="1" dirty="0" err="1" smtClean="0">
                <a:latin typeface="Times New Roman" pitchFamily="18" charset="0"/>
                <a:cs typeface="Times New Roman" pitchFamily="18" charset="0"/>
              </a:rPr>
              <a:t>ơi</a:t>
            </a:r>
            <a:r>
              <a:rPr lang="en-US" sz="4000" b="1" dirty="0" smtClean="0">
                <a:latin typeface="Times New Roman" pitchFamily="18" charset="0"/>
                <a:cs typeface="Times New Roman" pitchFamily="18" charset="0"/>
              </a:rPr>
              <a:t>, con </a:t>
            </a:r>
            <a:r>
              <a:rPr lang="en-US" sz="4000" b="1" dirty="0" err="1" smtClean="0">
                <a:latin typeface="Times New Roman" pitchFamily="18" charset="0"/>
                <a:cs typeface="Times New Roman" pitchFamily="18" charset="0"/>
              </a:rPr>
              <a:t>chớ</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hề</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nói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thế</a:t>
            </a:r>
            <a:endParaRPr lang="en-US" sz="4000" b="1" dirty="0" smtClean="0">
              <a:latin typeface="Times New Roman" pitchFamily="18" charset="0"/>
              <a:cs typeface="Times New Roman" pitchFamily="18" charset="0"/>
            </a:endParaRPr>
          </a:p>
          <a:p>
            <a:pPr marL="0" lvl="0" indent="0" algn="just">
              <a:lnSpc>
                <a:spcPct val="150000"/>
              </a:lnSpc>
            </a:pP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Việc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hôm</a:t>
            </a:r>
            <a:r>
              <a:rPr lang="en-US" sz="4000" b="1" dirty="0" smtClean="0">
                <a:latin typeface="Times New Roman" pitchFamily="18" charset="0"/>
                <a:cs typeface="Times New Roman" pitchFamily="18" charset="0"/>
              </a:rPr>
              <a:t> nay </a:t>
            </a:r>
            <a:r>
              <a:rPr lang="en-US" sz="4000" b="1" dirty="0" err="1" smtClean="0">
                <a:latin typeface="Times New Roman" pitchFamily="18" charset="0"/>
                <a:cs typeface="Times New Roman" pitchFamily="18" charset="0"/>
              </a:rPr>
              <a:t>chớ</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để</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ngày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mai</a:t>
            </a:r>
            <a:endParaRPr lang="en-US" sz="4000" b="1" dirty="0" smtClean="0">
              <a:latin typeface="Times New Roman" pitchFamily="18" charset="0"/>
              <a:cs typeface="Times New Roman" pitchFamily="18" charset="0"/>
            </a:endParaRPr>
          </a:p>
          <a:p>
            <a:pPr marL="0" lvl="0" indent="0" algn="just">
              <a:lnSpc>
                <a:spcPct val="150000"/>
              </a:lnSpc>
            </a:pPr>
            <a:r>
              <a:rPr lang="en-US" sz="4000" b="1" dirty="0" smtClean="0">
                <a:latin typeface="Times New Roman" pitchFamily="18" charset="0"/>
                <a:cs typeface="Times New Roman" pitchFamily="18" charset="0"/>
              </a:rPr>
              <a:t>    Chi </a:t>
            </a:r>
            <a:r>
              <a:rPr lang="en-US" sz="4000" b="1" dirty="0" err="1" smtClean="0">
                <a:latin typeface="Times New Roman" pitchFamily="18" charset="0"/>
                <a:cs typeface="Times New Roman" pitchFamily="18" charset="0"/>
              </a:rPr>
              <a:t>bằng</a:t>
            </a:r>
            <a:r>
              <a:rPr lang="en-US" sz="4000" b="1" dirty="0" smtClean="0">
                <a:latin typeface="Times New Roman" pitchFamily="18" charset="0"/>
                <a:cs typeface="Times New Roman" pitchFamily="18" charset="0"/>
              </a:rPr>
              <a:t> con </a:t>
            </a:r>
            <a:r>
              <a:rPr lang="en-US" sz="4000" b="1" dirty="0" err="1" smtClean="0">
                <a:latin typeface="Times New Roman" pitchFamily="18" charset="0"/>
                <a:cs typeface="Times New Roman" pitchFamily="18" charset="0"/>
              </a:rPr>
              <a:t>nói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thế</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này</a:t>
            </a:r>
            <a:endParaRPr lang="en-US" sz="4000" b="1" dirty="0" smtClean="0">
              <a:latin typeface="Times New Roman" pitchFamily="18" charset="0"/>
              <a:cs typeface="Times New Roman" pitchFamily="18" charset="0"/>
            </a:endParaRPr>
          </a:p>
          <a:p>
            <a:pPr marL="0" lvl="0" indent="0" algn="just">
              <a:lnSpc>
                <a:spcPct val="150000"/>
              </a:lnSpc>
            </a:pP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Mẹ</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ơi</a:t>
            </a:r>
            <a:r>
              <a:rPr lang="en-US" sz="4000" b="1" dirty="0" smtClean="0">
                <a:latin typeface="Times New Roman" pitchFamily="18" charset="0"/>
                <a:cs typeface="Times New Roman" pitchFamily="18" charset="0"/>
              </a:rPr>
              <a:t>, con </a:t>
            </a:r>
            <a:r>
              <a:rPr lang="en-US" sz="4000" b="1" dirty="0" err="1" smtClean="0">
                <a:latin typeface="Times New Roman" pitchFamily="18" charset="0"/>
                <a:cs typeface="Times New Roman" pitchFamily="18" charset="0"/>
              </a:rPr>
              <a:t>sẽ</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ngoan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ngay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bây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giờ</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pic>
        <p:nvPicPr>
          <p:cNvPr id="1026" name="Picture 2" descr="Vẽ Tranh Mẹ Đơn Giản Mà Đẹp, Ý Nghĩa Không Gì Sánh Bằ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1409700"/>
            <a:ext cx="8515350" cy="746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000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736008" y="1333127"/>
            <a:ext cx="8917010" cy="7467600"/>
          </a:xfrm>
          <a:prstGeom prst="rect">
            <a:avLst/>
          </a:prstGeom>
        </p:spPr>
      </p:pic>
      <p:sp>
        <p:nvSpPr>
          <p:cNvPr id="3" name="TextBox 3"/>
          <p:cNvSpPr txBox="1"/>
          <p:nvPr/>
        </p:nvSpPr>
        <p:spPr>
          <a:xfrm>
            <a:off x="1849798" y="824695"/>
            <a:ext cx="4840900" cy="1402307"/>
          </a:xfrm>
          <a:prstGeom prst="rect">
            <a:avLst/>
          </a:prstGeom>
        </p:spPr>
        <p:txBody>
          <a:bodyPr wrap="square" lIns="0" tIns="0" rIns="0" bIns="0" rtlCol="0" anchor="t">
            <a:spAutoFit/>
          </a:bodyPr>
          <a:lstStyle/>
          <a:p>
            <a:pPr marL="0" lvl="0" indent="0" algn="just">
              <a:lnSpc>
                <a:spcPct val="150000"/>
              </a:lnSpc>
            </a:pPr>
            <a:r>
              <a:rPr lang="en-US" sz="6075" b="1">
                <a:solidFill>
                  <a:srgbClr val="FF0000"/>
                </a:solidFill>
                <a:latin typeface="Arial" pitchFamily="34" charset="0"/>
                <a:cs typeface="Arial" pitchFamily="34" charset="0"/>
              </a:rPr>
              <a:t>KHỞI ĐỘNG</a:t>
            </a:r>
          </a:p>
        </p:txBody>
      </p:sp>
      <p:sp>
        <p:nvSpPr>
          <p:cNvPr id="4" name="TextBox 4"/>
          <p:cNvSpPr txBox="1"/>
          <p:nvPr/>
        </p:nvSpPr>
        <p:spPr>
          <a:xfrm>
            <a:off x="531876" y="2351135"/>
            <a:ext cx="7476744" cy="6463308"/>
          </a:xfrm>
          <a:prstGeom prst="rect">
            <a:avLst/>
          </a:prstGeom>
        </p:spPr>
        <p:txBody>
          <a:bodyPr wrap="square" lIns="0" tIns="0" rIns="0" bIns="0" rtlCol="0" anchor="t">
            <a:spAutoFit/>
          </a:bodyPr>
          <a:lstStyle/>
          <a:p>
            <a:pPr algn="just">
              <a:lnSpc>
                <a:spcPct val="150000"/>
              </a:lnSpc>
            </a:pPr>
            <a:r>
              <a:rPr lang="en-US" sz="4000" b="1">
                <a:latin typeface="Arial" pitchFamily="34" charset="0"/>
                <a:cs typeface="Arial" pitchFamily="34" charset="0"/>
              </a:rPr>
              <a:t>T</a:t>
            </a:r>
            <a:r>
              <a:rPr lang="en-US" sz="4000" b="1" smtClean="0">
                <a:latin typeface="Arial" pitchFamily="34" charset="0"/>
                <a:cs typeface="Arial" pitchFamily="34" charset="0"/>
              </a:rPr>
              <a:t>rò </a:t>
            </a:r>
            <a:r>
              <a:rPr lang="en-US" sz="4000" b="1">
                <a:latin typeface="Arial" pitchFamily="34" charset="0"/>
                <a:cs typeface="Arial" pitchFamily="34" charset="0"/>
              </a:rPr>
              <a:t>chơi “Cùng làm việc nhà:</a:t>
            </a:r>
          </a:p>
          <a:p>
            <a:pPr marL="571500" indent="-571500" algn="just">
              <a:lnSpc>
                <a:spcPct val="150000"/>
              </a:lnSpc>
              <a:buFontTx/>
              <a:buChar char="-"/>
            </a:pPr>
            <a:r>
              <a:rPr lang="en-US" sz="4000" smtClean="0">
                <a:latin typeface="Arial" pitchFamily="34" charset="0"/>
                <a:cs typeface="Arial" pitchFamily="34" charset="0"/>
              </a:rPr>
              <a:t>Cách </a:t>
            </a:r>
            <a:r>
              <a:rPr lang="en-US" sz="4000">
                <a:latin typeface="Arial" pitchFamily="34" charset="0"/>
                <a:cs typeface="Arial" pitchFamily="34" charset="0"/>
              </a:rPr>
              <a:t>chơi: Một bạn làm quản trò nêu tên các công việc nhà </a:t>
            </a:r>
            <a:endParaRPr lang="en-US" sz="4000" smtClean="0">
              <a:latin typeface="Arial" pitchFamily="34" charset="0"/>
              <a:cs typeface="Arial" pitchFamily="34" charset="0"/>
            </a:endParaRPr>
          </a:p>
          <a:p>
            <a:pPr marL="571500" indent="-571500" algn="just">
              <a:lnSpc>
                <a:spcPct val="150000"/>
              </a:lnSpc>
              <a:buFontTx/>
              <a:buChar char="-"/>
            </a:pPr>
            <a:r>
              <a:rPr lang="en-US" sz="4000" smtClean="0">
                <a:latin typeface="Arial" pitchFamily="34" charset="0"/>
                <a:cs typeface="Arial" pitchFamily="34" charset="0"/>
              </a:rPr>
              <a:t>Ví </a:t>
            </a:r>
            <a:r>
              <a:rPr lang="en-US" sz="4000">
                <a:latin typeface="Arial" pitchFamily="34" charset="0"/>
                <a:cs typeface="Arial" pitchFamily="34" charset="0"/>
              </a:rPr>
              <a:t>dụ</a:t>
            </a:r>
            <a:r>
              <a:rPr lang="en-US" sz="4000" smtClean="0">
                <a:latin typeface="Arial" pitchFamily="34" charset="0"/>
                <a:cs typeface="Arial" pitchFamily="34" charset="0"/>
              </a:rPr>
              <a:t>: “Quét nhà” </a:t>
            </a:r>
            <a:r>
              <a:rPr lang="en-US" sz="4000">
                <a:latin typeface="Arial" pitchFamily="34" charset="0"/>
                <a:cs typeface="Arial" pitchFamily="34" charset="0"/>
              </a:rPr>
              <a:t>thì cả lớp sẽ làm động tác mô phỏng việc quét nhà.</a:t>
            </a:r>
          </a:p>
          <a:p>
            <a:pPr marL="0" lvl="0" indent="0" algn="just">
              <a:lnSpc>
                <a:spcPct val="150000"/>
              </a:lnSpc>
              <a:spcBef>
                <a:spcPct val="0"/>
              </a:spcBef>
            </a:pPr>
            <a:endParaRPr lang="en-US" sz="4000">
              <a:latin typeface="Arial" pitchFamily="34" charset="0"/>
              <a:cs typeface="Arial"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5070" r="13982"/>
          <a:stretch>
            <a:fillRect/>
          </a:stretch>
        </p:blipFill>
        <p:spPr>
          <a:xfrm>
            <a:off x="9975390" y="571500"/>
            <a:ext cx="5981700" cy="5632954"/>
          </a:xfrm>
          <a:prstGeom prst="rect">
            <a:avLst/>
          </a:prstGeom>
        </p:spPr>
      </p:pic>
      <p:pic>
        <p:nvPicPr>
          <p:cNvPr id="3" name="Picture 3"/>
          <p:cNvPicPr>
            <a:picLocks noChangeAspect="1"/>
          </p:cNvPicPr>
          <p:nvPr/>
        </p:nvPicPr>
        <p:blipFill>
          <a:blip r:embed="rId3"/>
          <a:srcRect/>
          <a:stretch>
            <a:fillRect/>
          </a:stretch>
        </p:blipFill>
        <p:spPr>
          <a:xfrm>
            <a:off x="1057290" y="2551902"/>
            <a:ext cx="6257910" cy="3630835"/>
          </a:xfrm>
          <a:prstGeom prst="rect">
            <a:avLst/>
          </a:prstGeom>
        </p:spPr>
      </p:pic>
      <p:sp>
        <p:nvSpPr>
          <p:cNvPr id="4" name="TextBox 4"/>
          <p:cNvSpPr txBox="1"/>
          <p:nvPr/>
        </p:nvSpPr>
        <p:spPr>
          <a:xfrm>
            <a:off x="1028700" y="571500"/>
            <a:ext cx="7810500" cy="1092543"/>
          </a:xfrm>
          <a:prstGeom prst="rect">
            <a:avLst/>
          </a:prstGeom>
        </p:spPr>
        <p:txBody>
          <a:bodyPr wrap="square" lIns="0" tIns="0" rIns="0" bIns="0" rtlCol="0" anchor="t">
            <a:spAutoFit/>
          </a:bodyPr>
          <a:lstStyle/>
          <a:p>
            <a:pPr marL="0" lvl="0" indent="0" algn="just">
              <a:lnSpc>
                <a:spcPct val="150000"/>
              </a:lnSpc>
            </a:pPr>
            <a:r>
              <a:rPr lang="en-US" sz="5400" b="1" smtClean="0">
                <a:solidFill>
                  <a:srgbClr val="FF0000"/>
                </a:solidFill>
                <a:latin typeface="Arial" pitchFamily="34" charset="0"/>
                <a:cs typeface="Arial" pitchFamily="34" charset="0"/>
              </a:rPr>
              <a:t>NỘI DUNG BÀI HỌC</a:t>
            </a:r>
            <a:endParaRPr lang="en-US" sz="5400" b="1">
              <a:solidFill>
                <a:srgbClr val="FF0000"/>
              </a:solidFill>
              <a:latin typeface="Arial" pitchFamily="34" charset="0"/>
              <a:cs typeface="Arial" pitchFamily="34" charset="0"/>
            </a:endParaRPr>
          </a:p>
        </p:txBody>
      </p:sp>
      <p:sp>
        <p:nvSpPr>
          <p:cNvPr id="5" name="TextBox 5"/>
          <p:cNvSpPr txBox="1"/>
          <p:nvPr/>
        </p:nvSpPr>
        <p:spPr>
          <a:xfrm>
            <a:off x="9975390" y="6750638"/>
            <a:ext cx="4498945" cy="830997"/>
          </a:xfrm>
          <a:prstGeom prst="rect">
            <a:avLst/>
          </a:prstGeom>
        </p:spPr>
        <p:txBody>
          <a:bodyPr wrap="square" lIns="0" tIns="0" rIns="0" bIns="0" rtlCol="0" anchor="t">
            <a:spAutoFit/>
          </a:bodyPr>
          <a:lstStyle/>
          <a:p>
            <a:pPr marL="0" lvl="0" indent="0" algn="just">
              <a:lnSpc>
                <a:spcPct val="150000"/>
              </a:lnSpc>
              <a:spcBef>
                <a:spcPct val="0"/>
              </a:spcBef>
            </a:pPr>
            <a:r>
              <a:rPr lang="en-US" sz="3600" b="1">
                <a:solidFill>
                  <a:srgbClr val="FF0000"/>
                </a:solidFill>
                <a:latin typeface="Arial" pitchFamily="34" charset="0"/>
                <a:cs typeface="Arial" pitchFamily="34" charset="0"/>
              </a:rPr>
              <a:t>HOẠT ĐỘNG 2</a:t>
            </a:r>
          </a:p>
        </p:txBody>
      </p:sp>
      <p:sp>
        <p:nvSpPr>
          <p:cNvPr id="6" name="TextBox 6"/>
          <p:cNvSpPr txBox="1"/>
          <p:nvPr/>
        </p:nvSpPr>
        <p:spPr>
          <a:xfrm>
            <a:off x="9975390" y="7853040"/>
            <a:ext cx="7781910" cy="1661993"/>
          </a:xfrm>
          <a:prstGeom prst="rect">
            <a:avLst/>
          </a:prstGeom>
        </p:spPr>
        <p:txBody>
          <a:bodyPr wrap="square" lIns="0" tIns="0" rIns="0" bIns="0" rtlCol="0" anchor="t">
            <a:spAutoFit/>
          </a:bodyPr>
          <a:lstStyle/>
          <a:p>
            <a:pPr marL="0" lvl="0" indent="0" algn="just">
              <a:lnSpc>
                <a:spcPct val="150000"/>
              </a:lnSpc>
              <a:spcBef>
                <a:spcPct val="0"/>
              </a:spcBef>
            </a:pPr>
            <a:r>
              <a:rPr lang="en-US" sz="3600">
                <a:latin typeface="Arial" pitchFamily="34" charset="0"/>
                <a:cs typeface="Arial" pitchFamily="34" charset="0"/>
              </a:rPr>
              <a:t>Xác định những việc nhà em cần chủ động, tự giác thực hiện trong gia đình</a:t>
            </a:r>
          </a:p>
        </p:txBody>
      </p:sp>
      <p:sp>
        <p:nvSpPr>
          <p:cNvPr id="7" name="TextBox 7"/>
          <p:cNvSpPr txBox="1"/>
          <p:nvPr/>
        </p:nvSpPr>
        <p:spPr>
          <a:xfrm>
            <a:off x="1093866" y="6872906"/>
            <a:ext cx="5981700" cy="728341"/>
          </a:xfrm>
          <a:prstGeom prst="rect">
            <a:avLst/>
          </a:prstGeom>
        </p:spPr>
        <p:txBody>
          <a:bodyPr wrap="square" lIns="0" tIns="0" rIns="0" bIns="0" rtlCol="0" anchor="t">
            <a:spAutoFit/>
          </a:bodyPr>
          <a:lstStyle/>
          <a:p>
            <a:pPr marL="0" lvl="0" indent="0" algn="just">
              <a:lnSpc>
                <a:spcPct val="150000"/>
              </a:lnSpc>
              <a:spcBef>
                <a:spcPct val="0"/>
              </a:spcBef>
            </a:pPr>
            <a:r>
              <a:rPr lang="en-US" sz="3600" b="1">
                <a:solidFill>
                  <a:srgbClr val="FF0000"/>
                </a:solidFill>
                <a:latin typeface="Arial" pitchFamily="34" charset="0"/>
                <a:cs typeface="Arial" pitchFamily="34" charset="0"/>
              </a:rPr>
              <a:t>HOẠT ĐỘNG 1</a:t>
            </a:r>
          </a:p>
        </p:txBody>
      </p:sp>
      <p:sp>
        <p:nvSpPr>
          <p:cNvPr id="8" name="TextBox 8"/>
          <p:cNvSpPr txBox="1"/>
          <p:nvPr/>
        </p:nvSpPr>
        <p:spPr>
          <a:xfrm>
            <a:off x="1057290" y="7904368"/>
            <a:ext cx="6591301" cy="1559338"/>
          </a:xfrm>
          <a:prstGeom prst="rect">
            <a:avLst/>
          </a:prstGeom>
        </p:spPr>
        <p:txBody>
          <a:bodyPr wrap="square" lIns="0" tIns="0" rIns="0" bIns="0" rtlCol="0" anchor="t">
            <a:spAutoFit/>
          </a:bodyPr>
          <a:lstStyle/>
          <a:p>
            <a:pPr algn="just">
              <a:lnSpc>
                <a:spcPct val="150000"/>
              </a:lnSpc>
            </a:pPr>
            <a:r>
              <a:rPr lang="en-US" sz="3600">
                <a:latin typeface="Arial" pitchFamily="34" charset="0"/>
                <a:cs typeface="Arial" pitchFamily="34" charset="0"/>
              </a:rPr>
              <a:t>Chia sẻ những việc nhà em đã chủ động, tự giác thực </a:t>
            </a:r>
            <a:r>
              <a:rPr lang="en-US" sz="3600" smtClean="0">
                <a:latin typeface="Arial" pitchFamily="34" charset="0"/>
                <a:cs typeface="Arial" pitchFamily="34" charset="0"/>
              </a:rPr>
              <a:t>hiện</a:t>
            </a:r>
            <a:endParaRPr lang="en-US" sz="3600">
              <a:latin typeface="Arial" pitchFamily="34" charset="0"/>
              <a:cs typeface="Arial"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957" r="16957"/>
          <a:stretch>
            <a:fillRect/>
          </a:stretch>
        </p:blipFill>
        <p:spPr>
          <a:xfrm>
            <a:off x="1028700" y="3422497"/>
            <a:ext cx="7581900" cy="5736506"/>
          </a:xfrm>
          <a:prstGeom prst="rect">
            <a:avLst/>
          </a:prstGeom>
        </p:spPr>
      </p:pic>
      <p:sp>
        <p:nvSpPr>
          <p:cNvPr id="3" name="TextBox 3"/>
          <p:cNvSpPr txBox="1"/>
          <p:nvPr/>
        </p:nvSpPr>
        <p:spPr>
          <a:xfrm>
            <a:off x="838200" y="1001911"/>
            <a:ext cx="17030700" cy="2769989"/>
          </a:xfrm>
          <a:prstGeom prst="rect">
            <a:avLst/>
          </a:prstGeom>
        </p:spPr>
        <p:txBody>
          <a:bodyPr wrap="square" lIns="0" tIns="0" rIns="0" bIns="0" rtlCol="0" anchor="t">
            <a:spAutoFit/>
          </a:bodyPr>
          <a:lstStyle/>
          <a:p>
            <a:pPr algn="ctr">
              <a:lnSpc>
                <a:spcPct val="150000"/>
              </a:lnSpc>
            </a:pPr>
            <a:r>
              <a:rPr lang="en-US" sz="4000" b="1" smtClean="0">
                <a:solidFill>
                  <a:srgbClr val="FF0000"/>
                </a:solidFill>
                <a:latin typeface="Arial" pitchFamily="34" charset="0"/>
                <a:cs typeface="Arial" pitchFamily="34" charset="0"/>
              </a:rPr>
              <a:t>HOẠT ĐỘNG 1: </a:t>
            </a:r>
          </a:p>
          <a:p>
            <a:pPr algn="ctr">
              <a:lnSpc>
                <a:spcPct val="150000"/>
              </a:lnSpc>
            </a:pPr>
            <a:r>
              <a:rPr lang="en-US" sz="4000" b="1" smtClean="0">
                <a:solidFill>
                  <a:srgbClr val="FF0000"/>
                </a:solidFill>
                <a:latin typeface="Arial" pitchFamily="34" charset="0"/>
                <a:cs typeface="Arial" pitchFamily="34" charset="0"/>
              </a:rPr>
              <a:t>CHIA SẺ NHỮNG VIỆC NHÀ EM ĐÃ CHỦ ĐỘNG, TỰ GIÁC THỰC HIỆN</a:t>
            </a:r>
          </a:p>
          <a:p>
            <a:pPr marL="0" lvl="0" indent="0" algn="ctr">
              <a:lnSpc>
                <a:spcPct val="150000"/>
              </a:lnSpc>
              <a:spcBef>
                <a:spcPct val="0"/>
              </a:spcBef>
            </a:pPr>
            <a:endParaRPr lang="en-US" sz="4000" b="1">
              <a:solidFill>
                <a:srgbClr val="FF0000"/>
              </a:solidFill>
              <a:latin typeface="Arial" pitchFamily="34" charset="0"/>
              <a:cs typeface="Arial" pitchFamily="34" charset="0"/>
            </a:endParaRPr>
          </a:p>
        </p:txBody>
      </p:sp>
      <p:pic>
        <p:nvPicPr>
          <p:cNvPr id="4" name="Picture 3"/>
          <p:cNvPicPr>
            <a:picLocks noChangeAspect="1"/>
          </p:cNvPicPr>
          <p:nvPr/>
        </p:nvPicPr>
        <p:blipFill>
          <a:blip r:embed="rId3"/>
          <a:srcRect/>
          <a:stretch>
            <a:fillRect/>
          </a:stretch>
        </p:blipFill>
        <p:spPr>
          <a:xfrm>
            <a:off x="9121902" y="3422497"/>
            <a:ext cx="7648328" cy="573650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88209" y="898514"/>
            <a:ext cx="15671091" cy="2921505"/>
          </a:xfrm>
          <a:prstGeom prst="rect">
            <a:avLst/>
          </a:prstGeom>
        </p:spPr>
        <p:txBody>
          <a:bodyPr lIns="0" tIns="0" rIns="0" bIns="0" rtlCol="0" anchor="t">
            <a:spAutoFit/>
          </a:bodyPr>
          <a:lstStyle/>
          <a:p>
            <a:pPr marL="0" lvl="0" indent="0" algn="ctr">
              <a:lnSpc>
                <a:spcPct val="150000"/>
              </a:lnSpc>
            </a:pPr>
            <a:r>
              <a:rPr lang="en-US" sz="4400" b="1" smtClean="0">
                <a:solidFill>
                  <a:srgbClr val="000000"/>
                </a:solidFill>
                <a:latin typeface="Arial" pitchFamily="34" charset="0"/>
                <a:cs typeface="Arial" pitchFamily="34" charset="0"/>
              </a:rPr>
              <a:t>Kể về những việc nhà em đã chủ động, tự giác thực hiện theo các gợi ý sau:</a:t>
            </a:r>
          </a:p>
          <a:p>
            <a:pPr marL="0" lvl="0" indent="0" algn="just">
              <a:lnSpc>
                <a:spcPct val="150000"/>
              </a:lnSpc>
            </a:pPr>
            <a:endParaRPr lang="en-US" sz="4400" b="1">
              <a:solidFill>
                <a:srgbClr val="000000"/>
              </a:solidFill>
              <a:latin typeface="Arial" pitchFamily="34" charset="0"/>
              <a:cs typeface="Arial" pitchFamily="34" charset="0"/>
            </a:endParaRPr>
          </a:p>
        </p:txBody>
      </p:sp>
      <p:sp>
        <p:nvSpPr>
          <p:cNvPr id="3" name="TextBox 3"/>
          <p:cNvSpPr txBox="1"/>
          <p:nvPr/>
        </p:nvSpPr>
        <p:spPr>
          <a:xfrm>
            <a:off x="9895988" y="5291630"/>
            <a:ext cx="5650791" cy="2769989"/>
          </a:xfrm>
          <a:prstGeom prst="rect">
            <a:avLst/>
          </a:prstGeom>
        </p:spPr>
        <p:txBody>
          <a:bodyPr wrap="square" lIns="0" tIns="0" rIns="0" bIns="0" rtlCol="0" anchor="t">
            <a:spAutoFit/>
          </a:bodyPr>
          <a:lstStyle/>
          <a:p>
            <a:pPr marL="0" lvl="0" indent="0" algn="just">
              <a:lnSpc>
                <a:spcPct val="150000"/>
              </a:lnSpc>
              <a:spcBef>
                <a:spcPct val="0"/>
              </a:spcBef>
            </a:pPr>
            <a:r>
              <a:rPr lang="en-US" sz="4000" smtClean="0">
                <a:solidFill>
                  <a:srgbClr val="000000"/>
                </a:solidFill>
                <a:latin typeface="Arial" pitchFamily="34" charset="0"/>
                <a:cs typeface="Arial" pitchFamily="34" charset="0"/>
              </a:rPr>
              <a:t>Em cảm thấy như thế nào khi chủ động, tự giác làm việc nhà?</a:t>
            </a:r>
            <a:endParaRPr lang="en-US" sz="4000">
              <a:solidFill>
                <a:srgbClr val="000000"/>
              </a:solidFill>
              <a:latin typeface="Arial" pitchFamily="34" charset="0"/>
              <a:cs typeface="Arial" pitchFamily="34" charset="0"/>
            </a:endParaRPr>
          </a:p>
        </p:txBody>
      </p:sp>
      <p:sp>
        <p:nvSpPr>
          <p:cNvPr id="4" name="TextBox 4"/>
          <p:cNvSpPr txBox="1"/>
          <p:nvPr/>
        </p:nvSpPr>
        <p:spPr>
          <a:xfrm>
            <a:off x="9895990" y="3498678"/>
            <a:ext cx="1204912" cy="1615827"/>
          </a:xfrm>
          <a:prstGeom prst="rect">
            <a:avLst/>
          </a:prstGeom>
        </p:spPr>
        <p:txBody>
          <a:bodyPr lIns="0" tIns="0" rIns="0" bIns="0" rtlCol="0" anchor="t">
            <a:spAutoFit/>
          </a:bodyPr>
          <a:lstStyle/>
          <a:p>
            <a:pPr marL="0" lvl="0" indent="0" algn="just">
              <a:lnSpc>
                <a:spcPct val="150000"/>
              </a:lnSpc>
            </a:pPr>
            <a:r>
              <a:rPr lang="en-US" sz="7000">
                <a:solidFill>
                  <a:schemeClr val="tx1">
                    <a:alpha val="60000"/>
                  </a:schemeClr>
                </a:solidFill>
                <a:latin typeface="Arial" pitchFamily="34" charset="0"/>
                <a:cs typeface="Arial" pitchFamily="34" charset="0"/>
              </a:rPr>
              <a:t>02</a:t>
            </a:r>
          </a:p>
        </p:txBody>
      </p:sp>
      <p:sp>
        <p:nvSpPr>
          <p:cNvPr id="5" name="TextBox 5"/>
          <p:cNvSpPr txBox="1"/>
          <p:nvPr/>
        </p:nvSpPr>
        <p:spPr>
          <a:xfrm>
            <a:off x="1588207" y="4998577"/>
            <a:ext cx="5650791" cy="2769989"/>
          </a:xfrm>
          <a:prstGeom prst="rect">
            <a:avLst/>
          </a:prstGeom>
        </p:spPr>
        <p:txBody>
          <a:bodyPr wrap="square" lIns="0" tIns="0" rIns="0" bIns="0" rtlCol="0" anchor="t">
            <a:spAutoFit/>
          </a:bodyPr>
          <a:lstStyle/>
          <a:p>
            <a:pPr marL="0" lvl="0" indent="0" algn="just">
              <a:lnSpc>
                <a:spcPct val="150000"/>
              </a:lnSpc>
              <a:spcBef>
                <a:spcPct val="0"/>
              </a:spcBef>
            </a:pPr>
            <a:r>
              <a:rPr lang="en-US" sz="4000" smtClean="0">
                <a:solidFill>
                  <a:srgbClr val="000000"/>
                </a:solidFill>
                <a:latin typeface="Arial" pitchFamily="34" charset="0"/>
                <a:cs typeface="Arial" pitchFamily="34" charset="0"/>
              </a:rPr>
              <a:t>Em đã chủ động, tự giác thực hiện những việc làm nào?</a:t>
            </a:r>
            <a:endParaRPr lang="en-US" sz="4000">
              <a:solidFill>
                <a:srgbClr val="000000"/>
              </a:solidFill>
              <a:latin typeface="Arial" pitchFamily="34" charset="0"/>
              <a:cs typeface="Arial" pitchFamily="34" charset="0"/>
            </a:endParaRPr>
          </a:p>
        </p:txBody>
      </p:sp>
      <p:sp>
        <p:nvSpPr>
          <p:cNvPr id="6" name="TextBox 6"/>
          <p:cNvSpPr txBox="1"/>
          <p:nvPr/>
        </p:nvSpPr>
        <p:spPr>
          <a:xfrm>
            <a:off x="1588209" y="3205625"/>
            <a:ext cx="1204912" cy="1416222"/>
          </a:xfrm>
          <a:prstGeom prst="rect">
            <a:avLst/>
          </a:prstGeom>
        </p:spPr>
        <p:txBody>
          <a:bodyPr lIns="0" tIns="0" rIns="0" bIns="0" rtlCol="0" anchor="t">
            <a:spAutoFit/>
          </a:bodyPr>
          <a:lstStyle/>
          <a:p>
            <a:pPr marL="0" lvl="0" indent="0" algn="just">
              <a:lnSpc>
                <a:spcPct val="150000"/>
              </a:lnSpc>
            </a:pPr>
            <a:r>
              <a:rPr lang="en-US" sz="7000">
                <a:solidFill>
                  <a:schemeClr val="tx1">
                    <a:alpha val="60000"/>
                  </a:schemeClr>
                </a:solidFill>
                <a:latin typeface="Arial" pitchFamily="34" charset="0"/>
                <a:cs typeface="Arial" pitchFamily="34" charset="0"/>
              </a:rPr>
              <a:t>01</a:t>
            </a:r>
          </a:p>
        </p:txBody>
      </p:sp>
      <p:sp>
        <p:nvSpPr>
          <p:cNvPr id="7" name="Rectangle 6"/>
          <p:cNvSpPr/>
          <p:nvPr/>
        </p:nvSpPr>
        <p:spPr>
          <a:xfrm>
            <a:off x="1295400" y="3498678"/>
            <a:ext cx="6553200" cy="49214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9423754" y="3569331"/>
            <a:ext cx="6553200" cy="49214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79397" y="2606016"/>
            <a:ext cx="7326403" cy="6123452"/>
          </a:xfrm>
          <a:prstGeom prst="rect">
            <a:avLst/>
          </a:prstGeom>
        </p:spPr>
      </p:pic>
      <p:sp>
        <p:nvSpPr>
          <p:cNvPr id="3" name="TextBox 3"/>
          <p:cNvSpPr txBox="1"/>
          <p:nvPr/>
        </p:nvSpPr>
        <p:spPr>
          <a:xfrm>
            <a:off x="2971800" y="723900"/>
            <a:ext cx="3531575" cy="971100"/>
          </a:xfrm>
          <a:prstGeom prst="rect">
            <a:avLst/>
          </a:prstGeom>
        </p:spPr>
        <p:txBody>
          <a:bodyPr wrap="square" lIns="0" tIns="0" rIns="0" bIns="0" rtlCol="0" anchor="t">
            <a:spAutoFit/>
          </a:bodyPr>
          <a:lstStyle/>
          <a:p>
            <a:pPr marL="0" lvl="0" indent="0" algn="just">
              <a:lnSpc>
                <a:spcPct val="150000"/>
              </a:lnSpc>
            </a:pPr>
            <a:r>
              <a:rPr lang="en-US" sz="4800" b="1">
                <a:solidFill>
                  <a:srgbClr val="FF0000"/>
                </a:solidFill>
                <a:latin typeface="Arial" pitchFamily="34" charset="0"/>
                <a:cs typeface="Arial" pitchFamily="34" charset="0"/>
              </a:rPr>
              <a:t>KẾT LUẬN</a:t>
            </a:r>
          </a:p>
        </p:txBody>
      </p:sp>
      <p:sp>
        <p:nvSpPr>
          <p:cNvPr id="4" name="TextBox 4"/>
          <p:cNvSpPr txBox="1"/>
          <p:nvPr/>
        </p:nvSpPr>
        <p:spPr>
          <a:xfrm>
            <a:off x="9144000" y="1262296"/>
            <a:ext cx="8386544" cy="7478970"/>
          </a:xfrm>
          <a:prstGeom prst="rect">
            <a:avLst/>
          </a:prstGeom>
        </p:spPr>
        <p:txBody>
          <a:bodyPr wrap="square" lIns="0" tIns="0" rIns="0" bIns="0" rtlCol="0" anchor="t">
            <a:spAutoFit/>
          </a:bodyPr>
          <a:lstStyle/>
          <a:p>
            <a:pPr algn="just">
              <a:lnSpc>
                <a:spcPct val="150000"/>
              </a:lnSpc>
              <a:spcBef>
                <a:spcPct val="0"/>
              </a:spcBef>
            </a:pPr>
            <a:r>
              <a:rPr lang="en-US" sz="3600">
                <a:solidFill>
                  <a:srgbClr val="000000"/>
                </a:solidFill>
                <a:latin typeface="Arial" pitchFamily="34" charset="0"/>
                <a:cs typeface="Arial" pitchFamily="34" charset="0"/>
              </a:rPr>
              <a:t>- Mỗi chúng ta đều cần làm những việc nhà phù hợp với lứa tuổi để giúp đỡ gia đình. </a:t>
            </a:r>
          </a:p>
          <a:p>
            <a:pPr algn="just">
              <a:lnSpc>
                <a:spcPct val="150000"/>
              </a:lnSpc>
              <a:spcBef>
                <a:spcPct val="0"/>
              </a:spcBef>
            </a:pPr>
            <a:r>
              <a:rPr lang="en-US" sz="3600">
                <a:solidFill>
                  <a:srgbClr val="000000"/>
                </a:solidFill>
                <a:latin typeface="Arial" pitchFamily="34" charset="0"/>
                <a:cs typeface="Arial" pitchFamily="34" charset="0"/>
              </a:rPr>
              <a:t>- Chủ động, tự giác làm việc nhà không chỉ giúp chúng ta rèn luyện đức tính chăm chỉ lao động mà còn là trách nhiệm, là cách để chúng ta thể hiện sự quan tâm, giúp đỡ và yêu thương cha mẹ, người thân trong gia đình.</a:t>
            </a:r>
          </a:p>
        </p:txBody>
      </p:sp>
      <p:sp>
        <p:nvSpPr>
          <p:cNvPr id="5" name="Rectangle 4"/>
          <p:cNvSpPr/>
          <p:nvPr/>
        </p:nvSpPr>
        <p:spPr>
          <a:xfrm>
            <a:off x="8915400" y="723900"/>
            <a:ext cx="8915400" cy="853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919" b="11919"/>
          <a:stretch>
            <a:fillRect/>
          </a:stretch>
        </p:blipFill>
        <p:spPr>
          <a:xfrm>
            <a:off x="1882718" y="1028700"/>
            <a:ext cx="15376582" cy="5001419"/>
          </a:xfrm>
          <a:prstGeom prst="rect">
            <a:avLst/>
          </a:prstGeom>
        </p:spPr>
      </p:pic>
      <p:sp>
        <p:nvSpPr>
          <p:cNvPr id="3" name="TextBox 3"/>
          <p:cNvSpPr txBox="1"/>
          <p:nvPr/>
        </p:nvSpPr>
        <p:spPr>
          <a:xfrm>
            <a:off x="1882718" y="6896100"/>
            <a:ext cx="15376582" cy="1905843"/>
          </a:xfrm>
          <a:prstGeom prst="rect">
            <a:avLst/>
          </a:prstGeom>
        </p:spPr>
        <p:txBody>
          <a:bodyPr lIns="0" tIns="0" rIns="0" bIns="0" rtlCol="0" anchor="t">
            <a:spAutoFit/>
          </a:bodyPr>
          <a:lstStyle/>
          <a:p>
            <a:pPr marL="0" lvl="0" indent="0" algn="ctr">
              <a:lnSpc>
                <a:spcPct val="150000"/>
              </a:lnSpc>
            </a:pPr>
            <a:r>
              <a:rPr lang="en-US" sz="4400" b="1" smtClean="0">
                <a:solidFill>
                  <a:srgbClr val="FF0000"/>
                </a:solidFill>
                <a:latin typeface="Arial" pitchFamily="34" charset="0"/>
                <a:cs typeface="Arial" pitchFamily="34" charset="0"/>
              </a:rPr>
              <a:t>HOẠT ĐỘNG 2: XÁC ĐỊNH NHỮNG VIỆC NHÀ EM CẦN CHỦ ĐỘNG, TỰ GIÁC THỰC HIỆN TRONG GIA ĐÌNH</a:t>
            </a:r>
            <a:endParaRPr lang="en-US" sz="4400" b="1">
              <a:solidFill>
                <a:srgbClr val="FF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388" t="53457" r="11872" b="28020"/>
          <a:stretch>
            <a:fillRect/>
          </a:stretch>
        </p:blipFill>
        <p:spPr>
          <a:xfrm>
            <a:off x="1253849" y="3906019"/>
            <a:ext cx="16005451" cy="5352281"/>
          </a:xfrm>
          <a:prstGeom prst="rect">
            <a:avLst/>
          </a:prstGeom>
        </p:spPr>
      </p:pic>
      <p:sp>
        <p:nvSpPr>
          <p:cNvPr id="3" name="TextBox 3"/>
          <p:cNvSpPr txBox="1"/>
          <p:nvPr/>
        </p:nvSpPr>
        <p:spPr>
          <a:xfrm>
            <a:off x="1905000" y="685800"/>
            <a:ext cx="14020799" cy="2769989"/>
          </a:xfrm>
          <a:prstGeom prst="rect">
            <a:avLst/>
          </a:prstGeom>
        </p:spPr>
        <p:txBody>
          <a:bodyPr wrap="square" lIns="0" tIns="0" rIns="0" bIns="0" rtlCol="0" anchor="t">
            <a:spAutoFit/>
          </a:bodyPr>
          <a:lstStyle/>
          <a:p>
            <a:pPr algn="ctr">
              <a:lnSpc>
                <a:spcPct val="150000"/>
              </a:lnSpc>
            </a:pPr>
            <a:r>
              <a:rPr lang="en-US" sz="4000" b="1" smtClean="0">
                <a:solidFill>
                  <a:srgbClr val="000000"/>
                </a:solidFill>
                <a:latin typeface="Arial" pitchFamily="34" charset="0"/>
                <a:cs typeface="Arial" pitchFamily="34" charset="0"/>
              </a:rPr>
              <a:t>Thảo luận để xác định những việc mà lứa tuổi các em cần chủ động, tự giác thực hiện ở gia đình.</a:t>
            </a:r>
          </a:p>
          <a:p>
            <a:pPr algn="ctr">
              <a:lnSpc>
                <a:spcPct val="150000"/>
              </a:lnSpc>
            </a:pPr>
            <a:endParaRPr lang="en-US" sz="4000" b="1">
              <a:solidFill>
                <a:srgbClr val="00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272" b="5272"/>
          <a:stretch>
            <a:fillRect/>
          </a:stretch>
        </p:blipFill>
        <p:spPr>
          <a:xfrm>
            <a:off x="762000" y="3115611"/>
            <a:ext cx="5410200" cy="3628089"/>
          </a:xfrm>
          <a:prstGeom prst="rect">
            <a:avLst/>
          </a:prstGeom>
        </p:spPr>
      </p:pic>
      <p:pic>
        <p:nvPicPr>
          <p:cNvPr id="3" name="Picture 3"/>
          <p:cNvPicPr>
            <a:picLocks noChangeAspect="1"/>
          </p:cNvPicPr>
          <p:nvPr/>
        </p:nvPicPr>
        <p:blipFill>
          <a:blip r:embed="rId3"/>
          <a:srcRect l="5187" t="3255" b="3255"/>
          <a:stretch>
            <a:fillRect/>
          </a:stretch>
        </p:blipFill>
        <p:spPr>
          <a:xfrm>
            <a:off x="6814315" y="3173525"/>
            <a:ext cx="5373521" cy="3512260"/>
          </a:xfrm>
          <a:prstGeom prst="rect">
            <a:avLst/>
          </a:prstGeom>
        </p:spPr>
      </p:pic>
      <p:pic>
        <p:nvPicPr>
          <p:cNvPr id="4" name="Picture 4"/>
          <p:cNvPicPr>
            <a:picLocks noChangeAspect="1"/>
          </p:cNvPicPr>
          <p:nvPr/>
        </p:nvPicPr>
        <p:blipFill>
          <a:blip r:embed="rId4"/>
          <a:srcRect l="3897" t="3196" b="3196"/>
          <a:stretch>
            <a:fillRect/>
          </a:stretch>
        </p:blipFill>
        <p:spPr>
          <a:xfrm>
            <a:off x="12839700" y="3173525"/>
            <a:ext cx="5035265" cy="3279903"/>
          </a:xfrm>
          <a:prstGeom prst="rect">
            <a:avLst/>
          </a:prstGeom>
        </p:spPr>
      </p:pic>
      <p:sp>
        <p:nvSpPr>
          <p:cNvPr id="5" name="TextBox 5"/>
          <p:cNvSpPr txBox="1"/>
          <p:nvPr/>
        </p:nvSpPr>
        <p:spPr>
          <a:xfrm>
            <a:off x="1993392" y="571500"/>
            <a:ext cx="13835486" cy="1905843"/>
          </a:xfrm>
          <a:prstGeom prst="rect">
            <a:avLst/>
          </a:prstGeom>
        </p:spPr>
        <p:txBody>
          <a:bodyPr wrap="square" lIns="0" tIns="0" rIns="0" bIns="0" rtlCol="0" anchor="t">
            <a:spAutoFit/>
          </a:bodyPr>
          <a:lstStyle/>
          <a:p>
            <a:pPr marL="0" lvl="0" indent="0" algn="ctr">
              <a:lnSpc>
                <a:spcPct val="150000"/>
              </a:lnSpc>
            </a:pPr>
            <a:r>
              <a:rPr lang="en-US" sz="4400" b="1" smtClean="0">
                <a:solidFill>
                  <a:srgbClr val="FF0000"/>
                </a:solidFill>
                <a:latin typeface="Arial" pitchFamily="34" charset="0"/>
                <a:cs typeface="Arial" pitchFamily="34" charset="0"/>
              </a:rPr>
              <a:t>Những việc nhà em cần chủ động, tự giác thực hiện trong gia đình</a:t>
            </a:r>
            <a:endParaRPr lang="en-US" sz="4400" b="1">
              <a:solidFill>
                <a:srgbClr val="FF0000"/>
              </a:solidFill>
              <a:latin typeface="Arial" pitchFamily="34" charset="0"/>
              <a:cs typeface="Arial" pitchFamily="34" charset="0"/>
            </a:endParaRPr>
          </a:p>
        </p:txBody>
      </p:sp>
      <p:sp>
        <p:nvSpPr>
          <p:cNvPr id="6" name="TextBox 6"/>
          <p:cNvSpPr txBox="1"/>
          <p:nvPr/>
        </p:nvSpPr>
        <p:spPr>
          <a:xfrm>
            <a:off x="12725400" y="7124700"/>
            <a:ext cx="5090160" cy="1477328"/>
          </a:xfrm>
          <a:prstGeom prst="rect">
            <a:avLst/>
          </a:prstGeom>
        </p:spPr>
        <p:txBody>
          <a:bodyPr wrap="square" lIns="0" tIns="0" rIns="0" bIns="0" rtlCol="0" anchor="t">
            <a:spAutoFit/>
          </a:bodyPr>
          <a:lstStyle/>
          <a:p>
            <a:pPr marL="0" lvl="0" indent="0" algn="ctr">
              <a:lnSpc>
                <a:spcPct val="150000"/>
              </a:lnSpc>
              <a:spcBef>
                <a:spcPct val="0"/>
              </a:spcBef>
            </a:pPr>
            <a:r>
              <a:rPr lang="en-US" sz="3200" b="1" smtClean="0">
                <a:solidFill>
                  <a:srgbClr val="000000"/>
                </a:solidFill>
                <a:latin typeface="Arial" pitchFamily="34" charset="0"/>
                <a:cs typeface="Arial" pitchFamily="34" charset="0"/>
              </a:rPr>
              <a:t>Đi chợ mua thực phẩm cho bữa cơm gia đình</a:t>
            </a:r>
            <a:endParaRPr lang="en-US" sz="3200" b="1">
              <a:solidFill>
                <a:srgbClr val="000000"/>
              </a:solidFill>
              <a:latin typeface="Arial" pitchFamily="34" charset="0"/>
              <a:cs typeface="Arial" pitchFamily="34" charset="0"/>
            </a:endParaRPr>
          </a:p>
        </p:txBody>
      </p:sp>
      <p:sp>
        <p:nvSpPr>
          <p:cNvPr id="7" name="TextBox 7"/>
          <p:cNvSpPr txBox="1"/>
          <p:nvPr/>
        </p:nvSpPr>
        <p:spPr>
          <a:xfrm>
            <a:off x="6720840" y="7200900"/>
            <a:ext cx="5090160" cy="1477328"/>
          </a:xfrm>
          <a:prstGeom prst="rect">
            <a:avLst/>
          </a:prstGeom>
        </p:spPr>
        <p:txBody>
          <a:bodyPr wrap="square" lIns="0" tIns="0" rIns="0" bIns="0" rtlCol="0" anchor="t">
            <a:spAutoFit/>
          </a:bodyPr>
          <a:lstStyle/>
          <a:p>
            <a:pPr marL="0" lvl="0" indent="0" algn="ctr">
              <a:lnSpc>
                <a:spcPct val="150000"/>
              </a:lnSpc>
              <a:spcBef>
                <a:spcPct val="0"/>
              </a:spcBef>
            </a:pPr>
            <a:r>
              <a:rPr lang="en-US" sz="3200" b="1" smtClean="0">
                <a:solidFill>
                  <a:srgbClr val="000000"/>
                </a:solidFill>
                <a:latin typeface="Arial" pitchFamily="34" charset="0"/>
                <a:cs typeface="Arial" pitchFamily="34" charset="0"/>
              </a:rPr>
              <a:t>Chăm sóc cây trồng và vật nuôi trong nhà</a:t>
            </a:r>
            <a:endParaRPr lang="en-US" sz="3200" b="1">
              <a:solidFill>
                <a:srgbClr val="000000"/>
              </a:solidFill>
              <a:latin typeface="Arial" pitchFamily="34" charset="0"/>
              <a:cs typeface="Arial" pitchFamily="34" charset="0"/>
            </a:endParaRPr>
          </a:p>
        </p:txBody>
      </p:sp>
      <p:sp>
        <p:nvSpPr>
          <p:cNvPr id="8" name="TextBox 8"/>
          <p:cNvSpPr txBox="1"/>
          <p:nvPr/>
        </p:nvSpPr>
        <p:spPr>
          <a:xfrm>
            <a:off x="762000" y="7213366"/>
            <a:ext cx="5090160" cy="1477328"/>
          </a:xfrm>
          <a:prstGeom prst="rect">
            <a:avLst/>
          </a:prstGeom>
        </p:spPr>
        <p:txBody>
          <a:bodyPr wrap="square" lIns="0" tIns="0" rIns="0" bIns="0" rtlCol="0" anchor="t">
            <a:spAutoFit/>
          </a:bodyPr>
          <a:lstStyle/>
          <a:p>
            <a:pPr marL="0" lvl="0" indent="0" algn="ctr">
              <a:lnSpc>
                <a:spcPct val="150000"/>
              </a:lnSpc>
              <a:spcBef>
                <a:spcPct val="0"/>
              </a:spcBef>
            </a:pPr>
            <a:r>
              <a:rPr lang="en-US" sz="3200" b="1" smtClean="0">
                <a:solidFill>
                  <a:srgbClr val="000000"/>
                </a:solidFill>
                <a:latin typeface="Arial" pitchFamily="34" charset="0"/>
                <a:cs typeface="Arial" pitchFamily="34" charset="0"/>
              </a:rPr>
              <a:t>Quét nhà, nấu cơm, rửa bát, giặt quần áo</a:t>
            </a:r>
            <a:endParaRPr lang="en-US" sz="3200" b="1">
              <a:solidFill>
                <a:srgbClr val="00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736</Words>
  <Application>Microsoft Office PowerPoint</Application>
  <PresentationFormat>Custom</PresentationFormat>
  <Paragraphs>56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Public Sans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Trắng Nhạt Đơn giản Thức ăn Sạch Bản thuyết trình</dc:title>
  <dc:creator>DELL</dc:creator>
  <cp:lastModifiedBy>quoc cuong tb</cp:lastModifiedBy>
  <cp:revision>6</cp:revision>
  <dcterms:created xsi:type="dcterms:W3CDTF">2006-08-16T00:00:00Z</dcterms:created>
  <dcterms:modified xsi:type="dcterms:W3CDTF">2023-01-10T14:01:08Z</dcterms:modified>
  <dc:identifier>DAEqt_yLEWs</dc:identifier>
</cp:coreProperties>
</file>