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319" r:id="rId4"/>
    <p:sldId id="321" r:id="rId5"/>
    <p:sldId id="322" r:id="rId6"/>
    <p:sldId id="323" r:id="rId7"/>
    <p:sldId id="324" r:id="rId8"/>
    <p:sldId id="325" r:id="rId9"/>
    <p:sldId id="326" r:id="rId10"/>
    <p:sldId id="261" r:id="rId11"/>
    <p:sldId id="259" r:id="rId12"/>
    <p:sldId id="260" r:id="rId13"/>
    <p:sldId id="327" r:id="rId14"/>
    <p:sldId id="328" r:id="rId15"/>
    <p:sldId id="329" r:id="rId16"/>
    <p:sldId id="262" r:id="rId17"/>
    <p:sldId id="330" r:id="rId18"/>
    <p:sldId id="331" r:id="rId19"/>
    <p:sldId id="332" r:id="rId20"/>
  </p:sldIdLst>
  <p:sldSz cx="18288000" cy="10287000"/>
  <p:notesSz cx="6858000" cy="9144000"/>
  <p:embeddedFontLst>
    <p:embeddedFont>
      <p:font typeface="Arial" panose="020B0604020202020204" pitchFamily="3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#9Slide07 SVNAppleberry" panose="02040603050506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7 SVNDessert Menu Scrip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22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A7DBA-5B89-41A6-BD63-71B0C2E252A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CD5D4-E013-4FF8-B23D-400FA10DD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0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. Trong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“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gà</a:t>
            </a:r>
            <a:r>
              <a:rPr lang="en-US" dirty="0"/>
              <a:t>,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vịt</a:t>
            </a:r>
            <a:r>
              <a:rPr lang="en-US" dirty="0"/>
              <a:t>”. Nghe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: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tóm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,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ủa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99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79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35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19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16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47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43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3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4.png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9600" y="459117"/>
            <a:ext cx="16840200" cy="4684383"/>
            <a:chOff x="0" y="0"/>
            <a:chExt cx="4274726" cy="9507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950787"/>
            </a:xfrm>
            <a:custGeom>
              <a:avLst/>
              <a:gdLst/>
              <a:ahLst/>
              <a:cxnLst/>
              <a:rect l="l" t="t" r="r" b="b"/>
              <a:pathLst>
                <a:path w="4274726" h="950787">
                  <a:moveTo>
                    <a:pt x="0" y="0"/>
                  </a:moveTo>
                  <a:lnTo>
                    <a:pt x="4274726" y="0"/>
                  </a:lnTo>
                  <a:lnTo>
                    <a:pt x="4274726" y="950787"/>
                  </a:lnTo>
                  <a:lnTo>
                    <a:pt x="0" y="9507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988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782824" y="4332214"/>
            <a:ext cx="10722353" cy="7358215"/>
          </a:xfrm>
          <a:custGeom>
            <a:avLst/>
            <a:gdLst/>
            <a:ahLst/>
            <a:cxnLst/>
            <a:rect l="l" t="t" r="r" b="b"/>
            <a:pathLst>
              <a:path w="10722353" h="7358215">
                <a:moveTo>
                  <a:pt x="0" y="0"/>
                </a:moveTo>
                <a:lnTo>
                  <a:pt x="10722352" y="0"/>
                </a:lnTo>
                <a:lnTo>
                  <a:pt x="10722352" y="7358215"/>
                </a:lnTo>
                <a:lnTo>
                  <a:pt x="0" y="73582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49835" y="610632"/>
            <a:ext cx="8559730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Bài</a:t>
            </a:r>
            <a:r>
              <a:rPr lang="en-US" sz="6000" dirty="0">
                <a:solidFill>
                  <a:srgbClr val="000000"/>
                </a:solidFill>
                <a:latin typeface="#9Slide07 SVNAppleberry" panose="02040603050506020204" pitchFamily="18" charset="0"/>
              </a:rPr>
              <a:t> 5: </a:t>
            </a: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Nghị</a:t>
            </a:r>
            <a:r>
              <a:rPr lang="en-US" sz="6000" dirty="0">
                <a:solidFill>
                  <a:srgbClr val="00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luận</a:t>
            </a:r>
            <a:r>
              <a:rPr lang="en-US" sz="6000" dirty="0">
                <a:solidFill>
                  <a:srgbClr val="00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xã</a:t>
            </a:r>
            <a:r>
              <a:rPr lang="en-US" sz="6000" dirty="0">
                <a:solidFill>
                  <a:srgbClr val="00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hội</a:t>
            </a:r>
            <a:endParaRPr lang="en-US" sz="6000" dirty="0">
              <a:solidFill>
                <a:srgbClr val="000000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09800" y="1005100"/>
            <a:ext cx="1425648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 err="1" smtClean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Tiết</a:t>
            </a:r>
            <a:r>
              <a:rPr lang="en-US" sz="4800" dirty="0" smtClean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67 : </a:t>
            </a:r>
            <a:r>
              <a:rPr lang="en-US" sz="4800" dirty="0" err="1" smtClean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Nói</a:t>
            </a:r>
            <a:r>
              <a:rPr lang="en-US" sz="4800" dirty="0" smtClean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8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nghe</a:t>
            </a:r>
            <a:endParaRPr lang="en-US" sz="4800" dirty="0">
              <a:solidFill>
                <a:srgbClr val="036374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9" name="Freeform 9"/>
          <p:cNvSpPr/>
          <p:nvPr/>
        </p:nvSpPr>
        <p:spPr>
          <a:xfrm rot="1859575">
            <a:off x="14851640" y="-190761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59575">
            <a:off x="-1729631" y="7360986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09A9098-0749-4852-06B6-80D88ED77864}"/>
              </a:ext>
            </a:extLst>
          </p:cNvPr>
          <p:cNvSpPr txBox="1"/>
          <p:nvPr/>
        </p:nvSpPr>
        <p:spPr>
          <a:xfrm>
            <a:off x="2209799" y="2771883"/>
            <a:ext cx="1425648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Nghe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tóm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tắt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nội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dung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thuyết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trình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về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một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vấn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đề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của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đời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sống</a:t>
            </a:r>
            <a:endParaRPr lang="en-US" sz="6000" dirty="0">
              <a:solidFill>
                <a:srgbClr val="036374"/>
              </a:solidFill>
              <a:latin typeface="#9Slide07 SVNDessert Menu Scrip" panose="000005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0" y="1028700"/>
            <a:ext cx="8115300" cy="8229600"/>
            <a:chOff x="0" y="0"/>
            <a:chExt cx="213736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77666" y="2075320"/>
            <a:ext cx="8099995" cy="6136359"/>
          </a:xfrm>
          <a:custGeom>
            <a:avLst/>
            <a:gdLst/>
            <a:ahLst/>
            <a:cxnLst/>
            <a:rect l="l" t="t" r="r" b="b"/>
            <a:pathLst>
              <a:path w="8099995" h="6136359">
                <a:moveTo>
                  <a:pt x="0" y="0"/>
                </a:moveTo>
                <a:lnTo>
                  <a:pt x="8099995" y="0"/>
                </a:lnTo>
                <a:lnTo>
                  <a:pt x="8099995" y="6136360"/>
                </a:lnTo>
                <a:lnTo>
                  <a:pt x="0" y="6136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291496" y="1391490"/>
            <a:ext cx="7820308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8499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99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8499" dirty="0">
              <a:solidFill>
                <a:srgbClr val="0363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 rot="1859575">
            <a:off x="14851640" y="-190761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59575">
            <a:off x="-1769653" y="72009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1183BC-16BF-F706-8F04-7D00D6B6B3A6}"/>
              </a:ext>
            </a:extLst>
          </p:cNvPr>
          <p:cNvSpPr/>
          <p:nvPr/>
        </p:nvSpPr>
        <p:spPr>
          <a:xfrm>
            <a:off x="9323748" y="2857500"/>
            <a:ext cx="7668852" cy="6060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76196" y="1028700"/>
            <a:ext cx="16045004" cy="8229600"/>
            <a:chOff x="0" y="0"/>
            <a:chExt cx="2137363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859575">
            <a:off x="14871650" y="-168749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396680">
            <a:off x="-1849696" y="736433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019D8B-01D3-6900-20F5-131365E95A24}"/>
              </a:ext>
            </a:extLst>
          </p:cNvPr>
          <p:cNvSpPr/>
          <p:nvPr/>
        </p:nvSpPr>
        <p:spPr>
          <a:xfrm>
            <a:off x="5562600" y="1257300"/>
            <a:ext cx="75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381D04AF-5390-1D89-6E5B-EB6A52512966}"/>
              </a:ext>
            </a:extLst>
          </p:cNvPr>
          <p:cNvSpPr/>
          <p:nvPr/>
        </p:nvSpPr>
        <p:spPr>
          <a:xfrm rot="10800000">
            <a:off x="1428754" y="3086100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0" y="0"/>
                </a:moveTo>
                <a:lnTo>
                  <a:pt x="2196275" y="0"/>
                </a:lnTo>
                <a:lnTo>
                  <a:pt x="21962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B8381E1B-3894-7E60-7956-0A76DD9949F3}"/>
              </a:ext>
            </a:extLst>
          </p:cNvPr>
          <p:cNvSpPr/>
          <p:nvPr/>
        </p:nvSpPr>
        <p:spPr>
          <a:xfrm>
            <a:off x="3625028" y="2127409"/>
            <a:ext cx="13486776" cy="26288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A060E46D-4D84-A774-16A5-18A86846EF96}"/>
              </a:ext>
            </a:extLst>
          </p:cNvPr>
          <p:cNvSpPr/>
          <p:nvPr/>
        </p:nvSpPr>
        <p:spPr>
          <a:xfrm>
            <a:off x="3733800" y="4190999"/>
            <a:ext cx="13378004" cy="19050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44928880-E31D-0B6D-C502-EFD48CE53ABD}"/>
              </a:ext>
            </a:extLst>
          </p:cNvPr>
          <p:cNvSpPr/>
          <p:nvPr/>
        </p:nvSpPr>
        <p:spPr>
          <a:xfrm>
            <a:off x="3733800" y="5533658"/>
            <a:ext cx="13378004" cy="19126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…(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131"/>
          <p:cNvSpPr/>
          <p:nvPr/>
        </p:nvSpPr>
        <p:spPr>
          <a:xfrm rot="1859575">
            <a:off x="16064876" y="-1815423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2" name="Freeform 132"/>
          <p:cNvSpPr/>
          <p:nvPr/>
        </p:nvSpPr>
        <p:spPr>
          <a:xfrm rot="1859575">
            <a:off x="-1879232" y="8065892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3" name="Group 3">
            <a:extLst>
              <a:ext uri="{FF2B5EF4-FFF2-40B4-BE49-F238E27FC236}">
                <a16:creationId xmlns:a16="http://schemas.microsoft.com/office/drawing/2014/main" id="{AFCF1079-78D9-E657-28EC-8B1CE78EF30D}"/>
              </a:ext>
            </a:extLst>
          </p:cNvPr>
          <p:cNvGrpSpPr/>
          <p:nvPr/>
        </p:nvGrpSpPr>
        <p:grpSpPr>
          <a:xfrm>
            <a:off x="-762000" y="140556"/>
            <a:ext cx="5930306" cy="872580"/>
            <a:chOff x="0" y="0"/>
            <a:chExt cx="4274726" cy="2167467"/>
          </a:xfrm>
        </p:grpSpPr>
        <p:sp>
          <p:nvSpPr>
            <p:cNvPr id="134" name="Freeform 4">
              <a:extLst>
                <a:ext uri="{FF2B5EF4-FFF2-40B4-BE49-F238E27FC236}">
                  <a16:creationId xmlns:a16="http://schemas.microsoft.com/office/drawing/2014/main" id="{06DE84FA-33E8-790A-96E9-010F67E8CA75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5" name="TextBox 5">
              <a:extLst>
                <a:ext uri="{FF2B5EF4-FFF2-40B4-BE49-F238E27FC236}">
                  <a16:creationId xmlns:a16="http://schemas.microsoft.com/office/drawing/2014/main" id="{B26C2EB5-FA0A-328C-6E65-5DE200EAAF74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9087C9F-D43F-9B7C-FA33-302AF35D9412}"/>
              </a:ext>
            </a:extLst>
          </p:cNvPr>
          <p:cNvSpPr/>
          <p:nvPr/>
        </p:nvSpPr>
        <p:spPr>
          <a:xfrm>
            <a:off x="-1676400" y="192126"/>
            <a:ext cx="75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37" name="Table 136">
            <a:extLst>
              <a:ext uri="{FF2B5EF4-FFF2-40B4-BE49-F238E27FC236}">
                <a16:creationId xmlns:a16="http://schemas.microsoft.com/office/drawing/2014/main" id="{2FE08AA2-0932-3F7B-EA94-864C776A6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235114"/>
              </p:ext>
            </p:extLst>
          </p:nvPr>
        </p:nvGraphicFramePr>
        <p:xfrm>
          <a:off x="304800" y="1194714"/>
          <a:ext cx="17678400" cy="8900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11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980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nói</a:t>
                      </a:r>
                      <a:endParaRPr lang="vi-VN" sz="4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nghe</a:t>
                      </a:r>
                      <a:endParaRPr lang="vi-VN" sz="4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3329"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Nội dung trình bày: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Vấn đề trình bày được nêu rõ ràng, cụ thể.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Nội dung phong phú, có trọng tâm, được trình bày lô gích; lí lẽ và bằng chứng làm nổi bật được vấn đề.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Nội dung giải đáp thắc mắc cụ thể, ngắn gọn, thỏa đáng.</a:t>
                      </a:r>
                    </a:p>
                    <a:p>
                      <a:pPr algn="just"/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thức trình bày: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Bài trình bày có bố cục rõ ràng.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Các nội dung minh họa có chất lượng.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Sử dụng công cụ, thiết bị hỗ trợ phù hợp.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Có sự sáng tạo, tạo được điểm nhấn cho nội dung trình bày.</a:t>
                      </a:r>
                    </a:p>
                    <a:p>
                      <a:pPr algn="just"/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Tác phong, thái độ trình bày: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Phong thái tự tin, tôn trọng người nghe, sử dụng ngôn ngữ cơ thể sinh động, phù hợp.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Nói trôi chảy, mạch lạc, không bị ngắt quãng, hoặc không có những từ ngữ chêm xen (à, ờ, thì, mà, là,…).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Tốc độ nói vừa phải, có nhấn giọng ở những nội dung quan trọng.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Bảo đảm yêu cầu về thời gian trình bày.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Lắng nghe, xác định và ghi lại các thông tin chính của bài trình bày; những nội dung cần hỏi lại.</a:t>
                      </a:r>
                    </a:p>
                    <a:p>
                      <a:pPr algn="just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Thể hiện thái độ chú ý lắng nghe; sử dụng các yếu tố cử chỉ, nét mặt, ánh mắt để khích lệ người nói.</a:t>
                      </a:r>
                    </a:p>
                    <a:p>
                      <a:pPr algn="just"/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Hỏi lại những điểm chưa rõ (nếu cần); có thể trao đổi thêm quan điểm cá nhân về nội dung của bài trình bày.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F86FD0C2-82DF-E122-2837-DE21481239DA}"/>
              </a:ext>
            </a:extLst>
          </p:cNvPr>
          <p:cNvGrpSpPr/>
          <p:nvPr/>
        </p:nvGrpSpPr>
        <p:grpSpPr>
          <a:xfrm>
            <a:off x="9525000" y="0"/>
            <a:ext cx="8686800" cy="10668000"/>
            <a:chOff x="0" y="0"/>
            <a:chExt cx="2137363" cy="216746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AD6E76D-B67E-21BF-90CD-04837AE4FFC0}"/>
                </a:ext>
              </a:extLst>
            </p:cNvPr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F67886E3-F149-F243-2F8C-E41D257A729E}"/>
                </a:ext>
              </a:extLst>
            </p:cNvPr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8B78C80-2040-91C5-124F-084FE6B3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0" y="293226"/>
            <a:ext cx="6781800" cy="970054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1618F9C1-2365-5F39-6CF9-25EC88DF9770}"/>
              </a:ext>
            </a:extLst>
          </p:cNvPr>
          <p:cNvSpPr/>
          <p:nvPr/>
        </p:nvSpPr>
        <p:spPr>
          <a:xfrm>
            <a:off x="2438400" y="1333500"/>
            <a:ext cx="6858000" cy="8153400"/>
          </a:xfrm>
          <a:custGeom>
            <a:avLst/>
            <a:gdLst/>
            <a:ahLst/>
            <a:cxnLst/>
            <a:rect l="l" t="t" r="r" b="b"/>
            <a:pathLst>
              <a:path w="3621024" h="4114800">
                <a:moveTo>
                  <a:pt x="0" y="0"/>
                </a:moveTo>
                <a:lnTo>
                  <a:pt x="3621024" y="0"/>
                </a:lnTo>
                <a:lnTo>
                  <a:pt x="3621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2296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76196" y="1028700"/>
            <a:ext cx="16045004" cy="9258300"/>
            <a:chOff x="0" y="0"/>
            <a:chExt cx="2137363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859575">
            <a:off x="14871650" y="-168749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396680">
            <a:off x="-1849696" y="736433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019D8B-01D3-6900-20F5-131365E95A24}"/>
              </a:ext>
            </a:extLst>
          </p:cNvPr>
          <p:cNvSpPr/>
          <p:nvPr/>
        </p:nvSpPr>
        <p:spPr>
          <a:xfrm>
            <a:off x="5562600" y="1257300"/>
            <a:ext cx="75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8B80151-FFD0-294F-21DE-EC1A23DC7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998817"/>
              </p:ext>
            </p:extLst>
          </p:nvPr>
        </p:nvGraphicFramePr>
        <p:xfrm>
          <a:off x="2229673" y="2400300"/>
          <a:ext cx="6864754" cy="7376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864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nói</a:t>
                      </a:r>
                      <a:endParaRPr lang="vi-VN" sz="4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E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60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0A254D8-D5F8-8E80-2A07-32558B1F0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467824"/>
              </p:ext>
            </p:extLst>
          </p:nvPr>
        </p:nvGraphicFramePr>
        <p:xfrm>
          <a:off x="9392473" y="2400300"/>
          <a:ext cx="6864754" cy="7376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864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nghe</a:t>
                      </a:r>
                      <a:endParaRPr lang="vi-VN" sz="4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600">
                <a:tc>
                  <a:txBody>
                    <a:bodyPr/>
                    <a:lstStyle/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Kiểm tra việc nghe và ghi chép các nội dung thông tin đã chính xác chưa, thu hoạch được những gì,…</a:t>
                      </a:r>
                    </a:p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Nêu nhận xét về nội dung, hình thức bài trình bày.</a:t>
                      </a:r>
                    </a:p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Đánh giá:</a:t>
                      </a:r>
                    </a:p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Em thấy bài trình bày của bạn có thuyết phục không? Vì sao?</a:t>
                      </a:r>
                    </a:p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Điều em học được từ bài trình bày của bạn là gì?</a:t>
                      </a:r>
                      <a:endParaRPr lang="vi-VN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67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0" y="1028700"/>
            <a:ext cx="8115300" cy="8229600"/>
            <a:chOff x="0" y="0"/>
            <a:chExt cx="213736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77666" y="2075320"/>
            <a:ext cx="8099995" cy="6136359"/>
          </a:xfrm>
          <a:custGeom>
            <a:avLst/>
            <a:gdLst/>
            <a:ahLst/>
            <a:cxnLst/>
            <a:rect l="l" t="t" r="r" b="b"/>
            <a:pathLst>
              <a:path w="8099995" h="6136359">
                <a:moveTo>
                  <a:pt x="0" y="0"/>
                </a:moveTo>
                <a:lnTo>
                  <a:pt x="8099995" y="0"/>
                </a:lnTo>
                <a:lnTo>
                  <a:pt x="8099995" y="6136360"/>
                </a:lnTo>
                <a:lnTo>
                  <a:pt x="0" y="6136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291496" y="1391490"/>
            <a:ext cx="7820308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8499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99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8499" dirty="0">
              <a:solidFill>
                <a:srgbClr val="0363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 rot="1859575">
            <a:off x="14851640" y="-190761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59575">
            <a:off x="-1769653" y="72009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1183BC-16BF-F706-8F04-7D00D6B6B3A6}"/>
              </a:ext>
            </a:extLst>
          </p:cNvPr>
          <p:cNvSpPr/>
          <p:nvPr/>
        </p:nvSpPr>
        <p:spPr>
          <a:xfrm>
            <a:off x="9323748" y="2857500"/>
            <a:ext cx="7668852" cy="6060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63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22624" y="1215872"/>
            <a:ext cx="20913128" cy="8042427"/>
            <a:chOff x="0" y="0"/>
            <a:chExt cx="5507984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7984" cy="2167467"/>
            </a:xfrm>
            <a:custGeom>
              <a:avLst/>
              <a:gdLst/>
              <a:ahLst/>
              <a:cxnLst/>
              <a:rect l="l" t="t" r="r" b="b"/>
              <a:pathLst>
                <a:path w="5507984" h="2167467">
                  <a:moveTo>
                    <a:pt x="0" y="0"/>
                  </a:moveTo>
                  <a:lnTo>
                    <a:pt x="5507984" y="0"/>
                  </a:lnTo>
                  <a:lnTo>
                    <a:pt x="550798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0798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69236" y="1126963"/>
            <a:ext cx="10749529" cy="1342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600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600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6600" dirty="0">
              <a:solidFill>
                <a:srgbClr val="0363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 22"/>
          <p:cNvSpPr/>
          <p:nvPr/>
        </p:nvSpPr>
        <p:spPr>
          <a:xfrm rot="1859575">
            <a:off x="15541224" y="-1671864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9575">
            <a:off x="-1747661" y="8316506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F45F74-869A-B782-E3A5-0E29753A87A2}"/>
              </a:ext>
            </a:extLst>
          </p:cNvPr>
          <p:cNvSpPr/>
          <p:nvPr/>
        </p:nvSpPr>
        <p:spPr>
          <a:xfrm>
            <a:off x="669259" y="3162300"/>
            <a:ext cx="167293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22624" y="1215872"/>
            <a:ext cx="20913128" cy="8042427"/>
            <a:chOff x="0" y="0"/>
            <a:chExt cx="5507984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7984" cy="2167467"/>
            </a:xfrm>
            <a:custGeom>
              <a:avLst/>
              <a:gdLst/>
              <a:ahLst/>
              <a:cxnLst/>
              <a:rect l="l" t="t" r="r" b="b"/>
              <a:pathLst>
                <a:path w="5507984" h="2167467">
                  <a:moveTo>
                    <a:pt x="0" y="0"/>
                  </a:moveTo>
                  <a:lnTo>
                    <a:pt x="5507984" y="0"/>
                  </a:lnTo>
                  <a:lnTo>
                    <a:pt x="550798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0798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859575">
            <a:off x="15541224" y="-1671864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9575">
            <a:off x="-1747661" y="8316506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F45F74-869A-B782-E3A5-0E29753A87A2}"/>
              </a:ext>
            </a:extLst>
          </p:cNvPr>
          <p:cNvSpPr/>
          <p:nvPr/>
        </p:nvSpPr>
        <p:spPr>
          <a:xfrm>
            <a:off x="914400" y="2171700"/>
            <a:ext cx="167293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ngay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ta. Trong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sục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hi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ngũ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Trong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chăm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dồi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tri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rèn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sang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vô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sợi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cháu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lừng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lẫy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79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22624" y="1215872"/>
            <a:ext cx="20913128" cy="8042427"/>
            <a:chOff x="0" y="0"/>
            <a:chExt cx="5507984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7984" cy="2167467"/>
            </a:xfrm>
            <a:custGeom>
              <a:avLst/>
              <a:gdLst/>
              <a:ahLst/>
              <a:cxnLst/>
              <a:rect l="l" t="t" r="r" b="b"/>
              <a:pathLst>
                <a:path w="5507984" h="2167467">
                  <a:moveTo>
                    <a:pt x="0" y="0"/>
                  </a:moveTo>
                  <a:lnTo>
                    <a:pt x="5507984" y="0"/>
                  </a:lnTo>
                  <a:lnTo>
                    <a:pt x="550798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0798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859575">
            <a:off x="15541224" y="-1671864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9575">
            <a:off x="-1747661" y="8316506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F45F74-869A-B782-E3A5-0E29753A87A2}"/>
              </a:ext>
            </a:extLst>
          </p:cNvPr>
          <p:cNvSpPr/>
          <p:nvPr/>
        </p:nvSpPr>
        <p:spPr>
          <a:xfrm>
            <a:off x="914400" y="1711791"/>
            <a:ext cx="1672936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mọi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bừng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tưởng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vọng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niềm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tuổi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huyết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luôn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ca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ngợi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quê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0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22624" y="1215872"/>
            <a:ext cx="20913128" cy="8042427"/>
            <a:chOff x="0" y="0"/>
            <a:chExt cx="5507984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7984" cy="2167467"/>
            </a:xfrm>
            <a:custGeom>
              <a:avLst/>
              <a:gdLst/>
              <a:ahLst/>
              <a:cxnLst/>
              <a:rect l="l" t="t" r="r" b="b"/>
              <a:pathLst>
                <a:path w="5507984" h="2167467">
                  <a:moveTo>
                    <a:pt x="0" y="0"/>
                  </a:moveTo>
                  <a:lnTo>
                    <a:pt x="5507984" y="0"/>
                  </a:lnTo>
                  <a:lnTo>
                    <a:pt x="550798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0798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859575">
            <a:off x="15541224" y="-1671864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9575">
            <a:off x="-1747661" y="8316506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F45F74-869A-B782-E3A5-0E29753A87A2}"/>
              </a:ext>
            </a:extLst>
          </p:cNvPr>
          <p:cNvSpPr/>
          <p:nvPr/>
        </p:nvSpPr>
        <p:spPr>
          <a:xfrm>
            <a:off x="914400" y="1592158"/>
            <a:ext cx="1672936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chảy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muôn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khan.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lõng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kỷ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niềm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ta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vẫn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luôn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nồng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vọng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khao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mảnh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Nam.</a:t>
            </a:r>
            <a:endParaRPr lang="en-US" altLang="en-US" sz="4000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US" sz="40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ừa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thuyết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xét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18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686800" y="3086100"/>
            <a:ext cx="7216442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96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I. </a:t>
            </a:r>
          </a:p>
          <a:p>
            <a:pPr algn="ctr">
              <a:lnSpc>
                <a:spcPts val="11899"/>
              </a:lnSpc>
            </a:pPr>
            <a:r>
              <a:rPr lang="en-US" sz="96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Định</a:t>
            </a:r>
            <a:r>
              <a:rPr lang="en-US" sz="96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96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hướng</a:t>
            </a:r>
            <a:endParaRPr lang="en-US" sz="9600" dirty="0">
              <a:solidFill>
                <a:srgbClr val="036374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4" name="Freeform 14"/>
          <p:cNvSpPr/>
          <p:nvPr/>
        </p:nvSpPr>
        <p:spPr>
          <a:xfrm rot="1859575">
            <a:off x="-1877394" y="-10287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59575">
            <a:off x="15036176" y="729679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440AABB5-C878-88DE-1C7C-A6D02B9820C4}"/>
              </a:ext>
            </a:extLst>
          </p:cNvPr>
          <p:cNvSpPr/>
          <p:nvPr/>
        </p:nvSpPr>
        <p:spPr>
          <a:xfrm>
            <a:off x="1447800" y="2247900"/>
            <a:ext cx="7924800" cy="6871636"/>
          </a:xfrm>
          <a:custGeom>
            <a:avLst/>
            <a:gdLst/>
            <a:ahLst/>
            <a:cxnLst/>
            <a:rect l="l" t="t" r="r" b="b"/>
            <a:pathLst>
              <a:path w="5523221" h="4114800">
                <a:moveTo>
                  <a:pt x="0" y="0"/>
                </a:moveTo>
                <a:lnTo>
                  <a:pt x="5523221" y="0"/>
                </a:lnTo>
                <a:lnTo>
                  <a:pt x="5523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5AC467E5-4FE3-0A01-4B1B-23DF0B78D6DB}"/>
              </a:ext>
            </a:extLst>
          </p:cNvPr>
          <p:cNvSpPr/>
          <p:nvPr/>
        </p:nvSpPr>
        <p:spPr>
          <a:xfrm>
            <a:off x="897082" y="4686300"/>
            <a:ext cx="3474208" cy="2866222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A53CBE-CB15-CA3D-1D89-35CE1699EFFD}"/>
              </a:ext>
            </a:extLst>
          </p:cNvPr>
          <p:cNvSpPr/>
          <p:nvPr/>
        </p:nvSpPr>
        <p:spPr>
          <a:xfrm>
            <a:off x="4887372" y="5297150"/>
            <a:ext cx="98192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Từ một số tác phẩm tiêu biểu, suy nghĩ về các biểu hiện của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lòng yêu nước.</a:t>
            </a:r>
          </a:p>
        </p:txBody>
      </p:sp>
    </p:spTree>
    <p:extLst>
      <p:ext uri="{BB962C8B-B14F-4D97-AF65-F5344CB8AC3E}">
        <p14:creationId xmlns:p14="http://schemas.microsoft.com/office/powerpoint/2010/main" val="13319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5AC467E5-4FE3-0A01-4B1B-23DF0B78D6DB}"/>
              </a:ext>
            </a:extLst>
          </p:cNvPr>
          <p:cNvSpPr/>
          <p:nvPr/>
        </p:nvSpPr>
        <p:spPr>
          <a:xfrm>
            <a:off x="897082" y="4686300"/>
            <a:ext cx="3474208" cy="2866222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A53CBE-CB15-CA3D-1D89-35CE1699EFFD}"/>
              </a:ext>
            </a:extLst>
          </p:cNvPr>
          <p:cNvSpPr/>
          <p:nvPr/>
        </p:nvSpPr>
        <p:spPr>
          <a:xfrm>
            <a:off x="4887372" y="5297150"/>
            <a:ext cx="98192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Qua truyện 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Gió lạnh đầu mùa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(Thạch Lam), bàn về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vẻ đẹp của lòng nhân ái</a:t>
            </a:r>
          </a:p>
        </p:txBody>
      </p:sp>
    </p:spTree>
    <p:extLst>
      <p:ext uri="{BB962C8B-B14F-4D97-AF65-F5344CB8AC3E}">
        <p14:creationId xmlns:p14="http://schemas.microsoft.com/office/powerpoint/2010/main" val="379161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5AC467E5-4FE3-0A01-4B1B-23DF0B78D6DB}"/>
              </a:ext>
            </a:extLst>
          </p:cNvPr>
          <p:cNvSpPr/>
          <p:nvPr/>
        </p:nvSpPr>
        <p:spPr>
          <a:xfrm>
            <a:off x="897082" y="4686300"/>
            <a:ext cx="3474208" cy="2866222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A53CBE-CB15-CA3D-1D89-35CE1699EFFD}"/>
              </a:ext>
            </a:extLst>
          </p:cNvPr>
          <p:cNvSpPr/>
          <p:nvPr/>
        </p:nvSpPr>
        <p:spPr>
          <a:xfrm>
            <a:off x="4953000" y="4466391"/>
            <a:ext cx="98192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Từ các bài thơ 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Nắng mới (Lưu Trọng Lư), Nếu mai em về Chiêm Hóa (Mai Liễu), Đường về quê mẹ (Đoàn Văn Cừ), Quê người (Vũ Quần Phương)…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em hãy nêu suy nghĩ của mình về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trò của quê hương đối với mỗi con người.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0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5AC467E5-4FE3-0A01-4B1B-23DF0B78D6DB}"/>
              </a:ext>
            </a:extLst>
          </p:cNvPr>
          <p:cNvSpPr/>
          <p:nvPr/>
        </p:nvSpPr>
        <p:spPr>
          <a:xfrm>
            <a:off x="897082" y="4686300"/>
            <a:ext cx="3474208" cy="2866222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A53CBE-CB15-CA3D-1D89-35CE1699EFFD}"/>
              </a:ext>
            </a:extLst>
          </p:cNvPr>
          <p:cNvSpPr/>
          <p:nvPr/>
        </p:nvSpPr>
        <p:spPr>
          <a:xfrm>
            <a:off x="4887372" y="4838700"/>
            <a:ext cx="98192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Suy nghĩ về những thói hư tật xấu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cần phê phán qua một số hài kịch và truyện cười đã học.</a:t>
            </a:r>
          </a:p>
        </p:txBody>
      </p:sp>
    </p:spTree>
    <p:extLst>
      <p:ext uri="{BB962C8B-B14F-4D97-AF65-F5344CB8AC3E}">
        <p14:creationId xmlns:p14="http://schemas.microsoft.com/office/powerpoint/2010/main" val="36564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D97ADA-1E5D-95A7-79E2-E0156879B918}"/>
              </a:ext>
            </a:extLst>
          </p:cNvPr>
          <p:cNvSpPr/>
          <p:nvPr/>
        </p:nvSpPr>
        <p:spPr>
          <a:xfrm>
            <a:off x="862446" y="3800246"/>
            <a:ext cx="166635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Trong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828800">
              <a:buClr>
                <a:srgbClr val="000000"/>
              </a:buClr>
              <a:defRPr/>
            </a:pP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CBDE57D-6E69-83C2-EC61-C6B8A35BFC69}"/>
              </a:ext>
            </a:extLst>
          </p:cNvPr>
          <p:cNvSpPr/>
          <p:nvPr/>
        </p:nvSpPr>
        <p:spPr>
          <a:xfrm>
            <a:off x="13563600" y="4625091"/>
            <a:ext cx="3276600" cy="5088549"/>
          </a:xfrm>
          <a:custGeom>
            <a:avLst/>
            <a:gdLst/>
            <a:ahLst/>
            <a:cxnLst/>
            <a:rect l="l" t="t" r="r" b="b"/>
            <a:pathLst>
              <a:path w="2535745" h="4114800">
                <a:moveTo>
                  <a:pt x="0" y="0"/>
                </a:moveTo>
                <a:lnTo>
                  <a:pt x="2535746" y="0"/>
                </a:lnTo>
                <a:lnTo>
                  <a:pt x="25357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642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2.Những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D97ADA-1E5D-95A7-79E2-E0156879B918}"/>
              </a:ext>
            </a:extLst>
          </p:cNvPr>
          <p:cNvSpPr/>
          <p:nvPr/>
        </p:nvSpPr>
        <p:spPr>
          <a:xfrm>
            <a:off x="1295400" y="7744242"/>
            <a:ext cx="9677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0" algn="just">
              <a:buNone/>
            </a:pPr>
            <a:r>
              <a:rPr lang="vi-VN" sz="4400" dirty="0">
                <a:latin typeface="+mj-lt"/>
              </a:rPr>
              <a:t>Chú ý nghe kĩ nội dung thuyết trình về một vấn đề của đời sống mà người nói đã trình bày.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04A663C-F8DD-2C5B-EC20-554C32940A9C}"/>
              </a:ext>
            </a:extLst>
          </p:cNvPr>
          <p:cNvSpPr/>
          <p:nvPr/>
        </p:nvSpPr>
        <p:spPr>
          <a:xfrm>
            <a:off x="5334000" y="1685240"/>
            <a:ext cx="8763000" cy="7430578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1" y="0"/>
                </a:lnTo>
                <a:lnTo>
                  <a:pt x="39244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D0D804-99C4-9A3E-5A76-58E4AB7A840C}"/>
              </a:ext>
            </a:extLst>
          </p:cNvPr>
          <p:cNvSpPr/>
          <p:nvPr/>
        </p:nvSpPr>
        <p:spPr>
          <a:xfrm>
            <a:off x="9881755" y="4766325"/>
            <a:ext cx="784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0" algn="just">
              <a:buNone/>
            </a:pPr>
            <a:r>
              <a:rPr lang="vi-VN" sz="4400" dirty="0">
                <a:latin typeface="+mj-lt"/>
              </a:rPr>
              <a:t>Tuỳ theo yêu cầu của việc tóm tắt để lựa chọn và ghi lại các nội dung chính.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5608B0-228A-0710-AEE7-5F4D1F4FBE3C}"/>
              </a:ext>
            </a:extLst>
          </p:cNvPr>
          <p:cNvSpPr/>
          <p:nvPr/>
        </p:nvSpPr>
        <p:spPr>
          <a:xfrm>
            <a:off x="533400" y="3875425"/>
            <a:ext cx="7848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0" algn="just">
              <a:buNone/>
            </a:pPr>
            <a:r>
              <a:rPr lang="vi-VN" sz="4400" dirty="0">
                <a:latin typeface="+mj-lt"/>
              </a:rPr>
              <a:t>Ghi lại các ý chính theo hệ thống: ý lớn (Đó là vấn đề gì? Nội dung lớn gồm các ý nào?), ý nhỏ (triển khai ý lớn), các bằng chứng, ví dụ minh hoạ,...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77B7C8-93D5-42AA-F722-F9809E2400C3}"/>
              </a:ext>
            </a:extLst>
          </p:cNvPr>
          <p:cNvSpPr/>
          <p:nvPr/>
        </p:nvSpPr>
        <p:spPr>
          <a:xfrm>
            <a:off x="6629400" y="1632726"/>
            <a:ext cx="83542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0" algn="just">
              <a:buNone/>
            </a:pPr>
            <a:r>
              <a:rPr lang="vi-VN" sz="4400" dirty="0">
                <a:latin typeface="+mj-lt"/>
              </a:rPr>
              <a:t>Trình bày bản tóm tắt nội dung chính theo từng mức độ.</a:t>
            </a:r>
          </a:p>
        </p:txBody>
      </p:sp>
    </p:spTree>
    <p:extLst>
      <p:ext uri="{BB962C8B-B14F-4D97-AF65-F5344CB8AC3E}">
        <p14:creationId xmlns:p14="http://schemas.microsoft.com/office/powerpoint/2010/main" val="283183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020614" y="1802881"/>
            <a:ext cx="5855195" cy="6681239"/>
          </a:xfrm>
          <a:custGeom>
            <a:avLst/>
            <a:gdLst/>
            <a:ahLst/>
            <a:cxnLst/>
            <a:rect l="l" t="t" r="r" b="b"/>
            <a:pathLst>
              <a:path w="5855195" h="6681239">
                <a:moveTo>
                  <a:pt x="0" y="0"/>
                </a:moveTo>
                <a:lnTo>
                  <a:pt x="5855194" y="0"/>
                </a:lnTo>
                <a:lnTo>
                  <a:pt x="5855194" y="6681238"/>
                </a:lnTo>
                <a:lnTo>
                  <a:pt x="0" y="6681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686800" y="3086100"/>
            <a:ext cx="7216442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96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II.</a:t>
            </a:r>
          </a:p>
          <a:p>
            <a:pPr algn="ctr">
              <a:lnSpc>
                <a:spcPts val="11899"/>
              </a:lnSpc>
            </a:pPr>
            <a:r>
              <a:rPr lang="en-US" sz="96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Thực</a:t>
            </a:r>
            <a:r>
              <a:rPr lang="en-US" sz="96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96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hành</a:t>
            </a:r>
            <a:endParaRPr lang="en-US" sz="9600" dirty="0">
              <a:solidFill>
                <a:srgbClr val="036374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4" name="Freeform 14"/>
          <p:cNvSpPr/>
          <p:nvPr/>
        </p:nvSpPr>
        <p:spPr>
          <a:xfrm rot="1859575">
            <a:off x="-1877394" y="-10287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59575">
            <a:off x="15036176" y="729679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68792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1902</Words>
  <Application>Microsoft Office PowerPoint</Application>
  <PresentationFormat>Custom</PresentationFormat>
  <Paragraphs>117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Cambria</vt:lpstr>
      <vt:lpstr>#9Slide07 SVNAppleberry</vt:lpstr>
      <vt:lpstr>Calibri</vt:lpstr>
      <vt:lpstr>Times New Roman</vt:lpstr>
      <vt:lpstr>#9Slide07 SVNDessert Menu Scrip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Illustrative Class Orientation Meeting Agenda Education Presentation</dc:title>
  <cp:lastModifiedBy>Admin</cp:lastModifiedBy>
  <cp:revision>17</cp:revision>
  <dcterms:created xsi:type="dcterms:W3CDTF">2006-08-16T00:00:00Z</dcterms:created>
  <dcterms:modified xsi:type="dcterms:W3CDTF">2023-12-10T14:23:32Z</dcterms:modified>
  <dc:identifier>DAFyJ9_8hss</dc:identifier>
</cp:coreProperties>
</file>