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media/audio1.wav" ContentType="audio/x-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8" r:id="rId6"/>
    <p:sldId id="284" r:id="rId7"/>
    <p:sldId id="285" r:id="rId8"/>
    <p:sldId id="286" r:id="rId9"/>
    <p:sldId id="287" r:id="rId10"/>
    <p:sldId id="297" r:id="rId11"/>
    <p:sldId id="270" r:id="rId12"/>
    <p:sldId id="298" r:id="rId13"/>
    <p:sldId id="288" r:id="rId14"/>
    <p:sldId id="271" r:id="rId15"/>
    <p:sldId id="290" r:id="rId16"/>
    <p:sldId id="291" r:id="rId17"/>
    <p:sldId id="292" r:id="rId18"/>
    <p:sldId id="293" r:id="rId19"/>
    <p:sldId id="294" r:id="rId20"/>
    <p:sldId id="295" r:id="rId21"/>
    <p:sldId id="278" r:id="rId22"/>
    <p:sldId id="296" r:id="rId23"/>
    <p:sldId id="280"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53" d="100"/>
          <a:sy n="53"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73875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image" Target="../media/image30.wmf"/><Relationship Id="rId5" Type="http://schemas.openxmlformats.org/officeDocument/2006/relationships/image" Target="../media/image3.svg"/><Relationship Id="rId10" Type="http://schemas.openxmlformats.org/officeDocument/2006/relationships/oleObject" Target="../embeddings/oleObject16.bin"/><Relationship Id="rId4" Type="http://schemas.openxmlformats.org/officeDocument/2006/relationships/image" Target="../media/image2.png"/><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10.jpe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wmf"/><Relationship Id="rId3" Type="http://schemas.openxmlformats.org/officeDocument/2006/relationships/notesSlide" Target="../notesSlides/notesSlide2.xml"/><Relationship Id="rId7" Type="http://schemas.openxmlformats.org/officeDocument/2006/relationships/image" Target="../media/image25.sv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image" Target="../media/image23.wmf"/><Relationship Id="rId5" Type="http://schemas.openxmlformats.org/officeDocument/2006/relationships/image" Target="../media/image3.svg"/><Relationship Id="rId10" Type="http://schemas.openxmlformats.org/officeDocument/2006/relationships/oleObject" Target="../embeddings/oleObject10.bin"/><Relationship Id="rId4" Type="http://schemas.openxmlformats.org/officeDocument/2006/relationships/image" Target="../media/image2.png"/><Relationship Id="rId9"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a:t>
            </a:r>
            <a:r>
              <a:rPr lang="nl-NL" sz="5400" b="1" smtClean="0">
                <a:solidFill>
                  <a:srgbClr val="FFFF00"/>
                </a:solidFill>
                <a:latin typeface="Arial" pitchFamily="34" charset="0"/>
                <a:cs typeface="Arial" pitchFamily="34" charset="0"/>
              </a:rPr>
              <a:t>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 Hãy tính nhẩm</a:t>
            </a:r>
          </a:p>
          <a:p>
            <a:r>
              <a:rPr lang="en-US" sz="2800" b="1" smtClean="0">
                <a:latin typeface="Arial" pitchFamily="34" charset="0"/>
                <a:cs typeface="Arial" pitchFamily="34" charset="0"/>
              </a:rPr>
              <a:t>b) 1454 – 997                c) 561 – 195               d) 2572 – 994 </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88232836"/>
              </p:ext>
            </p:extLst>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spid="_x0000_s5173" name="Equation" r:id="rId8" imgW="2209800" imgH="685800" progId="Equation.DSMT4">
                  <p:embed/>
                </p:oleObj>
              </mc:Choice>
              <mc:Fallback>
                <p:oleObj name="Equation" r:id="rId8" imgW="2209800" imgH="685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80869209"/>
              </p:ext>
            </p:extLst>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spid="_x0000_s5174" name="Equation" r:id="rId10" imgW="2044700" imgH="685800" progId="Equation.DSMT4">
                  <p:embed/>
                </p:oleObj>
              </mc:Choice>
              <mc:Fallback>
                <p:oleObj name="Equation" r:id="rId10" imgW="2044700" imgH="685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Cho bảng giờ tàu HP1 Hà Nội – Hải Phòng tháng 10 năm 2020 như sau:</a:t>
            </a:r>
            <a:endParaRPr lang="en-US" sz="2800">
              <a:solidFill>
                <a:srgbClr val="7030A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4001806"/>
              </p:ext>
            </p:extLst>
          </p:nvPr>
        </p:nvGraphicFramePr>
        <p:xfrm>
          <a:off x="161349" y="1498063"/>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a:t>
            </a:r>
            <a:r>
              <a:rPr lang="en-US" sz="36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HIỂU </a:t>
            </a: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1</a:t>
            </a:r>
            <a:endParaRPr lang="en-US" sz="2800">
              <a:solidFill>
                <a:srgbClr val="FFFF00"/>
              </a:solidFill>
              <a:latin typeface="Arial" pitchFamily="34" charset="0"/>
              <a:cs typeface="Arial" pitchFamily="34" charset="0"/>
            </a:endParaRP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2</a:t>
            </a:r>
            <a:endParaRPr lang="en-US" sz="2800">
              <a:solidFill>
                <a:srgbClr val="FFFF00"/>
              </a:solidFill>
              <a:latin typeface="Arial" pitchFamily="34" charset="0"/>
              <a:cs typeface="Arial" pitchFamily="34" charset="0"/>
            </a:endParaRP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3</a:t>
            </a:r>
            <a:endParaRPr lang="en-US" sz="2800">
              <a:solidFill>
                <a:srgbClr val="FFFF00"/>
              </a:solidFill>
              <a:latin typeface="Arial" pitchFamily="34" charset="0"/>
              <a:cs typeface="Arial" pitchFamily="34" charset="0"/>
            </a:endParaRP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1) Hãy </a:t>
            </a:r>
            <a:r>
              <a:rPr lang="en-US" altLang="en-US" sz="3200">
                <a:solidFill>
                  <a:schemeClr val="tx1"/>
                </a:solidFill>
                <a:latin typeface="Times New Roman" panose="02020603050405020304" pitchFamily="18" charset="0"/>
                <a:cs typeface="Times New Roman" panose="02020603050405020304" pitchFamily="18" charset="0"/>
              </a:rPr>
              <a:t>tính quãng đường từ ga Gia Lâm đến ga Hải Dương, từ ga Hải </a:t>
            </a:r>
            <a:r>
              <a:rPr lang="en-US" altLang="en-US" sz="3200" smtClean="0">
                <a:solidFill>
                  <a:schemeClr val="tx1"/>
                </a:solidFill>
                <a:latin typeface="Times New Roman" panose="02020603050405020304" pitchFamily="18" charset="0"/>
                <a:cs typeface="Times New Roman" panose="02020603050405020304" pitchFamily="18" charset="0"/>
              </a:rPr>
              <a:t>Dương</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946555"/>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446305" y="89645"/>
            <a:ext cx="9592238" cy="954107"/>
          </a:xfrm>
          <a:prstGeom prst="rect">
            <a:avLst/>
          </a:prstGeom>
          <a:noFill/>
        </p:spPr>
        <p:txBody>
          <a:bodyPr wrap="square">
            <a:spAutoFit/>
          </a:bodyPr>
          <a:lstStyle/>
          <a:p>
            <a:r>
              <a:rPr lang="en-US" sz="2800">
                <a:solidFill>
                  <a:srgbClr val="7030A0"/>
                </a:solidFill>
                <a:latin typeface="Arial" pitchFamily="34" charset="0"/>
                <a:cs typeface="Arial" pitchFamily="34" charset="0"/>
              </a:rPr>
              <a:t>Quãng đường tàu đi từ ga Gia Lâm đến ga Hải Dương là: </a:t>
            </a:r>
            <a:endParaRPr lang="en-US" sz="2800" smtClean="0">
              <a:solidFill>
                <a:srgbClr val="7030A0"/>
              </a:solidFill>
              <a:latin typeface="Arial" pitchFamily="34" charset="0"/>
              <a:cs typeface="Arial" pitchFamily="34" charset="0"/>
            </a:endParaRPr>
          </a:p>
          <a:p>
            <a:r>
              <a:rPr lang="en-US" sz="2800" smtClean="0">
                <a:solidFill>
                  <a:srgbClr val="7030A0"/>
                </a:solidFill>
                <a:latin typeface="Arial" pitchFamily="34" charset="0"/>
                <a:cs typeface="Arial" pitchFamily="34" charset="0"/>
              </a:rPr>
              <a:t>57 – 5 = 52 (km)</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2) Hãy </a:t>
            </a:r>
            <a:r>
              <a:rPr lang="en-US" altLang="en-US" sz="3200">
                <a:solidFill>
                  <a:schemeClr val="tx1"/>
                </a:solidFill>
                <a:latin typeface="Times New Roman" panose="02020603050405020304" pitchFamily="18" charset="0"/>
                <a:cs typeface="Times New Roman" panose="02020603050405020304" pitchFamily="18" charset="0"/>
              </a:rPr>
              <a:t>tính </a:t>
            </a:r>
            <a:r>
              <a:rPr lang="en-US" altLang="en-US" sz="3200" smtClean="0">
                <a:solidFill>
                  <a:schemeClr val="tx1"/>
                </a:solidFill>
                <a:latin typeface="Times New Roman" panose="02020603050405020304" pitchFamily="18" charset="0"/>
                <a:cs typeface="Times New Roman" panose="02020603050405020304" pitchFamily="18" charset="0"/>
              </a:rPr>
              <a:t>thời gian tàu đi từ </a:t>
            </a:r>
            <a:r>
              <a:rPr lang="en-US" altLang="en-US" sz="3200">
                <a:solidFill>
                  <a:schemeClr val="tx1"/>
                </a:solidFill>
                <a:latin typeface="Times New Roman" panose="02020603050405020304" pitchFamily="18" charset="0"/>
                <a:cs typeface="Times New Roman" panose="02020603050405020304" pitchFamily="18" charset="0"/>
              </a:rPr>
              <a:t>ga </a:t>
            </a:r>
            <a:r>
              <a:rPr lang="en-US" altLang="en-US" sz="3200" smtClean="0">
                <a:solidFill>
                  <a:schemeClr val="tx1"/>
                </a:solidFill>
                <a:latin typeface="Times New Roman" panose="02020603050405020304" pitchFamily="18" charset="0"/>
                <a:cs typeface="Times New Roman" panose="02020603050405020304" pitchFamily="18" charset="0"/>
              </a:rPr>
              <a:t>Hà Nội đến </a:t>
            </a:r>
            <a:r>
              <a:rPr lang="en-US" altLang="en-US" sz="3200">
                <a:solidFill>
                  <a:schemeClr val="tx1"/>
                </a:solidFill>
                <a:latin typeface="Times New Roman" panose="02020603050405020304" pitchFamily="18" charset="0"/>
                <a:cs typeface="Times New Roman" panose="02020603050405020304" pitchFamily="18" charset="0"/>
              </a:rPr>
              <a:t>ga Hải Dương, từ ga </a:t>
            </a:r>
            <a:r>
              <a:rPr lang="en-US" altLang="en-US" sz="3200" smtClean="0">
                <a:solidFill>
                  <a:schemeClr val="tx1"/>
                </a:solidFill>
                <a:latin typeface="Times New Roman" panose="02020603050405020304" pitchFamily="18" charset="0"/>
                <a:cs typeface="Times New Roman" panose="02020603050405020304" pitchFamily="18" charset="0"/>
              </a:rPr>
              <a:t>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gridCol w="1238359"/>
                <a:gridCol w="1359882"/>
                <a:gridCol w="1359882"/>
                <a:gridCol w="1359882"/>
                <a:gridCol w="1359882"/>
                <a:gridCol w="1359882"/>
                <a:gridCol w="1359882"/>
              </a:tblGrid>
              <a:tr h="753607">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1088543">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HD là: </a:t>
            </a:r>
          </a:p>
          <a:p>
            <a:r>
              <a:rPr lang="en-US" sz="2800" smtClean="0">
                <a:solidFill>
                  <a:srgbClr val="7030A0"/>
                </a:solidFill>
                <a:latin typeface="Arial" pitchFamily="34" charset="0"/>
                <a:cs typeface="Arial" pitchFamily="34" charset="0"/>
              </a:rPr>
              <a:t>7 </a:t>
            </a:r>
            <a:r>
              <a:rPr lang="en-US" sz="2800">
                <a:solidFill>
                  <a:srgbClr val="7030A0"/>
                </a:solidFill>
                <a:latin typeface="Arial" pitchFamily="34" charset="0"/>
                <a:cs typeface="Arial" pitchFamily="34" charset="0"/>
              </a:rPr>
              <a:t>giờ 15 phút – 6 giờ 00 phút = 1 giờ 15 phút</a:t>
            </a:r>
          </a:p>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HP là:</a:t>
            </a:r>
          </a:p>
          <a:p>
            <a:r>
              <a:rPr lang="en-US" sz="2800" smtClean="0">
                <a:solidFill>
                  <a:srgbClr val="7030A0"/>
                </a:solidFill>
                <a:latin typeface="Arial" pitchFamily="34" charset="0"/>
                <a:cs typeface="Arial" pitchFamily="34" charset="0"/>
              </a:rPr>
              <a:t>8 </a:t>
            </a:r>
            <a:r>
              <a:rPr lang="en-US" sz="2800">
                <a:solidFill>
                  <a:srgbClr val="7030A0"/>
                </a:solidFill>
                <a:latin typeface="Arial" pitchFamily="34" charset="0"/>
                <a:cs typeface="Arial" pitchFamily="34" charset="0"/>
              </a:rPr>
              <a:t>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a:t>
            </a:r>
            <a:r>
              <a:rPr lang="en-US" altLang="en-US" sz="3200" smtClean="0">
                <a:solidFill>
                  <a:schemeClr val="tx1"/>
                </a:solidFill>
                <a:latin typeface="Times New Roman" panose="02020603050405020304" pitchFamily="18" charset="0"/>
                <a:cs typeface="Times New Roman" panose="02020603050405020304" pitchFamily="18" charset="0"/>
              </a:rPr>
              <a:t>) Tàu dừng bao lâu ở ga </a:t>
            </a:r>
            <a:r>
              <a:rPr lang="en-US" altLang="en-US" sz="3200">
                <a:solidFill>
                  <a:schemeClr val="tx1"/>
                </a:solidFill>
                <a:latin typeface="Times New Roman" panose="02020603050405020304" pitchFamily="18" charset="0"/>
                <a:cs typeface="Times New Roman" panose="02020603050405020304" pitchFamily="18" charset="0"/>
              </a:rPr>
              <a:t>Hải </a:t>
            </a:r>
            <a:r>
              <a:rPr lang="en-US" altLang="en-US" sz="3200" smtClean="0">
                <a:solidFill>
                  <a:schemeClr val="tx1"/>
                </a:solidFill>
                <a:latin typeface="Times New Roman" panose="02020603050405020304" pitchFamily="18" charset="0"/>
                <a:cs typeface="Times New Roman" panose="02020603050405020304" pitchFamily="18" charset="0"/>
              </a:rPr>
              <a:t>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7005846"/>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5" name="TextBox 4">
            <a:extLst>
              <a:ext uri="{FF2B5EF4-FFF2-40B4-BE49-F238E27FC236}">
                <a16:creationId xmlns:a16="http://schemas.microsoft.com/office/drawing/2014/main" xmlns=""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r>
              <a:rPr lang="en-US" sz="2800" smtClean="0">
                <a:solidFill>
                  <a:srgbClr val="7030A0"/>
                </a:solidFill>
                <a:latin typeface="Arial" pitchFamily="34" charset="0"/>
                <a:cs typeface="Arial" pitchFamily="34" charset="0"/>
              </a:rPr>
              <a: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a:t>
            </a:r>
            <a:r>
              <a:rPr lang="en-US" altLang="en-US" sz="3200" smtClean="0">
                <a:solidFill>
                  <a:schemeClr val="tx1"/>
                </a:solidFill>
                <a:latin typeface="Times New Roman" panose="02020603050405020304" pitchFamily="18" charset="0"/>
                <a:cs typeface="Times New Roman" panose="02020603050405020304" pitchFamily="18" charset="0"/>
              </a:rPr>
              <a:t>) Tính thời gian tàu thực chạy trên quãng đường từ </a:t>
            </a:r>
            <a:r>
              <a:rPr lang="en-US" altLang="en-US" sz="3200">
                <a:solidFill>
                  <a:schemeClr val="tx1"/>
                </a:solidFill>
                <a:latin typeface="Times New Roman" panose="02020603050405020304" pitchFamily="18" charset="0"/>
                <a:cs typeface="Times New Roman" panose="02020603050405020304" pitchFamily="18" charset="0"/>
              </a:rPr>
              <a:t>ga Gia Lâm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3812582"/>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gridCol w="1296441"/>
                <a:gridCol w="1423663"/>
                <a:gridCol w="1423663"/>
                <a:gridCol w="1423663"/>
                <a:gridCol w="1423663"/>
                <a:gridCol w="1423663"/>
                <a:gridCol w="1423663"/>
              </a:tblGrid>
              <a:tr h="690770">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846858">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a16="http://schemas.microsoft.com/office/drawing/2014/main" xmlns=""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Thời gian tàu đi từ ga Gia Lâm đến ga Hải Phòng là:</a:t>
            </a:r>
          </a:p>
          <a:p>
            <a:r>
              <a:rPr lang="en-US" sz="2800" smtClean="0">
                <a:solidFill>
                  <a:srgbClr val="7030A0"/>
                </a:solidFill>
                <a:latin typeface="Arial" pitchFamily="34" charset="0"/>
                <a:cs typeface="Arial" pitchFamily="34" charset="0"/>
              </a:rPr>
              <a:t>8 giờ 25 phút – 6 giờ 16 phút = 2 giờ 9 phút</a:t>
            </a:r>
          </a:p>
          <a:p>
            <a:r>
              <a:rPr lang="en-US" sz="2800" smtClean="0">
                <a:solidFill>
                  <a:srgbClr val="7030A0"/>
                </a:solidFill>
                <a:latin typeface="Arial" pitchFamily="34" charset="0"/>
                <a:cs typeface="Arial" pitchFamily="34" charset="0"/>
              </a:rPr>
              <a:t>Thời gian tàu dừng ở các ga là: 2 + 5+ 2 + 2 = 11 (phút)</a:t>
            </a:r>
          </a:p>
          <a:p>
            <a:r>
              <a:rPr lang="en-US" sz="2800" smtClean="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a:t>
            </a:r>
            <a:r>
              <a:rPr lang="en-US" sz="2800" b="1" smtClean="0">
                <a:latin typeface="Times New Roman" panose="02020603050405020304" pitchFamily="18" charset="0"/>
                <a:cs typeface="Times New Roman" panose="02020603050405020304" pitchFamily="18" charset="0"/>
              </a:rPr>
              <a:t>LUYỆN TẬP</a:t>
            </a:r>
            <a:endParaRPr lang="en-US"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xmlns=""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4 </a:t>
            </a:r>
            <a:r>
              <a:rPr lang="en-US" sz="2800" smtClean="0">
                <a:solidFill>
                  <a:srgbClr val="7030A0"/>
                </a:solidFill>
                <a:latin typeface="Arial" pitchFamily="34" charset="0"/>
                <a:cs typeface="Arial" pitchFamily="34" charset="0"/>
              </a:rPr>
              <a:t>SGK trang 17</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5 </a:t>
            </a:r>
            <a:r>
              <a:rPr lang="en-US" sz="2800" smtClean="0">
                <a:solidFill>
                  <a:srgbClr val="7030A0"/>
                </a:solidFill>
                <a:latin typeface="Arial" pitchFamily="34" charset="0"/>
                <a:cs typeface="Arial" pitchFamily="34" charset="0"/>
              </a:rPr>
              <a:t>SGK trang 17</a:t>
            </a:r>
          </a:p>
          <a:p>
            <a:r>
              <a:rPr lang="en-US" sz="2800" smtClean="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smtClean="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smtClean="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endParaRPr lang="en-US" sz="2800">
              <a:solidFill>
                <a:srgbClr val="7030A0"/>
              </a:solidFill>
              <a:latin typeface="Arial" pitchFamily="34" charset="0"/>
              <a:cs typeface="Arial" pitchFamily="34" charset="0"/>
            </a:endParaRP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Hoạt động nhóm</a:t>
            </a:r>
            <a:endParaRPr lang="en-US" sz="2800">
              <a:latin typeface="Arial" pitchFamily="34" charset="0"/>
              <a:cs typeface="Arial" pitchFamily="34" charset="0"/>
            </a:endParaRP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xmlns=""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xmlns=""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xmlns=""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xmlns=""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xmlns=""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xmlns=""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xmlns=""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smtClean="0">
                <a:solidFill>
                  <a:srgbClr val="7030A0"/>
                </a:solidFill>
                <a:latin typeface="Arial" pitchFamily="34" charset="0"/>
                <a:cs typeface="Arial" pitchFamily="34" charset="0"/>
              </a:rPr>
              <a:t>Hoạt động nhóm trong 5 phút, 2 bàn là 1 nhóm</a:t>
            </a:r>
            <a:endParaRPr lang="en-US" sz="2800">
              <a:solidFill>
                <a:srgbClr val="7030A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a:t>
            </a:r>
            <a:r>
              <a:rPr lang="en-US" sz="2800" b="1" smtClean="0">
                <a:latin typeface="Arial" pitchFamily="34" charset="0"/>
                <a:cs typeface="Arial" pitchFamily="34" charset="0"/>
              </a:rPr>
              <a:t>LUYỆN TẬP</a:t>
            </a:r>
            <a:endParaRPr lang="en-US" sz="2800" b="1">
              <a:latin typeface="Arial" pitchFamily="34" charset="0"/>
              <a:cs typeface="Arial" pitchFamily="34" charset="0"/>
            </a:endParaRPr>
          </a:p>
        </p:txBody>
      </p:sp>
      <p:sp>
        <p:nvSpPr>
          <p:cNvPr id="27" name="TextBox 26">
            <a:extLst>
              <a:ext uri="{FF2B5EF4-FFF2-40B4-BE49-F238E27FC236}">
                <a16:creationId xmlns:a16="http://schemas.microsoft.com/office/drawing/2014/main" xmlns="" xmlns:a14="http://schemas.microsoft.com/office/drawing/2010/main" xmlns:mc="http://schemas.openxmlformats.org/markup-compatibility/2006"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a:t>
            </a:r>
            <a:r>
              <a:rPr lang="en-US" sz="2800" smtClean="0">
                <a:latin typeface="Arial" pitchFamily="34" charset="0"/>
                <a:cs typeface="Arial" pitchFamily="34" charset="0"/>
              </a:rPr>
              <a:t>: 450 + 550 + 150 + 350 + 1500 = 2850 </a:t>
            </a:r>
            <a:r>
              <a:rPr lang="en-US" sz="2800">
                <a:latin typeface="Arial" pitchFamily="34" charset="0"/>
                <a:cs typeface="Arial" pitchFamily="34" charset="0"/>
              </a:rPr>
              <a:t>(ml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a:t>
            </a:r>
            <a:r>
              <a:rPr lang="en-US" sz="2800" smtClean="0">
                <a:latin typeface="Arial" pitchFamily="34" charset="0"/>
                <a:cs typeface="Arial" pitchFamily="34" charset="0"/>
              </a:rPr>
              <a:t>2850 – 1000 = 1850 </a:t>
            </a:r>
            <a:r>
              <a:rPr lang="en-US" sz="2800">
                <a:latin typeface="Arial" pitchFamily="34" charset="0"/>
                <a:cs typeface="Arial" pitchFamily="34" charset="0"/>
              </a:rPr>
              <a:t>(ml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Chúng ta cần uống đủ lượng nước và uống nước đúng cách, hợp lí</a:t>
            </a:r>
            <a:endParaRPr lang="en-US" sz="2800">
              <a:latin typeface="Arial" pitchFamily="34" charset="0"/>
              <a:cs typeface="Arial" pitchFamily="34" charset="0"/>
            </a:endParaRP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779598"/>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3: Sử dụng máy tính cầm tay</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254818" y="4968075"/>
            <a:ext cx="4281333"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6 SGK trang 17</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xmlns="" id="{DEAC0E1E-50D5-48F7-8449-EF3C31CD2512}"/>
              </a:ext>
            </a:extLst>
          </p:cNvPr>
          <p:cNvSpPr txBox="1"/>
          <p:nvPr/>
        </p:nvSpPr>
        <p:spPr>
          <a:xfrm>
            <a:off x="4350242" y="5329934"/>
            <a:ext cx="4291655" cy="1384995"/>
          </a:xfrm>
          <a:prstGeom prst="rect">
            <a:avLst/>
          </a:prstGeom>
          <a:noFill/>
        </p:spPr>
        <p:txBody>
          <a:bodyPr wrap="square">
            <a:spAutoFit/>
          </a:bodyPr>
          <a:lstStyle/>
          <a:p>
            <a:pPr marL="514350" indent="-514350">
              <a:buAutoNum type="alphaLcParenR"/>
            </a:pPr>
            <a:r>
              <a:rPr lang="en-US" sz="2800" smtClean="0">
                <a:latin typeface="Arial" pitchFamily="34" charset="0"/>
                <a:cs typeface="Arial" pitchFamily="34" charset="0"/>
              </a:rPr>
              <a:t>1234 + 567 = </a:t>
            </a:r>
          </a:p>
          <a:p>
            <a:pPr marL="514350" indent="-514350">
              <a:buAutoNum type="alphaLcParenR"/>
            </a:pPr>
            <a:r>
              <a:rPr lang="en-US" sz="2800" smtClean="0">
                <a:latin typeface="Arial" pitchFamily="34" charset="0"/>
                <a:cs typeface="Arial" pitchFamily="34" charset="0"/>
              </a:rPr>
              <a:t>413 – 256 = </a:t>
            </a:r>
          </a:p>
          <a:p>
            <a:pPr marL="514350" indent="-514350">
              <a:buAutoNum type="alphaLcParenR"/>
            </a:pPr>
            <a:r>
              <a:rPr lang="en-US" sz="2800" smtClean="0">
                <a:latin typeface="Arial" pitchFamily="34" charset="0"/>
                <a:cs typeface="Arial" pitchFamily="34" charset="0"/>
              </a:rPr>
              <a:t>654 – 450 – 74 = </a:t>
            </a:r>
            <a:endParaRPr lang="en-US" sz="2800">
              <a:latin typeface="Arial" pitchFamily="34" charset="0"/>
              <a:cs typeface="Arial" pitchFamily="34" charset="0"/>
            </a:endParaRPr>
          </a:p>
        </p:txBody>
      </p:sp>
      <p:sp>
        <p:nvSpPr>
          <p:cNvPr id="15" name="TextBox 14">
            <a:extLst>
              <a:ext uri="{FF2B5EF4-FFF2-40B4-BE49-F238E27FC236}">
                <a16:creationId xmlns:a16="http://schemas.microsoft.com/office/drawing/2014/main" xmlns="" id="{DEAC0E1E-50D5-48F7-8449-EF3C31CD2512}"/>
              </a:ext>
            </a:extLst>
          </p:cNvPr>
          <p:cNvSpPr txBox="1"/>
          <p:nvPr/>
        </p:nvSpPr>
        <p:spPr>
          <a:xfrm>
            <a:off x="6885947" y="5329934"/>
            <a:ext cx="4291655" cy="1384995"/>
          </a:xfrm>
          <a:prstGeom prst="rect">
            <a:avLst/>
          </a:prstGeom>
          <a:noFill/>
        </p:spPr>
        <p:txBody>
          <a:bodyPr wrap="square">
            <a:spAutoFit/>
          </a:bodyPr>
          <a:lstStyle/>
          <a:p>
            <a:r>
              <a:rPr lang="en-US" sz="2800" smtClean="0">
                <a:latin typeface="Arial" pitchFamily="34" charset="0"/>
                <a:cs typeface="Arial" pitchFamily="34" charset="0"/>
              </a:rPr>
              <a:t>   1081</a:t>
            </a:r>
          </a:p>
          <a:p>
            <a:r>
              <a:rPr lang="en-US" sz="2800" smtClean="0">
                <a:latin typeface="Arial" pitchFamily="34" charset="0"/>
                <a:cs typeface="Arial" pitchFamily="34" charset="0"/>
              </a:rPr>
              <a:t>157</a:t>
            </a:r>
          </a:p>
          <a:p>
            <a:r>
              <a:rPr lang="en-US" sz="2800" smtClean="0">
                <a:latin typeface="Arial" pitchFamily="34" charset="0"/>
                <a:cs typeface="Arial" pitchFamily="34" charset="0"/>
              </a:rPr>
              <a:t>        130</a:t>
            </a:r>
            <a:endParaRPr lang="en-US" sz="2800">
              <a:latin typeface="Arial" pitchFamily="34" charset="0"/>
              <a:cs typeface="Arial" pitchFamily="34" charset="0"/>
            </a:endParaRPr>
          </a:p>
        </p:txBody>
      </p:sp>
      <p:pic>
        <p:nvPicPr>
          <p:cNvPr id="13" name="Picture 12">
            <a:extLst>
              <a:ext uri="{FF2B5EF4-FFF2-40B4-BE49-F238E27FC236}">
                <a16:creationId xmlns:a16="http://schemas.microsoft.com/office/drawing/2014/main" xmlns="" id="{CDCCE3D6-5870-4CB0-B848-D654B7E40D76}"/>
              </a:ext>
            </a:extLst>
          </p:cNvPr>
          <p:cNvPicPr>
            <a:picLocks noChangeAspect="1"/>
          </p:cNvPicPr>
          <p:nvPr/>
        </p:nvPicPr>
        <p:blipFill>
          <a:blip r:embed="rId8"/>
          <a:stretch>
            <a:fillRect/>
          </a:stretch>
        </p:blipFill>
        <p:spPr>
          <a:xfrm>
            <a:off x="72141" y="1417966"/>
            <a:ext cx="12046734" cy="3458817"/>
          </a:xfrm>
          <a:prstGeom prst="rect">
            <a:avLst/>
          </a:prstGeom>
        </p:spPr>
      </p:pic>
    </p:spTree>
    <p:extLst>
      <p:ext uri="{BB962C8B-B14F-4D97-AF65-F5344CB8AC3E}">
        <p14:creationId xmlns:p14="http://schemas.microsoft.com/office/powerpoint/2010/main" val="15636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xmlns=""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smtClean="0">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smtClean="0">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a:t>
              </a:r>
              <a:r>
                <a:rPr lang="en-US" sz="2400" b="1" smtClean="0">
                  <a:solidFill>
                    <a:srgbClr val="FFFF00"/>
                  </a:solidFill>
                  <a:latin typeface="Arial" pitchFamily="34" charset="0"/>
                  <a:cs typeface="Arial" pitchFamily="34" charset="0"/>
                </a:rPr>
                <a:t>TÁI HIỆN </a:t>
              </a:r>
              <a:r>
                <a:rPr lang="en-US" sz="2400" b="1">
                  <a:solidFill>
                    <a:srgbClr val="FFFF00"/>
                  </a:solidFill>
                  <a:latin typeface="Arial" pitchFamily="34" charset="0"/>
                  <a:cs typeface="Arial" pitchFamily="34" charset="0"/>
                </a:rPr>
                <a:t>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spid="_x0000_s1187" name="Equation" r:id="rId4" imgW="1066337" imgH="177723" progId="Equation.DSMT4">
                  <p:embed/>
                </p:oleObj>
              </mc:Choice>
              <mc:Fallback>
                <p:oleObj name="Equation" r:id="rId4" imgW="1066337" imgH="17772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spid="_x0000_s1188" name="Equation" r:id="rId6" imgW="1930400" imgH="254000" progId="Equation.DSMT4">
                  <p:embed/>
                </p:oleObj>
              </mc:Choice>
              <mc:Fallback>
                <p:oleObj name="Equation" r:id="rId6" imgW="1930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spid="_x0000_s1189" name="Equation" r:id="rId8" imgW="1396394" imgH="177723" progId="Equation.DSMT4">
                  <p:embed/>
                </p:oleObj>
              </mc:Choice>
              <mc:Fallback>
                <p:oleObj name="Equation" r:id="rId8" imgW="1396394" imgH="17772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xmlns=""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smtClean="0">
                <a:latin typeface="Arial" pitchFamily="34" charset="0"/>
                <a:cs typeface="Arial" pitchFamily="34" charset="0"/>
              </a:rPr>
              <a:t>Giao hoán</a:t>
            </a:r>
            <a:endParaRPr lang="en-US" sz="2800">
              <a:latin typeface="Arial" pitchFamily="34" charset="0"/>
              <a:cs typeface="Arial" pitchFamily="34" charset="0"/>
            </a:endParaRPr>
          </a:p>
        </p:txBody>
      </p:sp>
      <p:sp>
        <p:nvSpPr>
          <p:cNvPr id="21" name="TextBox 20">
            <a:extLst>
              <a:ext uri="{FF2B5EF4-FFF2-40B4-BE49-F238E27FC236}">
                <a16:creationId xmlns:a16="http://schemas.microsoft.com/office/drawing/2014/main" xmlns=""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smtClean="0">
                <a:latin typeface="Arial" pitchFamily="34" charset="0"/>
                <a:cs typeface="Arial" pitchFamily="34" charset="0"/>
              </a:rPr>
              <a:t>Kết hợp</a:t>
            </a:r>
            <a:endParaRPr lang="en-US" sz="2800">
              <a:latin typeface="Arial" pitchFamily="34" charset="0"/>
              <a:cs typeface="Arial" pitchFamily="34" charset="0"/>
            </a:endParaRPr>
          </a:p>
        </p:txBody>
      </p:sp>
      <p:sp>
        <p:nvSpPr>
          <p:cNvPr id="22" name="TextBox 21">
            <a:extLst>
              <a:ext uri="{FF2B5EF4-FFF2-40B4-BE49-F238E27FC236}">
                <a16:creationId xmlns:a16="http://schemas.microsoft.com/office/drawing/2014/main" xmlns=""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Cộng với số 0</a:t>
            </a:r>
            <a:endParaRPr lang="en-US" sz="2800">
              <a:latin typeface="Arial" pitchFamily="34" charset="0"/>
              <a:cs typeface="Arial" pitchFamily="34" charset="0"/>
            </a:endParaRPr>
          </a:p>
        </p:txBody>
      </p:sp>
      <p:sp>
        <p:nvSpPr>
          <p:cNvPr id="23" name="TextBox 22">
            <a:extLst>
              <a:ext uri="{FF2B5EF4-FFF2-40B4-BE49-F238E27FC236}">
                <a16:creationId xmlns:a16="http://schemas.microsoft.com/office/drawing/2014/main" xmlns=""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80280010"/>
              </p:ext>
            </p:extLst>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spid="_x0000_s1190" name="Equation" r:id="rId10" imgW="698500" imgH="228600" progId="Equation.DSMT4">
                  <p:embed/>
                </p:oleObj>
              </mc:Choice>
              <mc:Fallback>
                <p:oleObj name="Equation" r:id="rId10" imgW="698500" imgH="228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spid="_x0000_s1191" name="Equation" r:id="rId12" imgW="787058" imgH="545863" progId="Equation.DSMT4">
                  <p:embed/>
                </p:oleObj>
              </mc:Choice>
              <mc:Fallback>
                <p:oleObj name="Equation" r:id="rId12" imgW="787058" imgH="545863"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xmlns=""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
        <p:nvSpPr>
          <p:cNvPr id="33" name="TextBox 32">
            <a:extLst>
              <a:ext uri="{FF2B5EF4-FFF2-40B4-BE49-F238E27FC236}">
                <a16:creationId xmlns:a16="http://schemas.microsoft.com/office/drawing/2014/main" xmlns=""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smtClean="0">
                <a:latin typeface="Arial" pitchFamily="34" charset="0"/>
                <a:cs typeface="Arial" pitchFamily="34" charset="0"/>
              </a:rPr>
              <a:t>Mẹ </a:t>
            </a:r>
            <a:r>
              <a:rPr lang="en-US" sz="2800">
                <a:latin typeface="Arial" pitchFamily="34" charset="0"/>
                <a:cs typeface="Arial" pitchFamily="34" charset="0"/>
              </a:rPr>
              <a:t>cho </a:t>
            </a:r>
            <a:r>
              <a:rPr lang="en-US" sz="2800" smtClean="0">
                <a:latin typeface="Arial" pitchFamily="34" charset="0"/>
                <a:cs typeface="Arial" pitchFamily="34" charset="0"/>
              </a:rPr>
              <a:t>Minh 20 000 </a:t>
            </a:r>
            <a:r>
              <a:rPr lang="en-US" sz="2800">
                <a:latin typeface="Arial" pitchFamily="34" charset="0"/>
                <a:cs typeface="Arial" pitchFamily="34" charset="0"/>
              </a:rPr>
              <a:t>đồng ra quán mua </a:t>
            </a:r>
            <a:r>
              <a:rPr lang="en-US" sz="2800" smtClean="0">
                <a:latin typeface="Arial" pitchFamily="34" charset="0"/>
                <a:cs typeface="Arial" pitchFamily="34" charset="0"/>
              </a:rPr>
              <a:t>đồ. </a:t>
            </a:r>
            <a:r>
              <a:rPr lang="en-US" sz="2800">
                <a:latin typeface="Arial" pitchFamily="34" charset="0"/>
                <a:cs typeface="Arial" pitchFamily="34" charset="0"/>
              </a:rPr>
              <a:t>Minh đã mua một hộp sữa với giá </a:t>
            </a:r>
            <a:r>
              <a:rPr lang="en-US" sz="2800" smtClean="0">
                <a:latin typeface="Arial" pitchFamily="34" charset="0"/>
                <a:cs typeface="Arial" pitchFamily="34" charset="0"/>
              </a:rPr>
              <a:t>5 000 </a:t>
            </a:r>
            <a:r>
              <a:rPr lang="en-US" sz="2800">
                <a:latin typeface="Arial" pitchFamily="34" charset="0"/>
                <a:cs typeface="Arial" pitchFamily="34" charset="0"/>
              </a:rPr>
              <a:t>đồng, một gói bim bim nhỏ với giá </a:t>
            </a:r>
            <a:r>
              <a:rPr lang="en-US" sz="2800" smtClean="0">
                <a:latin typeface="Arial" pitchFamily="34" charset="0"/>
                <a:cs typeface="Arial" pitchFamily="34" charset="0"/>
              </a:rPr>
              <a:t>2 000 </a:t>
            </a:r>
            <a:r>
              <a:rPr lang="en-US" sz="2800">
                <a:latin typeface="Arial" pitchFamily="34" charset="0"/>
                <a:cs typeface="Arial" pitchFamily="34" charset="0"/>
              </a:rPr>
              <a:t>đồng và mua một que kem </a:t>
            </a:r>
            <a:r>
              <a:rPr lang="en-US" sz="2800" smtClean="0">
                <a:latin typeface="Arial" pitchFamily="34" charset="0"/>
                <a:cs typeface="Arial" pitchFamily="34" charset="0"/>
              </a:rPr>
              <a:t>10 000 </a:t>
            </a:r>
            <a:r>
              <a:rPr lang="en-US" sz="2800">
                <a:latin typeface="Arial" pitchFamily="34" charset="0"/>
                <a:cs typeface="Arial" pitchFamily="34" charset="0"/>
              </a:rPr>
              <a:t>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a16="http://schemas.microsoft.com/office/drawing/2014/main" xmlns=""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xmlns=""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xmlns="" xmlns:a14="http://schemas.microsoft.com/office/drawing/2010/main" xmlns:mc="http://schemas.openxmlformats.org/markup-compatibility/2006"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smtClean="0">
                <a:solidFill>
                  <a:srgbClr val="0070C0"/>
                </a:solidFill>
                <a:latin typeface="Arial" pitchFamily="34" charset="0"/>
                <a:cs typeface="Arial" pitchFamily="34" charset="0"/>
              </a:rPr>
              <a:t>- Học </a:t>
            </a:r>
            <a:r>
              <a:rPr lang="nl-NL" sz="2800" b="1">
                <a:solidFill>
                  <a:srgbClr val="0070C0"/>
                </a:solidFill>
                <a:latin typeface="Arial" pitchFamily="34" charset="0"/>
                <a:cs typeface="Arial" pitchFamily="34" charset="0"/>
              </a:rPr>
              <a:t>bài theo SGK và vở ghi.</a:t>
            </a:r>
            <a:endParaRPr lang="en-US" sz="2800" b="1">
              <a:solidFill>
                <a:srgbClr val="0070C0"/>
              </a:solidFill>
              <a:latin typeface="Arial" pitchFamily="34" charset="0"/>
              <a:cs typeface="Arial" pitchFamily="34" charset="0"/>
            </a:endParaRPr>
          </a:p>
          <a:p>
            <a:pPr>
              <a:lnSpc>
                <a:spcPct val="150000"/>
              </a:lnSpc>
            </a:pPr>
            <a:r>
              <a:rPr lang="nl-NL" sz="2800" b="1" smtClean="0">
                <a:solidFill>
                  <a:srgbClr val="0070C0"/>
                </a:solidFill>
                <a:latin typeface="Arial" pitchFamily="34" charset="0"/>
                <a:cs typeface="Arial" pitchFamily="34" charset="0"/>
              </a:rPr>
              <a:t>- Bài tập </a:t>
            </a:r>
            <a:r>
              <a:rPr lang="nl-NL" sz="2800" b="1">
                <a:solidFill>
                  <a:srgbClr val="0070C0"/>
                </a:solidFill>
                <a:latin typeface="Arial" pitchFamily="34" charset="0"/>
                <a:cs typeface="Arial" pitchFamily="34" charset="0"/>
              </a:rPr>
              <a:t>về </a:t>
            </a:r>
            <a:r>
              <a:rPr lang="nl-NL" sz="2800" b="1" smtClean="0">
                <a:solidFill>
                  <a:srgbClr val="0070C0"/>
                </a:solidFill>
                <a:latin typeface="Arial" pitchFamily="34" charset="0"/>
                <a:cs typeface="Arial" pitchFamily="34" charset="0"/>
              </a:rPr>
              <a:t>nhà:</a:t>
            </a:r>
          </a:p>
          <a:p>
            <a:pPr lvl="1" algn="just">
              <a:lnSpc>
                <a:spcPct val="150000"/>
              </a:lnSpc>
            </a:pPr>
            <a:r>
              <a:rPr lang="en-US" sz="2800">
                <a:solidFill>
                  <a:srgbClr val="C00000"/>
                </a:solidFill>
                <a:latin typeface="Arial" pitchFamily="34" charset="0"/>
                <a:cs typeface="Arial" pitchFamily="34" charset="0"/>
              </a:rPr>
              <a:t>	Bài 1: </a:t>
            </a:r>
            <a:r>
              <a:rPr lang="en-US" sz="2800" smtClean="0">
                <a:solidFill>
                  <a:srgbClr val="C00000"/>
                </a:solidFill>
                <a:latin typeface="Arial" pitchFamily="34" charset="0"/>
                <a:cs typeface="Arial" pitchFamily="34" charset="0"/>
              </a:rPr>
              <a:t>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a:t>
            </a:r>
            <a:r>
              <a:rPr lang="en-US" sz="2800" smtClean="0">
                <a:solidFill>
                  <a:srgbClr val="C00000"/>
                </a:solidFill>
                <a:latin typeface="Arial" pitchFamily="34" charset="0"/>
                <a:cs typeface="Arial" pitchFamily="34" charset="0"/>
              </a:rPr>
              <a:t>Tìm số tự nhiên x biết</a:t>
            </a:r>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a:t>
            </a:r>
            <a:endParaRPr lang="en-US" sz="2800" smtClean="0">
              <a:solidFill>
                <a:srgbClr val="C00000"/>
              </a:solidFill>
              <a:latin typeface="Arial" pitchFamily="34" charset="0"/>
              <a:cs typeface="Arial" pitchFamily="34" charset="0"/>
            </a:endParaRPr>
          </a:p>
          <a:p>
            <a:pPr lvl="1" algn="just"/>
            <a:endParaRPr lang="en-US" sz="2800" smtClean="0">
              <a:solidFill>
                <a:srgbClr val="C00000"/>
              </a:solidFill>
              <a:latin typeface="Arial" pitchFamily="34" charset="0"/>
              <a:cs typeface="Arial" pitchFamily="34" charset="0"/>
            </a:endParaRPr>
          </a:p>
          <a:p>
            <a:pPr lvl="1" algn="just"/>
            <a:r>
              <a:rPr lang="en-US" sz="2800" smtClean="0">
                <a:solidFill>
                  <a:srgbClr val="C00000"/>
                </a:solidFill>
                <a:latin typeface="Arial" pitchFamily="34" charset="0"/>
                <a:cs typeface="Arial" pitchFamily="34" charset="0"/>
              </a:rPr>
              <a:t>	Bài 3: Tính số tiền Minh đưa về trả mẹ (hoạt động vận dụng)</a:t>
            </a:r>
            <a:endParaRPr lang="en-US" sz="2800">
              <a:solidFill>
                <a:srgbClr val="C00000"/>
              </a:solidFill>
              <a:latin typeface="Arial" pitchFamily="34" charset="0"/>
              <a:cs typeface="Arial" pitchFamily="34" charset="0"/>
            </a:endParaRP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spid="_x0000_s6168" name="Equation" r:id="rId4" imgW="1676400" imgH="660400" progId="Equation.DSMT4">
                  <p:embed/>
                </p:oleObj>
              </mc:Choice>
              <mc:Fallback>
                <p:oleObj name="Equation" r:id="rId4" imgW="16764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spid="_x0000_s6169" name="Equation" r:id="rId6" imgW="2286000" imgH="482600" progId="Equation.DSMT4">
                  <p:embed/>
                </p:oleObj>
              </mc:Choice>
              <mc:Fallback>
                <p:oleObj name="Equation" r:id="rId6" imgW="22860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a:t>
            </a:r>
            <a:r>
              <a:rPr lang="en-US" sz="2800">
                <a:solidFill>
                  <a:srgbClr val="FFFF00"/>
                </a:solidFill>
                <a:latin typeface="Arial" pitchFamily="34" charset="0"/>
                <a:cs typeface="Arial" pitchFamily="34" charset="0"/>
              </a:rPr>
              <a:t>1</a:t>
            </a:r>
            <a:r>
              <a:rPr lang="en-US" sz="2800" smtClean="0">
                <a:solidFill>
                  <a:srgbClr val="FFFF00"/>
                </a:solidFill>
                <a:latin typeface="Arial" pitchFamily="34" charset="0"/>
                <a:cs typeface="Arial" pitchFamily="34" charset="0"/>
              </a:rPr>
              <a:t>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smtClean="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smtClean="0"/>
              </a:p>
              <a:p>
                <a:r>
                  <a:rPr lang="en-US" sz="2800" smtClean="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smtClean="0"/>
              </a:p>
              <a:p>
                <a:r>
                  <a:rPr lang="en-US" sz="2800" smtClean="0"/>
                  <a:t>= 101</a:t>
                </a:r>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a:t>
            </a:r>
            <a:r>
              <a:rPr lang="en-US" sz="2800" smtClean="0">
                <a:solidFill>
                  <a:srgbClr val="FFFF00"/>
                </a:solidFill>
                <a:latin typeface="Arial" pitchFamily="34" charset="0"/>
                <a:cs typeface="Arial" pitchFamily="34" charset="0"/>
              </a:rPr>
              <a:t>981– 781 + 29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smtClean="0"/>
              </a:p>
              <a:p>
                <a:r>
                  <a:rPr lang="en-US" sz="2800" smtClean="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smtClean="0"/>
              </a:p>
              <a:p>
                <a:r>
                  <a:rPr lang="en-US" sz="2800" smtClean="0"/>
                  <a:t>= 229</a:t>
                </a:r>
                <a:endParaRPr lang="en-US" sz="2800"/>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t>
            </a:r>
            <a:r>
              <a:rPr lang="en-US" sz="2800" smtClean="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a:t>
            </a:r>
            <a:r>
              <a:rPr lang="en-US" sz="2800" smtClean="0">
                <a:solidFill>
                  <a:srgbClr val="FFFF00"/>
                </a:solidFill>
                <a:latin typeface="Arial" pitchFamily="34" charset="0"/>
                <a:cs typeface="Arial" pitchFamily="34" charset="0"/>
              </a:rPr>
              <a:t>31+ 42 – 31 + 28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smtClean="0"/>
              </a:p>
              <a:p>
                <a:r>
                  <a:rPr lang="en-US" sz="2800" smtClean="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smtClean="0"/>
              </a:p>
              <a:p>
                <a:r>
                  <a:rPr lang="en-US" sz="2800" smtClean="0"/>
                  <a:t>= 370</a:t>
                </a:r>
                <a:endParaRPr lang="en-US" sz="2800"/>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a:t>
            </a:r>
            <a:r>
              <a:rPr lang="en-US" sz="2800" smtClean="0">
                <a:solidFill>
                  <a:srgbClr val="FFFF00"/>
                </a:solidFill>
                <a:latin typeface="Arial" pitchFamily="34" charset="0"/>
                <a:cs typeface="Arial" pitchFamily="34" charset="0"/>
              </a:rPr>
              <a:t>you!</a:t>
            </a:r>
            <a:endParaRPr lang="en-US" sz="2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1695351925"/>
              </p:ext>
            </p:extLst>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spid="_x0000_s7182" name="Equation" r:id="rId4" imgW="1549080" imgH="203040" progId="Equation.DSMT4">
                  <p:embed/>
                </p:oleObj>
              </mc:Choice>
              <mc:Fallback>
                <p:oleObj name="Equation" r:id="rId4" imgW="1549080" imgH="203040" progId="Equation.DSMT4">
                  <p:embed/>
                  <p:pic>
                    <p:nvPicPr>
                      <p:cNvPr id="0" name=""/>
                      <p:cNvPicPr/>
                      <p:nvPr/>
                    </p:nvPicPr>
                    <p:blipFill>
                      <a:blip r:embed="rId5"/>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2355075771"/>
              </p:ext>
            </p:extLst>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spid="_x0000_s7183" name="Equation" r:id="rId6" imgW="1028520" imgH="203040" progId="Equation.DSMT4">
                  <p:embed/>
                </p:oleObj>
              </mc:Choice>
              <mc:Fallback>
                <p:oleObj name="Equation" r:id="rId6" imgW="1028520" imgH="203040" progId="Equation.DSMT4">
                  <p:embed/>
                  <p:pic>
                    <p:nvPicPr>
                      <p:cNvPr id="0" name=""/>
                      <p:cNvPicPr/>
                      <p:nvPr/>
                    </p:nvPicPr>
                    <p:blipFill>
                      <a:blip r:embed="rId7"/>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721106327"/>
              </p:ext>
            </p:extLst>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spid="_x0000_s7184" name="Equation" r:id="rId8" imgW="1130040" imgH="177480" progId="Equation.DSMT4">
                  <p:embed/>
                </p:oleObj>
              </mc:Choice>
              <mc:Fallback>
                <p:oleObj name="Equation" r:id="rId8" imgW="1130040" imgH="177480" progId="Equation.DSMT4">
                  <p:embed/>
                  <p:pic>
                    <p:nvPicPr>
                      <p:cNvPr id="0" name=""/>
                      <p:cNvPicPr/>
                      <p:nvPr/>
                    </p:nvPicPr>
                    <p:blipFill>
                      <a:blip r:embed="rId9"/>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xmlns=""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xmlns=""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 Hãy tính nhẩm</a:t>
            </a:r>
          </a:p>
          <a:p>
            <a:r>
              <a:rPr lang="en-US" sz="2800" b="1" smtClean="0">
                <a:latin typeface="Arial" pitchFamily="34" charset="0"/>
                <a:cs typeface="Arial" pitchFamily="34" charset="0"/>
              </a:rPr>
              <a:t>b. 996 + 45                c. 37 + 198               d. 3492 + 319</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7881459"/>
              </p:ext>
            </p:extLst>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spid="_x0000_s2124" name="Equation" r:id="rId8" imgW="1574800" imgH="889000" progId="Equation.DSMT4">
                  <p:embed/>
                </p:oleObj>
              </mc:Choice>
              <mc:Fallback>
                <p:oleObj name="Equation" r:id="rId8" imgW="1574800" imgH="889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7553676"/>
              </p:ext>
            </p:extLst>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spid="_x0000_s2125" name="Equation" r:id="rId10" imgW="1435100" imgH="914400" progId="Equation.DSMT4">
                  <p:embed/>
                </p:oleObj>
              </mc:Choice>
              <mc:Fallback>
                <p:oleObj name="Equation" r:id="rId10" imgW="1435100" imgH="9144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1016130"/>
              </p:ext>
            </p:extLst>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spid="_x0000_s2126" name="Equation" r:id="rId12" imgW="1866900" imgH="914400" progId="Equation.DSMT4">
                  <p:embed/>
                </p:oleObj>
              </mc:Choice>
              <mc:Fallback>
                <p:oleObj name="Equation" r:id="rId12" imgW="1866900" imgH="9144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xmlns=""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xmlns=""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xmlns=""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xmlns=""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xmlns=""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xmlns=""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xmlns=""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xmlns=""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xmlns=""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xmlns=""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xmlns="" id="{A69977DF-5FA3-431F-98DB-FA0423494F1A}"/>
              </a:ext>
            </a:extLst>
          </p:cNvPr>
          <p:cNvGraphicFramePr>
            <a:graphicFrameLocks noChangeAspect="1"/>
          </p:cNvGraphicFramePr>
          <p:nvPr>
            <p:extLst>
              <p:ext uri="{D42A27DB-BD31-4B8C-83A1-F6EECF244321}">
                <p14:modId xmlns:p14="http://schemas.microsoft.com/office/powerpoint/2010/main" val="3647947609"/>
              </p:ext>
            </p:extLst>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spid="_x0000_s8203" name="Equation" r:id="rId4" imgW="1993680" imgH="203040" progId="Equation.DSMT4">
                  <p:embed/>
                </p:oleObj>
              </mc:Choice>
              <mc:Fallback>
                <p:oleObj name="Equation" r:id="rId4" imgW="1993680" imgH="203040" progId="Equation.DSMT4">
                  <p:embed/>
                  <p:pic>
                    <p:nvPicPr>
                      <p:cNvPr id="0" name=""/>
                      <p:cNvPicPr/>
                      <p:nvPr/>
                    </p:nvPicPr>
                    <p:blipFill>
                      <a:blip r:embed="rId5"/>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A9E3B4EC-4E57-40B1-B5C2-76A4D775870C}"/>
              </a:ext>
            </a:extLst>
          </p:cNvPr>
          <p:cNvGraphicFramePr>
            <a:graphicFrameLocks noChangeAspect="1"/>
          </p:cNvGraphicFramePr>
          <p:nvPr>
            <p:extLst>
              <p:ext uri="{D42A27DB-BD31-4B8C-83A1-F6EECF244321}">
                <p14:modId xmlns:p14="http://schemas.microsoft.com/office/powerpoint/2010/main" val="3216417953"/>
              </p:ext>
            </p:extLst>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spid="_x0000_s8204" name="Equation" r:id="rId6" imgW="812520" imgH="177480" progId="Equation.DSMT4">
                  <p:embed/>
                </p:oleObj>
              </mc:Choice>
              <mc:Fallback>
                <p:oleObj name="Equation" r:id="rId6" imgW="812520" imgH="177480" progId="Equation.DSMT4">
                  <p:embed/>
                  <p:pic>
                    <p:nvPicPr>
                      <p:cNvPr id="0" name=""/>
                      <p:cNvPicPr/>
                      <p:nvPr/>
                    </p:nvPicPr>
                    <p:blipFill>
                      <a:blip r:embed="rId7"/>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xmlns="" id="{54DE76C0-E21E-41A2-A169-5B4A4BA9F322}"/>
              </a:ext>
            </a:extLst>
          </p:cNvPr>
          <p:cNvGraphicFramePr>
            <a:graphicFrameLocks noChangeAspect="1"/>
          </p:cNvGraphicFramePr>
          <p:nvPr>
            <p:extLst>
              <p:ext uri="{D42A27DB-BD31-4B8C-83A1-F6EECF244321}">
                <p14:modId xmlns:p14="http://schemas.microsoft.com/office/powerpoint/2010/main" val="2167932919"/>
              </p:ext>
            </p:extLst>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spid="_x0000_s8205" name="Equation" r:id="rId8" imgW="419040" imgH="177480" progId="Equation.DSMT4">
                  <p:embed/>
                </p:oleObj>
              </mc:Choice>
              <mc:Fallback>
                <p:oleObj name="Equation" r:id="rId8" imgW="419040" imgH="177480" progId="Equation.DSMT4">
                  <p:embed/>
                  <p:pic>
                    <p:nvPicPr>
                      <p:cNvPr id="0" name=""/>
                      <p:cNvPicPr/>
                      <p:nvPr/>
                    </p:nvPicPr>
                    <p:blipFill>
                      <a:blip r:embed="rId9"/>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xmlns=""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xmlns=""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xmlns=""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27" name="TextBox 26">
            <a:extLst>
              <a:ext uri="{FF2B5EF4-FFF2-40B4-BE49-F238E27FC236}">
                <a16:creationId xmlns:a16="http://schemas.microsoft.com/office/drawing/2014/main" xmlns=""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821</TotalTime>
  <Words>1418</Words>
  <Application>Microsoft Office PowerPoint</Application>
  <PresentationFormat>Custom</PresentationFormat>
  <Paragraphs>310</Paragraphs>
  <Slides>22</Slides>
  <Notes>10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58</cp:revision>
  <dcterms:created xsi:type="dcterms:W3CDTF">2021-06-07T13:44:30Z</dcterms:created>
  <dcterms:modified xsi:type="dcterms:W3CDTF">2021-08-19T11:26:18Z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