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77" r:id="rId3"/>
    <p:sldId id="278" r:id="rId4"/>
    <p:sldId id="273" r:id="rId5"/>
    <p:sldId id="258" r:id="rId6"/>
    <p:sldId id="264" r:id="rId7"/>
    <p:sldId id="280" r:id="rId8"/>
    <p:sldId id="281" r:id="rId9"/>
    <p:sldId id="282" r:id="rId10"/>
    <p:sldId id="275" r:id="rId11"/>
    <p:sldId id="285" r:id="rId12"/>
    <p:sldId id="284" r:id="rId13"/>
    <p:sldId id="287" r:id="rId14"/>
    <p:sldId id="286" r:id="rId15"/>
    <p:sldId id="283" r:id="rId16"/>
    <p:sldId id="274" r:id="rId17"/>
    <p:sldId id="288" r:id="rId18"/>
    <p:sldId id="289" r:id="rId19"/>
    <p:sldId id="291" r:id="rId20"/>
    <p:sldId id="292" r:id="rId21"/>
    <p:sldId id="290" r:id="rId22"/>
    <p:sldId id="294" r:id="rId23"/>
    <p:sldId id="293" r:id="rId24"/>
    <p:sldId id="259" r:id="rId25"/>
    <p:sldId id="268" r:id="rId26"/>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91F7B-97C2-4D79-B53B-F4D59066AF72}">
          <p14:sldIdLst>
            <p14:sldId id="276"/>
            <p14:sldId id="277"/>
            <p14:sldId id="278"/>
            <p14:sldId id="273"/>
            <p14:sldId id="258"/>
            <p14:sldId id="264"/>
            <p14:sldId id="280"/>
            <p14:sldId id="281"/>
            <p14:sldId id="282"/>
            <p14:sldId id="275"/>
            <p14:sldId id="285"/>
            <p14:sldId id="284"/>
            <p14:sldId id="287"/>
            <p14:sldId id="286"/>
            <p14:sldId id="283"/>
            <p14:sldId id="274"/>
            <p14:sldId id="288"/>
            <p14:sldId id="289"/>
            <p14:sldId id="291"/>
            <p14:sldId id="292"/>
            <p14:sldId id="290"/>
            <p14:sldId id="294"/>
            <p14:sldId id="293"/>
            <p14:sldId id="259"/>
            <p14:sldId id="26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5D"/>
    <a:srgbClr val="D9F1F6"/>
    <a:srgbClr val="307141"/>
    <a:srgbClr val="F3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78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6.pn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0FDE04-335F-D4EF-5CB7-300BF7A6D469}"/>
              </a:ext>
            </a:extLst>
          </p:cNvPr>
          <p:cNvGrpSpPr/>
          <p:nvPr/>
        </p:nvGrpSpPr>
        <p:grpSpPr>
          <a:xfrm>
            <a:off x="4953000" y="342900"/>
            <a:ext cx="8382000" cy="1143000"/>
            <a:chOff x="4953000" y="342900"/>
            <a:chExt cx="8382000" cy="1143000"/>
          </a:xfrm>
        </p:grpSpPr>
        <p:sp>
          <p:nvSpPr>
            <p:cNvPr id="2" name="TextBox 1">
              <a:extLst>
                <a:ext uri="{FF2B5EF4-FFF2-40B4-BE49-F238E27FC236}">
                  <a16:creationId xmlns:a16="http://schemas.microsoft.com/office/drawing/2014/main" id="{03032939-25BB-9B57-69CC-26FF7D2E15D9}"/>
                </a:ext>
              </a:extLst>
            </p:cNvPr>
            <p:cNvSpPr txBox="1"/>
            <p:nvPr/>
          </p:nvSpPr>
          <p:spPr>
            <a:xfrm>
              <a:off x="4953000" y="342900"/>
              <a:ext cx="8382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cxnSp>
          <p:nvCxnSpPr>
            <p:cNvPr id="4" name="Straight Connector 3">
              <a:extLst>
                <a:ext uri="{FF2B5EF4-FFF2-40B4-BE49-F238E27FC236}">
                  <a16:creationId xmlns:a16="http://schemas.microsoft.com/office/drawing/2014/main" id="{84B7344F-F845-A40E-59C7-53BCC6BB39EE}"/>
                </a:ext>
              </a:extLst>
            </p:cNvPr>
            <p:cNvCxnSpPr/>
            <p:nvPr/>
          </p:nvCxnSpPr>
          <p:spPr>
            <a:xfrm>
              <a:off x="5562600" y="1485900"/>
              <a:ext cx="74676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F586C62-CF98-F497-9517-82F6E42E4985}"/>
              </a:ext>
            </a:extLst>
          </p:cNvPr>
          <p:cNvSpPr txBox="1"/>
          <p:nvPr/>
        </p:nvSpPr>
        <p:spPr>
          <a:xfrm>
            <a:off x="1600200" y="1514475"/>
            <a:ext cx="150876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một số tác phẩm trang trí trong không gian ngoài trời</a:t>
            </a:r>
          </a:p>
        </p:txBody>
      </p:sp>
      <p:grpSp>
        <p:nvGrpSpPr>
          <p:cNvPr id="13" name="Group 12">
            <a:extLst>
              <a:ext uri="{FF2B5EF4-FFF2-40B4-BE49-F238E27FC236}">
                <a16:creationId xmlns:a16="http://schemas.microsoft.com/office/drawing/2014/main" id="{32E3EC68-B63F-0C34-A6D7-D1F6AD034472}"/>
              </a:ext>
            </a:extLst>
          </p:cNvPr>
          <p:cNvGrpSpPr/>
          <p:nvPr/>
        </p:nvGrpSpPr>
        <p:grpSpPr>
          <a:xfrm>
            <a:off x="499094" y="2814223"/>
            <a:ext cx="8579852" cy="6720120"/>
            <a:chOff x="499094" y="2814223"/>
            <a:chExt cx="8579852" cy="6720120"/>
          </a:xfrm>
        </p:grpSpPr>
        <p:pic>
          <p:nvPicPr>
            <p:cNvPr id="1026" name="Picture 2" descr="Triển lãm nghệ thuật cảnh quan “Mây Pha Lê” - La Pán Tẩn 2018">
              <a:extLst>
                <a:ext uri="{FF2B5EF4-FFF2-40B4-BE49-F238E27FC236}">
                  <a16:creationId xmlns:a16="http://schemas.microsoft.com/office/drawing/2014/main" id="{B669E47E-22F2-2626-222D-4BD0AE5C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4" y="2814223"/>
              <a:ext cx="8579852" cy="5767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68FE972-34DF-95EF-8573-313A0E752B93}"/>
                </a:ext>
              </a:extLst>
            </p:cNvPr>
            <p:cNvSpPr txBox="1"/>
            <p:nvPr/>
          </p:nvSpPr>
          <p:spPr>
            <a:xfrm>
              <a:off x="1588620" y="8980345"/>
              <a:ext cx="6400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Mây pha lê – </a:t>
              </a:r>
              <a:r>
                <a:rPr lang="en-US" sz="3000" b="1">
                  <a:solidFill>
                    <a:srgbClr val="002060"/>
                  </a:solidFill>
                  <a:latin typeface="Arial" panose="020B0604020202020204" pitchFamily="34" charset="0"/>
                  <a:cs typeface="Arial" panose="020B0604020202020204" pitchFamily="34" charset="0"/>
                </a:rPr>
                <a:t>Andy Cao </a:t>
              </a:r>
            </a:p>
          </p:txBody>
        </p:sp>
      </p:grpSp>
      <p:grpSp>
        <p:nvGrpSpPr>
          <p:cNvPr id="12" name="Group 11">
            <a:extLst>
              <a:ext uri="{FF2B5EF4-FFF2-40B4-BE49-F238E27FC236}">
                <a16:creationId xmlns:a16="http://schemas.microsoft.com/office/drawing/2014/main" id="{45200E15-23DF-603A-A0F8-C589C618571E}"/>
              </a:ext>
            </a:extLst>
          </p:cNvPr>
          <p:cNvGrpSpPr/>
          <p:nvPr/>
        </p:nvGrpSpPr>
        <p:grpSpPr>
          <a:xfrm>
            <a:off x="9296400" y="2857500"/>
            <a:ext cx="8579851" cy="6676843"/>
            <a:chOff x="9296400" y="2857500"/>
            <a:chExt cx="8579851" cy="6676843"/>
          </a:xfrm>
        </p:grpSpPr>
        <p:pic>
          <p:nvPicPr>
            <p:cNvPr id="8" name="Picture 7" descr="Tượng cá voi nhựa làm từ 50 tấn rác thải nhựa ở Bruges, Bỉ của STUDIOKCA |  ELLE Decoration Vietnam">
              <a:extLst>
                <a:ext uri="{FF2B5EF4-FFF2-40B4-BE49-F238E27FC236}">
                  <a16:creationId xmlns:a16="http://schemas.microsoft.com/office/drawing/2014/main" id="{8E380435-F75C-1CDE-F89D-203DCB136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857500"/>
              <a:ext cx="8579851" cy="5724690"/>
            </a:xfrm>
            <a:prstGeom prst="rect">
              <a:avLst/>
            </a:prstGeom>
            <a:noFill/>
            <a:ln>
              <a:noFill/>
            </a:ln>
          </p:spPr>
        </p:pic>
        <p:sp>
          <p:nvSpPr>
            <p:cNvPr id="11" name="TextBox 10">
              <a:extLst>
                <a:ext uri="{FF2B5EF4-FFF2-40B4-BE49-F238E27FC236}">
                  <a16:creationId xmlns:a16="http://schemas.microsoft.com/office/drawing/2014/main" id="{A7C45A58-3183-64C3-4954-0BA2922F0EF0}"/>
                </a:ext>
              </a:extLst>
            </p:cNvPr>
            <p:cNvSpPr txBox="1"/>
            <p:nvPr/>
          </p:nvSpPr>
          <p:spPr>
            <a:xfrm>
              <a:off x="10119225" y="8980345"/>
              <a:ext cx="69342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voi Skyscraper </a:t>
              </a:r>
              <a:r>
                <a:rPr lang="en-US" sz="3000">
                  <a:solidFill>
                    <a:srgbClr val="002060"/>
                  </a:solidFill>
                  <a:latin typeface="Arial" panose="020B0604020202020204" pitchFamily="34" charset="0"/>
                  <a:cs typeface="Arial" panose="020B0604020202020204" pitchFamily="34" charset="0"/>
                </a:rPr>
                <a:t>–  </a:t>
              </a:r>
              <a:r>
                <a:rPr lang="en-US" sz="3000" b="1">
                  <a:solidFill>
                    <a:srgbClr val="002060"/>
                  </a:solidFill>
                  <a:latin typeface="Arial" panose="020B0604020202020204" pitchFamily="34" charset="0"/>
                  <a:cs typeface="Arial" panose="020B0604020202020204" pitchFamily="34" charset="0"/>
                </a:rPr>
                <a:t>StudioKC</a:t>
              </a:r>
              <a:r>
                <a:rPr lang="en-US" sz="3000">
                  <a:solidFill>
                    <a:srgbClr val="00206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6790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2BA4FCEF-BA07-1F4D-99EE-E99D6CF34B82}"/>
              </a:ext>
            </a:extLst>
          </p:cNvPr>
          <p:cNvGrpSpPr/>
          <p:nvPr/>
        </p:nvGrpSpPr>
        <p:grpSpPr>
          <a:xfrm>
            <a:off x="0" y="0"/>
            <a:ext cx="19735800" cy="11239500"/>
            <a:chOff x="0" y="0"/>
            <a:chExt cx="19735800" cy="11239500"/>
          </a:xfrm>
        </p:grpSpPr>
        <p:sp>
          <p:nvSpPr>
            <p:cNvPr id="2" name="Freeform 4">
              <a:extLst>
                <a:ext uri="{FF2B5EF4-FFF2-40B4-BE49-F238E27FC236}">
                  <a16:creationId xmlns:a16="http://schemas.microsoft.com/office/drawing/2014/main" id="{ADB0C8DA-917A-F274-3A0E-C1F564521238}"/>
                </a:ext>
              </a:extLst>
            </p:cNvPr>
            <p:cNvSpPr/>
            <p:nvPr/>
          </p:nvSpPr>
          <p:spPr>
            <a:xfrm>
              <a:off x="0" y="0"/>
              <a:ext cx="10134600" cy="1069880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id="{DB066545-F48C-8A8C-019E-0ABE231A3DEF}"/>
                </a:ext>
              </a:extLst>
            </p:cNvPr>
            <p:cNvSpPr/>
            <p:nvPr/>
          </p:nvSpPr>
          <p:spPr>
            <a:xfrm>
              <a:off x="9829800" y="8267700"/>
              <a:ext cx="9906000" cy="2971800"/>
            </a:xfrm>
            <a:prstGeom prst="rect">
              <a:avLst/>
            </a:prstGeom>
            <a:solidFill>
              <a:srgbClr val="307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1A8C8E5-1FD4-EFFB-D29E-B650E42701A6}"/>
              </a:ext>
            </a:extLst>
          </p:cNvPr>
          <p:cNvSpPr txBox="1"/>
          <p:nvPr/>
        </p:nvSpPr>
        <p:spPr>
          <a:xfrm>
            <a:off x="3048000" y="1257300"/>
            <a:ext cx="32766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Khái niệm </a:t>
            </a:r>
          </a:p>
        </p:txBody>
      </p:sp>
      <p:sp>
        <p:nvSpPr>
          <p:cNvPr id="8" name="TextBox 7">
            <a:extLst>
              <a:ext uri="{FF2B5EF4-FFF2-40B4-BE49-F238E27FC236}">
                <a16:creationId xmlns:a16="http://schemas.microsoft.com/office/drawing/2014/main" id="{236DCE42-DBFE-0690-4C10-ECBFE0CC3875}"/>
              </a:ext>
            </a:extLst>
          </p:cNvPr>
          <p:cNvSpPr txBox="1"/>
          <p:nvPr/>
        </p:nvSpPr>
        <p:spPr>
          <a:xfrm>
            <a:off x="2895600" y="2400300"/>
            <a:ext cx="13411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thông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thuật</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806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778B51-CC1A-2952-5A05-821889411238}"/>
              </a:ext>
            </a:extLst>
          </p:cNvPr>
          <p:cNvSpPr/>
          <p:nvPr/>
        </p:nvSpPr>
        <p:spPr>
          <a:xfrm>
            <a:off x="-33338" y="2552700"/>
            <a:ext cx="11606214" cy="5943600"/>
          </a:xfrm>
          <a:prstGeom prst="rect">
            <a:avLst/>
          </a:prstGeom>
          <a:solidFill>
            <a:srgbClr val="D9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CE958C-93EC-0E8E-B8DC-281E68E96F6A}"/>
              </a:ext>
            </a:extLst>
          </p:cNvPr>
          <p:cNvSpPr txBox="1"/>
          <p:nvPr/>
        </p:nvSpPr>
        <p:spPr>
          <a:xfrm>
            <a:off x="685800" y="3681367"/>
            <a:ext cx="10439400" cy="3686266"/>
          </a:xfrm>
          <a:prstGeom prst="rect">
            <a:avLst/>
          </a:prstGeom>
          <a:noFill/>
        </p:spPr>
        <p:txBody>
          <a:bodyPr wrap="square">
            <a:spAutoFit/>
          </a:bodyPr>
          <a:lstStyle/>
          <a:p>
            <a:pPr algn="just">
              <a:lnSpc>
                <a:spcPct val="150000"/>
              </a:lnSpc>
            </a:pPr>
            <a:r>
              <a:rPr lang="vi-VN" sz="4000" b="1" i="1"/>
              <a:t>Cách thức trang trí không gian ngoài trời: </a:t>
            </a:r>
            <a:r>
              <a:rPr lang="vi-VN" sz="4000"/>
              <a:t>Tận dụng các vật liệu tái chế để tạo các sản phẩm sắp đặt có ý nghĩa truyền tải thông điệp bảo vệ môi trường đến mọi người.</a:t>
            </a:r>
            <a:endParaRPr lang="en-US" sz="4000"/>
          </a:p>
        </p:txBody>
      </p:sp>
      <p:pic>
        <p:nvPicPr>
          <p:cNvPr id="3" name="Picture 2">
            <a:extLst>
              <a:ext uri="{FF2B5EF4-FFF2-40B4-BE49-F238E27FC236}">
                <a16:creationId xmlns:a16="http://schemas.microsoft.com/office/drawing/2014/main" id="{DB920685-C973-812E-BE01-3BC12C1241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11430000" y="0"/>
            <a:ext cx="6858000" cy="10287000"/>
          </a:xfrm>
          <a:prstGeom prst="rect">
            <a:avLst/>
          </a:prstGeom>
        </p:spPr>
      </p:pic>
      <p:pic>
        <p:nvPicPr>
          <p:cNvPr id="7" name="Picture 6">
            <a:extLst>
              <a:ext uri="{FF2B5EF4-FFF2-40B4-BE49-F238E27FC236}">
                <a16:creationId xmlns:a16="http://schemas.microsoft.com/office/drawing/2014/main" id="{5F4E55D0-1ABD-9383-7D1C-B9FB35E653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714876" y="1771650"/>
            <a:ext cx="1752600" cy="1663377"/>
          </a:xfrm>
          <a:prstGeom prst="rect">
            <a:avLst/>
          </a:prstGeom>
        </p:spPr>
      </p:pic>
    </p:spTree>
    <p:extLst>
      <p:ext uri="{BB962C8B-B14F-4D97-AF65-F5344CB8AC3E}">
        <p14:creationId xmlns:p14="http://schemas.microsoft.com/office/powerpoint/2010/main" val="17262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2095500"/>
            <a:ext cx="16440150" cy="74295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A8C8E5-1FD4-EFFB-D29E-B650E42701A6}"/>
              </a:ext>
            </a:extLst>
          </p:cNvPr>
          <p:cNvSpPr txBox="1"/>
          <p:nvPr/>
        </p:nvSpPr>
        <p:spPr>
          <a:xfrm>
            <a:off x="6591300" y="909799"/>
            <a:ext cx="5105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KẾT LUẬN </a:t>
            </a:r>
          </a:p>
        </p:txBody>
      </p:sp>
      <p:sp>
        <p:nvSpPr>
          <p:cNvPr id="8" name="TextBox 7">
            <a:extLst>
              <a:ext uri="{FF2B5EF4-FFF2-40B4-BE49-F238E27FC236}">
                <a16:creationId xmlns:a16="http://schemas.microsoft.com/office/drawing/2014/main" id="{236DCE42-DBFE-0690-4C10-ECBFE0CC3875}"/>
              </a:ext>
            </a:extLst>
          </p:cNvPr>
          <p:cNvSpPr txBox="1"/>
          <p:nvPr/>
        </p:nvSpPr>
        <p:spPr>
          <a:xfrm>
            <a:off x="1143000" y="2589464"/>
            <a:ext cx="15240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sáng tạo nghệ thuật độc đáo, khai thác không gian công cộng.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Tác phẩm đòi hỏi phải có tính tổng thể, có mối liên hệ với không gian và thông điệp cụ thể. </a:t>
            </a:r>
            <a:r>
              <a:rPr lang="en-US" sz="4000">
                <a:latin typeface="Arial" panose="020B0604020202020204" pitchFamily="34" charset="0"/>
                <a:cs typeface="Arial" panose="020B0604020202020204" pitchFamily="34" charset="0"/>
                <a:sym typeface="Wingdings" panose="05000000000000000000" pitchFamily="2" charset="2"/>
              </a:rPr>
              <a:t> Truyền tải thông điệp về bảo vệ môi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Các đối tượng được tạo hình có hình dáng, màu sắc, kích thước phù hợp và có tính thống nhất để làm nổi bật chủ đề.</a:t>
            </a:r>
            <a:endParaRPr lang="en-US" sz="4000">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id="{15A2CD02-1D00-0E94-56E9-8E4DDC959D8B}"/>
              </a:ext>
            </a:extLst>
          </p:cNvPr>
          <p:cNvSpPr/>
          <p:nvPr/>
        </p:nvSpPr>
        <p:spPr>
          <a:xfrm rot="408956">
            <a:off x="133503" y="308060"/>
            <a:ext cx="2122629" cy="2376194"/>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39970E84-D2E2-54A0-109E-753ACE944E48}"/>
              </a:ext>
            </a:extLst>
          </p:cNvPr>
          <p:cNvSpPr/>
          <p:nvPr/>
        </p:nvSpPr>
        <p:spPr>
          <a:xfrm>
            <a:off x="15697200" y="8115300"/>
            <a:ext cx="2155413" cy="21717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596710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270507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CEE7F3-0EAA-DA78-5D64-3BCA2859817C}"/>
              </a:ext>
            </a:extLst>
          </p:cNvPr>
          <p:cNvSpPr/>
          <p:nvPr/>
        </p:nvSpPr>
        <p:spPr>
          <a:xfrm>
            <a:off x="-1411856" y="-98858"/>
            <a:ext cx="21104223" cy="2893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BFC4C14-F0BF-2B7F-7733-7F23DBBC1165}"/>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id="{4C201E14-23AD-1DE5-B9D0-19936CE3F506}"/>
              </a:ext>
            </a:extLst>
          </p:cNvPr>
          <p:cNvGrpSpPr/>
          <p:nvPr/>
        </p:nvGrpSpPr>
        <p:grpSpPr>
          <a:xfrm>
            <a:off x="942462" y="3663738"/>
            <a:ext cx="5059344" cy="4267200"/>
            <a:chOff x="1600200" y="3314700"/>
            <a:chExt cx="5059344" cy="4267200"/>
          </a:xfrm>
        </p:grpSpPr>
        <p:sp>
          <p:nvSpPr>
            <p:cNvPr id="4" name="Rectangle: Rounded Corners 3">
              <a:extLst>
                <a:ext uri="{FF2B5EF4-FFF2-40B4-BE49-F238E27FC236}">
                  <a16:creationId xmlns:a16="http://schemas.microsoft.com/office/drawing/2014/main" id="{427900AF-E195-0ADD-C54B-A750A3303BA6}"/>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3F154B5-E2CA-63F2-589C-E4D1C0261DD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id="{A79081A3-9D49-6CB9-E656-B3036567AE5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F9D20126-96F8-78C2-665B-495C0CFE4A79}"/>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FAC9985B-7BDD-6820-9848-522BD5454489}"/>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9" name="Group 8">
            <a:extLst>
              <a:ext uri="{FF2B5EF4-FFF2-40B4-BE49-F238E27FC236}">
                <a16:creationId xmlns:a16="http://schemas.microsoft.com/office/drawing/2014/main" id="{895688C4-A7CB-AF1D-95C3-6D41F6E4F465}"/>
              </a:ext>
            </a:extLst>
          </p:cNvPr>
          <p:cNvGrpSpPr/>
          <p:nvPr/>
        </p:nvGrpSpPr>
        <p:grpSpPr>
          <a:xfrm>
            <a:off x="6701415" y="3601734"/>
            <a:ext cx="5059344" cy="4267200"/>
            <a:chOff x="1600200" y="3314700"/>
            <a:chExt cx="5059344" cy="4267200"/>
          </a:xfrm>
        </p:grpSpPr>
        <p:sp>
          <p:nvSpPr>
            <p:cNvPr id="10" name="Rectangle: Rounded Corners 9">
              <a:extLst>
                <a:ext uri="{FF2B5EF4-FFF2-40B4-BE49-F238E27FC236}">
                  <a16:creationId xmlns:a16="http://schemas.microsoft.com/office/drawing/2014/main" id="{216385A4-BF22-4BB6-F341-FF1259367BD9}"/>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8AB2D30-F3A0-6FBC-41F2-D320C5A5F36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id="{6D96D793-063E-B6B1-B285-5F02D457EF85}"/>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67B165FD-D1FB-BDD3-1C69-E15B3403675C}"/>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id="{090853AC-C8CE-1FA9-8148-380D050FFD2B}"/>
                </a:ext>
              </a:extLst>
            </p:cNvPr>
            <p:cNvSpPr txBox="1"/>
            <p:nvPr/>
          </p:nvSpPr>
          <p:spPr>
            <a:xfrm>
              <a:off x="2134040" y="4044310"/>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cho dự án </a:t>
              </a:r>
            </a:p>
          </p:txBody>
        </p:sp>
      </p:grpSp>
      <p:grpSp>
        <p:nvGrpSpPr>
          <p:cNvPr id="15" name="Group 14">
            <a:extLst>
              <a:ext uri="{FF2B5EF4-FFF2-40B4-BE49-F238E27FC236}">
                <a16:creationId xmlns:a16="http://schemas.microsoft.com/office/drawing/2014/main" id="{50518BE4-2FDC-1B3A-04A9-B861ABC64307}"/>
              </a:ext>
            </a:extLst>
          </p:cNvPr>
          <p:cNvGrpSpPr/>
          <p:nvPr/>
        </p:nvGrpSpPr>
        <p:grpSpPr>
          <a:xfrm>
            <a:off x="12382516" y="3369763"/>
            <a:ext cx="5059344" cy="4267200"/>
            <a:chOff x="1600200" y="3314700"/>
            <a:chExt cx="5059344" cy="4267200"/>
          </a:xfrm>
        </p:grpSpPr>
        <p:sp>
          <p:nvSpPr>
            <p:cNvPr id="16" name="Rectangle: Rounded Corners 15">
              <a:extLst>
                <a:ext uri="{FF2B5EF4-FFF2-40B4-BE49-F238E27FC236}">
                  <a16:creationId xmlns:a16="http://schemas.microsoft.com/office/drawing/2014/main" id="{60FDE64F-DE9C-8D89-0186-2C593D2E595D}"/>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5613313-C714-B5AF-4B80-811CAD02BF5F}"/>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62F42F7B-D983-5B8F-A7B4-E1A66AD8365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779201E2-2FBB-CC5E-25D2-8CB1FB833A46}"/>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id="{9A91D5BD-DDE4-5905-C442-27D8C06AF398}"/>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2" name="Freeform 7">
            <a:extLst>
              <a:ext uri="{FF2B5EF4-FFF2-40B4-BE49-F238E27FC236}">
                <a16:creationId xmlns:a16="http://schemas.microsoft.com/office/drawing/2014/main" id="{1A6F4ADB-5F4F-B789-123B-1CEF72490FC4}"/>
              </a:ext>
            </a:extLst>
          </p:cNvPr>
          <p:cNvSpPr/>
          <p:nvPr/>
        </p:nvSpPr>
        <p:spPr>
          <a:xfrm>
            <a:off x="0"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7">
            <a:extLst>
              <a:ext uri="{FF2B5EF4-FFF2-40B4-BE49-F238E27FC236}">
                <a16:creationId xmlns:a16="http://schemas.microsoft.com/office/drawing/2014/main" id="{4EC18A7D-CC68-3D86-A188-7A1EED38582F}"/>
              </a:ext>
            </a:extLst>
          </p:cNvPr>
          <p:cNvSpPr/>
          <p:nvPr/>
        </p:nvSpPr>
        <p:spPr>
          <a:xfrm>
            <a:off x="7673973"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id="{8A6837F2-C97B-2702-9831-9C3FCAE597D0}"/>
              </a:ext>
            </a:extLst>
          </p:cNvPr>
          <p:cNvSpPr/>
          <p:nvPr/>
        </p:nvSpPr>
        <p:spPr>
          <a:xfrm>
            <a:off x="15027273" y="8799715"/>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 xmlns:asvg="http://schemas.microsoft.com/office/drawing/2016/SVG/main" r:embed="rId3"/>
                </a:ext>
              </a:extLst>
            </a:blip>
            <a:stretch>
              <a:fillRect r="-30169"/>
            </a:stretch>
          </a:blipFill>
        </p:spPr>
        <p:txBody>
          <a:bodyPr/>
          <a:lstStyle/>
          <a:p>
            <a:endParaRPr lang="en-US"/>
          </a:p>
        </p:txBody>
      </p:sp>
    </p:spTree>
    <p:extLst>
      <p:ext uri="{BB962C8B-B14F-4D97-AF65-F5344CB8AC3E}">
        <p14:creationId xmlns:p14="http://schemas.microsoft.com/office/powerpoint/2010/main" val="32991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50"/>
                                        <p:tgtEl>
                                          <p:spTgt spid="3"/>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50"/>
                                        <p:tgtEl>
                                          <p:spTgt spid="9"/>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3F3B9-D4F2-47B3-A45F-6F0F21F5B2CE}"/>
              </a:ext>
            </a:extLst>
          </p:cNvPr>
          <p:cNvSpPr txBox="1"/>
          <p:nvPr/>
        </p:nvSpPr>
        <p:spPr>
          <a:xfrm>
            <a:off x="3924300" y="419100"/>
            <a:ext cx="10439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6" name="Picture 5">
            <a:extLst>
              <a:ext uri="{FF2B5EF4-FFF2-40B4-BE49-F238E27FC236}">
                <a16:creationId xmlns:a16="http://schemas.microsoft.com/office/drawing/2014/main" id="{C2560452-2FAD-F018-C27A-89F6789A4DA5}"/>
              </a:ext>
            </a:extLst>
          </p:cNvPr>
          <p:cNvPicPr>
            <a:picLocks noChangeAspect="1"/>
          </p:cNvPicPr>
          <p:nvPr/>
        </p:nvPicPr>
        <p:blipFill rotWithShape="1">
          <a:blip r:embed="rId2">
            <a:extLst>
              <a:ext uri="{28A0092B-C50C-407E-A947-70E740481C1C}">
                <a14:useLocalDpi xmlns:a14="http://schemas.microsoft.com/office/drawing/2010/main" val="0"/>
              </a:ext>
            </a:extLst>
          </a:blip>
          <a:srcRect b="67407"/>
          <a:stretch/>
        </p:blipFill>
        <p:spPr>
          <a:xfrm>
            <a:off x="381000" y="1485900"/>
            <a:ext cx="8096251" cy="2843401"/>
          </a:xfrm>
          <a:prstGeom prst="rect">
            <a:avLst/>
          </a:prstGeom>
        </p:spPr>
      </p:pic>
      <p:pic>
        <p:nvPicPr>
          <p:cNvPr id="10" name="Picture 9">
            <a:extLst>
              <a:ext uri="{FF2B5EF4-FFF2-40B4-BE49-F238E27FC236}">
                <a16:creationId xmlns:a16="http://schemas.microsoft.com/office/drawing/2014/main" id="{7AD58AD1-4282-9271-F6C0-7AFB61E727E0}"/>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4" r="-50" b="740"/>
          <a:stretch/>
        </p:blipFill>
        <p:spPr>
          <a:xfrm>
            <a:off x="381000" y="4371599"/>
            <a:ext cx="8096250" cy="5686801"/>
          </a:xfrm>
          <a:prstGeom prst="rect">
            <a:avLst/>
          </a:prstGeom>
        </p:spPr>
      </p:pic>
      <p:grpSp>
        <p:nvGrpSpPr>
          <p:cNvPr id="17" name="Group 16">
            <a:extLst>
              <a:ext uri="{FF2B5EF4-FFF2-40B4-BE49-F238E27FC236}">
                <a16:creationId xmlns:a16="http://schemas.microsoft.com/office/drawing/2014/main" id="{F22756D0-CA42-C59F-1046-9F3EA5827AA5}"/>
              </a:ext>
            </a:extLst>
          </p:cNvPr>
          <p:cNvGrpSpPr/>
          <p:nvPr/>
        </p:nvGrpSpPr>
        <p:grpSpPr>
          <a:xfrm>
            <a:off x="8791577" y="2707015"/>
            <a:ext cx="9091610" cy="4343400"/>
            <a:chOff x="8667749" y="2971800"/>
            <a:chExt cx="9091610" cy="4343400"/>
          </a:xfrm>
        </p:grpSpPr>
        <p:sp>
          <p:nvSpPr>
            <p:cNvPr id="16" name="Rectangle 15">
              <a:extLst>
                <a:ext uri="{FF2B5EF4-FFF2-40B4-BE49-F238E27FC236}">
                  <a16:creationId xmlns:a16="http://schemas.microsoft.com/office/drawing/2014/main" id="{AAFCD067-9936-854A-07CF-B53A00F02BE3}"/>
                </a:ext>
              </a:extLst>
            </p:cNvPr>
            <p:cNvSpPr/>
            <p:nvPr/>
          </p:nvSpPr>
          <p:spPr>
            <a:xfrm>
              <a:off x="8667749" y="2971800"/>
              <a:ext cx="89154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67BFEB-FDC3-2B11-9159-CD35DFC38EDA}"/>
                </a:ext>
              </a:extLst>
            </p:cNvPr>
            <p:cNvSpPr txBox="1"/>
            <p:nvPr/>
          </p:nvSpPr>
          <p:spPr>
            <a:xfrm>
              <a:off x="8843959" y="3621415"/>
              <a:ext cx="8915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Thực hiện yêu cầu sau đây: </a:t>
              </a:r>
            </a:p>
          </p:txBody>
        </p:sp>
        <p:sp>
          <p:nvSpPr>
            <p:cNvPr id="15" name="TextBox 14">
              <a:extLst>
                <a:ext uri="{FF2B5EF4-FFF2-40B4-BE49-F238E27FC236}">
                  <a16:creationId xmlns:a16="http://schemas.microsoft.com/office/drawing/2014/main" id="{B2B7A312-ADBE-B287-9E17-9EA7E2D39AC6}"/>
                </a:ext>
              </a:extLst>
            </p:cNvPr>
            <p:cNvSpPr txBox="1"/>
            <p:nvPr/>
          </p:nvSpPr>
          <p:spPr>
            <a:xfrm>
              <a:off x="8886825" y="4902447"/>
              <a:ext cx="8477248" cy="1839606"/>
            </a:xfrm>
            <a:prstGeom prst="rect">
              <a:avLst/>
            </a:prstGeom>
            <a:noFill/>
          </p:spPr>
          <p:txBody>
            <a:bodyPr wrap="square">
              <a:spAutoFit/>
            </a:bodyPr>
            <a:lstStyle/>
            <a:p>
              <a:pPr algn="just">
                <a:lnSpc>
                  <a:spcPct val="150000"/>
                </a:lnSpc>
              </a:pPr>
              <a:r>
                <a:rPr lang="vi-VN" sz="4000"/>
                <a:t>Trình bày ý tưởng sáng tạo sản phẩm trang trí không gian ngoài trời.</a:t>
              </a:r>
              <a:endParaRPr lang="en-US" sz="4000"/>
            </a:p>
          </p:txBody>
        </p:sp>
      </p:grpSp>
      <p:sp>
        <p:nvSpPr>
          <p:cNvPr id="18" name="Freeform 3">
            <a:extLst>
              <a:ext uri="{FF2B5EF4-FFF2-40B4-BE49-F238E27FC236}">
                <a16:creationId xmlns:a16="http://schemas.microsoft.com/office/drawing/2014/main" id="{BB3AE03D-5180-44FC-0096-DC12DEEEC4F8}"/>
              </a:ext>
            </a:extLst>
          </p:cNvPr>
          <p:cNvSpPr/>
          <p:nvPr/>
        </p:nvSpPr>
        <p:spPr>
          <a:xfrm>
            <a:off x="12344400" y="8039100"/>
            <a:ext cx="2386298" cy="2311727"/>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216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88CA36-3580-B094-759B-0A6795B6E5FA}"/>
              </a:ext>
            </a:extLst>
          </p:cNvPr>
          <p:cNvPicPr>
            <a:picLocks noChangeAspect="1"/>
          </p:cNvPicPr>
          <p:nvPr/>
        </p:nvPicPr>
        <p:blipFill rotWithShape="1">
          <a:blip r:embed="rId2">
            <a:extLst>
              <a:ext uri="{28A0092B-C50C-407E-A947-70E740481C1C}">
                <a14:useLocalDpi xmlns:a14="http://schemas.microsoft.com/office/drawing/2010/main" val="0"/>
              </a:ext>
            </a:extLst>
          </a:blip>
          <a:srcRect r="54823" b="72050"/>
          <a:stretch/>
        </p:blipFill>
        <p:spPr>
          <a:xfrm>
            <a:off x="1359435" y="3267074"/>
            <a:ext cx="3657600" cy="2438400"/>
          </a:xfrm>
          <a:prstGeom prst="rect">
            <a:avLst/>
          </a:prstGeom>
        </p:spPr>
      </p:pic>
      <p:pic>
        <p:nvPicPr>
          <p:cNvPr id="5" name="Picture 4">
            <a:extLst>
              <a:ext uri="{FF2B5EF4-FFF2-40B4-BE49-F238E27FC236}">
                <a16:creationId xmlns:a16="http://schemas.microsoft.com/office/drawing/2014/main" id="{1DE79A0F-CC5D-3AC9-3073-AC6054F6477D}"/>
              </a:ext>
            </a:extLst>
          </p:cNvPr>
          <p:cNvPicPr>
            <a:picLocks noChangeAspect="1"/>
          </p:cNvPicPr>
          <p:nvPr/>
        </p:nvPicPr>
        <p:blipFill rotWithShape="1">
          <a:blip r:embed="rId2">
            <a:extLst>
              <a:ext uri="{28A0092B-C50C-407E-A947-70E740481C1C}">
                <a14:useLocalDpi xmlns:a14="http://schemas.microsoft.com/office/drawing/2010/main" val="0"/>
              </a:ext>
            </a:extLst>
          </a:blip>
          <a:srcRect l="54589" t="873" r="234" b="71177"/>
          <a:stretch/>
        </p:blipFill>
        <p:spPr>
          <a:xfrm>
            <a:off x="5702835" y="3267074"/>
            <a:ext cx="3657600" cy="2438400"/>
          </a:xfrm>
          <a:prstGeom prst="rect">
            <a:avLst/>
          </a:prstGeom>
        </p:spPr>
      </p:pic>
      <p:pic>
        <p:nvPicPr>
          <p:cNvPr id="6" name="Picture 5">
            <a:extLst>
              <a:ext uri="{FF2B5EF4-FFF2-40B4-BE49-F238E27FC236}">
                <a16:creationId xmlns:a16="http://schemas.microsoft.com/office/drawing/2014/main" id="{925E39D0-AF97-7F67-097E-F1024ED77B6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5" r="52362" b="5657"/>
          <a:stretch/>
        </p:blipFill>
        <p:spPr>
          <a:xfrm>
            <a:off x="10051705" y="1490662"/>
            <a:ext cx="2959445" cy="4038600"/>
          </a:xfrm>
          <a:prstGeom prst="rect">
            <a:avLst/>
          </a:prstGeom>
        </p:spPr>
      </p:pic>
      <p:pic>
        <p:nvPicPr>
          <p:cNvPr id="7" name="Picture 6">
            <a:extLst>
              <a:ext uri="{FF2B5EF4-FFF2-40B4-BE49-F238E27FC236}">
                <a16:creationId xmlns:a16="http://schemas.microsoft.com/office/drawing/2014/main" id="{9D84FC4D-45E9-06C9-E3B7-62B16EB93F3B}"/>
              </a:ext>
            </a:extLst>
          </p:cNvPr>
          <p:cNvPicPr>
            <a:picLocks noChangeAspect="1"/>
          </p:cNvPicPr>
          <p:nvPr/>
        </p:nvPicPr>
        <p:blipFill rotWithShape="1">
          <a:blip r:embed="rId2">
            <a:extLst>
              <a:ext uri="{28A0092B-C50C-407E-A947-70E740481C1C}">
                <a14:useLocalDpi xmlns:a14="http://schemas.microsoft.com/office/drawing/2010/main" val="0"/>
              </a:ext>
            </a:extLst>
          </a:blip>
          <a:srcRect l="52336" t="32977" r="76" b="4126"/>
          <a:stretch/>
        </p:blipFill>
        <p:spPr>
          <a:xfrm>
            <a:off x="13707890" y="1490662"/>
            <a:ext cx="2959445" cy="4214812"/>
          </a:xfrm>
          <a:prstGeom prst="rect">
            <a:avLst/>
          </a:prstGeom>
        </p:spPr>
      </p:pic>
      <p:sp>
        <p:nvSpPr>
          <p:cNvPr id="8" name="TextBox 7">
            <a:extLst>
              <a:ext uri="{FF2B5EF4-FFF2-40B4-BE49-F238E27FC236}">
                <a16:creationId xmlns:a16="http://schemas.microsoft.com/office/drawing/2014/main" id="{F043B4B8-24ED-5EF5-F0B4-D9A0BE7627BD}"/>
              </a:ext>
            </a:extLst>
          </p:cNvPr>
          <p:cNvSpPr txBox="1"/>
          <p:nvPr/>
        </p:nvSpPr>
        <p:spPr>
          <a:xfrm>
            <a:off x="2058815" y="1622122"/>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 BƯỚC THỰC HIỆN </a:t>
            </a:r>
          </a:p>
        </p:txBody>
      </p:sp>
      <p:grpSp>
        <p:nvGrpSpPr>
          <p:cNvPr id="15" name="Group 14">
            <a:extLst>
              <a:ext uri="{FF2B5EF4-FFF2-40B4-BE49-F238E27FC236}">
                <a16:creationId xmlns:a16="http://schemas.microsoft.com/office/drawing/2014/main" id="{8321E661-0901-A8B5-C184-12BBF75CDD75}"/>
              </a:ext>
            </a:extLst>
          </p:cNvPr>
          <p:cNvGrpSpPr/>
          <p:nvPr/>
        </p:nvGrpSpPr>
        <p:grpSpPr>
          <a:xfrm>
            <a:off x="1569952" y="5829300"/>
            <a:ext cx="3352799" cy="2908283"/>
            <a:chOff x="1569952" y="5829300"/>
            <a:chExt cx="3352799" cy="2908283"/>
          </a:xfrm>
        </p:grpSpPr>
        <p:cxnSp>
          <p:nvCxnSpPr>
            <p:cNvPr id="10" name="Straight Connector 9">
              <a:extLst>
                <a:ext uri="{FF2B5EF4-FFF2-40B4-BE49-F238E27FC236}">
                  <a16:creationId xmlns:a16="http://schemas.microsoft.com/office/drawing/2014/main" id="{86D40214-5A4E-6DAE-575E-BCE5B54E0AD3}"/>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B34EF0C-54F6-D9D2-B537-5A1F6C9BFAA9}"/>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1. </a:t>
              </a:r>
              <a:r>
                <a:rPr lang="en-US" sz="3000">
                  <a:latin typeface="Arial" panose="020B0604020202020204" pitchFamily="34" charset="0"/>
                  <a:cs typeface="Arial" panose="020B0604020202020204" pitchFamily="34" charset="0"/>
                </a:rPr>
                <a:t>Tạo hình cá bằng ống giấy hoặc bìa </a:t>
              </a:r>
            </a:p>
          </p:txBody>
        </p:sp>
      </p:grpSp>
      <p:grpSp>
        <p:nvGrpSpPr>
          <p:cNvPr id="16" name="Group 15">
            <a:extLst>
              <a:ext uri="{FF2B5EF4-FFF2-40B4-BE49-F238E27FC236}">
                <a16:creationId xmlns:a16="http://schemas.microsoft.com/office/drawing/2014/main" id="{E10E99CC-6F2B-EA3E-C5F3-B0BD66CA3086}"/>
              </a:ext>
            </a:extLst>
          </p:cNvPr>
          <p:cNvGrpSpPr/>
          <p:nvPr/>
        </p:nvGrpSpPr>
        <p:grpSpPr>
          <a:xfrm>
            <a:off x="5573541" y="6134100"/>
            <a:ext cx="3352799" cy="2908283"/>
            <a:chOff x="1569952" y="5829300"/>
            <a:chExt cx="3352799" cy="2908283"/>
          </a:xfrm>
        </p:grpSpPr>
        <p:cxnSp>
          <p:nvCxnSpPr>
            <p:cNvPr id="17" name="Straight Connector 16">
              <a:extLst>
                <a:ext uri="{FF2B5EF4-FFF2-40B4-BE49-F238E27FC236}">
                  <a16:creationId xmlns:a16="http://schemas.microsoft.com/office/drawing/2014/main" id="{C8ED6762-8A17-B108-4CE2-75184B28426F}"/>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B88BB70-C1B4-F577-D9A0-4CEE11F41190}"/>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2. </a:t>
              </a:r>
              <a:r>
                <a:rPr lang="en-US" sz="3000">
                  <a:latin typeface="Arial" panose="020B0604020202020204" pitchFamily="34" charset="0"/>
                  <a:cs typeface="Arial" panose="020B0604020202020204" pitchFamily="34" charset="0"/>
                </a:rPr>
                <a:t>Trang trí những con cá và các chi tiết khác </a:t>
              </a:r>
            </a:p>
          </p:txBody>
        </p:sp>
      </p:grpSp>
      <p:grpSp>
        <p:nvGrpSpPr>
          <p:cNvPr id="19" name="Group 18">
            <a:extLst>
              <a:ext uri="{FF2B5EF4-FFF2-40B4-BE49-F238E27FC236}">
                <a16:creationId xmlns:a16="http://schemas.microsoft.com/office/drawing/2014/main" id="{3B808040-B2DE-B11D-0A6A-039416E76467}"/>
              </a:ext>
            </a:extLst>
          </p:cNvPr>
          <p:cNvGrpSpPr/>
          <p:nvPr/>
        </p:nvGrpSpPr>
        <p:grpSpPr>
          <a:xfrm>
            <a:off x="9855027" y="6096000"/>
            <a:ext cx="3352799" cy="2215786"/>
            <a:chOff x="1569952" y="5829300"/>
            <a:chExt cx="3352799" cy="2215786"/>
          </a:xfrm>
        </p:grpSpPr>
        <p:cxnSp>
          <p:nvCxnSpPr>
            <p:cNvPr id="20" name="Straight Connector 19">
              <a:extLst>
                <a:ext uri="{FF2B5EF4-FFF2-40B4-BE49-F238E27FC236}">
                  <a16:creationId xmlns:a16="http://schemas.microsoft.com/office/drawing/2014/main" id="{2C84FC20-A859-FCB8-D1F8-0418616278A7}"/>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6F568D5-10CA-718A-B8BA-CF17FE09EAF7}"/>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3. </a:t>
              </a:r>
              <a:r>
                <a:rPr lang="en-US" sz="3000">
                  <a:latin typeface="Arial" panose="020B0604020202020204" pitchFamily="34" charset="0"/>
                  <a:cs typeface="Arial" panose="020B0604020202020204" pitchFamily="34" charset="0"/>
                </a:rPr>
                <a:t>Trang trí song nước </a:t>
              </a:r>
            </a:p>
          </p:txBody>
        </p:sp>
      </p:grpSp>
      <p:grpSp>
        <p:nvGrpSpPr>
          <p:cNvPr id="22" name="Group 21">
            <a:extLst>
              <a:ext uri="{FF2B5EF4-FFF2-40B4-BE49-F238E27FC236}">
                <a16:creationId xmlns:a16="http://schemas.microsoft.com/office/drawing/2014/main" id="{A09D1F0C-68D2-846D-5E46-994DEA1914DF}"/>
              </a:ext>
            </a:extLst>
          </p:cNvPr>
          <p:cNvGrpSpPr/>
          <p:nvPr/>
        </p:nvGrpSpPr>
        <p:grpSpPr>
          <a:xfrm>
            <a:off x="13517839" y="6096000"/>
            <a:ext cx="3352799" cy="2215786"/>
            <a:chOff x="1569952" y="5829300"/>
            <a:chExt cx="3352799" cy="2215786"/>
          </a:xfrm>
        </p:grpSpPr>
        <p:cxnSp>
          <p:nvCxnSpPr>
            <p:cNvPr id="23" name="Straight Connector 22">
              <a:extLst>
                <a:ext uri="{FF2B5EF4-FFF2-40B4-BE49-F238E27FC236}">
                  <a16:creationId xmlns:a16="http://schemas.microsoft.com/office/drawing/2014/main" id="{AB994D5F-A797-E2A2-3B3F-D1B40BFF56F6}"/>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3F01418-A94A-C94F-80FA-15E1877346B3}"/>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4. </a:t>
              </a:r>
              <a:r>
                <a:rPr lang="en-US" sz="3000">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34963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94852C-3D9D-18CE-0FE9-193168A6E340}"/>
              </a:ext>
            </a:extLst>
          </p:cNvPr>
          <p:cNvGrpSpPr/>
          <p:nvPr/>
        </p:nvGrpSpPr>
        <p:grpSpPr>
          <a:xfrm>
            <a:off x="-73787" y="134897"/>
            <a:ext cx="5356699" cy="8342233"/>
            <a:chOff x="0" y="0"/>
            <a:chExt cx="5867400" cy="9137571"/>
          </a:xfrm>
        </p:grpSpPr>
        <p:pic>
          <p:nvPicPr>
            <p:cNvPr id="3" name="Picture 2">
              <a:extLst>
                <a:ext uri="{FF2B5EF4-FFF2-40B4-BE49-F238E27FC236}">
                  <a16:creationId xmlns:a16="http://schemas.microsoft.com/office/drawing/2014/main" id="{3F344AA7-9855-6464-D862-DE91DA1BBF32}"/>
                </a:ext>
              </a:extLst>
            </p:cNvPr>
            <p:cNvPicPr>
              <a:picLocks noChangeAspect="1"/>
            </p:cNvPicPr>
            <p:nvPr/>
          </p:nvPicPr>
          <p:blipFill rotWithShape="1">
            <a:blip r:embed="rId2">
              <a:extLst>
                <a:ext uri="{28A0092B-C50C-407E-A947-70E740481C1C}">
                  <a14:useLocalDpi xmlns:a14="http://schemas.microsoft.com/office/drawing/2010/main" val="0"/>
                </a:ext>
              </a:extLst>
            </a:blip>
            <a:srcRect r="67917" b="13752"/>
            <a:stretch/>
          </p:blipFill>
          <p:spPr>
            <a:xfrm>
              <a:off x="0" y="0"/>
              <a:ext cx="5867400" cy="8596313"/>
            </a:xfrm>
            <a:prstGeom prst="rect">
              <a:avLst/>
            </a:prstGeom>
          </p:spPr>
        </p:pic>
        <p:sp>
          <p:nvSpPr>
            <p:cNvPr id="4" name="TextBox 3">
              <a:extLst>
                <a:ext uri="{FF2B5EF4-FFF2-40B4-BE49-F238E27FC236}">
                  <a16:creationId xmlns:a16="http://schemas.microsoft.com/office/drawing/2014/main" id="{36BCA893-A7DE-760F-4174-652D775C623F}"/>
                </a:ext>
              </a:extLst>
            </p:cNvPr>
            <p:cNvSpPr txBox="1"/>
            <p:nvPr/>
          </p:nvSpPr>
          <p:spPr>
            <a:xfrm>
              <a:off x="1371600" y="8583573"/>
              <a:ext cx="2895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Chuông gió </a:t>
              </a:r>
            </a:p>
          </p:txBody>
        </p:sp>
      </p:grpSp>
      <p:grpSp>
        <p:nvGrpSpPr>
          <p:cNvPr id="9" name="Group 8">
            <a:extLst>
              <a:ext uri="{FF2B5EF4-FFF2-40B4-BE49-F238E27FC236}">
                <a16:creationId xmlns:a16="http://schemas.microsoft.com/office/drawing/2014/main" id="{F7AF1D87-7598-4A88-F380-6445EB654B97}"/>
              </a:ext>
            </a:extLst>
          </p:cNvPr>
          <p:cNvGrpSpPr/>
          <p:nvPr/>
        </p:nvGrpSpPr>
        <p:grpSpPr>
          <a:xfrm>
            <a:off x="5323779" y="266700"/>
            <a:ext cx="5901513" cy="6421398"/>
            <a:chOff x="5919787" y="96797"/>
            <a:chExt cx="6566963" cy="7145470"/>
          </a:xfrm>
        </p:grpSpPr>
        <p:sp>
          <p:nvSpPr>
            <p:cNvPr id="5" name="TextBox 4">
              <a:extLst>
                <a:ext uri="{FF2B5EF4-FFF2-40B4-BE49-F238E27FC236}">
                  <a16:creationId xmlns:a16="http://schemas.microsoft.com/office/drawing/2014/main" id="{BEDEC5A6-9E05-23E5-D565-A0BC7E7D0E7A}"/>
                </a:ext>
              </a:extLst>
            </p:cNvPr>
            <p:cNvSpPr txBox="1"/>
            <p:nvPr/>
          </p:nvSpPr>
          <p:spPr>
            <a:xfrm>
              <a:off x="6247266" y="6625801"/>
              <a:ext cx="5912002" cy="616466"/>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Dự án Nhà cho Ong và Kiến </a:t>
              </a:r>
            </a:p>
          </p:txBody>
        </p:sp>
        <p:pic>
          <p:nvPicPr>
            <p:cNvPr id="8" name="Picture 7">
              <a:extLst>
                <a:ext uri="{FF2B5EF4-FFF2-40B4-BE49-F238E27FC236}">
                  <a16:creationId xmlns:a16="http://schemas.microsoft.com/office/drawing/2014/main" id="{3BFC5AF0-0A3C-7057-0C5D-B676325F19BA}"/>
                </a:ext>
              </a:extLst>
            </p:cNvPr>
            <p:cNvPicPr>
              <a:picLocks noChangeAspect="1"/>
            </p:cNvPicPr>
            <p:nvPr/>
          </p:nvPicPr>
          <p:blipFill rotWithShape="1">
            <a:blip r:embed="rId2">
              <a:extLst>
                <a:ext uri="{28A0092B-C50C-407E-A947-70E740481C1C}">
                  <a14:useLocalDpi xmlns:a14="http://schemas.microsoft.com/office/drawing/2010/main" val="0"/>
                </a:ext>
              </a:extLst>
            </a:blip>
            <a:srcRect l="47916" t="755" r="3751" b="12997"/>
            <a:stretch/>
          </p:blipFill>
          <p:spPr>
            <a:xfrm>
              <a:off x="5919787" y="96797"/>
              <a:ext cx="6566963" cy="6386513"/>
            </a:xfrm>
            <a:prstGeom prst="rect">
              <a:avLst/>
            </a:prstGeom>
          </p:spPr>
        </p:pic>
      </p:grpSp>
      <p:sp>
        <p:nvSpPr>
          <p:cNvPr id="11" name="TextBox 10">
            <a:extLst>
              <a:ext uri="{FF2B5EF4-FFF2-40B4-BE49-F238E27FC236}">
                <a16:creationId xmlns:a16="http://schemas.microsoft.com/office/drawing/2014/main" id="{59D4EB96-3651-8705-DE66-17818578E1D3}"/>
              </a:ext>
            </a:extLst>
          </p:cNvPr>
          <p:cNvSpPr txBox="1"/>
          <p:nvPr/>
        </p:nvSpPr>
        <p:spPr>
          <a:xfrm>
            <a:off x="11285209" y="285750"/>
            <a:ext cx="6705075" cy="274825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Chú ý khi sáng tạo sản phẩm trang trí không gian ngoài trời:</a:t>
            </a:r>
          </a:p>
        </p:txBody>
      </p:sp>
      <p:sp>
        <p:nvSpPr>
          <p:cNvPr id="13" name="TextBox 12">
            <a:extLst>
              <a:ext uri="{FF2B5EF4-FFF2-40B4-BE49-F238E27FC236}">
                <a16:creationId xmlns:a16="http://schemas.microsoft.com/office/drawing/2014/main" id="{4870D376-2B63-DF4F-CC99-CAF5838FB82F}"/>
              </a:ext>
            </a:extLst>
          </p:cNvPr>
          <p:cNvSpPr txBox="1"/>
          <p:nvPr/>
        </p:nvSpPr>
        <p:spPr>
          <a:xfrm>
            <a:off x="11285209" y="3136374"/>
            <a:ext cx="6498824" cy="6092245"/>
          </a:xfrm>
          <a:prstGeom prst="rect">
            <a:avLst/>
          </a:prstGeom>
          <a:noFill/>
        </p:spPr>
        <p:txBody>
          <a:bodyPr wrap="square">
            <a:spAutoFit/>
          </a:bodyPr>
          <a:lstStyle/>
          <a:p>
            <a:pPr marL="742950" indent="-742950" algn="just">
              <a:lnSpc>
                <a:spcPct val="150000"/>
              </a:lnSpc>
              <a:buFont typeface="+mj-lt"/>
              <a:buAutoNum type="arabicPeriod"/>
            </a:pPr>
            <a:r>
              <a:rPr lang="vi-VN" sz="3300"/>
              <a:t>Xác định rõ ý tưởng chủ đề liên quan đến thông điệp về môi trường.</a:t>
            </a:r>
          </a:p>
          <a:p>
            <a:pPr marL="742950" indent="-742950" algn="just">
              <a:lnSpc>
                <a:spcPct val="150000"/>
              </a:lnSpc>
              <a:buFont typeface="+mj-lt"/>
              <a:buAutoNum type="arabicPeriod"/>
            </a:pPr>
            <a:r>
              <a:rPr lang="vi-VN" sz="3300"/>
              <a:t>Khi tạo hình các đối tượng cần lưu ý đến hình dáng, màu sắc, kích thước sao cho phù hợp và có tính thống nhất để làm nổi bật chủ đề.</a:t>
            </a:r>
          </a:p>
        </p:txBody>
      </p:sp>
      <p:sp>
        <p:nvSpPr>
          <p:cNvPr id="14" name="TextBox 13">
            <a:extLst>
              <a:ext uri="{FF2B5EF4-FFF2-40B4-BE49-F238E27FC236}">
                <a16:creationId xmlns:a16="http://schemas.microsoft.com/office/drawing/2014/main" id="{77500C83-7F6F-0A27-F04C-680BBCAA6C34}"/>
              </a:ext>
            </a:extLst>
          </p:cNvPr>
          <p:cNvSpPr txBox="1"/>
          <p:nvPr/>
        </p:nvSpPr>
        <p:spPr>
          <a:xfrm>
            <a:off x="5342829" y="7252998"/>
            <a:ext cx="6209939" cy="2283510"/>
          </a:xfrm>
          <a:prstGeom prst="rect">
            <a:avLst/>
          </a:prstGeom>
          <a:noFill/>
        </p:spPr>
        <p:txBody>
          <a:bodyPr wrap="square">
            <a:spAutoFit/>
          </a:bodyPr>
          <a:lstStyle/>
          <a:p>
            <a:pPr marL="742950" indent="-742950" algn="just">
              <a:lnSpc>
                <a:spcPct val="150000"/>
              </a:lnSpc>
              <a:buFont typeface="+mj-lt"/>
              <a:buAutoNum type="arabicPeriod" startAt="3"/>
            </a:pPr>
            <a:r>
              <a:rPr lang="vi-VN" sz="3300"/>
              <a:t>Trình bày sản phẩm cần lưu ý đến sắp xếp vị trí và nhịp điệu của các hình tượng.</a:t>
            </a:r>
          </a:p>
        </p:txBody>
      </p:sp>
    </p:spTree>
    <p:extLst>
      <p:ext uri="{BB962C8B-B14F-4D97-AF65-F5344CB8AC3E}">
        <p14:creationId xmlns:p14="http://schemas.microsoft.com/office/powerpoint/2010/main" val="4046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500"/>
                                        <p:tgtEl>
                                          <p:spTgt spid="13">
                                            <p:txEl>
                                              <p:pRg st="1" end="1"/>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A8B966-C164-78AD-18D5-FE65262E3DA3}"/>
              </a:ext>
            </a:extLst>
          </p:cNvPr>
          <p:cNvSpPr txBox="1"/>
          <p:nvPr/>
        </p:nvSpPr>
        <p:spPr>
          <a:xfrm>
            <a:off x="-304800" y="266700"/>
            <a:ext cx="114300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pic>
        <p:nvPicPr>
          <p:cNvPr id="3" name="Picture 2" descr="Cách trang trí không gian ngoài trời tươi mát ấn tượng với đồ gốm sứ">
            <a:extLst>
              <a:ext uri="{FF2B5EF4-FFF2-40B4-BE49-F238E27FC236}">
                <a16:creationId xmlns:a16="http://schemas.microsoft.com/office/drawing/2014/main" id="{F5438BCF-CAAD-7E99-84EA-D8BEC80C9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7812359" cy="5181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23 ý tưởng trang trí treo ngoài trời độc đáo để mang đến cho cuộc sống thêm  màu sắc - GIVASOLAR">
            <a:extLst>
              <a:ext uri="{FF2B5EF4-FFF2-40B4-BE49-F238E27FC236}">
                <a16:creationId xmlns:a16="http://schemas.microsoft.com/office/drawing/2014/main" id="{BE32FCE9-7C31-1A7A-3580-B79FFBA7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93"/>
          <a:stretch/>
        </p:blipFill>
        <p:spPr bwMode="auto">
          <a:xfrm>
            <a:off x="12491700" y="1"/>
            <a:ext cx="5796300" cy="102917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C5E6D92-B634-4AD7-6693-9B8CB7DEC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16" y="6972300"/>
            <a:ext cx="4318001" cy="32385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id="{E26E8CD5-58A9-3BCF-C65E-F48247BDFE38}"/>
              </a:ext>
            </a:extLst>
          </p:cNvPr>
          <p:cNvPicPr>
            <a:picLocks noChangeAspect="1"/>
          </p:cNvPicPr>
          <p:nvPr/>
        </p:nvPicPr>
        <p:blipFill>
          <a:blip r:embed="rId5"/>
          <a:stretch>
            <a:fillRect/>
          </a:stretch>
        </p:blipFill>
        <p:spPr>
          <a:xfrm>
            <a:off x="8074651" y="2476500"/>
            <a:ext cx="4233524" cy="42335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id="{04E1DA53-2F61-EB0A-D997-C0B6EE9C1F91}"/>
              </a:ext>
            </a:extLst>
          </p:cNvPr>
          <p:cNvPicPr>
            <a:picLocks noChangeAspect="1"/>
          </p:cNvPicPr>
          <p:nvPr/>
        </p:nvPicPr>
        <p:blipFill>
          <a:blip r:embed="rId6"/>
          <a:stretch>
            <a:fillRect/>
          </a:stretch>
        </p:blipFill>
        <p:spPr>
          <a:xfrm>
            <a:off x="1505879" y="7180867"/>
            <a:ext cx="4800600" cy="307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758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6A8C04B-C80C-95CC-605C-6EE104B8BCC8}"/>
              </a:ext>
            </a:extLst>
          </p:cNvPr>
          <p:cNvSpPr/>
          <p:nvPr/>
        </p:nvSpPr>
        <p:spPr>
          <a:xfrm>
            <a:off x="923925" y="762000"/>
            <a:ext cx="16440150" cy="8763000"/>
          </a:xfrm>
          <a:prstGeom prst="roundRect">
            <a:avLst>
              <a:gd name="adj" fmla="val 42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ườn Mây Pha Lê điểm nhấn mới hút khách tại Mù Cang Chải - Nhịp sống kinh  tế Việt Nam &amp; Thế giới">
            <a:extLst>
              <a:ext uri="{FF2B5EF4-FFF2-40B4-BE49-F238E27FC236}">
                <a16:creationId xmlns:a16="http://schemas.microsoft.com/office/drawing/2014/main" id="{3BDCA3B4-036F-041A-6282-3BA68E1C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77967"/>
            <a:ext cx="6400800" cy="853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46346-7B4F-A1D4-13B9-83B3A078F6A1}"/>
              </a:ext>
            </a:extLst>
          </p:cNvPr>
          <p:cNvSpPr txBox="1"/>
          <p:nvPr/>
        </p:nvSpPr>
        <p:spPr>
          <a:xfrm>
            <a:off x="1690688" y="1933096"/>
            <a:ext cx="8153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sp>
        <p:nvSpPr>
          <p:cNvPr id="11" name="TextBox 10">
            <a:extLst>
              <a:ext uri="{FF2B5EF4-FFF2-40B4-BE49-F238E27FC236}">
                <a16:creationId xmlns:a16="http://schemas.microsoft.com/office/drawing/2014/main" id="{C03CDEE3-41B7-7A75-1DE1-35B9BA443337}"/>
              </a:ext>
            </a:extLst>
          </p:cNvPr>
          <p:cNvSpPr txBox="1"/>
          <p:nvPr/>
        </p:nvSpPr>
        <p:spPr>
          <a:xfrm>
            <a:off x="1500188" y="3441039"/>
            <a:ext cx="8534400" cy="4609595"/>
          </a:xfrm>
          <a:prstGeom prst="rect">
            <a:avLst/>
          </a:prstGeom>
          <a:noFill/>
        </p:spPr>
        <p:txBody>
          <a:bodyPr wrap="square">
            <a:spAutoFit/>
          </a:bodyPr>
          <a:lstStyle/>
          <a:p>
            <a:pPr algn="just">
              <a:lnSpc>
                <a:spcPct val="150000"/>
              </a:lnSpc>
            </a:pPr>
            <a:r>
              <a:rPr lang="vi-VN" sz="4000"/>
              <a:t>Lên ý tưởng thiết kế sản phẩm trang trí không gian ngoài trời sao cho sản phẩm vừa mang ý nghĩa trang trí vừa truyền tải thông điệp bảo vệ môi trường đến người xem. </a:t>
            </a:r>
            <a:endParaRPr lang="en-US" sz="4000"/>
          </a:p>
        </p:txBody>
      </p:sp>
      <p:sp>
        <p:nvSpPr>
          <p:cNvPr id="12" name="Freeform 8">
            <a:extLst>
              <a:ext uri="{FF2B5EF4-FFF2-40B4-BE49-F238E27FC236}">
                <a16:creationId xmlns:a16="http://schemas.microsoft.com/office/drawing/2014/main" id="{F44B7ACF-CDDC-221E-7E30-DECB52F2273F}"/>
              </a:ext>
            </a:extLst>
          </p:cNvPr>
          <p:cNvSpPr/>
          <p:nvPr/>
        </p:nvSpPr>
        <p:spPr>
          <a:xfrm>
            <a:off x="178594" y="8393997"/>
            <a:ext cx="1878806" cy="189300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52D997F0-585C-E7E3-C4E7-817B9E41A272}"/>
              </a:ext>
            </a:extLst>
          </p:cNvPr>
          <p:cNvSpPr/>
          <p:nvPr/>
        </p:nvSpPr>
        <p:spPr>
          <a:xfrm>
            <a:off x="-14288" y="1736029"/>
            <a:ext cx="1878806" cy="1655697"/>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6378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050" name="Picture 2" descr="Крик о помощи: гигантская скульптура кита в Бельгии. | Эко Тренды | Дзен">
            <a:extLst>
              <a:ext uri="{FF2B5EF4-FFF2-40B4-BE49-F238E27FC236}">
                <a16:creationId xmlns:a16="http://schemas.microsoft.com/office/drawing/2014/main" id="{7E7CDA29-4225-363B-7B71-970E5E51F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1333499"/>
            <a:ext cx="11768966" cy="7979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05A58AE5-B8EB-8732-3A26-428696ADE8F1}"/>
              </a:ext>
            </a:extLst>
          </p:cNvPr>
          <p:cNvSpPr/>
          <p:nvPr/>
        </p:nvSpPr>
        <p:spPr>
          <a:xfrm>
            <a:off x="685800" y="3238500"/>
            <a:ext cx="7467600" cy="22098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Nội dung tác phẩm.</a:t>
            </a:r>
          </a:p>
        </p:txBody>
      </p:sp>
      <p:sp>
        <p:nvSpPr>
          <p:cNvPr id="5" name="TextBox 4">
            <a:extLst>
              <a:ext uri="{FF2B5EF4-FFF2-40B4-BE49-F238E27FC236}">
                <a16:creationId xmlns:a16="http://schemas.microsoft.com/office/drawing/2014/main" id="{770E149A-91CD-FEE3-4BC4-AC12EDFBAC12}"/>
              </a:ext>
            </a:extLst>
          </p:cNvPr>
          <p:cNvSpPr txBox="1"/>
          <p:nvPr/>
        </p:nvSpPr>
        <p:spPr>
          <a:xfrm>
            <a:off x="257175" y="1485900"/>
            <a:ext cx="86106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Nêu cảm nhận của em về tác phẩm: </a:t>
            </a:r>
          </a:p>
        </p:txBody>
      </p:sp>
      <p:sp>
        <p:nvSpPr>
          <p:cNvPr id="6" name="Speech Bubble: Rectangle with Corners Rounded 5">
            <a:extLst>
              <a:ext uri="{FF2B5EF4-FFF2-40B4-BE49-F238E27FC236}">
                <a16:creationId xmlns:a16="http://schemas.microsoft.com/office/drawing/2014/main" id="{B1AF0300-ED01-731D-C5CC-179F8B13FC02}"/>
              </a:ext>
            </a:extLst>
          </p:cNvPr>
          <p:cNvSpPr/>
          <p:nvPr/>
        </p:nvSpPr>
        <p:spPr>
          <a:xfrm>
            <a:off x="685800" y="6057900"/>
            <a:ext cx="7467600" cy="24384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Hình ảnh ấn tượng trong </a:t>
            </a:r>
            <a:endParaRPr lang="en-US" sz="40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tác phẩm.</a:t>
            </a:r>
            <a:endParaRPr lang="en-US" sz="40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2992443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BFDAC-3035-BCF9-E53F-F4AAFDFC8637}"/>
              </a:ext>
            </a:extLst>
          </p:cNvPr>
          <p:cNvSpPr txBox="1"/>
          <p:nvPr/>
        </p:nvSpPr>
        <p:spPr>
          <a:xfrm>
            <a:off x="3810000" y="472470"/>
            <a:ext cx="1066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NHẬN XÉT, CHIA SẺ VỀ SẢN PHẨM </a:t>
            </a:r>
          </a:p>
        </p:txBody>
      </p:sp>
      <p:sp>
        <p:nvSpPr>
          <p:cNvPr id="3" name="Rectangle: Rounded Corners 2">
            <a:extLst>
              <a:ext uri="{FF2B5EF4-FFF2-40B4-BE49-F238E27FC236}">
                <a16:creationId xmlns:a16="http://schemas.microsoft.com/office/drawing/2014/main" id="{A4EA409E-9D94-9EE5-A814-C7A4A0BB9B99}"/>
              </a:ext>
            </a:extLst>
          </p:cNvPr>
          <p:cNvSpPr/>
          <p:nvPr/>
        </p:nvSpPr>
        <p:spPr>
          <a:xfrm>
            <a:off x="762000" y="2171700"/>
            <a:ext cx="10287000" cy="7261830"/>
          </a:xfrm>
          <a:prstGeom prst="roundRect">
            <a:avLst>
              <a:gd name="adj" fmla="val 8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Ý tưởng thiết kế sản phẩm.</a:t>
            </a:r>
          </a:p>
          <a:p>
            <a:pPr marL="571500" indent="-571500" algn="just">
              <a:lnSpc>
                <a:spcPct val="150000"/>
              </a:lnSpc>
              <a:buFont typeface="Arial" panose="020B0604020202020204" pitchFamily="34" charset="0"/>
              <a:buChar char="•"/>
            </a:pPr>
            <a:r>
              <a:rPr lang="vi-VN" sz="4000">
                <a:solidFill>
                  <a:schemeClr val="tx1"/>
                </a:solidFill>
              </a:rPr>
              <a:t>Quá trình thực hiện sản phẩm, thông điệp bảo vệ môi trường của sản phẩm.</a:t>
            </a:r>
          </a:p>
          <a:p>
            <a:pPr marL="571500" indent="-571500" algn="just">
              <a:lnSpc>
                <a:spcPct val="150000"/>
              </a:lnSpc>
              <a:buFont typeface="Arial" panose="020B0604020202020204" pitchFamily="34" charset="0"/>
              <a:buChar char="•"/>
            </a:pPr>
            <a:r>
              <a:rPr lang="vi-VN" sz="4000">
                <a:solidFill>
                  <a:schemeClr val="tx1"/>
                </a:solidFill>
              </a:rPr>
              <a:t>Bố cục họa tiết chính, họa tiết phụ, đường nét, màu sắc được thể hiện trong sản phẩm.</a:t>
            </a:r>
          </a:p>
          <a:p>
            <a:pPr marL="571500" indent="-571500" algn="just">
              <a:lnSpc>
                <a:spcPct val="150000"/>
              </a:lnSpc>
              <a:buFont typeface="Arial" panose="020B0604020202020204" pitchFamily="34" charset="0"/>
              <a:buChar char="•"/>
            </a:pPr>
            <a:r>
              <a:rPr lang="vi-VN" sz="4000">
                <a:solidFill>
                  <a:schemeClr val="tx1"/>
                </a:solidFill>
              </a:rPr>
              <a:t>Nhận xét góp ý cho sản phẩm của bạn.</a:t>
            </a:r>
          </a:p>
        </p:txBody>
      </p:sp>
      <p:sp>
        <p:nvSpPr>
          <p:cNvPr id="4" name="Freeform 4">
            <a:extLst>
              <a:ext uri="{FF2B5EF4-FFF2-40B4-BE49-F238E27FC236}">
                <a16:creationId xmlns:a16="http://schemas.microsoft.com/office/drawing/2014/main" id="{0C5FBEF9-6110-4284-53FF-F71CAD5D4161}"/>
              </a:ext>
            </a:extLst>
          </p:cNvPr>
          <p:cNvSpPr/>
          <p:nvPr/>
        </p:nvSpPr>
        <p:spPr>
          <a:xfrm>
            <a:off x="11049000" y="3543300"/>
            <a:ext cx="6858000" cy="589023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0703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4. </a:t>
            </a:r>
          </a:p>
          <a:p>
            <a:pPr algn="ctr">
              <a:lnSpc>
                <a:spcPct val="150000"/>
              </a:lnSpc>
            </a:pPr>
            <a:r>
              <a:rPr lang="en-US" sz="6500" b="1">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177434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50D0F5-D628-025B-3150-44A9FB700BB4}"/>
              </a:ext>
            </a:extLst>
          </p:cNvPr>
          <p:cNvSpPr/>
          <p:nvPr/>
        </p:nvSpPr>
        <p:spPr>
          <a:xfrm>
            <a:off x="-1714500" y="8877300"/>
            <a:ext cx="21717000" cy="3429000"/>
          </a:xfrm>
          <a:prstGeom prst="rect">
            <a:avLst/>
          </a:prstGeom>
          <a:solidFill>
            <a:srgbClr val="D08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id="{E9289E1A-6465-7472-E400-F8C4029275C0}"/>
              </a:ext>
            </a:extLst>
          </p:cNvPr>
          <p:cNvSpPr/>
          <p:nvPr/>
        </p:nvSpPr>
        <p:spPr>
          <a:xfrm>
            <a:off x="11353800" y="4634388"/>
            <a:ext cx="6019800" cy="4928711"/>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id="{47C7760D-17D9-9010-AF2F-4A33FECA332A}"/>
              </a:ext>
            </a:extLst>
          </p:cNvPr>
          <p:cNvGrpSpPr/>
          <p:nvPr/>
        </p:nvGrpSpPr>
        <p:grpSpPr>
          <a:xfrm>
            <a:off x="680748" y="-87668"/>
            <a:ext cx="9482427" cy="8553487"/>
            <a:chOff x="680748" y="-87668"/>
            <a:chExt cx="9482427" cy="8553487"/>
          </a:xfrm>
        </p:grpSpPr>
        <p:sp>
          <p:nvSpPr>
            <p:cNvPr id="7" name="Rectangle: Rounded Corners 6">
              <a:extLst>
                <a:ext uri="{FF2B5EF4-FFF2-40B4-BE49-F238E27FC236}">
                  <a16:creationId xmlns:a16="http://schemas.microsoft.com/office/drawing/2014/main" id="{836B4128-6A88-8824-4C50-0B378ECEBF3E}"/>
                </a:ext>
              </a:extLst>
            </p:cNvPr>
            <p:cNvSpPr/>
            <p:nvPr/>
          </p:nvSpPr>
          <p:spPr>
            <a:xfrm>
              <a:off x="1447800" y="802957"/>
              <a:ext cx="8715375" cy="76628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id="{8588F054-2970-1A76-F82A-56CD7C2B789A}"/>
                </a:ext>
              </a:extLst>
            </p:cNvPr>
            <p:cNvSpPr/>
            <p:nvPr/>
          </p:nvSpPr>
          <p:spPr>
            <a:xfrm rot="-1881715">
              <a:off x="68074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0E8E3140-C78B-ABC2-328B-198E66AA697E}"/>
                </a:ext>
              </a:extLst>
            </p:cNvPr>
            <p:cNvSpPr txBox="1"/>
            <p:nvPr/>
          </p:nvSpPr>
          <p:spPr>
            <a:xfrm>
              <a:off x="2002630" y="2055541"/>
              <a:ext cx="7605713"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 </a:t>
              </a:r>
            </a:p>
            <a:p>
              <a:pPr algn="just">
                <a:lnSpc>
                  <a:spcPct val="150000"/>
                </a:lnSpc>
              </a:pPr>
              <a:r>
                <a:rPr lang="vi-VN" sz="4500">
                  <a:latin typeface="Arial" panose="020B0604020202020204" pitchFamily="34" charset="0"/>
                  <a:cs typeface="Arial" panose="020B0604020202020204" pitchFamily="34" charset="0"/>
                </a:rPr>
                <a:t>Tìm ra các ý tưởng ứng dụng sản phẩm của nghệ thuật trang trí vào thực tiễn cuộc sống.</a:t>
              </a:r>
              <a:endParaRPr lang="en-US" sz="4500">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C53A66D0-AEA7-EF25-B036-3D6611D662BC}"/>
                </a:ext>
              </a:extLst>
            </p:cNvPr>
            <p:cNvSpPr/>
            <p:nvPr/>
          </p:nvSpPr>
          <p:spPr>
            <a:xfrm rot="2869500">
              <a:off x="809755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35710135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28697" y="709853"/>
            <a:ext cx="16430607" cy="8867295"/>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a:solidFill>
                <a:srgbClr val="F4DCB6"/>
              </a:solid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317343"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7"/>
          <p:cNvSpPr/>
          <p:nvPr/>
        </p:nvSpPr>
        <p:spPr>
          <a:xfrm rot="2199551">
            <a:off x="14462414"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4" name="TextBox 24"/>
          <p:cNvSpPr txBox="1"/>
          <p:nvPr/>
        </p:nvSpPr>
        <p:spPr>
          <a:xfrm>
            <a:off x="3633618" y="876300"/>
            <a:ext cx="10484207" cy="1507079"/>
          </a:xfrm>
          <a:prstGeom prst="rect">
            <a:avLst/>
          </a:prstGeom>
        </p:spPr>
        <p:txBody>
          <a:bodyPr lIns="0" tIns="0" rIns="0" bIns="0" rtlCol="0" anchor="t">
            <a:spAutoFit/>
          </a:bodyPr>
          <a:lstStyle/>
          <a:p>
            <a:pPr algn="ctr">
              <a:lnSpc>
                <a:spcPts val="13999"/>
              </a:lnSpc>
            </a:pPr>
            <a:r>
              <a:rPr lang="en-US" sz="6000" b="1">
                <a:latin typeface="Arial" panose="020B0604020202020204" pitchFamily="34" charset="0"/>
                <a:cs typeface="Arial" panose="020B0604020202020204" pitchFamily="34" charset="0"/>
              </a:rPr>
              <a:t>KẾT LUẬN </a:t>
            </a:r>
          </a:p>
        </p:txBody>
      </p:sp>
      <p:sp>
        <p:nvSpPr>
          <p:cNvPr id="26" name="TextBox 25">
            <a:extLst>
              <a:ext uri="{FF2B5EF4-FFF2-40B4-BE49-F238E27FC236}">
                <a16:creationId xmlns:a16="http://schemas.microsoft.com/office/drawing/2014/main" id="{D556CEA8-B45F-6742-FA9E-90B65FE3124D}"/>
              </a:ext>
            </a:extLst>
          </p:cNvPr>
          <p:cNvSpPr txBox="1"/>
          <p:nvPr/>
        </p:nvSpPr>
        <p:spPr>
          <a:xfrm>
            <a:off x="1524000" y="2904446"/>
            <a:ext cx="15239999"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Sản phẩm của nghệ thuật trang trí không gian ngoài trời vừa để làm đẹp không gian vừa giúp mọi người hiểu thêm về thông điệp bảo vệ môi trường.</a:t>
            </a:r>
          </a:p>
          <a:p>
            <a:pPr marL="571500" indent="-571500" algn="just">
              <a:lnSpc>
                <a:spcPct val="150000"/>
              </a:lnSpc>
              <a:buFont typeface="Arial" panose="020B0604020202020204" pitchFamily="34" charset="0"/>
              <a:buChar char="•"/>
            </a:pPr>
            <a:r>
              <a:rPr lang="vi-VN" sz="3600"/>
              <a:t>Sản phẩm của em và các bạn có thể dùng để trưng bày giúp nhiều người hiểu thêm về thông điệp của mỗi sản phẩm.</a:t>
            </a:r>
          </a:p>
          <a:p>
            <a:pPr marL="571500" indent="-571500" algn="just">
              <a:lnSpc>
                <a:spcPct val="150000"/>
              </a:lnSpc>
              <a:buFont typeface="Arial" panose="020B0604020202020204" pitchFamily="34" charset="0"/>
              <a:buChar char="•"/>
            </a:pPr>
            <a:r>
              <a:rPr lang="vi-VN" sz="3600"/>
              <a:t>Tận dụng vật liệu tái chế để tạo ra các sản phẩm trang trí có ý nghĩa truyền tải thông điệp bảo vệ môi trường đến mọi người.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714500" y="342900"/>
            <a:ext cx="14859000" cy="9108218"/>
          </a:xfrm>
          <a:custGeom>
            <a:avLst/>
            <a:gdLst/>
            <a:ahLst/>
            <a:cxnLst/>
            <a:rect l="l" t="t" r="r" b="b"/>
            <a:pathLst>
              <a:path w="11528905" h="8615236">
                <a:moveTo>
                  <a:pt x="0" y="0"/>
                </a:moveTo>
                <a:lnTo>
                  <a:pt x="11528904" y="0"/>
                </a:lnTo>
                <a:lnTo>
                  <a:pt x="11528904" y="8615236"/>
                </a:lnTo>
                <a:lnTo>
                  <a:pt x="0" y="861523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4087671" y="2185007"/>
            <a:ext cx="10112657" cy="1521699"/>
          </a:xfrm>
          <a:prstGeom prst="rect">
            <a:avLst/>
          </a:prstGeom>
        </p:spPr>
        <p:txBody>
          <a:bodyPr lIns="0" tIns="0" rIns="0" bIns="0" rtlCol="0" anchor="t">
            <a:spAutoFit/>
          </a:bodyPr>
          <a:lstStyle/>
          <a:p>
            <a:pPr algn="ctr">
              <a:lnSpc>
                <a:spcPts val="13999"/>
              </a:lnSpc>
            </a:pPr>
            <a:r>
              <a:rPr lang="en-US" sz="6000" b="1">
                <a:solidFill>
                  <a:srgbClr val="B3775D"/>
                </a:solidFill>
                <a:latin typeface="Arial" panose="020B0604020202020204" pitchFamily="34" charset="0"/>
                <a:cs typeface="Arial" panose="020B0604020202020204" pitchFamily="34" charset="0"/>
              </a:rPr>
              <a:t>HƯỚNG DẪN VỀ NHÀ </a:t>
            </a:r>
          </a:p>
        </p:txBody>
      </p:sp>
      <p:sp>
        <p:nvSpPr>
          <p:cNvPr id="5" name="TextBox 5"/>
          <p:cNvSpPr txBox="1"/>
          <p:nvPr/>
        </p:nvSpPr>
        <p:spPr>
          <a:xfrm>
            <a:off x="3924299" y="4088727"/>
            <a:ext cx="10439400"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Hoàn thành sản phẩm mĩ thuật cá nhân.</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Chuẩn bị bài học mới, </a:t>
            </a:r>
            <a:r>
              <a:rPr lang="en-US" sz="4000" b="1" i="1" spc="-135">
                <a:solidFill>
                  <a:srgbClr val="5D3D2F"/>
                </a:solidFill>
                <a:latin typeface="Arial" panose="020B0604020202020204" pitchFamily="34" charset="0"/>
                <a:cs typeface="Arial" panose="020B0604020202020204" pitchFamily="34" charset="0"/>
              </a:rPr>
              <a:t>Bài 5. Thiết kế trang trí bằng bao bì giấy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0468BE-12A1-D469-64CC-1DEB8CC3C53A}"/>
              </a:ext>
            </a:extLst>
          </p:cNvPr>
          <p:cNvGrpSpPr/>
          <p:nvPr/>
        </p:nvGrpSpPr>
        <p:grpSpPr>
          <a:xfrm>
            <a:off x="228600" y="876300"/>
            <a:ext cx="9067800" cy="8534400"/>
            <a:chOff x="304800" y="876300"/>
            <a:chExt cx="9067800" cy="8534400"/>
          </a:xfrm>
        </p:grpSpPr>
        <p:pic>
          <p:nvPicPr>
            <p:cNvPr id="3" name="Picture 2">
              <a:extLst>
                <a:ext uri="{FF2B5EF4-FFF2-40B4-BE49-F238E27FC236}">
                  <a16:creationId xmlns:a16="http://schemas.microsoft.com/office/drawing/2014/main" id="{74487328-BA18-EAD9-ADA9-AFCD11158E07}"/>
                </a:ext>
              </a:extLst>
            </p:cNvPr>
            <p:cNvPicPr>
              <a:picLocks noChangeAspect="1"/>
            </p:cNvPicPr>
            <p:nvPr/>
          </p:nvPicPr>
          <p:blipFill rotWithShape="1">
            <a:blip r:embed="rId2">
              <a:extLst>
                <a:ext uri="{28A0092B-C50C-407E-A947-70E740481C1C}">
                  <a14:useLocalDpi xmlns:a14="http://schemas.microsoft.com/office/drawing/2010/main" val="0"/>
                </a:ext>
              </a:extLst>
            </a:blip>
            <a:srcRect l="18742" r="6026"/>
            <a:stretch/>
          </p:blipFill>
          <p:spPr>
            <a:xfrm>
              <a:off x="523875" y="1114425"/>
              <a:ext cx="8629650" cy="8058150"/>
            </a:xfrm>
            <a:prstGeom prst="ellipse">
              <a:avLst/>
            </a:prstGeom>
          </p:spPr>
        </p:pic>
        <p:sp>
          <p:nvSpPr>
            <p:cNvPr id="8" name="Oval 7">
              <a:extLst>
                <a:ext uri="{FF2B5EF4-FFF2-40B4-BE49-F238E27FC236}">
                  <a16:creationId xmlns:a16="http://schemas.microsoft.com/office/drawing/2014/main" id="{EA6C2E63-B372-6DC8-2F68-B1EBD53C86D6}"/>
                </a:ext>
              </a:extLst>
            </p:cNvPr>
            <p:cNvSpPr/>
            <p:nvPr/>
          </p:nvSpPr>
          <p:spPr>
            <a:xfrm>
              <a:off x="304800" y="876300"/>
              <a:ext cx="9067800" cy="8534400"/>
            </a:xfrm>
            <a:prstGeom prst="ellipse">
              <a:avLst/>
            </a:prstGeom>
            <a:no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0469561-DB38-A2DC-FF6B-2CEEC1D25195}"/>
              </a:ext>
            </a:extLst>
          </p:cNvPr>
          <p:cNvGrpSpPr/>
          <p:nvPr/>
        </p:nvGrpSpPr>
        <p:grpSpPr>
          <a:xfrm>
            <a:off x="9584531" y="876300"/>
            <a:ext cx="8010525" cy="8534400"/>
            <a:chOff x="9584531" y="876300"/>
            <a:chExt cx="8010525" cy="8534400"/>
          </a:xfrm>
        </p:grpSpPr>
        <p:sp>
          <p:nvSpPr>
            <p:cNvPr id="12" name="Rectangle 11">
              <a:extLst>
                <a:ext uri="{FF2B5EF4-FFF2-40B4-BE49-F238E27FC236}">
                  <a16:creationId xmlns:a16="http://schemas.microsoft.com/office/drawing/2014/main" id="{B78E4692-AADA-1C5A-9883-2AECAA10F91B}"/>
                </a:ext>
              </a:extLst>
            </p:cNvPr>
            <p:cNvSpPr/>
            <p:nvPr/>
          </p:nvSpPr>
          <p:spPr>
            <a:xfrm>
              <a:off x="9584531" y="876300"/>
              <a:ext cx="8010525" cy="853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B98F11-6A1C-5442-3B60-6E14566FD0FE}"/>
                </a:ext>
              </a:extLst>
            </p:cNvPr>
            <p:cNvSpPr txBox="1"/>
            <p:nvPr/>
          </p:nvSpPr>
          <p:spPr>
            <a:xfrm>
              <a:off x="9829800" y="1915372"/>
              <a:ext cx="7519988" cy="6456255"/>
            </a:xfrm>
            <a:prstGeom prst="rect">
              <a:avLst/>
            </a:prstGeom>
            <a:noFill/>
          </p:spPr>
          <p:txBody>
            <a:bodyPr wrap="square">
              <a:spAutoFit/>
            </a:bodyPr>
            <a:lstStyle/>
            <a:p>
              <a:pPr algn="just">
                <a:lnSpc>
                  <a:spcPct val="150000"/>
                </a:lnSpc>
              </a:pPr>
              <a:r>
                <a:rPr lang="vi-VN" sz="4000"/>
                <a:t>Nghệ thuật trang trí không gian ngoài trời là một hình thức nghệ thuật phức hợp, thường là một tác phẩm nghệ thuật mang tính tạm thời, nhưng những ảnh hưởng, thông điệp và ý nghĩa của nó luôn còn mãi.</a:t>
              </a:r>
              <a:endParaRPr lang="en-US" sz="4000"/>
            </a:p>
          </p:txBody>
        </p:sp>
      </p:grpSp>
    </p:spTree>
    <p:extLst>
      <p:ext uri="{BB962C8B-B14F-4D97-AF65-F5344CB8AC3E}">
        <p14:creationId xmlns:p14="http://schemas.microsoft.com/office/powerpoint/2010/main" val="217209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6" name="Rectangle: Rounded Corners 5">
            <a:extLst>
              <a:ext uri="{FF2B5EF4-FFF2-40B4-BE49-F238E27FC236}">
                <a16:creationId xmlns:a16="http://schemas.microsoft.com/office/drawing/2014/main" id="{CBB7E108-6F20-0930-4212-19D08D7C8539}"/>
              </a:ext>
            </a:extLst>
          </p:cNvPr>
          <p:cNvSpPr/>
          <p:nvPr/>
        </p:nvSpPr>
        <p:spPr>
          <a:xfrm>
            <a:off x="1181100" y="647700"/>
            <a:ext cx="159258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251432" y="1073680"/>
            <a:ext cx="13785136" cy="1402820"/>
          </a:xfrm>
          <a:prstGeom prst="rect">
            <a:avLst/>
          </a:prstGeom>
        </p:spPr>
        <p:txBody>
          <a:bodyPr wrap="square" lIns="0" tIns="0" rIns="0" bIns="0" rtlCol="0" anchor="t">
            <a:spAutoFit/>
          </a:bodyPr>
          <a:lstStyle/>
          <a:p>
            <a:pPr algn="ctr">
              <a:lnSpc>
                <a:spcPts val="12412"/>
              </a:lnSpc>
            </a:pPr>
            <a:r>
              <a:rPr lang="en-US" sz="6500" b="1">
                <a:solidFill>
                  <a:srgbClr val="002060"/>
                </a:solidFill>
                <a:latin typeface="Arial" panose="020B0604020202020204" pitchFamily="34" charset="0"/>
                <a:cs typeface="Arial" panose="020B0604020202020204" pitchFamily="34" charset="0"/>
              </a:rPr>
              <a:t>CHỦ ĐỀ: MÔI TRƯỜNG XANH </a:t>
            </a:r>
          </a:p>
        </p:txBody>
      </p:sp>
      <p:sp>
        <p:nvSpPr>
          <p:cNvPr id="5" name="Freeform 10">
            <a:extLst>
              <a:ext uri="{FF2B5EF4-FFF2-40B4-BE49-F238E27FC236}">
                <a16:creationId xmlns:a16="http://schemas.microsoft.com/office/drawing/2014/main" id="{75BA4AE2-B21D-4438-A9C8-DE0D543D3A3E}"/>
              </a:ext>
            </a:extLst>
          </p:cNvPr>
          <p:cNvSpPr/>
          <p:nvPr/>
        </p:nvSpPr>
        <p:spPr>
          <a:xfrm>
            <a:off x="533400" y="7865532"/>
            <a:ext cx="2301529" cy="2028223"/>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cxnSp>
        <p:nvCxnSpPr>
          <p:cNvPr id="8" name="Straight Connector 7">
            <a:extLst>
              <a:ext uri="{FF2B5EF4-FFF2-40B4-BE49-F238E27FC236}">
                <a16:creationId xmlns:a16="http://schemas.microsoft.com/office/drawing/2014/main" id="{55957400-F2D9-E606-5315-11F1C8CF543E}"/>
              </a:ext>
            </a:extLst>
          </p:cNvPr>
          <p:cNvCxnSpPr/>
          <p:nvPr/>
        </p:nvCxnSpPr>
        <p:spPr>
          <a:xfrm>
            <a:off x="2085502" y="2476500"/>
            <a:ext cx="14373698"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705FC65-2BC9-4371-3AB1-99105460265A}"/>
              </a:ext>
            </a:extLst>
          </p:cNvPr>
          <p:cNvSpPr txBox="1"/>
          <p:nvPr/>
        </p:nvSpPr>
        <p:spPr>
          <a:xfrm>
            <a:off x="1383270" y="2935817"/>
            <a:ext cx="15778162" cy="540417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BÀI 4: </a:t>
            </a:r>
          </a:p>
          <a:p>
            <a:pPr algn="ctr">
              <a:lnSpc>
                <a:spcPct val="150000"/>
              </a:lnSpc>
            </a:pPr>
            <a:r>
              <a:rPr lang="en-US" sz="8000" b="1">
                <a:latin typeface="Arial" panose="020B0604020202020204" pitchFamily="34" charset="0"/>
                <a:cs typeface="Arial" panose="020B0604020202020204" pitchFamily="34" charset="0"/>
              </a:rPr>
              <a:t>NGHỆ THUẬT TRANG TRÍ KHÔNG GIAN NGOÀI TRỜI</a:t>
            </a:r>
          </a:p>
        </p:txBody>
      </p:sp>
      <p:sp>
        <p:nvSpPr>
          <p:cNvPr id="11" name="Freeform 8">
            <a:extLst>
              <a:ext uri="{FF2B5EF4-FFF2-40B4-BE49-F238E27FC236}">
                <a16:creationId xmlns:a16="http://schemas.microsoft.com/office/drawing/2014/main" id="{F6CE16DC-C998-F702-3858-C227F94ACC9A}"/>
              </a:ext>
            </a:extLst>
          </p:cNvPr>
          <p:cNvSpPr/>
          <p:nvPr/>
        </p:nvSpPr>
        <p:spPr>
          <a:xfrm>
            <a:off x="15521295" y="7894487"/>
            <a:ext cx="2374569" cy="239251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45245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2362200" y="990600"/>
            <a:ext cx="14935200" cy="83058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767149" y="1486525"/>
            <a:ext cx="12753701" cy="1521699"/>
          </a:xfrm>
          <a:prstGeom prst="rect">
            <a:avLst/>
          </a:prstGeom>
        </p:spPr>
        <p:txBody>
          <a:bodyPr lIns="0" tIns="0" rIns="0" bIns="0" rtlCol="0" anchor="t">
            <a:spAutoFit/>
          </a:bodyPr>
          <a:lstStyle/>
          <a:p>
            <a:pPr algn="ctr">
              <a:lnSpc>
                <a:spcPts val="13999"/>
              </a:lnSpc>
            </a:pP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5" name="TextBox 5"/>
          <p:cNvSpPr txBox="1"/>
          <p:nvPr/>
        </p:nvSpPr>
        <p:spPr>
          <a:xfrm>
            <a:off x="3352800" y="4157182"/>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1. Quan sát – nhận thức </a:t>
            </a:r>
          </a:p>
        </p:txBody>
      </p:sp>
      <p:sp>
        <p:nvSpPr>
          <p:cNvPr id="6" name="TextBox 5">
            <a:extLst>
              <a:ext uri="{FF2B5EF4-FFF2-40B4-BE49-F238E27FC236}">
                <a16:creationId xmlns:a16="http://schemas.microsoft.com/office/drawing/2014/main" id="{3B38B798-9D1C-7CB0-DE49-5FCC4DF61F8A}"/>
              </a:ext>
            </a:extLst>
          </p:cNvPr>
          <p:cNvSpPr txBox="1"/>
          <p:nvPr/>
        </p:nvSpPr>
        <p:spPr>
          <a:xfrm>
            <a:off x="3352800" y="654850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2. Sáng tạo </a:t>
            </a:r>
          </a:p>
        </p:txBody>
      </p:sp>
      <p:sp>
        <p:nvSpPr>
          <p:cNvPr id="7" name="TextBox 6">
            <a:extLst>
              <a:ext uri="{FF2B5EF4-FFF2-40B4-BE49-F238E27FC236}">
                <a16:creationId xmlns:a16="http://schemas.microsoft.com/office/drawing/2014/main" id="{1FC5FF45-D1FE-04ED-3DDC-36957C6776CA}"/>
              </a:ext>
            </a:extLst>
          </p:cNvPr>
          <p:cNvSpPr txBox="1"/>
          <p:nvPr/>
        </p:nvSpPr>
        <p:spPr>
          <a:xfrm>
            <a:off x="10325100" y="415718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3. Thảo luận </a:t>
            </a:r>
          </a:p>
        </p:txBody>
      </p:sp>
      <p:sp>
        <p:nvSpPr>
          <p:cNvPr id="8" name="TextBox 7">
            <a:extLst>
              <a:ext uri="{FF2B5EF4-FFF2-40B4-BE49-F238E27FC236}">
                <a16:creationId xmlns:a16="http://schemas.microsoft.com/office/drawing/2014/main" id="{32421DA0-9214-427D-7602-65E1B226FC19}"/>
              </a:ext>
            </a:extLst>
          </p:cNvPr>
          <p:cNvSpPr txBox="1"/>
          <p:nvPr/>
        </p:nvSpPr>
        <p:spPr>
          <a:xfrm>
            <a:off x="10325100" y="6548500"/>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4. Ứng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QUAN SÁT – NHẬN THỨC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9F12CD-97DC-C1AA-CF98-C3E9BC98F367}"/>
              </a:ext>
            </a:extLst>
          </p:cNvPr>
          <p:cNvGrpSpPr/>
          <p:nvPr/>
        </p:nvGrpSpPr>
        <p:grpSpPr>
          <a:xfrm>
            <a:off x="11811000" y="266700"/>
            <a:ext cx="5780964" cy="9638491"/>
            <a:chOff x="11811000" y="266700"/>
            <a:chExt cx="5780964" cy="9638491"/>
          </a:xfrm>
        </p:grpSpPr>
        <p:pic>
          <p:nvPicPr>
            <p:cNvPr id="7" name="Picture 6">
              <a:extLst>
                <a:ext uri="{FF2B5EF4-FFF2-40B4-BE49-F238E27FC236}">
                  <a16:creationId xmlns:a16="http://schemas.microsoft.com/office/drawing/2014/main" id="{B0B73CF3-FF35-F85D-53CE-ABFDE080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266700"/>
              <a:ext cx="5780964" cy="9007549"/>
            </a:xfrm>
            <a:prstGeom prst="rect">
              <a:avLst/>
            </a:prstGeom>
          </p:spPr>
        </p:pic>
        <p:sp>
          <p:nvSpPr>
            <p:cNvPr id="8" name="TextBox 7">
              <a:extLst>
                <a:ext uri="{FF2B5EF4-FFF2-40B4-BE49-F238E27FC236}">
                  <a16:creationId xmlns:a16="http://schemas.microsoft.com/office/drawing/2014/main" id="{D1A74293-6868-6A76-B93B-E6AF66D27756}"/>
                </a:ext>
              </a:extLst>
            </p:cNvPr>
            <p:cNvSpPr txBox="1"/>
            <p:nvPr/>
          </p:nvSpPr>
          <p:spPr>
            <a:xfrm>
              <a:off x="12877800" y="9274249"/>
              <a:ext cx="4191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Trong</a:t>
              </a:r>
              <a:r>
                <a:rPr lang="en-US" sz="3500" b="1" i="1">
                  <a:solidFill>
                    <a:srgbClr val="002060"/>
                  </a:solidFill>
                  <a:latin typeface="Arial" panose="020B0604020202020204" pitchFamily="34" charset="0"/>
                  <a:cs typeface="Arial" panose="020B0604020202020204" pitchFamily="34" charset="0"/>
                </a:rPr>
                <a:t> </a:t>
              </a:r>
              <a:r>
                <a:rPr lang="en-US" sz="3500" i="1">
                  <a:solidFill>
                    <a:srgbClr val="002060"/>
                  </a:solidFill>
                  <a:latin typeface="Arial" panose="020B0604020202020204" pitchFamily="34" charset="0"/>
                  <a:cs typeface="Arial" panose="020B0604020202020204" pitchFamily="34" charset="0"/>
                </a:rPr>
                <a:t>rừng</a:t>
              </a:r>
              <a:r>
                <a:rPr lang="en-US" sz="3500" b="1" i="1">
                  <a:solidFill>
                    <a:srgbClr val="002060"/>
                  </a:solidFill>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id="{25B81797-B730-7329-CA35-7504DA54167B}"/>
              </a:ext>
            </a:extLst>
          </p:cNvPr>
          <p:cNvSpPr txBox="1"/>
          <p:nvPr/>
        </p:nvSpPr>
        <p:spPr>
          <a:xfrm>
            <a:off x="3048000" y="495300"/>
            <a:ext cx="6629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THẢO LUẬN NHÓM ĐÔI </a:t>
            </a:r>
          </a:p>
        </p:txBody>
      </p:sp>
      <p:sp>
        <p:nvSpPr>
          <p:cNvPr id="12" name="TextBox 11">
            <a:extLst>
              <a:ext uri="{FF2B5EF4-FFF2-40B4-BE49-F238E27FC236}">
                <a16:creationId xmlns:a16="http://schemas.microsoft.com/office/drawing/2014/main" id="{D47C8E95-55C9-2293-331C-98F38A8B9695}"/>
              </a:ext>
            </a:extLst>
          </p:cNvPr>
          <p:cNvSpPr txBox="1"/>
          <p:nvPr/>
        </p:nvSpPr>
        <p:spPr>
          <a:xfrm>
            <a:off x="581025" y="1682144"/>
            <a:ext cx="11201400" cy="82067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a:latin typeface="Arial" panose="020B0604020202020204" pitchFamily="34" charset="0"/>
                <a:cs typeface="Arial" panose="020B0604020202020204" pitchFamily="34" charset="0"/>
              </a:rPr>
              <a:t>Quan sát hình ảnh trong SHS tr.15, 16 và cho biết: </a:t>
            </a:r>
          </a:p>
        </p:txBody>
      </p:sp>
      <p:sp>
        <p:nvSpPr>
          <p:cNvPr id="13" name="Speech Bubble: Rectangle with Corners Rounded 12">
            <a:extLst>
              <a:ext uri="{FF2B5EF4-FFF2-40B4-BE49-F238E27FC236}">
                <a16:creationId xmlns:a16="http://schemas.microsoft.com/office/drawing/2014/main" id="{DC020ECB-D1BF-2A0A-F014-3CFBCDE08BCA}"/>
              </a:ext>
            </a:extLst>
          </p:cNvPr>
          <p:cNvSpPr/>
          <p:nvPr/>
        </p:nvSpPr>
        <p:spPr>
          <a:xfrm>
            <a:off x="1143000" y="2883525"/>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Không gian trưng bày tác phẩm được khai thác như thế nào?</a:t>
            </a:r>
            <a:endParaRPr lang="en-US" sz="3600">
              <a:solidFill>
                <a:schemeClr val="tx1"/>
              </a:solidFill>
            </a:endParaRPr>
          </a:p>
        </p:txBody>
      </p:sp>
      <p:sp>
        <p:nvSpPr>
          <p:cNvPr id="14" name="Speech Bubble: Rectangle with Corners Rounded 13">
            <a:extLst>
              <a:ext uri="{FF2B5EF4-FFF2-40B4-BE49-F238E27FC236}">
                <a16:creationId xmlns:a16="http://schemas.microsoft.com/office/drawing/2014/main" id="{C6DA3414-7A83-5F0F-93CE-7789E938F4EB}"/>
              </a:ext>
            </a:extLst>
          </p:cNvPr>
          <p:cNvSpPr/>
          <p:nvPr/>
        </p:nvSpPr>
        <p:spPr>
          <a:xfrm>
            <a:off x="1143000" y="5323076"/>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Tác phẩm được làm từ vật liệu gì? Nêu thông điệp của tác phẩm.</a:t>
            </a:r>
            <a:endParaRPr lang="en-US" sz="3600">
              <a:solidFill>
                <a:schemeClr val="tx1"/>
              </a:solidFill>
            </a:endParaRPr>
          </a:p>
        </p:txBody>
      </p:sp>
      <p:sp>
        <p:nvSpPr>
          <p:cNvPr id="15" name="Speech Bubble: Rectangle with Corners Rounded 14">
            <a:extLst>
              <a:ext uri="{FF2B5EF4-FFF2-40B4-BE49-F238E27FC236}">
                <a16:creationId xmlns:a16="http://schemas.microsoft.com/office/drawing/2014/main" id="{5B77881F-DA48-BD2A-7559-AF1D7EC5C2FE}"/>
              </a:ext>
            </a:extLst>
          </p:cNvPr>
          <p:cNvSpPr/>
          <p:nvPr/>
        </p:nvSpPr>
        <p:spPr>
          <a:xfrm>
            <a:off x="1185862" y="7762627"/>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Cảm nhận của em về cách tạo hình đối tượng trong các tác phẩm.</a:t>
            </a:r>
            <a:endParaRPr lang="en-US" sz="3600">
              <a:solidFill>
                <a:schemeClr val="tx1"/>
              </a:solidFill>
            </a:endParaRPr>
          </a:p>
        </p:txBody>
      </p:sp>
    </p:spTree>
    <p:extLst>
      <p:ext uri="{BB962C8B-B14F-4D97-AF65-F5344CB8AC3E}">
        <p14:creationId xmlns:p14="http://schemas.microsoft.com/office/powerpoint/2010/main" val="2217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5502355-E0FE-9B15-E576-9F9B47E2EB54}"/>
              </a:ext>
            </a:extLst>
          </p:cNvPr>
          <p:cNvGrpSpPr/>
          <p:nvPr/>
        </p:nvGrpSpPr>
        <p:grpSpPr>
          <a:xfrm>
            <a:off x="381000" y="342900"/>
            <a:ext cx="17502187" cy="9677400"/>
            <a:chOff x="381000" y="342900"/>
            <a:chExt cx="17502187" cy="9677400"/>
          </a:xfrm>
        </p:grpSpPr>
        <p:pic>
          <p:nvPicPr>
            <p:cNvPr id="3" name="Picture 2">
              <a:extLst>
                <a:ext uri="{FF2B5EF4-FFF2-40B4-BE49-F238E27FC236}">
                  <a16:creationId xmlns:a16="http://schemas.microsoft.com/office/drawing/2014/main" id="{D9CCFBE2-72AA-1531-BAC5-60CEF0F1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153400" cy="5424180"/>
            </a:xfrm>
            <a:prstGeom prst="rect">
              <a:avLst/>
            </a:prstGeom>
          </p:spPr>
        </p:pic>
        <p:pic>
          <p:nvPicPr>
            <p:cNvPr id="5" name="Picture 4">
              <a:extLst>
                <a:ext uri="{FF2B5EF4-FFF2-40B4-BE49-F238E27FC236}">
                  <a16:creationId xmlns:a16="http://schemas.microsoft.com/office/drawing/2014/main" id="{B57CFCC4-65C1-31F5-995D-CA2634CF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7" y="4381500"/>
              <a:ext cx="9906000" cy="4958059"/>
            </a:xfrm>
            <a:prstGeom prst="rect">
              <a:avLst/>
            </a:prstGeom>
          </p:spPr>
        </p:pic>
        <p:sp>
          <p:nvSpPr>
            <p:cNvPr id="9" name="TextBox 8">
              <a:extLst>
                <a:ext uri="{FF2B5EF4-FFF2-40B4-BE49-F238E27FC236}">
                  <a16:creationId xmlns:a16="http://schemas.microsoft.com/office/drawing/2014/main" id="{DB5D4096-533E-65A2-B713-7FAEAEC3424C}"/>
                </a:ext>
              </a:extLst>
            </p:cNvPr>
            <p:cNvSpPr txBox="1"/>
            <p:nvPr/>
          </p:nvSpPr>
          <p:spPr>
            <a:xfrm>
              <a:off x="740569" y="5829300"/>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Làn sóng rác thải </a:t>
              </a:r>
              <a:r>
                <a:rPr lang="en-US" sz="3500">
                  <a:solidFill>
                    <a:srgbClr val="002060"/>
                  </a:solidFill>
                  <a:latin typeface="Arial" panose="020B0604020202020204" pitchFamily="34" charset="0"/>
                  <a:cs typeface="Arial" panose="020B0604020202020204" pitchFamily="34" charset="0"/>
                </a:rPr>
                <a:t>– </a:t>
              </a:r>
              <a:r>
                <a:rPr lang="en-US" sz="3500" b="1">
                  <a:solidFill>
                    <a:srgbClr val="002060"/>
                  </a:solidFill>
                  <a:latin typeface="Arial" panose="020B0604020202020204" pitchFamily="34" charset="0"/>
                  <a:cs typeface="Arial" panose="020B0604020202020204" pitchFamily="34" charset="0"/>
                </a:rPr>
                <a:t>Andy Billett</a:t>
              </a:r>
            </a:p>
          </p:txBody>
        </p:sp>
        <p:sp>
          <p:nvSpPr>
            <p:cNvPr id="10" name="TextBox 9">
              <a:extLst>
                <a:ext uri="{FF2B5EF4-FFF2-40B4-BE49-F238E27FC236}">
                  <a16:creationId xmlns:a16="http://schemas.microsoft.com/office/drawing/2014/main" id="{366C4966-BC6E-C22E-4771-E93AC2648D2A}"/>
                </a:ext>
              </a:extLst>
            </p:cNvPr>
            <p:cNvSpPr txBox="1"/>
            <p:nvPr/>
          </p:nvSpPr>
          <p:spPr>
            <a:xfrm>
              <a:off x="9463087" y="9389358"/>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Dự án sắp đặt cá gỗ</a:t>
              </a:r>
              <a:endParaRPr lang="en-US" sz="3500" b="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66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DA8C2F9-39A5-34D1-C905-9700A1275589}"/>
              </a:ext>
            </a:extLst>
          </p:cNvPr>
          <p:cNvPicPr>
            <a:picLocks noChangeAspect="1"/>
          </p:cNvPicPr>
          <p:nvPr/>
        </p:nvPicPr>
        <p:blipFill>
          <a:blip r:embed="rId2"/>
          <a:srcRect/>
          <a:stretch>
            <a:fillRect/>
          </a:stretch>
        </p:blipFill>
        <p:spPr>
          <a:xfrm>
            <a:off x="13182600" y="819150"/>
            <a:ext cx="4797044" cy="9467850"/>
          </a:xfrm>
          <a:prstGeom prst="rect">
            <a:avLst/>
          </a:prstGeom>
        </p:spPr>
      </p:pic>
      <p:grpSp>
        <p:nvGrpSpPr>
          <p:cNvPr id="8" name="Group 7">
            <a:extLst>
              <a:ext uri="{FF2B5EF4-FFF2-40B4-BE49-F238E27FC236}">
                <a16:creationId xmlns:a16="http://schemas.microsoft.com/office/drawing/2014/main" id="{7658F644-629A-537C-E37C-E737F3234752}"/>
              </a:ext>
            </a:extLst>
          </p:cNvPr>
          <p:cNvGrpSpPr/>
          <p:nvPr/>
        </p:nvGrpSpPr>
        <p:grpSpPr>
          <a:xfrm>
            <a:off x="457200" y="571500"/>
            <a:ext cx="6781800" cy="925815"/>
            <a:chOff x="1981200" y="941085"/>
            <a:chExt cx="6781800" cy="925815"/>
          </a:xfrm>
        </p:grpSpPr>
        <p:sp>
          <p:nvSpPr>
            <p:cNvPr id="4" name="TextBox 3">
              <a:extLst>
                <a:ext uri="{FF2B5EF4-FFF2-40B4-BE49-F238E27FC236}">
                  <a16:creationId xmlns:a16="http://schemas.microsoft.com/office/drawing/2014/main" id="{CC94B302-F962-59D8-3010-A8BF508F04FD}"/>
                </a:ext>
              </a:extLst>
            </p:cNvPr>
            <p:cNvSpPr txBox="1"/>
            <p:nvPr/>
          </p:nvSpPr>
          <p:spPr>
            <a:xfrm>
              <a:off x="1981200" y="941085"/>
              <a:ext cx="6781800" cy="784830"/>
            </a:xfrm>
            <a:prstGeom prst="rect">
              <a:avLst/>
            </a:prstGeom>
            <a:noFill/>
          </p:spPr>
          <p:txBody>
            <a:bodyPr wrap="square" rtlCol="0">
              <a:spAutoFit/>
            </a:bodyPr>
            <a:lstStyle/>
            <a:p>
              <a:r>
                <a:rPr lang="en-US" sz="4500" b="1">
                  <a:solidFill>
                    <a:schemeClr val="accent2">
                      <a:lumMod val="50000"/>
                    </a:schemeClr>
                  </a:solidFill>
                  <a:latin typeface="Arial" panose="020B0604020202020204" pitchFamily="34" charset="0"/>
                  <a:cs typeface="Arial" panose="020B0604020202020204" pitchFamily="34" charset="0"/>
                </a:rPr>
                <a:t>Hướng dẫn trả lời </a:t>
              </a:r>
            </a:p>
          </p:txBody>
        </p:sp>
        <p:cxnSp>
          <p:nvCxnSpPr>
            <p:cNvPr id="7" name="Straight Connector 6">
              <a:extLst>
                <a:ext uri="{FF2B5EF4-FFF2-40B4-BE49-F238E27FC236}">
                  <a16:creationId xmlns:a16="http://schemas.microsoft.com/office/drawing/2014/main" id="{9E7AC451-D92F-BA10-53ED-C5A8276A7CAD}"/>
                </a:ext>
              </a:extLst>
            </p:cNvPr>
            <p:cNvCxnSpPr/>
            <p:nvPr/>
          </p:nvCxnSpPr>
          <p:spPr>
            <a:xfrm>
              <a:off x="2057400" y="1866900"/>
              <a:ext cx="5486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Speech Bubble: Rectangle with Corners Rounded 11">
            <a:extLst>
              <a:ext uri="{FF2B5EF4-FFF2-40B4-BE49-F238E27FC236}">
                <a16:creationId xmlns:a16="http://schemas.microsoft.com/office/drawing/2014/main" id="{C864B435-31CF-8E52-1B3C-2D3D394AE5E2}"/>
              </a:ext>
            </a:extLst>
          </p:cNvPr>
          <p:cNvSpPr/>
          <p:nvPr/>
        </p:nvSpPr>
        <p:spPr>
          <a:xfrm>
            <a:off x="1143000" y="2933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Không gian trưng bày tác phẩm khai thác không gian công cộng.</a:t>
            </a:r>
            <a:endParaRPr lang="en-US" sz="4000">
              <a:solidFill>
                <a:schemeClr val="tx1"/>
              </a:solidFill>
            </a:endParaRPr>
          </a:p>
        </p:txBody>
      </p:sp>
      <p:sp>
        <p:nvSpPr>
          <p:cNvPr id="13" name="Speech Bubble: Rectangle with Corners Rounded 12">
            <a:extLst>
              <a:ext uri="{FF2B5EF4-FFF2-40B4-BE49-F238E27FC236}">
                <a16:creationId xmlns:a16="http://schemas.microsoft.com/office/drawing/2014/main" id="{7B95F4C6-5A58-C7E7-3D60-4B391A267608}"/>
              </a:ext>
            </a:extLst>
          </p:cNvPr>
          <p:cNvSpPr/>
          <p:nvPr/>
        </p:nvSpPr>
        <p:spPr>
          <a:xfrm>
            <a:off x="1143000" y="5981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Tác phẩm được làm từ: lá cây, rác thải</a:t>
            </a:r>
            <a:r>
              <a:rPr lang="en-US" sz="4000">
                <a:solidFill>
                  <a:schemeClr val="tx1"/>
                </a:solidFill>
                <a:latin typeface="Arial" panose="020B0604020202020204" pitchFamily="34" charset="0"/>
                <a:cs typeface="Arial" panose="020B0604020202020204" pitchFamily="34" charset="0"/>
              </a:rPr>
              <a:t>, gỗ </a:t>
            </a:r>
            <a:r>
              <a:rPr lang="vi-VN" sz="4000">
                <a:solidFill>
                  <a:schemeClr val="tx1"/>
                </a:solidFill>
              </a:rPr>
              <a:t>…</a:t>
            </a:r>
            <a:endParaRPr lang="en-US" sz="4000">
              <a:solidFill>
                <a:schemeClr val="tx1"/>
              </a:solidFill>
            </a:endParaRPr>
          </a:p>
        </p:txBody>
      </p:sp>
    </p:spTree>
    <p:extLst>
      <p:ext uri="{BB962C8B-B14F-4D97-AF65-F5344CB8AC3E}">
        <p14:creationId xmlns:p14="http://schemas.microsoft.com/office/powerpoint/2010/main" val="6214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892</Words>
  <Application>Microsoft Office PowerPoint</Application>
  <PresentationFormat>Custom</PresentationFormat>
  <Paragraphs>83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DELL</dc:creator>
  <cp:lastModifiedBy>STD_DELL</cp:lastModifiedBy>
  <cp:revision>7</cp:revision>
  <dcterms:created xsi:type="dcterms:W3CDTF">2006-08-16T00:00:00Z</dcterms:created>
  <dcterms:modified xsi:type="dcterms:W3CDTF">2024-10-09T03:48:43Z</dcterms:modified>
  <dc:identifier>DAFszvnF6ww</dc:identifier>
</cp:coreProperties>
</file>