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ppt/notesSlides/notesSlide1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2.xml" ContentType="application/vnd.openxmlformats-officedocument.presentationml.notesSlide+xml"/>
  <Override PartName="/ppt/media/audio6.wav" ContentType="audio/wav"/>
  <Override PartName="/ppt/media/audio7.wav" ContentType="audio/wav"/>
  <Override PartName="/ppt/notesSlides/notesSlide13.xml" ContentType="application/vnd.openxmlformats-officedocument.presentationml.notesSlide+xml"/>
  <Override PartName="/ppt/media/audio8.wav" ContentType="audio/wav"/>
  <Override PartName="/ppt/notesSlides/notesSlide14.xml" ContentType="application/vnd.openxmlformats-officedocument.presentationml.notesSlide+xml"/>
  <Override PartName="/ppt/media/audio9.wav" ContentType="audio/wav"/>
  <Override PartName="/ppt/notesSlides/notesSlide15.xml" ContentType="application/vnd.openxmlformats-officedocument.presentationml.notesSlide+xml"/>
  <Override PartName="/ppt/media/audio10.wav" ContentType="audio/wav"/>
  <Override PartName="/ppt/media/audio11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4"/>
  </p:notesMasterIdLst>
  <p:sldIdLst>
    <p:sldId id="580" r:id="rId11"/>
    <p:sldId id="470" r:id="rId12"/>
    <p:sldId id="589" r:id="rId13"/>
    <p:sldId id="587" r:id="rId14"/>
    <p:sldId id="579" r:id="rId15"/>
    <p:sldId id="558" r:id="rId16"/>
    <p:sldId id="521" r:id="rId17"/>
    <p:sldId id="522" r:id="rId18"/>
    <p:sldId id="568" r:id="rId19"/>
    <p:sldId id="555" r:id="rId20"/>
    <p:sldId id="560" r:id="rId21"/>
    <p:sldId id="561" r:id="rId22"/>
    <p:sldId id="562" r:id="rId23"/>
    <p:sldId id="563" r:id="rId24"/>
    <p:sldId id="565" r:id="rId25"/>
    <p:sldId id="586" r:id="rId26"/>
    <p:sldId id="573" r:id="rId27"/>
    <p:sldId id="574" r:id="rId28"/>
    <p:sldId id="575" r:id="rId29"/>
    <p:sldId id="576" r:id="rId30"/>
    <p:sldId id="577" r:id="rId31"/>
    <p:sldId id="578" r:id="rId32"/>
    <p:sldId id="492" r:id="rId33"/>
  </p:sldIdLst>
  <p:sldSz cx="12190413" cy="6859588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FF"/>
    <a:srgbClr val="31709C"/>
    <a:srgbClr val="666699"/>
    <a:srgbClr val="FFBF53"/>
    <a:srgbClr val="F0F0EE"/>
    <a:srgbClr val="4E4A4F"/>
    <a:srgbClr val="3296A8"/>
    <a:srgbClr val="6D8AAB"/>
    <a:srgbClr val="769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840" autoAdjust="0"/>
  </p:normalViewPr>
  <p:slideViewPr>
    <p:cSldViewPr snapToGrid="0" showGuides="1">
      <p:cViewPr varScale="1">
        <p:scale>
          <a:sx n="67" d="100"/>
          <a:sy n="67" d="100"/>
        </p:scale>
        <p:origin x="696" y="66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DF7F23E-D98F-4078-B742-EFE8875C95CC}" type="slidenum">
              <a:rPr lang="en-US" smtClean="0">
                <a:solidFill>
                  <a:prstClr val="black"/>
                </a:solidFill>
              </a:rPr>
              <a:pPr eaLnBrk="1" hangingPunct="1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01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D0459AC-E546-41BA-858C-919856C86753}" type="slidenum">
              <a:rPr lang="en-US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13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FB44692-94C0-4E67-BC4A-99B2E008B323}" type="slidenum">
              <a:rPr lang="en-US" smtClean="0">
                <a:solidFill>
                  <a:prstClr val="black"/>
                </a:solidFill>
              </a:rPr>
              <a:pPr eaLnBrk="1" hangingPunct="1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D55B06D-4FF5-4941-A3C1-8E600CA8F2EF}" type="slidenum">
              <a:rPr lang="en-US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67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0594E10-0B99-4451-BCC0-ABD85CAE90EC}" type="slidenum">
              <a:rPr 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1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9AFE2BD-04E9-4BF8-91BC-5326BAB7989E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20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98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11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99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B6D4BCA2-E5B4-45AE-A586-6AD86B503FD1}" type="slidenum">
              <a:rPr lang="zh-CN" altLang="en-US">
                <a:ea typeface="宋体" panose="02010600030101010101" pitchFamily="2" charset="-122"/>
              </a:rPr>
              <a:pPr/>
              <a:t>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8843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8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396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033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73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0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12591"/>
      </p:ext>
    </p:extLst>
  </p:cSld>
  <p:clrMapOvr>
    <a:masterClrMapping/>
  </p:clrMapOvr>
  <p:transition spd="slow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jpeg"/><Relationship Id="rId10" Type="http://schemas.openxmlformats.org/officeDocument/2006/relationships/image" Target="../media/image36.gif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5.wav"/><Relationship Id="rId5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0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1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jp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u xuân rực rỡ tại Lễ hội hoa xuân Ecop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1248" cy="32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 điểm du xuân không nên bỏ lỡ - Ngôi s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9" y="0"/>
            <a:ext cx="5999163" cy="33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: Nhộn nhịp xin chữ đầu năm mới xuân Kỷ Hợ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2510"/>
            <a:ext cx="6191250" cy="37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06;p36"/>
          <p:cNvSpPr txBox="1">
            <a:spLocks/>
          </p:cNvSpPr>
          <p:nvPr/>
        </p:nvSpPr>
        <p:spPr>
          <a:xfrm>
            <a:off x="3565121" y="2205327"/>
            <a:ext cx="4942271" cy="1002793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err="1" smtClean="0">
                <a:latin typeface="UTM ThuPhap Thien An" panose="02040603050506020204" pitchFamily="18" charset="0"/>
              </a:rPr>
              <a:t>Mùa</a:t>
            </a:r>
            <a:r>
              <a:rPr lang="en-GB" sz="5400" dirty="0" smtClean="0">
                <a:latin typeface="UTM ThuPhap Thien An" panose="02040603050506020204" pitchFamily="18" charset="0"/>
              </a:rPr>
              <a:t> </a:t>
            </a:r>
            <a:r>
              <a:rPr lang="en-GB" sz="5400" dirty="0" err="1" smtClean="0">
                <a:latin typeface="UTM ThuPhap Thien An" panose="02040603050506020204" pitchFamily="18" charset="0"/>
              </a:rPr>
              <a:t>xuân</a:t>
            </a:r>
            <a:r>
              <a:rPr lang="en-GB" sz="5400" dirty="0" smtClean="0">
                <a:latin typeface="UTM ThuPhap Thien An" panose="02040603050506020204" pitchFamily="18" charset="0"/>
              </a:rPr>
              <a:t> </a:t>
            </a:r>
            <a:r>
              <a:rPr lang="en-GB" sz="5400" dirty="0" err="1" smtClean="0">
                <a:latin typeface="UTM ThuPhap Thien An" panose="02040603050506020204" pitchFamily="18" charset="0"/>
              </a:rPr>
              <a:t>ơi</a:t>
            </a:r>
            <a:r>
              <a:rPr lang="en-GB" sz="5400" dirty="0" smtClean="0">
                <a:latin typeface="UTM ThuPhap Thien An" panose="02040603050506020204" pitchFamily="18" charset="0"/>
              </a:rPr>
              <a:t/>
            </a:r>
            <a:br>
              <a:rPr lang="en-GB" sz="5400" dirty="0" smtClean="0">
                <a:latin typeface="UTM ThuPhap Thien An" panose="02040603050506020204" pitchFamily="18" charset="0"/>
              </a:rPr>
            </a:br>
            <a:endParaRPr lang="en-GB" sz="5400" dirty="0"/>
          </a:p>
        </p:txBody>
      </p:sp>
      <p:pic>
        <p:nvPicPr>
          <p:cNvPr id="1034" name="Picture 10" descr="Bùng nổ&quot; phong trào du xuân đầu năm dịp tết 20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346497"/>
            <a:ext cx="5999164" cy="35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ùa-Xuân-Ơi-Xuân-Đã-Về-Nhạc-Tết-Thiếu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61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850932"/>
              </p:ext>
            </p:extLst>
          </p:nvPr>
        </p:nvGraphicFramePr>
        <p:xfrm>
          <a:off x="874604" y="132398"/>
          <a:ext cx="11189876" cy="1315418"/>
        </p:xfrm>
        <a:graphic>
          <a:graphicData uri="http://schemas.openxmlformats.org/drawingml/2006/table">
            <a:tbl>
              <a:tblPr firstRow="1" firstCol="1" bandRow="1"/>
              <a:tblGrid>
                <a:gridCol w="3318581">
                  <a:extLst>
                    <a:ext uri="{9D8B030D-6E8A-4147-A177-3AD203B41FA5}">
                      <a16:colId xmlns:a16="http://schemas.microsoft.com/office/drawing/2014/main" val="1867393149"/>
                    </a:ext>
                  </a:extLst>
                </a:gridCol>
                <a:gridCol w="7871295">
                  <a:extLst>
                    <a:ext uri="{9D8B030D-6E8A-4147-A177-3AD203B41FA5}">
                      <a16:colId xmlns:a16="http://schemas.microsoft.com/office/drawing/2014/main" val="1302801232"/>
                    </a:ext>
                  </a:extLst>
                </a:gridCol>
              </a:tblGrid>
              <a:tr h="6718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1: NGƯỜI KHÁM PHÁ HÌNH ẢNH </a:t>
                      </a:r>
                      <a:endParaRPr lang="en-GB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miêu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bối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lang="en-GB" sz="20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miêu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54852"/>
                  </a:ext>
                </a:extLst>
              </a:tr>
              <a:tr h="415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ấn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tượng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709528"/>
                  </a:ext>
                </a:extLst>
              </a:tr>
              <a:tr h="207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70317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397451"/>
              </p:ext>
            </p:extLst>
          </p:nvPr>
        </p:nvGraphicFramePr>
        <p:xfrm>
          <a:off x="2015410" y="1592968"/>
          <a:ext cx="10049070" cy="1461114"/>
        </p:xfrm>
        <a:graphic>
          <a:graphicData uri="http://schemas.openxmlformats.org/drawingml/2006/table">
            <a:tbl>
              <a:tblPr firstRow="1" firstCol="1" bandRow="1"/>
              <a:tblGrid>
                <a:gridCol w="2942926">
                  <a:extLst>
                    <a:ext uri="{9D8B030D-6E8A-4147-A177-3AD203B41FA5}">
                      <a16:colId xmlns:a16="http://schemas.microsoft.com/office/drawing/2014/main" val="2717351932"/>
                    </a:ext>
                  </a:extLst>
                </a:gridCol>
                <a:gridCol w="3756089">
                  <a:extLst>
                    <a:ext uri="{9D8B030D-6E8A-4147-A177-3AD203B41FA5}">
                      <a16:colId xmlns:a16="http://schemas.microsoft.com/office/drawing/2014/main" val="4261777184"/>
                    </a:ext>
                  </a:extLst>
                </a:gridCol>
                <a:gridCol w="3350055">
                  <a:extLst>
                    <a:ext uri="{9D8B030D-6E8A-4147-A177-3AD203B41FA5}">
                      <a16:colId xmlns:a16="http://schemas.microsoft.com/office/drawing/2014/main" val="4259190520"/>
                    </a:ext>
                  </a:extLst>
                </a:gridCol>
              </a:tblGrid>
              <a:tr h="67841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2: NGƯỜI ĐI TÌM TỪ HAY </a:t>
                      </a:r>
                      <a:endParaRPr lang="en-GB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hay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mọi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đắc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ý 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741"/>
                  </a:ext>
                </a:extLst>
              </a:tr>
              <a:tr h="331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 hay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452005"/>
                  </a:ext>
                </a:extLst>
              </a:tr>
              <a:tr h="38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 smtClean="0">
                        <a:solidFill>
                          <a:srgbClr val="00264D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24924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711386"/>
              </p:ext>
            </p:extLst>
          </p:nvPr>
        </p:nvGraphicFramePr>
        <p:xfrm>
          <a:off x="2015410" y="3268034"/>
          <a:ext cx="10049069" cy="1385052"/>
        </p:xfrm>
        <a:graphic>
          <a:graphicData uri="http://schemas.openxmlformats.org/drawingml/2006/table">
            <a:tbl>
              <a:tblPr firstRow="1" firstCol="1" bandRow="1"/>
              <a:tblGrid>
                <a:gridCol w="2942926">
                  <a:extLst>
                    <a:ext uri="{9D8B030D-6E8A-4147-A177-3AD203B41FA5}">
                      <a16:colId xmlns:a16="http://schemas.microsoft.com/office/drawing/2014/main" val="1981452892"/>
                    </a:ext>
                  </a:extLst>
                </a:gridCol>
                <a:gridCol w="3756088">
                  <a:extLst>
                    <a:ext uri="{9D8B030D-6E8A-4147-A177-3AD203B41FA5}">
                      <a16:colId xmlns:a16="http://schemas.microsoft.com/office/drawing/2014/main" val="2075146355"/>
                    </a:ext>
                  </a:extLst>
                </a:gridCol>
                <a:gridCol w="3350055">
                  <a:extLst>
                    <a:ext uri="{9D8B030D-6E8A-4147-A177-3AD203B41FA5}">
                      <a16:colId xmlns:a16="http://schemas.microsoft.com/office/drawing/2014/main" val="1588194645"/>
                    </a:ext>
                  </a:extLst>
                </a:gridCol>
              </a:tblGrid>
              <a:tr h="66750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3: NHÀ TU TỪ HỌC</a:t>
                      </a:r>
                      <a:endParaRPr lang="en-GB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nêu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biện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pháp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lang="en-GB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endParaRPr lang="en-GB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70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23925"/>
                  </a:ext>
                </a:extLst>
              </a:tr>
              <a:tr h="326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sở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931711"/>
                  </a:ext>
                </a:extLst>
              </a:tr>
              <a:tr h="370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254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96774"/>
              </p:ext>
            </p:extLst>
          </p:nvPr>
        </p:nvGraphicFramePr>
        <p:xfrm>
          <a:off x="718455" y="4867038"/>
          <a:ext cx="11346024" cy="1918326"/>
        </p:xfrm>
        <a:graphic>
          <a:graphicData uri="http://schemas.openxmlformats.org/drawingml/2006/table">
            <a:tbl>
              <a:tblPr firstRow="1" firstCol="1" bandRow="1"/>
              <a:tblGrid>
                <a:gridCol w="2383073">
                  <a:extLst>
                    <a:ext uri="{9D8B030D-6E8A-4147-A177-3AD203B41FA5}">
                      <a16:colId xmlns:a16="http://schemas.microsoft.com/office/drawing/2014/main" val="1350150616"/>
                    </a:ext>
                  </a:extLst>
                </a:gridCol>
                <a:gridCol w="3681310">
                  <a:extLst>
                    <a:ext uri="{9D8B030D-6E8A-4147-A177-3AD203B41FA5}">
                      <a16:colId xmlns:a16="http://schemas.microsoft.com/office/drawing/2014/main" val="2184571860"/>
                    </a:ext>
                  </a:extLst>
                </a:gridCol>
                <a:gridCol w="5186349">
                  <a:extLst>
                    <a:ext uri="{9D8B030D-6E8A-4147-A177-3AD203B41FA5}">
                      <a16:colId xmlns:a16="http://schemas.microsoft.com/office/drawing/2014/main" val="3468030613"/>
                    </a:ext>
                  </a:extLst>
                </a:gridCol>
                <a:gridCol w="95292">
                  <a:extLst>
                    <a:ext uri="{9D8B030D-6E8A-4147-A177-3AD203B41FA5}">
                      <a16:colId xmlns:a16="http://schemas.microsoft.com/office/drawing/2014/main" val="65456570"/>
                    </a:ext>
                  </a:extLst>
                </a:gridCol>
              </a:tblGrid>
              <a:tr h="59309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ahnschrift Light Semi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4: NHÀ ÂM ĐIỆU HỌC</a:t>
                      </a:r>
                      <a:endParaRPr lang="en-GB" sz="20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Bahnschrift Light Semi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nêu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gieo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vần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ngắt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nhịp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khổ</a:t>
                      </a:r>
                      <a:r>
                        <a:rPr lang="en-GB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endParaRPr lang="en-GB" sz="2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835218"/>
                  </a:ext>
                </a:extLst>
              </a:tr>
              <a:tr h="346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vần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nhịp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353168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965322"/>
                  </a:ext>
                </a:extLst>
              </a:tr>
              <a:tr h="593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217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7" y="2000809"/>
            <a:ext cx="2297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THẢO LUẬN NHÓM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445951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26932"/>
              </p:ext>
            </p:extLst>
          </p:nvPr>
        </p:nvGraphicFramePr>
        <p:xfrm>
          <a:off x="531846" y="654912"/>
          <a:ext cx="10982130" cy="4487784"/>
        </p:xfrm>
        <a:graphic>
          <a:graphicData uri="http://schemas.openxmlformats.org/drawingml/2006/table">
            <a:tbl>
              <a:tblPr firstRow="1" firstCol="1" bandRow="1"/>
              <a:tblGrid>
                <a:gridCol w="3635132">
                  <a:extLst>
                    <a:ext uri="{9D8B030D-6E8A-4147-A177-3AD203B41FA5}">
                      <a16:colId xmlns:a16="http://schemas.microsoft.com/office/drawing/2014/main" val="1867393149"/>
                    </a:ext>
                  </a:extLst>
                </a:gridCol>
                <a:gridCol w="7346998">
                  <a:extLst>
                    <a:ext uri="{9D8B030D-6E8A-4147-A177-3AD203B41FA5}">
                      <a16:colId xmlns:a16="http://schemas.microsoft.com/office/drawing/2014/main" val="1302801232"/>
                    </a:ext>
                  </a:extLst>
                </a:gridCol>
              </a:tblGrid>
              <a:tr h="20416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1: NGƯỜI KHÁM PHÁ HÌNH ẢNH </a:t>
                      </a:r>
                      <a:endParaRPr lang="en-GB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miêu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bối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lang="en-GB" sz="3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miêu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GB" sz="3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GB" sz="3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54852"/>
                  </a:ext>
                </a:extLst>
              </a:tr>
              <a:tr h="1578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ấn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tượng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ảnh</a:t>
                      </a:r>
                      <a:r>
                        <a:rPr lang="en-GB" sz="36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36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GB" sz="36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709528"/>
                  </a:ext>
                </a:extLst>
              </a:tr>
              <a:tr h="867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703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462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34859"/>
              </p:ext>
            </p:extLst>
          </p:nvPr>
        </p:nvGraphicFramePr>
        <p:xfrm>
          <a:off x="569165" y="737119"/>
          <a:ext cx="10963471" cy="5281128"/>
        </p:xfrm>
        <a:graphic>
          <a:graphicData uri="http://schemas.openxmlformats.org/drawingml/2006/table">
            <a:tbl>
              <a:tblPr firstRow="1" firstCol="1" bandRow="1"/>
              <a:tblGrid>
                <a:gridCol w="2514375">
                  <a:extLst>
                    <a:ext uri="{9D8B030D-6E8A-4147-A177-3AD203B41FA5}">
                      <a16:colId xmlns:a16="http://schemas.microsoft.com/office/drawing/2014/main" val="2717351932"/>
                    </a:ext>
                  </a:extLst>
                </a:gridCol>
                <a:gridCol w="3802394">
                  <a:extLst>
                    <a:ext uri="{9D8B030D-6E8A-4147-A177-3AD203B41FA5}">
                      <a16:colId xmlns:a16="http://schemas.microsoft.com/office/drawing/2014/main" val="4261777184"/>
                    </a:ext>
                  </a:extLst>
                </a:gridCol>
                <a:gridCol w="4646702">
                  <a:extLst>
                    <a:ext uri="{9D8B030D-6E8A-4147-A177-3AD203B41FA5}">
                      <a16:colId xmlns:a16="http://schemas.microsoft.com/office/drawing/2014/main" val="4259190520"/>
                    </a:ext>
                  </a:extLst>
                </a:gridCol>
              </a:tblGrid>
              <a:tr h="245208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2: NGƯỜI ĐI TÌM TỪ HAY </a:t>
                      </a:r>
                      <a:endParaRPr lang="en-GB" sz="4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hay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mọi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đắc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ý 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741"/>
                  </a:ext>
                </a:extLst>
              </a:tr>
              <a:tr h="1414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hay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452005"/>
                  </a:ext>
                </a:extLst>
              </a:tr>
              <a:tr h="1414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 smtClean="0">
                        <a:solidFill>
                          <a:srgbClr val="00264D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249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165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59157"/>
              </p:ext>
            </p:extLst>
          </p:nvPr>
        </p:nvGraphicFramePr>
        <p:xfrm>
          <a:off x="728342" y="836661"/>
          <a:ext cx="10786187" cy="4149225"/>
        </p:xfrm>
        <a:graphic>
          <a:graphicData uri="http://schemas.openxmlformats.org/drawingml/2006/table">
            <a:tbl>
              <a:tblPr firstRow="1" firstCol="1" bandRow="1"/>
              <a:tblGrid>
                <a:gridCol w="3158795">
                  <a:extLst>
                    <a:ext uri="{9D8B030D-6E8A-4147-A177-3AD203B41FA5}">
                      <a16:colId xmlns:a16="http://schemas.microsoft.com/office/drawing/2014/main" val="1981452892"/>
                    </a:ext>
                  </a:extLst>
                </a:gridCol>
                <a:gridCol w="3541715">
                  <a:extLst>
                    <a:ext uri="{9D8B030D-6E8A-4147-A177-3AD203B41FA5}">
                      <a16:colId xmlns:a16="http://schemas.microsoft.com/office/drawing/2014/main" val="2075146355"/>
                    </a:ext>
                  </a:extLst>
                </a:gridCol>
                <a:gridCol w="4085677">
                  <a:extLst>
                    <a:ext uri="{9D8B030D-6E8A-4147-A177-3AD203B41FA5}">
                      <a16:colId xmlns:a16="http://schemas.microsoft.com/office/drawing/2014/main" val="1588194645"/>
                    </a:ext>
                  </a:extLst>
                </a:gridCol>
              </a:tblGrid>
              <a:tr h="1999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3: NHÀ TU TỪ HỌC</a:t>
                      </a:r>
                      <a:endParaRPr lang="en-GB" sz="4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nêu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biện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pháp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lang="en-GB" sz="40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r>
                        <a:rPr lang="en-GB" sz="40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40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23925"/>
                  </a:ext>
                </a:extLst>
              </a:tr>
              <a:tr h="977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sở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931711"/>
                  </a:ext>
                </a:extLst>
              </a:tr>
              <a:tr h="1172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25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245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721327"/>
              </p:ext>
            </p:extLst>
          </p:nvPr>
        </p:nvGraphicFramePr>
        <p:xfrm>
          <a:off x="242690" y="470094"/>
          <a:ext cx="11673373" cy="5103001"/>
        </p:xfrm>
        <a:graphic>
          <a:graphicData uri="http://schemas.openxmlformats.org/drawingml/2006/table">
            <a:tbl>
              <a:tblPr firstRow="1" firstCol="1" bandRow="1"/>
              <a:tblGrid>
                <a:gridCol w="2451828">
                  <a:extLst>
                    <a:ext uri="{9D8B030D-6E8A-4147-A177-3AD203B41FA5}">
                      <a16:colId xmlns:a16="http://schemas.microsoft.com/office/drawing/2014/main" val="1350150616"/>
                    </a:ext>
                  </a:extLst>
                </a:gridCol>
                <a:gridCol w="3567256">
                  <a:extLst>
                    <a:ext uri="{9D8B030D-6E8A-4147-A177-3AD203B41FA5}">
                      <a16:colId xmlns:a16="http://schemas.microsoft.com/office/drawing/2014/main" val="2184571860"/>
                    </a:ext>
                  </a:extLst>
                </a:gridCol>
                <a:gridCol w="5560309">
                  <a:extLst>
                    <a:ext uri="{9D8B030D-6E8A-4147-A177-3AD203B41FA5}">
                      <a16:colId xmlns:a16="http://schemas.microsoft.com/office/drawing/2014/main" val="3468030613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65456570"/>
                    </a:ext>
                  </a:extLst>
                </a:gridCol>
              </a:tblGrid>
              <a:tr h="155104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b="1" dirty="0">
                          <a:solidFill>
                            <a:srgbClr val="C00000"/>
                          </a:solidFill>
                          <a:effectLst/>
                          <a:latin typeface="Bahnschrift Light Semi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 4: NHÀ ÂM ĐIỆU HỌC</a:t>
                      </a:r>
                      <a:endParaRPr lang="en-GB" sz="4000" b="1" dirty="0">
                        <a:solidFill>
                          <a:srgbClr val="C00000"/>
                        </a:solidFill>
                        <a:effectLst/>
                        <a:latin typeface="Bahnschrift Light Semi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nêu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gieo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vần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ngắt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nhịp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khổ</a:t>
                      </a: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endParaRPr lang="en-GB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835218"/>
                  </a:ext>
                </a:extLst>
              </a:tr>
              <a:tr h="1026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vần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nhịp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dirty="0" err="1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GB" sz="3200" dirty="0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(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GB" sz="32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3200" dirty="0" err="1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GB" sz="3200" dirty="0" smtClean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353168"/>
                  </a:ext>
                </a:extLst>
              </a:tr>
              <a:tr h="1023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dirty="0" smtClean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965322"/>
                  </a:ext>
                </a:extLst>
              </a:tr>
              <a:tr h="1485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 err="1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…….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21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198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844597"/>
              </p:ext>
            </p:extLst>
          </p:nvPr>
        </p:nvGraphicFramePr>
        <p:xfrm>
          <a:off x="223119" y="796637"/>
          <a:ext cx="11873631" cy="5695688"/>
        </p:xfrm>
        <a:graphic>
          <a:graphicData uri="http://schemas.openxmlformats.org/drawingml/2006/table">
            <a:tbl>
              <a:tblPr firstRow="1" firstCol="1" bandRow="1"/>
              <a:tblGrid>
                <a:gridCol w="1024319">
                  <a:extLst>
                    <a:ext uri="{9D8B030D-6E8A-4147-A177-3AD203B41FA5}">
                      <a16:colId xmlns:a16="http://schemas.microsoft.com/office/drawing/2014/main" val="1442713443"/>
                    </a:ext>
                  </a:extLst>
                </a:gridCol>
                <a:gridCol w="1441682">
                  <a:extLst>
                    <a:ext uri="{9D8B030D-6E8A-4147-A177-3AD203B41FA5}">
                      <a16:colId xmlns:a16="http://schemas.microsoft.com/office/drawing/2014/main" val="2151225451"/>
                    </a:ext>
                  </a:extLst>
                </a:gridCol>
                <a:gridCol w="2989087">
                  <a:extLst>
                    <a:ext uri="{9D8B030D-6E8A-4147-A177-3AD203B41FA5}">
                      <a16:colId xmlns:a16="http://schemas.microsoft.com/office/drawing/2014/main" val="2078897001"/>
                    </a:ext>
                  </a:extLst>
                </a:gridCol>
                <a:gridCol w="1694143">
                  <a:extLst>
                    <a:ext uri="{9D8B030D-6E8A-4147-A177-3AD203B41FA5}">
                      <a16:colId xmlns:a16="http://schemas.microsoft.com/office/drawing/2014/main" val="1335614089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1580827831"/>
                    </a:ext>
                  </a:extLst>
                </a:gridCol>
              </a:tblGrid>
              <a:tr h="4830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GB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828104"/>
                  </a:ext>
                </a:extLst>
              </a:tr>
              <a:tr h="48300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Mỗi năm hoa đào nở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-&gt;Tết đến, xuân về, công việc lặp đi lặp lại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1296"/>
                  </a:ext>
                </a:extLst>
              </a:tr>
              <a:tr h="44933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đắt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00527"/>
                  </a:ext>
                </a:extLst>
              </a:tr>
              <a:tr h="72450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i="1" dirty="0" smtClean="0">
                        <a:solidFill>
                          <a:srgbClr val="00264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i="1" dirty="0" smtClean="0">
                        <a:solidFill>
                          <a:srgbClr val="00264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000" b="1" i="1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956661"/>
                  </a:ext>
                </a:extLst>
              </a:tr>
              <a:tr h="109529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phượng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Hoán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hảo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238113"/>
                  </a:ext>
                </a:extLst>
              </a:tr>
              <a:tr h="103769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khen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khen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khâm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407681"/>
                  </a:ext>
                </a:extLst>
              </a:tr>
              <a:tr h="1207508">
                <a:tc gridSpan="5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420630"/>
                  </a:ext>
                </a:extLst>
              </a:tr>
            </a:tbl>
          </a:graphicData>
        </a:graphic>
      </p:graphicFrame>
      <p:sp>
        <p:nvSpPr>
          <p:cNvPr id="3" name="Cloud Callout 2"/>
          <p:cNvSpPr/>
          <p:nvPr/>
        </p:nvSpPr>
        <p:spPr>
          <a:xfrm>
            <a:off x="1638300" y="4895850"/>
            <a:ext cx="8543925" cy="18002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ý? 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2B2CA72-0D9C-4907-ABB4-D1B329754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47" y="162000"/>
            <a:ext cx="7315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1.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Hình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ông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quá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khứ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(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đắc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ý)</a:t>
            </a:r>
            <a:endParaRPr lang="zh-CN" altLang="en-US" sz="2800" b="1" i="1" dirty="0">
              <a:solidFill>
                <a:srgbClr val="FF0000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947505"/>
              </p:ext>
            </p:extLst>
          </p:nvPr>
        </p:nvGraphicFramePr>
        <p:xfrm>
          <a:off x="202482" y="5354957"/>
          <a:ext cx="11873631" cy="1392208"/>
        </p:xfrm>
        <a:graphic>
          <a:graphicData uri="http://schemas.openxmlformats.org/drawingml/2006/table">
            <a:tbl>
              <a:tblPr firstRow="1" firstCol="1" bandRow="1"/>
              <a:tblGrid>
                <a:gridCol w="11873631">
                  <a:extLst>
                    <a:ext uri="{9D8B030D-6E8A-4147-A177-3AD203B41FA5}">
                      <a16:colId xmlns:a16="http://schemas.microsoft.com/office/drawing/2014/main" val="1442713443"/>
                    </a:ext>
                  </a:extLst>
                </a:gridCol>
              </a:tblGrid>
              <a:tr h="139220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"/>
                      </a:pP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khứ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"/>
                      </a:pP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vinh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2063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892019"/>
              </p:ext>
            </p:extLst>
          </p:nvPr>
        </p:nvGraphicFramePr>
        <p:xfrm>
          <a:off x="202482" y="568034"/>
          <a:ext cx="11873631" cy="6156616"/>
        </p:xfrm>
        <a:graphic>
          <a:graphicData uri="http://schemas.openxmlformats.org/drawingml/2006/table">
            <a:tbl>
              <a:tblPr firstRow="1" firstCol="1" bandRow="1"/>
              <a:tblGrid>
                <a:gridCol w="1024319">
                  <a:extLst>
                    <a:ext uri="{9D8B030D-6E8A-4147-A177-3AD203B41FA5}">
                      <a16:colId xmlns:a16="http://schemas.microsoft.com/office/drawing/2014/main" val="1442713443"/>
                    </a:ext>
                  </a:extLst>
                </a:gridCol>
                <a:gridCol w="1441682">
                  <a:extLst>
                    <a:ext uri="{9D8B030D-6E8A-4147-A177-3AD203B41FA5}">
                      <a16:colId xmlns:a16="http://schemas.microsoft.com/office/drawing/2014/main" val="2151225451"/>
                    </a:ext>
                  </a:extLst>
                </a:gridCol>
                <a:gridCol w="2989087">
                  <a:extLst>
                    <a:ext uri="{9D8B030D-6E8A-4147-A177-3AD203B41FA5}">
                      <a16:colId xmlns:a16="http://schemas.microsoft.com/office/drawing/2014/main" val="2078897001"/>
                    </a:ext>
                  </a:extLst>
                </a:gridCol>
                <a:gridCol w="1694143">
                  <a:extLst>
                    <a:ext uri="{9D8B030D-6E8A-4147-A177-3AD203B41FA5}">
                      <a16:colId xmlns:a16="http://schemas.microsoft.com/office/drawing/2014/main" val="1335614089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1580827831"/>
                    </a:ext>
                  </a:extLst>
                </a:gridCol>
              </a:tblGrid>
              <a:tr h="71378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GB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GB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GB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828104"/>
                  </a:ext>
                </a:extLst>
              </a:tr>
              <a:tr h="5285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nở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-&gt;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1296"/>
                  </a:ext>
                </a:extLst>
              </a:tr>
              <a:tr h="54212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đắt</a:t>
                      </a:r>
                      <a:r>
                        <a:rPr lang="en-GB" sz="2000" baseline="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hang.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00527"/>
                  </a:ext>
                </a:extLst>
              </a:tr>
              <a:tr h="79282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i="1" dirty="0" smtClean="0">
                        <a:solidFill>
                          <a:srgbClr val="00264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b="1" i="1" dirty="0" smtClean="0">
                        <a:solidFill>
                          <a:srgbClr val="00264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000" b="1" i="1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i="1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956661"/>
                  </a:ext>
                </a:extLst>
              </a:tr>
              <a:tr h="119858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phượng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Hoán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hảo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238113"/>
                  </a:ext>
                </a:extLst>
              </a:tr>
              <a:tr h="103771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khen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khen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khâm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000" dirty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407681"/>
                  </a:ext>
                </a:extLst>
              </a:tr>
              <a:tr h="1343025">
                <a:tc gridSpan="5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4" marR="5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420630"/>
                  </a:ext>
                </a:extLst>
              </a:tr>
            </a:tbl>
          </a:graphicData>
        </a:graphic>
      </p:graphicFrame>
      <p:sp>
        <p:nvSpPr>
          <p:cNvPr id="5" name="TextBox 8">
            <a:extLst>
              <a:ext uri="{FF2B5EF4-FFF2-40B4-BE49-F238E27FC236}">
                <a16:creationId xmlns:a16="http://schemas.microsoft.com/office/drawing/2014/main" id="{02B2CA72-0D9C-4907-ABB4-D1B329754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097" y="0"/>
            <a:ext cx="7315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1.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Hình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ông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quá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khứ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(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đắc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ý)</a:t>
            </a:r>
            <a:endParaRPr lang="zh-CN" altLang="en-US" sz="2800" b="1" i="1" dirty="0">
              <a:solidFill>
                <a:srgbClr val="FF0000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844"/>
            <a:ext cx="12202899" cy="38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0" y="-8039"/>
            <a:ext cx="12190413" cy="579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8734875" y="5437721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1        200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720589" y="5105976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2        400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20588" y="4725714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3        600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77732" y="4344075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4        1000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17414" y="3963125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prstClr val="white">
                    <a:lumMod val="95000"/>
                  </a:prstClr>
                </a:solidFill>
                <a:latin typeface=".VnArabia" pitchFamily="34" charset="0"/>
              </a:rPr>
              <a:t>5        2,000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803128" y="3582174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6        3,000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803128" y="3277414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7        6,000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817414" y="2896464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8        10,000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817414" y="2515513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9        14,000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761859" y="2134563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prstClr val="white">
                    <a:lumMod val="95000"/>
                  </a:prstClr>
                </a:solidFill>
                <a:latin typeface=".VnArabia" pitchFamily="34" charset="0"/>
              </a:rPr>
              <a:t>10        20,000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761859" y="1753613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11        30,000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747574" y="1448852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12        40,000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747574" y="1067902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13        60,000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741224" y="686951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70AD47">
                    <a:lumMod val="75000"/>
                  </a:srgbClr>
                </a:solidFill>
                <a:latin typeface=".VnArabia" pitchFamily="34" charset="0"/>
              </a:rPr>
              <a:t>14        85,000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761859" y="306001"/>
            <a:ext cx="1904752" cy="45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prstClr val="white">
                    <a:lumMod val="95000"/>
                  </a:prstClr>
                </a:solidFill>
                <a:latin typeface=".VnArabia" pitchFamily="34" charset="0"/>
              </a:rPr>
              <a:t>15        100,000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960271" y="5486926"/>
            <a:ext cx="163015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960271" y="5144071"/>
            <a:ext cx="163015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947572" y="4790899"/>
            <a:ext cx="163015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960271" y="4428202"/>
            <a:ext cx="163015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960271" y="4047252"/>
            <a:ext cx="1619039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960271" y="3674237"/>
            <a:ext cx="1619039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960271" y="3323446"/>
            <a:ext cx="1611102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960271" y="2956781"/>
            <a:ext cx="1611102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960271" y="2599640"/>
            <a:ext cx="1611102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960271" y="2226626"/>
            <a:ext cx="1611102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44398" y="1837739"/>
            <a:ext cx="161269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936461" y="1486947"/>
            <a:ext cx="161269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936461" y="1136156"/>
            <a:ext cx="161269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936461" y="771078"/>
            <a:ext cx="1612690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914240" y="374255"/>
            <a:ext cx="1634912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960272" y="4047252"/>
            <a:ext cx="1620626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8953922" y="2225039"/>
            <a:ext cx="1617451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8911064" y="380604"/>
            <a:ext cx="1638087" cy="3047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6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54" y="5894861"/>
            <a:ext cx="2057133" cy="46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3877" y="2288241"/>
            <a:ext cx="1715795" cy="1687378"/>
            <a:chOff x="274638" y="2590800"/>
            <a:chExt cx="1096962" cy="1096963"/>
          </a:xfrm>
        </p:grpSpPr>
        <p:sp>
          <p:nvSpPr>
            <p:cNvPr id="59" name="Oval 58"/>
            <p:cNvSpPr/>
            <p:nvPr/>
          </p:nvSpPr>
          <p:spPr>
            <a:xfrm>
              <a:off x="274638" y="2590800"/>
              <a:ext cx="1096962" cy="109696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2130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66700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3877" y="4103394"/>
            <a:ext cx="1715795" cy="1671835"/>
            <a:chOff x="309563" y="4008438"/>
            <a:chExt cx="1096962" cy="1096962"/>
          </a:xfrm>
        </p:grpSpPr>
        <p:sp>
          <p:nvSpPr>
            <p:cNvPr id="60" name="Oval 59"/>
            <p:cNvSpPr/>
            <p:nvPr/>
          </p:nvSpPr>
          <p:spPr>
            <a:xfrm>
              <a:off x="309563" y="4008438"/>
              <a:ext cx="1096962" cy="109696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2128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046538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3878" y="514214"/>
            <a:ext cx="1579082" cy="1566969"/>
            <a:chOff x="274638" y="1168400"/>
            <a:chExt cx="1096962" cy="1096963"/>
          </a:xfrm>
        </p:grpSpPr>
        <p:sp>
          <p:nvSpPr>
            <p:cNvPr id="12" name="Oval 11"/>
            <p:cNvSpPr/>
            <p:nvPr/>
          </p:nvSpPr>
          <p:spPr>
            <a:xfrm>
              <a:off x="274638" y="1168400"/>
              <a:ext cx="1096962" cy="109696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2126" name="Picture 6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47" y="1258822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1" name="TextBox 6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438189" y="5932956"/>
            <a:ext cx="1498405" cy="3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prstClr val="white"/>
                </a:solidFill>
              </a:rPr>
              <a:t>Bỏ</a:t>
            </a:r>
            <a:r>
              <a:rPr lang="en-US" sz="2000" b="1" dirty="0">
                <a:solidFill>
                  <a:prstClr val="white"/>
                </a:solidFill>
              </a:rPr>
              <a:t> qua</a:t>
            </a:r>
          </a:p>
        </p:txBody>
      </p:sp>
      <p:pic>
        <p:nvPicPr>
          <p:cNvPr id="209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39" y="6440254"/>
            <a:ext cx="4095217" cy="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7" y="6557178"/>
            <a:ext cx="2936630" cy="31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8" y="28224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7" y="67907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88" y="6578917"/>
            <a:ext cx="1495230" cy="2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679" y="6578985"/>
            <a:ext cx="1495230" cy="2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31" y="6583748"/>
            <a:ext cx="1495230" cy="2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" name="Picture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74" y="6593271"/>
            <a:ext cx="2841709" cy="30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960" y="6593271"/>
            <a:ext cx="1495230" cy="2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331" y="6593271"/>
            <a:ext cx="1495230" cy="2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6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69" y="96478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3" name="Picture 6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87" y="98066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4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85" y="86954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5" name="Picture 6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02" y="98066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6" name="Picture 6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01" y="-18910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7" name="Picture 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066" y="-19117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8" name="Pictur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932" y="99652"/>
            <a:ext cx="1228565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" name="Picture 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66" y="-27330"/>
            <a:ext cx="4095217" cy="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0" name="Picture 7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77" y="-43203"/>
            <a:ext cx="4095217" cy="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1" name="Picture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34" y="-28814"/>
            <a:ext cx="4095217" cy="1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2" name="Picture 7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80" y="96478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7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53" y="96478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Picture 7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62" y="85368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5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69" y="80605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6" name="Picture 7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78" y="69495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7" name="Picture 7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61" y="67907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8" name="Picture 8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71" y="56796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" name="Picture 8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414" y="-11387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0" name="Picture 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23" y="4794"/>
            <a:ext cx="857138" cy="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1" name="Picture 8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18" y="6440892"/>
            <a:ext cx="4095217" cy="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2" name="Picture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90" y="6454154"/>
            <a:ext cx="4095217" cy="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3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30" y="5843007"/>
            <a:ext cx="2072790" cy="46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4" name="TextBox 6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825096" y="5869464"/>
            <a:ext cx="1498405" cy="3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prstClr val="white"/>
                </a:solidFill>
              </a:rPr>
              <a:t>Thông</a:t>
            </a:r>
            <a:r>
              <a:rPr lang="en-US" sz="2000" b="1" dirty="0">
                <a:solidFill>
                  <a:prstClr val="white"/>
                </a:solidFill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37364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oi-thieu-luat-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-0.044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3.61111E-6 -0.0544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5" grpId="0" animBg="1"/>
      <p:bldP spid="35" grpId="1" animBg="1"/>
      <p:bldP spid="35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ounded Rectangle 568"/>
          <p:cNvSpPr/>
          <p:nvPr/>
        </p:nvSpPr>
        <p:spPr>
          <a:xfrm>
            <a:off x="124484" y="6412585"/>
            <a:ext cx="1676182" cy="38095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white"/>
                </a:solidFill>
              </a:rPr>
              <a:t>Câu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tiếp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theo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7" name="Hexagon 586"/>
          <p:cNvSpPr/>
          <p:nvPr/>
        </p:nvSpPr>
        <p:spPr bwMode="auto">
          <a:xfrm>
            <a:off x="1316554" y="5211773"/>
            <a:ext cx="4864778" cy="1132793"/>
          </a:xfrm>
          <a:prstGeom prst="hexagon">
            <a:avLst/>
          </a:prstGeom>
          <a:solidFill>
            <a:srgbClr val="31709C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C.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Ngũ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ngôn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) 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88" name="Hexagon 587"/>
          <p:cNvSpPr/>
          <p:nvPr/>
        </p:nvSpPr>
        <p:spPr bwMode="auto">
          <a:xfrm>
            <a:off x="1326443" y="3982803"/>
            <a:ext cx="4845000" cy="1097796"/>
          </a:xfrm>
          <a:prstGeom prst="hexagon">
            <a:avLst/>
          </a:prstGeom>
          <a:solidFill>
            <a:srgbClr val="31709C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pt-BR" alt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alt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alt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9" name="Hexagon 588"/>
          <p:cNvSpPr/>
          <p:nvPr/>
        </p:nvSpPr>
        <p:spPr bwMode="auto">
          <a:xfrm>
            <a:off x="6262798" y="3956318"/>
            <a:ext cx="4780216" cy="1100718"/>
          </a:xfrm>
          <a:prstGeom prst="hexagon">
            <a:avLst/>
          </a:prstGeom>
          <a:solidFill>
            <a:srgbClr val="31709C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alt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0" name="Hexagon 589"/>
          <p:cNvSpPr/>
          <p:nvPr/>
        </p:nvSpPr>
        <p:spPr bwMode="auto">
          <a:xfrm>
            <a:off x="6262799" y="5229682"/>
            <a:ext cx="4780216" cy="1096641"/>
          </a:xfrm>
          <a:prstGeom prst="hexagon">
            <a:avLst/>
          </a:prstGeom>
          <a:solidFill>
            <a:srgbClr val="31709C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alt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1" name="Hexagon 590"/>
          <p:cNvSpPr/>
          <p:nvPr/>
        </p:nvSpPr>
        <p:spPr bwMode="auto">
          <a:xfrm>
            <a:off x="847188" y="1670777"/>
            <a:ext cx="10648509" cy="1518678"/>
          </a:xfrm>
          <a:prstGeom prst="hexagon">
            <a:avLst/>
          </a:prstGeom>
          <a:solidFill>
            <a:srgbClr val="31709C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4000" b="1" dirty="0" err="1">
                <a:solidFill>
                  <a:srgbClr val="FFFF00"/>
                </a:solidFill>
              </a:rPr>
              <a:t>Câu</a:t>
            </a:r>
            <a:r>
              <a:rPr lang="en-GB" sz="4000" b="1" dirty="0">
                <a:solidFill>
                  <a:srgbClr val="FFFF00"/>
                </a:solidFill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</a:rPr>
              <a:t>hỏi</a:t>
            </a:r>
            <a:r>
              <a:rPr lang="en-GB" sz="4000" b="1" dirty="0" smtClean="0">
                <a:solidFill>
                  <a:srgbClr val="FFFF00"/>
                </a:solidFill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</a:rPr>
              <a:t>số</a:t>
            </a:r>
            <a:r>
              <a:rPr lang="en-GB" sz="4000" b="1" dirty="0" smtClean="0">
                <a:solidFill>
                  <a:srgbClr val="FFFF00"/>
                </a:solidFill>
              </a:rPr>
              <a:t> 1</a:t>
            </a:r>
            <a:r>
              <a:rPr lang="en-GB" sz="4000" b="1" dirty="0">
                <a:solidFill>
                  <a:srgbClr val="FFFF00"/>
                </a:solidFill>
              </a:rPr>
              <a:t>: </a:t>
            </a:r>
            <a:endParaRPr lang="en-GB" sz="4000" b="1" dirty="0" smtClean="0">
              <a:solidFill>
                <a:srgbClr val="FFFF00"/>
              </a:solidFill>
            </a:endParaRPr>
          </a:p>
          <a:p>
            <a:r>
              <a:rPr lang="en-GB" sz="4000" dirty="0" err="1" smtClean="0">
                <a:solidFill>
                  <a:schemeClr val="bg1"/>
                </a:solidFill>
              </a:rPr>
              <a:t>Bài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thơ</a:t>
            </a:r>
            <a:r>
              <a:rPr lang="en-GB" sz="4000" dirty="0">
                <a:solidFill>
                  <a:schemeClr val="bg1"/>
                </a:solidFill>
              </a:rPr>
              <a:t> “ </a:t>
            </a:r>
            <a:r>
              <a:rPr lang="en-GB" sz="4000" dirty="0" err="1">
                <a:solidFill>
                  <a:schemeClr val="bg1"/>
                </a:solidFill>
              </a:rPr>
              <a:t>Ông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đồ</a:t>
            </a:r>
            <a:r>
              <a:rPr lang="en-GB" sz="4000" dirty="0">
                <a:solidFill>
                  <a:schemeClr val="bg1"/>
                </a:solidFill>
              </a:rPr>
              <a:t>” </a:t>
            </a:r>
            <a:r>
              <a:rPr lang="en-GB" sz="4000" dirty="0" err="1">
                <a:solidFill>
                  <a:schemeClr val="bg1"/>
                </a:solidFill>
              </a:rPr>
              <a:t>viết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theo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thể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thơ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nào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99" name="Diagonal Stripe 598"/>
          <p:cNvSpPr/>
          <p:nvPr/>
        </p:nvSpPr>
        <p:spPr bwMode="auto">
          <a:xfrm rot="2782471">
            <a:off x="708971" y="2846971"/>
            <a:ext cx="1033411" cy="1122009"/>
          </a:xfrm>
          <a:prstGeom prst="diagStripe">
            <a:avLst>
              <a:gd name="adj" fmla="val 7992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38577" y="141441"/>
            <a:ext cx="2962890" cy="1603988"/>
            <a:chOff x="-138595" y="140218"/>
            <a:chExt cx="2963276" cy="1604197"/>
          </a:xfrm>
        </p:grpSpPr>
        <p:grpSp>
          <p:nvGrpSpPr>
            <p:cNvPr id="600" name="Group 28"/>
            <p:cNvGrpSpPr>
              <a:grpSpLocks/>
            </p:cNvGrpSpPr>
            <p:nvPr/>
          </p:nvGrpSpPr>
          <p:grpSpPr bwMode="auto">
            <a:xfrm>
              <a:off x="-138595" y="140218"/>
              <a:ext cx="2963276" cy="1604197"/>
              <a:chOff x="-238813" y="3860736"/>
              <a:chExt cx="1798477" cy="826842"/>
            </a:xfrm>
          </p:grpSpPr>
          <p:pic>
            <p:nvPicPr>
              <p:cNvPr id="601" name="Picture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8813" y="3860736"/>
                <a:ext cx="1798477" cy="826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2" name="Oval 601"/>
              <p:cNvSpPr/>
              <p:nvPr/>
            </p:nvSpPr>
            <p:spPr>
              <a:xfrm>
                <a:off x="324801" y="3934577"/>
                <a:ext cx="679389" cy="679160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03" name="Picture 60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68" y="163577"/>
              <a:ext cx="1418156" cy="1425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517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5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0"/>
                  </p:tgtEl>
                </p:cond>
              </p:nextCondLst>
            </p:seq>
          </p:childTnLst>
        </p:cTn>
      </p:par>
    </p:tnLst>
    <p:bldLst>
      <p:bldP spid="587" grpId="0" animBg="1"/>
      <p:bldP spid="587" grpId="1" animBg="1"/>
      <p:bldP spid="588" grpId="0" animBg="1"/>
      <p:bldP spid="589" grpId="0" animBg="1"/>
      <p:bldP spid="590" grpId="0" animBg="1"/>
      <p:bldP spid="5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13" name="Straight Connector 4112"/>
          <p:cNvCxnSpPr/>
          <p:nvPr/>
        </p:nvCxnSpPr>
        <p:spPr>
          <a:xfrm>
            <a:off x="8410841" y="2847938"/>
            <a:ext cx="2241258" cy="1587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Hexagon 42"/>
          <p:cNvSpPr/>
          <p:nvPr/>
        </p:nvSpPr>
        <p:spPr bwMode="auto">
          <a:xfrm>
            <a:off x="675772" y="3800794"/>
            <a:ext cx="5114673" cy="1204887"/>
          </a:xfrm>
          <a:prstGeom prst="hexagon">
            <a:avLst/>
          </a:prstGeom>
          <a:solidFill>
            <a:srgbClr val="31709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Hexagon 54"/>
          <p:cNvSpPr/>
          <p:nvPr/>
        </p:nvSpPr>
        <p:spPr bwMode="auto">
          <a:xfrm>
            <a:off x="675772" y="5156683"/>
            <a:ext cx="5114673" cy="1253642"/>
          </a:xfrm>
          <a:prstGeom prst="hexagon">
            <a:avLst/>
          </a:prstGeom>
          <a:solidFill>
            <a:srgbClr val="31709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Hexagon 55"/>
          <p:cNvSpPr/>
          <p:nvPr/>
        </p:nvSpPr>
        <p:spPr bwMode="auto">
          <a:xfrm>
            <a:off x="6399968" y="5156685"/>
            <a:ext cx="5114672" cy="1253640"/>
          </a:xfrm>
          <a:prstGeom prst="hexagon">
            <a:avLst/>
          </a:prstGeom>
          <a:solidFill>
            <a:srgbClr val="31709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Hexagon 56"/>
          <p:cNvSpPr/>
          <p:nvPr/>
        </p:nvSpPr>
        <p:spPr bwMode="auto">
          <a:xfrm>
            <a:off x="6399968" y="3800794"/>
            <a:ext cx="5114672" cy="1204887"/>
          </a:xfrm>
          <a:prstGeom prst="hexagon">
            <a:avLst/>
          </a:prstGeom>
          <a:solidFill>
            <a:srgbClr val="31709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exagon 57"/>
          <p:cNvSpPr/>
          <p:nvPr/>
        </p:nvSpPr>
        <p:spPr bwMode="auto">
          <a:xfrm>
            <a:off x="145443" y="254723"/>
            <a:ext cx="11958825" cy="2164966"/>
          </a:xfrm>
          <a:prstGeom prst="hexagon">
            <a:avLst/>
          </a:prstGeom>
          <a:solidFill>
            <a:srgbClr val="31709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Hai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bay”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5" y="254723"/>
            <a:ext cx="1116626" cy="114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728736" y="1910954"/>
            <a:ext cx="225023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3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i y kien khan 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3" grpId="0" animBg="1"/>
      <p:bldP spid="55" grpId="0" animBg="1"/>
      <p:bldP spid="56" grpId="0" animBg="1"/>
      <p:bldP spid="56" grpId="1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46093" y="-139645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93889" l="27500" r="97500">
                        <a14:foregroundMark x1="76771" y1="65347" x2="76771" y2="65347"/>
                        <a14:foregroundMark x1="63646" y1="60347" x2="63646" y2="60347"/>
                        <a14:foregroundMark x1="61042" y1="61736" x2="61042" y2="61736"/>
                        <a14:foregroundMark x1="68125" y1="58194" x2="68125" y2="58194"/>
                        <a14:foregroundMark x1="92500" y1="82708" x2="92500" y2="82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22"/>
          <a:stretch/>
        </p:blipFill>
        <p:spPr>
          <a:xfrm>
            <a:off x="-2862612" y="424206"/>
            <a:ext cx="6217409" cy="6647587"/>
          </a:xfrm>
          <a:prstGeom prst="rect">
            <a:avLst/>
          </a:prstGeom>
        </p:spPr>
      </p:pic>
      <p:pic>
        <p:nvPicPr>
          <p:cNvPr id="6" name="Picture 2" descr="Cảm nhận bài thơ Ông đồ hay nhất (11 mẫu) - Văn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" b="100000" l="10429" r="100000">
                        <a14:foregroundMark x1="95571" y1="59401" x2="95571" y2="59401"/>
                        <a14:foregroundMark x1="62000" y1="85286" x2="62000" y2="85286"/>
                        <a14:foregroundMark x1="55286" y1="52861" x2="55286" y2="52861"/>
                        <a14:backgroundMark x1="47143" y1="76567" x2="47143" y2="76567"/>
                        <a14:backgroundMark x1="58714" y1="65940" x2="58714" y2="65940"/>
                        <a14:backgroundMark x1="87714" y1="48774" x2="87714" y2="48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15" y="3124863"/>
            <a:ext cx="5713542" cy="32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06;p36"/>
          <p:cNvSpPr txBox="1">
            <a:spLocks/>
          </p:cNvSpPr>
          <p:nvPr/>
        </p:nvSpPr>
        <p:spPr>
          <a:xfrm>
            <a:off x="1958773" y="837582"/>
            <a:ext cx="7334053" cy="14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0" dirty="0" err="1" smtClean="0">
                <a:latin typeface="UTM ThuPhap Thien An" panose="02040603050506020204" pitchFamily="18" charset="0"/>
              </a:rPr>
              <a:t>Ông</a:t>
            </a:r>
            <a:r>
              <a:rPr lang="en-GB" sz="12000" dirty="0" smtClean="0">
                <a:latin typeface="UTM ThuPhap Thien An" panose="02040603050506020204" pitchFamily="18" charset="0"/>
              </a:rPr>
              <a:t> </a:t>
            </a:r>
            <a:r>
              <a:rPr lang="en-GB" sz="12000" dirty="0" err="1" smtClean="0">
                <a:latin typeface="UTM ThuPhap Thien An" panose="02040603050506020204" pitchFamily="18" charset="0"/>
              </a:rPr>
              <a:t>đồ</a:t>
            </a:r>
            <a:r>
              <a:rPr lang="en-GB" sz="12000" dirty="0" smtClean="0">
                <a:latin typeface="UTM ThuPhap Thien An" panose="02040603050506020204" pitchFamily="18" charset="0"/>
              </a:rPr>
              <a:t/>
            </a:r>
            <a:br>
              <a:rPr lang="en-GB" sz="12000" dirty="0" smtClean="0">
                <a:latin typeface="UTM ThuPhap Thien An" panose="02040603050506020204" pitchFamily="18" charset="0"/>
              </a:rPr>
            </a:br>
            <a:endParaRPr lang="en-GB" sz="12000" dirty="0"/>
          </a:p>
        </p:txBody>
      </p:sp>
      <p:sp>
        <p:nvSpPr>
          <p:cNvPr id="8" name="Google Shape;606;p36"/>
          <p:cNvSpPr txBox="1">
            <a:spLocks/>
          </p:cNvSpPr>
          <p:nvPr/>
        </p:nvSpPr>
        <p:spPr>
          <a:xfrm>
            <a:off x="4933165" y="2166655"/>
            <a:ext cx="5422971" cy="1916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700" dirty="0" smtClean="0">
                <a:latin typeface="UTM ThuPhap Thien An" panose="02040603050506020204" pitchFamily="18" charset="0"/>
              </a:rPr>
              <a:t/>
            </a:r>
            <a:br>
              <a:rPr lang="en-GB" sz="4700" dirty="0" smtClean="0">
                <a:latin typeface="UTM ThuPhap Thien An" panose="02040603050506020204" pitchFamily="18" charset="0"/>
              </a:rPr>
            </a:br>
            <a:r>
              <a:rPr lang="en-GB" sz="4700" dirty="0" err="1" smtClean="0">
                <a:latin typeface="UTM ThuPhap Thien An" panose="02040603050506020204" pitchFamily="18" charset="0"/>
              </a:rPr>
              <a:t>Vũ</a:t>
            </a:r>
            <a:r>
              <a:rPr lang="en-GB" sz="4700" dirty="0" smtClean="0">
                <a:latin typeface="UTM ThuPhap Thien An" panose="02040603050506020204" pitchFamily="18" charset="0"/>
              </a:rPr>
              <a:t> </a:t>
            </a:r>
            <a:r>
              <a:rPr lang="en-GB" sz="4700" dirty="0" err="1" smtClean="0">
                <a:latin typeface="UTM ThuPhap Thien An" panose="02040603050506020204" pitchFamily="18" charset="0"/>
              </a:rPr>
              <a:t>Đình</a:t>
            </a:r>
            <a:r>
              <a:rPr lang="en-GB" sz="4700" dirty="0" smtClean="0">
                <a:latin typeface="UTM ThuPhap Thien An" panose="02040603050506020204" pitchFamily="18" charset="0"/>
              </a:rPr>
              <a:t> </a:t>
            </a:r>
            <a:r>
              <a:rPr lang="en-GB" sz="4700" dirty="0" err="1" smtClean="0">
                <a:latin typeface="UTM ThuPhap Thien An" panose="02040603050506020204" pitchFamily="18" charset="0"/>
              </a:rPr>
              <a:t>Liên</a:t>
            </a:r>
            <a:endParaRPr lang="en-GB" sz="4700" dirty="0"/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audio>
              <p:cMediaNode vol="10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Hexagon 42"/>
          <p:cNvSpPr/>
          <p:nvPr/>
        </p:nvSpPr>
        <p:spPr bwMode="auto">
          <a:xfrm>
            <a:off x="6108415" y="5083707"/>
            <a:ext cx="5722490" cy="1263936"/>
          </a:xfrm>
          <a:prstGeom prst="hexagon">
            <a:avLst/>
          </a:prstGeom>
          <a:solidFill>
            <a:srgbClr val="31709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Hexagon 54"/>
          <p:cNvSpPr/>
          <p:nvPr/>
        </p:nvSpPr>
        <p:spPr bwMode="auto">
          <a:xfrm>
            <a:off x="199148" y="5083708"/>
            <a:ext cx="5388072" cy="1263935"/>
          </a:xfrm>
          <a:prstGeom prst="hexagon">
            <a:avLst/>
          </a:prstGeom>
          <a:solidFill>
            <a:srgbClr val="31709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Hexagon 55"/>
          <p:cNvSpPr/>
          <p:nvPr/>
        </p:nvSpPr>
        <p:spPr bwMode="auto">
          <a:xfrm>
            <a:off x="6108415" y="3284007"/>
            <a:ext cx="5710062" cy="1418148"/>
          </a:xfrm>
          <a:prstGeom prst="hexagon">
            <a:avLst/>
          </a:prstGeom>
          <a:solidFill>
            <a:srgbClr val="31709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Hexagon 56"/>
          <p:cNvSpPr/>
          <p:nvPr/>
        </p:nvSpPr>
        <p:spPr bwMode="auto">
          <a:xfrm>
            <a:off x="199148" y="3249181"/>
            <a:ext cx="5388072" cy="1330928"/>
          </a:xfrm>
          <a:prstGeom prst="hexagon">
            <a:avLst/>
          </a:prstGeom>
          <a:solidFill>
            <a:srgbClr val="31709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exagon 57"/>
          <p:cNvSpPr/>
          <p:nvPr/>
        </p:nvSpPr>
        <p:spPr bwMode="auto">
          <a:xfrm>
            <a:off x="199148" y="441488"/>
            <a:ext cx="11590049" cy="2008790"/>
          </a:xfrm>
          <a:prstGeom prst="hexagon">
            <a:avLst/>
          </a:prstGeom>
          <a:solidFill>
            <a:srgbClr val="31709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HỎI SỐ 3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22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732" y="142778"/>
            <a:ext cx="1811183" cy="168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9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3" grpId="2" animBg="1"/>
      <p:bldP spid="55" grpId="0" animBg="1"/>
      <p:bldP spid="55" grpId="1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Hexagon 42"/>
          <p:cNvSpPr/>
          <p:nvPr/>
        </p:nvSpPr>
        <p:spPr bwMode="auto">
          <a:xfrm>
            <a:off x="6767175" y="4181065"/>
            <a:ext cx="3601418" cy="1160404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altLang="en-US" sz="2800" b="1" dirty="0">
              <a:solidFill>
                <a:prstClr val="white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55" name="Hexagon 54"/>
          <p:cNvSpPr/>
          <p:nvPr/>
        </p:nvSpPr>
        <p:spPr bwMode="auto">
          <a:xfrm>
            <a:off x="628032" y="4181065"/>
            <a:ext cx="3439338" cy="1160404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tréo</a:t>
            </a:r>
            <a:endParaRPr lang="fr-FR" altLang="ja-JP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Hexagon 55"/>
          <p:cNvSpPr/>
          <p:nvPr/>
        </p:nvSpPr>
        <p:spPr bwMode="auto">
          <a:xfrm>
            <a:off x="486117" y="2535567"/>
            <a:ext cx="3467105" cy="1160404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Hexagon 56"/>
          <p:cNvSpPr/>
          <p:nvPr/>
        </p:nvSpPr>
        <p:spPr bwMode="auto">
          <a:xfrm>
            <a:off x="6998084" y="2469579"/>
            <a:ext cx="3370509" cy="1160404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exagon 57"/>
          <p:cNvSpPr/>
          <p:nvPr/>
        </p:nvSpPr>
        <p:spPr bwMode="auto">
          <a:xfrm>
            <a:off x="489527" y="184728"/>
            <a:ext cx="11414558" cy="1865746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  <a:p>
            <a:pPr algn="ctr"/>
            <a:r>
              <a:rPr lang="en-GB" sz="2800" dirty="0" smtClean="0"/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50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20" y="0"/>
            <a:ext cx="1320674" cy="122859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51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3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  <p:bldP spid="5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Hexagon 42"/>
          <p:cNvSpPr/>
          <p:nvPr/>
        </p:nvSpPr>
        <p:spPr bwMode="auto">
          <a:xfrm>
            <a:off x="225259" y="3008553"/>
            <a:ext cx="5645336" cy="1089061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ja-JP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Hexagon 54"/>
          <p:cNvSpPr/>
          <p:nvPr/>
        </p:nvSpPr>
        <p:spPr bwMode="auto">
          <a:xfrm>
            <a:off x="6089673" y="3053359"/>
            <a:ext cx="5645336" cy="1089060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altLang="ja-JP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Hexagon 55"/>
          <p:cNvSpPr/>
          <p:nvPr/>
        </p:nvSpPr>
        <p:spPr bwMode="auto">
          <a:xfrm>
            <a:off x="6165087" y="4667052"/>
            <a:ext cx="5645336" cy="1089061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pt-BR" altLang="ja-JP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Hexagon 56"/>
          <p:cNvSpPr/>
          <p:nvPr/>
        </p:nvSpPr>
        <p:spPr bwMode="auto">
          <a:xfrm>
            <a:off x="112629" y="4742468"/>
            <a:ext cx="5901672" cy="1089059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pt-BR" altLang="ja-JP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Hexagon 57"/>
          <p:cNvSpPr/>
          <p:nvPr/>
        </p:nvSpPr>
        <p:spPr bwMode="auto">
          <a:xfrm>
            <a:off x="319527" y="423634"/>
            <a:ext cx="11965154" cy="1652088"/>
          </a:xfrm>
          <a:prstGeom prst="hexagon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  <a:p>
            <a:pPr algn="ctr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4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9" y="75460"/>
            <a:ext cx="1358075" cy="126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7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  2 phuong a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p an -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, 雪花, 水&#10;&#10;已生成高可信度的说明">
            <a:extLst>
              <a:ext uri="{FF2B5EF4-FFF2-40B4-BE49-F238E27FC236}">
                <a16:creationId xmlns:a16="http://schemas.microsoft.com/office/drawing/2014/main" id="{0A5FCFD9-EBD4-4F70-BB91-342F3AB02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AED983A-467D-426E-BF78-B9E922555E3C}"/>
              </a:ext>
            </a:extLst>
          </p:cNvPr>
          <p:cNvSpPr/>
          <p:nvPr/>
        </p:nvSpPr>
        <p:spPr>
          <a:xfrm>
            <a:off x="2869324" y="1474282"/>
            <a:ext cx="69052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Tạm</a:t>
            </a:r>
            <a:r>
              <a:rPr lang="en-US" altLang="zh-CN" sz="9600" dirty="0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biệt</a:t>
            </a:r>
            <a:r>
              <a:rPr lang="en-US" altLang="zh-CN" sz="9600" dirty="0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9600" dirty="0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em</a:t>
            </a:r>
            <a:endParaRPr lang="zh-CN" altLang="en-US" sz="9600" dirty="0">
              <a:solidFill>
                <a:srgbClr val="4E4A4F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9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011" y="144253"/>
            <a:ext cx="4312778" cy="707794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algn="just">
              <a:tabLst>
                <a:tab pos="1386701" algn="l"/>
              </a:tabLst>
            </a:pPr>
            <a:r>
              <a:rPr lang="de-DE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Tìm hiểu chung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Trang thơ Vũ Đình Liên (12 bài thơ, 88 bài dịch)">
            <a:extLst>
              <a:ext uri="{FF2B5EF4-FFF2-40B4-BE49-F238E27FC236}">
                <a16:creationId xmlns:a16="http://schemas.microsoft.com/office/drawing/2014/main" id="{1EC77F67-53E3-BFEE-18E4-01CDC82D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0" y="2042514"/>
            <a:ext cx="4409863" cy="422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3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94E6ED9D-BA81-4AF5-CCB7-7AC9930C2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91584"/>
              </p:ext>
            </p:extLst>
          </p:nvPr>
        </p:nvGraphicFramePr>
        <p:xfrm>
          <a:off x="147949" y="1067902"/>
          <a:ext cx="11894515" cy="5782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0620">
                  <a:extLst>
                    <a:ext uri="{9D8B030D-6E8A-4147-A177-3AD203B41FA5}">
                      <a16:colId xmlns:a16="http://schemas.microsoft.com/office/drawing/2014/main" val="4269280258"/>
                    </a:ext>
                  </a:extLst>
                </a:gridCol>
                <a:gridCol w="1523895">
                  <a:extLst>
                    <a:ext uri="{9D8B030D-6E8A-4147-A177-3AD203B41FA5}">
                      <a16:colId xmlns:a16="http://schemas.microsoft.com/office/drawing/2014/main" val="875547974"/>
                    </a:ext>
                  </a:extLst>
                </a:gridCol>
              </a:tblGrid>
              <a:tr h="38095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de-DE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1.Tác giả  Vũ Đình Liên</a:t>
                      </a:r>
                      <a:r>
                        <a:rPr lang="vi-VN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vi-VN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1" marR="66041" marT="0" marB="0"/>
                </a:tc>
                <a:extLst>
                  <a:ext uri="{0D108BD9-81ED-4DB2-BD59-A6C34878D82A}">
                    <a16:rowId xmlns:a16="http://schemas.microsoft.com/office/drawing/2014/main" val="1820575156"/>
                  </a:ext>
                </a:extLst>
              </a:tr>
              <a:tr h="3809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889470"/>
                  </a:ext>
                </a:extLst>
              </a:tr>
              <a:tr h="38095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de-DE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Tác phẩm </a:t>
                      </a:r>
                      <a:r>
                        <a:rPr lang="de-DE" sz="2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</a:t>
                      </a:r>
                      <a:r>
                        <a:rPr lang="de-DE" sz="2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1" marR="66041" marT="0" marB="0"/>
                </a:tc>
                <a:extLst>
                  <a:ext uri="{0D108BD9-81ED-4DB2-BD59-A6C34878D82A}">
                    <a16:rowId xmlns:a16="http://schemas.microsoft.com/office/drawing/2014/main" val="943924981"/>
                  </a:ext>
                </a:extLst>
              </a:tr>
              <a:tr h="38095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vi-VN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cách đọc bài thơ</a:t>
                      </a:r>
                      <a:r>
                        <a:rPr lang="en-US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 khó</a:t>
                      </a:r>
                      <a:endParaRPr lang="en-US" sz="25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-  giải thích từ khó:</a:t>
                      </a:r>
                      <a:endParaRPr lang="en-US" sz="25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457658"/>
                  </a:ext>
                </a:extLst>
              </a:tr>
              <a:tr h="761901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vi-VN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xuất xứ của bài thơ</a:t>
                      </a:r>
                      <a:r>
                        <a:rPr lang="en-US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700916"/>
                  </a:ext>
                </a:extLst>
              </a:tr>
              <a:tr h="8301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thơ:</a:t>
                      </a:r>
                      <a:endParaRPr lang="en-US" sz="25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diện và nêu đặc điểm thể thơ của bài “Ông đồ”</a:t>
                      </a:r>
                      <a:r>
                        <a:rPr lang="en-US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5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40090"/>
                  </a:ext>
                </a:extLst>
              </a:tr>
              <a:tr h="7619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5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968536"/>
                  </a:ext>
                </a:extLst>
              </a:tr>
              <a:tr h="1523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cục, mạch cảm xúc: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thơ có thể chia làm mấy 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phần?</a:t>
                      </a:r>
                      <a:r>
                        <a:rPr lang="de-DE" sz="2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êu </a:t>
                      </a: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từng 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bài thơ trình bày theo trình tự nào? 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trình bày ấy có tác dụng gì?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2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32" marR="66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62529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01C88B62-3F73-471F-AD9D-392F549C1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1"/>
            <a:ext cx="12271034" cy="98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>
              <a:tabLst>
                <a:tab pos="1387336" algn="l"/>
              </a:tabLst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1: </a:t>
            </a:r>
            <a:r>
              <a:rPr lang="vi-VN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09">
              <a:tabLst>
                <a:tab pos="1387336" algn="l"/>
              </a:tabLst>
            </a:pP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toplist.vn/images/800px/bai-tham-khao-so-4-735493.jpg">
            <a:extLst>
              <a:ext uri="{FF2B5EF4-FFF2-40B4-BE49-F238E27FC236}">
                <a16:creationId xmlns:a16="http://schemas.microsoft.com/office/drawing/2014/main" id="{F4E1433E-A0F5-45A8-83E4-11963C8D77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44" y="-143203"/>
            <a:ext cx="304760" cy="30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2" name="AutoShape 4" descr="https://toplist.vn/images/800px/bai-tham-khao-so-4-735493.jpg">
            <a:extLst>
              <a:ext uri="{FF2B5EF4-FFF2-40B4-BE49-F238E27FC236}">
                <a16:creationId xmlns:a16="http://schemas.microsoft.com/office/drawing/2014/main" id="{6116E1FA-6B3A-43D9-B4D3-1E0DE5A42B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792" y="2828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3" name="AutoShape 6" descr="https://toplist.vn/images/800px/bai-tham-khao-so-4-735493.jpg">
            <a:extLst>
              <a:ext uri="{FF2B5EF4-FFF2-40B4-BE49-F238E27FC236}">
                <a16:creationId xmlns:a16="http://schemas.microsoft.com/office/drawing/2014/main" id="{21D78EA2-3C8A-47A4-81D6-3368776989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3172" y="15520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4" name="AutoShape 8" descr="https://toplist.vn/images/800px/bai-tham-khao-so-4-735493.jpg">
            <a:extLst>
              <a:ext uri="{FF2B5EF4-FFF2-40B4-BE49-F238E27FC236}">
                <a16:creationId xmlns:a16="http://schemas.microsoft.com/office/drawing/2014/main" id="{AD9BBB36-80E8-4631-8C8F-1ADEC7364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553" y="30758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5" name="AutoShape 10" descr="https://toplist.vn/images/800px/bai-tham-khao-so-4-735493.jpg">
            <a:extLst>
              <a:ext uri="{FF2B5EF4-FFF2-40B4-BE49-F238E27FC236}">
                <a16:creationId xmlns:a16="http://schemas.microsoft.com/office/drawing/2014/main" id="{2CB3F742-C85C-4A96-B216-498FC53E7F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933" y="45996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6" name="AutoShape 12" descr="https://toplist.vn/images/800px/bai-tham-khao-so-4-735493.jpg">
            <a:extLst>
              <a:ext uri="{FF2B5EF4-FFF2-40B4-BE49-F238E27FC236}">
                <a16:creationId xmlns:a16="http://schemas.microsoft.com/office/drawing/2014/main" id="{9140D888-9931-4A1F-9981-D22D96AEA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0313" y="61234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7" name="AutoShape 14" descr="Ông đồ - Tiếng thở dài tiếc nuối cho một nền văn hoá truyền thống đang lụi">
            <a:extLst>
              <a:ext uri="{FF2B5EF4-FFF2-40B4-BE49-F238E27FC236}">
                <a16:creationId xmlns:a16="http://schemas.microsoft.com/office/drawing/2014/main" id="{3797BDB9-1264-4235-8E6B-5B4FE5AC2A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2693" y="76472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8" name="AutoShape 16" descr="Ông đồ - Tiếng thở dài tiếc nuối cho một nền văn hoá truyền thống đang lụi">
            <a:extLst>
              <a:ext uri="{FF2B5EF4-FFF2-40B4-BE49-F238E27FC236}">
                <a16:creationId xmlns:a16="http://schemas.microsoft.com/office/drawing/2014/main" id="{C8B641F5-6C31-45F4-BCD5-26B064D0D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5073" y="91710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9" name="AutoShape 18" descr="Ông đồ - Tiếng thở dài tiếc nuối cho một nền văn hoá truyền thống đang lụi tàn">
            <a:extLst>
              <a:ext uri="{FF2B5EF4-FFF2-40B4-BE49-F238E27FC236}">
                <a16:creationId xmlns:a16="http://schemas.microsoft.com/office/drawing/2014/main" id="{D57C08EF-3B21-4167-8622-2A963885BA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7453" y="1069490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B4604F-48A4-48EA-BAA1-06EC55C39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85" y="-5871"/>
            <a:ext cx="1603000" cy="144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1" name="Picture 21">
            <a:extLst>
              <a:ext uri="{FF2B5EF4-FFF2-40B4-BE49-F238E27FC236}">
                <a16:creationId xmlns:a16="http://schemas.microsoft.com/office/drawing/2014/main" id="{E17FA35B-DC38-4DCC-A3D0-44809F77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92" y="2286001"/>
            <a:ext cx="2819179" cy="1464428"/>
          </a:xfrm>
          <a:prstGeom prst="rect">
            <a:avLst/>
          </a:prstGeom>
          <a:noFill/>
          <a:ln w="228600" cap="sq" cmpd="thickThin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D86C2A20-9589-4F88-9EA2-53493D34E9ED}"/>
              </a:ext>
            </a:extLst>
          </p:cNvPr>
          <p:cNvSpPr/>
          <p:nvPr/>
        </p:nvSpPr>
        <p:spPr>
          <a:xfrm>
            <a:off x="6517426" y="1448853"/>
            <a:ext cx="2498400" cy="612695"/>
          </a:xfrm>
          <a:prstGeom prst="borderCallout2">
            <a:avLst/>
          </a:prstGeom>
          <a:solidFill>
            <a:srgbClr val="FBDAD1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3" name="Picture 6">
            <a:extLst>
              <a:ext uri="{FF2B5EF4-FFF2-40B4-BE49-F238E27FC236}">
                <a16:creationId xmlns:a16="http://schemas.microsoft.com/office/drawing/2014/main" id="{022244C2-2F5F-4EBC-B71E-AF2A68BA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621" y="917110"/>
            <a:ext cx="2438083" cy="9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83F068-46D5-4872-A6F8-4A1C87839F62}"/>
              </a:ext>
            </a:extLst>
          </p:cNvPr>
          <p:cNvSpPr/>
          <p:nvPr/>
        </p:nvSpPr>
        <p:spPr>
          <a:xfrm>
            <a:off x="9683267" y="853617"/>
            <a:ext cx="2125385" cy="84126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1913- 1996</a:t>
            </a:r>
          </a:p>
        </p:txBody>
      </p:sp>
      <p:pic>
        <p:nvPicPr>
          <p:cNvPr id="19475" name="Picture 8">
            <a:extLst>
              <a:ext uri="{FF2B5EF4-FFF2-40B4-BE49-F238E27FC236}">
                <a16:creationId xmlns:a16="http://schemas.microsoft.com/office/drawing/2014/main" id="{E3355BC3-7881-46D6-BFAA-EDD2422A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2" y="2061548"/>
            <a:ext cx="3976169" cy="211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7">
            <a:extLst>
              <a:ext uri="{FF2B5EF4-FFF2-40B4-BE49-F238E27FC236}">
                <a16:creationId xmlns:a16="http://schemas.microsoft.com/office/drawing/2014/main" id="{4DBA3D35-DA7A-420B-9AC3-2F006C88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44" y="1986945"/>
            <a:ext cx="3190460" cy="10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B51BDA2-1BEC-4CA5-B60D-DC6D6E45D416}"/>
              </a:ext>
            </a:extLst>
          </p:cNvPr>
          <p:cNvSpPr/>
          <p:nvPr/>
        </p:nvSpPr>
        <p:spPr>
          <a:xfrm>
            <a:off x="8990428" y="2198577"/>
            <a:ext cx="3115857" cy="9333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E638B9A-377C-441B-8F9B-87182B9DAF0A}"/>
              </a:ext>
            </a:extLst>
          </p:cNvPr>
          <p:cNvSpPr/>
          <p:nvPr/>
        </p:nvSpPr>
        <p:spPr>
          <a:xfrm>
            <a:off x="8527549" y="3578999"/>
            <a:ext cx="3606330" cy="12319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9" name="Picture 8">
            <a:extLst>
              <a:ext uri="{FF2B5EF4-FFF2-40B4-BE49-F238E27FC236}">
                <a16:creationId xmlns:a16="http://schemas.microsoft.com/office/drawing/2014/main" id="{308A7E63-5C3E-45A0-9AB6-090085B0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3" y="2088135"/>
            <a:ext cx="2310342" cy="48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066FA1-4629-4538-B008-EB87348F545E}"/>
              </a:ext>
            </a:extLst>
          </p:cNvPr>
          <p:cNvSpPr/>
          <p:nvPr/>
        </p:nvSpPr>
        <p:spPr>
          <a:xfrm>
            <a:off x="6816436" y="5277935"/>
            <a:ext cx="5289849" cy="15227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Luỹ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7426" y="1422267"/>
            <a:ext cx="2473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UTM ThuPhap Thien An" panose="02040603050506020204" pitchFamily="18"/>
              </a:rPr>
              <a:t>11.</a:t>
            </a:r>
            <a:r>
              <a:rPr lang="en-VN" dirty="0" smtClean="0">
                <a:latin typeface="UTM ThuPhap Thien An" panose="02040603050506020204" pitchFamily="18"/>
              </a:rPr>
              <a:t>Tiểu </a:t>
            </a:r>
            <a:r>
              <a:rPr lang="en-VN" dirty="0">
                <a:latin typeface="UTM ThuPhap Thien An" panose="02040603050506020204" pitchFamily="18"/>
              </a:rPr>
              <a:t>sử và sự nghiệp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553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toplist.vn/images/800px/bai-tham-khao-so-4-735493.jpg">
            <a:extLst>
              <a:ext uri="{FF2B5EF4-FFF2-40B4-BE49-F238E27FC236}">
                <a16:creationId xmlns:a16="http://schemas.microsoft.com/office/drawing/2014/main" id="{F4E1433E-A0F5-45A8-83E4-11963C8D77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44" y="-143203"/>
            <a:ext cx="304760" cy="30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pic>
        <p:nvPicPr>
          <p:cNvPr id="19459" name="Picture 16">
            <a:extLst>
              <a:ext uri="{FF2B5EF4-FFF2-40B4-BE49-F238E27FC236}">
                <a16:creationId xmlns:a16="http://schemas.microsoft.com/office/drawing/2014/main" id="{D2FBB123-38CF-44F9-8E8D-071EE151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" y="4861533"/>
            <a:ext cx="2892048" cy="95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>
            <a:extLst>
              <a:ext uri="{FF2B5EF4-FFF2-40B4-BE49-F238E27FC236}">
                <a16:creationId xmlns:a16="http://schemas.microsoft.com/office/drawing/2014/main" id="{7B25F6E9-7298-4993-86FA-D37EB576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666301"/>
            <a:ext cx="2942842" cy="252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5">
            <a:extLst>
              <a:ext uri="{FF2B5EF4-FFF2-40B4-BE49-F238E27FC236}">
                <a16:creationId xmlns:a16="http://schemas.microsoft.com/office/drawing/2014/main" id="{85F29E5F-3B0F-4B0C-AACA-8480AA15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33" y="4072648"/>
            <a:ext cx="2241258" cy="234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4" descr="https://toplist.vn/images/800px/bai-tham-khao-so-4-735493.jpg">
            <a:extLst>
              <a:ext uri="{FF2B5EF4-FFF2-40B4-BE49-F238E27FC236}">
                <a16:creationId xmlns:a16="http://schemas.microsoft.com/office/drawing/2014/main" id="{6116E1FA-6B3A-43D9-B4D3-1E0DE5A42B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792" y="2828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3" name="AutoShape 6" descr="https://toplist.vn/images/800px/bai-tham-khao-so-4-735493.jpg">
            <a:extLst>
              <a:ext uri="{FF2B5EF4-FFF2-40B4-BE49-F238E27FC236}">
                <a16:creationId xmlns:a16="http://schemas.microsoft.com/office/drawing/2014/main" id="{21D78EA2-3C8A-47A4-81D6-3368776989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3172" y="15520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4" name="AutoShape 8" descr="https://toplist.vn/images/800px/bai-tham-khao-so-4-735493.jpg">
            <a:extLst>
              <a:ext uri="{FF2B5EF4-FFF2-40B4-BE49-F238E27FC236}">
                <a16:creationId xmlns:a16="http://schemas.microsoft.com/office/drawing/2014/main" id="{AD9BBB36-80E8-4631-8C8F-1ADEC7364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553" y="30758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5" name="AutoShape 10" descr="https://toplist.vn/images/800px/bai-tham-khao-so-4-735493.jpg">
            <a:extLst>
              <a:ext uri="{FF2B5EF4-FFF2-40B4-BE49-F238E27FC236}">
                <a16:creationId xmlns:a16="http://schemas.microsoft.com/office/drawing/2014/main" id="{2CB3F742-C85C-4A96-B216-498FC53E7F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933" y="45996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6" name="AutoShape 12" descr="https://toplist.vn/images/800px/bai-tham-khao-so-4-735493.jpg">
            <a:extLst>
              <a:ext uri="{FF2B5EF4-FFF2-40B4-BE49-F238E27FC236}">
                <a16:creationId xmlns:a16="http://schemas.microsoft.com/office/drawing/2014/main" id="{9140D888-9931-4A1F-9981-D22D96AEA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0313" y="61234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7" name="AutoShape 14" descr="Ông đồ - Tiếng thở dài tiếc nuối cho một nền văn hoá truyền thống đang lụi">
            <a:extLst>
              <a:ext uri="{FF2B5EF4-FFF2-40B4-BE49-F238E27FC236}">
                <a16:creationId xmlns:a16="http://schemas.microsoft.com/office/drawing/2014/main" id="{3797BDB9-1264-4235-8E6B-5B4FE5AC2A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2693" y="76472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8" name="AutoShape 16" descr="Ông đồ - Tiếng thở dài tiếc nuối cho một nền văn hoá truyền thống đang lụi">
            <a:extLst>
              <a:ext uri="{FF2B5EF4-FFF2-40B4-BE49-F238E27FC236}">
                <a16:creationId xmlns:a16="http://schemas.microsoft.com/office/drawing/2014/main" id="{C8B641F5-6C31-45F4-BCD5-26B064D0D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5073" y="917109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19469" name="AutoShape 18" descr="Ông đồ - Tiếng thở dài tiếc nuối cho một nền văn hoá truyền thống đang lụi tàn">
            <a:extLst>
              <a:ext uri="{FF2B5EF4-FFF2-40B4-BE49-F238E27FC236}">
                <a16:creationId xmlns:a16="http://schemas.microsoft.com/office/drawing/2014/main" id="{D57C08EF-3B21-4167-8622-2A963885BA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7453" y="1069490"/>
            <a:ext cx="304760" cy="3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B4604F-48A4-48EA-BAA1-06EC55C39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85" y="-5871"/>
            <a:ext cx="1603000" cy="144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1" name="Picture 21">
            <a:extLst>
              <a:ext uri="{FF2B5EF4-FFF2-40B4-BE49-F238E27FC236}">
                <a16:creationId xmlns:a16="http://schemas.microsoft.com/office/drawing/2014/main" id="{E17FA35B-DC38-4DCC-A3D0-44809F77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92" y="2286001"/>
            <a:ext cx="2819179" cy="1464428"/>
          </a:xfrm>
          <a:prstGeom prst="rect">
            <a:avLst/>
          </a:prstGeom>
          <a:noFill/>
          <a:ln w="228600" cap="sq" cmpd="thickThin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D86C2A20-9589-4F88-9EA2-53493D34E9ED}"/>
              </a:ext>
            </a:extLst>
          </p:cNvPr>
          <p:cNvSpPr/>
          <p:nvPr/>
        </p:nvSpPr>
        <p:spPr>
          <a:xfrm>
            <a:off x="6517426" y="1448853"/>
            <a:ext cx="2498400" cy="612695"/>
          </a:xfrm>
          <a:prstGeom prst="borderCallout2">
            <a:avLst/>
          </a:prstGeom>
          <a:solidFill>
            <a:srgbClr val="FBDAD1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3" name="Picture 6">
            <a:extLst>
              <a:ext uri="{FF2B5EF4-FFF2-40B4-BE49-F238E27FC236}">
                <a16:creationId xmlns:a16="http://schemas.microsoft.com/office/drawing/2014/main" id="{022244C2-2F5F-4EBC-B71E-AF2A68BA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621" y="917110"/>
            <a:ext cx="2438083" cy="9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83F068-46D5-4872-A6F8-4A1C87839F62}"/>
              </a:ext>
            </a:extLst>
          </p:cNvPr>
          <p:cNvSpPr/>
          <p:nvPr/>
        </p:nvSpPr>
        <p:spPr>
          <a:xfrm>
            <a:off x="9683267" y="853617"/>
            <a:ext cx="2125385" cy="84126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1913- 1996</a:t>
            </a:r>
          </a:p>
        </p:txBody>
      </p:sp>
      <p:pic>
        <p:nvPicPr>
          <p:cNvPr id="19475" name="Picture 8">
            <a:extLst>
              <a:ext uri="{FF2B5EF4-FFF2-40B4-BE49-F238E27FC236}">
                <a16:creationId xmlns:a16="http://schemas.microsoft.com/office/drawing/2014/main" id="{E3355BC3-7881-46D6-BFAA-EDD2422A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2" y="2061548"/>
            <a:ext cx="3976169" cy="211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7">
            <a:extLst>
              <a:ext uri="{FF2B5EF4-FFF2-40B4-BE49-F238E27FC236}">
                <a16:creationId xmlns:a16="http://schemas.microsoft.com/office/drawing/2014/main" id="{4DBA3D35-DA7A-420B-9AC3-2F006C88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44" y="1986945"/>
            <a:ext cx="3190460" cy="10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B51BDA2-1BEC-4CA5-B60D-DC6D6E45D416}"/>
              </a:ext>
            </a:extLst>
          </p:cNvPr>
          <p:cNvSpPr/>
          <p:nvPr/>
        </p:nvSpPr>
        <p:spPr>
          <a:xfrm>
            <a:off x="8990428" y="2198577"/>
            <a:ext cx="3115857" cy="9333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E638B9A-377C-441B-8F9B-87182B9DAF0A}"/>
              </a:ext>
            </a:extLst>
          </p:cNvPr>
          <p:cNvSpPr/>
          <p:nvPr/>
        </p:nvSpPr>
        <p:spPr>
          <a:xfrm>
            <a:off x="8527549" y="3578999"/>
            <a:ext cx="3606330" cy="12319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9" name="Picture 8">
            <a:extLst>
              <a:ext uri="{FF2B5EF4-FFF2-40B4-BE49-F238E27FC236}">
                <a16:creationId xmlns:a16="http://schemas.microsoft.com/office/drawing/2014/main" id="{308A7E63-5C3E-45A0-9AB6-090085B0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3" y="2088135"/>
            <a:ext cx="2310342" cy="48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066FA1-4629-4538-B008-EB87348F545E}"/>
              </a:ext>
            </a:extLst>
          </p:cNvPr>
          <p:cNvSpPr/>
          <p:nvPr/>
        </p:nvSpPr>
        <p:spPr>
          <a:xfrm>
            <a:off x="7135091" y="5277935"/>
            <a:ext cx="4971194" cy="15227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Luỹ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81" name="Picture 17">
            <a:extLst>
              <a:ext uri="{FF2B5EF4-FFF2-40B4-BE49-F238E27FC236}">
                <a16:creationId xmlns:a16="http://schemas.microsoft.com/office/drawing/2014/main" id="{381ACE1C-FFCC-473F-80CF-AB7A3B96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3" y="6039304"/>
            <a:ext cx="2582526" cy="8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12">
            <a:extLst>
              <a:ext uri="{FF2B5EF4-FFF2-40B4-BE49-F238E27FC236}">
                <a16:creationId xmlns:a16="http://schemas.microsoft.com/office/drawing/2014/main" id="{4A0AB052-F0D5-4F8F-912B-C25A6D29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82" y="2798051"/>
            <a:ext cx="2528559" cy="167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11">
            <a:extLst>
              <a:ext uri="{FF2B5EF4-FFF2-40B4-BE49-F238E27FC236}">
                <a16:creationId xmlns:a16="http://schemas.microsoft.com/office/drawing/2014/main" id="{3EB3B5F8-EE52-499A-A9E6-26ED8680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4" y="1947262"/>
            <a:ext cx="3492045" cy="262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10">
            <a:extLst>
              <a:ext uri="{FF2B5EF4-FFF2-40B4-BE49-F238E27FC236}">
                <a16:creationId xmlns:a16="http://schemas.microsoft.com/office/drawing/2014/main" id="{722EA1A9-38F3-4B1A-9608-BB641B7D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45" y="979015"/>
            <a:ext cx="3473930" cy="3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A392399-951A-42B4-817A-4F2675836E54}"/>
              </a:ext>
            </a:extLst>
          </p:cNvPr>
          <p:cNvSpPr/>
          <p:nvPr/>
        </p:nvSpPr>
        <p:spPr>
          <a:xfrm>
            <a:off x="39535" y="1655200"/>
            <a:ext cx="3730031" cy="85396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8" name="Rounded Rectangle 43007">
            <a:extLst>
              <a:ext uri="{FF2B5EF4-FFF2-40B4-BE49-F238E27FC236}">
                <a16:creationId xmlns:a16="http://schemas.microsoft.com/office/drawing/2014/main" id="{F3CB6DC6-FFB2-477E-AFA1-233E76F30FA3}"/>
              </a:ext>
            </a:extLst>
          </p:cNvPr>
          <p:cNvSpPr/>
          <p:nvPr/>
        </p:nvSpPr>
        <p:spPr>
          <a:xfrm flipH="1">
            <a:off x="-1" y="2641304"/>
            <a:ext cx="3769565" cy="86150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Rounded Rectangle 43009">
            <a:extLst>
              <a:ext uri="{FF2B5EF4-FFF2-40B4-BE49-F238E27FC236}">
                <a16:creationId xmlns:a16="http://schemas.microsoft.com/office/drawing/2014/main" id="{84E2F03C-AC56-4B0D-9815-E8D2E7D53A41}"/>
              </a:ext>
            </a:extLst>
          </p:cNvPr>
          <p:cNvSpPr/>
          <p:nvPr/>
        </p:nvSpPr>
        <p:spPr>
          <a:xfrm>
            <a:off x="0" y="385366"/>
            <a:ext cx="4192066" cy="109761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1936 In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Line Callout 2 43010">
            <a:extLst>
              <a:ext uri="{FF2B5EF4-FFF2-40B4-BE49-F238E27FC236}">
                <a16:creationId xmlns:a16="http://schemas.microsoft.com/office/drawing/2014/main" id="{776527D4-06E6-4F99-B99B-0BD70DCB656E}"/>
              </a:ext>
            </a:extLst>
          </p:cNvPr>
          <p:cNvSpPr/>
          <p:nvPr/>
        </p:nvSpPr>
        <p:spPr>
          <a:xfrm rot="10800000">
            <a:off x="3296805" y="4065105"/>
            <a:ext cx="2350953" cy="811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202"/>
              <a:gd name="adj6" fmla="val -47115"/>
            </a:avLst>
          </a:prstGeom>
          <a:solidFill>
            <a:schemeClr val="accent2">
              <a:lumMod val="40000"/>
              <a:lumOff val="60000"/>
            </a:schemeClr>
          </a:solidFill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4" name="Rounded Rectangle 43013">
            <a:extLst>
              <a:ext uri="{FF2B5EF4-FFF2-40B4-BE49-F238E27FC236}">
                <a16:creationId xmlns:a16="http://schemas.microsoft.com/office/drawing/2014/main" id="{C1B180E9-C4D2-4EB3-8176-44B7B0397D3C}"/>
              </a:ext>
            </a:extLst>
          </p:cNvPr>
          <p:cNvSpPr/>
          <p:nvPr/>
        </p:nvSpPr>
        <p:spPr>
          <a:xfrm>
            <a:off x="53968" y="3578999"/>
            <a:ext cx="2300012" cy="9047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đắc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AAB6D0C-B18B-4BD5-9F68-989159AE5E98}"/>
              </a:ext>
            </a:extLst>
          </p:cNvPr>
          <p:cNvSpPr/>
          <p:nvPr/>
        </p:nvSpPr>
        <p:spPr>
          <a:xfrm>
            <a:off x="53968" y="4645658"/>
            <a:ext cx="2277766" cy="10269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A68A8C5-66EC-4308-B312-6EE3200BDA81}"/>
              </a:ext>
            </a:extLst>
          </p:cNvPr>
          <p:cNvSpPr/>
          <p:nvPr/>
        </p:nvSpPr>
        <p:spPr>
          <a:xfrm>
            <a:off x="53968" y="5964701"/>
            <a:ext cx="2420623" cy="9460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EA74890-9832-4268-AE2E-F23EAFAD0030}"/>
              </a:ext>
            </a:extLst>
          </p:cNvPr>
          <p:cNvSpPr/>
          <p:nvPr/>
        </p:nvSpPr>
        <p:spPr>
          <a:xfrm>
            <a:off x="2558942" y="5553902"/>
            <a:ext cx="2069411" cy="8936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2358" y="1422267"/>
            <a:ext cx="168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dirty="0">
                <a:latin typeface="UTM ThuPhap Thien An" panose="02040603050506020204" pitchFamily="18"/>
              </a:rPr>
              <a:t>Tiểu sử và sự nghiệp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185059" y="4149326"/>
            <a:ext cx="100700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82315"/>
              </a:buClr>
              <a:buSzPts val="4800"/>
            </a:pPr>
            <a:r>
              <a:rPr lang="vi-VN" sz="4500" b="1" kern="0" dirty="0">
                <a:solidFill>
                  <a:srgbClr val="98383D"/>
                </a:solidFill>
                <a:latin typeface="UTM ThuPhap Thien An" panose="02040603050506020204" pitchFamily="18"/>
                <a:sym typeface="Courgette"/>
              </a:rPr>
              <a:t>Tác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1984" y="4140904"/>
            <a:ext cx="17075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98383D"/>
                </a:solidFill>
                <a:effectLst/>
                <a:uLnTx/>
                <a:uFillTx/>
                <a:latin typeface="UTM ThuPhap Thien An" panose="02040603050506020204" pitchFamily="18"/>
                <a:sym typeface="Courgette"/>
              </a:rPr>
              <a:t>P</a:t>
            </a:r>
            <a:r>
              <a:rPr kumimoji="0" lang="en-VN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98383D"/>
                </a:solidFill>
                <a:effectLst/>
                <a:uLnTx/>
                <a:uFillTx/>
                <a:latin typeface="UTM ThuPhap Thien An" panose="02040603050506020204" pitchFamily="18"/>
                <a:sym typeface="Courgette"/>
              </a:rPr>
              <a:t>hẩm: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01491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193CBD16-916C-45DF-96B0-F94F47C67591}"/>
              </a:ext>
            </a:extLst>
          </p:cNvPr>
          <p:cNvSpPr/>
          <p:nvPr/>
        </p:nvSpPr>
        <p:spPr>
          <a:xfrm>
            <a:off x="-924456" y="1227779"/>
            <a:ext cx="69548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dirty="0" smtClean="0">
                <a:latin typeface=".TMC-Ong Do" pitchFamily="2" charset="0"/>
                <a:ea typeface="华文新魏" panose="02010800040101010101" pitchFamily="2" charset="-122"/>
                <a:cs typeface="Times New Roman" pitchFamily="18" charset="0"/>
              </a:rPr>
              <a:t>II</a:t>
            </a:r>
            <a:r>
              <a:rPr lang="en-US" altLang="zh-CN" sz="8800" dirty="0" smtClean="0">
                <a:solidFill>
                  <a:srgbClr val="C00000"/>
                </a:solidFill>
                <a:latin typeface=".TMC-Ong Do" pitchFamily="2" charset="0"/>
                <a:ea typeface="华文新魏" panose="02010800040101010101" pitchFamily="2" charset="-122"/>
                <a:cs typeface="Times New Roman" pitchFamily="18" charset="0"/>
              </a:rPr>
              <a:t> </a:t>
            </a:r>
            <a:endParaRPr lang="zh-CN" altLang="en-US" sz="8800" dirty="0">
              <a:solidFill>
                <a:srgbClr val="4E4A4F"/>
              </a:solidFill>
              <a:latin typeface=".TMC-Ong Do" pitchFamily="2" charset="0"/>
              <a:ea typeface="华文新魏" panose="02010800040101010101" pitchFamily="2" charset="-122"/>
              <a:cs typeface="Times New Roman" pitchFamily="18" charset="0"/>
            </a:endParaRPr>
          </a:p>
        </p:txBody>
      </p:sp>
      <p:pic>
        <p:nvPicPr>
          <p:cNvPr id="4" name="Picture 2" descr="Cảm nhận bài thơ Ông đồ hay nhất (11 mẫu) - Văn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100000" l="10429" r="100000">
                        <a14:foregroundMark x1="95571" y1="59401" x2="95571" y2="59401"/>
                        <a14:foregroundMark x1="62000" y1="85286" x2="62000" y2="85286"/>
                        <a14:foregroundMark x1="55286" y1="52861" x2="55286" y2="52861"/>
                        <a14:backgroundMark x1="47143" y1="76567" x2="47143" y2="76567"/>
                        <a14:backgroundMark x1="58714" y1="65940" x2="58714" y2="65940"/>
                        <a14:backgroundMark x1="87714" y1="48774" x2="87714" y2="48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71" y="3133514"/>
            <a:ext cx="5713542" cy="36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93889" l="27500" r="97500">
                        <a14:foregroundMark x1="76771" y1="65347" x2="76771" y2="65347"/>
                        <a14:foregroundMark x1="63646" y1="60347" x2="63646" y2="60347"/>
                        <a14:foregroundMark x1="61042" y1="61736" x2="61042" y2="61736"/>
                        <a14:foregroundMark x1="68125" y1="58194" x2="68125" y2="58194"/>
                        <a14:foregroundMark x1="92500" y1="82708" x2="92500" y2="82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22"/>
          <a:stretch/>
        </p:blipFill>
        <p:spPr>
          <a:xfrm>
            <a:off x="-1999846" y="2524124"/>
            <a:ext cx="4552823" cy="4867830"/>
          </a:xfrm>
          <a:prstGeom prst="rect">
            <a:avLst/>
          </a:prstGeom>
        </p:spPr>
      </p:pic>
      <p:sp>
        <p:nvSpPr>
          <p:cNvPr id="6" name="Google Shape;606;p36"/>
          <p:cNvSpPr txBox="1">
            <a:spLocks/>
          </p:cNvSpPr>
          <p:nvPr/>
        </p:nvSpPr>
        <p:spPr>
          <a:xfrm>
            <a:off x="532435" y="725644"/>
            <a:ext cx="12720577" cy="14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0" dirty="0" smtClean="0">
                <a:latin typeface="UTM ThuPhap Thien An" panose="02040603050506020204" pitchFamily="18" charset="0"/>
              </a:rPr>
              <a:t>.</a:t>
            </a:r>
            <a:r>
              <a:rPr lang="en-GB" sz="8800" dirty="0" err="1" smtClean="0">
                <a:latin typeface="UTM ThuPhap Thien An" panose="02040603050506020204" pitchFamily="18" charset="0"/>
              </a:rPr>
              <a:t>Đọc</a:t>
            </a:r>
            <a:r>
              <a:rPr lang="en-GB" sz="8800" dirty="0" smtClean="0">
                <a:latin typeface="UTM ThuPhap Thien An" panose="02040603050506020204" pitchFamily="18" charset="0"/>
              </a:rPr>
              <a:t> </a:t>
            </a:r>
            <a:r>
              <a:rPr lang="en-GB" sz="8800" dirty="0" err="1" smtClean="0">
                <a:latin typeface="UTM ThuPhap Thien An" panose="02040603050506020204" pitchFamily="18" charset="0"/>
              </a:rPr>
              <a:t>hiểu</a:t>
            </a:r>
            <a:r>
              <a:rPr lang="en-GB" sz="8800" dirty="0" smtClean="0">
                <a:latin typeface="UTM ThuPhap Thien An" panose="02040603050506020204" pitchFamily="18" charset="0"/>
              </a:rPr>
              <a:t> </a:t>
            </a:r>
            <a:r>
              <a:rPr lang="en-GB" sz="8800" dirty="0" err="1" smtClean="0">
                <a:latin typeface="UTM ThuPhap Thien An" panose="02040603050506020204" pitchFamily="18" charset="0"/>
              </a:rPr>
              <a:t>văn</a:t>
            </a:r>
            <a:r>
              <a:rPr lang="en-GB" sz="8800" dirty="0" smtClean="0">
                <a:latin typeface="UTM ThuPhap Thien An" panose="02040603050506020204" pitchFamily="18" charset="0"/>
              </a:rPr>
              <a:t> </a:t>
            </a:r>
            <a:r>
              <a:rPr lang="en-GB" sz="8800" dirty="0" err="1" smtClean="0">
                <a:latin typeface="UTM ThuPhap Thien An" panose="02040603050506020204" pitchFamily="18" charset="0"/>
              </a:rPr>
              <a:t>bản</a:t>
            </a:r>
            <a:r>
              <a:rPr lang="en-GB" sz="8800" dirty="0" smtClean="0">
                <a:latin typeface="UTM ThuPhap Thien An" panose="02040603050506020204" pitchFamily="18" charset="0"/>
              </a:rPr>
              <a:t/>
            </a:r>
            <a:br>
              <a:rPr lang="en-GB" sz="8800" dirty="0" smtClean="0">
                <a:latin typeface="UTM ThuPhap Thien An" panose="02040603050506020204" pitchFamily="18" charset="0"/>
              </a:rPr>
            </a:b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2753F2A9-07F9-46D0-91C8-A5E614DB2FC6}"/>
              </a:ext>
            </a:extLst>
          </p:cNvPr>
          <p:cNvGrpSpPr/>
          <p:nvPr/>
        </p:nvGrpSpPr>
        <p:grpSpPr>
          <a:xfrm>
            <a:off x="272089" y="369489"/>
            <a:ext cx="11834186" cy="553998"/>
            <a:chOff x="-2655130" y="626845"/>
            <a:chExt cx="11975474" cy="553998"/>
          </a:xfrm>
        </p:grpSpPr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66ACE986-6BFB-4F74-9A3D-C2A71225B4BB}"/>
                </a:ext>
              </a:extLst>
            </p:cNvPr>
            <p:cNvSpPr/>
            <p:nvPr/>
          </p:nvSpPr>
          <p:spPr>
            <a:xfrm>
              <a:off x="7742686" y="1001526"/>
              <a:ext cx="1577658" cy="45719"/>
            </a:xfrm>
            <a:prstGeom prst="rect">
              <a:avLst/>
            </a:prstGeom>
            <a:solidFill>
              <a:srgbClr val="4E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02B2CA72-0D9C-4907-ABB4-D1B329754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86654" y="626845"/>
              <a:ext cx="864969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 b="1" i="1" dirty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1.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Hình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ảnh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ông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đồ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thời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quá</a:t>
              </a:r>
              <a:r>
                <a:rPr lang="en-US" altLang="zh-CN" sz="3600" b="1" i="1" dirty="0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khứ</a:t>
              </a:r>
              <a:r>
                <a:rPr lang="en-US" altLang="zh-CN" sz="3600" b="1" i="1" dirty="0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( </a:t>
              </a:r>
              <a:r>
                <a:rPr lang="en-US" altLang="zh-CN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thời</a:t>
              </a:r>
              <a:r>
                <a:rPr lang="en-US" altLang="zh-CN" sz="3600" b="1" i="1" dirty="0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đắc</a:t>
              </a:r>
              <a:r>
                <a:rPr lang="en-US" altLang="zh-CN" sz="3600" b="1" i="1" dirty="0" smtClean="0">
                  <a:solidFill>
                    <a:srgbClr val="FF0000"/>
                  </a:solidFill>
                  <a:latin typeface="Times New Roman" pitchFamily="18" charset="0"/>
                  <a:ea typeface="华文新魏" panose="02010800040101010101" pitchFamily="2" charset="-122"/>
                  <a:cs typeface="Times New Roman" pitchFamily="18" charset="0"/>
                  <a:sym typeface="Arial" panose="020B0604020202020204" pitchFamily="34" charset="0"/>
                </a:rPr>
                <a:t> ý)</a:t>
              </a:r>
              <a:endParaRPr lang="zh-CN" altLang="en-US" sz="3600" b="1" i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18">
              <a:extLst>
                <a:ext uri="{FF2B5EF4-FFF2-40B4-BE49-F238E27FC236}">
                  <a16:creationId xmlns:a16="http://schemas.microsoft.com/office/drawing/2014/main" id="{BE0D71A5-955D-45D0-A824-8664A2C2376F}"/>
                </a:ext>
              </a:extLst>
            </p:cNvPr>
            <p:cNvSpPr/>
            <p:nvPr/>
          </p:nvSpPr>
          <p:spPr>
            <a:xfrm>
              <a:off x="-2655130" y="939542"/>
              <a:ext cx="1268476" cy="56073"/>
            </a:xfrm>
            <a:prstGeom prst="rect">
              <a:avLst/>
            </a:prstGeom>
            <a:solidFill>
              <a:srgbClr val="4E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0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350" y="2237863"/>
            <a:ext cx="6474063" cy="4240924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418399" y="1662058"/>
            <a:ext cx="50081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Mỗi năm hoa đào nở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Lại thấy ông đồ già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Bày mực Tàu, giấy đỏ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Bên phố đông người qua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Bao nhiêu người thuê viết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Tấm tắc ngợi khen tài: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“Hoa tay thảo những nét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Như phượng múa, rồng bay”</a:t>
            </a:r>
            <a:r>
              <a:rPr lang="en-US" sz="3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29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 bwMode="auto">
          <a:xfrm>
            <a:off x="6491535" y="1216279"/>
            <a:ext cx="4913008" cy="23530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53" y="3939636"/>
            <a:ext cx="5121769" cy="24509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5" y="1301234"/>
            <a:ext cx="4499860" cy="19460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292" y="5637720"/>
            <a:ext cx="1490468" cy="133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淘宝店chenying0907 22"/>
          <p:cNvGrpSpPr>
            <a:grpSpLocks/>
          </p:cNvGrpSpPr>
          <p:nvPr/>
        </p:nvGrpSpPr>
        <p:grpSpPr bwMode="auto">
          <a:xfrm>
            <a:off x="847615" y="-238272"/>
            <a:ext cx="9736458" cy="1296819"/>
            <a:chOff x="5649568" y="2028998"/>
            <a:chExt cx="2946474" cy="899647"/>
          </a:xfrm>
        </p:grpSpPr>
        <p:sp>
          <p:nvSpPr>
            <p:cNvPr id="30739" name="文本框 5"/>
            <p:cNvSpPr txBox="1">
              <a:spLocks noChangeArrowheads="1"/>
            </p:cNvSpPr>
            <p:nvPr/>
          </p:nvSpPr>
          <p:spPr bwMode="auto">
            <a:xfrm>
              <a:off x="5903701" y="2225180"/>
              <a:ext cx="2692341" cy="44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GB" altLang="zh-CN" sz="3600" b="1" dirty="0" smtClean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PHÁP TIẾP CẬN BÀI THƠ</a:t>
              </a:r>
              <a:endParaRPr lang="zh-CN" altLang="en-US" sz="36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8"/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</p:grpSp>
      <p:sp>
        <p:nvSpPr>
          <p:cNvPr id="30729" name="Rectangle 1"/>
          <p:cNvSpPr>
            <a:spLocks noChangeArrowheads="1"/>
          </p:cNvSpPr>
          <p:nvPr/>
        </p:nvSpPr>
        <p:spPr bwMode="auto">
          <a:xfrm>
            <a:off x="1434912" y="2034554"/>
            <a:ext cx="3638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nl-NL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ấn tượng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8416742" y="4675957"/>
            <a:ext cx="2351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nl-NL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Vần, nhịp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1" name="Rectangle 18"/>
          <p:cNvSpPr>
            <a:spLocks noChangeArrowheads="1"/>
          </p:cNvSpPr>
          <p:nvPr/>
        </p:nvSpPr>
        <p:spPr bwMode="auto">
          <a:xfrm>
            <a:off x="6934725" y="1961826"/>
            <a:ext cx="44698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nl-NL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hay: động từ, tính từ, danh từ, phó từ... đặc sắc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69834" y="918535"/>
            <a:ext cx="842853" cy="790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33" name="TextBox 6"/>
          <p:cNvSpPr txBox="1">
            <a:spLocks noChangeArrowheads="1"/>
          </p:cNvSpPr>
          <p:nvPr/>
        </p:nvSpPr>
        <p:spPr bwMode="auto">
          <a:xfrm>
            <a:off x="1434912" y="1039328"/>
            <a:ext cx="577775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7312615" y="971580"/>
            <a:ext cx="844440" cy="790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35" name="TextBox 28"/>
          <p:cNvSpPr txBox="1">
            <a:spLocks noChangeArrowheads="1"/>
          </p:cNvSpPr>
          <p:nvPr/>
        </p:nvSpPr>
        <p:spPr bwMode="auto">
          <a:xfrm>
            <a:off x="7561482" y="1112828"/>
            <a:ext cx="577775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6849160" y="3926014"/>
            <a:ext cx="777625" cy="749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37" name="TextBox 30"/>
          <p:cNvSpPr txBox="1">
            <a:spLocks noChangeArrowheads="1"/>
          </p:cNvSpPr>
          <p:nvPr/>
        </p:nvSpPr>
        <p:spPr bwMode="auto">
          <a:xfrm>
            <a:off x="7063566" y="4045675"/>
            <a:ext cx="53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1" y="3939635"/>
            <a:ext cx="5220627" cy="25421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1923801" y="4279626"/>
            <a:ext cx="38079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nl-NL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 nghệ thuật: Ẩn dụ, so sánh, liệt kê, hoán dụ...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57139" y="3885486"/>
            <a:ext cx="842852" cy="790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1192058" y="4018818"/>
            <a:ext cx="577775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560204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  <p:bldP spid="30730" grpId="0"/>
      <p:bldP spid="30731" grpId="0"/>
      <p:bldP spid="6" grpId="0" animBg="1"/>
      <p:bldP spid="30733" grpId="0"/>
      <p:bldP spid="25" grpId="0" animBg="1"/>
      <p:bldP spid="30735" grpId="0"/>
      <p:bldP spid="30" grpId="0" animBg="1"/>
      <p:bldP spid="30737" grpId="0"/>
      <p:bldP spid="26" grpId="0"/>
      <p:bldP spid="27" grpId="0" animBg="1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6820</TotalTime>
  <Words>1518</Words>
  <Application>Microsoft Office PowerPoint</Application>
  <PresentationFormat>Custom</PresentationFormat>
  <Paragraphs>275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微软雅黑</vt:lpstr>
      <vt:lpstr>ＭＳ Ｐゴシック</vt:lpstr>
      <vt:lpstr>宋体</vt:lpstr>
      <vt:lpstr>.TMC-Ong Do</vt:lpstr>
      <vt:lpstr>.VnArabia</vt:lpstr>
      <vt:lpstr>Arial</vt:lpstr>
      <vt:lpstr>Bahnschrift Light SemiCondensed</vt:lpstr>
      <vt:lpstr>Calibri</vt:lpstr>
      <vt:lpstr>Courgette</vt:lpstr>
      <vt:lpstr>等线</vt:lpstr>
      <vt:lpstr>等线 Light</vt:lpstr>
      <vt:lpstr>Helvetica</vt:lpstr>
      <vt:lpstr>Impact</vt:lpstr>
      <vt:lpstr>ITC Avant Garde Std Bk</vt:lpstr>
      <vt:lpstr>LiHei Pro</vt:lpstr>
      <vt:lpstr>Open Sans Extrabold</vt:lpstr>
      <vt:lpstr>Signika</vt:lpstr>
      <vt:lpstr>华文新魏</vt:lpstr>
      <vt:lpstr>Times New Roman</vt:lpstr>
      <vt:lpstr>UTM ThuPhap Thien An</vt:lpstr>
      <vt:lpstr>Wingdings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pvha</cp:lastModifiedBy>
  <cp:revision>3303</cp:revision>
  <dcterms:created xsi:type="dcterms:W3CDTF">2015-12-01T09:06:39Z</dcterms:created>
  <dcterms:modified xsi:type="dcterms:W3CDTF">2024-10-22T16:10:17Z</dcterms:modified>
</cp:coreProperties>
</file>