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363" r:id="rId3"/>
    <p:sldId id="365" r:id="rId4"/>
    <p:sldId id="328" r:id="rId5"/>
    <p:sldId id="329" r:id="rId6"/>
    <p:sldId id="367" r:id="rId7"/>
    <p:sldId id="361" r:id="rId8"/>
    <p:sldId id="371" r:id="rId9"/>
    <p:sldId id="373" r:id="rId10"/>
    <p:sldId id="369" r:id="rId11"/>
    <p:sldId id="338" r:id="rId12"/>
    <p:sldId id="375" r:id="rId13"/>
    <p:sldId id="378" r:id="rId14"/>
    <p:sldId id="379" r:id="rId15"/>
    <p:sldId id="383" r:id="rId16"/>
    <p:sldId id="381" r:id="rId17"/>
    <p:sldId id="382" r:id="rId18"/>
    <p:sldId id="384" r:id="rId19"/>
    <p:sldId id="333" r:id="rId20"/>
    <p:sldId id="344" r:id="rId21"/>
    <p:sldId id="334" r:id="rId22"/>
    <p:sldId id="346" r:id="rId23"/>
    <p:sldId id="314" r:id="rId24"/>
    <p:sldId id="353" r:id="rId25"/>
    <p:sldId id="354" r:id="rId26"/>
    <p:sldId id="323" r:id="rId27"/>
    <p:sldId id="349" r:id="rId28"/>
    <p:sldId id="350" r:id="rId29"/>
    <p:sldId id="359" r:id="rId30"/>
    <p:sldId id="351" r:id="rId31"/>
    <p:sldId id="307" r:id="rId32"/>
    <p:sldId id="348" r:id="rId33"/>
    <p:sldId id="352" r:id="rId34"/>
    <p:sldId id="355" r:id="rId35"/>
  </p:sldIdLst>
  <p:sldSz cx="18288000" cy="10287000"/>
  <p:notesSz cx="6858000" cy="9144000"/>
  <p:embeddedFontLst>
    <p:embeddedFont>
      <p:font typeface="SimSun" panose="02010600030101010101" pitchFamily="2" charset="-122"/>
      <p:regular r:id="rId37"/>
    </p:embeddedFont>
    <p:embeddedFont>
      <p:font typeface="MS Mincho" panose="020B0604020202020204" charset="0"/>
      <p:regular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68B64"/>
    <a:srgbClr val="FBC391"/>
    <a:srgbClr val="C3CBFC"/>
    <a:srgbClr val="EACD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24" y="34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68308-C862-4294-87EC-A5932D183E58}" type="datetimeFigureOut">
              <a:rPr lang="en-US" smtClean="0"/>
              <a:t>23/10/2024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16A11-49A7-4FEB-836A-06A747B4B9CA}" type="slidenum">
              <a:rPr lang="en-US" smtClean="0"/>
              <a:t>‹#›</a:t>
            </a:fld>
            <a:endParaRPr lang="en-US"/>
          </a:p>
        </p:txBody>
      </p:sp>
    </p:spTree>
    <p:extLst>
      <p:ext uri="{BB962C8B-B14F-4D97-AF65-F5344CB8AC3E}">
        <p14:creationId xmlns:p14="http://schemas.microsoft.com/office/powerpoint/2010/main" val="2413443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t>1</a:t>
            </a:fld>
            <a:endParaRPr lang="en-US"/>
          </a:p>
        </p:txBody>
      </p:sp>
    </p:spTree>
    <p:extLst>
      <p:ext uri="{BB962C8B-B14F-4D97-AF65-F5344CB8AC3E}">
        <p14:creationId xmlns:p14="http://schemas.microsoft.com/office/powerpoint/2010/main" val="1370789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986408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721609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t>26</a:t>
            </a:fld>
            <a:endParaRPr lang="en-US"/>
          </a:p>
        </p:txBody>
      </p:sp>
    </p:spTree>
    <p:extLst>
      <p:ext uri="{BB962C8B-B14F-4D97-AF65-F5344CB8AC3E}">
        <p14:creationId xmlns:p14="http://schemas.microsoft.com/office/powerpoint/2010/main" val="143736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25133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367588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837030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26187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t>31</a:t>
            </a:fld>
            <a:endParaRPr lang="en-US"/>
          </a:p>
        </p:txBody>
      </p:sp>
    </p:spTree>
    <p:extLst>
      <p:ext uri="{BB962C8B-B14F-4D97-AF65-F5344CB8AC3E}">
        <p14:creationId xmlns:p14="http://schemas.microsoft.com/office/powerpoint/2010/main" val="3240493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708145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6777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t>4</a:t>
            </a:fld>
            <a:endParaRPr lang="en-US"/>
          </a:p>
        </p:txBody>
      </p:sp>
    </p:spTree>
    <p:extLst>
      <p:ext uri="{BB962C8B-B14F-4D97-AF65-F5344CB8AC3E}">
        <p14:creationId xmlns:p14="http://schemas.microsoft.com/office/powerpoint/2010/main" val="1702069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289337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t>5</a:t>
            </a:fld>
            <a:endParaRPr lang="en-US"/>
          </a:p>
        </p:txBody>
      </p:sp>
    </p:spTree>
    <p:extLst>
      <p:ext uri="{BB962C8B-B14F-4D97-AF65-F5344CB8AC3E}">
        <p14:creationId xmlns:p14="http://schemas.microsoft.com/office/powerpoint/2010/main" val="136557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1281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t>19</a:t>
            </a:fld>
            <a:endParaRPr lang="en-US"/>
          </a:p>
        </p:txBody>
      </p:sp>
    </p:spTree>
    <p:extLst>
      <p:ext uri="{BB962C8B-B14F-4D97-AF65-F5344CB8AC3E}">
        <p14:creationId xmlns:p14="http://schemas.microsoft.com/office/powerpoint/2010/main" val="274990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47269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t>21</a:t>
            </a:fld>
            <a:endParaRPr lang="en-US"/>
          </a:p>
        </p:txBody>
      </p:sp>
    </p:spTree>
    <p:extLst>
      <p:ext uri="{BB962C8B-B14F-4D97-AF65-F5344CB8AC3E}">
        <p14:creationId xmlns:p14="http://schemas.microsoft.com/office/powerpoint/2010/main" val="351897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961074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A16A11-49A7-4FEB-836A-06A747B4B9CA}" type="slidenum">
              <a:rPr lang="en-US" smtClean="0"/>
              <a:t>23</a:t>
            </a:fld>
            <a:endParaRPr lang="en-US"/>
          </a:p>
        </p:txBody>
      </p:sp>
    </p:spTree>
    <p:extLst>
      <p:ext uri="{BB962C8B-B14F-4D97-AF65-F5344CB8AC3E}">
        <p14:creationId xmlns:p14="http://schemas.microsoft.com/office/powerpoint/2010/main" val="3858095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30.sv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17.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17.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17.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3"/>
          <a:srcRect/>
          <a:stretch>
            <a:fillRect/>
          </a:stretch>
        </p:blipFill>
        <p:spPr>
          <a:xfrm rot="1381432" flipH="1">
            <a:off x="14057749" y="2509444"/>
            <a:ext cx="3159749" cy="7456634"/>
          </a:xfrm>
          <a:prstGeom prst="rect">
            <a:avLst/>
          </a:prstGeom>
        </p:spPr>
      </p:pic>
      <p:pic>
        <p:nvPicPr>
          <p:cNvPr id="5" name="Picture 2"/>
          <p:cNvPicPr>
            <a:picLocks noChangeAspect="1"/>
          </p:cNvPicPr>
          <p:nvPr/>
        </p:nvPicPr>
        <p:blipFill>
          <a:blip r:embed="rId4"/>
          <a:srcRect/>
          <a:stretch>
            <a:fillRect/>
          </a:stretch>
        </p:blipFill>
        <p:spPr>
          <a:xfrm>
            <a:off x="685800" y="229040"/>
            <a:ext cx="4173960" cy="2666117"/>
          </a:xfrm>
          <a:prstGeom prst="rect">
            <a:avLst/>
          </a:prstGeom>
        </p:spPr>
      </p:pic>
      <p:sp>
        <p:nvSpPr>
          <p:cNvPr id="8" name="Hộp Văn bản 5">
            <a:extLst>
              <a:ext uri="{FF2B5EF4-FFF2-40B4-BE49-F238E27FC236}">
                <a16:creationId xmlns:a16="http://schemas.microsoft.com/office/drawing/2014/main" xmlns="" id="{FDA91B1B-440C-3A69-B4EB-FBEBEEE962CD}"/>
              </a:ext>
            </a:extLst>
          </p:cNvPr>
          <p:cNvSpPr txBox="1"/>
          <p:nvPr/>
        </p:nvSpPr>
        <p:spPr>
          <a:xfrm>
            <a:off x="1676400" y="2883830"/>
            <a:ext cx="15240000" cy="2463495"/>
          </a:xfrm>
          <a:prstGeom prst="rect">
            <a:avLst/>
          </a:prstGeom>
          <a:noFill/>
        </p:spPr>
        <p:txBody>
          <a:bodyPr wrap="square">
            <a:spAutoFit/>
          </a:bodyPr>
          <a:lstStyle/>
          <a:p>
            <a:pPr marL="0" marR="0">
              <a:lnSpc>
                <a:spcPct val="107000"/>
              </a:lnSpc>
              <a:spcBef>
                <a:spcPts val="0"/>
              </a:spcBef>
              <a:spcAft>
                <a:spcPts val="0"/>
              </a:spcAft>
            </a:pPr>
            <a:r>
              <a:rPr lang="en-US" sz="3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6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VIẾT </a:t>
            </a:r>
            <a:r>
              <a:rPr lang="en-US" sz="3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 VĂN GHI LẠI CẢM </a:t>
            </a:r>
            <a:r>
              <a:rPr lang="en-US"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 </a:t>
            </a:r>
            <a:r>
              <a:rPr lang="en-US" sz="36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36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3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 ĐỌC MỘT </a:t>
            </a:r>
            <a:r>
              <a:rPr lang="en-US" sz="36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 THƠ </a:t>
            </a:r>
            <a:r>
              <a:rPr lang="en-US"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SÁU</a:t>
            </a:r>
            <a:r>
              <a:rPr lang="en-US" sz="36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CHỮ, </a:t>
            </a:r>
            <a:r>
              <a:rPr lang="en-US"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BẢY</a:t>
            </a:r>
            <a:r>
              <a:rPr lang="en-US" sz="36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CHỮ</a:t>
            </a:r>
          </a:p>
          <a:p>
            <a:pPr marL="0" marR="0" algn="ctr">
              <a:lnSpc>
                <a:spcPct val="107000"/>
              </a:lnSpc>
              <a:spcBef>
                <a:spcPts val="0"/>
              </a:spcBef>
              <a:spcAft>
                <a:spcPts val="0"/>
              </a:spcAft>
            </a:pPr>
            <a:r>
              <a:rPr lang="en-US" sz="36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TẬP LÀM THƠ SÁU CHỮ, BẢY CHỮ </a:t>
            </a:r>
            <a:endParaRPr lang="en-US" sz="3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ộn: Dọc 11">
            <a:extLst>
              <a:ext uri="{FF2B5EF4-FFF2-40B4-BE49-F238E27FC236}">
                <a16:creationId xmlns:a16="http://schemas.microsoft.com/office/drawing/2014/main" xmlns="" id="{5AB6A776-D963-7239-DF45-32DCB3FC039C}"/>
              </a:ext>
            </a:extLst>
          </p:cNvPr>
          <p:cNvSpPr/>
          <p:nvPr/>
        </p:nvSpPr>
        <p:spPr>
          <a:xfrm>
            <a:off x="40060" y="1656505"/>
            <a:ext cx="9713540" cy="8376716"/>
          </a:xfrm>
          <a:prstGeom prst="verticalScroll">
            <a:avLst/>
          </a:prstGeom>
          <a:noFill/>
          <a:ln w="762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3" name="Hình ảnh 12">
            <a:extLst>
              <a:ext uri="{FF2B5EF4-FFF2-40B4-BE49-F238E27FC236}">
                <a16:creationId xmlns:a16="http://schemas.microsoft.com/office/drawing/2014/main" xmlns="" id="{440AC812-6313-6D80-EC0A-1E4861BD5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5222" y="1230092"/>
            <a:ext cx="1654319" cy="2033163"/>
          </a:xfrm>
          <a:prstGeom prst="rect">
            <a:avLst/>
          </a:prstGeom>
        </p:spPr>
      </p:pic>
      <p:sp>
        <p:nvSpPr>
          <p:cNvPr id="16" name="Hộp Văn bản 15">
            <a:extLst>
              <a:ext uri="{FF2B5EF4-FFF2-40B4-BE49-F238E27FC236}">
                <a16:creationId xmlns:a16="http://schemas.microsoft.com/office/drawing/2014/main" xmlns="" id="{531778A4-8A4B-2F25-CF2B-8C8A192A7892}"/>
              </a:ext>
            </a:extLst>
          </p:cNvPr>
          <p:cNvSpPr txBox="1"/>
          <p:nvPr/>
        </p:nvSpPr>
        <p:spPr>
          <a:xfrm>
            <a:off x="1077322" y="3931296"/>
            <a:ext cx="7406495" cy="2978572"/>
          </a:xfrm>
          <a:prstGeom prst="rect">
            <a:avLst/>
          </a:prstGeom>
          <a:noFill/>
        </p:spPr>
        <p:txBody>
          <a:bodyPr wrap="square">
            <a:spAutoFit/>
          </a:bodyPr>
          <a:lstStyle/>
          <a:p>
            <a:pPr algn="ctr">
              <a:lnSpc>
                <a:spcPct val="107000"/>
              </a:lnSpc>
              <a:spcAft>
                <a:spcPts val="1200"/>
              </a:spcAft>
            </a:pPr>
            <a:r>
              <a:rPr lang="en-US" sz="4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vi-VN" sz="4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văn bộc lộ cảm </a:t>
            </a:r>
            <a:r>
              <a:rPr lang="en-US" sz="4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t>
            </a:r>
            <a:r>
              <a:rPr lang="vi-VN" sz="4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em sau khi </a:t>
            </a:r>
            <a:r>
              <a:rPr lang="en-US" sz="4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t>
            </a:r>
            <a:r>
              <a:rPr lang="en-US" sz="4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ọc</a:t>
            </a:r>
            <a:r>
              <a:rPr lang="en-US" sz="4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thơ</a:t>
            </a:r>
            <a:r>
              <a:rPr lang="en-US" sz="4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4200" b="1" i="1" dirty="0" err="1" smtClean="0">
                <a:latin typeface="Times New Roman" panose="02020603050405020304" pitchFamily="18" charset="0"/>
                <a:ea typeface="Times New Roman" panose="02020603050405020304" pitchFamily="18" charset="0"/>
                <a:cs typeface="Times New Roman" panose="02020603050405020304" pitchFamily="18" charset="0"/>
              </a:rPr>
              <a:t>Nắng</a:t>
            </a:r>
            <a:r>
              <a:rPr lang="en-US" sz="42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200" b="1" i="1" dirty="0" err="1" smtClean="0">
                <a:latin typeface="Times New Roman" panose="02020603050405020304" pitchFamily="18" charset="0"/>
                <a:ea typeface="Times New Roman" panose="02020603050405020304" pitchFamily="18" charset="0"/>
                <a:cs typeface="Times New Roman" panose="02020603050405020304" pitchFamily="18" charset="0"/>
              </a:rPr>
              <a:t>mới</a:t>
            </a:r>
            <a:r>
              <a:rPr lang="en-US" sz="4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1200"/>
              </a:spcAft>
            </a:pPr>
            <a:r>
              <a:rPr lang="en-US" sz="4200" dirty="0" err="1" smtClean="0">
                <a:latin typeface="Times New Roman" panose="02020603050405020304" pitchFamily="18" charset="0"/>
                <a:ea typeface="Times New Roman" panose="02020603050405020304" pitchFamily="18" charset="0"/>
                <a:cs typeface="Times New Roman" panose="02020603050405020304" pitchFamily="18" charset="0"/>
              </a:rPr>
              <a:t>Lưu</a:t>
            </a:r>
            <a:r>
              <a:rPr lang="en-US" sz="4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ea typeface="Times New Roman" panose="02020603050405020304" pitchFamily="18" charset="0"/>
                <a:cs typeface="Times New Roman" panose="02020603050405020304" pitchFamily="18" charset="0"/>
              </a:rPr>
              <a:t>Trọng</a:t>
            </a:r>
            <a:r>
              <a:rPr lang="en-US" sz="4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ea typeface="Times New Roman" panose="02020603050405020304" pitchFamily="18" charset="0"/>
                <a:cs typeface="Times New Roman" panose="02020603050405020304" pitchFamily="18" charset="0"/>
              </a:rPr>
              <a:t>Lư</a:t>
            </a:r>
            <a:r>
              <a:rPr lang="en-US" sz="42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761421B1-1906-4F8E-BF53-DF1E9D07C1F2}"/>
              </a:ext>
            </a:extLst>
          </p:cNvPr>
          <p:cNvSpPr txBox="1"/>
          <p:nvPr/>
        </p:nvSpPr>
        <p:spPr>
          <a:xfrm>
            <a:off x="232617" y="84062"/>
            <a:ext cx="4043082" cy="738664"/>
          </a:xfrm>
          <a:prstGeom prst="rect">
            <a:avLst/>
          </a:prstGeom>
          <a:solidFill>
            <a:srgbClr val="193498"/>
          </a:solidFill>
          <a:ln w="38100">
            <a:noFill/>
          </a:ln>
        </p:spPr>
        <p:txBody>
          <a:bodyPr wrap="square">
            <a:spAutoFit/>
          </a:bodyPr>
          <a:lstStyle/>
          <a:p>
            <a:pPr algn="ctr">
              <a:spcBef>
                <a:spcPts val="900"/>
              </a:spcBef>
            </a:pPr>
            <a:r>
              <a:rPr lang="en-US" sz="4200" b="1" dirty="0">
                <a:solidFill>
                  <a:schemeClr val="bg1"/>
                </a:solidFill>
                <a:latin typeface="Times New Roman" panose="02020603050405020304" pitchFamily="18" charset="0"/>
                <a:cs typeface="Times New Roman" panose="02020603050405020304" pitchFamily="18" charset="0"/>
              </a:rPr>
              <a:t>2. </a:t>
            </a:r>
            <a:r>
              <a:rPr lang="en-US" sz="4200" b="1" dirty="0" err="1">
                <a:solidFill>
                  <a:schemeClr val="bg1"/>
                </a:solidFill>
                <a:latin typeface="Times New Roman" panose="02020603050405020304" pitchFamily="18" charset="0"/>
                <a:cs typeface="Times New Roman" panose="02020603050405020304" pitchFamily="18" charset="0"/>
              </a:rPr>
              <a:t>Thực</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hành</a:t>
            </a:r>
            <a:endParaRPr lang="en-US" sz="4200" b="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1506200" y="178803"/>
            <a:ext cx="3371691"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NẮNG MỚI</a:t>
            </a:r>
            <a:r>
              <a:rPr lang="en-US" sz="2700" b="1" dirty="0" smtClean="0">
                <a:solidFill>
                  <a:srgbClr val="FF0000"/>
                </a:solidFill>
                <a:latin typeface="Times New Roman" panose="02020603050405020304" pitchFamily="18" charset="0"/>
                <a:cs typeface="Times New Roman" panose="02020603050405020304" pitchFamily="18" charset="0"/>
              </a:rPr>
              <a:t> </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325600" y="453394"/>
            <a:ext cx="3188886" cy="646331"/>
          </a:xfrm>
          <a:prstGeom prst="rect">
            <a:avLst/>
          </a:prstGeom>
        </p:spPr>
        <p:txBody>
          <a:bodyPr wrap="none">
            <a:spAutoFit/>
          </a:bodyPr>
          <a:lstStyle/>
          <a:p>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ea typeface="Times New Roman" panose="02020603050405020304" pitchFamily="18" charset="0"/>
                <a:cs typeface="Times New Roman" panose="02020603050405020304" pitchFamily="18" charset="0"/>
              </a:rPr>
              <a:t>Lưu</a:t>
            </a:r>
            <a:r>
              <a:rPr lang="en-US" sz="36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ea typeface="Times New Roman" panose="02020603050405020304" pitchFamily="18" charset="0"/>
                <a:cs typeface="Times New Roman" panose="02020603050405020304" pitchFamily="18" charset="0"/>
              </a:rPr>
              <a:t>Lư</a:t>
            </a:r>
            <a:r>
              <a:rPr lang="en-US" sz="3600"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i="1" dirty="0"/>
          </a:p>
        </p:txBody>
      </p:sp>
      <p:sp>
        <p:nvSpPr>
          <p:cNvPr id="4" name="Rectangle 3"/>
          <p:cNvSpPr/>
          <p:nvPr/>
        </p:nvSpPr>
        <p:spPr>
          <a:xfrm>
            <a:off x="4275699" y="1755221"/>
            <a:ext cx="2037990" cy="738664"/>
          </a:xfrm>
          <a:prstGeom prst="rect">
            <a:avLst/>
          </a:prstGeom>
        </p:spPr>
        <p:txBody>
          <a:bodyPr wrap="square">
            <a:spAutoFit/>
          </a:bodyPr>
          <a:lstStyle/>
          <a:p>
            <a:r>
              <a:rPr lang="vi-VN" sz="4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 bài</a:t>
            </a:r>
            <a:endParaRPr lang="en-US" sz="4200" dirty="0"/>
          </a:p>
        </p:txBody>
      </p:sp>
      <p:sp>
        <p:nvSpPr>
          <p:cNvPr id="11" name="Rectangle 1"/>
          <p:cNvSpPr>
            <a:spLocks noChangeArrowheads="1"/>
          </p:cNvSpPr>
          <p:nvPr/>
        </p:nvSpPr>
        <p:spPr bwMode="auto">
          <a:xfrm>
            <a:off x="9762325" y="1111402"/>
            <a:ext cx="8492710" cy="9170421"/>
          </a:xfrm>
          <a:prstGeom prst="rect">
            <a:avLst/>
          </a:prstGeom>
          <a:noFill/>
          <a:ln>
            <a:noFill/>
          </a:ln>
          <a:effectLst/>
        </p:spPr>
        <p:txBody>
          <a:bodyPr vert="horz" wrap="none" lIns="0" tIns="0" rIns="0" bIns="12061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hắt</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bên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song,</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Xao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xác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gà</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gáy</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não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nùng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rượi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buồn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theo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dĩ</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vãng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Chập</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chờn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ngày</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không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nhớ</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thuở</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thiếu</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lên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reo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ngoài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đỏ</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đưa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phơi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dáng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chửa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xoá</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mờ</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Hãy</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Nét</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cười</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đen</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nhánh</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sau</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tay</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r>
            <a:b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ánh</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hè</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thưa</a:t>
            </a:r>
            <a:r>
              <a:rPr kumimoji="0" lang="en-US" sz="4200" b="0" i="1" u="none" strike="noStrike" cap="none" normalizeH="0" baseline="0" dirty="0" smtClean="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9367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10928" y="3173105"/>
            <a:ext cx="3002937" cy="4886325"/>
          </a:xfrm>
          <a:prstGeom prst="roundRect">
            <a:avLst/>
          </a:prstGeom>
          <a:solidFill>
            <a:srgbClr val="868B6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solidFill>
                  <a:prstClr val="white"/>
                </a:solidFill>
                <a:latin typeface="Times New Roman" panose="02020603050405020304" pitchFamily="18" charset="0"/>
                <a:cs typeface="Times New Roman" panose="02020603050405020304" pitchFamily="18" charset="0"/>
              </a:rPr>
              <a:t>Chuẩn</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bị</a:t>
            </a:r>
            <a:endParaRPr lang="en-US" sz="5400" dirty="0">
              <a:solidFill>
                <a:prstClr val="white"/>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691111" y="3173105"/>
            <a:ext cx="3070749" cy="4886325"/>
          </a:xfrm>
          <a:prstGeom prst="roundRect">
            <a:avLst/>
          </a:prstGeom>
          <a:solidFill>
            <a:srgbClr val="C3CBFC"/>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solidFill>
                  <a:prstClr val="white"/>
                </a:solidFill>
                <a:latin typeface="Times New Roman" panose="02020603050405020304" pitchFamily="18" charset="0"/>
                <a:cs typeface="Times New Roman" panose="02020603050405020304" pitchFamily="18" charset="0"/>
              </a:rPr>
              <a:t>Tìm</a:t>
            </a:r>
            <a:r>
              <a:rPr lang="en-US" sz="5400" dirty="0">
                <a:solidFill>
                  <a:prstClr val="white"/>
                </a:solidFill>
                <a:latin typeface="Times New Roman" panose="02020603050405020304" pitchFamily="18" charset="0"/>
                <a:cs typeface="Times New Roman" panose="02020603050405020304" pitchFamily="18" charset="0"/>
              </a:rPr>
              <a:t> ý </a:t>
            </a:r>
            <a:r>
              <a:rPr lang="en-US" sz="5400" dirty="0" err="1">
                <a:solidFill>
                  <a:prstClr val="white"/>
                </a:solidFill>
                <a:latin typeface="Times New Roman" panose="02020603050405020304" pitchFamily="18" charset="0"/>
                <a:cs typeface="Times New Roman" panose="02020603050405020304" pitchFamily="18" charset="0"/>
              </a:rPr>
              <a:t>và</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lập</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dàn</a:t>
            </a:r>
            <a:r>
              <a:rPr lang="en-US" sz="5400" dirty="0">
                <a:solidFill>
                  <a:prstClr val="white"/>
                </a:solidFill>
                <a:latin typeface="Times New Roman" panose="02020603050405020304" pitchFamily="18" charset="0"/>
                <a:cs typeface="Times New Roman" panose="02020603050405020304" pitchFamily="18" charset="0"/>
              </a:rPr>
              <a:t> ý</a:t>
            </a:r>
          </a:p>
        </p:txBody>
      </p:sp>
      <p:sp>
        <p:nvSpPr>
          <p:cNvPr id="5" name="Rounded Rectangle 4"/>
          <p:cNvSpPr/>
          <p:nvPr/>
        </p:nvSpPr>
        <p:spPr>
          <a:xfrm>
            <a:off x="9294125" y="3173105"/>
            <a:ext cx="3055715" cy="4886325"/>
          </a:xfrm>
          <a:prstGeom prst="roundRect">
            <a:avLst/>
          </a:prstGeom>
          <a:solidFill>
            <a:srgbClr val="FBC39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solidFill>
                  <a:prstClr val="white"/>
                </a:solidFill>
                <a:latin typeface="Times New Roman" panose="02020603050405020304" pitchFamily="18" charset="0"/>
                <a:cs typeface="Times New Roman" panose="02020603050405020304" pitchFamily="18" charset="0"/>
              </a:rPr>
              <a:t>Viết</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bài</a:t>
            </a:r>
            <a:endParaRPr lang="en-US" sz="5400" dirty="0">
              <a:solidFill>
                <a:prstClr val="white"/>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2824901" y="3173105"/>
            <a:ext cx="3189681" cy="4886325"/>
          </a:xfrm>
          <a:prstGeom prst="roundRect">
            <a:avLst/>
          </a:prstGeom>
          <a:solidFill>
            <a:srgbClr val="EACD6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solidFill>
                  <a:prstClr val="white"/>
                </a:solidFill>
                <a:latin typeface="Times New Roman" panose="02020603050405020304" pitchFamily="18" charset="0"/>
                <a:cs typeface="Times New Roman" panose="02020603050405020304" pitchFamily="18" charset="0"/>
              </a:rPr>
              <a:t>Kiểm</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tra</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và</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sửa</a:t>
            </a:r>
            <a:r>
              <a:rPr lang="en-US" sz="5400" dirty="0">
                <a:solidFill>
                  <a:prstClr val="white"/>
                </a:solidFill>
                <a:latin typeface="Times New Roman" panose="02020603050405020304" pitchFamily="18" charset="0"/>
                <a:cs typeface="Times New Roman" panose="02020603050405020304" pitchFamily="18" charset="0"/>
              </a:rPr>
              <a:t> </a:t>
            </a:r>
            <a:r>
              <a:rPr lang="en-US" sz="5400" dirty="0" err="1">
                <a:solidFill>
                  <a:prstClr val="white"/>
                </a:solidFill>
                <a:latin typeface="Times New Roman" panose="02020603050405020304" pitchFamily="18" charset="0"/>
                <a:cs typeface="Times New Roman" panose="02020603050405020304" pitchFamily="18" charset="0"/>
              </a:rPr>
              <a:t>chữa</a:t>
            </a:r>
            <a:endParaRPr lang="en-US" sz="5400" dirty="0">
              <a:solidFill>
                <a:prstClr val="white"/>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66671" y="1382595"/>
            <a:ext cx="13716000" cy="1912849"/>
          </a:xfrm>
          <a:prstGeom prst="rect">
            <a:avLst/>
          </a:prstGeom>
        </p:spPr>
      </p:pic>
      <p:pic>
        <p:nvPicPr>
          <p:cNvPr id="8" name="Picture 3"/>
          <p:cNvPicPr>
            <a:picLocks noChangeAspect="1"/>
          </p:cNvPicPr>
          <p:nvPr/>
        </p:nvPicPr>
        <p:blipFill>
          <a:blip r:embed="rId5"/>
          <a:srcRect/>
          <a:stretch>
            <a:fillRect/>
          </a:stretch>
        </p:blipFill>
        <p:spPr>
          <a:xfrm>
            <a:off x="13862945" y="-23684"/>
            <a:ext cx="4303273" cy="2748715"/>
          </a:xfrm>
          <a:prstGeom prst="rect">
            <a:avLst/>
          </a:prstGeom>
        </p:spPr>
      </p:pic>
    </p:spTree>
    <p:extLst>
      <p:ext uri="{BB962C8B-B14F-4D97-AF65-F5344CB8AC3E}">
        <p14:creationId xmlns:p14="http://schemas.microsoft.com/office/powerpoint/2010/main" val="263298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80">
                                          <p:stCondLst>
                                            <p:cond delay="0"/>
                                          </p:stCondLst>
                                        </p:cTn>
                                        <p:tgtEl>
                                          <p:spTgt spid="6"/>
                                        </p:tgtEl>
                                      </p:cBhvr>
                                    </p:animEffect>
                                    <p:anim calcmode="lin" valueType="num">
                                      <p:cBhvr>
                                        <p:cTn id="6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6" dur="26">
                                          <p:stCondLst>
                                            <p:cond delay="650"/>
                                          </p:stCondLst>
                                        </p:cTn>
                                        <p:tgtEl>
                                          <p:spTgt spid="6"/>
                                        </p:tgtEl>
                                      </p:cBhvr>
                                      <p:to x="100000" y="60000"/>
                                    </p:animScale>
                                    <p:animScale>
                                      <p:cBhvr>
                                        <p:cTn id="67" dur="166" decel="50000">
                                          <p:stCondLst>
                                            <p:cond delay="676"/>
                                          </p:stCondLst>
                                        </p:cTn>
                                        <p:tgtEl>
                                          <p:spTgt spid="6"/>
                                        </p:tgtEl>
                                      </p:cBhvr>
                                      <p:to x="100000" y="100000"/>
                                    </p:animScale>
                                    <p:animScale>
                                      <p:cBhvr>
                                        <p:cTn id="68" dur="26">
                                          <p:stCondLst>
                                            <p:cond delay="1312"/>
                                          </p:stCondLst>
                                        </p:cTn>
                                        <p:tgtEl>
                                          <p:spTgt spid="6"/>
                                        </p:tgtEl>
                                      </p:cBhvr>
                                      <p:to x="100000" y="80000"/>
                                    </p:animScale>
                                    <p:animScale>
                                      <p:cBhvr>
                                        <p:cTn id="69" dur="166" decel="50000">
                                          <p:stCondLst>
                                            <p:cond delay="1338"/>
                                          </p:stCondLst>
                                        </p:cTn>
                                        <p:tgtEl>
                                          <p:spTgt spid="6"/>
                                        </p:tgtEl>
                                      </p:cBhvr>
                                      <p:to x="100000" y="100000"/>
                                    </p:animScale>
                                    <p:animScale>
                                      <p:cBhvr>
                                        <p:cTn id="70" dur="26">
                                          <p:stCondLst>
                                            <p:cond delay="1642"/>
                                          </p:stCondLst>
                                        </p:cTn>
                                        <p:tgtEl>
                                          <p:spTgt spid="6"/>
                                        </p:tgtEl>
                                      </p:cBhvr>
                                      <p:to x="100000" y="90000"/>
                                    </p:animScale>
                                    <p:animScale>
                                      <p:cBhvr>
                                        <p:cTn id="71" dur="166" decel="50000">
                                          <p:stCondLst>
                                            <p:cond delay="1668"/>
                                          </p:stCondLst>
                                        </p:cTn>
                                        <p:tgtEl>
                                          <p:spTgt spid="6"/>
                                        </p:tgtEl>
                                      </p:cBhvr>
                                      <p:to x="100000" y="100000"/>
                                    </p:animScale>
                                    <p:animScale>
                                      <p:cBhvr>
                                        <p:cTn id="72" dur="26">
                                          <p:stCondLst>
                                            <p:cond delay="1808"/>
                                          </p:stCondLst>
                                        </p:cTn>
                                        <p:tgtEl>
                                          <p:spTgt spid="6"/>
                                        </p:tgtEl>
                                      </p:cBhvr>
                                      <p:to x="100000" y="95000"/>
                                    </p:animScale>
                                    <p:animScale>
                                      <p:cBhvr>
                                        <p:cTn id="7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xmlns="" id="{C254AA73-9BDE-0093-62E0-5431B4F292C8}"/>
              </a:ext>
            </a:extLst>
          </p:cNvPr>
          <p:cNvGraphicFramePr>
            <a:graphicFrameLocks noGrp="1"/>
          </p:cNvGraphicFramePr>
          <p:nvPr>
            <p:extLst>
              <p:ext uri="{D42A27DB-BD31-4B8C-83A1-F6EECF244321}">
                <p14:modId xmlns:p14="http://schemas.microsoft.com/office/powerpoint/2010/main" val="2061652380"/>
              </p:ext>
            </p:extLst>
          </p:nvPr>
        </p:nvGraphicFramePr>
        <p:xfrm>
          <a:off x="22654" y="870011"/>
          <a:ext cx="18265346" cy="9378889"/>
        </p:xfrm>
        <a:graphic>
          <a:graphicData uri="http://schemas.openxmlformats.org/drawingml/2006/table">
            <a:tbl>
              <a:tblPr firstRow="1" firstCol="1" bandRow="1">
                <a:tableStyleId>{5C22544A-7EE6-4342-B048-85BDC9FD1C3A}</a:tableStyleId>
              </a:tblPr>
              <a:tblGrid>
                <a:gridCol w="3496429">
                  <a:extLst>
                    <a:ext uri="{9D8B030D-6E8A-4147-A177-3AD203B41FA5}">
                      <a16:colId xmlns:a16="http://schemas.microsoft.com/office/drawing/2014/main" xmlns="" val="2211856027"/>
                    </a:ext>
                  </a:extLst>
                </a:gridCol>
                <a:gridCol w="2562750">
                  <a:extLst>
                    <a:ext uri="{9D8B030D-6E8A-4147-A177-3AD203B41FA5}">
                      <a16:colId xmlns:a16="http://schemas.microsoft.com/office/drawing/2014/main" xmlns="" val="2167193514"/>
                    </a:ext>
                  </a:extLst>
                </a:gridCol>
                <a:gridCol w="12206167">
                  <a:extLst>
                    <a:ext uri="{9D8B030D-6E8A-4147-A177-3AD203B41FA5}">
                      <a16:colId xmlns:a16="http://schemas.microsoft.com/office/drawing/2014/main" xmlns="" val="1014803035"/>
                    </a:ext>
                  </a:extLst>
                </a:gridCol>
              </a:tblGrid>
              <a:tr h="978408">
                <a:tc>
                  <a:txBody>
                    <a:bodyPr/>
                    <a:lstStyle/>
                    <a:p>
                      <a:pPr marL="0" marR="0" algn="ctr">
                        <a:lnSpc>
                          <a:spcPct val="107000"/>
                        </a:lnSpc>
                        <a:spcBef>
                          <a:spcPts val="0"/>
                        </a:spcBef>
                        <a:spcAft>
                          <a:spcPts val="0"/>
                        </a:spcAft>
                      </a:pPr>
                      <a:r>
                        <a:rPr lang="vi-VN" sz="3000" dirty="0" smtClean="0">
                          <a:solidFill>
                            <a:srgbClr val="002060"/>
                          </a:solidFill>
                          <a:effectLst/>
                          <a:latin typeface="Times New Roman" panose="02020603050405020304" pitchFamily="18" charset="0"/>
                          <a:cs typeface="Times New Roman" panose="02020603050405020304" pitchFamily="18" charset="0"/>
                        </a:rPr>
                        <a:t>C</a:t>
                      </a:r>
                      <a:r>
                        <a:rPr lang="en-US" sz="3000" dirty="0" smtClean="0">
                          <a:solidFill>
                            <a:srgbClr val="002060"/>
                          </a:solidFill>
                          <a:effectLst/>
                          <a:latin typeface="Times New Roman" panose="02020603050405020304" pitchFamily="18" charset="0"/>
                          <a:cs typeface="Times New Roman" panose="02020603050405020304" pitchFamily="18" charset="0"/>
                        </a:rPr>
                        <a:t>ÁC</a:t>
                      </a:r>
                      <a:r>
                        <a:rPr lang="en-US" sz="3000" baseline="0" dirty="0" smtClean="0">
                          <a:solidFill>
                            <a:srgbClr val="002060"/>
                          </a:solidFill>
                          <a:effectLst/>
                          <a:latin typeface="Times New Roman" panose="02020603050405020304" pitchFamily="18" charset="0"/>
                          <a:cs typeface="Times New Roman" panose="02020603050405020304" pitchFamily="18" charset="0"/>
                        </a:rPr>
                        <a:t> BƯỚC </a:t>
                      </a:r>
                    </a:p>
                    <a:p>
                      <a:pPr marL="0" marR="0" algn="ctr">
                        <a:lnSpc>
                          <a:spcPct val="107000"/>
                        </a:lnSpc>
                        <a:spcBef>
                          <a:spcPts val="0"/>
                        </a:spcBef>
                        <a:spcAft>
                          <a:spcPts val="0"/>
                        </a:spcAft>
                      </a:pPr>
                      <a:r>
                        <a:rPr lang="en-US" sz="3000" baseline="0" dirty="0" smtClean="0">
                          <a:solidFill>
                            <a:srgbClr val="002060"/>
                          </a:solidFill>
                          <a:effectLst/>
                          <a:latin typeface="Times New Roman" panose="02020603050405020304" pitchFamily="18" charset="0"/>
                          <a:cs typeface="Times New Roman" panose="02020603050405020304" pitchFamily="18" charset="0"/>
                        </a:rPr>
                        <a:t>THỰC HÀNH</a:t>
                      </a:r>
                      <a:endParaRPr lang="en-US" sz="3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marL="0" marR="0" algn="ctr">
                        <a:lnSpc>
                          <a:spcPct val="107000"/>
                        </a:lnSpc>
                        <a:spcBef>
                          <a:spcPts val="0"/>
                        </a:spcBef>
                        <a:spcAft>
                          <a:spcPts val="0"/>
                        </a:spcAft>
                      </a:pPr>
                      <a:r>
                        <a:rPr lang="vi-VN" sz="3000" dirty="0" smtClean="0">
                          <a:solidFill>
                            <a:srgbClr val="002060"/>
                          </a:solidFill>
                          <a:effectLst/>
                          <a:latin typeface="+mj-lt"/>
                        </a:rPr>
                        <a:t> </a:t>
                      </a:r>
                      <a:r>
                        <a:rPr lang="vi-VN" sz="3000" dirty="0" smtClean="0">
                          <a:solidFill>
                            <a:srgbClr val="002060"/>
                          </a:solidFill>
                          <a:effectLst/>
                          <a:latin typeface="Times New Roman" panose="02020603050405020304" pitchFamily="18" charset="0"/>
                          <a:cs typeface="Times New Roman" panose="02020603050405020304" pitchFamily="18" charset="0"/>
                        </a:rPr>
                        <a:t>N</a:t>
                      </a:r>
                      <a:r>
                        <a:rPr lang="en-US" sz="3000" dirty="0" smtClean="0">
                          <a:solidFill>
                            <a:srgbClr val="002060"/>
                          </a:solidFill>
                          <a:effectLst/>
                          <a:latin typeface="Times New Roman" panose="02020603050405020304" pitchFamily="18" charset="0"/>
                          <a:cs typeface="Times New Roman" panose="02020603050405020304" pitchFamily="18" charset="0"/>
                        </a:rPr>
                        <a:t>HIỆM</a:t>
                      </a:r>
                      <a:r>
                        <a:rPr lang="en-US" sz="3000" baseline="0" dirty="0" smtClean="0">
                          <a:solidFill>
                            <a:srgbClr val="002060"/>
                          </a:solidFill>
                          <a:effectLst/>
                          <a:latin typeface="Times New Roman" panose="02020603050405020304" pitchFamily="18" charset="0"/>
                          <a:cs typeface="Times New Roman" panose="02020603050405020304" pitchFamily="18" charset="0"/>
                        </a:rPr>
                        <a:t> VỤ</a:t>
                      </a:r>
                      <a:endParaRPr lang="en-US" sz="3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xmlns="" val="1922067559"/>
                  </a:ext>
                </a:extLst>
              </a:tr>
              <a:tr h="2523744">
                <a:tc>
                  <a:txBody>
                    <a:bodyPr/>
                    <a:lstStyle/>
                    <a:p>
                      <a:pPr marL="0" marR="0" algn="l">
                        <a:lnSpc>
                          <a:spcPct val="107000"/>
                        </a:lnSpc>
                        <a:spcBef>
                          <a:spcPts val="0"/>
                        </a:spcBef>
                        <a:spcAft>
                          <a:spcPts val="0"/>
                        </a:spcAft>
                      </a:pPr>
                      <a:r>
                        <a:rPr lang="en-US" sz="3600" dirty="0" smtClean="0">
                          <a:solidFill>
                            <a:srgbClr val="FF0000"/>
                          </a:solidFill>
                          <a:effectLst/>
                          <a:latin typeface="Times New Roman" panose="02020603050405020304" pitchFamily="18" charset="0"/>
                          <a:cs typeface="Times New Roman" panose="02020603050405020304" pitchFamily="18" charset="0"/>
                        </a:rPr>
                        <a:t>  </a:t>
                      </a:r>
                      <a:r>
                        <a:rPr lang="vi-VN" sz="3600" dirty="0" smtClean="0">
                          <a:solidFill>
                            <a:srgbClr val="FF0000"/>
                          </a:solidFill>
                          <a:effectLst/>
                          <a:latin typeface="Times New Roman" panose="02020603050405020304" pitchFamily="18" charset="0"/>
                          <a:cs typeface="Times New Roman" panose="02020603050405020304" pitchFamily="18" charset="0"/>
                        </a:rPr>
                        <a:t>a</a:t>
                      </a:r>
                      <a:r>
                        <a:rPr lang="vi-VN" sz="3600" dirty="0">
                          <a:solidFill>
                            <a:srgbClr val="FF0000"/>
                          </a:solidFill>
                          <a:effectLst/>
                          <a:latin typeface="Times New Roman" panose="02020603050405020304" pitchFamily="18" charset="0"/>
                          <a:cs typeface="Times New Roman" panose="02020603050405020304" pitchFamily="18" charset="0"/>
                        </a:rPr>
                        <a:t>) </a:t>
                      </a:r>
                      <a:r>
                        <a:rPr lang="vi-VN" sz="3600" dirty="0" smtClean="0">
                          <a:solidFill>
                            <a:srgbClr val="FF0000"/>
                          </a:solidFill>
                          <a:effectLst/>
                          <a:latin typeface="Times New Roman" panose="02020603050405020304" pitchFamily="18" charset="0"/>
                          <a:cs typeface="Times New Roman" panose="02020603050405020304" pitchFamily="18" charset="0"/>
                        </a:rPr>
                        <a:t>Chuẩn </a:t>
                      </a:r>
                      <a:r>
                        <a:rPr lang="vi-VN" sz="3600" dirty="0">
                          <a:solidFill>
                            <a:srgbClr val="FF0000"/>
                          </a:solidFill>
                          <a:effectLst/>
                          <a:latin typeface="Times New Roman" panose="02020603050405020304" pitchFamily="18" charset="0"/>
                          <a:cs typeface="Times New Roman" panose="02020603050405020304" pitchFamily="18" charset="0"/>
                        </a:rPr>
                        <a:t>bị</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just">
                        <a:lnSpc>
                          <a:spcPct val="115000"/>
                        </a:lnSpc>
                        <a:spcBef>
                          <a:spcPts val="0"/>
                        </a:spcBef>
                        <a:spcAft>
                          <a:spcPts val="0"/>
                        </a:spcAft>
                        <a:defRPr/>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endParaRPr lang="en-US" sz="3600" dirty="0" smtClean="0">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defRPr/>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tượng</a:t>
                      </a:r>
                      <a:endParaRPr lang="en-US" sz="3600" dirty="0" smtClean="0">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defRPr/>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cảm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hiện</a:t>
                      </a:r>
                      <a:endParaRPr lang="en-US" sz="3600" dirty="0" smtClean="0">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defRPr/>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thức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bày</a:t>
                      </a:r>
                      <a:endParaRPr lang="en-US" sz="3600" dirty="0"/>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xmlns="" val="458511397"/>
                  </a:ext>
                </a:extLst>
              </a:tr>
              <a:tr h="1174052">
                <a:tc rowSpan="6">
                  <a:txBody>
                    <a:bodyPr/>
                    <a:lstStyle/>
                    <a:p>
                      <a:pPr marL="0" marR="0" algn="just">
                        <a:lnSpc>
                          <a:spcPct val="107000"/>
                        </a:lnSpc>
                        <a:spcBef>
                          <a:spcPts val="0"/>
                        </a:spcBef>
                        <a:spcAft>
                          <a:spcPts val="0"/>
                        </a:spcAft>
                        <a:tabLst>
                          <a:tab pos="1386840" algn="l"/>
                        </a:tabLst>
                      </a:pPr>
                      <a:r>
                        <a:rPr lang="en-US" sz="3600" dirty="0" smtClean="0">
                          <a:solidFill>
                            <a:srgbClr val="FF0000"/>
                          </a:solidFill>
                          <a:effectLst/>
                          <a:latin typeface="Times New Roman" panose="02020603050405020304" pitchFamily="18" charset="0"/>
                          <a:cs typeface="Times New Roman" panose="02020603050405020304" pitchFamily="18" charset="0"/>
                        </a:rPr>
                        <a:t> </a:t>
                      </a:r>
                      <a:r>
                        <a:rPr lang="vi-VN" sz="3600" dirty="0" smtClean="0">
                          <a:solidFill>
                            <a:srgbClr val="FF0000"/>
                          </a:solidFill>
                          <a:effectLst/>
                          <a:latin typeface="Times New Roman" panose="02020603050405020304" pitchFamily="18" charset="0"/>
                          <a:cs typeface="Times New Roman" panose="02020603050405020304" pitchFamily="18" charset="0"/>
                        </a:rPr>
                        <a:t>b</a:t>
                      </a:r>
                      <a:r>
                        <a:rPr lang="vi-VN" sz="3600" dirty="0">
                          <a:solidFill>
                            <a:srgbClr val="FF0000"/>
                          </a:solidFill>
                          <a:effectLst/>
                          <a:latin typeface="Times New Roman" panose="02020603050405020304" pitchFamily="18" charset="0"/>
                          <a:cs typeface="Times New Roman" panose="02020603050405020304" pitchFamily="18" charset="0"/>
                        </a:rPr>
                        <a:t>) </a:t>
                      </a:r>
                      <a:r>
                        <a:rPr lang="vi-VN" sz="3600" dirty="0" smtClean="0">
                          <a:solidFill>
                            <a:srgbClr val="FF0000"/>
                          </a:solidFill>
                          <a:effectLst/>
                          <a:latin typeface="Times New Roman" panose="02020603050405020304" pitchFamily="18" charset="0"/>
                          <a:cs typeface="Times New Roman" panose="02020603050405020304" pitchFamily="18" charset="0"/>
                        </a:rPr>
                        <a:t>Tìm </a:t>
                      </a:r>
                      <a:r>
                        <a:rPr lang="vi-VN" sz="3600" dirty="0">
                          <a:solidFill>
                            <a:srgbClr val="FF0000"/>
                          </a:solidFill>
                          <a:effectLst/>
                          <a:latin typeface="Times New Roman" panose="02020603050405020304" pitchFamily="18" charset="0"/>
                          <a:cs typeface="Times New Roman" panose="02020603050405020304" pitchFamily="18" charset="0"/>
                        </a:rPr>
                        <a:t>ý và </a:t>
                      </a:r>
                      <a:endParaRPr lang="en-US" sz="3600" dirty="0" smtClean="0">
                        <a:solidFill>
                          <a:srgbClr val="FF0000"/>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tabLst>
                          <a:tab pos="1386840" algn="l"/>
                        </a:tabLst>
                      </a:pPr>
                      <a:r>
                        <a:rPr lang="vi-VN" sz="3600" dirty="0" smtClean="0">
                          <a:solidFill>
                            <a:srgbClr val="FF0000"/>
                          </a:solidFill>
                          <a:effectLst/>
                          <a:latin typeface="Times New Roman" panose="02020603050405020304" pitchFamily="18" charset="0"/>
                          <a:cs typeface="Times New Roman" panose="02020603050405020304" pitchFamily="18" charset="0"/>
                        </a:rPr>
                        <a:t>lập </a:t>
                      </a:r>
                      <a:r>
                        <a:rPr lang="vi-VN" sz="3600" dirty="0">
                          <a:solidFill>
                            <a:srgbClr val="FF0000"/>
                          </a:solidFill>
                          <a:effectLst/>
                          <a:latin typeface="Times New Roman" panose="02020603050405020304" pitchFamily="18" charset="0"/>
                          <a:cs typeface="Times New Roman" panose="02020603050405020304" pitchFamily="18" charset="0"/>
                        </a:rPr>
                        <a:t>dàn ý</a:t>
                      </a:r>
                      <a:endParaRPr lang="en-US" sz="3600" dirty="0">
                        <a:solidFill>
                          <a:srgbClr val="FF0000"/>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3600" dirty="0">
                          <a:solidFill>
                            <a:srgbClr val="FF0000"/>
                          </a:solidFill>
                          <a:effectLst/>
                          <a:latin typeface="Times New Roman" panose="02020603050405020304" pitchFamily="18" charset="0"/>
                          <a:cs typeface="Times New Roman" panose="02020603050405020304" pitchFamily="18" charset="0"/>
                        </a:rPr>
                        <a:t> </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3">
                  <a:txBody>
                    <a:bodyPr/>
                    <a:lstStyle/>
                    <a:p>
                      <a:pPr marL="0" marR="0" algn="just">
                        <a:lnSpc>
                          <a:spcPct val="107000"/>
                        </a:lnSpc>
                        <a:spcBef>
                          <a:spcPts val="0"/>
                        </a:spcBef>
                        <a:spcAft>
                          <a:spcPts val="0"/>
                        </a:spcAft>
                        <a:tabLst>
                          <a:tab pos="1386840" algn="l"/>
                        </a:tabLst>
                      </a:pPr>
                      <a:endParaRPr lang="en-US" sz="3600" b="1" dirty="0" smtClean="0">
                        <a:effectLst/>
                        <a:latin typeface="+mj-lt"/>
                      </a:endParaRPr>
                    </a:p>
                    <a:p>
                      <a:pPr marL="0" marR="0" algn="just">
                        <a:lnSpc>
                          <a:spcPct val="107000"/>
                        </a:lnSpc>
                        <a:spcBef>
                          <a:spcPts val="0"/>
                        </a:spcBef>
                        <a:spcAft>
                          <a:spcPts val="0"/>
                        </a:spcAft>
                        <a:tabLst>
                          <a:tab pos="1386840" algn="l"/>
                        </a:tabLst>
                      </a:pPr>
                      <a:r>
                        <a:rPr lang="en-US" sz="3600" b="1" dirty="0" smtClean="0">
                          <a:effectLst/>
                          <a:latin typeface="+mj-lt"/>
                        </a:rPr>
                        <a:t>     </a:t>
                      </a:r>
                      <a:r>
                        <a:rPr lang="vi-VN" sz="3600" b="1" dirty="0" smtClean="0">
                          <a:effectLst/>
                          <a:latin typeface="+mj-lt"/>
                        </a:rPr>
                        <a:t>Tìm </a:t>
                      </a:r>
                      <a:r>
                        <a:rPr lang="vi-VN" sz="3600" b="1" dirty="0">
                          <a:effectLst/>
                          <a:latin typeface="+mj-lt"/>
                        </a:rPr>
                        <a:t>ý</a:t>
                      </a:r>
                      <a:endParaRPr lang="en-US" sz="3600" b="1" dirty="0">
                        <a:effectLst/>
                        <a:latin typeface="+mj-lt"/>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Yếu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nghệ</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thuật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nội</a:t>
                      </a:r>
                      <a:r>
                        <a:rPr lang="en-US" sz="3600" dirty="0" smtClean="0">
                          <a:latin typeface="Times New Roman" panose="02020603050405020304" pitchFamily="18" charset="0"/>
                          <a:cs typeface="Times New Roman" panose="02020603050405020304" pitchFamily="18" charset="0"/>
                        </a:rPr>
                        <a:t> dung </a:t>
                      </a:r>
                      <a:r>
                        <a:rPr lang="en-US" sz="3600" dirty="0" err="1" smtClean="0">
                          <a:latin typeface="Times New Roman" panose="02020603050405020304" pitchFamily="18" charset="0"/>
                          <a:cs typeface="Times New Roman" panose="02020603050405020304" pitchFamily="18" charset="0"/>
                        </a:rPr>
                        <a:t>nào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nhiều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cảm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xúc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38775961"/>
                  </a:ext>
                </a:extLst>
              </a:tr>
              <a:tr h="59321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Yếu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tố</a:t>
                      </a:r>
                      <a:r>
                        <a:rPr lang="en-US" sz="3600" baseline="0" dirty="0" smtClean="0">
                          <a:latin typeface="Times New Roman" panose="02020603050405020304" pitchFamily="18" charset="0"/>
                          <a:cs typeface="Times New Roman" panose="02020603050405020304" pitchFamily="18" charset="0"/>
                        </a:rPr>
                        <a:t> NT, ND </a:t>
                      </a:r>
                      <a:r>
                        <a:rPr lang="en-US" sz="3600" baseline="0" dirty="0" err="1" smtClean="0">
                          <a:latin typeface="Times New Roman" panose="02020603050405020304" pitchFamily="18" charset="0"/>
                          <a:cs typeface="Times New Roman" panose="02020603050405020304" pitchFamily="18" charset="0"/>
                        </a:rPr>
                        <a:t>đó</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mang</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lại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cho</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em</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a:t>
                      </a:r>
                      <a:r>
                        <a:rPr lang="en-US" sz="3600" dirty="0" err="1" smtClean="0">
                          <a:latin typeface="Times New Roman" panose="02020603050405020304" pitchFamily="18" charset="0"/>
                          <a:cs typeface="Times New Roman" panose="02020603050405020304" pitchFamily="18" charset="0"/>
                        </a:rPr>
                        <a:t>ảm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xúc</a:t>
                      </a:r>
                      <a:r>
                        <a:rPr lang="en-US" sz="3600" baseline="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smtClean="0">
                          <a:latin typeface="Times New Roman" panose="02020603050405020304" pitchFamily="18" charset="0"/>
                          <a:cs typeface="Times New Roman" panose="02020603050405020304" pitchFamily="18" charset="0"/>
                        </a:rPr>
                        <a:t>?</a:t>
                      </a:r>
                      <a:endParaRPr lang="en-US" sz="3600" dirty="0">
                        <a:effectLst/>
                        <a:latin typeface="+mj-lt"/>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15547006"/>
                  </a:ext>
                </a:extLst>
              </a:tr>
              <a:tr h="58702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vi-VN" sz="3600" dirty="0">
                          <a:effectLst/>
                          <a:latin typeface="+mj-lt"/>
                        </a:rPr>
                        <a:t>Cảm xúc chung mà em có </a:t>
                      </a:r>
                      <a:r>
                        <a:rPr lang="vi-VN" sz="3600" dirty="0" smtClean="0">
                          <a:effectLst/>
                          <a:latin typeface="+mj-lt"/>
                        </a:rPr>
                        <a:t>được</a:t>
                      </a:r>
                      <a:r>
                        <a:rPr lang="en-US" sz="3600" baseline="0" dirty="0" smtClean="0">
                          <a:effectLst/>
                          <a:latin typeface="+mj-lt"/>
                        </a:rPr>
                        <a:t> </a:t>
                      </a:r>
                      <a:r>
                        <a:rPr lang="en-US" sz="3600" baseline="0" dirty="0" err="1" smtClean="0">
                          <a:effectLst/>
                          <a:latin typeface="Times New Roman" panose="02020603050405020304" pitchFamily="18" charset="0"/>
                          <a:cs typeface="Times New Roman" panose="02020603050405020304" pitchFamily="18" charset="0"/>
                        </a:rPr>
                        <a:t>từ</a:t>
                      </a:r>
                      <a:r>
                        <a:rPr lang="en-US" sz="3600" baseline="0" dirty="0" smtClean="0">
                          <a:effectLst/>
                          <a:latin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cs typeface="Times New Roman" panose="02020603050405020304" pitchFamily="18" charset="0"/>
                        </a:rPr>
                        <a:t>bài</a:t>
                      </a:r>
                      <a:r>
                        <a:rPr lang="en-US" sz="3600" baseline="0" dirty="0" smtClean="0">
                          <a:effectLst/>
                          <a:latin typeface="Times New Roman" panose="02020603050405020304" pitchFamily="18" charset="0"/>
                          <a:cs typeface="Times New Roman" panose="02020603050405020304" pitchFamily="18" charset="0"/>
                        </a:rPr>
                        <a:t> </a:t>
                      </a:r>
                      <a:r>
                        <a:rPr lang="en-US" sz="3600" baseline="0" dirty="0" err="1" smtClean="0">
                          <a:effectLst/>
                          <a:latin typeface="Times New Roman" panose="02020603050405020304" pitchFamily="18" charset="0"/>
                          <a:cs typeface="Times New Roman" panose="02020603050405020304" pitchFamily="18" charset="0"/>
                        </a:rPr>
                        <a:t>thơ</a:t>
                      </a:r>
                      <a:r>
                        <a:rPr lang="en-US" sz="3600" baseline="0" dirty="0" smtClean="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14449888"/>
                  </a:ext>
                </a:extLst>
              </a:tr>
              <a:tr h="587027">
                <a:tc vMerge="1">
                  <a:txBody>
                    <a:bodyPr/>
                    <a:lstStyle/>
                    <a:p>
                      <a:endParaRPr lang="en-US"/>
                    </a:p>
                  </a:txBody>
                  <a:tcPr/>
                </a:tc>
                <a:tc rowSpan="3">
                  <a:txBody>
                    <a:bodyPr/>
                    <a:lstStyle/>
                    <a:p>
                      <a:pPr marL="0" marR="0">
                        <a:lnSpc>
                          <a:spcPct val="107000"/>
                        </a:lnSpc>
                        <a:spcBef>
                          <a:spcPts val="0"/>
                        </a:spcBef>
                        <a:spcAft>
                          <a:spcPts val="0"/>
                        </a:spcAft>
                      </a:pPr>
                      <a:r>
                        <a:rPr lang="en-US" sz="3600" b="1" dirty="0" smtClean="0">
                          <a:effectLst/>
                          <a:latin typeface="+mj-lt"/>
                        </a:rPr>
                        <a:t>  </a:t>
                      </a:r>
                    </a:p>
                    <a:p>
                      <a:pPr marL="0" marR="0">
                        <a:lnSpc>
                          <a:spcPct val="107000"/>
                        </a:lnSpc>
                        <a:spcBef>
                          <a:spcPts val="0"/>
                        </a:spcBef>
                        <a:spcAft>
                          <a:spcPts val="0"/>
                        </a:spcAft>
                      </a:pPr>
                      <a:r>
                        <a:rPr lang="en-US" sz="3600" b="1" dirty="0" smtClean="0">
                          <a:effectLst/>
                          <a:latin typeface="+mj-lt"/>
                        </a:rPr>
                        <a:t> </a:t>
                      </a:r>
                      <a:r>
                        <a:rPr lang="vi-VN" sz="3600" b="1" dirty="0" smtClean="0">
                          <a:effectLst/>
                          <a:latin typeface="+mj-lt"/>
                        </a:rPr>
                        <a:t>Lập </a:t>
                      </a:r>
                      <a:r>
                        <a:rPr lang="vi-VN" sz="3600" b="1" dirty="0">
                          <a:effectLst/>
                          <a:latin typeface="+mj-lt"/>
                        </a:rPr>
                        <a:t>dàn ý</a:t>
                      </a:r>
                      <a:endParaRPr lang="en-US" sz="3600" b="1" dirty="0">
                        <a:effectLst/>
                        <a:latin typeface="+mj-lt"/>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vi-VN" sz="3600" dirty="0">
                          <a:effectLst/>
                          <a:latin typeface="+mj-lt"/>
                        </a:rPr>
                        <a:t>Mở </a:t>
                      </a:r>
                      <a:r>
                        <a:rPr lang="vi-VN" sz="3600" dirty="0" smtClean="0">
                          <a:effectLst/>
                          <a:latin typeface="+mj-lt"/>
                        </a:rPr>
                        <a:t>đoạn</a:t>
                      </a:r>
                      <a:r>
                        <a:rPr lang="en-US" sz="3600" dirty="0" smtClean="0">
                          <a:effectLst/>
                          <a:latin typeface="+mj-lt"/>
                        </a:rPr>
                        <a:t>….</a:t>
                      </a:r>
                      <a:endParaRPr lang="en-US" sz="3600" dirty="0">
                        <a:effectLst/>
                        <a:latin typeface="+mj-lt"/>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91572380"/>
                  </a:ext>
                </a:extLst>
              </a:tr>
              <a:tr h="58702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vi-VN" sz="3600" dirty="0">
                          <a:effectLst/>
                          <a:latin typeface="+mj-lt"/>
                        </a:rPr>
                        <a:t>Thân </a:t>
                      </a:r>
                      <a:r>
                        <a:rPr lang="vi-VN" sz="3600" dirty="0" smtClean="0">
                          <a:effectLst/>
                          <a:latin typeface="+mj-lt"/>
                        </a:rPr>
                        <a:t>đoạn</a:t>
                      </a:r>
                      <a:r>
                        <a:rPr lang="en-US" sz="3600" dirty="0" smtClean="0">
                          <a:effectLst/>
                          <a:latin typeface="+mj-lt"/>
                        </a:rPr>
                        <a:t>…..</a:t>
                      </a:r>
                      <a:endParaRPr lang="en-US" sz="3600" dirty="0">
                        <a:effectLst/>
                        <a:latin typeface="+mj-lt"/>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8508634"/>
                  </a:ext>
                </a:extLst>
              </a:tr>
              <a:tr h="587027">
                <a:tc vMerge="1">
                  <a:txBody>
                    <a:bodyPr/>
                    <a:lstStyle/>
                    <a:p>
                      <a:endParaRPr lang="en-US"/>
                    </a:p>
                  </a:txBody>
                  <a:tcPr/>
                </a:tc>
                <a:tc vMerge="1">
                  <a:txBody>
                    <a:bodyPr/>
                    <a:lstStyle/>
                    <a:p>
                      <a:endParaRPr lang="en-US"/>
                    </a:p>
                  </a:txBody>
                  <a:tcPr/>
                </a:tc>
                <a:tc>
                  <a:txBody>
                    <a:bodyPr/>
                    <a:lstStyle/>
                    <a:p>
                      <a:pPr marL="0" marR="0">
                        <a:lnSpc>
                          <a:spcPct val="107000"/>
                        </a:lnSpc>
                        <a:spcBef>
                          <a:spcPts val="0"/>
                        </a:spcBef>
                        <a:spcAft>
                          <a:spcPts val="0"/>
                        </a:spcAft>
                      </a:pPr>
                      <a:r>
                        <a:rPr lang="vi-VN" sz="3600" dirty="0">
                          <a:effectLst/>
                          <a:latin typeface="+mj-lt"/>
                        </a:rPr>
                        <a:t>Kết </a:t>
                      </a:r>
                      <a:r>
                        <a:rPr lang="vi-VN" sz="3600" dirty="0" smtClean="0">
                          <a:effectLst/>
                          <a:latin typeface="+mj-lt"/>
                        </a:rPr>
                        <a:t>đoạn</a:t>
                      </a:r>
                      <a:r>
                        <a:rPr lang="en-US" sz="3600" dirty="0" smtClean="0">
                          <a:effectLst/>
                          <a:latin typeface="+mj-lt"/>
                        </a:rPr>
                        <a:t>…..</a:t>
                      </a:r>
                      <a:endParaRPr lang="en-US" sz="3600" dirty="0">
                        <a:effectLst/>
                        <a:latin typeface="+mj-lt"/>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90011479"/>
                  </a:ext>
                </a:extLst>
              </a:tr>
              <a:tr h="587027">
                <a:tc>
                  <a:txBody>
                    <a:bodyPr/>
                    <a:lstStyle/>
                    <a:p>
                      <a:pPr marL="0" marR="0">
                        <a:lnSpc>
                          <a:spcPct val="107000"/>
                        </a:lnSpc>
                        <a:spcBef>
                          <a:spcPts val="0"/>
                        </a:spcBef>
                        <a:spcAft>
                          <a:spcPts val="0"/>
                        </a:spcAft>
                      </a:pPr>
                      <a:r>
                        <a:rPr lang="en-US" sz="3600" dirty="0" smtClean="0">
                          <a:solidFill>
                            <a:srgbClr val="FF0000"/>
                          </a:solidFill>
                          <a:effectLst/>
                          <a:latin typeface="Times New Roman" panose="02020603050405020304" pitchFamily="18" charset="0"/>
                          <a:cs typeface="Times New Roman" panose="02020603050405020304" pitchFamily="18" charset="0"/>
                        </a:rPr>
                        <a:t>  </a:t>
                      </a:r>
                      <a:r>
                        <a:rPr lang="vi-VN" sz="3600" dirty="0" smtClean="0">
                          <a:solidFill>
                            <a:srgbClr val="FF0000"/>
                          </a:solidFill>
                          <a:effectLst/>
                          <a:latin typeface="Times New Roman" panose="02020603050405020304" pitchFamily="18" charset="0"/>
                          <a:cs typeface="Times New Roman" panose="02020603050405020304" pitchFamily="18" charset="0"/>
                        </a:rPr>
                        <a:t>c)</a:t>
                      </a:r>
                      <a:r>
                        <a:rPr lang="en-US" sz="3600" dirty="0" smtClean="0">
                          <a:solidFill>
                            <a:srgbClr val="FF0000"/>
                          </a:solidFill>
                          <a:effectLst/>
                          <a:latin typeface="Times New Roman" panose="02020603050405020304" pitchFamily="18" charset="0"/>
                          <a:cs typeface="Times New Roman" panose="02020603050405020304" pitchFamily="18" charset="0"/>
                        </a:rPr>
                        <a:t> </a:t>
                      </a:r>
                      <a:r>
                        <a:rPr lang="vi-VN" sz="3600" dirty="0" smtClean="0">
                          <a:solidFill>
                            <a:srgbClr val="FF0000"/>
                          </a:solidFill>
                          <a:effectLst/>
                          <a:latin typeface="Times New Roman" panose="02020603050405020304" pitchFamily="18" charset="0"/>
                          <a:cs typeface="Times New Roman" panose="02020603050405020304" pitchFamily="18" charset="0"/>
                        </a:rPr>
                        <a:t>Viết</a:t>
                      </a:r>
                      <a:r>
                        <a:rPr lang="en-US" sz="3600" baseline="0" dirty="0" smtClean="0">
                          <a:solidFill>
                            <a:srgbClr val="FF0000"/>
                          </a:solidFill>
                          <a:effectLst/>
                          <a:latin typeface="Times New Roman" panose="02020603050405020304" pitchFamily="18" charset="0"/>
                          <a:cs typeface="Times New Roman" panose="02020603050405020304" pitchFamily="18" charset="0"/>
                        </a:rPr>
                        <a:t> </a:t>
                      </a:r>
                      <a:r>
                        <a:rPr lang="en-US" sz="3600" baseline="0" smtClean="0">
                          <a:solidFill>
                            <a:srgbClr val="FF0000"/>
                          </a:solidFill>
                          <a:effectLst/>
                          <a:latin typeface="Times New Roman" panose="02020603050405020304" pitchFamily="18" charset="0"/>
                          <a:cs typeface="Times New Roman" panose="02020603050405020304" pitchFamily="18" charset="0"/>
                        </a:rPr>
                        <a:t>đoạn</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marL="0" marR="0">
                        <a:lnSpc>
                          <a:spcPct val="107000"/>
                        </a:lnSpc>
                        <a:spcBef>
                          <a:spcPts val="0"/>
                        </a:spcBef>
                        <a:spcAft>
                          <a:spcPts val="0"/>
                        </a:spcAft>
                      </a:pPr>
                      <a:r>
                        <a:rPr lang="vi-VN" sz="3000" dirty="0">
                          <a:effectLst/>
                          <a:latin typeface="+mj-lt"/>
                        </a:rPr>
                        <a:t> </a:t>
                      </a:r>
                      <a:r>
                        <a:rPr lang="en-US" sz="3000" dirty="0" smtClean="0">
                          <a:effectLst/>
                          <a:latin typeface="+mj-lt"/>
                        </a:rPr>
                        <a:t>……………………………………………………………………………………………………………………………………………….</a:t>
                      </a:r>
                      <a:endParaRPr lang="en-US" sz="3000" dirty="0">
                        <a:effectLst/>
                        <a:latin typeface="+mj-lt"/>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xmlns="" val="3367885895"/>
                  </a:ext>
                </a:extLst>
              </a:tr>
              <a:tr h="1174052">
                <a:tc>
                  <a:txBody>
                    <a:bodyPr/>
                    <a:lstStyle/>
                    <a:p>
                      <a:pPr marL="0" marR="0">
                        <a:lnSpc>
                          <a:spcPct val="107000"/>
                        </a:lnSpc>
                        <a:spcBef>
                          <a:spcPts val="0"/>
                        </a:spcBef>
                        <a:spcAft>
                          <a:spcPts val="0"/>
                        </a:spcAft>
                      </a:pPr>
                      <a:r>
                        <a:rPr lang="en-US" sz="3600" dirty="0" smtClean="0">
                          <a:solidFill>
                            <a:srgbClr val="FF0000"/>
                          </a:solidFill>
                          <a:effectLst/>
                          <a:latin typeface="Times New Roman" panose="02020603050405020304" pitchFamily="18" charset="0"/>
                          <a:cs typeface="Times New Roman" panose="02020603050405020304" pitchFamily="18" charset="0"/>
                        </a:rPr>
                        <a:t>  </a:t>
                      </a:r>
                      <a:r>
                        <a:rPr lang="vi-VN" sz="3600" dirty="0" smtClean="0">
                          <a:solidFill>
                            <a:srgbClr val="FF0000"/>
                          </a:solidFill>
                          <a:effectLst/>
                          <a:latin typeface="Times New Roman" panose="02020603050405020304" pitchFamily="18" charset="0"/>
                          <a:cs typeface="Times New Roman" panose="02020603050405020304" pitchFamily="18" charset="0"/>
                        </a:rPr>
                        <a:t>d)</a:t>
                      </a:r>
                      <a:r>
                        <a:rPr lang="en-US" sz="3600" dirty="0" smtClean="0">
                          <a:solidFill>
                            <a:srgbClr val="FF0000"/>
                          </a:solidFill>
                          <a:effectLst/>
                          <a:latin typeface="Times New Roman" panose="02020603050405020304" pitchFamily="18" charset="0"/>
                          <a:cs typeface="Times New Roman" panose="02020603050405020304" pitchFamily="18" charset="0"/>
                        </a:rPr>
                        <a:t> </a:t>
                      </a:r>
                      <a:r>
                        <a:rPr lang="vi-VN" sz="3600" dirty="0" smtClean="0">
                          <a:solidFill>
                            <a:srgbClr val="FF0000"/>
                          </a:solidFill>
                          <a:effectLst/>
                          <a:latin typeface="Times New Roman" panose="02020603050405020304" pitchFamily="18" charset="0"/>
                          <a:cs typeface="Times New Roman" panose="02020603050405020304" pitchFamily="18" charset="0"/>
                        </a:rPr>
                        <a:t>Kiểm </a:t>
                      </a:r>
                      <a:r>
                        <a:rPr lang="vi-VN" sz="3600" dirty="0">
                          <a:solidFill>
                            <a:srgbClr val="FF0000"/>
                          </a:solidFill>
                          <a:effectLst/>
                          <a:latin typeface="Times New Roman" panose="02020603050405020304" pitchFamily="18" charset="0"/>
                          <a:cs typeface="Times New Roman" panose="02020603050405020304" pitchFamily="18" charset="0"/>
                        </a:rPr>
                        <a:t>tra và </a:t>
                      </a:r>
                      <a:endParaRPr lang="en-US" sz="3600" dirty="0" smtClean="0">
                        <a:solidFill>
                          <a:srgbClr val="FF0000"/>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vi-VN" sz="3600" dirty="0" smtClean="0">
                          <a:solidFill>
                            <a:srgbClr val="FF0000"/>
                          </a:solidFill>
                          <a:effectLst/>
                          <a:latin typeface="Times New Roman" panose="02020603050405020304" pitchFamily="18" charset="0"/>
                          <a:cs typeface="Times New Roman" panose="02020603050405020304" pitchFamily="18" charset="0"/>
                        </a:rPr>
                        <a:t>chỉnh </a:t>
                      </a:r>
                      <a:r>
                        <a:rPr lang="vi-VN" sz="3600" dirty="0">
                          <a:solidFill>
                            <a:srgbClr val="FF0000"/>
                          </a:solidFill>
                          <a:effectLst/>
                          <a:latin typeface="Times New Roman" panose="02020603050405020304" pitchFamily="18" charset="0"/>
                          <a:cs typeface="Times New Roman" panose="02020603050405020304" pitchFamily="18" charset="0"/>
                        </a:rPr>
                        <a:t>sửa</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marL="0" marR="0">
                        <a:lnSpc>
                          <a:spcPct val="107000"/>
                        </a:lnSpc>
                        <a:spcBef>
                          <a:spcPts val="0"/>
                        </a:spcBef>
                        <a:spcAft>
                          <a:spcPts val="0"/>
                        </a:spcAft>
                      </a:pPr>
                      <a:r>
                        <a:rPr lang="vi-VN" sz="3000" dirty="0">
                          <a:effectLst/>
                          <a:latin typeface="+mj-lt"/>
                        </a:rPr>
                        <a:t> </a:t>
                      </a:r>
                      <a:r>
                        <a:rPr lang="en-US" sz="3000" dirty="0" smtClean="0">
                          <a:effectLst/>
                          <a:latin typeface="+mj-lt"/>
                        </a:rPr>
                        <a:t>………………………………………………………………………………………………………………………………………………</a:t>
                      </a:r>
                      <a:endParaRPr lang="en-US" sz="3000" dirty="0">
                        <a:effectLst/>
                        <a:latin typeface="+mj-lt"/>
                        <a:ea typeface="Calibri" panose="020F0502020204030204" pitchFamily="34" charset="0"/>
                        <a:cs typeface="Times New Roman" panose="02020603050405020304" pitchFamily="18" charset="0"/>
                      </a:endParaRPr>
                    </a:p>
                  </a:txBody>
                  <a:tcPr marL="60594" marR="605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xmlns="" val="4222321141"/>
                  </a:ext>
                </a:extLst>
              </a:tr>
            </a:tbl>
          </a:graphicData>
        </a:graphic>
      </p:graphicFrame>
      <p:sp>
        <p:nvSpPr>
          <p:cNvPr id="2" name="Rectangle 1"/>
          <p:cNvSpPr/>
          <p:nvPr/>
        </p:nvSpPr>
        <p:spPr>
          <a:xfrm>
            <a:off x="3545043" y="-38100"/>
            <a:ext cx="11234489" cy="738664"/>
          </a:xfrm>
          <a:prstGeom prst="rect">
            <a:avLst/>
          </a:prstGeom>
        </p:spPr>
        <p:txBody>
          <a:bodyPr wrap="square">
            <a:spAutoFit/>
          </a:bodyPr>
          <a:lstStyle/>
          <a:p>
            <a:pPr algn="ctr"/>
            <a:r>
              <a:rPr lang="en-US" sz="4200" b="1" dirty="0">
                <a:solidFill>
                  <a:srgbClr val="FF0000"/>
                </a:solidFill>
                <a:latin typeface="Times New Roman" panose="02020603050405020304" pitchFamily="18" charset="0"/>
                <a:cs typeface="Times New Roman" panose="02020603050405020304" pitchFamily="18" charset="0"/>
              </a:rPr>
              <a:t>PHIẾU HỌC TẬP </a:t>
            </a:r>
          </a:p>
        </p:txBody>
      </p:sp>
    </p:spTree>
    <p:extLst>
      <p:ext uri="{BB962C8B-B14F-4D97-AF65-F5344CB8AC3E}">
        <p14:creationId xmlns:p14="http://schemas.microsoft.com/office/powerpoint/2010/main" val="18773301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9368" y="1821304"/>
            <a:ext cx="13783232" cy="3065455"/>
          </a:xfrm>
          <a:prstGeom prst="rect">
            <a:avLst/>
          </a:prstGeom>
        </p:spPr>
        <p:txBody>
          <a:bodyPr wrap="square">
            <a:spAutoFit/>
          </a:bodyPr>
          <a:lstStyle/>
          <a:p>
            <a:pPr algn="just">
              <a:lnSpc>
                <a:spcPct val="115000"/>
              </a:lnSpc>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Kiểu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bản</a:t>
            </a:r>
            <a:r>
              <a:rPr lang="en-US" sz="4200"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văn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biểu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cảm</a:t>
            </a:r>
            <a:endParaRPr lang="en-US" sz="4200" i="1" dirty="0">
              <a:latin typeface="Times New Roman" panose="02020603050405020304" pitchFamily="18" charset="0"/>
              <a:cs typeface="Times New Roman" panose="02020603050405020304" pitchFamily="18" charset="0"/>
            </a:endParaRPr>
          </a:p>
          <a:p>
            <a:pPr algn="just">
              <a:lnSpc>
                <a:spcPct val="115000"/>
              </a:lnSpc>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Đối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biểu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cảm</a:t>
            </a:r>
            <a:r>
              <a:rPr lang="en-US" sz="4200"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bài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thơ</a:t>
            </a:r>
            <a:r>
              <a:rPr lang="en-US" sz="4200" i="1" dirty="0">
                <a:latin typeface="Times New Roman" panose="02020603050405020304" pitchFamily="18" charset="0"/>
                <a:cs typeface="Times New Roman" panose="02020603050405020304" pitchFamily="18" charset="0"/>
              </a:rPr>
              <a:t> </a:t>
            </a:r>
            <a:r>
              <a:rPr lang="en-US" sz="4200" i="1" dirty="0" smtClean="0">
                <a:latin typeface="Times New Roman" panose="02020603050405020304" pitchFamily="18" charset="0"/>
                <a:cs typeface="Times New Roman" panose="02020603050405020304" pitchFamily="18" charset="0"/>
              </a:rPr>
              <a:t>“</a:t>
            </a:r>
            <a:r>
              <a:rPr lang="en-US" sz="4200" i="1" dirty="0" err="1" smtClean="0">
                <a:latin typeface="Times New Roman" panose="02020603050405020304" pitchFamily="18" charset="0"/>
                <a:cs typeface="Times New Roman" panose="02020603050405020304" pitchFamily="18" charset="0"/>
              </a:rPr>
              <a:t>Nắng</a:t>
            </a:r>
            <a:r>
              <a:rPr lang="en-US" sz="4200" i="1" dirty="0" smtClean="0">
                <a:latin typeface="Times New Roman" panose="02020603050405020304" pitchFamily="18" charset="0"/>
                <a:cs typeface="Times New Roman" panose="02020603050405020304" pitchFamily="18" charset="0"/>
              </a:rPr>
              <a:t> </a:t>
            </a:r>
            <a:r>
              <a:rPr lang="en-US" sz="4200" i="1" dirty="0" err="1" smtClean="0">
                <a:latin typeface="Times New Roman" panose="02020603050405020304" pitchFamily="18" charset="0"/>
                <a:cs typeface="Times New Roman" panose="02020603050405020304" pitchFamily="18" charset="0"/>
              </a:rPr>
              <a:t>mới</a:t>
            </a:r>
            <a:r>
              <a:rPr lang="en-US" sz="4200" i="1" dirty="0" smtClean="0">
                <a:latin typeface="Times New Roman" panose="02020603050405020304" pitchFamily="18" charset="0"/>
                <a:cs typeface="Times New Roman" panose="02020603050405020304" pitchFamily="18" charset="0"/>
              </a:rPr>
              <a:t>” </a:t>
            </a:r>
            <a:r>
              <a:rPr lang="en-US" sz="4200" i="1" dirty="0">
                <a:latin typeface="Times New Roman" panose="02020603050405020304" pitchFamily="18" charset="0"/>
                <a:cs typeface="Times New Roman" panose="02020603050405020304" pitchFamily="18" charset="0"/>
              </a:rPr>
              <a:t>– </a:t>
            </a:r>
            <a:r>
              <a:rPr lang="en-US" sz="4200" i="1" dirty="0" err="1" smtClean="0">
                <a:latin typeface="Times New Roman" panose="02020603050405020304" pitchFamily="18" charset="0"/>
                <a:cs typeface="Times New Roman" panose="02020603050405020304" pitchFamily="18" charset="0"/>
              </a:rPr>
              <a:t>Lưu</a:t>
            </a:r>
            <a:r>
              <a:rPr lang="en-US" sz="4200" i="1" dirty="0" smtClean="0">
                <a:latin typeface="Times New Roman" panose="02020603050405020304" pitchFamily="18" charset="0"/>
                <a:cs typeface="Times New Roman" panose="02020603050405020304" pitchFamily="18" charset="0"/>
              </a:rPr>
              <a:t> </a:t>
            </a:r>
            <a:r>
              <a:rPr lang="en-US" sz="4200" i="1" dirty="0" err="1" smtClean="0">
                <a:latin typeface="Times New Roman" panose="02020603050405020304" pitchFamily="18" charset="0"/>
                <a:cs typeface="Times New Roman" panose="02020603050405020304" pitchFamily="18" charset="0"/>
              </a:rPr>
              <a:t>Trọng</a:t>
            </a:r>
            <a:r>
              <a:rPr lang="en-US" sz="4200" i="1" dirty="0" smtClean="0">
                <a:latin typeface="Times New Roman" panose="02020603050405020304" pitchFamily="18" charset="0"/>
                <a:cs typeface="Times New Roman" panose="02020603050405020304" pitchFamily="18" charset="0"/>
              </a:rPr>
              <a:t> </a:t>
            </a:r>
            <a:r>
              <a:rPr lang="en-US" sz="4200" i="1" dirty="0" err="1" smtClean="0">
                <a:latin typeface="Times New Roman" panose="02020603050405020304" pitchFamily="18" charset="0"/>
                <a:cs typeface="Times New Roman" panose="02020603050405020304" pitchFamily="18" charset="0"/>
              </a:rPr>
              <a:t>Lư</a:t>
            </a:r>
            <a:endParaRPr lang="en-US" sz="4200" i="1" dirty="0">
              <a:latin typeface="Times New Roman" panose="02020603050405020304" pitchFamily="18" charset="0"/>
              <a:cs typeface="Times New Roman" panose="02020603050405020304" pitchFamily="18" charset="0"/>
            </a:endParaRPr>
          </a:p>
          <a:p>
            <a:pPr algn="just">
              <a:lnSpc>
                <a:spcPct val="115000"/>
              </a:lnSpc>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thể</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hiện</a:t>
            </a:r>
            <a:r>
              <a:rPr lang="en-US" sz="4200"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yêu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thích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xúc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động</a:t>
            </a:r>
            <a:endParaRPr lang="en-US" sz="4200" i="1" dirty="0">
              <a:latin typeface="Times New Roman" panose="02020603050405020304" pitchFamily="18" charset="0"/>
              <a:cs typeface="Times New Roman" panose="02020603050405020304" pitchFamily="18" charset="0"/>
            </a:endParaRPr>
          </a:p>
          <a:p>
            <a:pPr algn="just">
              <a:lnSpc>
                <a:spcPct val="115000"/>
              </a:lnSpc>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bày</a:t>
            </a:r>
            <a:r>
              <a:rPr lang="en-US" sz="4200"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đoạn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văn</a:t>
            </a:r>
            <a:endParaRPr lang="en-US" sz="4200" i="1" dirty="0"/>
          </a:p>
        </p:txBody>
      </p:sp>
      <p:sp>
        <p:nvSpPr>
          <p:cNvPr id="2" name="Rectangle 1"/>
          <p:cNvSpPr/>
          <p:nvPr/>
        </p:nvSpPr>
        <p:spPr>
          <a:xfrm>
            <a:off x="862310" y="898847"/>
            <a:ext cx="3313728" cy="835613"/>
          </a:xfrm>
          <a:prstGeom prst="rect">
            <a:avLst/>
          </a:prstGeom>
        </p:spPr>
        <p:txBody>
          <a:bodyPr wrap="none">
            <a:spAutoFit/>
          </a:bodyPr>
          <a:lstStyle/>
          <a:p>
            <a:pPr algn="just">
              <a:lnSpc>
                <a:spcPct val="115000"/>
              </a:lnSpc>
              <a:defRPr/>
            </a:pPr>
            <a:r>
              <a:rPr lang="en-US" sz="4200" b="1" dirty="0">
                <a:solidFill>
                  <a:srgbClr val="FF0000"/>
                </a:solidFill>
                <a:latin typeface="Times New Roman" panose="02020603050405020304" pitchFamily="18" charset="0"/>
                <a:cs typeface="Times New Roman" panose="02020603050405020304" pitchFamily="18" charset="0"/>
              </a:rPr>
              <a:t>a, </a:t>
            </a:r>
            <a:r>
              <a:rPr lang="en-US" sz="4200" b="1" dirty="0" err="1">
                <a:solidFill>
                  <a:srgbClr val="FF0000"/>
                </a:solidFill>
                <a:latin typeface="Times New Roman" panose="02020603050405020304" pitchFamily="18" charset="0"/>
                <a:cs typeface="Times New Roman" panose="02020603050405020304" pitchFamily="18" charset="0"/>
              </a:rPr>
              <a:t>Chuẩn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bị</a:t>
            </a:r>
            <a:r>
              <a:rPr lang="en-US" sz="4200" b="1" dirty="0">
                <a:solidFill>
                  <a:srgbClr val="FF0000"/>
                </a:solidFill>
                <a:latin typeface="Times New Roman" panose="02020603050405020304" pitchFamily="18" charset="0"/>
                <a:cs typeface="Times New Roman" panose="02020603050405020304" pitchFamily="18" charset="0"/>
              </a:rPr>
              <a:t> : </a:t>
            </a:r>
            <a:endParaRPr lang="en-US" sz="4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2423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4188770461"/>
              </p:ext>
            </p:extLst>
          </p:nvPr>
        </p:nvGraphicFramePr>
        <p:xfrm>
          <a:off x="145073" y="1039935"/>
          <a:ext cx="17975876" cy="7334445"/>
        </p:xfrm>
        <a:graphic>
          <a:graphicData uri="http://schemas.openxmlformats.org/drawingml/2006/table">
            <a:tbl>
              <a:tblPr firstRow="1" bandRow="1">
                <a:tableStyleId>{5C22544A-7EE6-4342-B048-85BDC9FD1C3A}</a:tableStyleId>
              </a:tblPr>
              <a:tblGrid>
                <a:gridCol w="3864219">
                  <a:extLst>
                    <a:ext uri="{9D8B030D-6E8A-4147-A177-3AD203B41FA5}">
                      <a16:colId xmlns:a16="http://schemas.microsoft.com/office/drawing/2014/main" xmlns="" val="748150700"/>
                    </a:ext>
                  </a:extLst>
                </a:gridCol>
                <a:gridCol w="11276135">
                  <a:extLst>
                    <a:ext uri="{9D8B030D-6E8A-4147-A177-3AD203B41FA5}">
                      <a16:colId xmlns:a16="http://schemas.microsoft.com/office/drawing/2014/main" xmlns="" val="2475708131"/>
                    </a:ext>
                  </a:extLst>
                </a:gridCol>
                <a:gridCol w="2835522">
                  <a:extLst>
                    <a:ext uri="{9D8B030D-6E8A-4147-A177-3AD203B41FA5}">
                      <a16:colId xmlns:a16="http://schemas.microsoft.com/office/drawing/2014/main" xmlns="" val="933117378"/>
                    </a:ext>
                  </a:extLst>
                </a:gridCol>
              </a:tblGrid>
              <a:tr h="801845">
                <a:tc>
                  <a:txBody>
                    <a:bodyPr/>
                    <a:lstStyle/>
                    <a:p>
                      <a:endParaRPr lang="en-US" sz="2700" dirty="0"/>
                    </a:p>
                  </a:txBody>
                  <a:tcPr marL="137160" marR="137160" marT="68580" marB="68580">
                    <a:solidFill>
                      <a:schemeClr val="bg1">
                        <a:lumMod val="95000"/>
                      </a:schemeClr>
                    </a:solidFill>
                  </a:tcPr>
                </a:tc>
                <a:tc>
                  <a:txBody>
                    <a:bodyPr/>
                    <a:lstStyle/>
                    <a:p>
                      <a:endParaRPr lang="en-US" sz="2700" dirty="0" smtClean="0"/>
                    </a:p>
                    <a:p>
                      <a:endParaRPr lang="en-US" sz="2700" dirty="0" smtClean="0"/>
                    </a:p>
                    <a:p>
                      <a:endParaRPr lang="en-US" sz="2700" dirty="0"/>
                    </a:p>
                  </a:txBody>
                  <a:tcPr marL="137160" marR="137160" marT="68580" marB="68580">
                    <a:solidFill>
                      <a:schemeClr val="bg1">
                        <a:lumMod val="95000"/>
                      </a:schemeClr>
                    </a:solidFill>
                  </a:tcPr>
                </a:tc>
                <a:tc>
                  <a:txBody>
                    <a:bodyPr/>
                    <a:lstStyle/>
                    <a:p>
                      <a:endParaRPr lang="en-US" sz="2700" dirty="0"/>
                    </a:p>
                  </a:txBody>
                  <a:tcPr marL="137160" marR="137160" marT="68580" marB="68580">
                    <a:solidFill>
                      <a:schemeClr val="bg1">
                        <a:lumMod val="95000"/>
                      </a:schemeClr>
                    </a:solidFill>
                  </a:tcPr>
                </a:tc>
                <a:extLst>
                  <a:ext uri="{0D108BD9-81ED-4DB2-BD59-A6C34878D82A}">
                    <a16:rowId xmlns:a16="http://schemas.microsoft.com/office/drawing/2014/main" xmlns="" val="2783722518"/>
                  </a:ext>
                </a:extLst>
              </a:tr>
              <a:tr h="2274765">
                <a:tc>
                  <a:txBody>
                    <a:bodyPr/>
                    <a:lstStyle/>
                    <a:p>
                      <a:pPr algn="l"/>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láy</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xao</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xác</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não</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nùng</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0" dirty="0" err="1" smtClean="0">
                          <a:solidFill>
                            <a:schemeClr val="accent6">
                              <a:lumMod val="50000"/>
                            </a:schemeClr>
                          </a:solidFill>
                          <a:latin typeface="Times New Roman" panose="02020603050405020304" pitchFamily="18" charset="0"/>
                          <a:cs typeface="Times New Roman" panose="02020603050405020304" pitchFamily="18" charset="0"/>
                        </a:rPr>
                        <a:t>nhân</a:t>
                      </a:r>
                      <a:r>
                        <a:rPr lang="en-US" sz="2800" i="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0" baseline="0" dirty="0" err="1" smtClean="0">
                          <a:solidFill>
                            <a:schemeClr val="accent6">
                              <a:lumMod val="50000"/>
                            </a:schemeClr>
                          </a:solidFill>
                          <a:latin typeface="Times New Roman" panose="02020603050405020304" pitchFamily="18" charset="0"/>
                          <a:cs typeface="Times New Roman" panose="02020603050405020304" pitchFamily="18" charset="0"/>
                        </a:rPr>
                        <a:t>hóa</a:t>
                      </a:r>
                      <a:r>
                        <a:rPr lang="en-US" sz="2800" i="0" baseline="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baseline="0" dirty="0" smtClean="0">
                          <a:solidFill>
                            <a:schemeClr val="accent6">
                              <a:lumMod val="50000"/>
                            </a:schemeClr>
                          </a:solidFill>
                          <a:latin typeface="Times New Roman" panose="02020603050405020304" pitchFamily="18" charset="0"/>
                          <a:cs typeface="Times New Roman" panose="02020603050405020304" pitchFamily="18" charset="0"/>
                        </a:rPr>
                        <a:t>reo</a:t>
                      </a:r>
                      <a:endParaRPr lang="en-US" sz="2800" i="1" dirty="0" smtClean="0">
                        <a:solidFill>
                          <a:schemeClr val="accent6">
                            <a:lumMod val="50000"/>
                          </a:schemeClr>
                        </a:solidFill>
                        <a:latin typeface="Times New Roman" panose="02020603050405020304" pitchFamily="18" charset="0"/>
                        <a:cs typeface="Times New Roman" panose="02020603050405020304" pitchFamily="18" charset="0"/>
                      </a:endParaRPr>
                    </a:p>
                    <a:p>
                      <a:pPr algn="l"/>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Biện</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pháp</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0" dirty="0" err="1" smtClean="0">
                          <a:solidFill>
                            <a:schemeClr val="accent6">
                              <a:lumMod val="50000"/>
                            </a:schemeClr>
                          </a:solidFill>
                          <a:latin typeface="Times New Roman" panose="02020603050405020304" pitchFamily="18" charset="0"/>
                          <a:cs typeface="Times New Roman" panose="02020603050405020304" pitchFamily="18" charset="0"/>
                        </a:rPr>
                        <a:t>đảo</a:t>
                      </a:r>
                      <a:r>
                        <a:rPr lang="en-US" sz="2800" i="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0" dirty="0" err="1" smtClean="0">
                          <a:solidFill>
                            <a:schemeClr val="accent6">
                              <a:lumMod val="50000"/>
                            </a:schemeClr>
                          </a:solidFill>
                          <a:latin typeface="Times New Roman" panose="02020603050405020304" pitchFamily="18" charset="0"/>
                          <a:cs typeface="Times New Roman" panose="02020603050405020304" pitchFamily="18" charset="0"/>
                        </a:rPr>
                        <a:t>trật</a:t>
                      </a:r>
                      <a:r>
                        <a:rPr lang="en-US" sz="2800" i="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0" dirty="0" err="1" smtClean="0">
                          <a:solidFill>
                            <a:schemeClr val="accent6">
                              <a:lumMod val="50000"/>
                            </a:schemeClr>
                          </a:solidFill>
                          <a:latin typeface="Times New Roman" panose="02020603050405020304" pitchFamily="18" charset="0"/>
                          <a:cs typeface="Times New Roman" panose="02020603050405020304" pitchFamily="18" charset="0"/>
                        </a:rPr>
                        <a:t>tự</a:t>
                      </a:r>
                      <a:r>
                        <a:rPr lang="en-US" sz="2800" i="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0" dirty="0" err="1" smtClean="0">
                          <a:solidFill>
                            <a:schemeClr val="accent6">
                              <a:lumMod val="50000"/>
                            </a:schemeClr>
                          </a:solidFill>
                          <a:latin typeface="Times New Roman" panose="02020603050405020304" pitchFamily="18" charset="0"/>
                          <a:cs typeface="Times New Roman" panose="02020603050405020304" pitchFamily="18" charset="0"/>
                        </a:rPr>
                        <a:t>cú</a:t>
                      </a:r>
                      <a:r>
                        <a:rPr lang="en-US" sz="2800" i="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0" dirty="0" err="1" smtClean="0">
                          <a:solidFill>
                            <a:schemeClr val="accent6">
                              <a:lumMod val="50000"/>
                            </a:schemeClr>
                          </a:solidFill>
                          <a:latin typeface="Times New Roman" panose="02020603050405020304" pitchFamily="18" charset="0"/>
                          <a:cs typeface="Times New Roman" panose="02020603050405020304" pitchFamily="18" charset="0"/>
                        </a:rPr>
                        <a:t>pháp</a:t>
                      </a:r>
                      <a:r>
                        <a:rPr lang="en-US" sz="2800" i="0" dirty="0" smtClean="0">
                          <a:solidFill>
                            <a:schemeClr val="accent6">
                              <a:lumMod val="50000"/>
                            </a:schemeClr>
                          </a:solidFill>
                          <a:latin typeface="Times New Roman" panose="02020603050405020304" pitchFamily="18" charset="0"/>
                          <a:cs typeface="Times New Roman" panose="02020603050405020304" pitchFamily="18" charset="0"/>
                        </a:rPr>
                        <a:t>:</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Xao</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xác</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gà</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trưa</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gáy</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não</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nùng</a:t>
                      </a:r>
                      <a:endParaRPr lang="en-US" sz="2700" dirty="0">
                        <a:solidFill>
                          <a:schemeClr val="accent6">
                            <a:lumMod val="50000"/>
                          </a:schemeClr>
                        </a:solidFill>
                      </a:endParaRPr>
                    </a:p>
                  </a:txBody>
                  <a:tcPr marL="137160" marR="137160" marT="68580" marB="68580">
                    <a:solidFill>
                      <a:schemeClr val="bg1">
                        <a:lumMod val="95000"/>
                      </a:schemeClr>
                    </a:solidFill>
                  </a:tcPr>
                </a:tc>
                <a:tc>
                  <a:txBody>
                    <a:bodyPr/>
                    <a:lstStyle/>
                    <a:p>
                      <a:pPr algn="just"/>
                      <a:r>
                        <a:rPr lang="en-US" sz="2700" i="1" dirty="0" smtClean="0">
                          <a:solidFill>
                            <a:schemeClr val="tx1"/>
                          </a:solidFill>
                          <a:latin typeface="Times New Roman" panose="02020603050405020304" pitchFamily="18" charset="0"/>
                          <a:ea typeface="Times New Roman" panose="02020603050405020304" pitchFamily="18" charset="0"/>
                        </a:rPr>
                        <a:t> </a:t>
                      </a:r>
                      <a:endParaRPr lang="en-US" sz="2700" dirty="0" smtClean="0">
                        <a:solidFill>
                          <a:schemeClr val="tx1"/>
                        </a:solidFill>
                        <a:latin typeface="Times New Roman" panose="02020603050405020304" pitchFamily="18" charset="0"/>
                        <a:ea typeface="Times New Roman" panose="02020603050405020304" pitchFamily="18" charset="0"/>
                      </a:endParaRPr>
                    </a:p>
                  </a:txBody>
                  <a:tcPr marL="137160" marR="137160" marT="68580" marB="68580">
                    <a:noFill/>
                  </a:tcPr>
                </a:tc>
                <a:tc>
                  <a:txBody>
                    <a:bodyPr/>
                    <a:lstStyle/>
                    <a:p>
                      <a:r>
                        <a:rPr lang="en-US" sz="2700" dirty="0" smtClean="0"/>
                        <a:t>      </a:t>
                      </a:r>
                      <a:endParaRPr lang="en-US" sz="2700" dirty="0"/>
                    </a:p>
                  </a:txBody>
                  <a:tcPr marL="137160" marR="137160" marT="68580" marB="68580">
                    <a:noFill/>
                  </a:tcPr>
                </a:tc>
                <a:extLst>
                  <a:ext uri="{0D108BD9-81ED-4DB2-BD59-A6C34878D82A}">
                    <a16:rowId xmlns:a16="http://schemas.microsoft.com/office/drawing/2014/main" xmlns="" val="442851059"/>
                  </a:ext>
                </a:extLst>
              </a:tr>
              <a:tr h="1752600">
                <a:tc>
                  <a:txBody>
                    <a:bodyPr/>
                    <a:lstStyle/>
                    <a:p>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Tính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đỏ</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đen</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nhánh</a:t>
                      </a:r>
                      <a:endParaRPr lang="en-US" sz="2800" i="1" dirty="0" smtClean="0">
                        <a:solidFill>
                          <a:schemeClr val="accent6">
                            <a:lumMod val="50000"/>
                          </a:schemeClr>
                        </a:solidFill>
                        <a:latin typeface="Times New Roman" panose="02020603050405020304" pitchFamily="18" charset="0"/>
                        <a:cs typeface="Times New Roman" panose="02020603050405020304" pitchFamily="18" charset="0"/>
                      </a:endParaRPr>
                    </a:p>
                    <a:p>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Đảo</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trật</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tự</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cú</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pháp</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vi-VN" sz="2800" i="1" dirty="0" smtClean="0">
                          <a:solidFill>
                            <a:schemeClr val="accent6">
                              <a:lumMod val="50000"/>
                            </a:schemeClr>
                          </a:solidFill>
                          <a:latin typeface="Times New Roman" panose="02020603050405020304" pitchFamily="18" charset="0"/>
                          <a:cs typeface="Times New Roman" panose="02020603050405020304" pitchFamily="18" charset="0"/>
                        </a:rPr>
                        <a:t>Áo đỏ người đưa trước giậu phơi.</a:t>
                      </a:r>
                      <a:endParaRPr lang="en-US" sz="2800" i="1" dirty="0" smtClean="0">
                        <a:solidFill>
                          <a:schemeClr val="accent6">
                            <a:lumMod val="50000"/>
                          </a:schemeClr>
                        </a:solidFill>
                        <a:latin typeface="Times New Roman" panose="02020603050405020304" pitchFamily="18" charset="0"/>
                        <a:cs typeface="Times New Roman" panose="02020603050405020304" pitchFamily="18" charset="0"/>
                      </a:endParaRPr>
                    </a:p>
                  </a:txBody>
                  <a:tcPr marL="137160" marR="137160" marT="68580" marB="68580">
                    <a:solidFill>
                      <a:schemeClr val="bg1">
                        <a:lumMod val="95000"/>
                      </a:schemeClr>
                    </a:solidFill>
                  </a:tcPr>
                </a:tc>
                <a:tc>
                  <a:txBody>
                    <a:bodyPr/>
                    <a:lstStyle/>
                    <a:p>
                      <a:pPr algn="just"/>
                      <a:endParaRPr lang="de-DE" sz="3000" dirty="0" smtClean="0">
                        <a:solidFill>
                          <a:schemeClr val="tx1"/>
                        </a:solidFill>
                        <a:latin typeface="Times New Roman" panose="02020603050405020304" pitchFamily="18" charset="0"/>
                        <a:cs typeface="Times New Roman" panose="02020603050405020304" pitchFamily="18" charset="0"/>
                      </a:endParaRPr>
                    </a:p>
                    <a:p>
                      <a:pPr algn="just"/>
                      <a:endParaRPr lang="de-DE" sz="3000" dirty="0" smtClean="0">
                        <a:solidFill>
                          <a:schemeClr val="tx1"/>
                        </a:solidFill>
                        <a:latin typeface="Times New Roman" panose="02020603050405020304" pitchFamily="18" charset="0"/>
                        <a:cs typeface="Times New Roman" panose="02020603050405020304" pitchFamily="18" charset="0"/>
                      </a:endParaRPr>
                    </a:p>
                  </a:txBody>
                  <a:tcPr marL="137160" marR="137160" marT="68580" marB="68580">
                    <a:noFill/>
                  </a:tcPr>
                </a:tc>
                <a:tc>
                  <a:txBody>
                    <a:bodyPr/>
                    <a:lstStyle/>
                    <a:p>
                      <a:endParaRPr lang="en-US" sz="2700" dirty="0"/>
                    </a:p>
                  </a:txBody>
                  <a:tcPr marL="137160" marR="137160" marT="68580" marB="68580">
                    <a:noFill/>
                  </a:tcPr>
                </a:tc>
                <a:extLst>
                  <a:ext uri="{0D108BD9-81ED-4DB2-BD59-A6C34878D82A}">
                    <a16:rowId xmlns:a16="http://schemas.microsoft.com/office/drawing/2014/main" xmlns="" val="3984209159"/>
                  </a:ext>
                </a:extLst>
              </a:tr>
              <a:tr h="1742853">
                <a:tc>
                  <a:txBody>
                    <a:bodyPr/>
                    <a:lstStyle/>
                    <a:p>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láy</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chập</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chờn</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mường</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tượng</a:t>
                      </a:r>
                      <a:endParaRPr lang="en-US" sz="2800" i="1" dirty="0" smtClean="0">
                        <a:solidFill>
                          <a:schemeClr val="accent6">
                            <a:lumMod val="50000"/>
                          </a:schemeClr>
                        </a:solidFill>
                        <a:latin typeface="Times New Roman" panose="02020603050405020304" pitchFamily="18" charset="0"/>
                        <a:cs typeface="Times New Roman" panose="02020603050405020304" pitchFamily="18" charset="0"/>
                      </a:endParaRPr>
                    </a:p>
                    <a:p>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Tính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rượi</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buồn</a:t>
                      </a:r>
                      <a:endParaRPr lang="en-US" sz="2800" i="1" dirty="0" smtClean="0">
                        <a:solidFill>
                          <a:schemeClr val="accent6">
                            <a:lumMod val="50000"/>
                          </a:schemeClr>
                        </a:solidFill>
                        <a:latin typeface="Times New Roman" panose="02020603050405020304" pitchFamily="18" charset="0"/>
                        <a:cs typeface="Times New Roman" panose="02020603050405020304" pitchFamily="18" charset="0"/>
                      </a:endParaRPr>
                    </a:p>
                    <a:p>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từ</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sống</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lại</a:t>
                      </a:r>
                      <a:r>
                        <a:rPr lang="en-US" sz="28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smtClean="0">
                          <a:solidFill>
                            <a:schemeClr val="accent6">
                              <a:lumMod val="50000"/>
                            </a:schemeClr>
                          </a:solidFill>
                          <a:latin typeface="Times New Roman" panose="02020603050405020304" pitchFamily="18" charset="0"/>
                          <a:cs typeface="Times New Roman" panose="02020603050405020304" pitchFamily="18" charset="0"/>
                        </a:rPr>
                        <a:t>nhớ</a:t>
                      </a:r>
                      <a:endParaRPr lang="en-US" sz="2800" dirty="0">
                        <a:solidFill>
                          <a:schemeClr val="accent6">
                            <a:lumMod val="50000"/>
                          </a:schemeClr>
                        </a:solidFill>
                      </a:endParaRPr>
                    </a:p>
                  </a:txBody>
                  <a:tcPr marL="137160" marR="137160" marT="68580" marB="68580">
                    <a:solidFill>
                      <a:schemeClr val="bg1">
                        <a:lumMod val="95000"/>
                      </a:schemeClr>
                    </a:solidFill>
                  </a:tcPr>
                </a:tc>
                <a:tc>
                  <a:txBody>
                    <a:bodyPr/>
                    <a:lstStyle/>
                    <a:p>
                      <a:pPr algn="just"/>
                      <a:endParaRPr lang="en-US" altLang="en-US" sz="3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txBody>
                  <a:tcPr marL="137160" marR="137160" marT="68580" marB="68580">
                    <a:noFill/>
                  </a:tcPr>
                </a:tc>
                <a:tc>
                  <a:txBody>
                    <a:bodyPr/>
                    <a:lstStyle/>
                    <a:p>
                      <a:endParaRPr lang="en-US" sz="2700" dirty="0"/>
                    </a:p>
                  </a:txBody>
                  <a:tcPr marL="137160" marR="137160" marT="68580" marB="68580">
                    <a:noFill/>
                  </a:tcPr>
                </a:tc>
                <a:extLst>
                  <a:ext uri="{0D108BD9-81ED-4DB2-BD59-A6C34878D82A}">
                    <a16:rowId xmlns:a16="http://schemas.microsoft.com/office/drawing/2014/main" xmlns="" val="987092728"/>
                  </a:ext>
                </a:extLst>
              </a:tr>
            </a:tbl>
          </a:graphicData>
        </a:graphic>
      </p:graphicFrame>
      <p:sp>
        <p:nvSpPr>
          <p:cNvPr id="13" name="TextBox 12"/>
          <p:cNvSpPr txBox="1"/>
          <p:nvPr/>
        </p:nvSpPr>
        <p:spPr>
          <a:xfrm>
            <a:off x="-281178" y="1019423"/>
            <a:ext cx="4480995"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Yếu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tố</a:t>
            </a:r>
            <a:r>
              <a:rPr lang="en-US" sz="3600" b="1" dirty="0">
                <a:latin typeface="Times New Roman" panose="02020603050405020304" pitchFamily="18" charset="0"/>
                <a:cs typeface="Times New Roman" panose="02020603050405020304" pitchFamily="18" charset="0"/>
              </a:rPr>
              <a:t> NT, ND </a:t>
            </a:r>
          </a:p>
          <a:p>
            <a:pPr algn="ctr"/>
            <a:r>
              <a:rPr lang="en-US" sz="3600" b="1" dirty="0" err="1">
                <a:latin typeface="Times New Roman" panose="02020603050405020304" pitchFamily="18" charset="0"/>
                <a:cs typeface="Times New Roman" panose="02020603050405020304" pitchFamily="18" charset="0"/>
              </a:rPr>
              <a:t>gợi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xúc</a:t>
            </a:r>
            <a:endParaRPr lang="en-US" sz="36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532807" y="1272638"/>
            <a:ext cx="4231301"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giải</a:t>
            </a:r>
            <a:endParaRPr lang="en-US" sz="36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5281912" y="1012034"/>
            <a:ext cx="2976197"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Khơi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gợi</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xúc</a:t>
            </a:r>
            <a:endParaRPr lang="en-US" sz="36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92320" y="-144187"/>
            <a:ext cx="4998428" cy="1366528"/>
          </a:xfrm>
          <a:prstGeom prst="rect">
            <a:avLst/>
          </a:prstGeom>
        </p:spPr>
        <p:txBody>
          <a:bodyPr wrap="square">
            <a:spAutoFit/>
          </a:bodyPr>
          <a:lstStyle/>
          <a:p>
            <a:pPr algn="just">
              <a:lnSpc>
                <a:spcPct val="115000"/>
              </a:lnSpc>
              <a:defRPr/>
            </a:pPr>
            <a:r>
              <a:rPr lang="en-US" sz="3600" b="1" dirty="0">
                <a:solidFill>
                  <a:srgbClr val="FF0000"/>
                </a:solidFill>
                <a:latin typeface="Times New Roman" panose="02020603050405020304" pitchFamily="18" charset="0"/>
                <a:cs typeface="Times New Roman" panose="02020603050405020304" pitchFamily="18" charset="0"/>
              </a:rPr>
              <a:t>b,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ý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dàn</a:t>
            </a:r>
            <a:r>
              <a:rPr lang="en-US" sz="3600" b="1" dirty="0">
                <a:solidFill>
                  <a:srgbClr val="FF0000"/>
                </a:solidFill>
                <a:latin typeface="Times New Roman" panose="02020603050405020304" pitchFamily="18" charset="0"/>
                <a:cs typeface="Times New Roman" panose="02020603050405020304" pitchFamily="18" charset="0"/>
              </a:rPr>
              <a:t> ý : </a:t>
            </a:r>
          </a:p>
          <a:p>
            <a:pPr algn="just">
              <a:lnSpc>
                <a:spcPct val="115000"/>
              </a:lnSpc>
              <a:defRPr/>
            </a:pP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Tìm</a:t>
            </a:r>
            <a:r>
              <a:rPr lang="en-US" sz="3600" b="1" i="1" dirty="0">
                <a:solidFill>
                  <a:srgbClr val="FF0000"/>
                </a:solidFill>
                <a:latin typeface="Times New Roman" panose="02020603050405020304" pitchFamily="18" charset="0"/>
                <a:cs typeface="Times New Roman" panose="02020603050405020304" pitchFamily="18" charset="0"/>
              </a:rPr>
              <a:t> ý:</a:t>
            </a:r>
          </a:p>
        </p:txBody>
      </p:sp>
      <p:cxnSp>
        <p:nvCxnSpPr>
          <p:cNvPr id="18" name="Straight Connector 17"/>
          <p:cNvCxnSpPr/>
          <p:nvPr/>
        </p:nvCxnSpPr>
        <p:spPr>
          <a:xfrm>
            <a:off x="145073" y="2400300"/>
            <a:ext cx="1797587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5073" y="6515100"/>
            <a:ext cx="1797587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7059" y="4686300"/>
            <a:ext cx="1797587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96104" y="1039935"/>
            <a:ext cx="12092" cy="92470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5230468" y="1057526"/>
            <a:ext cx="46158" cy="92294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9470" y="1099181"/>
            <a:ext cx="1797587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125782" y="2393208"/>
            <a:ext cx="11078309" cy="2062103"/>
          </a:xfrm>
          <a:prstGeom prst="rect">
            <a:avLst/>
          </a:prstGeom>
        </p:spPr>
        <p:txBody>
          <a:bodyPr wrap="square">
            <a:spAutoFit/>
          </a:bodyPr>
          <a:lstStyle/>
          <a:p>
            <a:pPr>
              <a:spcBef>
                <a:spcPct val="0"/>
              </a:spcBef>
            </a:pPr>
            <a:r>
              <a:rPr lang="en-US" sz="3200" dirty="0" err="1">
                <a:latin typeface="Times New Roman" panose="02020603050405020304" pitchFamily="18" charset="0"/>
                <a:cs typeface="Times New Roman" panose="02020603050405020304" pitchFamily="18" charset="0"/>
                <a:sym typeface="Wingdings" panose="05000000000000000000" pitchFamily="2" charset="2"/>
              </a:rPr>
              <a:t>Màu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nắng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rPr>
              <a:t>gợi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-&gt;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khiến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niệm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ùa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nguồn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3200" dirty="0">
                <a:latin typeface="Times New Roman" panose="02020603050405020304" pitchFamily="18" charset="0"/>
                <a:cs typeface="Times New Roman" panose="02020603050405020304" pitchFamily="18" charset="0"/>
                <a:sym typeface="Wingdings" panose="05000000000000000000" pitchFamily="2" charset="2"/>
              </a:rPr>
              <a:t> vật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kí</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ức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tuổi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thơ</a:t>
            </a:r>
            <a:endParaRPr lang="en-US" sz="3200" dirty="0">
              <a:latin typeface="Times New Roman" panose="02020603050405020304" pitchFamily="18" charset="0"/>
              <a:cs typeface="Times New Roman" panose="02020603050405020304" pitchFamily="18" charset="0"/>
            </a:endParaRPr>
          </a:p>
        </p:txBody>
      </p:sp>
      <p:sp>
        <p:nvSpPr>
          <p:cNvPr id="27" name="Rectangle 26"/>
          <p:cNvSpPr/>
          <p:nvPr/>
        </p:nvSpPr>
        <p:spPr>
          <a:xfrm>
            <a:off x="4227716" y="4820958"/>
            <a:ext cx="11082707" cy="2031325"/>
          </a:xfrm>
          <a:prstGeom prst="rect">
            <a:avLst/>
          </a:prstGeom>
        </p:spPr>
        <p:txBody>
          <a:bodyPr wrap="square">
            <a:spAutoFit/>
          </a:bodyPr>
          <a:lstStyle/>
          <a:p>
            <a:pPr algn="just"/>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a:latin typeface="Times New Roman" panose="02020603050405020304" pitchFamily="18" charset="0"/>
                <a:cs typeface="Times New Roman" panose="02020603050405020304" pitchFamily="18" charset="0"/>
                <a:sym typeface="Wingdings" panose="05000000000000000000" pitchFamily="2" charset="2"/>
              </a:rPr>
              <a:t> người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hiền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trẻ</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tươi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tắn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mang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người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3200" dirty="0">
                <a:latin typeface="Times New Roman" panose="02020603050405020304" pitchFamily="18" charset="0"/>
                <a:cs typeface="Times New Roman" panose="02020603050405020304" pitchFamily="18" charset="0"/>
                <a:sym typeface="Wingdings" panose="05000000000000000000" pitchFamily="2" charset="2"/>
              </a:rPr>
              <a:t> Nam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xưa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ấn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đậm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người con –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trẻ</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a:p>
            <a:pPr algn="just"/>
            <a:endParaRPr lang="de-DE" sz="3000" dirty="0">
              <a:latin typeface="Times New Roman" panose="02020603050405020304" pitchFamily="18" charset="0"/>
              <a:cs typeface="Times New Roman" panose="02020603050405020304" pitchFamily="18" charset="0"/>
            </a:endParaRPr>
          </a:p>
        </p:txBody>
      </p:sp>
      <p:sp>
        <p:nvSpPr>
          <p:cNvPr id="28" name="Rectangle 27"/>
          <p:cNvSpPr/>
          <p:nvPr/>
        </p:nvSpPr>
        <p:spPr>
          <a:xfrm>
            <a:off x="4138078" y="6515100"/>
            <a:ext cx="11124465" cy="1569660"/>
          </a:xfrm>
          <a:prstGeom prst="rect">
            <a:avLst/>
          </a:prstGeom>
        </p:spPr>
        <p:txBody>
          <a:bodyPr wrap="square">
            <a:spAutoFit/>
          </a:bodyPr>
          <a:lstStyle/>
          <a:p>
            <a:pPr algn="just"/>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Tâm</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trạng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nhân</a:t>
            </a:r>
            <a:r>
              <a:rPr lang="en-US" sz="3200" dirty="0">
                <a:solidFill>
                  <a:schemeClr val="tx1">
                    <a:lumMod val="50000"/>
                  </a:schemeClr>
                </a:solidFill>
                <a:latin typeface="Times New Roman" panose="02020603050405020304" pitchFamily="18" charset="0"/>
                <a:cs typeface="Times New Roman" panose="02020603050405020304" pitchFamily="18" charset="0"/>
              </a:rPr>
              <a:t> vật “</a:t>
            </a:r>
            <a:r>
              <a:rPr lang="en-US" sz="3200" dirty="0" err="1">
                <a:solidFill>
                  <a:schemeClr val="tx1">
                    <a:lumMod val="50000"/>
                  </a:schemeClr>
                </a:solidFill>
                <a:latin typeface="Times New Roman" panose="02020603050405020304" pitchFamily="18" charset="0"/>
                <a:cs typeface="Times New Roman" panose="02020603050405020304" pitchFamily="18" charset="0"/>
              </a:rPr>
              <a:t>tôi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buồn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bã</a:t>
            </a:r>
            <a:r>
              <a:rPr lang="en-US" sz="3200" dirty="0">
                <a:solidFill>
                  <a:schemeClr val="tx1">
                    <a:lumMod val="50000"/>
                  </a:schemeClr>
                </a:solidFill>
                <a:latin typeface="Times New Roman" panose="02020603050405020304" pitchFamily="18" charset="0"/>
                <a:cs typeface="Times New Roman" panose="02020603050405020304" pitchFamily="18" charset="0"/>
              </a:rPr>
              <a:t>, day </a:t>
            </a:r>
            <a:r>
              <a:rPr lang="en-US" sz="3200" dirty="0" err="1">
                <a:solidFill>
                  <a:schemeClr val="tx1">
                    <a:lumMod val="50000"/>
                  </a:schemeClr>
                </a:solidFill>
                <a:latin typeface="Times New Roman" panose="02020603050405020304" pitchFamily="18" charset="0"/>
                <a:cs typeface="Times New Roman" panose="02020603050405020304" pitchFamily="18" charset="0"/>
              </a:rPr>
              <a:t>dứt</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trĩu</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nặng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đong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đầy</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nỗi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nhớ</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niềm</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thương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hình</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bóng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quen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thuộc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của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mẹ</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trong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tâm</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hồn</a:t>
            </a:r>
            <a:r>
              <a:rPr lang="en-US" sz="3200" dirty="0">
                <a:solidFill>
                  <a:schemeClr val="tx1">
                    <a:lumMod val="50000"/>
                  </a:schemeClr>
                </a:solidFill>
                <a:latin typeface="Times New Roman" panose="02020603050405020304" pitchFamily="18" charset="0"/>
                <a:cs typeface="Times New Roman" panose="02020603050405020304" pitchFamily="18" charset="0"/>
              </a:rPr>
              <a:t> non </a:t>
            </a:r>
            <a:r>
              <a:rPr lang="en-US" sz="3200" dirty="0" err="1">
                <a:solidFill>
                  <a:schemeClr val="tx1">
                    <a:lumMod val="50000"/>
                  </a:schemeClr>
                </a:solidFill>
                <a:latin typeface="Times New Roman" panose="02020603050405020304" pitchFamily="18" charset="0"/>
                <a:cs typeface="Times New Roman" panose="02020603050405020304" pitchFamily="18" charset="0"/>
              </a:rPr>
              <a:t>nớt</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của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một</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đứa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trẻ</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lên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mười</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altLang="en-US" sz="30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1" name="TextBox 30"/>
          <p:cNvSpPr txBox="1"/>
          <p:nvPr/>
        </p:nvSpPr>
        <p:spPr>
          <a:xfrm>
            <a:off x="15365526" y="4917290"/>
            <a:ext cx="2831121" cy="1015663"/>
          </a:xfrm>
          <a:prstGeom prst="rect">
            <a:avLst/>
          </a:prstGeom>
          <a:noFill/>
        </p:spPr>
        <p:txBody>
          <a:bodyPr wrap="square" rtlCol="0">
            <a:spAutoFit/>
          </a:bodyPr>
          <a:lstStyle/>
          <a:p>
            <a:pPr algn="ct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rưng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rưng</a:t>
            </a:r>
            <a:r>
              <a:rPr lang="en-US" sz="3000" b="1" dirty="0">
                <a:solidFill>
                  <a:srgbClr val="FF0000"/>
                </a:solidFill>
                <a:latin typeface="Times New Roman" panose="02020603050405020304" pitchFamily="18" charset="0"/>
                <a:cs typeface="Times New Roman" panose="02020603050405020304" pitchFamily="18" charset="0"/>
              </a:rPr>
              <a:t> </a:t>
            </a:r>
            <a:endParaRPr lang="en-US" sz="3000" b="1" dirty="0" smtClean="0">
              <a:solidFill>
                <a:srgbClr val="FF0000"/>
              </a:solidFill>
              <a:latin typeface="Times New Roman" panose="02020603050405020304" pitchFamily="18" charset="0"/>
              <a:cs typeface="Times New Roman" panose="02020603050405020304" pitchFamily="18" charset="0"/>
            </a:endParaRPr>
          </a:p>
          <a:p>
            <a:pPr algn="ctr"/>
            <a:r>
              <a:rPr lang="en-US" sz="3000" b="1" dirty="0" err="1" smtClean="0">
                <a:solidFill>
                  <a:srgbClr val="FF0000"/>
                </a:solidFill>
                <a:latin typeface="Times New Roman" panose="02020603050405020304" pitchFamily="18" charset="0"/>
                <a:cs typeface="Times New Roman" panose="02020603050405020304" pitchFamily="18" charset="0"/>
              </a:rPr>
              <a:t>xúc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động</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407414" y="2418017"/>
            <a:ext cx="2831121" cy="1938992"/>
          </a:xfrm>
          <a:prstGeom prst="rect">
            <a:avLst/>
          </a:prstGeom>
          <a:noFill/>
        </p:spPr>
        <p:txBody>
          <a:bodyPr wrap="square" rtlCol="0">
            <a:spAutoFit/>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Đồng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cảm</a:t>
            </a:r>
            <a:r>
              <a:rPr lang="en-US" sz="3000" b="1" dirty="0" smtClean="0">
                <a:solidFill>
                  <a:srgbClr val="FF0000"/>
                </a:solidFill>
                <a:latin typeface="Times New Roman" panose="02020603050405020304" pitchFamily="18" charset="0"/>
                <a:cs typeface="Times New Roman" panose="02020603050405020304" pitchFamily="18" charset="0"/>
              </a:rPr>
              <a:t>,</a:t>
            </a:r>
          </a:p>
          <a:p>
            <a:pPr algn="ct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thấu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hiểu</a:t>
            </a:r>
            <a:endParaRPr lang="en-US" sz="3000" b="1" dirty="0">
              <a:solidFill>
                <a:srgbClr val="FF0000"/>
              </a:solidFill>
              <a:latin typeface="Times New Roman" panose="02020603050405020304" pitchFamily="18" charset="0"/>
              <a:cs typeface="Times New Roman" panose="02020603050405020304" pitchFamily="18" charset="0"/>
            </a:endParaRPr>
          </a:p>
          <a:p>
            <a:pPr algn="ct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tâm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của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người</a:t>
            </a:r>
            <a:r>
              <a:rPr lang="en-US" sz="3000" b="1" dirty="0">
                <a:solidFill>
                  <a:srgbClr val="FF0000"/>
                </a:solidFill>
                <a:latin typeface="Times New Roman" panose="02020603050405020304" pitchFamily="18" charset="0"/>
                <a:cs typeface="Times New Roman" panose="02020603050405020304" pitchFamily="18" charset="0"/>
              </a:rPr>
              <a:t> con</a:t>
            </a:r>
          </a:p>
        </p:txBody>
      </p:sp>
      <p:sp>
        <p:nvSpPr>
          <p:cNvPr id="33" name="TextBox 32"/>
          <p:cNvSpPr txBox="1"/>
          <p:nvPr/>
        </p:nvSpPr>
        <p:spPr>
          <a:xfrm>
            <a:off x="15270282" y="6599898"/>
            <a:ext cx="3046550" cy="1477328"/>
          </a:xfrm>
          <a:prstGeom prst="rect">
            <a:avLst/>
          </a:prstGeom>
          <a:noFill/>
        </p:spPr>
        <p:txBody>
          <a:bodyPr wrap="square" rtlCol="0">
            <a:spAutoFit/>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Nhớ</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thương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về</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mẹ</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tưởng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tượng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ngày</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rời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xa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mẹ</a:t>
            </a:r>
            <a:r>
              <a:rPr lang="en-US" sz="3000" b="1" dirty="0" smtClean="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a:off x="52749" y="8374380"/>
            <a:ext cx="1797587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6144" y="8871048"/>
            <a:ext cx="3600440" cy="646331"/>
          </a:xfrm>
          <a:prstGeom prst="rect">
            <a:avLst/>
          </a:prstGeom>
          <a:noFill/>
        </p:spPr>
        <p:txBody>
          <a:bodyPr wrap="square" rtlCol="0">
            <a:spAutoFit/>
          </a:bodyPr>
          <a:lstStyle/>
          <a:p>
            <a:r>
              <a:rPr lang="en-US" sz="3600" b="1" dirty="0" err="1" smtClean="0">
                <a:solidFill>
                  <a:srgbClr val="C00000"/>
                </a:solidFill>
                <a:latin typeface="Times New Roman" panose="02020603050405020304" pitchFamily="18" charset="0"/>
                <a:cs typeface="Times New Roman" panose="02020603050405020304" pitchFamily="18" charset="0"/>
              </a:rPr>
              <a:t>Nội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a:solidFill>
                  <a:srgbClr val="C00000"/>
                </a:solidFill>
                <a:latin typeface="Times New Roman" panose="02020603050405020304" pitchFamily="18" charset="0"/>
                <a:cs typeface="Times New Roman" panose="02020603050405020304" pitchFamily="18" charset="0"/>
              </a:rPr>
              <a:t>dung </a:t>
            </a:r>
            <a:r>
              <a:rPr lang="en-US" sz="3600" b="1" dirty="0" err="1">
                <a:solidFill>
                  <a:srgbClr val="C00000"/>
                </a:solidFill>
                <a:latin typeface="Times New Roman" panose="02020603050405020304" pitchFamily="18" charset="0"/>
                <a:cs typeface="Times New Roman" panose="02020603050405020304" pitchFamily="18" charset="0"/>
              </a:rPr>
              <a:t>bài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thơ</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095761" y="8450641"/>
            <a:ext cx="11138349" cy="1538883"/>
          </a:xfrm>
          <a:prstGeom prst="rect">
            <a:avLst/>
          </a:prstGeom>
          <a:noFill/>
        </p:spPr>
        <p:txBody>
          <a:bodyPr wrap="square" rtlCol="0">
            <a:spAutoFit/>
          </a:bodyPr>
          <a:lstStyle/>
          <a:p>
            <a:r>
              <a:rPr lang="en-US" altLang="en-US" sz="30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Bài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hoài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niệm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nhớ</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a:latin typeface="Times New Roman" panose="02020603050405020304" pitchFamily="18" charset="0"/>
                <a:cs typeface="Times New Roman" panose="02020603050405020304" pitchFamily="18" charset="0"/>
                <a:sym typeface="Wingdings" panose="05000000000000000000" pitchFamily="2" charset="2"/>
              </a:rPr>
              <a:t> người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kí</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ức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tuổi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3200" dirty="0">
                <a:latin typeface="Times New Roman" panose="02020603050405020304" pitchFamily="18" charset="0"/>
                <a:cs typeface="Times New Roman" panose="02020603050405020304" pitchFamily="18" charset="0"/>
                <a:sym typeface="Wingdings" panose="05000000000000000000" pitchFamily="2" charset="2"/>
              </a:rPr>
              <a:t> vật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a:p>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Thể</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hiện</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tình</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yêu</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thương</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chân</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thành</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tha</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thiết</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của</a:t>
            </a:r>
            <a:r>
              <a:rPr lang="en-US" altLang="en-US" sz="3000" dirty="0" smtClean="0">
                <a:latin typeface="Times New Roman" panose="02020603050405020304" pitchFamily="18" charset="0"/>
                <a:cs typeface="Times New Roman" panose="02020603050405020304" pitchFamily="18" charset="0"/>
              </a:rPr>
              <a:t> người con </a:t>
            </a:r>
            <a:r>
              <a:rPr lang="en-US" altLang="en-US" sz="3000" dirty="0" err="1" smtClean="0">
                <a:latin typeface="Times New Roman" panose="02020603050405020304" pitchFamily="18" charset="0"/>
                <a:cs typeface="Times New Roman" panose="02020603050405020304" pitchFamily="18" charset="0"/>
              </a:rPr>
              <a:t>với</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mẹ</a:t>
            </a:r>
            <a:endParaRPr lang="en-US" sz="30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5388727" y="8785169"/>
            <a:ext cx="2639898" cy="1015663"/>
          </a:xfrm>
          <a:prstGeom prst="rect">
            <a:avLst/>
          </a:prstGeom>
          <a:noFill/>
        </p:spPr>
        <p:txBody>
          <a:bodyPr wrap="square" rtlCol="0">
            <a:spAutoFit/>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Để</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lại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nhiều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dư</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âm</a:t>
            </a:r>
            <a:r>
              <a:rPr lang="en-US" sz="3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5312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anim calcmode="lin" valueType="num">
                                      <p:cBhvr>
                                        <p:cTn id="47" dur="1000" fill="hold"/>
                                        <p:tgtEl>
                                          <p:spTgt spid="33"/>
                                        </p:tgtEl>
                                        <p:attrNameLst>
                                          <p:attrName>ppt_x</p:attrName>
                                        </p:attrNameLst>
                                      </p:cBhvr>
                                      <p:tavLst>
                                        <p:tav tm="0">
                                          <p:val>
                                            <p:strVal val="#ppt_x"/>
                                          </p:val>
                                        </p:tav>
                                        <p:tav tm="100000">
                                          <p:val>
                                            <p:strVal val="#ppt_x"/>
                                          </p:val>
                                        </p:tav>
                                      </p:tavLst>
                                    </p:anim>
                                    <p:anim calcmode="lin" valueType="num">
                                      <p:cBhvr>
                                        <p:cTn id="4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anim calcmode="lin" valueType="num">
                                      <p:cBhvr>
                                        <p:cTn id="54" dur="1000" fill="hold"/>
                                        <p:tgtEl>
                                          <p:spTgt spid="2"/>
                                        </p:tgtEl>
                                        <p:attrNameLst>
                                          <p:attrName>ppt_x</p:attrName>
                                        </p:attrNameLst>
                                      </p:cBhvr>
                                      <p:tavLst>
                                        <p:tav tm="0">
                                          <p:val>
                                            <p:strVal val="#ppt_x"/>
                                          </p:val>
                                        </p:tav>
                                        <p:tav tm="100000">
                                          <p:val>
                                            <p:strVal val="#ppt_x"/>
                                          </p:val>
                                        </p:tav>
                                      </p:tavLst>
                                    </p:anim>
                                    <p:anim calcmode="lin" valueType="num">
                                      <p:cBhvr>
                                        <p:cTn id="5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P spid="32" grpId="0"/>
      <p:bldP spid="33" grpId="0"/>
      <p:bldP spid="2" grpId="0"/>
      <p:bldP spid="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68" y="-190500"/>
            <a:ext cx="2981907" cy="835613"/>
          </a:xfrm>
          <a:prstGeom prst="rect">
            <a:avLst/>
          </a:prstGeom>
        </p:spPr>
        <p:txBody>
          <a:bodyPr wrap="none">
            <a:spAutoFit/>
          </a:bodyPr>
          <a:lstStyle/>
          <a:p>
            <a:pPr algn="just">
              <a:lnSpc>
                <a:spcPct val="115000"/>
              </a:lnSpc>
              <a:defRPr/>
            </a:pP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Lập</a:t>
            </a:r>
            <a:r>
              <a:rPr lang="en-US" sz="4200" b="1" i="1" dirty="0">
                <a:solidFill>
                  <a:srgbClr val="FF0000"/>
                </a:solidFill>
                <a:latin typeface="Times New Roman" panose="02020603050405020304" pitchFamily="18" charset="0"/>
                <a:cs typeface="Times New Roman" panose="02020603050405020304" pitchFamily="18" charset="0"/>
              </a:rPr>
              <a:t> </a:t>
            </a:r>
            <a:r>
              <a:rPr lang="en-US" sz="4200" b="1" i="1" dirty="0" err="1">
                <a:solidFill>
                  <a:srgbClr val="FF0000"/>
                </a:solidFill>
                <a:latin typeface="Times New Roman" panose="02020603050405020304" pitchFamily="18" charset="0"/>
                <a:cs typeface="Times New Roman" panose="02020603050405020304" pitchFamily="18" charset="0"/>
              </a:rPr>
              <a:t>dàn</a:t>
            </a:r>
            <a:r>
              <a:rPr lang="en-US" sz="4200" b="1" i="1" dirty="0">
                <a:solidFill>
                  <a:srgbClr val="FF0000"/>
                </a:solidFill>
                <a:latin typeface="Times New Roman" panose="02020603050405020304" pitchFamily="18" charset="0"/>
                <a:cs typeface="Times New Roman" panose="02020603050405020304" pitchFamily="18" charset="0"/>
              </a:rPr>
              <a:t> ý:</a:t>
            </a:r>
          </a:p>
        </p:txBody>
      </p:sp>
      <p:sp>
        <p:nvSpPr>
          <p:cNvPr id="5" name="Rectangle 4"/>
          <p:cNvSpPr/>
          <p:nvPr/>
        </p:nvSpPr>
        <p:spPr>
          <a:xfrm>
            <a:off x="205742" y="419100"/>
            <a:ext cx="18082260" cy="9941183"/>
          </a:xfrm>
          <a:prstGeom prst="rect">
            <a:avLst/>
          </a:prstGeom>
        </p:spPr>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đoạn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thơ</a:t>
            </a:r>
            <a:r>
              <a:rPr lang="en-US" sz="3200" i="1" dirty="0">
                <a:latin typeface="Times New Roman" panose="02020603050405020304" pitchFamily="18" charset="0"/>
                <a:cs typeface="Times New Roman" panose="02020603050405020304" pitchFamily="18" charset="0"/>
              </a:rPr>
              <a:t> </a:t>
            </a:r>
            <a:r>
              <a:rPr lang="en-US" sz="3200" i="1" dirty="0" smtClean="0">
                <a:latin typeface="Times New Roman" panose="02020603050405020304" pitchFamily="18" charset="0"/>
                <a:cs typeface="Times New Roman" panose="02020603050405020304" pitchFamily="18" charset="0"/>
              </a:rPr>
              <a:t>“</a:t>
            </a:r>
            <a:r>
              <a:rPr lang="en-US" sz="3200" i="1" dirty="0" err="1" smtClean="0">
                <a:latin typeface="Times New Roman" panose="02020603050405020304" pitchFamily="18" charset="0"/>
                <a:cs typeface="Times New Roman" panose="02020603050405020304" pitchFamily="18" charset="0"/>
              </a:rPr>
              <a:t>Nắng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mới</a:t>
            </a:r>
            <a:r>
              <a:rPr lang="en-US" sz="3200" i="1"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tác</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giả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Lưu</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Trọng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Lư</a:t>
            </a:r>
            <a:endParaRPr lang="en-US" sz="3200" i="1" dirty="0">
              <a:latin typeface="Times New Roman" panose="02020603050405020304" pitchFamily="18" charset="0"/>
              <a:cs typeface="Times New Roman" panose="02020603050405020304" pitchFamily="18" charset="0"/>
            </a:endParaRPr>
          </a:p>
          <a:p>
            <a:r>
              <a:rPr lang="en-US" sz="3200" i="1"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yêu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ấn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tượng</a:t>
            </a:r>
            <a:endParaRPr lang="en-US" sz="3200" i="1" dirty="0">
              <a:latin typeface="Times New Roman" panose="02020603050405020304" pitchFamily="18" charset="0"/>
              <a:cs typeface="Times New Roman" panose="02020603050405020304" pitchFamily="18" charset="0"/>
            </a:endParaRPr>
          </a:p>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đoạn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Bày</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tỏ</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cảm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xúc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suy</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nghĩ</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về</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yếu</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tố</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nghệ</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thuật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nội</a:t>
            </a:r>
            <a:r>
              <a:rPr lang="en-US" sz="3200" b="1" i="1" dirty="0">
                <a:solidFill>
                  <a:srgbClr val="002060"/>
                </a:solidFill>
                <a:latin typeface="Times New Roman" panose="02020603050405020304" pitchFamily="18" charset="0"/>
                <a:cs typeface="Times New Roman" panose="02020603050405020304" pitchFamily="18" charset="0"/>
              </a:rPr>
              <a:t> dung </a:t>
            </a:r>
            <a:r>
              <a:rPr lang="en-US" sz="3200" b="1" i="1" dirty="0" err="1">
                <a:solidFill>
                  <a:srgbClr val="002060"/>
                </a:solidFill>
                <a:latin typeface="Times New Roman" panose="02020603050405020304" pitchFamily="18" charset="0"/>
                <a:cs typeface="Times New Roman" panose="02020603050405020304" pitchFamily="18" charset="0"/>
              </a:rPr>
              <a:t>sau</a:t>
            </a:r>
            <a:r>
              <a:rPr lang="en-US" sz="3200" b="1" i="1" dirty="0">
                <a:solidFill>
                  <a:srgbClr val="00206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a:p>
            <a:r>
              <a:rPr lang="en-US" sz="3200" i="1" dirty="0" smtClean="0">
                <a:latin typeface="Times New Roman" panose="02020603050405020304" pitchFamily="18" charset="0"/>
                <a:ea typeface="Times New Roman" panose="02020603050405020304" pitchFamily="18" charset="0"/>
              </a:rPr>
              <a:t>+ Ở </a:t>
            </a:r>
            <a:r>
              <a:rPr lang="en-US" sz="3200" i="1" dirty="0" err="1" smtClean="0">
                <a:latin typeface="Times New Roman" panose="02020603050405020304" pitchFamily="18" charset="0"/>
                <a:ea typeface="Times New Roman" panose="02020603050405020304" pitchFamily="18" charset="0"/>
              </a:rPr>
              <a:t>khổ</a:t>
            </a:r>
            <a:r>
              <a:rPr lang="en-US" sz="3200" i="1" dirty="0" smtClean="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thơ</a:t>
            </a:r>
            <a:r>
              <a:rPr lang="en-US" sz="3200" i="1" dirty="0" smtClean="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đầu</a:t>
            </a:r>
            <a:r>
              <a:rPr lang="en-US" sz="3200" i="1" dirty="0" smtClean="0">
                <a:latin typeface="Times New Roman" panose="02020603050405020304" pitchFamily="18" charset="0"/>
                <a:ea typeface="Times New Roman" panose="02020603050405020304" pitchFamily="18" charset="0"/>
              </a:rPr>
              <a:t>, ta </a:t>
            </a:r>
            <a:r>
              <a:rPr lang="en-US" sz="3200" b="1" i="1" dirty="0" err="1">
                <a:solidFill>
                  <a:srgbClr val="FF0000"/>
                </a:solidFill>
                <a:latin typeface="Times New Roman" panose="02020603050405020304" pitchFamily="18" charset="0"/>
                <a:ea typeface="Times New Roman" panose="02020603050405020304" pitchFamily="18" charset="0"/>
              </a:rPr>
              <a:t>ấ</a:t>
            </a:r>
            <a:r>
              <a:rPr lang="en-US" sz="3200" b="1" i="1" dirty="0" err="1" smtClean="0">
                <a:solidFill>
                  <a:srgbClr val="FF0000"/>
                </a:solidFill>
                <a:latin typeface="Times New Roman" panose="02020603050405020304" pitchFamily="18" charset="0"/>
                <a:ea typeface="Times New Roman" panose="02020603050405020304" pitchFamily="18" charset="0"/>
              </a:rPr>
              <a:t>n</a:t>
            </a:r>
            <a:r>
              <a:rPr lang="en-US" sz="3200" b="1" i="1" dirty="0" smtClean="0">
                <a:solidFill>
                  <a:srgbClr val="FF0000"/>
                </a:solidFill>
                <a:latin typeface="Times New Roman" panose="02020603050405020304" pitchFamily="18" charset="0"/>
                <a:ea typeface="Times New Roman" panose="02020603050405020304" pitchFamily="18" charset="0"/>
              </a:rPr>
              <a:t> </a:t>
            </a:r>
            <a:r>
              <a:rPr lang="en-US" sz="3200" b="1" i="1" dirty="0" err="1" smtClean="0">
                <a:solidFill>
                  <a:srgbClr val="FF0000"/>
                </a:solidFill>
                <a:latin typeface="Times New Roman" panose="02020603050405020304" pitchFamily="18" charset="0"/>
                <a:ea typeface="Times New Roman" panose="02020603050405020304" pitchFamily="18" charset="0"/>
              </a:rPr>
              <a:t>tượng</a:t>
            </a:r>
            <a:r>
              <a:rPr lang="en-US" sz="3200" b="1" i="1" dirty="0" smtClean="0">
                <a:solidFill>
                  <a:srgbClr val="FF0000"/>
                </a:solidFill>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với</a:t>
            </a:r>
            <a:r>
              <a:rPr lang="en-US" sz="3200" b="1" i="1"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não</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nùng</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và</a:t>
            </a:r>
            <a:r>
              <a:rPr lang="en-US" sz="3200" i="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biện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cú</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Xao</a:t>
            </a:r>
            <a:r>
              <a:rPr lang="en-US" sz="3200" i="1"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trưa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gáy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não</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nùng</a:t>
            </a:r>
            <a:r>
              <a:rPr lang="en-US" sz="3200" i="1" dirty="0" smtClean="0">
                <a:latin typeface="Times New Roman" panose="02020603050405020304" pitchFamily="18" charset="0"/>
                <a:cs typeface="Times New Roman" panose="02020603050405020304" pitchFamily="18" charset="0"/>
              </a:rPr>
              <a:t>”-&gt;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Màu</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nắng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khiến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niệm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ùa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nguồn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đưa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3200" dirty="0">
                <a:latin typeface="Times New Roman" panose="02020603050405020304" pitchFamily="18" charset="0"/>
                <a:cs typeface="Times New Roman" panose="02020603050405020304" pitchFamily="18" charset="0"/>
                <a:sym typeface="Wingdings" panose="05000000000000000000" pitchFamily="2" charset="2"/>
              </a:rPr>
              <a:t> vật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kí</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ức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tuổi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thơ</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-&gt; </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xao</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gian</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hay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xao</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người.</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dirty="0" smtClean="0"/>
              <a:t>+ </a:t>
            </a:r>
            <a:r>
              <a:rPr lang="en-US" sz="3200" dirty="0" smtClean="0">
                <a:latin typeface="Times New Roman" panose="02020603050405020304" pitchFamily="18" charset="0"/>
                <a:cs typeface="Times New Roman" panose="02020603050405020304" pitchFamily="18" charset="0"/>
              </a:rPr>
              <a:t>Ở </a:t>
            </a:r>
            <a:r>
              <a:rPr lang="en-US" sz="3200" dirty="0" err="1" smtClean="0">
                <a:latin typeface="Times New Roman" panose="02020603050405020304" pitchFamily="18" charset="0"/>
                <a:cs typeface="Times New Roman" panose="02020603050405020304" pitchFamily="18" charset="0"/>
              </a:rPr>
              <a:t>khổ</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ảnh</a:t>
            </a:r>
            <a:r>
              <a:rPr lang="en-US" sz="3200" dirty="0" smtClean="0">
                <a:latin typeface="Times New Roman" panose="02020603050405020304" pitchFamily="18" charset="0"/>
                <a:cs typeface="Times New Roman" panose="02020603050405020304" pitchFamily="18" charset="0"/>
              </a:rPr>
              <a:t> người </a:t>
            </a:r>
            <a:r>
              <a:rPr lang="en-US" sz="3200" dirty="0" err="1" smtClean="0">
                <a:latin typeface="Times New Roman" panose="02020603050405020304" pitchFamily="18" charset="0"/>
                <a:cs typeface="Times New Roman" panose="02020603050405020304" pitchFamily="18" charset="0"/>
              </a:rPr>
              <a:t>mẹ</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lên</a:t>
            </a:r>
            <a:r>
              <a:rPr lang="en-US" sz="3200" dirty="0" smtClean="0">
                <a:latin typeface="Times New Roman" panose="02020603050405020304" pitchFamily="18" charset="0"/>
                <a:cs typeface="Times New Roman" panose="02020603050405020304" pitchFamily="18" charset="0"/>
              </a:rPr>
              <a:t> qua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đỏ</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đen</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nhánh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và</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biện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pháp</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a:t>
            </a:r>
            <a:r>
              <a:rPr lang="en-US" sz="3200" dirty="0" err="1" smtClean="0">
                <a:latin typeface="Times New Roman" panose="02020603050405020304" pitchFamily="18" charset="0"/>
                <a:cs typeface="Times New Roman" panose="02020603050405020304" pitchFamily="18" charset="0"/>
              </a:rPr>
              <a:t>ảo</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cú</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i="1" dirty="0" smtClean="0">
                <a:latin typeface="Times New Roman" panose="02020603050405020304" pitchFamily="18" charset="0"/>
                <a:cs typeface="Times New Roman" panose="02020603050405020304" pitchFamily="18" charset="0"/>
              </a:rPr>
              <a:t>“</a:t>
            </a:r>
            <a:r>
              <a:rPr lang="vi-VN" sz="3200" i="1" dirty="0" smtClean="0">
                <a:latin typeface="Times New Roman" panose="02020603050405020304" pitchFamily="18" charset="0"/>
                <a:cs typeface="Times New Roman" panose="02020603050405020304" pitchFamily="18" charset="0"/>
              </a:rPr>
              <a:t>Áo </a:t>
            </a:r>
            <a:r>
              <a:rPr lang="vi-VN" sz="3200" i="1" dirty="0">
                <a:latin typeface="Times New Roman" panose="02020603050405020304" pitchFamily="18" charset="0"/>
                <a:cs typeface="Times New Roman" panose="02020603050405020304" pitchFamily="18" charset="0"/>
              </a:rPr>
              <a:t>đỏ người đưa trước giậu </a:t>
            </a:r>
            <a:r>
              <a:rPr lang="vi-VN" sz="3200" i="1" dirty="0" smtClean="0">
                <a:latin typeface="Times New Roman" panose="02020603050405020304" pitchFamily="18" charset="0"/>
                <a:cs typeface="Times New Roman" panose="02020603050405020304" pitchFamily="18" charset="0"/>
              </a:rPr>
              <a:t>phơi</a:t>
            </a:r>
            <a:r>
              <a:rPr lang="en-US" sz="3200" i="1" dirty="0" smtClean="0">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làm</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nổi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bật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người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hiền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trẻ</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trung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tươi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tắn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mang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người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3200" dirty="0">
                <a:latin typeface="Times New Roman" panose="02020603050405020304" pitchFamily="18" charset="0"/>
                <a:cs typeface="Times New Roman" panose="02020603050405020304" pitchFamily="18" charset="0"/>
                <a:sym typeface="Wingdings" panose="05000000000000000000" pitchFamily="2" charset="2"/>
              </a:rPr>
              <a:t> Nam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xưa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ấn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đậm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hồn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người con –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đứa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trẻ</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mười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-&gt; </a:t>
            </a:r>
            <a:r>
              <a:rPr lang="de-DE" sz="3200" dirty="0">
                <a:latin typeface="Times New Roman" panose="02020603050405020304" pitchFamily="18" charset="0"/>
                <a:cs typeface="Times New Roman" panose="02020603050405020304" pitchFamily="18" charset="0"/>
              </a:rPr>
              <a:t>khiến ta </a:t>
            </a:r>
            <a:r>
              <a:rPr lang="de-DE" sz="3200" b="1" dirty="0">
                <a:solidFill>
                  <a:srgbClr val="FF0000"/>
                </a:solidFill>
                <a:latin typeface="Times New Roman" panose="02020603050405020304" pitchFamily="18" charset="0"/>
                <a:cs typeface="Times New Roman" panose="02020603050405020304" pitchFamily="18" charset="0"/>
              </a:rPr>
              <a:t>rưng rưng, xúc động, bùi ngùi</a:t>
            </a: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Diễn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tâm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người con, </a:t>
            </a:r>
            <a:r>
              <a:rPr lang="en-US" sz="3200" dirty="0" err="1" smtClean="0">
                <a:latin typeface="Times New Roman" panose="02020603050405020304" pitchFamily="18" charset="0"/>
                <a:cs typeface="Times New Roman" panose="02020603050405020304" pitchFamily="18" charset="0"/>
              </a:rPr>
              <a:t>tác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rượi</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buồn</a:t>
            </a:r>
            <a:r>
              <a:rPr lang="en-US" sz="3200" i="1"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lại</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nhớ</a:t>
            </a:r>
            <a:r>
              <a:rPr lang="en-US" sz="3200" i="1"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láy</a:t>
            </a:r>
            <a:r>
              <a:rPr lang="en-US" sz="3200"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chập</a:t>
            </a:r>
            <a:r>
              <a:rPr lang="en-US" sz="3200" i="1"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chờn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mường</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tượng</a:t>
            </a:r>
            <a:r>
              <a:rPr lang="en-US" sz="3200" i="1" dirty="0" smtClean="0">
                <a:latin typeface="Times New Roman" panose="02020603050405020304" pitchFamily="18" charset="0"/>
                <a:cs typeface="Times New Roman" panose="02020603050405020304" pitchFamily="18" charset="0"/>
              </a:rPr>
              <a:t>” -&gt; </a:t>
            </a:r>
            <a:r>
              <a:rPr lang="en-US" sz="3200" dirty="0" smtClean="0">
                <a:latin typeface="Times New Roman" panose="02020603050405020304" pitchFamily="18" charset="0"/>
                <a:cs typeface="Times New Roman" panose="02020603050405020304" pitchFamily="18" charset="0"/>
              </a:rPr>
              <a:t>Ta </a:t>
            </a:r>
            <a:r>
              <a:rPr lang="en-US" sz="3200" b="1" dirty="0" err="1" smtClean="0">
                <a:solidFill>
                  <a:srgbClr val="FF0000"/>
                </a:solidFill>
                <a:latin typeface="Times New Roman" panose="02020603050405020304" pitchFamily="18" charset="0"/>
                <a:cs typeface="Times New Roman" panose="02020603050405020304" pitchFamily="18" charset="0"/>
              </a:rPr>
              <a:t>thấu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hiểu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buồn</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bã</a:t>
            </a:r>
            <a:r>
              <a:rPr lang="en-US" sz="3200" dirty="0">
                <a:solidFill>
                  <a:schemeClr val="tx1">
                    <a:lumMod val="50000"/>
                  </a:schemeClr>
                </a:solidFill>
                <a:latin typeface="Times New Roman" panose="02020603050405020304" pitchFamily="18" charset="0"/>
                <a:cs typeface="Times New Roman" panose="02020603050405020304" pitchFamily="18" charset="0"/>
              </a:rPr>
              <a:t>, day </a:t>
            </a:r>
            <a:r>
              <a:rPr lang="en-US" sz="3200" dirty="0" err="1">
                <a:solidFill>
                  <a:schemeClr val="tx1">
                    <a:lumMod val="50000"/>
                  </a:schemeClr>
                </a:solidFill>
                <a:latin typeface="Times New Roman" panose="02020603050405020304" pitchFamily="18" charset="0"/>
                <a:cs typeface="Times New Roman" panose="02020603050405020304" pitchFamily="18" charset="0"/>
              </a:rPr>
              <a:t>dứt</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trĩu</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nặng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đong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đầy</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nỗi</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nhớ</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niềm</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thương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hình</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bóng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quen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thuộc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của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mẹ</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trong</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tâm</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hồn</a:t>
            </a:r>
            <a:r>
              <a:rPr lang="en-US" sz="3200" dirty="0">
                <a:solidFill>
                  <a:schemeClr val="tx1">
                    <a:lumMod val="50000"/>
                  </a:schemeClr>
                </a:solidFill>
                <a:latin typeface="Times New Roman" panose="02020603050405020304" pitchFamily="18" charset="0"/>
                <a:cs typeface="Times New Roman" panose="02020603050405020304" pitchFamily="18" charset="0"/>
              </a:rPr>
              <a:t> non </a:t>
            </a:r>
            <a:r>
              <a:rPr lang="en-US" sz="3200" dirty="0" err="1">
                <a:solidFill>
                  <a:schemeClr val="tx1">
                    <a:lumMod val="50000"/>
                  </a:schemeClr>
                </a:solidFill>
                <a:latin typeface="Times New Roman" panose="02020603050405020304" pitchFamily="18" charset="0"/>
                <a:cs typeface="Times New Roman" panose="02020603050405020304" pitchFamily="18" charset="0"/>
              </a:rPr>
              <a:t>nớt</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của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một</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đứa</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trẻ</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lên</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mười</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&gt; </a:t>
            </a:r>
            <a:r>
              <a:rPr lang="en-US" altLang="en-US" sz="3200" dirty="0" err="1" smtClean="0">
                <a:latin typeface="Times New Roman" panose="02020603050405020304" pitchFamily="18" charset="0"/>
                <a:cs typeface="Times New Roman" panose="02020603050405020304" pitchFamily="18" charset="0"/>
                <a:sym typeface="Wingdings" panose="05000000000000000000" pitchFamily="2" charset="2"/>
              </a:rPr>
              <a:t>điều</a:t>
            </a:r>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latin typeface="Times New Roman" panose="02020603050405020304" pitchFamily="18" charset="0"/>
                <a:cs typeface="Times New Roman" panose="02020603050405020304" pitchFamily="18" charset="0"/>
                <a:sym typeface="Wingdings" panose="05000000000000000000" pitchFamily="2" charset="2"/>
              </a:rPr>
              <a:t>này</a:t>
            </a:r>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smtClean="0">
                <a:latin typeface="Times New Roman" panose="02020603050405020304" pitchFamily="18" charset="0"/>
                <a:cs typeface="Times New Roman" panose="02020603050405020304" pitchFamily="18" charset="0"/>
                <a:sym typeface="Wingdings" panose="05000000000000000000" pitchFamily="2" charset="2"/>
              </a:rPr>
              <a:t>khiến</a:t>
            </a:r>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 ta </a:t>
            </a:r>
            <a:r>
              <a:rPr lang="en-US" altLang="en-US" sz="3200" dirty="0" err="1" smtClean="0">
                <a:latin typeface="Times New Roman" panose="02020603050405020304" pitchFamily="18" charset="0"/>
                <a:cs typeface="Times New Roman" panose="02020603050405020304" pitchFamily="18" charset="0"/>
                <a:sym typeface="Wingdings" panose="05000000000000000000" pitchFamily="2" charset="2"/>
              </a:rPr>
              <a:t>thêm</a:t>
            </a:r>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nhớ</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thấy</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endParaRPr lang="en-US" altLang="en-US" sz="32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r>
              <a:rPr lang="en-US" altLang="en-US" sz="3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Ấn</a:t>
            </a:r>
            <a:r>
              <a:rPr lang="en-US" alt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alt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Bài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hoài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niệm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nhớ</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a:latin typeface="Times New Roman" panose="02020603050405020304" pitchFamily="18" charset="0"/>
                <a:cs typeface="Times New Roman" panose="02020603050405020304" pitchFamily="18" charset="0"/>
                <a:sym typeface="Wingdings" panose="05000000000000000000" pitchFamily="2" charset="2"/>
              </a:rPr>
              <a:t> người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kí</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ức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tuổi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đầy</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xúc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3200" dirty="0">
                <a:latin typeface="Times New Roman" panose="02020603050405020304" pitchFamily="18" charset="0"/>
                <a:cs typeface="Times New Roman" panose="02020603050405020304" pitchFamily="18" charset="0"/>
                <a:sym typeface="Wingdings" panose="05000000000000000000" pitchFamily="2" charset="2"/>
              </a:rPr>
              <a:t> vật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tôi</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đó</a:t>
            </a:r>
            <a:r>
              <a:rPr 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latin typeface="Times New Roman" panose="02020603050405020304" pitchFamily="18" charset="0"/>
                <a:cs typeface="Times New Roman" panose="02020603050405020304" pitchFamily="18" charset="0"/>
                <a:sym typeface="Wingdings" panose="05000000000000000000" pitchFamily="2" charset="2"/>
              </a:rPr>
              <a:t>t</a:t>
            </a:r>
            <a:r>
              <a:rPr lang="en-US" altLang="en-US" sz="3000" dirty="0" err="1" smtClean="0">
                <a:latin typeface="Times New Roman" panose="02020603050405020304" pitchFamily="18" charset="0"/>
                <a:cs typeface="Times New Roman" panose="02020603050405020304" pitchFamily="18" charset="0"/>
              </a:rPr>
              <a:t>hể</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hiện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tình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yêu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thương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chân</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thành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tha</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thiết</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của</a:t>
            </a:r>
            <a:r>
              <a:rPr lang="en-US" altLang="en-US" sz="3000" dirty="0">
                <a:latin typeface="Times New Roman" panose="02020603050405020304" pitchFamily="18" charset="0"/>
                <a:cs typeface="Times New Roman" panose="02020603050405020304" pitchFamily="18" charset="0"/>
              </a:rPr>
              <a:t> người con </a:t>
            </a:r>
            <a:r>
              <a:rPr lang="en-US" altLang="en-US" sz="3000" dirty="0" err="1">
                <a:latin typeface="Times New Roman" panose="02020603050405020304" pitchFamily="18" charset="0"/>
                <a:cs typeface="Times New Roman" panose="02020603050405020304" pitchFamily="18" charset="0"/>
              </a:rPr>
              <a:t>với</a:t>
            </a:r>
            <a:r>
              <a:rPr lang="en-US" altLang="en-US" sz="3000" dirty="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mẹ</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đã</a:t>
            </a:r>
            <a:r>
              <a:rPr lang="en-US" altLang="en-US" sz="3200" dirty="0">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để</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lại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trong</a:t>
            </a:r>
            <a:r>
              <a:rPr lang="en-US" altLang="en-US" sz="3200" b="1" dirty="0">
                <a:solidFill>
                  <a:srgbClr val="FF0000"/>
                </a:solidFill>
                <a:latin typeface="Times New Roman" panose="02020603050405020304" pitchFamily="18" charset="0"/>
                <a:cs typeface="Times New Roman" panose="02020603050405020304" pitchFamily="18" charset="0"/>
              </a:rPr>
              <a:t> ta </a:t>
            </a:r>
            <a:r>
              <a:rPr lang="en-US" altLang="en-US" sz="3200" b="1" dirty="0" err="1">
                <a:solidFill>
                  <a:srgbClr val="FF0000"/>
                </a:solidFill>
                <a:latin typeface="Times New Roman" panose="02020603050405020304" pitchFamily="18" charset="0"/>
                <a:cs typeface="Times New Roman" panose="02020603050405020304" pitchFamily="18" charset="0"/>
              </a:rPr>
              <a:t>nhiều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dư</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âm</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và</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xúc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động</a:t>
            </a:r>
            <a:r>
              <a:rPr lang="en-US" alt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6654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763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472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ật Ký Của Mẹ - Hiền Thục - Lyric Video - EngSu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531139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59693">
            <a:off x="2728058" y="8147511"/>
            <a:ext cx="7315200" cy="2527069"/>
          </a:xfrm>
          <a:prstGeom prst="rect">
            <a:avLst/>
          </a:prstGeom>
        </p:spPr>
      </p:pic>
      <p:sp>
        <p:nvSpPr>
          <p:cNvPr id="14" name="TextBox 13"/>
          <p:cNvSpPr txBox="1"/>
          <p:nvPr/>
        </p:nvSpPr>
        <p:spPr>
          <a:xfrm>
            <a:off x="1752600" y="3086100"/>
            <a:ext cx="7324483" cy="3477875"/>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đoạn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văn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chiếu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mục</a:t>
            </a:r>
            <a:r>
              <a:rPr lang="en-US" sz="4400"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Định</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hướng</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và</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yêu</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i="1" dirty="0" err="1" smtClean="0">
                <a:solidFill>
                  <a:prstClr val="black"/>
                </a:solidFill>
                <a:latin typeface="Times New Roman" panose="02020603050405020304" pitchFamily="18" charset="0"/>
                <a:cs typeface="Times New Roman" panose="02020603050405020304" pitchFamily="18" charset="0"/>
              </a:rPr>
              <a:t>cầu</a:t>
            </a:r>
            <a:r>
              <a:rPr lang="en-US" sz="4400" i="1"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lỗi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diễn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a:t>
            </a:r>
          </a:p>
        </p:txBody>
      </p:sp>
      <p:sp>
        <p:nvSpPr>
          <p:cNvPr id="18" name="TextBox 20"/>
          <p:cNvSpPr txBox="1"/>
          <p:nvPr/>
        </p:nvSpPr>
        <p:spPr>
          <a:xfrm>
            <a:off x="-381000" y="876300"/>
            <a:ext cx="11326948" cy="1352550"/>
          </a:xfrm>
          <a:prstGeom prst="rect">
            <a:avLst/>
          </a:prstGeom>
        </p:spPr>
        <p:txBody>
          <a:bodyPr lIns="0" tIns="0" rIns="0" bIns="0" rtlCol="0" anchor="t">
            <a:spAutoFit/>
          </a:bodyPr>
          <a:lstStyle/>
          <a:p>
            <a:pPr algn="ctr">
              <a:lnSpc>
                <a:spcPts val="11479"/>
              </a:lnSpc>
            </a:pPr>
            <a:r>
              <a:rPr lang="en-US" sz="7200" dirty="0" smtClean="0">
                <a:solidFill>
                  <a:srgbClr val="DB8F5C"/>
                </a:solidFill>
                <a:latin typeface="Times New Roman" panose="02020603050405020304" pitchFamily="18" charset="0"/>
                <a:cs typeface="Times New Roman" panose="02020603050405020304" pitchFamily="18" charset="0"/>
              </a:rPr>
              <a:t>d. </a:t>
            </a:r>
            <a:r>
              <a:rPr lang="en-US" sz="7200" dirty="0" err="1" smtClean="0">
                <a:solidFill>
                  <a:srgbClr val="DB8F5C"/>
                </a:solidFill>
                <a:latin typeface="Times New Roman" panose="02020603050405020304" pitchFamily="18" charset="0"/>
                <a:cs typeface="Times New Roman" panose="02020603050405020304" pitchFamily="18" charset="0"/>
              </a:rPr>
              <a:t>Kiểm</a:t>
            </a:r>
            <a:r>
              <a:rPr lang="en-US" sz="7200" dirty="0" smtClean="0">
                <a:solidFill>
                  <a:srgbClr val="DB8F5C"/>
                </a:solidFill>
                <a:latin typeface="Times New Roman" panose="02020603050405020304" pitchFamily="18" charset="0"/>
                <a:cs typeface="Times New Roman" panose="02020603050405020304" pitchFamily="18" charset="0"/>
              </a:rPr>
              <a:t> </a:t>
            </a:r>
            <a:r>
              <a:rPr lang="en-US" sz="7200" dirty="0" err="1" smtClean="0">
                <a:solidFill>
                  <a:srgbClr val="DB8F5C"/>
                </a:solidFill>
                <a:latin typeface="Times New Roman" panose="02020603050405020304" pitchFamily="18" charset="0"/>
                <a:cs typeface="Times New Roman" panose="02020603050405020304" pitchFamily="18" charset="0"/>
              </a:rPr>
              <a:t>tra</a:t>
            </a:r>
            <a:r>
              <a:rPr lang="en-US" sz="7200" dirty="0" smtClean="0">
                <a:solidFill>
                  <a:srgbClr val="DB8F5C"/>
                </a:solidFill>
                <a:latin typeface="Times New Roman" panose="02020603050405020304" pitchFamily="18" charset="0"/>
                <a:cs typeface="Times New Roman" panose="02020603050405020304" pitchFamily="18" charset="0"/>
              </a:rPr>
              <a:t> </a:t>
            </a:r>
            <a:r>
              <a:rPr lang="en-US" sz="7200" dirty="0" err="1" smtClean="0">
                <a:solidFill>
                  <a:srgbClr val="DB8F5C"/>
                </a:solidFill>
                <a:latin typeface="Times New Roman" panose="02020603050405020304" pitchFamily="18" charset="0"/>
                <a:cs typeface="Times New Roman" panose="02020603050405020304" pitchFamily="18" charset="0"/>
              </a:rPr>
              <a:t>và</a:t>
            </a:r>
            <a:r>
              <a:rPr lang="en-US" sz="7200" dirty="0" smtClean="0">
                <a:solidFill>
                  <a:srgbClr val="DB8F5C"/>
                </a:solidFill>
                <a:latin typeface="Times New Roman" panose="02020603050405020304" pitchFamily="18" charset="0"/>
                <a:cs typeface="Times New Roman" panose="02020603050405020304" pitchFamily="18" charset="0"/>
              </a:rPr>
              <a:t> </a:t>
            </a:r>
            <a:r>
              <a:rPr lang="en-US" sz="7200" dirty="0" err="1" smtClean="0">
                <a:solidFill>
                  <a:srgbClr val="DB8F5C"/>
                </a:solidFill>
                <a:latin typeface="Times New Roman" panose="02020603050405020304" pitchFamily="18" charset="0"/>
                <a:cs typeface="Times New Roman" panose="02020603050405020304" pitchFamily="18" charset="0"/>
              </a:rPr>
              <a:t>chỉnh</a:t>
            </a:r>
            <a:r>
              <a:rPr lang="en-US" sz="7200" dirty="0" smtClean="0">
                <a:solidFill>
                  <a:srgbClr val="DB8F5C"/>
                </a:solidFill>
                <a:latin typeface="Times New Roman" panose="02020603050405020304" pitchFamily="18" charset="0"/>
                <a:cs typeface="Times New Roman" panose="02020603050405020304" pitchFamily="18" charset="0"/>
              </a:rPr>
              <a:t> </a:t>
            </a:r>
            <a:r>
              <a:rPr lang="en-US" sz="7200" dirty="0" err="1" smtClean="0">
                <a:solidFill>
                  <a:srgbClr val="DB8F5C"/>
                </a:solidFill>
                <a:latin typeface="Times New Roman" panose="02020603050405020304" pitchFamily="18" charset="0"/>
                <a:cs typeface="Times New Roman" panose="02020603050405020304" pitchFamily="18" charset="0"/>
              </a:rPr>
              <a:t>sửa</a:t>
            </a:r>
            <a:endParaRPr lang="en-US" sz="7200" dirty="0">
              <a:solidFill>
                <a:srgbClr val="DB8F5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5"/>
          <a:srcRect l="30674" r="30673"/>
          <a:stretch/>
        </p:blipFill>
        <p:spPr>
          <a:xfrm>
            <a:off x="10591800" y="571499"/>
            <a:ext cx="6553200" cy="9531927"/>
          </a:xfrm>
          <a:prstGeom prst="rect">
            <a:avLst/>
          </a:prstGeom>
        </p:spPr>
      </p:pic>
    </p:spTree>
    <p:extLst>
      <p:ext uri="{BB962C8B-B14F-4D97-AF65-F5344CB8AC3E}">
        <p14:creationId xmlns:p14="http://schemas.microsoft.com/office/powerpoint/2010/main" val="131005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15162" y="258512"/>
            <a:ext cx="1235886" cy="10028487"/>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597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solidFill>
                <a:srgbClr val="1597E5"/>
              </a:solidFill>
            </a:endParaRPr>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1635342" y="51976"/>
            <a:ext cx="4043082" cy="738664"/>
          </a:xfrm>
          <a:prstGeom prst="rect">
            <a:avLst/>
          </a:prstGeom>
          <a:solidFill>
            <a:srgbClr val="193498"/>
          </a:solidFill>
          <a:ln w="38100">
            <a:noFill/>
          </a:ln>
        </p:spPr>
        <p:txBody>
          <a:bodyPr wrap="square">
            <a:spAutoFit/>
          </a:bodyPr>
          <a:lstStyle/>
          <a:p>
            <a:pPr algn="ctr">
              <a:spcBef>
                <a:spcPts val="900"/>
              </a:spcBef>
            </a:pPr>
            <a:r>
              <a:rPr lang="en-US" sz="4200" b="1" dirty="0">
                <a:solidFill>
                  <a:schemeClr val="bg1"/>
                </a:solidFill>
                <a:latin typeface="Times New Roman" panose="02020603050405020304" pitchFamily="18" charset="0"/>
                <a:cs typeface="Times New Roman" panose="02020603050405020304" pitchFamily="18" charset="0"/>
              </a:rPr>
              <a:t>1. </a:t>
            </a:r>
            <a:r>
              <a:rPr lang="en-US" sz="4200" b="1" dirty="0" err="1">
                <a:solidFill>
                  <a:schemeClr val="bg1"/>
                </a:solidFill>
                <a:latin typeface="Times New Roman" panose="02020603050405020304" pitchFamily="18" charset="0"/>
                <a:cs typeface="Times New Roman" panose="02020603050405020304" pitchFamily="18" charset="0"/>
              </a:rPr>
              <a:t>Định</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hướng</a:t>
            </a:r>
            <a:endParaRPr lang="en-US" sz="4200" b="1" dirty="0">
              <a:solidFill>
                <a:schemeClr val="bg1"/>
              </a:solidFill>
              <a:latin typeface="Times New Roman" panose="02020603050405020304" pitchFamily="18" charset="0"/>
              <a:cs typeface="Times New Roman" panose="02020603050405020304" pitchFamily="18" charset="0"/>
            </a:endParaRP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15163" y="-2"/>
            <a:ext cx="1537640" cy="10287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597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3" name="Rectangle 2"/>
          <p:cNvSpPr/>
          <p:nvPr/>
        </p:nvSpPr>
        <p:spPr>
          <a:xfrm>
            <a:off x="1371600" y="879336"/>
            <a:ext cx="16764000" cy="9325630"/>
          </a:xfrm>
          <a:prstGeom prst="rect">
            <a:avLst/>
          </a:prstGeom>
        </p:spPr>
        <p:txBody>
          <a:bodyPr wrap="square">
            <a:spAutoFit/>
          </a:bodyPr>
          <a:lstStyle/>
          <a:p>
            <a:r>
              <a:rPr lang="en-US" sz="3000" dirty="0" smtClean="0">
                <a:solidFill>
                  <a:srgbClr val="000000"/>
                </a:solidFill>
                <a:latin typeface="Times New Roman" panose="02020603050405020304" pitchFamily="18" charset="0"/>
                <a:cs typeface="Times New Roman" panose="02020603050405020304" pitchFamily="18" charset="0"/>
              </a:rPr>
              <a:t>	</a:t>
            </a:r>
            <a:r>
              <a:rPr lang="vi-VN" sz="3000" dirty="0" smtClean="0">
                <a:solidFill>
                  <a:srgbClr val="000000"/>
                </a:solidFill>
                <a:latin typeface="Times New Roman" panose="02020603050405020304" pitchFamily="18" charset="0"/>
                <a:cs typeface="Times New Roman" panose="02020603050405020304" pitchFamily="18" charset="0"/>
              </a:rPr>
              <a:t>“Khi cha tôi còn sống, không biết cha tôi đã dạy truyền miệng cho tôi lúc nào mà tôi thuộc lòng, xúc động và nhớ mãi những câu thơ sau đây trong bài Qua Đèo Ngang của Bà Huyện Thanh Quan: </a:t>
            </a:r>
          </a:p>
          <a:p>
            <a:pPr algn="ctr"/>
            <a:r>
              <a:rPr lang="en-US" sz="3000" i="1" dirty="0" smtClean="0">
                <a:solidFill>
                  <a:srgbClr val="000000"/>
                </a:solidFill>
                <a:latin typeface="Times New Roman" panose="02020603050405020304" pitchFamily="18" charset="0"/>
                <a:cs typeface="Times New Roman" panose="02020603050405020304" pitchFamily="18" charset="0"/>
              </a:rPr>
              <a:t>          </a:t>
            </a:r>
            <a:r>
              <a:rPr lang="vi-VN" sz="3000" i="1" dirty="0" smtClean="0">
                <a:solidFill>
                  <a:srgbClr val="000000"/>
                </a:solidFill>
                <a:latin typeface="Times New Roman" panose="02020603050405020304" pitchFamily="18" charset="0"/>
                <a:cs typeface="Times New Roman" panose="02020603050405020304" pitchFamily="18" charset="0"/>
              </a:rPr>
              <a:t>Bước tới Đèo Ngang, bóng xế tà, </a:t>
            </a:r>
            <a:endParaRPr lang="en-US" sz="3000" i="1" dirty="0">
              <a:solidFill>
                <a:srgbClr val="000000"/>
              </a:solidFill>
              <a:latin typeface="Times New Roman" panose="02020603050405020304" pitchFamily="18" charset="0"/>
              <a:cs typeface="Times New Roman" panose="02020603050405020304" pitchFamily="18" charset="0"/>
            </a:endParaRPr>
          </a:p>
          <a:p>
            <a:pPr algn="ctr"/>
            <a:r>
              <a:rPr lang="vi-VN" sz="3000" i="1" dirty="0" smtClean="0">
                <a:solidFill>
                  <a:srgbClr val="000000"/>
                </a:solidFill>
                <a:latin typeface="Times New Roman" panose="02020603050405020304" pitchFamily="18" charset="0"/>
                <a:cs typeface="Times New Roman" panose="02020603050405020304" pitchFamily="18" charset="0"/>
              </a:rPr>
              <a:t>Cỏ cây chen đá, lá chen hoa</a:t>
            </a:r>
            <a:br>
              <a:rPr lang="vi-VN" sz="3000" i="1" dirty="0" smtClean="0">
                <a:solidFill>
                  <a:srgbClr val="000000"/>
                </a:solidFill>
                <a:latin typeface="Times New Roman" panose="02020603050405020304" pitchFamily="18" charset="0"/>
                <a:cs typeface="Times New Roman" panose="02020603050405020304" pitchFamily="18" charset="0"/>
              </a:rPr>
            </a:br>
            <a:r>
              <a:rPr lang="en-US" sz="3000" i="1" dirty="0" smtClean="0">
                <a:solidFill>
                  <a:srgbClr val="000000"/>
                </a:solidFill>
                <a:latin typeface="Times New Roman" panose="02020603050405020304" pitchFamily="18" charset="0"/>
                <a:cs typeface="Times New Roman" panose="02020603050405020304" pitchFamily="18" charset="0"/>
              </a:rPr>
              <a:t>        </a:t>
            </a:r>
            <a:r>
              <a:rPr lang="vi-VN" sz="3000" i="1" dirty="0" smtClean="0">
                <a:solidFill>
                  <a:srgbClr val="000000"/>
                </a:solidFill>
                <a:latin typeface="Times New Roman" panose="02020603050405020304" pitchFamily="18" charset="0"/>
                <a:cs typeface="Times New Roman" panose="02020603050405020304" pitchFamily="18" charset="0"/>
              </a:rPr>
              <a:t>Lom khom dưới núi, tiều vài chú </a:t>
            </a:r>
            <a:br>
              <a:rPr lang="vi-VN" sz="3000" i="1" dirty="0" smtClean="0">
                <a:solidFill>
                  <a:srgbClr val="000000"/>
                </a:solidFill>
                <a:latin typeface="Times New Roman" panose="02020603050405020304" pitchFamily="18" charset="0"/>
                <a:cs typeface="Times New Roman" panose="02020603050405020304" pitchFamily="18" charset="0"/>
              </a:rPr>
            </a:br>
            <a:r>
              <a:rPr lang="en-US" sz="3000" i="1" dirty="0" smtClean="0">
                <a:solidFill>
                  <a:srgbClr val="000000"/>
                </a:solidFill>
                <a:latin typeface="Times New Roman" panose="02020603050405020304" pitchFamily="18" charset="0"/>
                <a:cs typeface="Times New Roman" panose="02020603050405020304" pitchFamily="18" charset="0"/>
              </a:rPr>
              <a:t>      </a:t>
            </a:r>
            <a:r>
              <a:rPr lang="vi-VN" sz="3000" i="1" dirty="0" smtClean="0">
                <a:solidFill>
                  <a:srgbClr val="000000"/>
                </a:solidFill>
                <a:latin typeface="Times New Roman" panose="02020603050405020304" pitchFamily="18" charset="0"/>
                <a:cs typeface="Times New Roman" panose="02020603050405020304" pitchFamily="18" charset="0"/>
              </a:rPr>
              <a:t>Lác đác bên sông, chợ mấy nhà.</a:t>
            </a:r>
          </a:p>
          <a:p>
            <a:r>
              <a:rPr lang="vi-VN" sz="3000" dirty="0" smtClean="0">
                <a:solidFill>
                  <a:srgbClr val="000000"/>
                </a:solidFill>
                <a:latin typeface="Times New Roman" panose="02020603050405020304" pitchFamily="18" charset="0"/>
                <a:cs typeface="Times New Roman" panose="02020603050405020304" pitchFamily="18" charset="0"/>
              </a:rPr>
              <a:t>Trong trí tưởng tượng, Bà Huyện Thanh Quan đã đưa tôi đến Đèo Ngang dùng vào buổi chiều tà. Chỉ có hai người trên đỉnh đèo mà ngắm cảnh “Có cây chen đá, lá chen hoa". Ngoài sân gác thượng, trước chỗ cha tôi nằm, có mấy cây si, đinh lăng trồng trong chậu và ít được tưới tắm nên càng khẳng khiu, một núi non bộ cũng vì cảnh làm ăn của nhà tôi sa sút nên mốc rêu và nhiều khi tưởng chết khô hết cả mấy núi có cây ghép đá. Nhưng với cảnh cây cô và núi non này, tôi đã tưởng tượng thêm ra sự heo hút của những câu thơ trên kia. Tuổi lên bảy, lên tám của tôi khi ấy lại còn được những rung động này nữa:</a:t>
            </a:r>
          </a:p>
          <a:p>
            <a:pPr algn="ctr"/>
            <a:r>
              <a:rPr lang="en-US" sz="3000" i="1" dirty="0" smtClean="0">
                <a:solidFill>
                  <a:srgbClr val="000000"/>
                </a:solidFill>
                <a:latin typeface="Times New Roman" panose="02020603050405020304" pitchFamily="18" charset="0"/>
                <a:cs typeface="Times New Roman" panose="02020603050405020304" pitchFamily="18" charset="0"/>
              </a:rPr>
              <a:t>         </a:t>
            </a:r>
            <a:r>
              <a:rPr lang="vi-VN" sz="3000" i="1" dirty="0" smtClean="0">
                <a:solidFill>
                  <a:srgbClr val="000000"/>
                </a:solidFill>
                <a:latin typeface="Times New Roman" panose="02020603050405020304" pitchFamily="18" charset="0"/>
                <a:cs typeface="Times New Roman" panose="02020603050405020304" pitchFamily="18" charset="0"/>
              </a:rPr>
              <a:t>Nhớ nước đau lòng con cuốc cuốc,</a:t>
            </a:r>
            <a:br>
              <a:rPr lang="vi-VN" sz="3000" i="1" dirty="0" smtClean="0">
                <a:solidFill>
                  <a:srgbClr val="000000"/>
                </a:solidFill>
                <a:latin typeface="Times New Roman" panose="02020603050405020304" pitchFamily="18" charset="0"/>
                <a:cs typeface="Times New Roman" panose="02020603050405020304" pitchFamily="18" charset="0"/>
              </a:rPr>
            </a:br>
            <a:r>
              <a:rPr lang="en-US" sz="3000" i="1" dirty="0" smtClean="0">
                <a:solidFill>
                  <a:srgbClr val="000000"/>
                </a:solidFill>
                <a:latin typeface="Times New Roman" panose="02020603050405020304" pitchFamily="18" charset="0"/>
                <a:cs typeface="Times New Roman" panose="02020603050405020304" pitchFamily="18" charset="0"/>
              </a:rPr>
              <a:t>        </a:t>
            </a:r>
            <a:r>
              <a:rPr lang="vi-VN" sz="3000" i="1" dirty="0" smtClean="0">
                <a:solidFill>
                  <a:srgbClr val="000000"/>
                </a:solidFill>
                <a:latin typeface="Times New Roman" panose="02020603050405020304" pitchFamily="18" charset="0"/>
                <a:cs typeface="Times New Roman" panose="02020603050405020304" pitchFamily="18" charset="0"/>
              </a:rPr>
              <a:t>Thương nhà mỏi miệng cái gia gia.</a:t>
            </a:r>
            <a:br>
              <a:rPr lang="vi-VN" sz="3000" i="1" dirty="0" smtClean="0">
                <a:solidFill>
                  <a:srgbClr val="000000"/>
                </a:solidFill>
                <a:latin typeface="Times New Roman" panose="02020603050405020304" pitchFamily="18" charset="0"/>
                <a:cs typeface="Times New Roman" panose="02020603050405020304" pitchFamily="18" charset="0"/>
              </a:rPr>
            </a:br>
            <a:r>
              <a:rPr lang="en-US" sz="3000" i="1" dirty="0" smtClean="0">
                <a:solidFill>
                  <a:srgbClr val="000000"/>
                </a:solidFill>
                <a:latin typeface="Times New Roman" panose="02020603050405020304" pitchFamily="18" charset="0"/>
                <a:cs typeface="Times New Roman" panose="02020603050405020304" pitchFamily="18" charset="0"/>
              </a:rPr>
              <a:t>            </a:t>
            </a:r>
            <a:r>
              <a:rPr lang="vi-VN" sz="3000" i="1" dirty="0" smtClean="0">
                <a:solidFill>
                  <a:srgbClr val="000000"/>
                </a:solidFill>
                <a:latin typeface="Times New Roman" panose="02020603050405020304" pitchFamily="18" charset="0"/>
                <a:cs typeface="Times New Roman" panose="02020603050405020304" pitchFamily="18" charset="0"/>
              </a:rPr>
              <a:t>Dừng chân đứng lại, trời, non, nước,</a:t>
            </a:r>
            <a:endParaRPr lang="en-US" sz="3000" i="1" dirty="0" smtClean="0">
              <a:solidFill>
                <a:srgbClr val="000000"/>
              </a:solidFill>
              <a:latin typeface="Times New Roman" panose="02020603050405020304" pitchFamily="18" charset="0"/>
              <a:cs typeface="Times New Roman" panose="02020603050405020304" pitchFamily="18" charset="0"/>
            </a:endParaRPr>
          </a:p>
          <a:p>
            <a:pPr algn="ctr"/>
            <a:r>
              <a:rPr lang="vi-VN" sz="3000" i="1" dirty="0" smtClean="0">
                <a:solidFill>
                  <a:srgbClr val="000000"/>
                </a:solidFill>
                <a:latin typeface="Times New Roman" panose="02020603050405020304" pitchFamily="18" charset="0"/>
                <a:cs typeface="Times New Roman" panose="02020603050405020304" pitchFamily="18" charset="0"/>
              </a:rPr>
              <a:t>Một mảnh tình riêng, ta với ta.</a:t>
            </a:r>
          </a:p>
          <a:p>
            <a:r>
              <a:rPr lang="vi-VN" sz="3000" dirty="0" smtClean="0">
                <a:solidFill>
                  <a:srgbClr val="000000"/>
                </a:solidFill>
                <a:latin typeface="Times New Roman" panose="02020603050405020304" pitchFamily="18" charset="0"/>
                <a:cs typeface="Times New Roman" panose="02020603050405020304" pitchFamily="18" charset="0"/>
              </a:rPr>
              <a:t>Không ai bày cách cho tôi cảm xúc, nhưng tôi cứ nghe thấy những tiếng đanh đanh khắc khoải “cuốc cuốc” vang lên. Và hai tiếng “non, nước” dào dạt như có sóng. Sau đó, cả cảnh vật đều lặng đi để dâng lên một cái gì b</a:t>
            </a:r>
            <a:r>
              <a:rPr lang="en-US" sz="3000" dirty="0">
                <a:solidFill>
                  <a:srgbClr val="000000"/>
                </a:solidFill>
                <a:latin typeface="Times New Roman" panose="02020603050405020304" pitchFamily="18" charset="0"/>
                <a:cs typeface="Times New Roman" panose="02020603050405020304" pitchFamily="18" charset="0"/>
              </a:rPr>
              <a:t>à</a:t>
            </a:r>
            <a:r>
              <a:rPr lang="vi-VN" sz="3000" dirty="0" smtClean="0">
                <a:solidFill>
                  <a:srgbClr val="000000"/>
                </a:solidFill>
                <a:latin typeface="Times New Roman" panose="02020603050405020304" pitchFamily="18" charset="0"/>
                <a:cs typeface="Times New Roman" panose="02020603050405020304" pitchFamily="18" charset="0"/>
              </a:rPr>
              <a:t>ng bạc và trong trắng như sương tuyết.”.</a:t>
            </a:r>
            <a:endParaRPr lang="en-US" sz="3000" dirty="0" smtClean="0">
              <a:solidFill>
                <a:srgbClr val="000000"/>
              </a:solidFill>
              <a:latin typeface="Times New Roman" panose="02020603050405020304" pitchFamily="18" charset="0"/>
              <a:cs typeface="Times New Roman" panose="02020603050405020304" pitchFamily="18" charset="0"/>
            </a:endParaRPr>
          </a:p>
          <a:p>
            <a:pPr algn="r"/>
            <a:r>
              <a:rPr lang="vi-VN" sz="3000" b="1" i="1" dirty="0" smtClean="0">
                <a:solidFill>
                  <a:srgbClr val="000000"/>
                </a:solidFill>
                <a:latin typeface="Times New Roman" panose="02020603050405020304" pitchFamily="18" charset="0"/>
                <a:cs typeface="Times New Roman" panose="02020603050405020304" pitchFamily="18" charset="0"/>
              </a:rPr>
              <a:t>(Theo Nguyên Hồng. Một tuổi thơ văn, NXB Kim Đồng, Hà Nội, 2006)</a:t>
            </a:r>
            <a:endParaRPr lang="en-US" sz="3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0965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77901" y="-1227392"/>
            <a:ext cx="7315200" cy="3910307"/>
          </a:xfrm>
          <a:prstGeom prst="rect">
            <a:avLst/>
          </a:prstGeom>
        </p:spPr>
      </p:pic>
      <p:pic>
        <p:nvPicPr>
          <p:cNvPr id="6" name="Picture 6"/>
          <p:cNvPicPr>
            <a:picLocks noChangeAspect="1"/>
          </p:cNvPicPr>
          <p:nvPr/>
        </p:nvPicPr>
        <p:blipFill>
          <a:blip r:embed="rId5"/>
          <a:srcRect/>
          <a:stretch>
            <a:fillRect/>
          </a:stretch>
        </p:blipFill>
        <p:spPr>
          <a:xfrm>
            <a:off x="7111266" y="7109270"/>
            <a:ext cx="13778774" cy="6355459"/>
          </a:xfrm>
          <a:prstGeom prst="rect">
            <a:avLst/>
          </a:prstGeom>
        </p:spPr>
      </p:pic>
      <p:pic>
        <p:nvPicPr>
          <p:cNvPr id="7" name="Picture 7"/>
          <p:cNvPicPr>
            <a:picLocks noChangeAspect="1"/>
          </p:cNvPicPr>
          <p:nvPr/>
        </p:nvPicPr>
        <p:blipFill>
          <a:blip r:embed="rId6"/>
          <a:srcRect/>
          <a:stretch>
            <a:fillRect/>
          </a:stretch>
        </p:blipFill>
        <p:spPr>
          <a:xfrm rot="-1334791">
            <a:off x="14984464" y="5054881"/>
            <a:ext cx="4607903" cy="6103183"/>
          </a:xfrm>
          <a:prstGeom prst="rect">
            <a:avLst/>
          </a:prstGeom>
        </p:spPr>
      </p:pic>
      <p:pic>
        <p:nvPicPr>
          <p:cNvPr id="9" name="Picture 8"/>
          <p:cNvPicPr>
            <a:picLocks noChangeAspect="1"/>
          </p:cNvPicPr>
          <p:nvPr/>
        </p:nvPicPr>
        <p:blipFill>
          <a:blip r:embed="rId7"/>
          <a:stretch>
            <a:fillRect/>
          </a:stretch>
        </p:blipFill>
        <p:spPr>
          <a:xfrm>
            <a:off x="2971800" y="2682915"/>
            <a:ext cx="12443014" cy="4023709"/>
          </a:xfrm>
          <a:prstGeom prst="rect">
            <a:avLst/>
          </a:prstGeom>
        </p:spPr>
      </p:pic>
    </p:spTree>
    <p:extLst>
      <p:ext uri="{BB962C8B-B14F-4D97-AF65-F5344CB8AC3E}">
        <p14:creationId xmlns:p14="http://schemas.microsoft.com/office/powerpoint/2010/main" val="350260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1922635" flipH="1">
            <a:off x="16805443" y="-929320"/>
            <a:ext cx="2965114" cy="6997319"/>
          </a:xfrm>
          <a:prstGeom prst="rect">
            <a:avLst/>
          </a:prstGeom>
        </p:spPr>
      </p:pic>
      <p:pic>
        <p:nvPicPr>
          <p:cNvPr id="21" name="Picture 3"/>
          <p:cNvPicPr>
            <a:picLocks noChangeAspect="1"/>
          </p:cNvPicPr>
          <p:nvPr/>
        </p:nvPicPr>
        <p:blipFill>
          <a:blip r:embed="rId4"/>
          <a:srcRect/>
          <a:stretch>
            <a:fillRect/>
          </a:stretch>
        </p:blipFill>
        <p:spPr>
          <a:xfrm>
            <a:off x="-2743200" y="-462073"/>
            <a:ext cx="4959398" cy="3167815"/>
          </a:xfrm>
          <a:prstGeom prst="rect">
            <a:avLst/>
          </a:prstGeom>
        </p:spPr>
      </p:pic>
      <p:sp>
        <p:nvSpPr>
          <p:cNvPr id="2" name="Rectangle 1"/>
          <p:cNvSpPr/>
          <p:nvPr/>
        </p:nvSpPr>
        <p:spPr>
          <a:xfrm>
            <a:off x="1752600" y="1714500"/>
            <a:ext cx="14401800" cy="6863417"/>
          </a:xfrm>
          <a:prstGeom prst="rect">
            <a:avLst/>
          </a:prstGeom>
        </p:spPr>
        <p:txBody>
          <a:bodyPr wrap="square">
            <a:spAutoFit/>
          </a:bodyPr>
          <a:lstStyle/>
          <a:p>
            <a:pPr algn="just"/>
            <a:r>
              <a:rPr lang="vi-VN" sz="4400" b="1" dirty="0">
                <a:solidFill>
                  <a:srgbClr val="000000"/>
                </a:solidFill>
                <a:latin typeface="+mj-lt"/>
              </a:rPr>
              <a:t>a) Cách thức</a:t>
            </a:r>
          </a:p>
          <a:p>
            <a:pPr algn="just"/>
            <a:endParaRPr lang="en-US" sz="4400" dirty="0" smtClean="0">
              <a:solidFill>
                <a:srgbClr val="000000"/>
              </a:solidFill>
              <a:latin typeface="+mj-lt"/>
            </a:endParaRPr>
          </a:p>
          <a:p>
            <a:pPr algn="just"/>
            <a:r>
              <a:rPr lang="vi-VN" sz="4400" dirty="0" smtClean="0">
                <a:solidFill>
                  <a:srgbClr val="000000"/>
                </a:solidFill>
                <a:latin typeface="+mj-lt"/>
              </a:rPr>
              <a:t>Để </a:t>
            </a:r>
            <a:r>
              <a:rPr lang="vi-VN" sz="4400" dirty="0">
                <a:solidFill>
                  <a:srgbClr val="000000"/>
                </a:solidFill>
                <a:latin typeface="+mj-lt"/>
              </a:rPr>
              <a:t>viết đoạn văn ghi lại cảm nghĩ sau khi đọc một bài thơ, người viết có thể kết hợp:</a:t>
            </a:r>
          </a:p>
          <a:p>
            <a:pPr algn="just"/>
            <a:r>
              <a:rPr lang="vi-VN" sz="4400" dirty="0">
                <a:solidFill>
                  <a:srgbClr val="000000"/>
                </a:solidFill>
                <a:latin typeface="+mj-lt"/>
              </a:rPr>
              <a:t>- Bộc lộ trực tiếp cảm nghĩ về bài thơ qua việc lựa chọn sử dụng các từ ngữ biểu cảm, câu văn cảm thán, câu hỏi tu từ,…</a:t>
            </a:r>
          </a:p>
          <a:p>
            <a:pPr algn="just"/>
            <a:r>
              <a:rPr lang="vi-VN" sz="4400" dirty="0">
                <a:solidFill>
                  <a:srgbClr val="000000"/>
                </a:solidFill>
                <a:latin typeface="+mj-lt"/>
              </a:rPr>
              <a:t>- Bộc lộ gián tiếp cảm nghĩ về bài thơ bằng cách tưởng tượng, hình dung ra bức tranh thiên nhiên, con người trong tác phẩm, liên tưởng các chi tiết, hình ảnh,…trong bài thơ với những tác phẩm văn học khác hoặc với cuộc sống, kỉ niệm của bản thân.</a:t>
            </a:r>
            <a:endParaRPr lang="vi-VN" sz="4400" b="0" i="0" dirty="0">
              <a:solidFill>
                <a:srgbClr val="000000"/>
              </a:solidFill>
              <a:effectLst/>
              <a:latin typeface="+mj-lt"/>
            </a:endParaRPr>
          </a:p>
        </p:txBody>
      </p:sp>
    </p:spTree>
    <p:extLst>
      <p:ext uri="{BB962C8B-B14F-4D97-AF65-F5344CB8AC3E}">
        <p14:creationId xmlns:p14="http://schemas.microsoft.com/office/powerpoint/2010/main" val="41152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barn(inVertic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down)">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4953000" y="-1694367"/>
            <a:ext cx="4959398" cy="3167815"/>
          </a:xfrm>
          <a:prstGeom prst="rect">
            <a:avLst/>
          </a:prstGeom>
        </p:spPr>
      </p:pic>
      <p:pic>
        <p:nvPicPr>
          <p:cNvPr id="6" name="Picture 9"/>
          <p:cNvPicPr>
            <a:picLocks noChangeAspect="1"/>
          </p:cNvPicPr>
          <p:nvPr/>
        </p:nvPicPr>
        <p:blipFill>
          <a:blip r:embed="rId4"/>
          <a:srcRect/>
          <a:stretch>
            <a:fillRect/>
          </a:stretch>
        </p:blipFill>
        <p:spPr>
          <a:xfrm rot="-1922635" flipH="1">
            <a:off x="16565601" y="-2296286"/>
            <a:ext cx="2965114" cy="6997319"/>
          </a:xfrm>
          <a:prstGeom prst="rect">
            <a:avLst/>
          </a:prstGeom>
        </p:spPr>
      </p:pic>
      <p:sp>
        <p:nvSpPr>
          <p:cNvPr id="2" name="Rectangle 1"/>
          <p:cNvSpPr/>
          <p:nvPr/>
        </p:nvSpPr>
        <p:spPr>
          <a:xfrm>
            <a:off x="1066800" y="1866900"/>
            <a:ext cx="15925800" cy="2123658"/>
          </a:xfrm>
          <a:prstGeom prst="rect">
            <a:avLst/>
          </a:prstGeom>
        </p:spPr>
        <p:txBody>
          <a:bodyPr wrap="square">
            <a:spAutoFit/>
          </a:bodyPr>
          <a:lstStyle/>
          <a:p>
            <a:pPr algn="just"/>
            <a:r>
              <a:rPr lang="vi-VN" sz="4400" dirty="0" smtClean="0">
                <a:solidFill>
                  <a:srgbClr val="000000"/>
                </a:solidFill>
                <a:latin typeface="+mj-lt"/>
              </a:rPr>
              <a:t>Dù bộ lộ theo cách nào thì cũng cần dựa vào bài thơ và cảm nhận của bản thân. Sơ đồ dưới đây là một gợi ý giúp các em thực hiện hoạt động này.</a:t>
            </a:r>
            <a:endParaRPr lang="vi-VN" sz="4400" dirty="0">
              <a:solidFill>
                <a:srgbClr val="000000"/>
              </a:solidFill>
              <a:latin typeface="+mj-lt"/>
            </a:endParaRPr>
          </a:p>
        </p:txBody>
      </p:sp>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12518" t="31664" r="6662" b="25000"/>
          <a:stretch/>
        </p:blipFill>
        <p:spPr>
          <a:xfrm>
            <a:off x="1066800" y="4384010"/>
            <a:ext cx="15924587" cy="4800785"/>
          </a:xfrm>
          <a:prstGeom prst="rect">
            <a:avLst/>
          </a:prstGeom>
        </p:spPr>
      </p:pic>
    </p:spTree>
    <p:extLst>
      <p:ext uri="{BB962C8B-B14F-4D97-AF65-F5344CB8AC3E}">
        <p14:creationId xmlns:p14="http://schemas.microsoft.com/office/powerpoint/2010/main" val="207466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944716" y="7505700"/>
            <a:ext cx="4959398" cy="3167815"/>
          </a:xfrm>
          <a:prstGeom prst="rect">
            <a:avLst/>
          </a:prstGeom>
        </p:spPr>
      </p:pic>
      <p:pic>
        <p:nvPicPr>
          <p:cNvPr id="6" name="Picture 9"/>
          <p:cNvPicPr>
            <a:picLocks noChangeAspect="1"/>
          </p:cNvPicPr>
          <p:nvPr/>
        </p:nvPicPr>
        <p:blipFill>
          <a:blip r:embed="rId4"/>
          <a:srcRect/>
          <a:stretch>
            <a:fillRect/>
          </a:stretch>
        </p:blipFill>
        <p:spPr>
          <a:xfrm rot="-1922635" flipH="1">
            <a:off x="14432000" y="6082849"/>
            <a:ext cx="2965114" cy="6997319"/>
          </a:xfrm>
          <a:prstGeom prst="rect">
            <a:avLst/>
          </a:prstGeom>
        </p:spPr>
      </p:pic>
      <p:sp>
        <p:nvSpPr>
          <p:cNvPr id="2" name="Rectangle 1"/>
          <p:cNvSpPr/>
          <p:nvPr/>
        </p:nvSpPr>
        <p:spPr>
          <a:xfrm>
            <a:off x="685800" y="876300"/>
            <a:ext cx="16764000" cy="2431435"/>
          </a:xfrm>
          <a:prstGeom prst="rect">
            <a:avLst/>
          </a:prstGeom>
        </p:spPr>
        <p:txBody>
          <a:bodyPr wrap="square">
            <a:spAutoFit/>
          </a:bodyPr>
          <a:lstStyle/>
          <a:p>
            <a:pPr algn="just"/>
            <a:r>
              <a:rPr lang="vi-VN" sz="4400" b="1" dirty="0">
                <a:solidFill>
                  <a:srgbClr val="000000"/>
                </a:solidFill>
                <a:latin typeface="+mj-lt"/>
              </a:rPr>
              <a:t>b) Bài tập</a:t>
            </a:r>
          </a:p>
          <a:p>
            <a:pPr algn="just"/>
            <a:endParaRPr lang="en-US" sz="2000" dirty="0" smtClean="0">
              <a:solidFill>
                <a:srgbClr val="000000"/>
              </a:solidFill>
              <a:latin typeface="+mj-lt"/>
            </a:endParaRPr>
          </a:p>
          <a:p>
            <a:pPr algn="just"/>
            <a:r>
              <a:rPr lang="vi-VN" sz="4400" dirty="0" smtClean="0">
                <a:solidFill>
                  <a:srgbClr val="000000"/>
                </a:solidFill>
                <a:latin typeface="+mj-lt"/>
              </a:rPr>
              <a:t>Đoạn </a:t>
            </a:r>
            <a:r>
              <a:rPr lang="vi-VN" sz="4400" dirty="0">
                <a:solidFill>
                  <a:srgbClr val="000000"/>
                </a:solidFill>
                <a:latin typeface="+mj-lt"/>
              </a:rPr>
              <a:t>văn nào bộc lộ trực tiếp, đoạn văn nào bộc lộ gián tiếp cảm nghĩ về bài thơ Nắng mới của Lưu Trọng Lư?</a:t>
            </a:r>
            <a:endParaRPr lang="vi-VN" sz="4400" b="0" i="0" dirty="0">
              <a:solidFill>
                <a:srgbClr val="000000"/>
              </a:solidFill>
              <a:effectLst/>
              <a:latin typeface="+mj-lt"/>
            </a:endParaRPr>
          </a:p>
        </p:txBody>
      </p:sp>
      <p:sp>
        <p:nvSpPr>
          <p:cNvPr id="7" name="Rounded Rectangle 6"/>
          <p:cNvSpPr/>
          <p:nvPr/>
        </p:nvSpPr>
        <p:spPr>
          <a:xfrm>
            <a:off x="990600" y="3613668"/>
            <a:ext cx="6466017" cy="4885422"/>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spcAft>
                <a:spcPts val="0"/>
              </a:spcAft>
            </a:pP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Năm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nào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cuối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xuân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đầu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hạ</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nắng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cũng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trở</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về</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Nhưng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tác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giả</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ánh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nắng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khi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có</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mẹ</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còn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mẹ</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tươi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tắn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náo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nức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sướng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vui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làm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sao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Động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từ</a:t>
            </a:r>
            <a:r>
              <a:rPr lang="en-US" sz="3400" dirty="0" smtClean="0">
                <a:latin typeface="Times New Roman" panose="02020603050405020304" pitchFamily="18" charset="0"/>
                <a:cs typeface="Times New Roman" panose="02020603050405020304" pitchFamily="18" charset="0"/>
              </a:rPr>
              <a:t> “reo” </a:t>
            </a:r>
            <a:r>
              <a:rPr lang="en-US" sz="3400" dirty="0" err="1" smtClean="0">
                <a:latin typeface="Times New Roman" panose="02020603050405020304" pitchFamily="18" charset="0"/>
                <a:cs typeface="Times New Roman" panose="02020603050405020304" pitchFamily="18" charset="0"/>
              </a:rPr>
              <a:t>đã</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nhân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hóa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ánh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nắng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khiến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nó</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mang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râm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hồn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trẻ</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thơ</a:t>
            </a:r>
            <a:r>
              <a:rPr lang="en-US" sz="3400" dirty="0" smtClean="0">
                <a:latin typeface="Times New Roman" panose="02020603050405020304" pitchFamily="18" charset="0"/>
                <a:cs typeface="Times New Roman" panose="02020603050405020304" pitchFamily="18" charset="0"/>
              </a:rPr>
              <a:t> reo </a:t>
            </a:r>
            <a:r>
              <a:rPr lang="en-US" sz="3400" dirty="0" err="1" smtClean="0">
                <a:latin typeface="Times New Roman" panose="02020603050405020304" pitchFamily="18" charset="0"/>
                <a:cs typeface="Times New Roman" panose="02020603050405020304" pitchFamily="18" charset="0"/>
              </a:rPr>
              <a:t>vui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hát</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nhảy</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múa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ngoài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đồng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nội</a:t>
            </a:r>
            <a:r>
              <a:rPr lang="en-US" sz="3400" dirty="0" smtClean="0">
                <a:latin typeface="Times New Roman" panose="02020603050405020304" pitchFamily="18" charset="0"/>
                <a:cs typeface="Times New Roman" panose="02020603050405020304" pitchFamily="18" charset="0"/>
              </a:rPr>
              <a:t>.</a:t>
            </a:r>
            <a:endParaRPr lang="vi-VN" sz="34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685217" y="3467100"/>
            <a:ext cx="10058400" cy="4885422"/>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spcAft>
                <a:spcPts val="0"/>
              </a:spcAft>
            </a:pP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Trong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cuốn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phim</a:t>
            </a:r>
            <a:r>
              <a:rPr lang="en-US" sz="3400" dirty="0" smtClean="0">
                <a:latin typeface="Times New Roman" panose="02020603050405020304" pitchFamily="18" charset="0"/>
                <a:cs typeface="Times New Roman" panose="02020603050405020304" pitchFamily="18" charset="0"/>
              </a:rPr>
              <a:t> quay </a:t>
            </a:r>
            <a:r>
              <a:rPr lang="en-US" sz="3400" dirty="0" err="1" smtClean="0">
                <a:latin typeface="Times New Roman" panose="02020603050405020304" pitchFamily="18" charset="0"/>
                <a:cs typeface="Times New Roman" panose="02020603050405020304" pitchFamily="18" charset="0"/>
              </a:rPr>
              <a:t>chậm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kí</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ức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tác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giả</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hình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ảnh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người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mẹ</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hiện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lên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cùng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ánh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nắng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Tay</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mẹ</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đưa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tấm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áo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đỏ</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lên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trước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giậu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phơi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để</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đón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nắng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thơm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Nét</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cười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đen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nhánh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thấp</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thoáng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sau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tà</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áo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Nụ</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cười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mẹ</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như</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cũng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đang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tỏa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nắng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vào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không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gian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Kí</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ức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nắng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chứa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chan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yêu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thương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sâu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đậm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về</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mẹ</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Lưu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Trọng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Lư</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dường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như</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cũng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đánh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thức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mỗi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kỉ</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niệm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thân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thương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chúng</a:t>
            </a:r>
            <a:r>
              <a:rPr lang="en-US" sz="3400" dirty="0" smtClean="0">
                <a:latin typeface="Times New Roman" panose="02020603050405020304" pitchFamily="18" charset="0"/>
                <a:cs typeface="Times New Roman" panose="02020603050405020304" pitchFamily="18" charset="0"/>
              </a:rPr>
              <a:t> ta </a:t>
            </a:r>
            <a:r>
              <a:rPr lang="en-US" sz="3400" dirty="0" err="1" smtClean="0">
                <a:latin typeface="Times New Roman" panose="02020603050405020304" pitchFamily="18" charset="0"/>
                <a:cs typeface="Times New Roman" panose="02020603050405020304" pitchFamily="18" charset="0"/>
              </a:rPr>
              <a:t>về</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người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mẹ</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mình</a:t>
            </a:r>
            <a:r>
              <a:rPr lang="en-US" sz="3400" dirty="0" smtClean="0">
                <a:latin typeface="Times New Roman" panose="02020603050405020304" pitchFamily="18" charset="0"/>
                <a:cs typeface="Times New Roman" panose="02020603050405020304" pitchFamily="18" charset="0"/>
              </a:rPr>
              <a:t>.</a:t>
            </a:r>
            <a:endParaRPr lang="vi-VN" sz="3400" dirty="0">
              <a:latin typeface="Times New Roman" panose="02020603050405020304" pitchFamily="18" charset="0"/>
              <a:cs typeface="Times New Roman" panose="02020603050405020304" pitchFamily="18" charset="0"/>
            </a:endParaRPr>
          </a:p>
        </p:txBody>
      </p:sp>
      <p:sp>
        <p:nvSpPr>
          <p:cNvPr id="10" name="TextBox 36"/>
          <p:cNvSpPr txBox="1"/>
          <p:nvPr/>
        </p:nvSpPr>
        <p:spPr>
          <a:xfrm>
            <a:off x="2809585" y="8805023"/>
            <a:ext cx="2926064" cy="677108"/>
          </a:xfrm>
          <a:prstGeom prst="rect">
            <a:avLst/>
          </a:prstGeom>
          <a:solidFill>
            <a:srgbClr val="868B64"/>
          </a:solidFill>
        </p:spPr>
        <p:txBody>
          <a:bodyPr wrap="square" lIns="0" tIns="0" rIns="0" bIns="0" rtlCol="0" anchor="t">
            <a:spAutoFit/>
          </a:bodyPr>
          <a:lstStyle/>
          <a:p>
            <a:pPr algn="ctr"/>
            <a:r>
              <a:rPr lang="en-US" sz="4400" b="1" dirty="0" err="1" smtClean="0">
                <a:solidFill>
                  <a:schemeClr val="bg1"/>
                </a:solidFill>
                <a:latin typeface="Times New Roman" panose="02020603050405020304" pitchFamily="18" charset="0"/>
                <a:cs typeface="Times New Roman" panose="02020603050405020304" pitchFamily="18" charset="0"/>
              </a:rPr>
              <a:t>Trực</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tiếp</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1" name="TextBox 36"/>
          <p:cNvSpPr txBox="1"/>
          <p:nvPr/>
        </p:nvSpPr>
        <p:spPr>
          <a:xfrm>
            <a:off x="11080631" y="8648700"/>
            <a:ext cx="2926064" cy="677108"/>
          </a:xfrm>
          <a:prstGeom prst="rect">
            <a:avLst/>
          </a:prstGeom>
          <a:solidFill>
            <a:schemeClr val="accent4">
              <a:lumMod val="75000"/>
            </a:schemeClr>
          </a:solidFill>
        </p:spPr>
        <p:txBody>
          <a:bodyPr wrap="square" lIns="0" tIns="0" rIns="0" bIns="0" rtlCol="0" anchor="t">
            <a:spAutoFit/>
          </a:bodyPr>
          <a:lstStyle/>
          <a:p>
            <a:pPr algn="ctr"/>
            <a:r>
              <a:rPr lang="en-US" sz="4400" b="1" dirty="0" err="1" smtClean="0">
                <a:solidFill>
                  <a:schemeClr val="bg1"/>
                </a:solidFill>
                <a:latin typeface="Times New Roman" panose="02020603050405020304" pitchFamily="18" charset="0"/>
                <a:cs typeface="Times New Roman" panose="02020603050405020304" pitchFamily="18" charset="0"/>
              </a:rPr>
              <a:t>Gián</a:t>
            </a:r>
            <a:r>
              <a:rPr lang="en-US" sz="4400" b="1" dirty="0" smtClean="0">
                <a:solidFill>
                  <a:schemeClr val="bg1"/>
                </a:solidFill>
                <a:latin typeface="Times New Roman" panose="02020603050405020304" pitchFamily="18" charset="0"/>
                <a:cs typeface="Times New Roman" panose="02020603050405020304" pitchFamily="18" charset="0"/>
              </a:rPr>
              <a:t> </a:t>
            </a:r>
            <a:r>
              <a:rPr lang="en-US" sz="4400" b="1" dirty="0" err="1" smtClean="0">
                <a:solidFill>
                  <a:schemeClr val="bg1"/>
                </a:solidFill>
                <a:latin typeface="Times New Roman" panose="02020603050405020304" pitchFamily="18" charset="0"/>
                <a:cs typeface="Times New Roman" panose="02020603050405020304" pitchFamily="18" charset="0"/>
              </a:rPr>
              <a:t>tiếp</a:t>
            </a:r>
            <a:endParaRPr lang="vi-VN"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08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80">
                                          <p:stCondLst>
                                            <p:cond delay="0"/>
                                          </p:stCondLst>
                                        </p:cTn>
                                        <p:tgtEl>
                                          <p:spTgt spid="11"/>
                                        </p:tgtEl>
                                      </p:cBhvr>
                                    </p:animEffect>
                                    <p:anim calcmode="lin" valueType="num">
                                      <p:cBhvr>
                                        <p:cTn id="4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0" dur="26">
                                          <p:stCondLst>
                                            <p:cond delay="650"/>
                                          </p:stCondLst>
                                        </p:cTn>
                                        <p:tgtEl>
                                          <p:spTgt spid="11"/>
                                        </p:tgtEl>
                                      </p:cBhvr>
                                      <p:to x="100000" y="60000"/>
                                    </p:animScale>
                                    <p:animScale>
                                      <p:cBhvr>
                                        <p:cTn id="51" dur="166" decel="50000">
                                          <p:stCondLst>
                                            <p:cond delay="676"/>
                                          </p:stCondLst>
                                        </p:cTn>
                                        <p:tgtEl>
                                          <p:spTgt spid="11"/>
                                        </p:tgtEl>
                                      </p:cBhvr>
                                      <p:to x="100000" y="100000"/>
                                    </p:animScale>
                                    <p:animScale>
                                      <p:cBhvr>
                                        <p:cTn id="52" dur="26">
                                          <p:stCondLst>
                                            <p:cond delay="1312"/>
                                          </p:stCondLst>
                                        </p:cTn>
                                        <p:tgtEl>
                                          <p:spTgt spid="11"/>
                                        </p:tgtEl>
                                      </p:cBhvr>
                                      <p:to x="100000" y="80000"/>
                                    </p:animScale>
                                    <p:animScale>
                                      <p:cBhvr>
                                        <p:cTn id="53" dur="166" decel="50000">
                                          <p:stCondLst>
                                            <p:cond delay="1338"/>
                                          </p:stCondLst>
                                        </p:cTn>
                                        <p:tgtEl>
                                          <p:spTgt spid="11"/>
                                        </p:tgtEl>
                                      </p:cBhvr>
                                      <p:to x="100000" y="100000"/>
                                    </p:animScale>
                                    <p:animScale>
                                      <p:cBhvr>
                                        <p:cTn id="54" dur="26">
                                          <p:stCondLst>
                                            <p:cond delay="1642"/>
                                          </p:stCondLst>
                                        </p:cTn>
                                        <p:tgtEl>
                                          <p:spTgt spid="11"/>
                                        </p:tgtEl>
                                      </p:cBhvr>
                                      <p:to x="100000" y="90000"/>
                                    </p:animScale>
                                    <p:animScale>
                                      <p:cBhvr>
                                        <p:cTn id="55" dur="166" decel="50000">
                                          <p:stCondLst>
                                            <p:cond delay="1668"/>
                                          </p:stCondLst>
                                        </p:cTn>
                                        <p:tgtEl>
                                          <p:spTgt spid="11"/>
                                        </p:tgtEl>
                                      </p:cBhvr>
                                      <p:to x="100000" y="100000"/>
                                    </p:animScale>
                                    <p:animScale>
                                      <p:cBhvr>
                                        <p:cTn id="56" dur="26">
                                          <p:stCondLst>
                                            <p:cond delay="1808"/>
                                          </p:stCondLst>
                                        </p:cTn>
                                        <p:tgtEl>
                                          <p:spTgt spid="11"/>
                                        </p:tgtEl>
                                      </p:cBhvr>
                                      <p:to x="100000" y="95000"/>
                                    </p:animScale>
                                    <p:animScale>
                                      <p:cBhvr>
                                        <p:cTn id="5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743200" y="-1955154"/>
            <a:ext cx="7315200" cy="3910307"/>
          </a:xfrm>
          <a:prstGeom prst="rect">
            <a:avLst/>
          </a:prstGeom>
        </p:spPr>
      </p:pic>
      <p:pic>
        <p:nvPicPr>
          <p:cNvPr id="7" name="Picture 7"/>
          <p:cNvPicPr>
            <a:picLocks noChangeAspect="1"/>
          </p:cNvPicPr>
          <p:nvPr/>
        </p:nvPicPr>
        <p:blipFill>
          <a:blip r:embed="rId5"/>
          <a:srcRect/>
          <a:stretch>
            <a:fillRect/>
          </a:stretch>
        </p:blipFill>
        <p:spPr>
          <a:xfrm rot="-1334791">
            <a:off x="16681011" y="3253313"/>
            <a:ext cx="4607903" cy="6103183"/>
          </a:xfrm>
          <a:prstGeom prst="rect">
            <a:avLst/>
          </a:prstGeom>
        </p:spPr>
      </p:pic>
      <p:pic>
        <p:nvPicPr>
          <p:cNvPr id="9" name="Picture 4"/>
          <p:cNvPicPr>
            <a:picLocks noChangeAspect="1"/>
          </p:cNvPicPr>
          <p:nvPr/>
        </p:nvPicPr>
        <p:blipFill>
          <a:blip r:embed="rId6"/>
          <a:srcRect/>
          <a:stretch>
            <a:fillRect/>
          </a:stretch>
        </p:blipFill>
        <p:spPr>
          <a:xfrm>
            <a:off x="1535194" y="3193124"/>
            <a:ext cx="7149066" cy="6683441"/>
          </a:xfrm>
          <a:prstGeom prst="rect">
            <a:avLst/>
          </a:prstGeom>
        </p:spPr>
      </p:pic>
      <p:pic>
        <p:nvPicPr>
          <p:cNvPr id="10" name="Picture 3"/>
          <p:cNvPicPr>
            <a:picLocks noChangeAspect="1"/>
          </p:cNvPicPr>
          <p:nvPr/>
        </p:nvPicPr>
        <p:blipFill>
          <a:blip r:embed="rId7"/>
          <a:srcRect/>
          <a:stretch>
            <a:fillRect/>
          </a:stretch>
        </p:blipFill>
        <p:spPr>
          <a:xfrm>
            <a:off x="6553200" y="3086100"/>
            <a:ext cx="8825308" cy="8229600"/>
          </a:xfrm>
          <a:prstGeom prst="rect">
            <a:avLst/>
          </a:prstGeom>
        </p:spPr>
      </p:pic>
      <p:pic>
        <p:nvPicPr>
          <p:cNvPr id="11" name="Picture 10"/>
          <p:cNvPicPr>
            <a:picLocks noChangeAspect="1"/>
          </p:cNvPicPr>
          <p:nvPr/>
        </p:nvPicPr>
        <p:blipFill>
          <a:blip r:embed="rId8"/>
          <a:stretch>
            <a:fillRect/>
          </a:stretch>
        </p:blipFill>
        <p:spPr>
          <a:xfrm>
            <a:off x="8684260" y="4686300"/>
            <a:ext cx="9046640" cy="6216180"/>
          </a:xfrm>
          <a:prstGeom prst="rect">
            <a:avLst/>
          </a:prstGeom>
        </p:spPr>
      </p:pic>
      <p:pic>
        <p:nvPicPr>
          <p:cNvPr id="12" name="Picture 11"/>
          <p:cNvPicPr>
            <a:picLocks noChangeAspect="1"/>
          </p:cNvPicPr>
          <p:nvPr/>
        </p:nvPicPr>
        <p:blipFill>
          <a:blip r:embed="rId9"/>
          <a:stretch>
            <a:fillRect/>
          </a:stretch>
        </p:blipFill>
        <p:spPr>
          <a:xfrm>
            <a:off x="879764" y="726891"/>
            <a:ext cx="17271465" cy="3694496"/>
          </a:xfrm>
          <a:prstGeom prst="rect">
            <a:avLst/>
          </a:prstGeom>
        </p:spPr>
      </p:pic>
    </p:spTree>
    <p:extLst>
      <p:ext uri="{BB962C8B-B14F-4D97-AF65-F5344CB8AC3E}">
        <p14:creationId xmlns:p14="http://schemas.microsoft.com/office/powerpoint/2010/main" val="3374691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2605" y="-1556188"/>
            <a:ext cx="1832956" cy="4114800"/>
          </a:xfrm>
          <a:prstGeom prst="rect">
            <a:avLst/>
          </a:prstGeom>
        </p:spPr>
      </p:pic>
      <p:pic>
        <p:nvPicPr>
          <p:cNvPr id="16" name="Picture 3"/>
          <p:cNvPicPr>
            <a:picLocks noChangeAspect="1"/>
          </p:cNvPicPr>
          <p:nvPr/>
        </p:nvPicPr>
        <p:blipFill>
          <a:blip r:embed="rId6"/>
          <a:srcRect/>
          <a:stretch>
            <a:fillRect/>
          </a:stretch>
        </p:blipFill>
        <p:spPr>
          <a:xfrm>
            <a:off x="15944630" y="513424"/>
            <a:ext cx="4959398" cy="3167815"/>
          </a:xfrm>
          <a:prstGeom prst="rect">
            <a:avLst/>
          </a:prstGeom>
        </p:spPr>
      </p:pic>
      <p:sp>
        <p:nvSpPr>
          <p:cNvPr id="8" name="Rectangle 7"/>
          <p:cNvSpPr/>
          <p:nvPr/>
        </p:nvSpPr>
        <p:spPr>
          <a:xfrm>
            <a:off x="783091" y="2080013"/>
            <a:ext cx="16992600" cy="7478970"/>
          </a:xfrm>
          <a:prstGeom prst="rect">
            <a:avLst/>
          </a:prstGeom>
        </p:spPr>
        <p:txBody>
          <a:bodyPr wrap="square">
            <a:spAutoFit/>
          </a:bodyPr>
          <a:lstStyle/>
          <a:p>
            <a:pPr algn="just"/>
            <a:r>
              <a:rPr lang="en-US" sz="4000" dirty="0" smtClean="0">
                <a:solidFill>
                  <a:prstClr val="black"/>
                </a:solidFill>
              </a:rPr>
              <a:t>         </a:t>
            </a:r>
            <a:r>
              <a:rPr lang="vi-VN" sz="4000" dirty="0" smtClean="0">
                <a:solidFill>
                  <a:prstClr val="black"/>
                </a:solidFill>
                <a:latin typeface="Times New Roman" panose="02020603050405020304" pitchFamily="18" charset="0"/>
              </a:rPr>
              <a:t>Bài </a:t>
            </a:r>
            <a:r>
              <a:rPr lang="vi-VN" sz="4000" dirty="0">
                <a:solidFill>
                  <a:prstClr val="black"/>
                </a:solidFill>
                <a:latin typeface="Times New Roman" panose="02020603050405020304" pitchFamily="18" charset="0"/>
              </a:rPr>
              <a:t>thơ Nắng mới của tác giả Lưu Trọng Lư đã mang tới cho em nhiều cảm xúc thật đặc biệt. Qua bài thơ, em cảm nhận được nỗi nhớ và tình yêu mẹ vô bờ của tác giả. Nỗi nhớ da diết, lắng đọng của nhân vật "tôi" cũng chính là tình cảm chân thành mà con dành cho mẹ. Bằng ngôn từ giản dị, mộc mạc, giàu sức gợi hình, gợi cảm cùng giọng điệu nhẹ nhàng, tha thiết, tâm tình, nhà thơ Lưu Trọng Lư muốn bày tỏ tình yêu thương mãnh liệt của mình đối với mẹ. Đúng như những gì Hoài Thanh đã nhận định: "Tôi chỉ biết, dầu có ưa thơ người này hay người khác, mỗi lúc buồn đến, tôi lại trở về với Lưu Trọng Lư". Thơ của ông luôn có một sức hút đặc biệt với mọi người. Tác phẩm của ông là lời ca chan chứa về tình mẫu tử thiêng liêng. Qua đó, thể hiện giá trị đạo đức cao đẹp của người Việt Nam, đó là tình cảm gia đình thiêng liêng, sâu sắc. Nhờ đó, em tự nhận thấy trách nhiệm phải hiếu thảo của mình đối với mẹ và càng yêu thương mẹ của mình nhiều hơn.</a:t>
            </a:r>
            <a:endParaRPr lang="vi-VN" sz="4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5175889" y="187984"/>
            <a:ext cx="7605768" cy="2370628"/>
          </a:xfrm>
          <a:prstGeom prst="rect">
            <a:avLst/>
          </a:prstGeom>
        </p:spPr>
      </p:pic>
    </p:spTree>
    <p:extLst>
      <p:ext uri="{BB962C8B-B14F-4D97-AF65-F5344CB8AC3E}">
        <p14:creationId xmlns:p14="http://schemas.microsoft.com/office/powerpoint/2010/main" val="2493605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314514" y="311749"/>
            <a:ext cx="4173960" cy="2666117"/>
          </a:xfrm>
          <a:prstGeom prst="rect">
            <a:avLst/>
          </a:prstGeom>
        </p:spPr>
      </p:pic>
      <p:pic>
        <p:nvPicPr>
          <p:cNvPr id="3" name="Picture 3"/>
          <p:cNvPicPr>
            <a:picLocks noChangeAspect="1"/>
          </p:cNvPicPr>
          <p:nvPr/>
        </p:nvPicPr>
        <p:blipFill>
          <a:blip r:embed="rId3"/>
          <a:srcRect/>
          <a:stretch>
            <a:fillRect/>
          </a:stretch>
        </p:blipFill>
        <p:spPr>
          <a:xfrm>
            <a:off x="-2093506" y="4117855"/>
            <a:ext cx="6244411" cy="398861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77901" y="-1227392"/>
            <a:ext cx="7315200" cy="3910307"/>
          </a:xfrm>
          <a:prstGeom prst="rect">
            <a:avLst/>
          </a:prstGeom>
        </p:spPr>
      </p:pic>
      <p:pic>
        <p:nvPicPr>
          <p:cNvPr id="6" name="Picture 6"/>
          <p:cNvPicPr>
            <a:picLocks noChangeAspect="1"/>
          </p:cNvPicPr>
          <p:nvPr/>
        </p:nvPicPr>
        <p:blipFill>
          <a:blip r:embed="rId6"/>
          <a:srcRect/>
          <a:stretch>
            <a:fillRect/>
          </a:stretch>
        </p:blipFill>
        <p:spPr>
          <a:xfrm>
            <a:off x="7111266" y="7109270"/>
            <a:ext cx="13778774" cy="6355459"/>
          </a:xfrm>
          <a:prstGeom prst="rect">
            <a:avLst/>
          </a:prstGeom>
        </p:spPr>
      </p:pic>
      <p:pic>
        <p:nvPicPr>
          <p:cNvPr id="7" name="Picture 7"/>
          <p:cNvPicPr>
            <a:picLocks noChangeAspect="1"/>
          </p:cNvPicPr>
          <p:nvPr/>
        </p:nvPicPr>
        <p:blipFill>
          <a:blip r:embed="rId7"/>
          <a:srcRect/>
          <a:stretch>
            <a:fillRect/>
          </a:stretch>
        </p:blipFill>
        <p:spPr>
          <a:xfrm rot="-1334791">
            <a:off x="14984464" y="5054881"/>
            <a:ext cx="4607903" cy="6103183"/>
          </a:xfrm>
          <a:prstGeom prst="rect">
            <a:avLst/>
          </a:prstGeom>
        </p:spPr>
      </p:pic>
      <p:pic>
        <p:nvPicPr>
          <p:cNvPr id="5" name="Picture 4"/>
          <p:cNvPicPr>
            <a:picLocks noChangeAspect="1"/>
          </p:cNvPicPr>
          <p:nvPr/>
        </p:nvPicPr>
        <p:blipFill>
          <a:blip r:embed="rId8"/>
          <a:stretch>
            <a:fillRect/>
          </a:stretch>
        </p:blipFill>
        <p:spPr>
          <a:xfrm>
            <a:off x="1075472" y="2609008"/>
            <a:ext cx="15972904" cy="3078747"/>
          </a:xfrm>
          <a:prstGeom prst="rect">
            <a:avLst/>
          </a:prstGeom>
        </p:spPr>
      </p:pic>
    </p:spTree>
    <p:extLst>
      <p:ext uri="{BB962C8B-B14F-4D97-AF65-F5344CB8AC3E}">
        <p14:creationId xmlns:p14="http://schemas.microsoft.com/office/powerpoint/2010/main" val="134971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7451333" y="7422093"/>
            <a:ext cx="13778774" cy="6355459"/>
          </a:xfrm>
          <a:prstGeom prst="rect">
            <a:avLst/>
          </a:prstGeom>
        </p:spPr>
      </p:pic>
      <p:pic>
        <p:nvPicPr>
          <p:cNvPr id="3" name="Picture 3"/>
          <p:cNvPicPr>
            <a:picLocks noChangeAspect="1"/>
          </p:cNvPicPr>
          <p:nvPr/>
        </p:nvPicPr>
        <p:blipFill>
          <a:blip r:embed="rId4"/>
          <a:srcRect/>
          <a:stretch>
            <a:fillRect/>
          </a:stretch>
        </p:blipFill>
        <p:spPr>
          <a:xfrm>
            <a:off x="15758071" y="3689207"/>
            <a:ext cx="4607903" cy="610318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925114" y="-1028700"/>
            <a:ext cx="1832956" cy="4114800"/>
          </a:xfrm>
          <a:prstGeom prst="rect">
            <a:avLst/>
          </a:prstGeom>
        </p:spPr>
      </p:pic>
      <p:pic>
        <p:nvPicPr>
          <p:cNvPr id="6" name="Picture 6"/>
          <p:cNvPicPr>
            <a:picLocks noChangeAspect="1"/>
          </p:cNvPicPr>
          <p:nvPr/>
        </p:nvPicPr>
        <p:blipFill>
          <a:blip r:embed="rId7"/>
          <a:srcRect/>
          <a:stretch>
            <a:fillRect/>
          </a:stretch>
        </p:blipFill>
        <p:spPr>
          <a:xfrm rot="-2061635">
            <a:off x="-871283" y="298871"/>
            <a:ext cx="6334366" cy="3349296"/>
          </a:xfrm>
          <a:prstGeom prst="rect">
            <a:avLst/>
          </a:prstGeom>
        </p:spPr>
      </p:pic>
      <p:pic>
        <p:nvPicPr>
          <p:cNvPr id="7" name="Picture 7"/>
          <p:cNvPicPr>
            <a:picLocks noChangeAspect="1"/>
          </p:cNvPicPr>
          <p:nvPr/>
        </p:nvPicPr>
        <p:blipFill>
          <a:blip r:embed="rId3"/>
          <a:srcRect/>
          <a:stretch>
            <a:fillRect/>
          </a:stretch>
        </p:blipFill>
        <p:spPr>
          <a:xfrm>
            <a:off x="-1033801" y="7850747"/>
            <a:ext cx="13778774" cy="6355459"/>
          </a:xfrm>
          <a:prstGeom prst="rect">
            <a:avLst/>
          </a:prstGeom>
        </p:spPr>
      </p:pic>
      <p:pic>
        <p:nvPicPr>
          <p:cNvPr id="8" name="Picture 8"/>
          <p:cNvPicPr>
            <a:picLocks noChangeAspect="1"/>
          </p:cNvPicPr>
          <p:nvPr/>
        </p:nvPicPr>
        <p:blipFill>
          <a:blip r:embed="rId4"/>
          <a:srcRect/>
          <a:stretch>
            <a:fillRect/>
          </a:stretch>
        </p:blipFill>
        <p:spPr>
          <a:xfrm rot="-1334791">
            <a:off x="15433691" y="5998086"/>
            <a:ext cx="4607903" cy="6103183"/>
          </a:xfrm>
          <a:prstGeom prst="rect">
            <a:avLst/>
          </a:prstGeom>
        </p:spPr>
      </p:pic>
      <p:pic>
        <p:nvPicPr>
          <p:cNvPr id="5" name="Picture 4"/>
          <p:cNvPicPr>
            <a:picLocks noChangeAspect="1"/>
          </p:cNvPicPr>
          <p:nvPr/>
        </p:nvPicPr>
        <p:blipFill>
          <a:blip r:embed="rId8"/>
          <a:stretch>
            <a:fillRect/>
          </a:stretch>
        </p:blipFill>
        <p:spPr>
          <a:xfrm>
            <a:off x="3539941" y="3268003"/>
            <a:ext cx="11365677" cy="3020651"/>
          </a:xfrm>
          <a:prstGeom prst="rect">
            <a:avLst/>
          </a:prstGeom>
        </p:spPr>
      </p:pic>
    </p:spTree>
    <p:extLst>
      <p:ext uri="{BB962C8B-B14F-4D97-AF65-F5344CB8AC3E}">
        <p14:creationId xmlns:p14="http://schemas.microsoft.com/office/powerpoint/2010/main" val="40971081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954" y="749779"/>
            <a:ext cx="12709040" cy="3001626"/>
            <a:chOff x="0" y="-95250"/>
            <a:chExt cx="2749053" cy="908050"/>
          </a:xfrm>
        </p:grpSpPr>
        <p:sp>
          <p:nvSpPr>
            <p:cNvPr id="3" name="Freeform 3"/>
            <p:cNvSpPr/>
            <p:nvPr/>
          </p:nvSpPr>
          <p:spPr>
            <a:xfrm>
              <a:off x="0" y="0"/>
              <a:ext cx="2749053" cy="581432"/>
            </a:xfrm>
            <a:custGeom>
              <a:avLst/>
              <a:gdLst/>
              <a:ahLst/>
              <a:cxnLst/>
              <a:rect l="l" t="t" r="r" b="b"/>
              <a:pathLst>
                <a:path w="1504394" h="1571721">
                  <a:moveTo>
                    <a:pt x="0" y="0"/>
                  </a:moveTo>
                  <a:lnTo>
                    <a:pt x="1504394" y="0"/>
                  </a:lnTo>
                  <a:lnTo>
                    <a:pt x="1504394" y="1571721"/>
                  </a:lnTo>
                  <a:lnTo>
                    <a:pt x="0" y="1571721"/>
                  </a:lnTo>
                  <a:close/>
                </a:path>
              </a:pathLst>
            </a:custGeom>
            <a:solidFill>
              <a:srgbClr val="EACD6B"/>
            </a:solidFill>
          </p:spPr>
        </p:sp>
        <p:sp>
          <p:nvSpPr>
            <p:cNvPr id="4"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solidFill>
                  <a:prstClr val="black"/>
                </a:solidFill>
              </a:endParaRPr>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124797" y="1218807"/>
            <a:ext cx="1392263" cy="683950"/>
          </a:xfrm>
          <a:prstGeom prst="rect">
            <a:avLst/>
          </a:prstGeom>
        </p:spPr>
      </p:pic>
      <p:pic>
        <p:nvPicPr>
          <p:cNvPr id="15" name="Picture 15"/>
          <p:cNvPicPr>
            <a:picLocks noChangeAspect="1"/>
          </p:cNvPicPr>
          <p:nvPr/>
        </p:nvPicPr>
        <p:blipFill>
          <a:blip r:embed="rId5"/>
          <a:srcRect/>
          <a:stretch>
            <a:fillRect/>
          </a:stretch>
        </p:blipFill>
        <p:spPr>
          <a:xfrm rot="-3729585" flipH="1">
            <a:off x="15339850" y="-2064653"/>
            <a:ext cx="2965114" cy="6997319"/>
          </a:xfrm>
          <a:prstGeom prst="rect">
            <a:avLst/>
          </a:prstGeom>
        </p:spPr>
      </p:pic>
      <p:sp>
        <p:nvSpPr>
          <p:cNvPr id="19" name="TextBox 19"/>
          <p:cNvSpPr txBox="1"/>
          <p:nvPr/>
        </p:nvSpPr>
        <p:spPr>
          <a:xfrm>
            <a:off x="2724513" y="1351525"/>
            <a:ext cx="10311827" cy="1354217"/>
          </a:xfrm>
          <a:prstGeom prst="rect">
            <a:avLst/>
          </a:prstGeom>
        </p:spPr>
        <p:txBody>
          <a:bodyPr wrap="square" lIns="0" tIns="0" rIns="0" bIns="0" rtlCol="0" anchor="t">
            <a:spAutoFit/>
          </a:bodyPr>
          <a:lstStyle/>
          <a:p>
            <a:pPr algn="just"/>
            <a:r>
              <a:rPr lang="vi-VN" sz="4400" dirty="0">
                <a:latin typeface="+mj-lt"/>
              </a:rPr>
              <a:t>- Đọc lại các văn bản thơ sáu chữ, bảy chữ đã học trong Bài 2</a:t>
            </a:r>
            <a:r>
              <a:rPr lang="vi-VN" sz="4400" dirty="0" smtClean="0">
                <a:latin typeface="+mj-lt"/>
              </a:rPr>
              <a:t>.</a:t>
            </a:r>
            <a:endParaRPr lang="vi-VN" sz="4400" dirty="0">
              <a:latin typeface="+mj-lt"/>
            </a:endParaRPr>
          </a:p>
        </p:txBody>
      </p:sp>
      <p:pic>
        <p:nvPicPr>
          <p:cNvPr id="22" name="Picture 3"/>
          <p:cNvPicPr>
            <a:picLocks noChangeAspect="1"/>
          </p:cNvPicPr>
          <p:nvPr/>
        </p:nvPicPr>
        <p:blipFill>
          <a:blip r:embed="rId6"/>
          <a:srcRect/>
          <a:stretch>
            <a:fillRect/>
          </a:stretch>
        </p:blipFill>
        <p:spPr>
          <a:xfrm>
            <a:off x="-3761249" y="-1142197"/>
            <a:ext cx="4959398" cy="3167815"/>
          </a:xfrm>
          <a:prstGeom prst="rect">
            <a:avLst/>
          </a:prstGeom>
        </p:spPr>
      </p:pic>
      <p:grpSp>
        <p:nvGrpSpPr>
          <p:cNvPr id="14" name="Group 2"/>
          <p:cNvGrpSpPr/>
          <p:nvPr/>
        </p:nvGrpSpPr>
        <p:grpSpPr>
          <a:xfrm>
            <a:off x="1428845" y="3164941"/>
            <a:ext cx="12709040" cy="3001626"/>
            <a:chOff x="0" y="-95250"/>
            <a:chExt cx="2749053" cy="908050"/>
          </a:xfrm>
        </p:grpSpPr>
        <p:sp>
          <p:nvSpPr>
            <p:cNvPr id="16" name="Freeform 3"/>
            <p:cNvSpPr/>
            <p:nvPr/>
          </p:nvSpPr>
          <p:spPr>
            <a:xfrm>
              <a:off x="0" y="0"/>
              <a:ext cx="2749053" cy="395438"/>
            </a:xfrm>
            <a:custGeom>
              <a:avLst/>
              <a:gdLst/>
              <a:ahLst/>
              <a:cxnLst/>
              <a:rect l="l" t="t" r="r" b="b"/>
              <a:pathLst>
                <a:path w="1504394" h="1571721">
                  <a:moveTo>
                    <a:pt x="0" y="0"/>
                  </a:moveTo>
                  <a:lnTo>
                    <a:pt x="1504394" y="0"/>
                  </a:lnTo>
                  <a:lnTo>
                    <a:pt x="1504394" y="1571721"/>
                  </a:lnTo>
                  <a:lnTo>
                    <a:pt x="0" y="1571721"/>
                  </a:lnTo>
                  <a:close/>
                </a:path>
              </a:pathLst>
            </a:custGeom>
            <a:solidFill>
              <a:srgbClr val="FBC391"/>
            </a:solidFill>
          </p:spPr>
        </p:sp>
        <p:sp>
          <p:nvSpPr>
            <p:cNvPr id="17"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solidFill>
                  <a:prstClr val="black"/>
                </a:solidFill>
              </a:endParaRPr>
            </a:p>
          </p:txBody>
        </p:sp>
      </p:grpSp>
      <p:pic>
        <p:nvPicPr>
          <p:cNvPr id="18"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074688" y="3633969"/>
            <a:ext cx="1392263" cy="683950"/>
          </a:xfrm>
          <a:prstGeom prst="rect">
            <a:avLst/>
          </a:prstGeom>
        </p:spPr>
      </p:pic>
      <p:sp>
        <p:nvSpPr>
          <p:cNvPr id="21" name="TextBox 19"/>
          <p:cNvSpPr txBox="1"/>
          <p:nvPr/>
        </p:nvSpPr>
        <p:spPr>
          <a:xfrm>
            <a:off x="2674404" y="3766687"/>
            <a:ext cx="10311827" cy="677108"/>
          </a:xfrm>
          <a:prstGeom prst="rect">
            <a:avLst/>
          </a:prstGeom>
        </p:spPr>
        <p:txBody>
          <a:bodyPr wrap="square" lIns="0" tIns="0" rIns="0" bIns="0" rtlCol="0" anchor="t">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lưu</a:t>
            </a:r>
            <a:r>
              <a:rPr lang="en-US" sz="4400" dirty="0" smtClean="0">
                <a:latin typeface="Times New Roman" panose="02020603050405020304" pitchFamily="18" charset="0"/>
                <a:cs typeface="Times New Roman" panose="02020603050405020304" pitchFamily="18" charset="0"/>
              </a:rPr>
              <a:t> ý</a:t>
            </a:r>
            <a:endParaRPr lang="vi-VN" sz="4400" dirty="0">
              <a:latin typeface="Times New Roman" panose="02020603050405020304" pitchFamily="18" charset="0"/>
              <a:cs typeface="Times New Roman" panose="02020603050405020304" pitchFamily="18" charset="0"/>
            </a:endParaRPr>
          </a:p>
        </p:txBody>
      </p:sp>
      <p:sp>
        <p:nvSpPr>
          <p:cNvPr id="26" name="Google Shape;960;p43"/>
          <p:cNvSpPr txBox="1">
            <a:spLocks/>
          </p:cNvSpPr>
          <p:nvPr/>
        </p:nvSpPr>
        <p:spPr>
          <a:xfrm flipH="1">
            <a:off x="-683430" y="8026748"/>
            <a:ext cx="4380600" cy="8628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latin typeface="Times New Roman" panose="02020603050405020304" pitchFamily="18" charset="0"/>
                <a:ea typeface="Cambria" panose="02040503050406030204" pitchFamily="18" charset="0"/>
                <a:cs typeface="Times New Roman" panose="02020603050405020304" pitchFamily="18" charset="0"/>
              </a:rPr>
              <a:t>Nhan</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đề</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Google Shape;961;p43"/>
          <p:cNvSpPr txBox="1">
            <a:spLocks/>
          </p:cNvSpPr>
          <p:nvPr/>
        </p:nvSpPr>
        <p:spPr>
          <a:xfrm flipH="1">
            <a:off x="2724513" y="7503465"/>
            <a:ext cx="6214374" cy="2300086"/>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vi-VN" sz="4000" dirty="0" smtClean="0">
                <a:latin typeface="Times New Roman" panose="02020603050405020304" pitchFamily="18" charset="0"/>
                <a:ea typeface="Cambria" panose="02040503050406030204" pitchFamily="18" charset="0"/>
                <a:cs typeface="Times New Roman" panose="02020603050405020304" pitchFamily="18" charset="0"/>
              </a:rPr>
              <a:t>Lựa chọn nhan đề bám sát với nội dung và đề tài của bài thơ</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Google Shape;962;p43"/>
          <p:cNvSpPr txBox="1">
            <a:spLocks/>
          </p:cNvSpPr>
          <p:nvPr/>
        </p:nvSpPr>
        <p:spPr>
          <a:xfrm flipH="1">
            <a:off x="8605631" y="8138232"/>
            <a:ext cx="4380600" cy="8628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latin typeface="Times New Roman" panose="02020603050405020304" pitchFamily="18" charset="0"/>
                <a:ea typeface="Cambria" panose="02040503050406030204" pitchFamily="18" charset="0"/>
                <a:cs typeface="Times New Roman" panose="02020603050405020304" pitchFamily="18" charset="0"/>
              </a:rPr>
              <a:t>Độ</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dài</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Google Shape;963;p43"/>
          <p:cNvSpPr txBox="1">
            <a:spLocks/>
          </p:cNvSpPr>
          <p:nvPr/>
        </p:nvSpPr>
        <p:spPr>
          <a:xfrm flipH="1">
            <a:off x="12346830" y="7776548"/>
            <a:ext cx="6095718" cy="1363200"/>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Lựa</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chọn</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độ</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dài</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vừa</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phải</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phù</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latin typeface="Times New Roman" panose="02020603050405020304" pitchFamily="18" charset="0"/>
                <a:ea typeface="Cambria" panose="02040503050406030204" pitchFamily="18" charset="0"/>
                <a:cs typeface="Times New Roman" panose="02020603050405020304" pitchFamily="18" charset="0"/>
              </a:rPr>
              <a:t>hợp</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endParaRPr lang="en-US"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Google Shape;964;p43"/>
          <p:cNvSpPr txBox="1">
            <a:spLocks/>
          </p:cNvSpPr>
          <p:nvPr/>
        </p:nvSpPr>
        <p:spPr>
          <a:xfrm flipH="1">
            <a:off x="8690376" y="5383545"/>
            <a:ext cx="4380600" cy="8688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latin typeface="Times New Roman" panose="02020603050405020304" pitchFamily="18" charset="0"/>
                <a:ea typeface="Cambria" panose="02040503050406030204" pitchFamily="18" charset="0"/>
                <a:cs typeface="Times New Roman" panose="02020603050405020304" pitchFamily="18" charset="0"/>
              </a:rPr>
              <a:t>Cảm</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xúc</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Google Shape;965;p43"/>
          <p:cNvSpPr txBox="1">
            <a:spLocks/>
          </p:cNvSpPr>
          <p:nvPr/>
        </p:nvSpPr>
        <p:spPr>
          <a:xfrm flipH="1">
            <a:off x="12331359" y="5136345"/>
            <a:ext cx="6095718" cy="1363200"/>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vi-VN" sz="4000" dirty="0" smtClean="0">
                <a:latin typeface="Times New Roman" panose="02020603050405020304" pitchFamily="18" charset="0"/>
                <a:ea typeface="Cambria" panose="02040503050406030204" pitchFamily="18" charset="0"/>
                <a:cs typeface="Times New Roman" panose="02020603050405020304" pitchFamily="18" charset="0"/>
              </a:rPr>
              <a:t>Em sẽ bày tỏ cảm xúc gì trong bài thơ của mình?</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966;p43"/>
          <p:cNvSpPr txBox="1">
            <a:spLocks/>
          </p:cNvSpPr>
          <p:nvPr/>
        </p:nvSpPr>
        <p:spPr>
          <a:xfrm flipH="1">
            <a:off x="-761456" y="5456522"/>
            <a:ext cx="4380600" cy="8688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latin typeface="Times New Roman" panose="02020603050405020304" pitchFamily="18" charset="0"/>
                <a:ea typeface="Cambria" panose="02040503050406030204" pitchFamily="18" charset="0"/>
                <a:cs typeface="Times New Roman" panose="02020603050405020304" pitchFamily="18" charset="0"/>
              </a:rPr>
              <a:t>Đề</a:t>
            </a:r>
            <a:r>
              <a:rPr lang="en-US"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latin typeface="Times New Roman" panose="02020603050405020304" pitchFamily="18" charset="0"/>
                <a:ea typeface="Cambria" panose="02040503050406030204" pitchFamily="18" charset="0"/>
                <a:cs typeface="Times New Roman" panose="02020603050405020304" pitchFamily="18" charset="0"/>
              </a:rPr>
              <a:t>tài</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Google Shape;967;p43"/>
          <p:cNvSpPr txBox="1">
            <a:spLocks/>
          </p:cNvSpPr>
          <p:nvPr/>
        </p:nvSpPr>
        <p:spPr>
          <a:xfrm flipH="1">
            <a:off x="2674404" y="5125765"/>
            <a:ext cx="6214374" cy="2300086"/>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vi-VN" sz="4000" dirty="0" smtClean="0">
                <a:latin typeface="Times New Roman" panose="02020603050405020304" pitchFamily="18" charset="0"/>
                <a:ea typeface="Cambria" panose="02040503050406030204" pitchFamily="18" charset="0"/>
                <a:cs typeface="Times New Roman" panose="02020603050405020304" pitchFamily="18" charset="0"/>
              </a:rPr>
              <a:t>Bài thơ viết về ai? Viết về nội dung, sự việc gì?</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03192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fltVal val="0"/>
                                          </p:val>
                                        </p:tav>
                                        <p:tav tm="100000">
                                          <p:val>
                                            <p:strVal val="#ppt_w"/>
                                          </p:val>
                                        </p:tav>
                                      </p:tavLst>
                                    </p:anim>
                                    <p:anim calcmode="lin" valueType="num">
                                      <p:cBhvr>
                                        <p:cTn id="34" dur="1000" fill="hold"/>
                                        <p:tgtEl>
                                          <p:spTgt spid="18"/>
                                        </p:tgtEl>
                                        <p:attrNameLst>
                                          <p:attrName>ppt_h</p:attrName>
                                        </p:attrNameLst>
                                      </p:cBhvr>
                                      <p:tavLst>
                                        <p:tav tm="0">
                                          <p:val>
                                            <p:fltVal val="0"/>
                                          </p:val>
                                        </p:tav>
                                        <p:tav tm="100000">
                                          <p:val>
                                            <p:strVal val="#ppt_h"/>
                                          </p:val>
                                        </p:tav>
                                      </p:tavLst>
                                    </p:anim>
                                    <p:anim calcmode="lin" valueType="num">
                                      <p:cBhvr>
                                        <p:cTn id="35" dur="1000" fill="hold"/>
                                        <p:tgtEl>
                                          <p:spTgt spid="18"/>
                                        </p:tgtEl>
                                        <p:attrNameLst>
                                          <p:attrName>style.rotation</p:attrName>
                                        </p:attrNameLst>
                                      </p:cBhvr>
                                      <p:tavLst>
                                        <p:tav tm="0">
                                          <p:val>
                                            <p:fltVal val="90"/>
                                          </p:val>
                                        </p:tav>
                                        <p:tav tm="100000">
                                          <p:val>
                                            <p:fltVal val="0"/>
                                          </p:val>
                                        </p:tav>
                                      </p:tavLst>
                                    </p:anim>
                                    <p:animEffect transition="in" filter="fade">
                                      <p:cBhvr>
                                        <p:cTn id="36" dur="1000"/>
                                        <p:tgtEl>
                                          <p:spTgt spid="18"/>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3">
                                            <p:txEl>
                                              <p:pRg st="0" end="0"/>
                                            </p:txEl>
                                          </p:spTgt>
                                        </p:tgtEl>
                                        <p:attrNameLst>
                                          <p:attrName>style.visibility</p:attrName>
                                        </p:attrNameLst>
                                      </p:cBhvr>
                                      <p:to>
                                        <p:strVal val="visible"/>
                                      </p:to>
                                    </p:set>
                                    <p:animEffect transition="in" filter="barn(inVertical)">
                                      <p:cBhvr>
                                        <p:cTn id="54" dur="500"/>
                                        <p:tgtEl>
                                          <p:spTgt spid="33">
                                            <p:txEl>
                                              <p:pRg st="0" end="0"/>
                                            </p:txEl>
                                          </p:spTgt>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1">
                                            <p:txEl>
                                              <p:pRg st="0" end="0"/>
                                            </p:txEl>
                                          </p:spTgt>
                                        </p:tgtEl>
                                        <p:attrNameLst>
                                          <p:attrName>style.visibility</p:attrName>
                                        </p:attrNameLst>
                                      </p:cBhvr>
                                      <p:to>
                                        <p:strVal val="visible"/>
                                      </p:to>
                                    </p:set>
                                    <p:animEffect transition="in" filter="barn(inVertical)">
                                      <p:cBhvr>
                                        <p:cTn id="62" dur="500"/>
                                        <p:tgtEl>
                                          <p:spTgt spid="31">
                                            <p:txEl>
                                              <p:pRg st="0" end="0"/>
                                            </p:txEl>
                                          </p:spTgt>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xEl>
                                              <p:pRg st="0" end="0"/>
                                            </p:txEl>
                                          </p:spTgt>
                                        </p:tgtEl>
                                        <p:attrNameLst>
                                          <p:attrName>style.visibility</p:attrName>
                                        </p:attrNameLst>
                                      </p:cBhvr>
                                      <p:to>
                                        <p:strVal val="visible"/>
                                      </p:to>
                                    </p:set>
                                    <p:animEffect transition="in" filter="barn(inVertical)">
                                      <p:cBhvr>
                                        <p:cTn id="70" dur="500"/>
                                        <p:tgtEl>
                                          <p:spTgt spid="27">
                                            <p:txEl>
                                              <p:pRg st="0" end="0"/>
                                            </p:txEl>
                                          </p:spTgt>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barn(inVertical)">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9">
                                            <p:txEl>
                                              <p:pRg st="0" end="0"/>
                                            </p:txEl>
                                          </p:spTgt>
                                        </p:tgtEl>
                                        <p:attrNameLst>
                                          <p:attrName>style.visibility</p:attrName>
                                        </p:attrNameLst>
                                      </p:cBhvr>
                                      <p:to>
                                        <p:strVal val="visible"/>
                                      </p:to>
                                    </p:set>
                                    <p:animEffect transition="in" filter="barn(inVertical)">
                                      <p:cBhvr>
                                        <p:cTn id="78"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6" grpId="0"/>
      <p:bldP spid="27" grpId="0" build="p"/>
      <p:bldP spid="28" grpId="0"/>
      <p:bldP spid="29" grpId="0" build="p"/>
      <p:bldP spid="30" grpId="0"/>
      <p:bldP spid="31" grpId="0" build="p"/>
      <p:bldP spid="32" grpId="0"/>
      <p:bldP spid="3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59693">
            <a:off x="-4437252" y="-54764"/>
            <a:ext cx="7315200" cy="2527069"/>
          </a:xfrm>
          <a:prstGeom prst="rect">
            <a:avLst/>
          </a:prstGeom>
        </p:spPr>
      </p:pic>
      <p:pic>
        <p:nvPicPr>
          <p:cNvPr id="30" name="Picture 3"/>
          <p:cNvPicPr>
            <a:picLocks noChangeAspect="1"/>
          </p:cNvPicPr>
          <p:nvPr/>
        </p:nvPicPr>
        <p:blipFill>
          <a:blip r:embed="rId5"/>
          <a:srcRect/>
          <a:stretch>
            <a:fillRect/>
          </a:stretch>
        </p:blipFill>
        <p:spPr>
          <a:xfrm>
            <a:off x="15936058" y="591124"/>
            <a:ext cx="4959398" cy="3167815"/>
          </a:xfrm>
          <a:prstGeom prst="rect">
            <a:avLst/>
          </a:prstGeom>
        </p:spPr>
      </p:pic>
      <p:sp>
        <p:nvSpPr>
          <p:cNvPr id="23" name="Rounded Rectangle 22"/>
          <p:cNvSpPr/>
          <p:nvPr/>
        </p:nvSpPr>
        <p:spPr>
          <a:xfrm>
            <a:off x="2001003" y="3215259"/>
            <a:ext cx="3852940" cy="4886325"/>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4400" dirty="0">
                <a:latin typeface="+mj-lt"/>
                <a:ea typeface="Cambria" panose="02040503050406030204" pitchFamily="18" charset="0"/>
                <a:cs typeface="Times New Roman" panose="02020603050405020304" pitchFamily="18" charset="0"/>
              </a:rPr>
              <a:t>Miêu tả, tự sự và biểu cảm để bài thơ ấn tượng</a:t>
            </a:r>
          </a:p>
        </p:txBody>
      </p:sp>
      <p:sp>
        <p:nvSpPr>
          <p:cNvPr id="24" name="Rounded Rectangle 23"/>
          <p:cNvSpPr/>
          <p:nvPr/>
        </p:nvSpPr>
        <p:spPr>
          <a:xfrm>
            <a:off x="7052700" y="3215258"/>
            <a:ext cx="4029906" cy="4886325"/>
          </a:xfrm>
          <a:prstGeom prst="round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4400" dirty="0">
                <a:latin typeface="+mj-lt"/>
                <a:ea typeface="Cambria" panose="02040503050406030204" pitchFamily="18" charset="0"/>
                <a:cs typeface="Times New Roman" panose="02020603050405020304" pitchFamily="18" charset="0"/>
              </a:rPr>
              <a:t>Từ ngữ, biện pháp tu từ khi sáng tác thơ</a:t>
            </a:r>
          </a:p>
        </p:txBody>
      </p:sp>
      <p:sp>
        <p:nvSpPr>
          <p:cNvPr id="27" name="Rounded Rectangle 26"/>
          <p:cNvSpPr/>
          <p:nvPr/>
        </p:nvSpPr>
        <p:spPr>
          <a:xfrm>
            <a:off x="12155877" y="3204867"/>
            <a:ext cx="4545654" cy="48863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4400"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khổ</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Google Shape;1107;p45"/>
          <p:cNvSpPr txBox="1">
            <a:spLocks/>
          </p:cNvSpPr>
          <p:nvPr/>
        </p:nvSpPr>
        <p:spPr>
          <a:xfrm>
            <a:off x="1894946" y="1944600"/>
            <a:ext cx="3892800" cy="9378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Kết</a:t>
            </a:r>
            <a:r>
              <a:rPr lang="en-US"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endPar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Google Shape;1108;p45"/>
          <p:cNvSpPr txBox="1">
            <a:spLocks/>
          </p:cNvSpPr>
          <p:nvPr/>
        </p:nvSpPr>
        <p:spPr>
          <a:xfrm>
            <a:off x="1654451" y="1632524"/>
            <a:ext cx="4372860" cy="4949802"/>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pPr>
            <a:endParaRPr lang="vi-VN" sz="4000" dirty="0">
              <a:latin typeface="Cambria" panose="02040503050406030204" pitchFamily="18" charset="0"/>
              <a:ea typeface="Cambria" panose="02040503050406030204" pitchFamily="18" charset="0"/>
            </a:endParaRPr>
          </a:p>
        </p:txBody>
      </p:sp>
      <p:sp>
        <p:nvSpPr>
          <p:cNvPr id="11" name="Google Shape;1109;p45"/>
          <p:cNvSpPr txBox="1">
            <a:spLocks/>
          </p:cNvSpPr>
          <p:nvPr/>
        </p:nvSpPr>
        <p:spPr>
          <a:xfrm>
            <a:off x="7172486" y="1944600"/>
            <a:ext cx="3892800" cy="9378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Lựa</a:t>
            </a:r>
            <a:r>
              <a:rPr lang="en-US"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chọn</a:t>
            </a:r>
            <a:endPar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110;p45"/>
          <p:cNvSpPr txBox="1">
            <a:spLocks/>
          </p:cNvSpPr>
          <p:nvPr/>
        </p:nvSpPr>
        <p:spPr>
          <a:xfrm>
            <a:off x="7412051" y="1632524"/>
            <a:ext cx="3892800" cy="4949802"/>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pPr>
            <a:endParaRPr lang="vi-VN" sz="4000" dirty="0">
              <a:latin typeface="Cambria" panose="02040503050406030204" pitchFamily="18" charset="0"/>
              <a:ea typeface="Cambria" panose="02040503050406030204" pitchFamily="18" charset="0"/>
            </a:endParaRPr>
          </a:p>
        </p:txBody>
      </p:sp>
      <p:sp>
        <p:nvSpPr>
          <p:cNvPr id="13" name="Google Shape;1111;p45"/>
          <p:cNvSpPr txBox="1">
            <a:spLocks/>
          </p:cNvSpPr>
          <p:nvPr/>
        </p:nvSpPr>
        <p:spPr>
          <a:xfrm>
            <a:off x="12254805" y="1932975"/>
            <a:ext cx="3892800" cy="9378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Sắp</a:t>
            </a:r>
            <a:r>
              <a:rPr lang="en-US"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xếp</a:t>
            </a:r>
            <a:endPar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1112;p45"/>
          <p:cNvSpPr txBox="1">
            <a:spLocks/>
          </p:cNvSpPr>
          <p:nvPr/>
        </p:nvSpPr>
        <p:spPr>
          <a:xfrm>
            <a:off x="12689589" y="1632524"/>
            <a:ext cx="4682872" cy="4949802"/>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pP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49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animBg="1"/>
      <p:bldP spid="9"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7616615B-583B-498A-A9A8-14F55B09B075}"/>
              </a:ext>
            </a:extLst>
          </p:cNvPr>
          <p:cNvSpPr/>
          <p:nvPr/>
        </p:nvSpPr>
        <p:spPr>
          <a:xfrm>
            <a:off x="9393349" y="2001083"/>
            <a:ext cx="8732426" cy="6601807"/>
          </a:xfrm>
          <a:prstGeom prst="rect">
            <a:avLst/>
          </a:prstGeom>
          <a:solidFill>
            <a:schemeClr val="bg1">
              <a:lumMod val="95000"/>
            </a:schemeClr>
          </a:solidFill>
        </p:spPr>
        <p:txBody>
          <a:bodyPr wrap="squar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PHIẾU HỌC TẬP </a:t>
            </a:r>
          </a:p>
          <a:p>
            <a:pPr>
              <a:tabLst>
                <a:tab pos="2080260" algn="l"/>
              </a:tabLst>
            </a:pPr>
            <a:endParaRPr lang="en-US" sz="3600" b="1" dirty="0">
              <a:latin typeface="Times New Roman" panose="02020603050405020304" pitchFamily="18" charset="0"/>
              <a:ea typeface="MS Mincho" panose="02020609040205080304" pitchFamily="49" charset="-128"/>
            </a:endParaRPr>
          </a:p>
          <a:p>
            <a:pPr>
              <a:tabLst>
                <a:tab pos="2080260" algn="l"/>
              </a:tabLst>
            </a:pPr>
            <a:r>
              <a:rPr lang="en-US" sz="3600" b="1" dirty="0">
                <a:solidFill>
                  <a:srgbClr val="002060"/>
                </a:solidFill>
                <a:latin typeface="Times New Roman" panose="02020603050405020304" pitchFamily="18" charset="0"/>
                <a:ea typeface="MS Mincho" panose="02020609040205080304" pitchFamily="49" charset="-128"/>
              </a:rPr>
              <a:t>-</a:t>
            </a:r>
            <a:r>
              <a:rPr lang="en-US" sz="3600" b="1" dirty="0">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Hình</a:t>
            </a:r>
            <a:r>
              <a:rPr lang="en-US" sz="3600" b="1" dirty="0">
                <a:solidFill>
                  <a:srgbClr val="002060"/>
                </a:solidFill>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thức</a:t>
            </a:r>
            <a:r>
              <a:rPr lang="en-US" sz="3600" b="1" dirty="0">
                <a:solidFill>
                  <a:srgbClr val="002060"/>
                </a:solidFill>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Thảo</a:t>
            </a:r>
            <a:r>
              <a:rPr lang="en-US" sz="3600" b="1" dirty="0">
                <a:solidFill>
                  <a:srgbClr val="002060"/>
                </a:solidFill>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luận</a:t>
            </a:r>
            <a:r>
              <a:rPr lang="en-US" sz="3600" b="1" dirty="0">
                <a:solidFill>
                  <a:srgbClr val="002060"/>
                </a:solidFill>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cặp</a:t>
            </a:r>
            <a:r>
              <a:rPr lang="en-US" sz="3600" b="1" dirty="0">
                <a:solidFill>
                  <a:srgbClr val="002060"/>
                </a:solidFill>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đôi</a:t>
            </a:r>
            <a:endParaRPr lang="en-US" sz="3600" b="1" dirty="0">
              <a:solidFill>
                <a:srgbClr val="002060"/>
              </a:solidFill>
              <a:latin typeface="Times New Roman" panose="02020603050405020304" pitchFamily="18" charset="0"/>
              <a:ea typeface="MS Mincho" panose="02020609040205080304" pitchFamily="49" charset="-128"/>
            </a:endParaRPr>
          </a:p>
          <a:p>
            <a:pPr>
              <a:tabLst>
                <a:tab pos="2080260" algn="l"/>
              </a:tabLst>
            </a:pPr>
            <a:r>
              <a:rPr lang="en-US" sz="3600" b="1" dirty="0">
                <a:solidFill>
                  <a:srgbClr val="002060"/>
                </a:solidFill>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Thời</a:t>
            </a:r>
            <a:r>
              <a:rPr lang="en-US" sz="3600" b="1" dirty="0">
                <a:solidFill>
                  <a:srgbClr val="002060"/>
                </a:solidFill>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gian</a:t>
            </a:r>
            <a:r>
              <a:rPr lang="en-US" sz="3600" b="1" dirty="0">
                <a:solidFill>
                  <a:srgbClr val="002060"/>
                </a:solidFill>
                <a:latin typeface="Times New Roman" panose="02020603050405020304" pitchFamily="18" charset="0"/>
                <a:ea typeface="MS Mincho" panose="02020609040205080304" pitchFamily="49" charset="-128"/>
              </a:rPr>
              <a:t>: 3p</a:t>
            </a:r>
          </a:p>
          <a:p>
            <a:pPr>
              <a:tabLst>
                <a:tab pos="2080260" algn="l"/>
              </a:tabLst>
            </a:pPr>
            <a:r>
              <a:rPr lang="en-US" sz="3600" b="1" dirty="0">
                <a:solidFill>
                  <a:srgbClr val="002060"/>
                </a:solidFill>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Yêu</a:t>
            </a:r>
            <a:r>
              <a:rPr lang="en-US" sz="3600" b="1" dirty="0">
                <a:solidFill>
                  <a:srgbClr val="002060"/>
                </a:solidFill>
                <a:latin typeface="Times New Roman" panose="02020603050405020304" pitchFamily="18" charset="0"/>
                <a:ea typeface="MS Mincho" panose="02020609040205080304" pitchFamily="49" charset="-128"/>
              </a:rPr>
              <a:t> </a:t>
            </a:r>
            <a:r>
              <a:rPr lang="en-US" sz="3600" b="1" dirty="0" err="1">
                <a:solidFill>
                  <a:srgbClr val="002060"/>
                </a:solidFill>
                <a:latin typeface="Times New Roman" panose="02020603050405020304" pitchFamily="18" charset="0"/>
                <a:ea typeface="MS Mincho" panose="02020609040205080304" pitchFamily="49" charset="-128"/>
              </a:rPr>
              <a:t>cầu</a:t>
            </a:r>
            <a:r>
              <a:rPr lang="en-US" sz="3600" b="1" dirty="0">
                <a:solidFill>
                  <a:srgbClr val="002060"/>
                </a:solidFill>
                <a:latin typeface="Times New Roman" panose="02020603050405020304" pitchFamily="18" charset="0"/>
                <a:ea typeface="MS Mincho" panose="02020609040205080304" pitchFamily="49" charset="-128"/>
              </a:rPr>
              <a:t>:  </a:t>
            </a:r>
          </a:p>
          <a:p>
            <a:pPr>
              <a:tabLst>
                <a:tab pos="2080260" algn="l"/>
              </a:tabLst>
            </a:pPr>
            <a:endParaRPr lang="en-US" sz="3600" b="1" dirty="0">
              <a:solidFill>
                <a:srgbClr val="002060"/>
              </a:solidFill>
              <a:latin typeface="Times New Roman" panose="02020603050405020304" pitchFamily="18" charset="0"/>
              <a:ea typeface="MS Mincho" panose="02020609040205080304" pitchFamily="49" charset="-128"/>
            </a:endParaRPr>
          </a:p>
          <a:p>
            <a:pPr algn="just">
              <a:lnSpc>
                <a:spcPct val="115000"/>
              </a:lnSpc>
              <a:defRPr/>
            </a:pPr>
            <a:r>
              <a:rPr lang="en-US" sz="3600" kern="100" dirty="0">
                <a:latin typeface="Times New Roman" panose="02020603050405020304" pitchFamily="18" charset="0"/>
                <a:ea typeface="SimSun" panose="02010600030101010101" pitchFamily="2" charset="-122"/>
                <a:cs typeface="Times New Roman" panose="02020603050405020304" pitchFamily="18" charset="0"/>
              </a:rPr>
              <a:t>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defRPr/>
            </a:pPr>
            <a:r>
              <a:rPr lang="en-US" sz="3600" dirty="0">
                <a:latin typeface="Times New Roman" panose="02020603050405020304" pitchFamily="18" charset="0"/>
                <a:ea typeface="SimSun" panose="02010600030101010101" pitchFamily="2" charset="-122"/>
                <a:cs typeface="Times New Roman" panose="02020603050405020304" pitchFamily="18" charset="0"/>
              </a:rPr>
              <a:t>2. </a:t>
            </a:r>
            <a:r>
              <a:rPr lang="en-US" sz="3600" dirty="0" err="1">
                <a:latin typeface="Times New Roman" panose="02020603050405020304" pitchFamily="18" charset="0"/>
                <a:ea typeface="SimSun" panose="02010600030101010101" pitchFamily="2" charset="-122"/>
                <a:cs typeface="Times New Roman" panose="02020603050405020304" pitchFamily="18" charset="0"/>
              </a:rPr>
              <a:t>Để</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viết</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được</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như</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vậy</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đòi</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hỏi</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điều</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gì</a:t>
            </a:r>
            <a:r>
              <a:rPr lang="en-US" sz="3600" dirty="0">
                <a:latin typeface="Times New Roman" panose="02020603050405020304" pitchFamily="18" charset="0"/>
                <a:ea typeface="SimSun" panose="02010600030101010101" pitchFamily="2" charset="-122"/>
                <a:cs typeface="Times New Roman" panose="02020603050405020304" pitchFamily="18" charset="0"/>
              </a:rPr>
              <a:t> ở </a:t>
            </a:r>
            <a:r>
              <a:rPr lang="en-US" sz="3600" dirty="0" err="1">
                <a:latin typeface="Times New Roman" panose="02020603050405020304" pitchFamily="18" charset="0"/>
                <a:ea typeface="SimSun" panose="02010600030101010101" pitchFamily="2" charset="-122"/>
                <a:cs typeface="Times New Roman" panose="02020603050405020304" pitchFamily="18" charset="0"/>
              </a:rPr>
              <a:t>người</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viết</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p>
          <a:p>
            <a:pPr>
              <a:lnSpc>
                <a:spcPct val="115000"/>
              </a:lnSpc>
              <a:defRPr/>
            </a:pPr>
            <a:endParaRPr lang="en-US" sz="3600" kern="100" dirty="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38" name="Straight Connector 37">
            <a:extLst>
              <a:ext uri="{FF2B5EF4-FFF2-40B4-BE49-F238E27FC236}">
                <a16:creationId xmlns:a16="http://schemas.microsoft.com/office/drawing/2014/main" xmlns="" id="{C9A26859-F599-499C-A905-6877758E89F9}"/>
              </a:ext>
            </a:extLst>
          </p:cNvPr>
          <p:cNvCxnSpPr/>
          <p:nvPr/>
        </p:nvCxnSpPr>
        <p:spPr>
          <a:xfrm>
            <a:off x="9299448" y="1231682"/>
            <a:ext cx="41148" cy="8992283"/>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xmlns="" id="{761421B1-1906-4F8E-BF53-DF1E9D07C1F2}"/>
              </a:ext>
            </a:extLst>
          </p:cNvPr>
          <p:cNvSpPr txBox="1"/>
          <p:nvPr/>
        </p:nvSpPr>
        <p:spPr>
          <a:xfrm>
            <a:off x="332322" y="147988"/>
            <a:ext cx="4043082" cy="738664"/>
          </a:xfrm>
          <a:prstGeom prst="rect">
            <a:avLst/>
          </a:prstGeom>
          <a:solidFill>
            <a:srgbClr val="193498"/>
          </a:solidFill>
          <a:ln w="38100">
            <a:noFill/>
          </a:ln>
        </p:spPr>
        <p:txBody>
          <a:bodyPr wrap="square">
            <a:spAutoFit/>
          </a:bodyPr>
          <a:lstStyle/>
          <a:p>
            <a:pPr algn="ctr">
              <a:spcBef>
                <a:spcPts val="900"/>
              </a:spcBef>
            </a:pPr>
            <a:r>
              <a:rPr lang="en-US" sz="4200" b="1" dirty="0">
                <a:solidFill>
                  <a:schemeClr val="bg1"/>
                </a:solidFill>
                <a:latin typeface="Times New Roman" panose="02020603050405020304" pitchFamily="18" charset="0"/>
                <a:cs typeface="Times New Roman" panose="02020603050405020304" pitchFamily="18" charset="0"/>
              </a:rPr>
              <a:t>1. </a:t>
            </a:r>
            <a:r>
              <a:rPr lang="en-US" sz="4200" b="1" dirty="0" err="1">
                <a:solidFill>
                  <a:schemeClr val="bg1"/>
                </a:solidFill>
                <a:latin typeface="Times New Roman" panose="02020603050405020304" pitchFamily="18" charset="0"/>
                <a:cs typeface="Times New Roman" panose="02020603050405020304" pitchFamily="18" charset="0"/>
              </a:rPr>
              <a:t>Định</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hướng</a:t>
            </a:r>
            <a:endParaRPr lang="en-US" sz="42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3152" y="1011138"/>
            <a:ext cx="9299448" cy="9694962"/>
          </a:xfrm>
          <a:prstGeom prst="rect">
            <a:avLst/>
          </a:prstGeom>
        </p:spPr>
        <p:txBody>
          <a:bodyPr wrap="square">
            <a:spAutoFit/>
          </a:bodyPr>
          <a:lstStyle/>
          <a:p>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“Khi cha tôi còn sống, không biết cha tôi đã dạy truyền miệng cho tôi lúc nào mà tôi thuộc lòng, xúc động và nhớ mãi những câu thơ sau đây trong bài Qua Đèo Ngang của Bà Huyện Thanh Quan: </a:t>
            </a:r>
          </a:p>
          <a:p>
            <a:pPr algn="ctr"/>
            <a:r>
              <a:rPr lang="en-US" sz="2400" i="1" dirty="0" smtClean="0">
                <a:solidFill>
                  <a:srgbClr val="000000"/>
                </a:solidFill>
                <a:latin typeface="Times New Roman" panose="02020603050405020304" pitchFamily="18" charset="0"/>
                <a:cs typeface="Times New Roman" panose="02020603050405020304" pitchFamily="18" charset="0"/>
              </a:rPr>
              <a:t>          </a:t>
            </a:r>
            <a:r>
              <a:rPr lang="vi-VN" sz="2400" i="1" dirty="0" smtClean="0">
                <a:solidFill>
                  <a:srgbClr val="000000"/>
                </a:solidFill>
                <a:latin typeface="Times New Roman" panose="02020603050405020304" pitchFamily="18" charset="0"/>
                <a:cs typeface="Times New Roman" panose="02020603050405020304" pitchFamily="18" charset="0"/>
              </a:rPr>
              <a:t>Bước tới Đèo Ngang, bóng xế tà, </a:t>
            </a:r>
            <a:endParaRPr lang="en-US" sz="2400" i="1" dirty="0">
              <a:solidFill>
                <a:srgbClr val="000000"/>
              </a:solidFill>
              <a:latin typeface="Times New Roman" panose="02020603050405020304" pitchFamily="18" charset="0"/>
              <a:cs typeface="Times New Roman" panose="02020603050405020304" pitchFamily="18" charset="0"/>
            </a:endParaRPr>
          </a:p>
          <a:p>
            <a:pPr algn="ctr"/>
            <a:r>
              <a:rPr lang="vi-VN" sz="2400" i="1" dirty="0" smtClean="0">
                <a:solidFill>
                  <a:srgbClr val="000000"/>
                </a:solidFill>
                <a:latin typeface="Times New Roman" panose="02020603050405020304" pitchFamily="18" charset="0"/>
                <a:cs typeface="Times New Roman" panose="02020603050405020304" pitchFamily="18" charset="0"/>
              </a:rPr>
              <a:t>Cỏ cây chen đá, lá chen hoa</a:t>
            </a:r>
            <a:br>
              <a:rPr lang="vi-VN" sz="2400" i="1" dirty="0" smtClean="0">
                <a:solidFill>
                  <a:srgbClr val="000000"/>
                </a:solidFill>
                <a:latin typeface="Times New Roman" panose="02020603050405020304" pitchFamily="18" charset="0"/>
                <a:cs typeface="Times New Roman" panose="02020603050405020304" pitchFamily="18" charset="0"/>
              </a:rPr>
            </a:br>
            <a:r>
              <a:rPr lang="en-US" sz="2400" i="1" dirty="0" smtClean="0">
                <a:solidFill>
                  <a:srgbClr val="000000"/>
                </a:solidFill>
                <a:latin typeface="Times New Roman" panose="02020603050405020304" pitchFamily="18" charset="0"/>
                <a:cs typeface="Times New Roman" panose="02020603050405020304" pitchFamily="18" charset="0"/>
              </a:rPr>
              <a:t>        </a:t>
            </a:r>
            <a:r>
              <a:rPr lang="vi-VN" sz="2400" i="1" dirty="0" smtClean="0">
                <a:solidFill>
                  <a:srgbClr val="000000"/>
                </a:solidFill>
                <a:latin typeface="Times New Roman" panose="02020603050405020304" pitchFamily="18" charset="0"/>
                <a:cs typeface="Times New Roman" panose="02020603050405020304" pitchFamily="18" charset="0"/>
              </a:rPr>
              <a:t>Lom khom dưới núi, tiều vài chú </a:t>
            </a:r>
            <a:br>
              <a:rPr lang="vi-VN" sz="2400" i="1" dirty="0" smtClean="0">
                <a:solidFill>
                  <a:srgbClr val="000000"/>
                </a:solidFill>
                <a:latin typeface="Times New Roman" panose="02020603050405020304" pitchFamily="18" charset="0"/>
                <a:cs typeface="Times New Roman" panose="02020603050405020304" pitchFamily="18" charset="0"/>
              </a:rPr>
            </a:br>
            <a:r>
              <a:rPr lang="en-US" sz="2400" i="1" dirty="0" smtClean="0">
                <a:solidFill>
                  <a:srgbClr val="000000"/>
                </a:solidFill>
                <a:latin typeface="Times New Roman" panose="02020603050405020304" pitchFamily="18" charset="0"/>
                <a:cs typeface="Times New Roman" panose="02020603050405020304" pitchFamily="18" charset="0"/>
              </a:rPr>
              <a:t>      </a:t>
            </a:r>
            <a:r>
              <a:rPr lang="vi-VN" sz="2400" i="1" dirty="0" smtClean="0">
                <a:solidFill>
                  <a:srgbClr val="000000"/>
                </a:solidFill>
                <a:latin typeface="Times New Roman" panose="02020603050405020304" pitchFamily="18" charset="0"/>
                <a:cs typeface="Times New Roman" panose="02020603050405020304" pitchFamily="18" charset="0"/>
              </a:rPr>
              <a:t>Lác đác bên sông, chợ mấy nhà.</a:t>
            </a:r>
          </a:p>
          <a:p>
            <a:r>
              <a:rPr lang="vi-VN" sz="2400" dirty="0" smtClean="0">
                <a:solidFill>
                  <a:srgbClr val="000000"/>
                </a:solidFill>
                <a:latin typeface="Times New Roman" panose="02020603050405020304" pitchFamily="18" charset="0"/>
                <a:cs typeface="Times New Roman" panose="02020603050405020304" pitchFamily="18" charset="0"/>
              </a:rPr>
              <a:t>Trong trí tưởng tượng, Bà Huyện Thanh Quan đã đưa tôi đến Đèo Ngang dùng vào buổi chiều tà. Chỉ có hai người trên đỉnh đèo mà ngắm cảnh “Có cây chen đá, lá chen hoa". Ngoài sân gác thượng, trước chỗ cha tôi nằm, có mấy cây si, đinh lăng trồng trong chậu và ít được tưới tắm nên càng khẳng khiu, một núi non bộ cũng vì cảnh làm ăn của nhà tôi sa sút nên mốc rêu và nhiều khi tưởng chết khô hết cả mấy núi có cây ghép đá. Nhưng với cảnh cây cô và núi non này, tôi đã tưởng tượng thêm ra sự heo hút của những câu thơ trên kia. Tuổi lên bảy, lên tám của tôi khi ấy lại còn được những rung động này nữa:</a:t>
            </a:r>
          </a:p>
          <a:p>
            <a:pPr algn="ctr"/>
            <a:r>
              <a:rPr lang="en-US" sz="2400" i="1" dirty="0" smtClean="0">
                <a:solidFill>
                  <a:srgbClr val="000000"/>
                </a:solidFill>
                <a:latin typeface="Times New Roman" panose="02020603050405020304" pitchFamily="18" charset="0"/>
                <a:cs typeface="Times New Roman" panose="02020603050405020304" pitchFamily="18" charset="0"/>
              </a:rPr>
              <a:t>         </a:t>
            </a:r>
            <a:r>
              <a:rPr lang="vi-VN" sz="2400" i="1" dirty="0" smtClean="0">
                <a:solidFill>
                  <a:srgbClr val="000000"/>
                </a:solidFill>
                <a:latin typeface="Times New Roman" panose="02020603050405020304" pitchFamily="18" charset="0"/>
                <a:cs typeface="Times New Roman" panose="02020603050405020304" pitchFamily="18" charset="0"/>
              </a:rPr>
              <a:t>Nhớ nước đau lòng con cuốc cuốc,</a:t>
            </a:r>
            <a:br>
              <a:rPr lang="vi-VN" sz="2400" i="1" dirty="0" smtClean="0">
                <a:solidFill>
                  <a:srgbClr val="000000"/>
                </a:solidFill>
                <a:latin typeface="Times New Roman" panose="02020603050405020304" pitchFamily="18" charset="0"/>
                <a:cs typeface="Times New Roman" panose="02020603050405020304" pitchFamily="18" charset="0"/>
              </a:rPr>
            </a:br>
            <a:r>
              <a:rPr lang="en-US" sz="2400" i="1" dirty="0" smtClean="0">
                <a:solidFill>
                  <a:srgbClr val="000000"/>
                </a:solidFill>
                <a:latin typeface="Times New Roman" panose="02020603050405020304" pitchFamily="18" charset="0"/>
                <a:cs typeface="Times New Roman" panose="02020603050405020304" pitchFamily="18" charset="0"/>
              </a:rPr>
              <a:t>        </a:t>
            </a:r>
            <a:r>
              <a:rPr lang="vi-VN" sz="2400" i="1" dirty="0" smtClean="0">
                <a:solidFill>
                  <a:srgbClr val="000000"/>
                </a:solidFill>
                <a:latin typeface="Times New Roman" panose="02020603050405020304" pitchFamily="18" charset="0"/>
                <a:cs typeface="Times New Roman" panose="02020603050405020304" pitchFamily="18" charset="0"/>
              </a:rPr>
              <a:t>Thương nhà mỏi miệng cái gia gia.</a:t>
            </a:r>
            <a:br>
              <a:rPr lang="vi-VN" sz="2400" i="1" dirty="0" smtClean="0">
                <a:solidFill>
                  <a:srgbClr val="000000"/>
                </a:solidFill>
                <a:latin typeface="Times New Roman" panose="02020603050405020304" pitchFamily="18" charset="0"/>
                <a:cs typeface="Times New Roman" panose="02020603050405020304" pitchFamily="18" charset="0"/>
              </a:rPr>
            </a:br>
            <a:r>
              <a:rPr lang="en-US" sz="2400" i="1" dirty="0" smtClean="0">
                <a:solidFill>
                  <a:srgbClr val="000000"/>
                </a:solidFill>
                <a:latin typeface="Times New Roman" panose="02020603050405020304" pitchFamily="18" charset="0"/>
                <a:cs typeface="Times New Roman" panose="02020603050405020304" pitchFamily="18" charset="0"/>
              </a:rPr>
              <a:t>            </a:t>
            </a:r>
            <a:r>
              <a:rPr lang="vi-VN" sz="2400" i="1" dirty="0" smtClean="0">
                <a:solidFill>
                  <a:srgbClr val="000000"/>
                </a:solidFill>
                <a:latin typeface="Times New Roman" panose="02020603050405020304" pitchFamily="18" charset="0"/>
                <a:cs typeface="Times New Roman" panose="02020603050405020304" pitchFamily="18" charset="0"/>
              </a:rPr>
              <a:t>Dừng chân đứng lại, trời, non, nước,</a:t>
            </a:r>
            <a:endParaRPr lang="en-US" sz="2400" i="1" dirty="0" smtClean="0">
              <a:solidFill>
                <a:srgbClr val="000000"/>
              </a:solidFill>
              <a:latin typeface="Times New Roman" panose="02020603050405020304" pitchFamily="18" charset="0"/>
              <a:cs typeface="Times New Roman" panose="02020603050405020304" pitchFamily="18" charset="0"/>
            </a:endParaRPr>
          </a:p>
          <a:p>
            <a:pPr algn="ctr"/>
            <a:r>
              <a:rPr lang="vi-VN" sz="2400" i="1" dirty="0" smtClean="0">
                <a:solidFill>
                  <a:srgbClr val="000000"/>
                </a:solidFill>
                <a:latin typeface="Times New Roman" panose="02020603050405020304" pitchFamily="18" charset="0"/>
                <a:cs typeface="Times New Roman" panose="02020603050405020304" pitchFamily="18" charset="0"/>
              </a:rPr>
              <a:t>Một mảnh tình riêng, ta với ta.</a:t>
            </a:r>
          </a:p>
          <a:p>
            <a:r>
              <a:rPr lang="vi-VN" sz="2400" dirty="0" smtClean="0">
                <a:solidFill>
                  <a:srgbClr val="000000"/>
                </a:solidFill>
                <a:latin typeface="Times New Roman" panose="02020603050405020304" pitchFamily="18" charset="0"/>
                <a:cs typeface="Times New Roman" panose="02020603050405020304" pitchFamily="18" charset="0"/>
              </a:rPr>
              <a:t>Không ai bày cách cho tôi cảm xúc, nhưng tôi cứ nghe thấy những tiếng đanh đanh khắc khoải “cuốc cuốc” vang lên. Và hai tiếng “non, nước” dào dạt như có sóng. Sau đó, cả cảnh vật đều lặng đi để dâng lên một cái gì bảng bạc và trong trắng như sương tuyết.”.</a:t>
            </a:r>
            <a:endParaRPr lang="en-US" sz="2400" dirty="0" smtClean="0">
              <a:solidFill>
                <a:srgbClr val="000000"/>
              </a:solidFill>
              <a:latin typeface="Times New Roman" panose="02020603050405020304" pitchFamily="18" charset="0"/>
              <a:cs typeface="Times New Roman" panose="02020603050405020304" pitchFamily="18" charset="0"/>
            </a:endParaRPr>
          </a:p>
          <a:p>
            <a:pPr algn="r"/>
            <a:r>
              <a:rPr lang="vi-VN" sz="2400" b="1" i="1" dirty="0" smtClean="0">
                <a:solidFill>
                  <a:srgbClr val="000000"/>
                </a:solidFill>
                <a:latin typeface="Times New Roman" panose="02020603050405020304" pitchFamily="18" charset="0"/>
                <a:cs typeface="Times New Roman" panose="02020603050405020304" pitchFamily="18" charset="0"/>
              </a:rPr>
              <a:t>(Theo Nguyên Hồng. Một tuổi thơ văn, NXB Kim Đồng, Hà Nội, 2006)</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0227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7451333" y="7422093"/>
            <a:ext cx="13778774" cy="6355459"/>
          </a:xfrm>
          <a:prstGeom prst="rect">
            <a:avLst/>
          </a:prstGeom>
        </p:spPr>
      </p:pic>
      <p:pic>
        <p:nvPicPr>
          <p:cNvPr id="3" name="Picture 3"/>
          <p:cNvPicPr>
            <a:picLocks noChangeAspect="1"/>
          </p:cNvPicPr>
          <p:nvPr/>
        </p:nvPicPr>
        <p:blipFill>
          <a:blip r:embed="rId4"/>
          <a:srcRect/>
          <a:stretch>
            <a:fillRect/>
          </a:stretch>
        </p:blipFill>
        <p:spPr>
          <a:xfrm>
            <a:off x="15758071" y="3689207"/>
            <a:ext cx="4607903" cy="610318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925114" y="-1028700"/>
            <a:ext cx="1832956" cy="4114800"/>
          </a:xfrm>
          <a:prstGeom prst="rect">
            <a:avLst/>
          </a:prstGeom>
        </p:spPr>
      </p:pic>
      <p:pic>
        <p:nvPicPr>
          <p:cNvPr id="6" name="Picture 6"/>
          <p:cNvPicPr>
            <a:picLocks noChangeAspect="1"/>
          </p:cNvPicPr>
          <p:nvPr/>
        </p:nvPicPr>
        <p:blipFill>
          <a:blip r:embed="rId7"/>
          <a:srcRect/>
          <a:stretch>
            <a:fillRect/>
          </a:stretch>
        </p:blipFill>
        <p:spPr>
          <a:xfrm rot="-2061635">
            <a:off x="-871283" y="298871"/>
            <a:ext cx="6334366" cy="3349296"/>
          </a:xfrm>
          <a:prstGeom prst="rect">
            <a:avLst/>
          </a:prstGeom>
        </p:spPr>
      </p:pic>
      <p:pic>
        <p:nvPicPr>
          <p:cNvPr id="7" name="Picture 7"/>
          <p:cNvPicPr>
            <a:picLocks noChangeAspect="1"/>
          </p:cNvPicPr>
          <p:nvPr/>
        </p:nvPicPr>
        <p:blipFill>
          <a:blip r:embed="rId3"/>
          <a:srcRect/>
          <a:stretch>
            <a:fillRect/>
          </a:stretch>
        </p:blipFill>
        <p:spPr>
          <a:xfrm>
            <a:off x="-1033801" y="7850747"/>
            <a:ext cx="13778774" cy="6355459"/>
          </a:xfrm>
          <a:prstGeom prst="rect">
            <a:avLst/>
          </a:prstGeom>
        </p:spPr>
      </p:pic>
      <p:pic>
        <p:nvPicPr>
          <p:cNvPr id="8" name="Picture 8"/>
          <p:cNvPicPr>
            <a:picLocks noChangeAspect="1"/>
          </p:cNvPicPr>
          <p:nvPr/>
        </p:nvPicPr>
        <p:blipFill>
          <a:blip r:embed="rId4"/>
          <a:srcRect/>
          <a:stretch>
            <a:fillRect/>
          </a:stretch>
        </p:blipFill>
        <p:spPr>
          <a:xfrm rot="-1334791">
            <a:off x="15433691" y="5998086"/>
            <a:ext cx="4607903" cy="6103183"/>
          </a:xfrm>
          <a:prstGeom prst="rect">
            <a:avLst/>
          </a:prstGeom>
        </p:spPr>
      </p:pic>
      <p:pic>
        <p:nvPicPr>
          <p:cNvPr id="5" name="Picture 4"/>
          <p:cNvPicPr>
            <a:picLocks noChangeAspect="1"/>
          </p:cNvPicPr>
          <p:nvPr/>
        </p:nvPicPr>
        <p:blipFill>
          <a:blip r:embed="rId8"/>
          <a:stretch>
            <a:fillRect/>
          </a:stretch>
        </p:blipFill>
        <p:spPr>
          <a:xfrm>
            <a:off x="3078095" y="3105444"/>
            <a:ext cx="11365677" cy="3020651"/>
          </a:xfrm>
          <a:prstGeom prst="rect">
            <a:avLst/>
          </a:prstGeom>
        </p:spPr>
      </p:pic>
    </p:spTree>
    <p:extLst>
      <p:ext uri="{BB962C8B-B14F-4D97-AF65-F5344CB8AC3E}">
        <p14:creationId xmlns:p14="http://schemas.microsoft.com/office/powerpoint/2010/main" val="456197746"/>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7765194" y="7912108"/>
            <a:ext cx="13778774" cy="6355459"/>
          </a:xfrm>
          <a:prstGeom prst="rect">
            <a:avLst/>
          </a:prstGeom>
        </p:spPr>
      </p:pic>
      <p:pic>
        <p:nvPicPr>
          <p:cNvPr id="3" name="Picture 3"/>
          <p:cNvPicPr>
            <a:picLocks noChangeAspect="1"/>
          </p:cNvPicPr>
          <p:nvPr/>
        </p:nvPicPr>
        <p:blipFill>
          <a:blip r:embed="rId4"/>
          <a:srcRect/>
          <a:stretch>
            <a:fillRect/>
          </a:stretch>
        </p:blipFill>
        <p:spPr>
          <a:xfrm>
            <a:off x="16473179" y="4990345"/>
            <a:ext cx="4607903" cy="610318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758071" y="-787836"/>
            <a:ext cx="1832956" cy="4114800"/>
          </a:xfrm>
          <a:prstGeom prst="rect">
            <a:avLst/>
          </a:prstGeom>
        </p:spPr>
      </p:pic>
      <p:pic>
        <p:nvPicPr>
          <p:cNvPr id="7" name="Picture 7"/>
          <p:cNvPicPr>
            <a:picLocks noChangeAspect="1"/>
          </p:cNvPicPr>
          <p:nvPr/>
        </p:nvPicPr>
        <p:blipFill>
          <a:blip r:embed="rId3"/>
          <a:srcRect/>
          <a:stretch>
            <a:fillRect/>
          </a:stretch>
        </p:blipFill>
        <p:spPr>
          <a:xfrm>
            <a:off x="-990600" y="8394603"/>
            <a:ext cx="13778774" cy="6355459"/>
          </a:xfrm>
          <a:prstGeom prst="rect">
            <a:avLst/>
          </a:prstGeom>
        </p:spPr>
      </p:pic>
      <p:pic>
        <p:nvPicPr>
          <p:cNvPr id="8" name="Picture 8"/>
          <p:cNvPicPr>
            <a:picLocks noChangeAspect="1"/>
          </p:cNvPicPr>
          <p:nvPr/>
        </p:nvPicPr>
        <p:blipFill>
          <a:blip r:embed="rId4"/>
          <a:srcRect/>
          <a:stretch>
            <a:fillRect/>
          </a:stretch>
        </p:blipFill>
        <p:spPr>
          <a:xfrm rot="-1334791">
            <a:off x="15638393" y="6776984"/>
            <a:ext cx="4607903" cy="6103183"/>
          </a:xfrm>
          <a:prstGeom prst="rect">
            <a:avLst/>
          </a:prstGeom>
        </p:spPr>
      </p:pic>
      <p:grpSp>
        <p:nvGrpSpPr>
          <p:cNvPr id="11" name="Group 10"/>
          <p:cNvGrpSpPr/>
          <p:nvPr/>
        </p:nvGrpSpPr>
        <p:grpSpPr>
          <a:xfrm>
            <a:off x="1752600" y="3086100"/>
            <a:ext cx="2021754" cy="2121764"/>
            <a:chOff x="7383676" y="5054516"/>
            <a:chExt cx="2681172" cy="2681172"/>
          </a:xfrm>
        </p:grpSpPr>
        <p:grpSp>
          <p:nvGrpSpPr>
            <p:cNvPr id="12" name="Group 8"/>
            <p:cNvGrpSpPr/>
            <p:nvPr/>
          </p:nvGrpSpPr>
          <p:grpSpPr>
            <a:xfrm>
              <a:off x="7383676" y="5054516"/>
              <a:ext cx="2681172" cy="2681172"/>
              <a:chOff x="0" y="0"/>
              <a:chExt cx="812800" cy="812800"/>
            </a:xfrm>
          </p:grpSpPr>
          <p:sp>
            <p:nvSpPr>
              <p:cNvPr id="16"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CD6B"/>
              </a:solidFill>
            </p:spPr>
          </p:sp>
          <p:sp>
            <p:nvSpPr>
              <p:cNvPr id="17" name="TextBox 10"/>
              <p:cNvSpPr txBox="1"/>
              <p:nvPr/>
            </p:nvSpPr>
            <p:spPr>
              <a:xfrm>
                <a:off x="76200" y="-19050"/>
                <a:ext cx="660400" cy="755650"/>
              </a:xfrm>
              <a:prstGeom prst="rect">
                <a:avLst/>
              </a:prstGeom>
            </p:spPr>
            <p:txBody>
              <a:bodyPr lIns="50800" tIns="50800" rIns="50800" bIns="50800" rtlCol="0" anchor="ctr"/>
              <a:lstStyle/>
              <a:p>
                <a:pPr algn="just">
                  <a:lnSpc>
                    <a:spcPts val="3220"/>
                  </a:lnSpc>
                </a:pPr>
                <a:endParaRPr sz="4400">
                  <a:solidFill>
                    <a:prstClr val="black"/>
                  </a:solidFill>
                  <a:latin typeface="Times New Roman" panose="02020603050405020304" pitchFamily="18" charset="0"/>
                  <a:cs typeface="Times New Roman" panose="02020603050405020304" pitchFamily="18" charset="0"/>
                </a:endParaRPr>
              </a:p>
            </p:txBody>
          </p:sp>
        </p:grpSp>
        <p:grpSp>
          <p:nvGrpSpPr>
            <p:cNvPr id="13" name="Group 14"/>
            <p:cNvGrpSpPr/>
            <p:nvPr/>
          </p:nvGrpSpPr>
          <p:grpSpPr>
            <a:xfrm>
              <a:off x="7835498" y="5497251"/>
              <a:ext cx="1795701" cy="1795701"/>
              <a:chOff x="0" y="0"/>
              <a:chExt cx="812800" cy="812800"/>
            </a:xfrm>
          </p:grpSpPr>
          <p:sp>
            <p:nvSpPr>
              <p:cNvPr id="14"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BF5"/>
              </a:solidFill>
            </p:spPr>
          </p:sp>
          <p:sp>
            <p:nvSpPr>
              <p:cNvPr id="15" name="TextBox 16"/>
              <p:cNvSpPr txBox="1"/>
              <p:nvPr/>
            </p:nvSpPr>
            <p:spPr>
              <a:xfrm>
                <a:off x="76200" y="-19050"/>
                <a:ext cx="660400" cy="755650"/>
              </a:xfrm>
              <a:prstGeom prst="rect">
                <a:avLst/>
              </a:prstGeom>
            </p:spPr>
            <p:txBody>
              <a:bodyPr lIns="50800" tIns="50800" rIns="50800" bIns="50800" rtlCol="0" anchor="ctr"/>
              <a:lstStyle/>
              <a:p>
                <a:pPr algn="just">
                  <a:lnSpc>
                    <a:spcPts val="3220"/>
                  </a:lnSpc>
                </a:pPr>
                <a:endParaRPr sz="4400">
                  <a:solidFill>
                    <a:prstClr val="black"/>
                  </a:solidFill>
                  <a:latin typeface="Times New Roman" panose="02020603050405020304" pitchFamily="18" charset="0"/>
                  <a:cs typeface="Times New Roman" panose="02020603050405020304" pitchFamily="18" charset="0"/>
                </a:endParaRPr>
              </a:p>
            </p:txBody>
          </p:sp>
        </p:grpSp>
      </p:grpSp>
      <p:grpSp>
        <p:nvGrpSpPr>
          <p:cNvPr id="18" name="Group 17"/>
          <p:cNvGrpSpPr/>
          <p:nvPr/>
        </p:nvGrpSpPr>
        <p:grpSpPr>
          <a:xfrm>
            <a:off x="2722057" y="2011470"/>
            <a:ext cx="2049787" cy="1978745"/>
            <a:chOff x="9331777" y="3552005"/>
            <a:chExt cx="2681172" cy="2681172"/>
          </a:xfrm>
        </p:grpSpPr>
        <p:grpSp>
          <p:nvGrpSpPr>
            <p:cNvPr id="19" name="Group 11"/>
            <p:cNvGrpSpPr/>
            <p:nvPr/>
          </p:nvGrpSpPr>
          <p:grpSpPr>
            <a:xfrm>
              <a:off x="9331777" y="3552005"/>
              <a:ext cx="2681172" cy="2681172"/>
              <a:chOff x="0" y="0"/>
              <a:chExt cx="812800" cy="812800"/>
            </a:xfrm>
          </p:grpSpPr>
          <p:sp>
            <p:nvSpPr>
              <p:cNvPr id="23"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2D198"/>
              </a:solidFill>
            </p:spPr>
          </p:sp>
          <p:sp>
            <p:nvSpPr>
              <p:cNvPr id="24" name="TextBox 13"/>
              <p:cNvSpPr txBox="1"/>
              <p:nvPr/>
            </p:nvSpPr>
            <p:spPr>
              <a:xfrm>
                <a:off x="76200" y="-19050"/>
                <a:ext cx="660400" cy="755650"/>
              </a:xfrm>
              <a:prstGeom prst="rect">
                <a:avLst/>
              </a:prstGeom>
            </p:spPr>
            <p:txBody>
              <a:bodyPr lIns="50800" tIns="50800" rIns="50800" bIns="50800" rtlCol="0" anchor="ctr"/>
              <a:lstStyle/>
              <a:p>
                <a:pPr algn="just">
                  <a:lnSpc>
                    <a:spcPts val="3220"/>
                  </a:lnSpc>
                </a:pPr>
                <a:endParaRPr sz="4400">
                  <a:solidFill>
                    <a:prstClr val="black"/>
                  </a:solidFill>
                  <a:latin typeface="Times New Roman" panose="02020603050405020304" pitchFamily="18" charset="0"/>
                  <a:cs typeface="Times New Roman" panose="02020603050405020304" pitchFamily="18" charset="0"/>
                </a:endParaRPr>
              </a:p>
            </p:txBody>
          </p:sp>
        </p:grpSp>
        <p:grpSp>
          <p:nvGrpSpPr>
            <p:cNvPr id="20" name="Group 17"/>
            <p:cNvGrpSpPr/>
            <p:nvPr/>
          </p:nvGrpSpPr>
          <p:grpSpPr>
            <a:xfrm>
              <a:off x="9774512" y="3994741"/>
              <a:ext cx="1795701" cy="1795701"/>
              <a:chOff x="0" y="0"/>
              <a:chExt cx="812800" cy="812800"/>
            </a:xfrm>
          </p:grpSpPr>
          <p:sp>
            <p:nvSpPr>
              <p:cNvPr id="21"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BF5"/>
              </a:solidFill>
            </p:spPr>
          </p:sp>
          <p:sp>
            <p:nvSpPr>
              <p:cNvPr id="22" name="TextBox 19"/>
              <p:cNvSpPr txBox="1"/>
              <p:nvPr/>
            </p:nvSpPr>
            <p:spPr>
              <a:xfrm>
                <a:off x="76200" y="-19050"/>
                <a:ext cx="660400" cy="755650"/>
              </a:xfrm>
              <a:prstGeom prst="rect">
                <a:avLst/>
              </a:prstGeom>
            </p:spPr>
            <p:txBody>
              <a:bodyPr lIns="50800" tIns="50800" rIns="50800" bIns="50800" rtlCol="0" anchor="ctr"/>
              <a:lstStyle/>
              <a:p>
                <a:pPr algn="just">
                  <a:lnSpc>
                    <a:spcPts val="3220"/>
                  </a:lnSpc>
                </a:pPr>
                <a:endParaRPr sz="4400">
                  <a:solidFill>
                    <a:prstClr val="black"/>
                  </a:solidFill>
                  <a:latin typeface="Times New Roman" panose="02020603050405020304" pitchFamily="18" charset="0"/>
                  <a:cs typeface="Times New Roman" panose="02020603050405020304" pitchFamily="18" charset="0"/>
                </a:endParaRPr>
              </a:p>
            </p:txBody>
          </p:sp>
        </p:grpSp>
      </p:grpSp>
      <p:grpSp>
        <p:nvGrpSpPr>
          <p:cNvPr id="25" name="Group 24"/>
          <p:cNvGrpSpPr/>
          <p:nvPr/>
        </p:nvGrpSpPr>
        <p:grpSpPr>
          <a:xfrm>
            <a:off x="1610819" y="956895"/>
            <a:ext cx="1995192" cy="2092411"/>
            <a:chOff x="7383676" y="2211420"/>
            <a:chExt cx="2681172" cy="2681172"/>
          </a:xfrm>
        </p:grpSpPr>
        <p:grpSp>
          <p:nvGrpSpPr>
            <p:cNvPr id="26" name="Group 5"/>
            <p:cNvGrpSpPr/>
            <p:nvPr/>
          </p:nvGrpSpPr>
          <p:grpSpPr>
            <a:xfrm>
              <a:off x="7383676" y="2211420"/>
              <a:ext cx="2681172" cy="2681172"/>
              <a:chOff x="0" y="0"/>
              <a:chExt cx="812800" cy="812800"/>
            </a:xfrm>
          </p:grpSpPr>
          <p:sp>
            <p:nvSpPr>
              <p:cNvPr id="30"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B8F5C"/>
              </a:solidFill>
            </p:spPr>
          </p:sp>
          <p:sp>
            <p:nvSpPr>
              <p:cNvPr id="31" name="TextBox 7"/>
              <p:cNvSpPr txBox="1"/>
              <p:nvPr/>
            </p:nvSpPr>
            <p:spPr>
              <a:xfrm>
                <a:off x="76200" y="-19050"/>
                <a:ext cx="660400" cy="755650"/>
              </a:xfrm>
              <a:prstGeom prst="rect">
                <a:avLst/>
              </a:prstGeom>
            </p:spPr>
            <p:txBody>
              <a:bodyPr lIns="50800" tIns="50800" rIns="50800" bIns="50800" rtlCol="0" anchor="ctr"/>
              <a:lstStyle/>
              <a:p>
                <a:pPr algn="just">
                  <a:lnSpc>
                    <a:spcPts val="3220"/>
                  </a:lnSpc>
                </a:pPr>
                <a:endParaRPr sz="4400">
                  <a:solidFill>
                    <a:prstClr val="black"/>
                  </a:solidFill>
                  <a:latin typeface="Times New Roman" panose="02020603050405020304" pitchFamily="18" charset="0"/>
                  <a:cs typeface="Times New Roman" panose="02020603050405020304" pitchFamily="18" charset="0"/>
                </a:endParaRPr>
              </a:p>
            </p:txBody>
          </p:sp>
        </p:grpSp>
        <p:grpSp>
          <p:nvGrpSpPr>
            <p:cNvPr id="27" name="Group 20"/>
            <p:cNvGrpSpPr/>
            <p:nvPr/>
          </p:nvGrpSpPr>
          <p:grpSpPr>
            <a:xfrm>
              <a:off x="7826411" y="2654155"/>
              <a:ext cx="1795701" cy="1795701"/>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BF5"/>
              </a:solidFill>
            </p:spPr>
          </p:sp>
          <p:sp>
            <p:nvSpPr>
              <p:cNvPr id="29" name="TextBox 22"/>
              <p:cNvSpPr txBox="1"/>
              <p:nvPr/>
            </p:nvSpPr>
            <p:spPr>
              <a:xfrm>
                <a:off x="76200" y="-19050"/>
                <a:ext cx="660400" cy="755650"/>
              </a:xfrm>
              <a:prstGeom prst="rect">
                <a:avLst/>
              </a:prstGeom>
            </p:spPr>
            <p:txBody>
              <a:bodyPr lIns="50800" tIns="50800" rIns="50800" bIns="50800" rtlCol="0" anchor="ctr"/>
              <a:lstStyle/>
              <a:p>
                <a:pPr algn="just">
                  <a:lnSpc>
                    <a:spcPts val="3220"/>
                  </a:lnSpc>
                </a:pPr>
                <a:endParaRPr sz="4400">
                  <a:solidFill>
                    <a:prstClr val="black"/>
                  </a:solidFill>
                  <a:latin typeface="Times New Roman" panose="02020603050405020304" pitchFamily="18" charset="0"/>
                  <a:cs typeface="Times New Roman" panose="02020603050405020304" pitchFamily="18" charset="0"/>
                </a:endParaRPr>
              </a:p>
            </p:txBody>
          </p:sp>
        </p:grpSp>
      </p:grpSp>
      <p:grpSp>
        <p:nvGrpSpPr>
          <p:cNvPr id="32" name="Group 31"/>
          <p:cNvGrpSpPr/>
          <p:nvPr/>
        </p:nvGrpSpPr>
        <p:grpSpPr>
          <a:xfrm>
            <a:off x="477053" y="2209872"/>
            <a:ext cx="1933231" cy="1867696"/>
            <a:chOff x="5394621" y="3570128"/>
            <a:chExt cx="2681172" cy="2681172"/>
          </a:xfrm>
        </p:grpSpPr>
        <p:grpSp>
          <p:nvGrpSpPr>
            <p:cNvPr id="33" name="Group 2"/>
            <p:cNvGrpSpPr/>
            <p:nvPr/>
          </p:nvGrpSpPr>
          <p:grpSpPr>
            <a:xfrm>
              <a:off x="5394621" y="3570128"/>
              <a:ext cx="2681172" cy="2681172"/>
              <a:chOff x="0" y="0"/>
              <a:chExt cx="812800" cy="812800"/>
            </a:xfrm>
          </p:grpSpPr>
          <p:sp>
            <p:nvSpPr>
              <p:cNvPr id="37"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3CBFC"/>
              </a:solidFill>
            </p:spPr>
          </p:sp>
          <p:sp>
            <p:nvSpPr>
              <p:cNvPr id="38" name="TextBox 4"/>
              <p:cNvSpPr txBox="1"/>
              <p:nvPr/>
            </p:nvSpPr>
            <p:spPr>
              <a:xfrm>
                <a:off x="76200" y="-19050"/>
                <a:ext cx="660400" cy="755650"/>
              </a:xfrm>
              <a:prstGeom prst="rect">
                <a:avLst/>
              </a:prstGeom>
            </p:spPr>
            <p:txBody>
              <a:bodyPr lIns="50800" tIns="50800" rIns="50800" bIns="50800" rtlCol="0" anchor="ctr"/>
              <a:lstStyle/>
              <a:p>
                <a:pPr algn="just">
                  <a:lnSpc>
                    <a:spcPts val="3220"/>
                  </a:lnSpc>
                </a:pPr>
                <a:endParaRPr sz="4400">
                  <a:solidFill>
                    <a:prstClr val="black"/>
                  </a:solidFill>
                  <a:latin typeface="Times New Roman" panose="02020603050405020304" pitchFamily="18" charset="0"/>
                  <a:cs typeface="Times New Roman" panose="02020603050405020304" pitchFamily="18" charset="0"/>
                </a:endParaRPr>
              </a:p>
            </p:txBody>
          </p:sp>
        </p:grpSp>
        <p:grpSp>
          <p:nvGrpSpPr>
            <p:cNvPr id="34" name="Group 23"/>
            <p:cNvGrpSpPr/>
            <p:nvPr/>
          </p:nvGrpSpPr>
          <p:grpSpPr>
            <a:xfrm>
              <a:off x="5857505" y="4007280"/>
              <a:ext cx="1795701" cy="1795701"/>
              <a:chOff x="0" y="0"/>
              <a:chExt cx="812800" cy="812800"/>
            </a:xfrm>
          </p:grpSpPr>
          <p:sp>
            <p:nvSpPr>
              <p:cNvPr id="35"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BF5"/>
              </a:solidFill>
            </p:spPr>
          </p:sp>
          <p:sp>
            <p:nvSpPr>
              <p:cNvPr id="36" name="TextBox 25"/>
              <p:cNvSpPr txBox="1"/>
              <p:nvPr/>
            </p:nvSpPr>
            <p:spPr>
              <a:xfrm>
                <a:off x="76200" y="-19050"/>
                <a:ext cx="660400" cy="755650"/>
              </a:xfrm>
              <a:prstGeom prst="rect">
                <a:avLst/>
              </a:prstGeom>
            </p:spPr>
            <p:txBody>
              <a:bodyPr lIns="50800" tIns="50800" rIns="50800" bIns="50800" rtlCol="0" anchor="ctr"/>
              <a:lstStyle/>
              <a:p>
                <a:pPr algn="just">
                  <a:lnSpc>
                    <a:spcPts val="3220"/>
                  </a:lnSpc>
                </a:pPr>
                <a:endParaRPr sz="4400">
                  <a:solidFill>
                    <a:prstClr val="black"/>
                  </a:solidFill>
                  <a:latin typeface="Times New Roman" panose="02020603050405020304" pitchFamily="18" charset="0"/>
                  <a:cs typeface="Times New Roman" panose="02020603050405020304" pitchFamily="18" charset="0"/>
                </a:endParaRPr>
              </a:p>
            </p:txBody>
          </p:sp>
        </p:grpSp>
      </p:grpSp>
      <p:pic>
        <p:nvPicPr>
          <p:cNvPr id="5" name="Picture 4"/>
          <p:cNvPicPr>
            <a:picLocks noChangeAspect="1"/>
          </p:cNvPicPr>
          <p:nvPr/>
        </p:nvPicPr>
        <p:blipFill>
          <a:blip r:embed="rId7"/>
          <a:stretch>
            <a:fillRect/>
          </a:stretch>
        </p:blipFill>
        <p:spPr>
          <a:xfrm>
            <a:off x="3825006" y="471937"/>
            <a:ext cx="12424725" cy="6383065"/>
          </a:xfrm>
          <a:prstGeom prst="rect">
            <a:avLst/>
          </a:prstGeom>
        </p:spPr>
      </p:pic>
      <p:sp>
        <p:nvSpPr>
          <p:cNvPr id="40" name="Rectangle 39"/>
          <p:cNvSpPr/>
          <p:nvPr/>
        </p:nvSpPr>
        <p:spPr>
          <a:xfrm>
            <a:off x="2673187" y="5241170"/>
            <a:ext cx="12867551" cy="2800767"/>
          </a:xfrm>
          <a:prstGeom prst="rect">
            <a:avLst/>
          </a:prstGeom>
        </p:spPr>
        <p:txBody>
          <a:bodyPr wrap="square">
            <a:spAutoFit/>
          </a:bodyPr>
          <a:lstStyle/>
          <a:p>
            <a:pPr algn="just"/>
            <a:r>
              <a:rPr lang="vi-VN" sz="4400" b="1" dirty="0">
                <a:solidFill>
                  <a:srgbClr val="222222"/>
                </a:solidFill>
                <a:latin typeface="+mj-lt"/>
              </a:rPr>
              <a:t>Luật chơi: </a:t>
            </a:r>
            <a:r>
              <a:rPr lang="vi-VN" sz="4400" dirty="0">
                <a:solidFill>
                  <a:srgbClr val="222222"/>
                </a:solidFill>
                <a:latin typeface="+mj-lt"/>
              </a:rPr>
              <a:t>Mỗi đội cử 5 HS đại diện tham gia trò chơi. Mỗi bạn cầm 1 tờ giấy, ghi 1 từ có thể điền vào chỗ trống. Đội nào hoàn thành trước, đúng và lý giải hợp lý sẽ giành chiến thắng.</a:t>
            </a:r>
            <a:endParaRPr lang="en-US" sz="4400" dirty="0">
              <a:latin typeface="+mj-lt"/>
            </a:endParaRPr>
          </a:p>
        </p:txBody>
      </p:sp>
    </p:spTree>
    <p:extLst>
      <p:ext uri="{BB962C8B-B14F-4D97-AF65-F5344CB8AC3E}">
        <p14:creationId xmlns:p14="http://schemas.microsoft.com/office/powerpoint/2010/main" val="1769799749"/>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flipH="1">
            <a:off x="-762000" y="-772312"/>
            <a:ext cx="6579347" cy="2623515"/>
          </a:xfrm>
          <a:prstGeom prst="rect">
            <a:avLst/>
          </a:prstGeom>
        </p:spPr>
      </p:pic>
      <p:sp>
        <p:nvSpPr>
          <p:cNvPr id="9" name="TextBox 8"/>
          <p:cNvSpPr txBox="1"/>
          <p:nvPr/>
        </p:nvSpPr>
        <p:spPr>
          <a:xfrm>
            <a:off x="919298" y="1829269"/>
            <a:ext cx="16009895" cy="1446550"/>
          </a:xfrm>
          <a:prstGeom prst="rect">
            <a:avLst/>
          </a:prstGeom>
          <a:noFill/>
        </p:spPr>
        <p:txBody>
          <a:bodyPr wrap="square" rtlCol="0">
            <a:spAutoFit/>
          </a:bodyPr>
          <a:lstStyle/>
          <a:p>
            <a:r>
              <a:rPr lang="vi-VN" sz="4400" b="1" dirty="0">
                <a:latin typeface="Times New Roman" panose="02020603050405020304" pitchFamily="18" charset="0"/>
                <a:cs typeface="Times New Roman" panose="02020603050405020304" pitchFamily="18" charset="0"/>
              </a:rPr>
              <a:t>a) Chọn những tiếng trong ngoặc đơn phù hợp với chỗ trống (…). Từ đó, xác định cách gieo vần ở mỗi khổ thơ</a:t>
            </a:r>
            <a:r>
              <a:rPr lang="vi-VN" sz="4400" b="1" dirty="0" smtClean="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676400" y="4452784"/>
            <a:ext cx="4472202" cy="1138773"/>
          </a:xfrm>
          <a:prstGeom prst="rect">
            <a:avLst/>
          </a:prstGeom>
          <a:solidFill>
            <a:schemeClr val="accent3">
              <a:lumMod val="40000"/>
              <a:lumOff val="60000"/>
            </a:schemeClr>
          </a:solidFill>
        </p:spPr>
        <p:txBody>
          <a:bodyPr wrap="square" rtlCol="0" anchor="ctr">
            <a:spAutoFit/>
          </a:bodyPr>
          <a:lstStyle/>
          <a:p>
            <a:pPr algn="ctr"/>
            <a:endParaRPr lang="en-US" sz="2400" i="1" dirty="0">
              <a:solidFill>
                <a:prstClr val="black"/>
              </a:solidFill>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giếng</a:t>
            </a:r>
            <a:r>
              <a:rPr lang="en-US" sz="4400" dirty="0">
                <a:latin typeface="Times New Roman" panose="02020603050405020304" pitchFamily="18" charset="0"/>
                <a:cs typeface="Times New Roman" panose="02020603050405020304" pitchFamily="18" charset="0"/>
              </a:rPr>
              <a:t>)</a:t>
            </a:r>
            <a:endParaRPr lang="en-US" sz="1575" i="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994147" y="3485276"/>
            <a:ext cx="7529648" cy="3170099"/>
          </a:xfrm>
          <a:prstGeom prst="rect">
            <a:avLst/>
          </a:prstGeom>
          <a:noFill/>
        </p:spPr>
        <p:txBody>
          <a:bodyPr wrap="square" rtlCol="0">
            <a:spAutoFit/>
          </a:bodyPr>
          <a:lstStyle/>
          <a:p>
            <a:r>
              <a:rPr lang="vi-VN" sz="4000" i="1" dirty="0">
                <a:latin typeface="Times New Roman" panose="02020603050405020304" pitchFamily="18" charset="0"/>
                <a:cs typeface="Times New Roman" panose="02020603050405020304" pitchFamily="18" charset="0"/>
              </a:rPr>
              <a:t>Mặt Trời lặn xuống bờ ao</a:t>
            </a:r>
          </a:p>
          <a:p>
            <a:r>
              <a:rPr lang="vi-VN" sz="4000" i="1" dirty="0">
                <a:latin typeface="Times New Roman" panose="02020603050405020304" pitchFamily="18" charset="0"/>
                <a:cs typeface="Times New Roman" panose="02020603050405020304" pitchFamily="18" charset="0"/>
              </a:rPr>
              <a:t>Ngọn khói xanh lên lúng liếng</a:t>
            </a:r>
          </a:p>
          <a:p>
            <a:r>
              <a:rPr lang="vi-VN" sz="4000" i="1" dirty="0">
                <a:latin typeface="Times New Roman" panose="02020603050405020304" pitchFamily="18" charset="0"/>
                <a:cs typeface="Times New Roman" panose="02020603050405020304" pitchFamily="18" charset="0"/>
              </a:rPr>
              <a:t>Vườn sau gió chẳng đuổi nhau</a:t>
            </a:r>
          </a:p>
          <a:p>
            <a:r>
              <a:rPr lang="vi-VN" sz="4000" i="1" dirty="0">
                <a:latin typeface="Times New Roman" panose="02020603050405020304" pitchFamily="18" charset="0"/>
                <a:cs typeface="Times New Roman" panose="02020603050405020304" pitchFamily="18" charset="0"/>
              </a:rPr>
              <a:t>Lá vẫn bay vàng sân </a:t>
            </a:r>
            <a:r>
              <a:rPr lang="en-US" sz="4000" i="1" dirty="0" smtClean="0">
                <a:latin typeface="Times New Roman" panose="02020603050405020304" pitchFamily="18" charset="0"/>
                <a:cs typeface="Times New Roman" panose="02020603050405020304" pitchFamily="18" charset="0"/>
              </a:rPr>
              <a:t>….</a:t>
            </a:r>
            <a:r>
              <a:rPr lang="vi-VN" sz="4000" i="1" dirty="0" smtClean="0">
                <a:latin typeface="Times New Roman" panose="02020603050405020304" pitchFamily="18" charset="0"/>
                <a:cs typeface="Times New Roman" panose="02020603050405020304" pitchFamily="18" charset="0"/>
              </a:rPr>
              <a:t>…</a:t>
            </a:r>
            <a:endParaRPr lang="vi-VN" sz="4000" i="1" dirty="0">
              <a:latin typeface="Times New Roman" panose="02020603050405020304" pitchFamily="18" charset="0"/>
              <a:cs typeface="Times New Roman" panose="02020603050405020304" pitchFamily="18" charset="0"/>
            </a:endParaRPr>
          </a:p>
          <a:p>
            <a:pPr algn="r"/>
            <a:r>
              <a:rPr lang="vi-VN" sz="4000" i="1" dirty="0">
                <a:latin typeface="Times New Roman" panose="02020603050405020304" pitchFamily="18" charset="0"/>
                <a:cs typeface="Times New Roman" panose="02020603050405020304" pitchFamily="18" charset="0"/>
              </a:rPr>
              <a:t>(Trần Đăng Khoa)</a:t>
            </a:r>
          </a:p>
        </p:txBody>
      </p:sp>
      <p:sp>
        <p:nvSpPr>
          <p:cNvPr id="12" name="TextBox 11"/>
          <p:cNvSpPr txBox="1"/>
          <p:nvPr/>
        </p:nvSpPr>
        <p:spPr>
          <a:xfrm>
            <a:off x="1676400" y="7109715"/>
            <a:ext cx="4472202" cy="2123658"/>
          </a:xfrm>
          <a:prstGeom prst="rect">
            <a:avLst/>
          </a:prstGeom>
          <a:solidFill>
            <a:schemeClr val="accent3">
              <a:lumMod val="40000"/>
              <a:lumOff val="60000"/>
            </a:schemeClr>
          </a:solidFill>
        </p:spPr>
        <p:txBody>
          <a:bodyPr wrap="square" rtlCol="0">
            <a:spAutoFit/>
          </a:bodyPr>
          <a:lstStyle/>
          <a:p>
            <a:pPr algn="ctr"/>
            <a:r>
              <a:rPr lang="vi-VN" sz="4400" dirty="0">
                <a:latin typeface="Times New Roman" panose="02020603050405020304" pitchFamily="18" charset="0"/>
                <a:cs typeface="Times New Roman" panose="02020603050405020304" pitchFamily="18" charset="0"/>
              </a:rPr>
              <a:t>(làng, về, người)</a:t>
            </a:r>
          </a:p>
          <a:p>
            <a:pPr algn="ctr"/>
            <a:endParaRPr lang="en-US" sz="4400" dirty="0" smtClean="0">
              <a:latin typeface="Times New Roman" panose="02020603050405020304" pitchFamily="18" charset="0"/>
              <a:cs typeface="Times New Roman" panose="02020603050405020304" pitchFamily="18" charset="0"/>
            </a:endParaRPr>
          </a:p>
          <a:p>
            <a:pPr algn="ctr"/>
            <a:r>
              <a:rPr lang="vi-VN" sz="4400" dirty="0" smtClean="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gió, cũ, trắng)</a:t>
            </a:r>
          </a:p>
        </p:txBody>
      </p:sp>
      <p:sp>
        <p:nvSpPr>
          <p:cNvPr id="13" name="TextBox 12"/>
          <p:cNvSpPr txBox="1"/>
          <p:nvPr/>
        </p:nvSpPr>
        <p:spPr>
          <a:xfrm>
            <a:off x="7922076" y="7040465"/>
            <a:ext cx="9179922" cy="3170099"/>
          </a:xfrm>
          <a:prstGeom prst="rect">
            <a:avLst/>
          </a:prstGeom>
          <a:noFill/>
        </p:spPr>
        <p:txBody>
          <a:bodyPr wrap="square" rtlCol="0">
            <a:spAutoFit/>
          </a:bodyPr>
          <a:lstStyle/>
          <a:p>
            <a:r>
              <a:rPr lang="en-US" sz="4000" i="1" dirty="0" err="1">
                <a:latin typeface="Times New Roman" panose="02020603050405020304" pitchFamily="18" charset="0"/>
                <a:cs typeface="Times New Roman" panose="02020603050405020304" pitchFamily="18" charset="0"/>
              </a:rPr>
              <a:t>Khách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gặp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lúc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mùa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xuân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chín</a:t>
            </a:r>
            <a:r>
              <a:rPr lang="en-US" sz="4000" i="1" dirty="0">
                <a:latin typeface="Times New Roman" panose="02020603050405020304" pitchFamily="18" charset="0"/>
                <a:cs typeface="Times New Roman" panose="02020603050405020304" pitchFamily="18" charset="0"/>
              </a:rPr>
              <a:t>,</a:t>
            </a:r>
          </a:p>
          <a:p>
            <a:r>
              <a:rPr lang="en-US" sz="4000" i="1" dirty="0" err="1">
                <a:latin typeface="Times New Roman" panose="02020603050405020304" pitchFamily="18" charset="0"/>
                <a:cs typeface="Times New Roman" panose="02020603050405020304" pitchFamily="18" charset="0"/>
              </a:rPr>
              <a:t>Lòng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trí</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bâng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khuâng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sức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nhớ</a:t>
            </a:r>
            <a:r>
              <a:rPr lang="en-US" sz="4000" i="1" dirty="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a:p>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ấy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năm</a:t>
            </a:r>
            <a:r>
              <a:rPr lang="en-US" sz="4000" i="1" dirty="0">
                <a:latin typeface="Times New Roman" panose="02020603050405020304" pitchFamily="18" charset="0"/>
                <a:cs typeface="Times New Roman" panose="02020603050405020304" pitchFamily="18" charset="0"/>
              </a:rPr>
              <a:t> nay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thóc</a:t>
            </a:r>
            <a:endParaRPr lang="en-US" sz="4000" i="1" dirty="0">
              <a:latin typeface="Times New Roman" panose="02020603050405020304" pitchFamily="18" charset="0"/>
              <a:cs typeface="Times New Roman" panose="02020603050405020304" pitchFamily="18" charset="0"/>
            </a:endParaRPr>
          </a:p>
          <a:p>
            <a:r>
              <a:rPr lang="en-US" sz="4000" i="1" dirty="0" err="1">
                <a:latin typeface="Times New Roman" panose="02020603050405020304" pitchFamily="18" charset="0"/>
                <a:cs typeface="Times New Roman" panose="02020603050405020304" pitchFamily="18" charset="0"/>
              </a:rPr>
              <a:t>Dọc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bờ</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sông</a:t>
            </a:r>
            <a:r>
              <a:rPr lang="en-US" sz="4000" i="1" dirty="0">
                <a:latin typeface="Times New Roman" panose="02020603050405020304" pitchFamily="18" charset="0"/>
                <a:cs typeface="Times New Roman" panose="02020603050405020304" pitchFamily="18" charset="0"/>
              </a:rPr>
              <a:t> </a:t>
            </a:r>
            <a:r>
              <a:rPr lang="en-US" sz="4000" i="1" dirty="0" smtClean="0">
                <a:latin typeface="Times New Roman" panose="02020603050405020304" pitchFamily="18" charset="0"/>
                <a:cs typeface="Times New Roman" panose="02020603050405020304" pitchFamily="18" charset="0"/>
              </a:rPr>
              <a:t>…….…</a:t>
            </a:r>
            <a:r>
              <a:rPr lang="en-US" sz="4000" i="1" dirty="0" err="1" smtClean="0">
                <a:latin typeface="Times New Roman" panose="02020603050405020304" pitchFamily="18" charset="0"/>
                <a:cs typeface="Times New Roman" panose="02020603050405020304" pitchFamily="18" charset="0"/>
              </a:rPr>
              <a:t>nắng</a:t>
            </a:r>
            <a:r>
              <a:rPr lang="en-US" sz="4000" i="1" dirty="0" smtClean="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chang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chang</a:t>
            </a:r>
            <a:r>
              <a:rPr lang="en-US" sz="4000" i="1" dirty="0">
                <a:latin typeface="Times New Roman" panose="02020603050405020304" pitchFamily="18" charset="0"/>
                <a:cs typeface="Times New Roman" panose="02020603050405020304" pitchFamily="18" charset="0"/>
              </a:rPr>
              <a:t>?</a:t>
            </a:r>
          </a:p>
          <a:p>
            <a:pPr algn="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Hàn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Mặc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Tử</a:t>
            </a:r>
            <a:r>
              <a:rPr lang="en-US" sz="4000" i="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12455080" y="5178748"/>
            <a:ext cx="1619795" cy="769441"/>
          </a:xfrm>
          <a:prstGeom prst="rect">
            <a:avLst/>
          </a:prstGeom>
          <a:noFill/>
        </p:spPr>
        <p:txBody>
          <a:bodyPr wrap="square" rtlCol="0">
            <a:spAutoFit/>
          </a:bodyPr>
          <a:lstStyle/>
          <a:p>
            <a:pPr algn="just"/>
            <a:r>
              <a:rPr lang="en-US" sz="4400" i="1" dirty="0" err="1">
                <a:solidFill>
                  <a:srgbClr val="FF0000"/>
                </a:solidFill>
                <a:latin typeface="Times New Roman" panose="02020603050405020304" pitchFamily="18" charset="0"/>
                <a:cs typeface="Times New Roman" panose="02020603050405020304" pitchFamily="18" charset="0"/>
              </a:rPr>
              <a:t>g</a:t>
            </a:r>
            <a:r>
              <a:rPr lang="en-US" sz="4400" i="1" dirty="0" err="1" smtClean="0">
                <a:solidFill>
                  <a:srgbClr val="FF0000"/>
                </a:solidFill>
                <a:latin typeface="Times New Roman" panose="02020603050405020304" pitchFamily="18" charset="0"/>
                <a:cs typeface="Times New Roman" panose="02020603050405020304" pitchFamily="18" charset="0"/>
              </a:rPr>
              <a:t>iếng</a:t>
            </a:r>
            <a:endParaRPr lang="en-US" sz="4400"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4320218" y="7538808"/>
            <a:ext cx="1580610" cy="738664"/>
          </a:xfrm>
          <a:prstGeom prst="rect">
            <a:avLst/>
          </a:prstGeom>
          <a:noFill/>
        </p:spPr>
        <p:txBody>
          <a:bodyPr wrap="square" rtlCol="0">
            <a:spAutoFit/>
          </a:bodyPr>
          <a:lstStyle/>
          <a:p>
            <a:pPr algn="just"/>
            <a:r>
              <a:rPr lang="en-US" sz="4200" i="1" dirty="0" err="1" smtClean="0">
                <a:solidFill>
                  <a:srgbClr val="FF0000"/>
                </a:solidFill>
                <a:latin typeface="Times New Roman" panose="02020603050405020304" pitchFamily="18" charset="0"/>
                <a:cs typeface="Times New Roman" panose="02020603050405020304" pitchFamily="18" charset="0"/>
              </a:rPr>
              <a:t>làng</a:t>
            </a:r>
            <a:endParaRPr lang="en-US" sz="4200"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0823343" y="8857220"/>
            <a:ext cx="1871255" cy="738664"/>
          </a:xfrm>
          <a:prstGeom prst="rect">
            <a:avLst/>
          </a:prstGeom>
          <a:noFill/>
        </p:spPr>
        <p:txBody>
          <a:bodyPr wrap="square" rtlCol="0">
            <a:spAutoFit/>
          </a:bodyPr>
          <a:lstStyle/>
          <a:p>
            <a:pPr algn="just"/>
            <a:r>
              <a:rPr lang="en-US" sz="4200" i="1" dirty="0" err="1">
                <a:solidFill>
                  <a:srgbClr val="FF0000"/>
                </a:solidFill>
                <a:latin typeface="Times New Roman" panose="02020603050405020304" pitchFamily="18" charset="0"/>
                <a:cs typeface="Times New Roman" panose="02020603050405020304" pitchFamily="18" charset="0"/>
              </a:rPr>
              <a:t>t</a:t>
            </a:r>
            <a:r>
              <a:rPr lang="en-US" sz="4200" i="1" dirty="0" err="1" smtClean="0">
                <a:solidFill>
                  <a:srgbClr val="FF0000"/>
                </a:solidFill>
                <a:latin typeface="Times New Roman" panose="02020603050405020304" pitchFamily="18" charset="0"/>
                <a:cs typeface="Times New Roman" panose="02020603050405020304" pitchFamily="18" charset="0"/>
              </a:rPr>
              <a:t>rắng</a:t>
            </a:r>
            <a:endParaRPr lang="en-US" sz="4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3802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flipH="1">
            <a:off x="-2438400" y="-876300"/>
            <a:ext cx="6579347" cy="2623515"/>
          </a:xfrm>
          <a:prstGeom prst="rect">
            <a:avLst/>
          </a:prstGeom>
        </p:spPr>
      </p:pic>
      <p:sp>
        <p:nvSpPr>
          <p:cNvPr id="9" name="TextBox 8"/>
          <p:cNvSpPr txBox="1"/>
          <p:nvPr/>
        </p:nvSpPr>
        <p:spPr>
          <a:xfrm>
            <a:off x="4876800" y="124003"/>
            <a:ext cx="13182600" cy="1323439"/>
          </a:xfrm>
          <a:prstGeom prst="rect">
            <a:avLst/>
          </a:prstGeom>
          <a:noFill/>
        </p:spPr>
        <p:txBody>
          <a:bodyPr wrap="square" rtlCol="0">
            <a:spAutoFit/>
          </a:bodyPr>
          <a:lstStyle/>
          <a:p>
            <a:pPr algn="just"/>
            <a:r>
              <a:rPr lang="vi-VN" sz="4000" dirty="0">
                <a:solidFill>
                  <a:srgbClr val="FF0000"/>
                </a:solidFill>
                <a:latin typeface="+mj-lt"/>
              </a:rPr>
              <a:t>b) </a:t>
            </a:r>
            <a:r>
              <a:rPr lang="en-US" sz="4000" dirty="0" smtClean="0">
                <a:solidFill>
                  <a:srgbClr val="FF0000"/>
                </a:solidFill>
                <a:latin typeface="+mj-lt"/>
              </a:rPr>
              <a:t>	</a:t>
            </a:r>
            <a:r>
              <a:rPr lang="en-US" sz="4000" dirty="0" err="1" smtClean="0">
                <a:solidFill>
                  <a:srgbClr val="FF0000"/>
                </a:solidFill>
                <a:latin typeface="Times New Roman" panose="02020603050405020304" pitchFamily="18" charset="0"/>
                <a:cs typeface="Times New Roman" panose="02020603050405020304" pitchFamily="18" charset="0"/>
              </a:rPr>
              <a:t>Viết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bài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thơ</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sáu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chữ</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bảy</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chữ</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theo</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đề</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tài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tự</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chọn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quê</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hương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người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thân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bạn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bè</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trường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lớp</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gia</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đình</a:t>
            </a:r>
            <a:r>
              <a:rPr lang="en-US" sz="4000" dirty="0" smtClean="0">
                <a:solidFill>
                  <a:srgbClr val="FF0000"/>
                </a:solidFill>
                <a:latin typeface="Times New Roman" panose="02020603050405020304" pitchFamily="18" charset="0"/>
                <a:cs typeface="Times New Roman" panose="02020603050405020304"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2069343223"/>
              </p:ext>
            </p:extLst>
          </p:nvPr>
        </p:nvGraphicFramePr>
        <p:xfrm>
          <a:off x="152400" y="1450340"/>
          <a:ext cx="17983200" cy="8808720"/>
        </p:xfrm>
        <a:graphic>
          <a:graphicData uri="http://schemas.openxmlformats.org/drawingml/2006/table">
            <a:tbl>
              <a:tblPr>
                <a:tableStyleId>{5940675A-B579-460E-94D1-54222C63F5DA}</a:tableStyleId>
              </a:tblPr>
              <a:tblGrid>
                <a:gridCol w="1472136">
                  <a:extLst>
                    <a:ext uri="{9D8B030D-6E8A-4147-A177-3AD203B41FA5}">
                      <a16:colId xmlns:a16="http://schemas.microsoft.com/office/drawing/2014/main" xmlns="" val="20000"/>
                    </a:ext>
                  </a:extLst>
                </a:gridCol>
                <a:gridCol w="16511064">
                  <a:extLst>
                    <a:ext uri="{9D8B030D-6E8A-4147-A177-3AD203B41FA5}">
                      <a16:colId xmlns:a16="http://schemas.microsoft.com/office/drawing/2014/main" xmlns="" val="20001"/>
                    </a:ext>
                  </a:extLst>
                </a:gridCol>
              </a:tblGrid>
              <a:tr h="1293132">
                <a:tc>
                  <a:txBody>
                    <a:bodyPr/>
                    <a:lstStyle/>
                    <a:p>
                      <a:pPr algn="ctr"/>
                      <a:r>
                        <a:rPr lang="en-US" sz="3400" b="1" dirty="0" err="1">
                          <a:effectLst/>
                          <a:latin typeface="Times New Roman" panose="02020603050405020304" pitchFamily="18" charset="0"/>
                          <a:cs typeface="Times New Roman" panose="02020603050405020304" pitchFamily="18" charset="0"/>
                        </a:rPr>
                        <a:t>Chuẩn</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bị</a:t>
                      </a:r>
                      <a:endParaRPr lang="en-US" sz="3400" b="1"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just"/>
                      <a:r>
                        <a:rPr lang="vi-VN" sz="3400" dirty="0">
                          <a:effectLst/>
                          <a:latin typeface="Times New Roman" panose="02020603050405020304" pitchFamily="18" charset="0"/>
                          <a:cs typeface="Times New Roman" panose="02020603050405020304" pitchFamily="18" charset="0"/>
                        </a:rPr>
                        <a:t>+ Em muốn viết về ai, về điều gì?</a:t>
                      </a:r>
                    </a:p>
                    <a:p>
                      <a:pPr algn="just"/>
                      <a:r>
                        <a:rPr lang="vi-VN" sz="3400" dirty="0">
                          <a:effectLst/>
                          <a:latin typeface="Times New Roman" panose="02020603050405020304" pitchFamily="18" charset="0"/>
                          <a:cs typeface="Times New Roman" panose="02020603050405020304" pitchFamily="18" charset="0"/>
                        </a:rPr>
                        <a:t>+ Em sử dụng thể thơ sáu chữ hay bảy chữ?</a:t>
                      </a:r>
                    </a:p>
                    <a:p>
                      <a:pPr algn="just"/>
                      <a:r>
                        <a:rPr lang="vi-VN" sz="3400" dirty="0">
                          <a:effectLst/>
                          <a:latin typeface="Times New Roman" panose="02020603050405020304" pitchFamily="18" charset="0"/>
                          <a:cs typeface="Times New Roman" panose="02020603050405020304" pitchFamily="18" charset="0"/>
                        </a:rPr>
                        <a:t>+ Tình cảm, cảm xúc của em với đối tượng đó như thế nào?</a:t>
                      </a:r>
                    </a:p>
                    <a:p>
                      <a:pPr algn="just"/>
                      <a:r>
                        <a:rPr lang="vi-VN" sz="3400" dirty="0">
                          <a:effectLst/>
                          <a:latin typeface="Times New Roman" panose="02020603050405020304" pitchFamily="18" charset="0"/>
                          <a:cs typeface="Times New Roman" panose="02020603050405020304" pitchFamily="18" charset="0"/>
                        </a:rPr>
                        <a:t>+ Những hình ảnh, chi tiết,… nào của người hoặc sự vật, sự việc em định viết để lại ấn tượng sâu sắc trong em?</a:t>
                      </a:r>
                    </a:p>
                    <a:p>
                      <a:pPr algn="just"/>
                      <a:r>
                        <a:rPr lang="vi-VN" sz="3400" dirty="0">
                          <a:effectLst/>
                          <a:latin typeface="Times New Roman" panose="02020603050405020304" pitchFamily="18" charset="0"/>
                          <a:cs typeface="Times New Roman" panose="02020603050405020304" pitchFamily="18" charset="0"/>
                        </a:rPr>
                        <a:t>+ Em định đặt nhan đề cho bài thơ như thế nào?</a:t>
                      </a:r>
                      <a:endParaRPr lang="vi-VN" sz="34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10000"/>
                  </a:ext>
                </a:extLst>
              </a:tr>
              <a:tr h="1724176">
                <a:tc>
                  <a:txBody>
                    <a:bodyPr/>
                    <a:lstStyle/>
                    <a:p>
                      <a:pPr algn="ctr"/>
                      <a:r>
                        <a:rPr lang="vi-VN" sz="3400" b="1" dirty="0">
                          <a:effectLst/>
                          <a:latin typeface="Times New Roman" panose="02020603050405020304" pitchFamily="18" charset="0"/>
                          <a:cs typeface="Times New Roman" panose="02020603050405020304" pitchFamily="18" charset="0"/>
                        </a:rPr>
                        <a:t>Viết bài thơ</a:t>
                      </a:r>
                      <a:endParaRPr lang="vi-VN" sz="3400" b="1"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just"/>
                      <a:r>
                        <a:rPr lang="vi-VN" sz="3400" dirty="0">
                          <a:effectLst/>
                          <a:latin typeface="Times New Roman" panose="02020603050405020304" pitchFamily="18" charset="0"/>
                          <a:cs typeface="Times New Roman" panose="02020603050405020304" pitchFamily="18" charset="0"/>
                        </a:rPr>
                        <a:t>+ Kể hoặc miêu tả hình ảnh của đối tượng trong cảm nhận của em; qua đó, thể hiện tình cảm, cảm xúc của em dành cho đối tượng.</a:t>
                      </a:r>
                    </a:p>
                    <a:p>
                      <a:pPr algn="just"/>
                      <a:r>
                        <a:rPr lang="vi-VN" sz="3400" dirty="0">
                          <a:effectLst/>
                          <a:latin typeface="Times New Roman" panose="02020603050405020304" pitchFamily="18" charset="0"/>
                          <a:cs typeface="Times New Roman" panose="02020603050405020304" pitchFamily="18" charset="0"/>
                        </a:rPr>
                        <a:t>+ Lựa chọn từ ngữ thích hợp để thể hiện các đặc điểm của đối tượng. Vận dụng các biện pháp tu từ như: so sánh, nhân hóa, ẩn dụ, điệp cấu trúc,… phù hợp.</a:t>
                      </a:r>
                    </a:p>
                    <a:p>
                      <a:pPr algn="just"/>
                      <a:r>
                        <a:rPr lang="vi-VN" sz="3400" dirty="0">
                          <a:effectLst/>
                          <a:latin typeface="Times New Roman" panose="02020603050405020304" pitchFamily="18" charset="0"/>
                          <a:cs typeface="Times New Roman" panose="02020603050405020304" pitchFamily="18" charset="0"/>
                        </a:rPr>
                        <a:t>+ Sắp xếp các từ ngữ trong dòng và trong khổ thơ theo quy định về số tiếng, vần, nhịp của thơ sáu chữ hoặc bảy chữ.</a:t>
                      </a:r>
                      <a:endParaRPr lang="vi-VN" sz="34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10001"/>
                  </a:ext>
                </a:extLst>
              </a:tr>
              <a:tr h="1508654">
                <a:tc>
                  <a:txBody>
                    <a:bodyPr/>
                    <a:lstStyle/>
                    <a:p>
                      <a:pPr algn="ctr"/>
                      <a:r>
                        <a:rPr lang="en-US" sz="3400" b="1" dirty="0" err="1">
                          <a:effectLst/>
                          <a:latin typeface="Times New Roman" panose="02020603050405020304" pitchFamily="18" charset="0"/>
                          <a:cs typeface="Times New Roman" panose="02020603050405020304" pitchFamily="18" charset="0"/>
                        </a:rPr>
                        <a:t>Kiểm</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tra</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và</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chỉnh</a:t>
                      </a:r>
                      <a:r>
                        <a:rPr lang="en-US" sz="3400" b="1" dirty="0">
                          <a:effectLst/>
                          <a:latin typeface="Times New Roman" panose="02020603050405020304" pitchFamily="18" charset="0"/>
                          <a:cs typeface="Times New Roman" panose="02020603050405020304" pitchFamily="18" charset="0"/>
                        </a:rPr>
                        <a:t> </a:t>
                      </a:r>
                      <a:r>
                        <a:rPr lang="en-US" sz="3400" b="1" dirty="0" err="1">
                          <a:effectLst/>
                          <a:latin typeface="Times New Roman" panose="02020603050405020304" pitchFamily="18" charset="0"/>
                          <a:cs typeface="Times New Roman" panose="02020603050405020304" pitchFamily="18" charset="0"/>
                        </a:rPr>
                        <a:t>sửa</a:t>
                      </a:r>
                      <a:endParaRPr lang="en-US" sz="3400" b="1"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tc>
                  <a:txBody>
                    <a:bodyPr/>
                    <a:lstStyle/>
                    <a:p>
                      <a:pPr algn="just"/>
                      <a:r>
                        <a:rPr lang="vi-VN" sz="3400" dirty="0">
                          <a:effectLst/>
                          <a:latin typeface="Times New Roman" panose="02020603050405020304" pitchFamily="18" charset="0"/>
                          <a:cs typeface="Times New Roman" panose="02020603050405020304" pitchFamily="18" charset="0"/>
                        </a:rPr>
                        <a:t>+ Đọc lại bài thơ đã viết</a:t>
                      </a:r>
                    </a:p>
                    <a:p>
                      <a:pPr algn="just"/>
                      <a:r>
                        <a:rPr lang="vi-VN" sz="3400" dirty="0">
                          <a:effectLst/>
                          <a:latin typeface="Times New Roman" panose="02020603050405020304" pitchFamily="18" charset="0"/>
                          <a:cs typeface="Times New Roman" panose="02020603050405020304" pitchFamily="18" charset="0"/>
                        </a:rPr>
                        <a:t>+ Bài thơ đã đảm bảo số tiếng, vần, nhịp của thơ sáu chữ hoặc bảy chữ chưa?</a:t>
                      </a:r>
                    </a:p>
                    <a:p>
                      <a:pPr algn="just"/>
                      <a:r>
                        <a:rPr lang="vi-VN" sz="3400" dirty="0">
                          <a:effectLst/>
                          <a:latin typeface="Times New Roman" panose="02020603050405020304" pitchFamily="18" charset="0"/>
                          <a:cs typeface="Times New Roman" panose="02020603050405020304" pitchFamily="18" charset="0"/>
                        </a:rPr>
                        <a:t>+ Bài thơ có tập trung thể hiện về đối tượng em chọn viết và tình cảm của em dành cho đối tượng đó không?</a:t>
                      </a:r>
                    </a:p>
                    <a:p>
                      <a:pPr algn="just"/>
                      <a:r>
                        <a:rPr lang="vi-VN" sz="3400" dirty="0">
                          <a:effectLst/>
                          <a:latin typeface="Times New Roman" panose="02020603050405020304" pitchFamily="18" charset="0"/>
                          <a:cs typeface="Times New Roman" panose="02020603050405020304" pitchFamily="18" charset="0"/>
                        </a:rPr>
                        <a:t>+ Có nên thay thế từ ngữ nào để bài thơ diễn tả chính xác hoặc hay hơn không?</a:t>
                      </a:r>
                      <a:endParaRPr lang="vi-VN" sz="34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943550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a:srcRect/>
          <a:stretch>
            <a:fillRect/>
          </a:stretch>
        </p:blipFill>
        <p:spPr>
          <a:xfrm rot="-3729585" flipH="1">
            <a:off x="15339850" y="-2064653"/>
            <a:ext cx="2965114" cy="6997319"/>
          </a:xfrm>
          <a:prstGeom prst="rect">
            <a:avLst/>
          </a:prstGeom>
        </p:spPr>
      </p:pic>
      <p:pic>
        <p:nvPicPr>
          <p:cNvPr id="22" name="Picture 3"/>
          <p:cNvPicPr>
            <a:picLocks noChangeAspect="1"/>
          </p:cNvPicPr>
          <p:nvPr/>
        </p:nvPicPr>
        <p:blipFill>
          <a:blip r:embed="rId4"/>
          <a:srcRect/>
          <a:stretch>
            <a:fillRect/>
          </a:stretch>
        </p:blipFill>
        <p:spPr>
          <a:xfrm>
            <a:off x="-2743200" y="-462073"/>
            <a:ext cx="4959398" cy="3167815"/>
          </a:xfrm>
          <a:prstGeom prst="rect">
            <a:avLst/>
          </a:prstGeom>
        </p:spPr>
      </p:pic>
      <p:sp>
        <p:nvSpPr>
          <p:cNvPr id="16" name="Rectangle 15"/>
          <p:cNvSpPr/>
          <p:nvPr/>
        </p:nvSpPr>
        <p:spPr>
          <a:xfrm>
            <a:off x="1600200" y="3543300"/>
            <a:ext cx="14935200" cy="4154984"/>
          </a:xfrm>
          <a:prstGeom prst="rect">
            <a:avLst/>
          </a:prstGeom>
        </p:spPr>
        <p:txBody>
          <a:bodyPr wrap="square">
            <a:spAutoFit/>
          </a:bodyPr>
          <a:lstStyle/>
          <a:p>
            <a:pPr algn="just"/>
            <a:r>
              <a:rPr lang="en-US" sz="4400" b="1" dirty="0" err="1" smtClean="0">
                <a:latin typeface="Times New Roman" panose="02020603050405020304" pitchFamily="18" charset="0"/>
                <a:cs typeface="Times New Roman" panose="02020603050405020304" pitchFamily="18" charset="0"/>
              </a:rPr>
              <a:t>Trạm</a:t>
            </a:r>
            <a:r>
              <a:rPr lang="en-US" sz="4400" b="1" dirty="0" smtClean="0">
                <a:latin typeface="Times New Roman" panose="02020603050405020304" pitchFamily="18" charset="0"/>
                <a:cs typeface="Times New Roman" panose="02020603050405020304" pitchFamily="18" charset="0"/>
              </a:rPr>
              <a:t> 1</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endParaRPr lang="en-US" sz="4400" dirty="0" smtClean="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Trạm</a:t>
            </a:r>
            <a:r>
              <a:rPr lang="en-US" sz="4400" b="1" dirty="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2</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đình</a:t>
            </a:r>
            <a:r>
              <a:rPr lang="en-US" sz="4400"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Trạm</a:t>
            </a:r>
            <a:r>
              <a:rPr lang="en-US" sz="4400" b="1" dirty="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3</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bạn</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lớp</a:t>
            </a:r>
            <a:endParaRPr lang="en-US" sz="4400" dirty="0" smtClean="0">
              <a:latin typeface="Times New Roman" panose="02020603050405020304" pitchFamily="18" charset="0"/>
              <a:cs typeface="Times New Roman" panose="02020603050405020304" pitchFamily="18" charset="0"/>
            </a:endParaRPr>
          </a:p>
          <a:p>
            <a:pPr algn="just"/>
            <a:r>
              <a:rPr lang="en-US" sz="4400" dirty="0" smtClean="0">
                <a:latin typeface="Times New Roman" panose="02020603050405020304" pitchFamily="18" charset="0"/>
                <a:cs typeface="Times New Roman" panose="02020603050405020304" pitchFamily="18" charset="0"/>
              </a:rPr>
              <a:t> </a:t>
            </a:r>
          </a:p>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gian</a:t>
            </a:r>
            <a:r>
              <a:rPr lang="en-US" sz="4400" b="1" dirty="0" smtClean="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10 </a:t>
            </a:r>
            <a:r>
              <a:rPr lang="en-US" sz="4400" dirty="0" err="1" smtClean="0">
                <a:latin typeface="Times New Roman" panose="02020603050405020304" pitchFamily="18" charset="0"/>
                <a:cs typeface="Times New Roman" panose="02020603050405020304" pitchFamily="18" charset="0"/>
              </a:rPr>
              <a:t>phút</a:t>
            </a:r>
            <a:endParaRPr lang="en-US" sz="4400" dirty="0" smtClean="0">
              <a:latin typeface="Times New Roman" panose="02020603050405020304" pitchFamily="18" charset="0"/>
              <a:cs typeface="Times New Roman" panose="02020603050405020304" pitchFamily="18" charset="0"/>
            </a:endParaRPr>
          </a:p>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Yêu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dưới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tường</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Title 2">
            <a:extLst>
              <a:ext uri="{FF2B5EF4-FFF2-40B4-BE49-F238E27FC236}">
                <a16:creationId xmlns:a16="http://schemas.microsoft.com/office/drawing/2014/main" xmlns="" id="{A0E4601A-9191-47B6-85F5-EC61077580AD}"/>
              </a:ext>
            </a:extLst>
          </p:cNvPr>
          <p:cNvSpPr txBox="1">
            <a:spLocks/>
          </p:cNvSpPr>
          <p:nvPr/>
        </p:nvSpPr>
        <p:spPr>
          <a:xfrm>
            <a:off x="3124200" y="1012521"/>
            <a:ext cx="10147200" cy="1357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smtClean="0">
                <a:solidFill>
                  <a:srgbClr val="FF0000"/>
                </a:solidFill>
                <a:latin typeface="Cambria" panose="02040503050406030204" pitchFamily="18" charset="0"/>
                <a:ea typeface="Cambria" panose="02040503050406030204" pitchFamily="18" charset="0"/>
              </a:rPr>
              <a:t>Trạm</a:t>
            </a:r>
            <a:r>
              <a:rPr lang="en-US" sz="9600" b="1" dirty="0" smtClean="0">
                <a:solidFill>
                  <a:srgbClr val="FF0000"/>
                </a:solidFill>
                <a:latin typeface="Cambria" panose="02040503050406030204" pitchFamily="18" charset="0"/>
                <a:ea typeface="Cambria" panose="02040503050406030204" pitchFamily="18" charset="0"/>
              </a:rPr>
              <a:t> </a:t>
            </a:r>
            <a:r>
              <a:rPr lang="en-US" sz="9600" b="1" dirty="0" err="1" smtClean="0">
                <a:solidFill>
                  <a:srgbClr val="FF0000"/>
                </a:solidFill>
                <a:latin typeface="Cambria" panose="02040503050406030204" pitchFamily="18" charset="0"/>
                <a:ea typeface="Cambria" panose="02040503050406030204" pitchFamily="18" charset="0"/>
              </a:rPr>
              <a:t>sáng</a:t>
            </a:r>
            <a:r>
              <a:rPr lang="en-US" sz="9600" b="1" dirty="0" smtClean="0">
                <a:solidFill>
                  <a:srgbClr val="FF0000"/>
                </a:solidFill>
                <a:latin typeface="Cambria" panose="02040503050406030204" pitchFamily="18" charset="0"/>
                <a:ea typeface="Cambria" panose="02040503050406030204" pitchFamily="18" charset="0"/>
              </a:rPr>
              <a:t> </a:t>
            </a:r>
            <a:r>
              <a:rPr lang="en-US" sz="9600" b="1" dirty="0" err="1" smtClean="0">
                <a:solidFill>
                  <a:srgbClr val="FF0000"/>
                </a:solidFill>
                <a:latin typeface="Cambria" panose="02040503050406030204" pitchFamily="18" charset="0"/>
                <a:ea typeface="Cambria" panose="02040503050406030204" pitchFamily="18" charset="0"/>
              </a:rPr>
              <a:t>tác</a:t>
            </a:r>
            <a:endParaRPr lang="en-US" sz="9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50993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8865211" y="9637"/>
            <a:ext cx="4173960" cy="2666117"/>
          </a:xfrm>
          <a:prstGeom prst="rect">
            <a:avLst/>
          </a:prstGeom>
        </p:spPr>
      </p:pic>
      <p:pic>
        <p:nvPicPr>
          <p:cNvPr id="4" name="Picture 4"/>
          <p:cNvPicPr>
            <a:picLocks noChangeAspect="1"/>
          </p:cNvPicPr>
          <p:nvPr/>
        </p:nvPicPr>
        <p:blipFill>
          <a:blip r:embed="rId4"/>
          <a:srcRect/>
          <a:stretch>
            <a:fillRect/>
          </a:stretch>
        </p:blipFill>
        <p:spPr>
          <a:xfrm flipH="1">
            <a:off x="15320827" y="2954182"/>
            <a:ext cx="2965114" cy="6997319"/>
          </a:xfrm>
          <a:prstGeom prst="rect">
            <a:avLst/>
          </a:prstGeom>
        </p:spPr>
      </p:pic>
      <p:sp>
        <p:nvSpPr>
          <p:cNvPr id="10" name="Rectangle 9"/>
          <p:cNvSpPr/>
          <p:nvPr/>
        </p:nvSpPr>
        <p:spPr>
          <a:xfrm>
            <a:off x="762000" y="2666486"/>
            <a:ext cx="14140643" cy="6186309"/>
          </a:xfrm>
          <a:prstGeom prst="rect">
            <a:avLst/>
          </a:prstGeom>
        </p:spPr>
        <p:txBody>
          <a:bodyPr wrap="square">
            <a:spAutoFit/>
          </a:bodyPr>
          <a:lstStyle/>
          <a:p>
            <a:pPr algn="just">
              <a:spcAft>
                <a:spcPts val="0"/>
              </a:spcAft>
            </a:pPr>
            <a:r>
              <a:rPr lang="vi-VN" sz="4400" b="1" dirty="0">
                <a:solidFill>
                  <a:srgbClr val="222222"/>
                </a:solidFill>
                <a:latin typeface="+mj-lt"/>
              </a:rPr>
              <a:t>- Nhà văn Nguyên Hồng ấn tượng với những hình ảnh, chi tiết:</a:t>
            </a:r>
          </a:p>
          <a:p>
            <a:pPr algn="just">
              <a:spcAft>
                <a:spcPts val="0"/>
              </a:spcAft>
            </a:pPr>
            <a:r>
              <a:rPr lang="vi-VN" sz="4400" dirty="0">
                <a:solidFill>
                  <a:srgbClr val="222222"/>
                </a:solidFill>
                <a:latin typeface="+mj-lt"/>
              </a:rPr>
              <a:t>+ Thuộc lòng, xúc động và nhớ mãi những câu thơ trong bài Qua Đèo Ngang.</a:t>
            </a:r>
          </a:p>
          <a:p>
            <a:pPr algn="just">
              <a:spcAft>
                <a:spcPts val="0"/>
              </a:spcAft>
            </a:pPr>
            <a:r>
              <a:rPr lang="vi-VN" sz="4400" dirty="0">
                <a:solidFill>
                  <a:srgbClr val="222222"/>
                </a:solidFill>
                <a:latin typeface="+mj-lt"/>
              </a:rPr>
              <a:t>+ </a:t>
            </a:r>
            <a:r>
              <a:rPr lang="en-US" sz="4400" dirty="0" err="1" smtClean="0">
                <a:solidFill>
                  <a:srgbClr val="222222"/>
                </a:solidFill>
                <a:latin typeface="+mj-lt"/>
              </a:rPr>
              <a:t>Hình</a:t>
            </a:r>
            <a:r>
              <a:rPr lang="en-US" sz="4400" dirty="0" smtClean="0">
                <a:solidFill>
                  <a:srgbClr val="222222"/>
                </a:solidFill>
                <a:latin typeface="+mj-lt"/>
              </a:rPr>
              <a:t> </a:t>
            </a:r>
            <a:r>
              <a:rPr lang="en-US" sz="4400" dirty="0" err="1" smtClean="0">
                <a:solidFill>
                  <a:srgbClr val="222222"/>
                </a:solidFill>
                <a:latin typeface="+mj-lt"/>
              </a:rPr>
              <a:t>ảnh</a:t>
            </a:r>
            <a:r>
              <a:rPr lang="en-US" sz="4400" dirty="0" smtClean="0">
                <a:solidFill>
                  <a:srgbClr val="222222"/>
                </a:solidFill>
                <a:latin typeface="+mj-lt"/>
              </a:rPr>
              <a:t> </a:t>
            </a:r>
            <a:r>
              <a:rPr lang="vi-VN" sz="4400" dirty="0" smtClean="0">
                <a:solidFill>
                  <a:srgbClr val="222222"/>
                </a:solidFill>
                <a:latin typeface="+mj-lt"/>
              </a:rPr>
              <a:t>Đèo </a:t>
            </a:r>
            <a:r>
              <a:rPr lang="vi-VN" sz="4400" dirty="0">
                <a:solidFill>
                  <a:srgbClr val="222222"/>
                </a:solidFill>
                <a:latin typeface="+mj-lt"/>
              </a:rPr>
              <a:t>Ngang vào buổi chiều tà.</a:t>
            </a:r>
          </a:p>
          <a:p>
            <a:pPr algn="just">
              <a:spcAft>
                <a:spcPts val="0"/>
              </a:spcAft>
            </a:pPr>
            <a:r>
              <a:rPr lang="vi-VN" sz="4400" dirty="0">
                <a:solidFill>
                  <a:srgbClr val="222222"/>
                </a:solidFill>
                <a:latin typeface="+mj-lt"/>
              </a:rPr>
              <a:t>+ Với cảnh cây cỏ và núi non thấy được sự heo hút của những câu thơ </a:t>
            </a:r>
            <a:r>
              <a:rPr lang="en-US" sz="4400" dirty="0" smtClean="0">
                <a:solidFill>
                  <a:srgbClr val="222222"/>
                </a:solidFill>
                <a:latin typeface="+mj-lt"/>
              </a:rPr>
              <a:t>…</a:t>
            </a:r>
            <a:endParaRPr lang="vi-VN" sz="4400" dirty="0">
              <a:solidFill>
                <a:srgbClr val="222222"/>
              </a:solidFill>
              <a:latin typeface="+mj-lt"/>
            </a:endParaRPr>
          </a:p>
          <a:p>
            <a:pPr algn="just">
              <a:spcAft>
                <a:spcPts val="0"/>
              </a:spcAft>
            </a:pPr>
            <a:r>
              <a:rPr lang="vi-VN" sz="4400" dirty="0">
                <a:solidFill>
                  <a:srgbClr val="222222"/>
                </a:solidFill>
                <a:latin typeface="+mj-lt"/>
              </a:rPr>
              <a:t>+ Cứ nghe thấy những tiếng đanh đanh khắc khoải “cuốc cuốc” vang lên</a:t>
            </a:r>
            <a:r>
              <a:rPr lang="vi-VN" sz="4400" dirty="0" smtClean="0">
                <a:solidFill>
                  <a:srgbClr val="222222"/>
                </a:solidFill>
                <a:latin typeface="+mj-lt"/>
              </a:rPr>
              <a:t>,…</a:t>
            </a:r>
            <a:endParaRPr lang="vi-VN" sz="4400" dirty="0">
              <a:solidFill>
                <a:srgbClr val="222222"/>
              </a:solidFill>
              <a:latin typeface="+mj-lt"/>
            </a:endParaRPr>
          </a:p>
        </p:txBody>
      </p:sp>
    </p:spTree>
    <p:extLst>
      <p:ext uri="{BB962C8B-B14F-4D97-AF65-F5344CB8AC3E}">
        <p14:creationId xmlns:p14="http://schemas.microsoft.com/office/powerpoint/2010/main" val="375277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5"/>
          <p:cNvPicPr>
            <a:picLocks noChangeAspect="1"/>
          </p:cNvPicPr>
          <p:nvPr/>
        </p:nvPicPr>
        <p:blipFill>
          <a:blip r:embed="rId3"/>
          <a:srcRect/>
          <a:stretch>
            <a:fillRect/>
          </a:stretch>
        </p:blipFill>
        <p:spPr>
          <a:xfrm rot="17594606" flipH="1">
            <a:off x="15244908" y="-1146332"/>
            <a:ext cx="1956396" cy="4616864"/>
          </a:xfrm>
          <a:prstGeom prst="rect">
            <a:avLst/>
          </a:prstGeom>
        </p:spPr>
      </p:pic>
      <p:sp>
        <p:nvSpPr>
          <p:cNvPr id="22" name="Rectangle 21"/>
          <p:cNvSpPr/>
          <p:nvPr/>
        </p:nvSpPr>
        <p:spPr>
          <a:xfrm>
            <a:off x="762000" y="1790700"/>
            <a:ext cx="16094992" cy="7540526"/>
          </a:xfrm>
          <a:prstGeom prst="rect">
            <a:avLst/>
          </a:prstGeom>
        </p:spPr>
        <p:txBody>
          <a:bodyPr wrap="square">
            <a:spAutoFit/>
          </a:bodyPr>
          <a:lstStyle/>
          <a:p>
            <a:pPr algn="just"/>
            <a:r>
              <a:rPr lang="en-US" sz="4400" b="1"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Các </a:t>
            </a:r>
            <a:r>
              <a:rPr lang="vi-VN" sz="4400" b="1" dirty="0">
                <a:latin typeface="Times New Roman" panose="02020603050405020304" pitchFamily="18" charset="0"/>
                <a:cs typeface="Times New Roman" panose="02020603050405020304" pitchFamily="18" charset="0"/>
              </a:rPr>
              <a:t>từ ngữ, câu văn thể hiện cảm xúc, sự liên tưởng và tưởng tượng mà bài thơ gợi ra cho người viết</a:t>
            </a:r>
            <a:r>
              <a:rPr lang="vi-VN" sz="4400" b="1" dirty="0" smtClean="0">
                <a:latin typeface="Times New Roman" panose="02020603050405020304" pitchFamily="18" charset="0"/>
                <a:cs typeface="Times New Roman" panose="02020603050405020304" pitchFamily="18" charset="0"/>
              </a:rPr>
              <a:t>:</a:t>
            </a:r>
            <a:endParaRPr lang="en-US" sz="4400" b="1" dirty="0" smtClean="0">
              <a:latin typeface="Times New Roman" panose="02020603050405020304" pitchFamily="18" charset="0"/>
              <a:cs typeface="Times New Roman" panose="02020603050405020304" pitchFamily="18" charset="0"/>
            </a:endParaRPr>
          </a:p>
          <a:p>
            <a:pPr algn="just"/>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…tôi thuộc lòng, xúc động và nhớ mãi những câu thơ….</a:t>
            </a:r>
          </a:p>
          <a:p>
            <a:pPr algn="just"/>
            <a:r>
              <a:rPr lang="vi-VN" sz="4400" dirty="0">
                <a:latin typeface="Times New Roman" panose="02020603050405020304" pitchFamily="18" charset="0"/>
                <a:cs typeface="Times New Roman" panose="02020603050405020304" pitchFamily="18" charset="0"/>
              </a:rPr>
              <a:t>+ Trong trí tưởng tượng, Bà Huyện Thanh Quan đã đưa tôi đến Đèo Ngang đúng vào buổi chiều tà</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smtClean="0">
                <a:solidFill>
                  <a:srgbClr val="000000"/>
                </a:solidFill>
                <a:latin typeface="Times New Roman" panose="02020603050405020304" pitchFamily="18" charset="0"/>
                <a:cs typeface="Times New Roman" panose="02020603050405020304" pitchFamily="18" charset="0"/>
              </a:rPr>
              <a:t>tôi </a:t>
            </a:r>
            <a:r>
              <a:rPr lang="vi-VN" sz="4400" dirty="0">
                <a:solidFill>
                  <a:srgbClr val="000000"/>
                </a:solidFill>
                <a:latin typeface="Times New Roman" panose="02020603050405020304" pitchFamily="18" charset="0"/>
                <a:cs typeface="Times New Roman" panose="02020603050405020304" pitchFamily="18" charset="0"/>
              </a:rPr>
              <a:t>đã tưởng tượng thêm ra sự heo hút của những câu thơ</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Tuổi lên bảy, lên tám của tôi khi ấy lại còn được những rung động này nữa:…</a:t>
            </a:r>
          </a:p>
          <a:p>
            <a:pPr algn="just"/>
            <a:r>
              <a:rPr lang="vi-VN" sz="4400" dirty="0">
                <a:latin typeface="Times New Roman" panose="02020603050405020304" pitchFamily="18" charset="0"/>
                <a:cs typeface="Times New Roman" panose="02020603050405020304" pitchFamily="18" charset="0"/>
              </a:rPr>
              <a:t>+ Không ai bày cách cho tôi cảm xúc, nhưng tôi cứ nghe thấy những tiếng đanh đanh khắc khoải “cuốc cuốc” vang lên,…</a:t>
            </a:r>
          </a:p>
        </p:txBody>
      </p:sp>
    </p:spTree>
    <p:extLst>
      <p:ext uri="{BB962C8B-B14F-4D97-AF65-F5344CB8AC3E}">
        <p14:creationId xmlns:p14="http://schemas.microsoft.com/office/powerpoint/2010/main" val="133649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0439" y="2967404"/>
            <a:ext cx="6211766" cy="189914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p:cNvSpPr/>
          <p:nvPr/>
        </p:nvSpPr>
        <p:spPr>
          <a:xfrm>
            <a:off x="457200" y="3244421"/>
            <a:ext cx="7045452" cy="1338828"/>
          </a:xfrm>
          <a:prstGeom prst="rect">
            <a:avLst/>
          </a:prstGeom>
        </p:spPr>
        <p:txBody>
          <a:bodyPr wrap="square">
            <a:spAutoFit/>
          </a:bodyPr>
          <a:lstStyle/>
          <a:p>
            <a:pPr algn="ctr"/>
            <a:r>
              <a:rPr lang="en-US" sz="2700" b="1" dirty="0">
                <a:solidFill>
                  <a:srgbClr val="002060"/>
                </a:solidFill>
                <a:latin typeface="Times New Roman" panose="02020603050405020304" pitchFamily="18" charset="0"/>
                <a:cs typeface="Times New Roman" panose="02020603050405020304" pitchFamily="18" charset="0"/>
              </a:rPr>
              <a:t>VIẾT ĐOẠN VĂN GHI LẠI CẢM XÚC </a:t>
            </a:r>
          </a:p>
          <a:p>
            <a:pPr algn="ctr"/>
            <a:r>
              <a:rPr lang="en-US" sz="2700" b="1" dirty="0">
                <a:solidFill>
                  <a:srgbClr val="002060"/>
                </a:solidFill>
                <a:latin typeface="Times New Roman" panose="02020603050405020304" pitchFamily="18" charset="0"/>
                <a:cs typeface="Times New Roman" panose="02020603050405020304" pitchFamily="18" charset="0"/>
              </a:rPr>
              <a:t>VỀ MỘT </a:t>
            </a:r>
            <a:r>
              <a:rPr lang="en-US" sz="2700" b="1" dirty="0" smtClean="0">
                <a:solidFill>
                  <a:srgbClr val="002060"/>
                </a:solidFill>
                <a:latin typeface="Times New Roman" panose="02020603050405020304" pitchFamily="18" charset="0"/>
                <a:cs typeface="Times New Roman" panose="02020603050405020304" pitchFamily="18" charset="0"/>
              </a:rPr>
              <a:t>BÀI </a:t>
            </a:r>
            <a:r>
              <a:rPr lang="en-US" sz="2700" b="1" dirty="0">
                <a:solidFill>
                  <a:srgbClr val="002060"/>
                </a:solidFill>
                <a:latin typeface="Times New Roman" panose="02020603050405020304" pitchFamily="18" charset="0"/>
                <a:cs typeface="Times New Roman" panose="02020603050405020304" pitchFamily="18" charset="0"/>
              </a:rPr>
              <a:t>THƠ</a:t>
            </a:r>
            <a:r>
              <a:rPr lang="en-US" sz="2700" b="1" dirty="0">
                <a:solidFill>
                  <a:srgbClr val="FF0000"/>
                </a:solidFill>
                <a:latin typeface="Times New Roman" panose="02020603050405020304" pitchFamily="18" charset="0"/>
                <a:cs typeface="Times New Roman" panose="02020603050405020304" pitchFamily="18" charset="0"/>
              </a:rPr>
              <a:t> </a:t>
            </a:r>
          </a:p>
          <a:p>
            <a:pPr algn="ctr"/>
            <a:r>
              <a:rPr lang="en-US" sz="2700" b="1" dirty="0" smtClean="0">
                <a:solidFill>
                  <a:srgbClr val="FF0000"/>
                </a:solidFill>
                <a:latin typeface="Times New Roman" panose="02020603050405020304" pitchFamily="18" charset="0"/>
                <a:cs typeface="Times New Roman" panose="02020603050405020304" pitchFamily="18" charset="0"/>
              </a:rPr>
              <a:t>SÁU </a:t>
            </a:r>
            <a:r>
              <a:rPr lang="en-US" sz="2700" b="1" dirty="0">
                <a:solidFill>
                  <a:srgbClr val="FF0000"/>
                </a:solidFill>
                <a:latin typeface="Times New Roman" panose="02020603050405020304" pitchFamily="18" charset="0"/>
                <a:cs typeface="Times New Roman" panose="02020603050405020304" pitchFamily="18" charset="0"/>
              </a:rPr>
              <a:t>CHỮ, </a:t>
            </a:r>
            <a:r>
              <a:rPr lang="en-US" sz="2700" b="1" dirty="0" smtClean="0">
                <a:solidFill>
                  <a:srgbClr val="FF0000"/>
                </a:solidFill>
                <a:latin typeface="Times New Roman" panose="02020603050405020304" pitchFamily="18" charset="0"/>
                <a:cs typeface="Times New Roman" panose="02020603050405020304" pitchFamily="18" charset="0"/>
              </a:rPr>
              <a:t>BẢY </a:t>
            </a:r>
            <a:r>
              <a:rPr lang="en-US" sz="2700" b="1" dirty="0">
                <a:solidFill>
                  <a:srgbClr val="FF0000"/>
                </a:solidFill>
                <a:latin typeface="Times New Roman" panose="02020603050405020304" pitchFamily="18" charset="0"/>
                <a:cs typeface="Times New Roman" panose="02020603050405020304" pitchFamily="18" charset="0"/>
              </a:rPr>
              <a:t>CHỮ </a:t>
            </a:r>
          </a:p>
        </p:txBody>
      </p:sp>
      <p:sp>
        <p:nvSpPr>
          <p:cNvPr id="6" name="Rounded Rectangle 5"/>
          <p:cNvSpPr/>
          <p:nvPr/>
        </p:nvSpPr>
        <p:spPr>
          <a:xfrm>
            <a:off x="8106156" y="616694"/>
            <a:ext cx="9889236" cy="165172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Rounded Rectangle 6"/>
          <p:cNvSpPr/>
          <p:nvPr/>
        </p:nvSpPr>
        <p:spPr>
          <a:xfrm>
            <a:off x="8204454" y="4975391"/>
            <a:ext cx="9790938" cy="351797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p:cNvSpPr txBox="1"/>
          <p:nvPr/>
        </p:nvSpPr>
        <p:spPr>
          <a:xfrm>
            <a:off x="8267580" y="726422"/>
            <a:ext cx="9806940"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sáu</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bảy</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a:t>
            </a:r>
          </a:p>
        </p:txBody>
      </p:sp>
      <p:cxnSp>
        <p:nvCxnSpPr>
          <p:cNvPr id="3" name="Straight Arrow Connector 2"/>
          <p:cNvCxnSpPr>
            <a:endCxn id="6" idx="1"/>
          </p:cNvCxnSpPr>
          <p:nvPr/>
        </p:nvCxnSpPr>
        <p:spPr>
          <a:xfrm flipV="1">
            <a:off x="7082204" y="1442557"/>
            <a:ext cx="1023953" cy="23832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082204" y="3852146"/>
            <a:ext cx="1106249" cy="28448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7861" y="4937934"/>
            <a:ext cx="9416562" cy="3416320"/>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78396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71451" y="3191611"/>
            <a:ext cx="3465773" cy="3679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extBox 3"/>
          <p:cNvSpPr txBox="1"/>
          <p:nvPr/>
        </p:nvSpPr>
        <p:spPr>
          <a:xfrm>
            <a:off x="-291201" y="58558"/>
            <a:ext cx="17614509" cy="1200329"/>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CÁC BƯỚC VIẾT ĐOẠN VĂN GHI LẠI CẢM </a:t>
            </a:r>
            <a:r>
              <a:rPr lang="en-US" sz="3600" b="1" dirty="0" smtClean="0">
                <a:solidFill>
                  <a:srgbClr val="002060"/>
                </a:solidFill>
                <a:latin typeface="Times New Roman" panose="02020603050405020304" pitchFamily="18" charset="0"/>
                <a:cs typeface="Times New Roman" panose="02020603050405020304" pitchFamily="18" charset="0"/>
              </a:rPr>
              <a:t>NGHĨ  </a:t>
            </a:r>
            <a:endParaRPr lang="en-US" sz="3600" b="1" dirty="0">
              <a:solidFill>
                <a:srgbClr val="002060"/>
              </a:solidFill>
              <a:latin typeface="Times New Roman" panose="02020603050405020304" pitchFamily="18" charset="0"/>
              <a:cs typeface="Times New Roman" panose="02020603050405020304" pitchFamily="18" charset="0"/>
            </a:endParaRPr>
          </a:p>
          <a:p>
            <a:pPr algn="ct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VỀ MỘT BÀI THƠ </a:t>
            </a:r>
            <a:r>
              <a:rPr lang="en-US" sz="3600" b="1" dirty="0" smtClean="0">
                <a:solidFill>
                  <a:srgbClr val="FF0000"/>
                </a:solidFill>
                <a:latin typeface="Times New Roman" panose="02020603050405020304" pitchFamily="18" charset="0"/>
                <a:cs typeface="Times New Roman" panose="02020603050405020304" pitchFamily="18" charset="0"/>
              </a:rPr>
              <a:t>SÁU </a:t>
            </a:r>
            <a:r>
              <a:rPr lang="en-US" sz="3600" b="1" dirty="0">
                <a:solidFill>
                  <a:srgbClr val="FF0000"/>
                </a:solidFill>
                <a:latin typeface="Times New Roman" panose="02020603050405020304" pitchFamily="18" charset="0"/>
                <a:cs typeface="Times New Roman" panose="02020603050405020304" pitchFamily="18" charset="0"/>
              </a:rPr>
              <a:t>CHỮ, </a:t>
            </a:r>
            <a:r>
              <a:rPr lang="en-US" sz="3600" b="1" dirty="0" smtClean="0">
                <a:solidFill>
                  <a:srgbClr val="FF0000"/>
                </a:solidFill>
                <a:latin typeface="Times New Roman" panose="02020603050405020304" pitchFamily="18" charset="0"/>
                <a:cs typeface="Times New Roman" panose="02020603050405020304" pitchFamily="18" charset="0"/>
              </a:rPr>
              <a:t>BẢY </a:t>
            </a:r>
            <a:r>
              <a:rPr lang="en-US" sz="3600" b="1" dirty="0">
                <a:solidFill>
                  <a:srgbClr val="FF0000"/>
                </a:solidFill>
                <a:latin typeface="Times New Roman" panose="02020603050405020304" pitchFamily="18" charset="0"/>
                <a:cs typeface="Times New Roman" panose="02020603050405020304" pitchFamily="18" charset="0"/>
              </a:rPr>
              <a:t>CHỮ </a:t>
            </a:r>
          </a:p>
        </p:txBody>
      </p:sp>
      <p:sp>
        <p:nvSpPr>
          <p:cNvPr id="5" name="Rectangle 4"/>
          <p:cNvSpPr/>
          <p:nvPr/>
        </p:nvSpPr>
        <p:spPr>
          <a:xfrm>
            <a:off x="219812" y="3264329"/>
            <a:ext cx="3538902" cy="3277820"/>
          </a:xfrm>
          <a:prstGeom prst="rect">
            <a:avLst/>
          </a:prstGeom>
        </p:spPr>
        <p:txBody>
          <a:bodyPr wrap="square">
            <a:spAutoFit/>
          </a:bodyPr>
          <a:lstStyle/>
          <a:p>
            <a:pPr algn="just">
              <a:lnSpc>
                <a:spcPct val="115000"/>
              </a:lnSpc>
              <a:defRPr/>
            </a:pP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Chuẩn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p>
          <a:p>
            <a:pPr algn="just">
              <a:lnSpc>
                <a:spcPct val="115000"/>
              </a:lnSpc>
              <a:defRPr/>
            </a:pPr>
            <a:r>
              <a:rPr lang="en-US" sz="3000" b="1" i="1" dirty="0" err="1">
                <a:latin typeface="Times New Roman" panose="02020603050405020304" pitchFamily="18" charset="0"/>
                <a:cs typeface="Times New Roman" panose="02020603050405020304" pitchFamily="18" charset="0"/>
              </a:rPr>
              <a:t>Xác</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định</a:t>
            </a:r>
            <a:r>
              <a:rPr lang="en-US" sz="3000" b="1" i="1" dirty="0">
                <a:latin typeface="Times New Roman" panose="02020603050405020304" pitchFamily="18" charset="0"/>
                <a:cs typeface="Times New Roman" panose="02020603050405020304" pitchFamily="18" charset="0"/>
              </a:rPr>
              <a:t>: </a:t>
            </a: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endParaRPr lang="en-US" sz="3000" dirty="0">
              <a:latin typeface="Times New Roman" panose="02020603050405020304" pitchFamily="18" charset="0"/>
              <a:cs typeface="Times New Roman" panose="02020603050405020304" pitchFamily="18" charset="0"/>
            </a:endParaRP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tượng</a:t>
            </a:r>
            <a:endParaRPr lang="en-US" sz="3000" dirty="0">
              <a:latin typeface="Times New Roman" panose="02020603050405020304" pitchFamily="18" charset="0"/>
              <a:cs typeface="Times New Roman" panose="02020603050405020304" pitchFamily="18" charset="0"/>
            </a:endParaRP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endParaRPr lang="en-US" sz="3000" dirty="0">
              <a:latin typeface="Times New Roman" panose="02020603050405020304" pitchFamily="18" charset="0"/>
              <a:cs typeface="Times New Roman" panose="02020603050405020304" pitchFamily="18" charset="0"/>
            </a:endParaRP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bày</a:t>
            </a:r>
            <a:endParaRPr lang="en-US" sz="3000" dirty="0"/>
          </a:p>
        </p:txBody>
      </p:sp>
      <p:sp>
        <p:nvSpPr>
          <p:cNvPr id="9" name="Rounded Rectangle 8"/>
          <p:cNvSpPr/>
          <p:nvPr/>
        </p:nvSpPr>
        <p:spPr>
          <a:xfrm>
            <a:off x="12033149" y="6171560"/>
            <a:ext cx="6093074" cy="325163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4.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Kiểm</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tra</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chỉnh</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sửa</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3000" b="1" dirty="0">
              <a:solidFill>
                <a:srgbClr val="FF0000"/>
              </a:solidFill>
              <a:latin typeface="Times New Roman" panose="02020603050405020304" pitchFamily="18" charset="0"/>
              <a:cs typeface="Times New Roman" panose="02020603050405020304" pitchFamily="18" charset="0"/>
            </a:endParaRPr>
          </a:p>
          <a:p>
            <a:pPr algn="just">
              <a:lnSpc>
                <a:spcPct val="115000"/>
              </a:lnSpc>
              <a:defRPr/>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Đọc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kĩ</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đoạn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văn</a:t>
            </a:r>
            <a:endParaRPr lang="en-US" sz="3000" dirty="0">
              <a:solidFill>
                <a:schemeClr val="tx1"/>
              </a:solidFill>
              <a:latin typeface="Times New Roman" panose="02020603050405020304" pitchFamily="18" charset="0"/>
              <a:cs typeface="Times New Roman" panose="02020603050405020304" pitchFamily="18" charset="0"/>
            </a:endParaRPr>
          </a:p>
          <a:p>
            <a:pPr algn="just">
              <a:lnSpc>
                <a:spcPct val="115000"/>
              </a:lnSpc>
              <a:defRPr/>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Đối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chiếu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dàn</a:t>
            </a:r>
            <a:r>
              <a:rPr lang="en-US" sz="3000" dirty="0">
                <a:solidFill>
                  <a:schemeClr val="tx1"/>
                </a:solidFill>
                <a:latin typeface="Times New Roman" panose="02020603050405020304" pitchFamily="18" charset="0"/>
                <a:cs typeface="Times New Roman" panose="02020603050405020304" pitchFamily="18" charset="0"/>
              </a:rPr>
              <a:t> ý </a:t>
            </a:r>
          </a:p>
          <a:p>
            <a:pPr algn="just">
              <a:lnSpc>
                <a:spcPct val="115000"/>
              </a:lnSpc>
              <a:defRPr/>
            </a:pP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Phát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sửa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lỗi</a:t>
            </a:r>
            <a:r>
              <a:rPr lang="en-US" sz="3000" dirty="0">
                <a:solidFill>
                  <a:schemeClr val="tx1"/>
                </a:solidFill>
                <a:latin typeface="Times New Roman" panose="02020603050405020304" pitchFamily="18" charset="0"/>
                <a:cs typeface="Times New Roman" panose="02020603050405020304" pitchFamily="18" charset="0"/>
              </a:rPr>
              <a:t> ( </a:t>
            </a:r>
            <a:r>
              <a:rPr lang="en-US" sz="3000" dirty="0" err="1">
                <a:solidFill>
                  <a:schemeClr val="tx1"/>
                </a:solidFill>
                <a:latin typeface="Times New Roman" panose="02020603050405020304" pitchFamily="18" charset="0"/>
                <a:cs typeface="Times New Roman" panose="02020603050405020304" pitchFamily="18" charset="0"/>
              </a:rPr>
              <a:t>nếu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có</a:t>
            </a:r>
            <a:r>
              <a:rPr lang="en-US" sz="3000" dirty="0">
                <a:solidFill>
                  <a:schemeClr val="tx1"/>
                </a:solidFill>
                <a:latin typeface="Times New Roman" panose="02020603050405020304" pitchFamily="18" charset="0"/>
                <a:cs typeface="Times New Roman" panose="02020603050405020304" pitchFamily="18" charset="0"/>
              </a:rPr>
              <a:t>)</a:t>
            </a:r>
          </a:p>
          <a:p>
            <a:pPr algn="just">
              <a:lnSpc>
                <a:spcPct val="115000"/>
              </a:lnSpc>
              <a:defRPr/>
            </a:pPr>
            <a:r>
              <a:rPr lang="en-US" sz="3000" dirty="0">
                <a:latin typeface="Times New Roman" panose="02020603050405020304" pitchFamily="18" charset="0"/>
                <a:cs typeface="Times New Roman" panose="02020603050405020304" pitchFamily="18" charset="0"/>
              </a:rPr>
              <a:t>-</a:t>
            </a:r>
            <a:endParaRPr lang="en-US" sz="3000" dirty="0"/>
          </a:p>
        </p:txBody>
      </p:sp>
      <p:sp>
        <p:nvSpPr>
          <p:cNvPr id="10" name="Rounded Rectangle 9"/>
          <p:cNvSpPr/>
          <p:nvPr/>
        </p:nvSpPr>
        <p:spPr>
          <a:xfrm>
            <a:off x="12033149" y="2218622"/>
            <a:ext cx="6093074" cy="351836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endParaRPr lang="en-US" sz="2700" dirty="0"/>
          </a:p>
        </p:txBody>
      </p:sp>
      <p:sp>
        <p:nvSpPr>
          <p:cNvPr id="11" name="Rounded Rectangle 10"/>
          <p:cNvSpPr/>
          <p:nvPr/>
        </p:nvSpPr>
        <p:spPr>
          <a:xfrm>
            <a:off x="3895346" y="1357884"/>
            <a:ext cx="7913075" cy="88742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307507" y="1397976"/>
            <a:ext cx="7606949" cy="8356134"/>
          </a:xfrm>
          <a:prstGeom prst="rect">
            <a:avLst/>
          </a:prstGeom>
        </p:spPr>
        <p:txBody>
          <a:bodyPr wrap="square">
            <a:spAutoFit/>
          </a:bodyPr>
          <a:lstStyle/>
          <a:p>
            <a:pPr algn="just">
              <a:lnSpc>
                <a:spcPct val="115000"/>
              </a:lnSpc>
              <a:defRPr/>
            </a:pP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2.</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ý </a:t>
            </a:r>
            <a:r>
              <a:rPr lang="en-US" sz="3000" b="1" dirty="0" err="1">
                <a:solidFill>
                  <a:srgbClr val="FF0000"/>
                </a:solidFill>
                <a:latin typeface="Times New Roman" panose="02020603050405020304" pitchFamily="18" charset="0"/>
                <a:cs typeface="Times New Roman" panose="02020603050405020304" pitchFamily="18" charset="0"/>
              </a:rPr>
              <a:t>và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lập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dàn</a:t>
            </a:r>
            <a:r>
              <a:rPr lang="en-US" sz="3000" b="1" dirty="0">
                <a:solidFill>
                  <a:srgbClr val="FF0000"/>
                </a:solidFill>
                <a:latin typeface="Times New Roman" panose="02020603050405020304" pitchFamily="18" charset="0"/>
                <a:cs typeface="Times New Roman" panose="02020603050405020304" pitchFamily="18" charset="0"/>
              </a:rPr>
              <a:t> ý</a:t>
            </a:r>
          </a:p>
          <a:p>
            <a:pPr algn="just">
              <a:lnSpc>
                <a:spcPct val="115000"/>
              </a:lnSpc>
              <a:defRPr/>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Tìm</a:t>
            </a:r>
            <a:r>
              <a:rPr lang="en-US" sz="3000" b="1" dirty="0">
                <a:latin typeface="Times New Roman" panose="02020603050405020304" pitchFamily="18" charset="0"/>
                <a:cs typeface="Times New Roman" panose="02020603050405020304" pitchFamily="18" charset="0"/>
              </a:rPr>
              <a:t> ý: </a:t>
            </a:r>
            <a:r>
              <a:rPr lang="en-US" sz="3000" b="1" i="1" dirty="0" err="1">
                <a:solidFill>
                  <a:srgbClr val="002060"/>
                </a:solidFill>
                <a:latin typeface="Times New Roman" panose="02020603050405020304" pitchFamily="18" charset="0"/>
                <a:cs typeface="Times New Roman" panose="02020603050405020304" pitchFamily="18" charset="0"/>
              </a:rPr>
              <a:t>Trả</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lời</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câu</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hỏi</a:t>
            </a:r>
            <a:endParaRPr lang="en-US" sz="3000" b="1" i="1" dirty="0">
              <a:solidFill>
                <a:srgbClr val="002060"/>
              </a:solidFill>
              <a:latin typeface="Times New Roman" panose="02020603050405020304" pitchFamily="18" charset="0"/>
              <a:cs typeface="Times New Roman" panose="02020603050405020304" pitchFamily="18" charset="0"/>
            </a:endParaRP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dung </a:t>
            </a:r>
            <a:r>
              <a:rPr lang="en-US" sz="3000" dirty="0" err="1">
                <a:latin typeface="Times New Roman" panose="02020603050405020304" pitchFamily="18" charset="0"/>
                <a:cs typeface="Times New Roman" panose="02020603050405020304" pitchFamily="18" charset="0"/>
              </a:rPr>
              <a:t>nào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sao</a:t>
            </a:r>
            <a:r>
              <a:rPr lang="en-US" sz="3000" dirty="0">
                <a:latin typeface="Times New Roman" panose="02020603050405020304" pitchFamily="18" charset="0"/>
                <a:cs typeface="Times New Roman" panose="02020603050405020304" pitchFamily="18" charset="0"/>
              </a:rPr>
              <a:t>? </a:t>
            </a: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a:t>
            </a:r>
            <a:r>
              <a:rPr lang="en-US" sz="3000" dirty="0">
                <a:latin typeface="Times New Roman" panose="02020603050405020304" pitchFamily="18" charset="0"/>
                <a:cs typeface="Times New Roman" panose="02020603050405020304" pitchFamily="18" charset="0"/>
              </a:rPr>
              <a:t> NT, ND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a:t>
            </a:r>
          </a:p>
          <a:p>
            <a:pPr algn="just">
              <a:lnSpc>
                <a:spcPct val="115000"/>
              </a:lnSpc>
              <a:defRPr/>
            </a:pP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Lập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dàn</a:t>
            </a:r>
            <a:r>
              <a:rPr lang="en-US" sz="3000" b="1" dirty="0">
                <a:latin typeface="Times New Roman" panose="02020603050405020304" pitchFamily="18" charset="0"/>
                <a:cs typeface="Times New Roman" panose="02020603050405020304" pitchFamily="18" charset="0"/>
              </a:rPr>
              <a:t> ý</a:t>
            </a:r>
          </a:p>
          <a:p>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Mở</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đoạn</a:t>
            </a:r>
            <a:r>
              <a:rPr lang="en-US" sz="3000" b="1" dirty="0">
                <a:solidFill>
                  <a:srgbClr val="002060"/>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thiệu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p>
          <a:p>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Thân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đoạn</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Bày</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tỏ</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cảm</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xúc</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suy</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nghĩ</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về</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các</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yếu</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tố</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nghệ</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thuật</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nội</a:t>
            </a:r>
            <a:r>
              <a:rPr lang="en-US" sz="3000" b="1" i="1" dirty="0">
                <a:solidFill>
                  <a:srgbClr val="002060"/>
                </a:solidFill>
                <a:latin typeface="Times New Roman" panose="02020603050405020304" pitchFamily="18" charset="0"/>
                <a:cs typeface="Times New Roman" panose="02020603050405020304" pitchFamily="18" charset="0"/>
              </a:rPr>
              <a:t> dung </a:t>
            </a:r>
            <a:r>
              <a:rPr lang="en-US" sz="3000" b="1" i="1" dirty="0" err="1">
                <a:solidFill>
                  <a:srgbClr val="002060"/>
                </a:solidFill>
                <a:latin typeface="Times New Roman" panose="02020603050405020304" pitchFamily="18" charset="0"/>
                <a:cs typeface="Times New Roman" panose="02020603050405020304" pitchFamily="18" charset="0"/>
              </a:rPr>
              <a:t>theo</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trình</a:t>
            </a:r>
            <a:r>
              <a:rPr lang="en-US" sz="3000" b="1" i="1" dirty="0">
                <a:solidFill>
                  <a:srgbClr val="002060"/>
                </a:solidFill>
                <a:latin typeface="Times New Roman" panose="02020603050405020304" pitchFamily="18" charset="0"/>
                <a:cs typeface="Times New Roman" panose="02020603050405020304" pitchFamily="18" charset="0"/>
              </a:rPr>
              <a:t> </a:t>
            </a:r>
            <a:r>
              <a:rPr lang="en-US" sz="3000" b="1" i="1" dirty="0" err="1">
                <a:solidFill>
                  <a:srgbClr val="002060"/>
                </a:solidFill>
                <a:latin typeface="Times New Roman" panose="02020603050405020304" pitchFamily="18" charset="0"/>
                <a:cs typeface="Times New Roman" panose="02020603050405020304" pitchFamily="18" charset="0"/>
              </a:rPr>
              <a:t>tự</a:t>
            </a:r>
            <a:r>
              <a:rPr lang="en-US" sz="3000" b="1" i="1" dirty="0">
                <a:solidFill>
                  <a:srgbClr val="002060"/>
                </a:solidFill>
                <a:latin typeface="Times New Roman" panose="02020603050405020304" pitchFamily="18" charset="0"/>
                <a:cs typeface="Times New Roman" panose="02020603050405020304" pitchFamily="18" charset="0"/>
              </a:rPr>
              <a:t>:</a:t>
            </a:r>
            <a:endParaRPr lang="en-US" sz="3000" i="1" dirty="0">
              <a:solidFill>
                <a:srgbClr val="FF0000"/>
              </a:solidFill>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-&gt; </a:t>
            </a:r>
            <a:r>
              <a:rPr lang="en-US" sz="3000" dirty="0" err="1">
                <a:latin typeface="Times New Roman" panose="02020603050405020304" pitchFamily="18" charset="0"/>
                <a:cs typeface="Times New Roman" panose="02020603050405020304" pitchFamily="18" charset="0"/>
              </a:rPr>
              <a:t>Chỉ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dung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t>
            </a:r>
            <a:endParaRPr lang="en-US" sz="30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	-&gt; </a:t>
            </a:r>
            <a:r>
              <a:rPr lang="en-US" sz="3000" dirty="0" err="1">
                <a:latin typeface="Times New Roman" panose="02020603050405020304" pitchFamily="18" charset="0"/>
                <a:cs typeface="Times New Roman" panose="02020603050405020304" pitchFamily="18" charset="0"/>
              </a:rPr>
              <a:t>Lí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dung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t>
            </a:r>
            <a:r>
              <a:rPr lang="en-US" sz="3000" dirty="0">
                <a:latin typeface="Times New Roman" panose="02020603050405020304" pitchFamily="18" charset="0"/>
                <a:cs typeface="Times New Roman" panose="02020603050405020304" pitchFamily="18" charset="0"/>
              </a:rPr>
              <a:t>?</a:t>
            </a:r>
          </a:p>
          <a:p>
            <a:r>
              <a:rPr lang="en-US" sz="3000" dirty="0">
                <a:latin typeface="Times New Roman" panose="02020603050405020304" pitchFamily="18" charset="0"/>
                <a:cs typeface="Times New Roman" panose="02020603050405020304" pitchFamily="18" charset="0"/>
              </a:rPr>
              <a:t>	-&gt; </a:t>
            </a:r>
            <a:r>
              <a:rPr lang="en-US" sz="3000" dirty="0" err="1">
                <a:latin typeface="Times New Roman" panose="02020603050405020304" pitchFamily="18" charset="0"/>
                <a:cs typeface="Times New Roman" panose="02020603050405020304" pitchFamily="18" charset="0"/>
              </a:rPr>
              <a:t>Yếu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tố</a:t>
            </a:r>
            <a:r>
              <a:rPr lang="en-US" sz="3000" dirty="0">
                <a:latin typeface="Times New Roman" panose="02020603050405020304" pitchFamily="18" charset="0"/>
                <a:cs typeface="Times New Roman" panose="02020603050405020304" pitchFamily="18" charset="0"/>
              </a:rPr>
              <a:t> NT, ND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a:t>
            </a:r>
          </a:p>
          <a:p>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Kết</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đoạn</a:t>
            </a:r>
            <a:r>
              <a:rPr lang="en-US" sz="3000" b="1" dirty="0">
                <a:solidFill>
                  <a:srgbClr val="002060"/>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endParaRPr lang="en-US" sz="3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2167828" y="2204560"/>
            <a:ext cx="5859746" cy="3277820"/>
          </a:xfrm>
          <a:prstGeom prst="rect">
            <a:avLst/>
          </a:prstGeom>
        </p:spPr>
        <p:txBody>
          <a:bodyPr wrap="square">
            <a:spAutoFit/>
          </a:bodyPr>
          <a:lstStyle/>
          <a:p>
            <a:pPr algn="just">
              <a:lnSpc>
                <a:spcPct val="115000"/>
              </a:lnSpc>
              <a:defRPr/>
            </a:pPr>
            <a:r>
              <a:rPr lang="en-US" sz="3000" b="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Bước</a:t>
            </a:r>
            <a:r>
              <a:rPr lang="en-US" sz="3000" b="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3.</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Viết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đoạn</a:t>
            </a:r>
            <a:r>
              <a:rPr lang="en-US" sz="3000" b="1" dirty="0">
                <a:solidFill>
                  <a:srgbClr val="FF0000"/>
                </a:solidFill>
                <a:latin typeface="Times New Roman" panose="02020603050405020304" pitchFamily="18" charset="0"/>
                <a:cs typeface="Times New Roman" panose="02020603050405020304" pitchFamily="18" charset="0"/>
              </a:rPr>
              <a:t> : </a:t>
            </a:r>
            <a:endParaRPr lang="en-US" sz="3000" b="1" i="1" dirty="0">
              <a:latin typeface="Times New Roman" panose="02020603050405020304" pitchFamily="18" charset="0"/>
              <a:cs typeface="Times New Roman" panose="02020603050405020304" pitchFamily="18" charset="0"/>
            </a:endParaRP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dàn</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endParaRPr lang="en-US" sz="3000" dirty="0">
              <a:latin typeface="Times New Roman" panose="02020603050405020304" pitchFamily="18" charset="0"/>
              <a:cs typeface="Times New Roman" panose="02020603050405020304" pitchFamily="18" charset="0"/>
            </a:endParaRP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dung</a:t>
            </a:r>
          </a:p>
          <a:p>
            <a:pPr algn="just">
              <a:lnSpc>
                <a:spcPct val="115000"/>
              </a:lnSpc>
              <a:defRPr/>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xác</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4960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1480" y="3250692"/>
            <a:ext cx="8613648" cy="267462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extBox 3"/>
          <p:cNvSpPr txBox="1"/>
          <p:nvPr/>
        </p:nvSpPr>
        <p:spPr>
          <a:xfrm>
            <a:off x="54864" y="3799332"/>
            <a:ext cx="9285732" cy="1754326"/>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CÁCH KHƠI GỢI CẢM XÚC, SUY NGHĨ </a:t>
            </a:r>
          </a:p>
          <a:p>
            <a:pPr algn="ctr"/>
            <a:r>
              <a:rPr lang="en-US" sz="3600" b="1" dirty="0">
                <a:solidFill>
                  <a:srgbClr val="FF0000"/>
                </a:solidFill>
                <a:latin typeface="Times New Roman" panose="02020603050405020304" pitchFamily="18" charset="0"/>
                <a:cs typeface="Times New Roman" panose="02020603050405020304" pitchFamily="18" charset="0"/>
              </a:rPr>
              <a:t>KHI VIẾT VĂN BIỂU CẢM</a:t>
            </a:r>
          </a:p>
          <a:p>
            <a:pPr algn="ctr"/>
            <a:r>
              <a:rPr lang="en-US" sz="3600" b="1" dirty="0">
                <a:solidFill>
                  <a:srgbClr val="FF0000"/>
                </a:solidFill>
                <a:latin typeface="Times New Roman" panose="02020603050405020304" pitchFamily="18" charset="0"/>
                <a:cs typeface="Times New Roman" panose="02020603050405020304" pitchFamily="18" charset="0"/>
              </a:rPr>
              <a:t>VỀ MỘT ĐOẠN THƠ, BÀI THƠ </a:t>
            </a:r>
          </a:p>
        </p:txBody>
      </p:sp>
      <p:cxnSp>
        <p:nvCxnSpPr>
          <p:cNvPr id="7" name="Straight Arrow Connector 6"/>
          <p:cNvCxnSpPr/>
          <p:nvPr/>
        </p:nvCxnSpPr>
        <p:spPr>
          <a:xfrm flipV="1">
            <a:off x="9036558" y="1488026"/>
            <a:ext cx="2041398" cy="29825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066276" y="3150108"/>
            <a:ext cx="2011680" cy="12724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066276" y="4518594"/>
            <a:ext cx="2039112" cy="19293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9036558" y="4438917"/>
            <a:ext cx="2096262" cy="39278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066276" y="4470587"/>
            <a:ext cx="2011680" cy="2196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1096244" y="905256"/>
            <a:ext cx="6816852" cy="108356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TextBox 12"/>
          <p:cNvSpPr txBox="1"/>
          <p:nvPr/>
        </p:nvSpPr>
        <p:spPr>
          <a:xfrm>
            <a:off x="11439144" y="1042417"/>
            <a:ext cx="633679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Đưa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xét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giá</a:t>
            </a:r>
            <a:endParaRPr lang="en-US" sz="3600" b="1"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11132820" y="2532888"/>
            <a:ext cx="6816852" cy="108356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TextBox 14"/>
          <p:cNvSpPr txBox="1"/>
          <p:nvPr/>
        </p:nvSpPr>
        <p:spPr>
          <a:xfrm>
            <a:off x="11475720" y="2670049"/>
            <a:ext cx="633679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Sử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xúc</a:t>
            </a:r>
            <a:endParaRPr lang="en-US" sz="3600" b="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11105388" y="4192524"/>
            <a:ext cx="6816852" cy="108356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TextBox 16"/>
          <p:cNvSpPr txBox="1"/>
          <p:nvPr/>
        </p:nvSpPr>
        <p:spPr>
          <a:xfrm>
            <a:off x="11667744" y="4329685"/>
            <a:ext cx="590245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Tưởng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tưởng</a:t>
            </a:r>
            <a:r>
              <a:rPr lang="en-US" sz="3600" b="1" dirty="0">
                <a:latin typeface="Times New Roman" panose="02020603050405020304" pitchFamily="18" charset="0"/>
                <a:cs typeface="Times New Roman" panose="02020603050405020304" pitchFamily="18" charset="0"/>
              </a:rPr>
              <a:t> </a:t>
            </a:r>
          </a:p>
        </p:txBody>
      </p:sp>
      <p:sp>
        <p:nvSpPr>
          <p:cNvPr id="18" name="Rounded Rectangle 17"/>
          <p:cNvSpPr/>
          <p:nvPr/>
        </p:nvSpPr>
        <p:spPr>
          <a:xfrm>
            <a:off x="11077956" y="5920740"/>
            <a:ext cx="6816852" cy="108356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TextBox 18"/>
          <p:cNvSpPr txBox="1"/>
          <p:nvPr/>
        </p:nvSpPr>
        <p:spPr>
          <a:xfrm>
            <a:off x="12408408" y="6057901"/>
            <a:ext cx="368046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Liên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thân</a:t>
            </a:r>
            <a:endParaRPr lang="en-US" sz="3600" b="1"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11091672" y="7717536"/>
            <a:ext cx="6816852" cy="14904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TextBox 20"/>
          <p:cNvSpPr txBox="1"/>
          <p:nvPr/>
        </p:nvSpPr>
        <p:spPr>
          <a:xfrm>
            <a:off x="11434572" y="7854696"/>
            <a:ext cx="6336792" cy="1200329"/>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So </a:t>
            </a:r>
            <a:r>
              <a:rPr lang="en-US" sz="3600" b="1" dirty="0" err="1">
                <a:latin typeface="Times New Roman" panose="02020603050405020304" pitchFamily="18" charset="0"/>
                <a:cs typeface="Times New Roman" panose="02020603050405020304" pitchFamily="18" charset="0"/>
              </a:rPr>
              <a:t>sánh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chiếu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phẩm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khác</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1870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0"/>
                                        <p:tgtEl>
                                          <p:spTgt spid="21"/>
                                        </p:tgtEl>
                                      </p:cBhvr>
                                    </p:animEffect>
                                    <p:anim calcmode="lin" valueType="num">
                                      <p:cBhvr>
                                        <p:cTn id="81" dur="1000" fill="hold"/>
                                        <p:tgtEl>
                                          <p:spTgt spid="21"/>
                                        </p:tgtEl>
                                        <p:attrNameLst>
                                          <p:attrName>ppt_x</p:attrName>
                                        </p:attrNameLst>
                                      </p:cBhvr>
                                      <p:tavLst>
                                        <p:tav tm="0">
                                          <p:val>
                                            <p:strVal val="#ppt_x"/>
                                          </p:val>
                                        </p:tav>
                                        <p:tav tm="100000">
                                          <p:val>
                                            <p:strVal val="#ppt_x"/>
                                          </p:val>
                                        </p:tav>
                                      </p:tavLst>
                                    </p:anim>
                                    <p:anim calcmode="lin" valueType="num">
                                      <p:cBhvr>
                                        <p:cTn id="82" dur="1000" fill="hold"/>
                                        <p:tgtEl>
                                          <p:spTgt spid="2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P spid="18" grpId="0" animBg="1"/>
      <p:bldP spid="19" grpId="0"/>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2518" t="31664" r="6662" b="25000"/>
          <a:stretch/>
        </p:blipFill>
        <p:spPr>
          <a:xfrm>
            <a:off x="1600200" y="952500"/>
            <a:ext cx="15392400" cy="7698895"/>
          </a:xfrm>
          <a:prstGeom prst="rect">
            <a:avLst/>
          </a:prstGeom>
        </p:spPr>
      </p:pic>
    </p:spTree>
    <p:extLst>
      <p:ext uri="{BB962C8B-B14F-4D97-AF65-F5344CB8AC3E}">
        <p14:creationId xmlns:p14="http://schemas.microsoft.com/office/powerpoint/2010/main" val="53631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2009</TotalTime>
  <Words>2402</Words>
  <Application>Microsoft Office PowerPoint</Application>
  <PresentationFormat>Custom</PresentationFormat>
  <Paragraphs>267</Paragraphs>
  <Slides>34</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SimSun</vt:lpstr>
      <vt:lpstr>MS Mincho</vt:lpstr>
      <vt:lpstr>Calibri</vt:lpstr>
      <vt:lpstr>Times New Roman</vt:lpstr>
      <vt:lpstr>Wingdings</vt: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Cute Illustration Introduction About Me Presentation</dc:title>
  <cp:lastModifiedBy>ACER</cp:lastModifiedBy>
  <cp:revision>81</cp:revision>
  <dcterms:created xsi:type="dcterms:W3CDTF">2006-08-16T00:00:00Z</dcterms:created>
  <dcterms:modified xsi:type="dcterms:W3CDTF">2024-10-23T03:59:31Z</dcterms:modified>
  <dc:identifier>DAFjsnaSyvg</dc:identifier>
</cp:coreProperties>
</file>