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7" r:id="rId3"/>
    <p:sldId id="278" r:id="rId4"/>
    <p:sldId id="277" r:id="rId5"/>
    <p:sldId id="279" r:id="rId6"/>
    <p:sldId id="280" r:id="rId7"/>
    <p:sldId id="281" r:id="rId8"/>
    <p:sldId id="282" r:id="rId9"/>
    <p:sldId id="283" r:id="rId10"/>
    <p:sldId id="284" r:id="rId11"/>
    <p:sldId id="285" r:id="rId12"/>
    <p:sldId id="275" r:id="rId13"/>
    <p:sldId id="287" r:id="rId14"/>
    <p:sldId id="265" r:id="rId15"/>
    <p:sldId id="288"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8297EC-742C-4F5A-906F-B47870508E6A}">
          <p14:sldIdLst>
            <p14:sldId id="262"/>
            <p14:sldId id="257"/>
            <p14:sldId id="278"/>
            <p14:sldId id="277"/>
            <p14:sldId id="279"/>
            <p14:sldId id="280"/>
            <p14:sldId id="281"/>
            <p14:sldId id="282"/>
            <p14:sldId id="283"/>
            <p14:sldId id="284"/>
            <p14:sldId id="285"/>
            <p14:sldId id="275"/>
            <p14:sldId id="287"/>
            <p14:sldId id="265"/>
            <p14:sldId id="288"/>
          </p14:sldIdLst>
        </p14:section>
        <p14:section name="Untitled Section" id="{2344AA3C-A00D-4071-A057-BC69766AC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8F"/>
    <a:srgbClr val="A8D2DD"/>
    <a:srgbClr val="B4E3E3"/>
    <a:srgbClr val="C0E588"/>
    <a:srgbClr val="C9E435"/>
    <a:srgbClr val="C1E485"/>
    <a:srgbClr val="C8E139"/>
    <a:srgbClr val="EF9F54"/>
    <a:srgbClr val="C8E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9" d="100"/>
          <a:sy n="79" d="100"/>
        </p:scale>
        <p:origin x="2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sv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8.sv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28.svg"/><Relationship Id="rId4" Type="http://schemas.openxmlformats.org/officeDocument/2006/relationships/image" Target="../media/image9.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sv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svg"/><Relationship Id="rId4" Type="http://schemas.openxmlformats.org/officeDocument/2006/relationships/image" Target="../media/image31.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9.svg"/><Relationship Id="rId5" Type="http://schemas.openxmlformats.org/officeDocument/2006/relationships/image" Target="../media/image28.svg"/><Relationship Id="rId10"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5367866" y="9304858"/>
            <a:ext cx="670763" cy="842283"/>
          </a:xfrm>
          <a:prstGeom prst="rect">
            <a:avLst/>
          </a:prstGeom>
        </p:spPr>
      </p:pic>
      <p:sp>
        <p:nvSpPr>
          <p:cNvPr id="13" name="TextBox 12"/>
          <p:cNvSpPr txBox="1"/>
          <p:nvPr/>
        </p:nvSpPr>
        <p:spPr>
          <a:xfrm>
            <a:off x="1219200" y="1181100"/>
            <a:ext cx="41148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KHỞI ĐỘNG</a:t>
            </a:r>
          </a:p>
        </p:txBody>
      </p:sp>
      <p:pic>
        <p:nvPicPr>
          <p:cNvPr id="14" name="Picture 3"/>
          <p:cNvPicPr>
            <a:picLocks noChangeAspect="1"/>
          </p:cNvPicPr>
          <p:nvPr/>
        </p:nvPicPr>
        <p:blipFill>
          <a:blip r:embed="rId6"/>
          <a:srcRect/>
          <a:stretch>
            <a:fillRect/>
          </a:stretch>
        </p:blipFill>
        <p:spPr>
          <a:xfrm>
            <a:off x="9804640" y="3616391"/>
            <a:ext cx="3324697" cy="6142628"/>
          </a:xfrm>
          <a:prstGeom prst="rect">
            <a:avLst/>
          </a:prstGeom>
        </p:spPr>
      </p:pic>
      <p:pic>
        <p:nvPicPr>
          <p:cNvPr id="15" name="Picture 2"/>
          <p:cNvPicPr>
            <a:picLocks noChangeAspect="1"/>
          </p:cNvPicPr>
          <p:nvPr/>
        </p:nvPicPr>
        <p:blipFill>
          <a:blip r:embed="rId7"/>
          <a:srcRect/>
          <a:stretch>
            <a:fillRect/>
          </a:stretch>
        </p:blipFill>
        <p:spPr>
          <a:xfrm>
            <a:off x="5113948" y="4236027"/>
            <a:ext cx="3505377" cy="5396346"/>
          </a:xfrm>
          <a:prstGeom prst="rect">
            <a:avLst/>
          </a:prstGeom>
        </p:spPr>
      </p:pic>
      <p:sp>
        <p:nvSpPr>
          <p:cNvPr id="16" name="Oval Callout 15"/>
          <p:cNvSpPr/>
          <p:nvPr/>
        </p:nvSpPr>
        <p:spPr>
          <a:xfrm>
            <a:off x="1407477" y="2705100"/>
            <a:ext cx="4267200" cy="2438400"/>
          </a:xfrm>
          <a:prstGeom prst="wedgeEllipseCallout">
            <a:avLst>
              <a:gd name="adj1" fmla="val 50119"/>
              <a:gd name="adj2" fmla="val 41667"/>
            </a:avLst>
          </a:prstGeom>
          <a:solidFill>
            <a:srgbClr val="A8D2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a:solidFill>
                  <a:schemeClr val="tx1"/>
                </a:solidFill>
                <a:latin typeface="Arial" panose="020B0604020202020204" pitchFamily="34" charset="0"/>
                <a:cs typeface="Arial" panose="020B0604020202020204" pitchFamily="34" charset="0"/>
              </a:rPr>
              <a:t>Bạn tìm ý đến đâu rồi?</a:t>
            </a:r>
          </a:p>
        </p:txBody>
      </p:sp>
      <p:sp>
        <p:nvSpPr>
          <p:cNvPr id="17" name="Oval Callout 16"/>
          <p:cNvSpPr/>
          <p:nvPr/>
        </p:nvSpPr>
        <p:spPr>
          <a:xfrm>
            <a:off x="12709934" y="2133621"/>
            <a:ext cx="4267200" cy="2438400"/>
          </a:xfrm>
          <a:prstGeom prst="wedgeEllipseCallout">
            <a:avLst>
              <a:gd name="adj1" fmla="val -45595"/>
              <a:gd name="adj2" fmla="val 38334"/>
            </a:avLst>
          </a:prstGeom>
          <a:solidFill>
            <a:srgbClr val="EF9F5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a:solidFill>
                  <a:schemeClr val="tx1"/>
                </a:solidFill>
                <a:latin typeface="Arial" panose="020B0604020202020204" pitchFamily="34" charset="0"/>
                <a:cs typeface="Arial" panose="020B0604020202020204" pitchFamily="34" charset="0"/>
              </a:rPr>
              <a:t>Mình đã gạch được rất nhiều </a:t>
            </a:r>
          </a:p>
          <a:p>
            <a:pPr algn="ctr">
              <a:lnSpc>
                <a:spcPct val="150000"/>
              </a:lnSpc>
            </a:pPr>
            <a:r>
              <a:rPr lang="en-US" sz="3000">
                <a:solidFill>
                  <a:schemeClr val="tx1"/>
                </a:solidFill>
                <a:latin typeface="Arial" panose="020B0604020202020204" pitchFamily="34" charset="0"/>
                <a:cs typeface="Arial" panose="020B0604020202020204" pitchFamily="34" charset="0"/>
              </a:rPr>
              <a:t>ý tưởng.</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428673" y="647700"/>
            <a:ext cx="155448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3. Trình bày bài nói</a:t>
            </a:r>
          </a:p>
        </p:txBody>
      </p:sp>
      <p:graphicFrame>
        <p:nvGraphicFramePr>
          <p:cNvPr id="7" name="Table 6"/>
          <p:cNvGraphicFramePr>
            <a:graphicFrameLocks noGrp="1"/>
          </p:cNvGraphicFramePr>
          <p:nvPr>
            <p:extLst>
              <p:ext uri="{D42A27DB-BD31-4B8C-83A1-F6EECF244321}">
                <p14:modId xmlns:p14="http://schemas.microsoft.com/office/powerpoint/2010/main" val="498925082"/>
              </p:ext>
            </p:extLst>
          </p:nvPr>
        </p:nvGraphicFramePr>
        <p:xfrm>
          <a:off x="685800" y="2095500"/>
          <a:ext cx="16687800" cy="7658100"/>
        </p:xfrm>
        <a:graphic>
          <a:graphicData uri="http://schemas.openxmlformats.org/drawingml/2006/table">
            <a:tbl>
              <a:tblPr firstRow="1" bandRow="1">
                <a:tableStyleId>{5C22544A-7EE6-4342-B048-85BDC9FD1C3A}</a:tableStyleId>
              </a:tblPr>
              <a:tblGrid>
                <a:gridCol w="8343900">
                  <a:extLst>
                    <a:ext uri="{9D8B030D-6E8A-4147-A177-3AD203B41FA5}">
                      <a16:colId xmlns:a16="http://schemas.microsoft.com/office/drawing/2014/main" val="566993139"/>
                    </a:ext>
                  </a:extLst>
                </a:gridCol>
                <a:gridCol w="8343900">
                  <a:extLst>
                    <a:ext uri="{9D8B030D-6E8A-4147-A177-3AD203B41FA5}">
                      <a16:colId xmlns:a16="http://schemas.microsoft.com/office/drawing/2014/main" val="231151104"/>
                    </a:ext>
                  </a:extLst>
                </a:gridCol>
              </a:tblGrid>
              <a:tr h="370840">
                <a:tc>
                  <a:txBody>
                    <a:bodyPr/>
                    <a:lstStyle/>
                    <a:p>
                      <a:pPr algn="ctr">
                        <a:lnSpc>
                          <a:spcPct val="150000"/>
                        </a:lnSpc>
                      </a:pPr>
                      <a:r>
                        <a:rPr lang="en-US" sz="3500">
                          <a:solidFill>
                            <a:schemeClr val="tx1"/>
                          </a:solidFill>
                          <a:latin typeface="Arial" panose="020B0604020202020204" pitchFamily="34" charset="0"/>
                          <a:cs typeface="Arial" panose="020B0604020202020204" pitchFamily="34" charset="0"/>
                        </a:rPr>
                        <a:t>Người nói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CA8F"/>
                    </a:solidFill>
                  </a:tcPr>
                </a:tc>
                <a:tc>
                  <a:txBody>
                    <a:bodyPr/>
                    <a:lstStyle/>
                    <a:p>
                      <a:pPr algn="ctr">
                        <a:lnSpc>
                          <a:spcPct val="150000"/>
                        </a:lnSpc>
                      </a:pPr>
                      <a:r>
                        <a:rPr lang="en-US" sz="3500">
                          <a:solidFill>
                            <a:schemeClr val="tx1"/>
                          </a:solidFill>
                          <a:latin typeface="Arial" panose="020B0604020202020204" pitchFamily="34" charset="0"/>
                          <a:cs typeface="Arial" panose="020B0604020202020204" pitchFamily="34" charset="0"/>
                        </a:rPr>
                        <a:t>Người nghe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CA8F"/>
                    </a:solidFill>
                  </a:tcPr>
                </a:tc>
                <a:extLst>
                  <a:ext uri="{0D108BD9-81ED-4DB2-BD59-A6C34878D82A}">
                    <a16:rowId xmlns:a16="http://schemas.microsoft.com/office/drawing/2014/main" val="4131459268"/>
                  </a:ext>
                </a:extLst>
              </a:tr>
              <a:tr h="370840">
                <a:tc>
                  <a:txBody>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3500" kern="1200">
                          <a:solidFill>
                            <a:schemeClr val="dk1"/>
                          </a:solidFill>
                          <a:effectLst/>
                          <a:latin typeface="Arial" panose="020B0604020202020204" pitchFamily="34" charset="0"/>
                          <a:ea typeface="+mn-ea"/>
                          <a:cs typeface="Arial" panose="020B0604020202020204" pitchFamily="34" charset="0"/>
                        </a:rPr>
                        <a:t>Nêu lên ý kiến của mình trước nhóm hoặc lớp.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tc>
                  <a:txBody>
                    <a:bodyPr/>
                    <a:lstStyle/>
                    <a:p>
                      <a:pPr marL="457200" indent="-457200">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Tập trung lắng</a:t>
                      </a:r>
                      <a:r>
                        <a:rPr lang="en-US" sz="3500" baseline="0">
                          <a:latin typeface="Arial" panose="020B0604020202020204" pitchFamily="34" charset="0"/>
                          <a:cs typeface="Arial" panose="020B0604020202020204" pitchFamily="34" charset="0"/>
                        </a:rPr>
                        <a:t> nghe, nắm được nội dung mà người nghe muốn truyền tải.</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extLst>
                  <a:ext uri="{0D108BD9-81ED-4DB2-BD59-A6C34878D82A}">
                    <a16:rowId xmlns:a16="http://schemas.microsoft.com/office/drawing/2014/main" val="1683556071"/>
                  </a:ext>
                </a:extLst>
              </a:tr>
              <a:tr h="370840">
                <a:tc>
                  <a:txBody>
                    <a:bodyPr/>
                    <a:lstStyle/>
                    <a:p>
                      <a:pPr marL="457200" indent="-457200">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Trình</a:t>
                      </a:r>
                      <a:r>
                        <a:rPr lang="en-US" sz="3500" baseline="0">
                          <a:latin typeface="Arial" panose="020B0604020202020204" pitchFamily="34" charset="0"/>
                          <a:cs typeface="Arial" panose="020B0604020202020204" pitchFamily="34" charset="0"/>
                        </a:rPr>
                        <a:t> bày bài nói kết hợp các phương tiện hỗ trợ nếu có.</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tc>
                  <a:txBody>
                    <a:bodyPr/>
                    <a:lstStyle/>
                    <a:p>
                      <a:pPr marL="457200" indent="-457200">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Sử dụng</a:t>
                      </a:r>
                      <a:r>
                        <a:rPr lang="en-US" sz="3500" baseline="0">
                          <a:latin typeface="Arial" panose="020B0604020202020204" pitchFamily="34" charset="0"/>
                          <a:cs typeface="Arial" panose="020B0604020202020204" pitchFamily="34" charset="0"/>
                        </a:rPr>
                        <a:t> ánh mắt, điệu bộ để khích lệ người nói.</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extLst>
                  <a:ext uri="{0D108BD9-81ED-4DB2-BD59-A6C34878D82A}">
                    <a16:rowId xmlns:a16="http://schemas.microsoft.com/office/drawing/2014/main" val="2855076041"/>
                  </a:ext>
                </a:extLst>
              </a:tr>
              <a:tr h="370840">
                <a:tc>
                  <a:txBody>
                    <a:bodyPr/>
                    <a:lstStyle/>
                    <a:p>
                      <a:pPr marL="457200" indent="-457200">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Điều chỉnh</a:t>
                      </a:r>
                      <a:r>
                        <a:rPr lang="en-US" sz="3500" baseline="0">
                          <a:latin typeface="Arial" panose="020B0604020202020204" pitchFamily="34" charset="0"/>
                          <a:cs typeface="Arial" panose="020B0604020202020204" pitchFamily="34" charset="0"/>
                        </a:rPr>
                        <a:t> giọng nói cho phù hợp.</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tc>
                  <a:txBody>
                    <a:bodyPr/>
                    <a:lstStyle/>
                    <a:p>
                      <a:pPr marL="457200" indent="-457200">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Đặt câu</a:t>
                      </a:r>
                      <a:r>
                        <a:rPr lang="en-US" sz="3500" baseline="0">
                          <a:latin typeface="Arial" panose="020B0604020202020204" pitchFamily="34" charset="0"/>
                          <a:cs typeface="Arial" panose="020B0604020202020204" pitchFamily="34" charset="0"/>
                        </a:rPr>
                        <a:t> hỏi ở các chi tiết chưa rõ hoặc không đồng tình.</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extLst>
                  <a:ext uri="{0D108BD9-81ED-4DB2-BD59-A6C34878D82A}">
                    <a16:rowId xmlns:a16="http://schemas.microsoft.com/office/drawing/2014/main" val="3274922467"/>
                  </a:ext>
                </a:extLst>
              </a:tr>
              <a:tr h="370840">
                <a:tc>
                  <a:txBody>
                    <a:bodyPr/>
                    <a:lstStyle/>
                    <a:p>
                      <a:pPr marL="457200" indent="-457200">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Trả lời</a:t>
                      </a:r>
                      <a:r>
                        <a:rPr lang="en-US" sz="3500" baseline="0">
                          <a:latin typeface="Arial" panose="020B0604020202020204" pitchFamily="34" charset="0"/>
                          <a:cs typeface="Arial" panose="020B0604020202020204" pitchFamily="34" charset="0"/>
                        </a:rPr>
                        <a:t> các câu hỏi thắc mắc của người nghe.</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tc>
                  <a:txBody>
                    <a:bodyPr/>
                    <a:lstStyle/>
                    <a:p>
                      <a:pPr marL="457200" indent="-457200">
                        <a:lnSpc>
                          <a:spcPct val="150000"/>
                        </a:lnSpc>
                        <a:buFont typeface="Wingdings" panose="05000000000000000000" pitchFamily="2" charset="2"/>
                        <a:buChar char="§"/>
                      </a:pP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extLst>
                  <a:ext uri="{0D108BD9-81ED-4DB2-BD59-A6C34878D82A}">
                    <a16:rowId xmlns:a16="http://schemas.microsoft.com/office/drawing/2014/main" val="1833204537"/>
                  </a:ext>
                </a:extLst>
              </a:tr>
            </a:tbl>
          </a:graphicData>
        </a:graphic>
      </p:graphicFrame>
    </p:spTree>
    <p:extLst>
      <p:ext uri="{BB962C8B-B14F-4D97-AF65-F5344CB8AC3E}">
        <p14:creationId xmlns:p14="http://schemas.microsoft.com/office/powerpoint/2010/main" val="16663173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428673" y="647700"/>
            <a:ext cx="155448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4. Trao đổi về bài nói</a:t>
            </a:r>
          </a:p>
        </p:txBody>
      </p:sp>
      <p:sp>
        <p:nvSpPr>
          <p:cNvPr id="4" name="Oval Callout 3"/>
          <p:cNvSpPr/>
          <p:nvPr/>
        </p:nvSpPr>
        <p:spPr>
          <a:xfrm>
            <a:off x="1655284" y="2460648"/>
            <a:ext cx="10308116" cy="6553200"/>
          </a:xfrm>
          <a:prstGeom prst="wedgeEllipseCallout">
            <a:avLst>
              <a:gd name="adj1" fmla="val 47938"/>
              <a:gd name="adj2" fmla="val 28392"/>
            </a:avLst>
          </a:prstGeom>
          <a:solidFill>
            <a:srgbClr val="FBCA8F"/>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6800" y="5709308"/>
            <a:ext cx="2034956" cy="4114800"/>
          </a:xfrm>
          <a:prstGeom prst="rect">
            <a:avLst/>
          </a:prstGeom>
        </p:spPr>
      </p:pic>
      <p:pic>
        <p:nvPicPr>
          <p:cNvPr id="8" name="Picture 5"/>
          <p:cNvPicPr>
            <a:picLocks noChangeAspect="1"/>
          </p:cNvPicPr>
          <p:nvPr/>
        </p:nvPicPr>
        <p:blipFill>
          <a:blip r:embed="rId4"/>
          <a:srcRect/>
          <a:stretch>
            <a:fillRect/>
          </a:stretch>
        </p:blipFill>
        <p:spPr>
          <a:xfrm>
            <a:off x="9753600" y="4770809"/>
            <a:ext cx="8077200" cy="5226621"/>
          </a:xfrm>
          <a:prstGeom prst="rect">
            <a:avLst/>
          </a:prstGeom>
        </p:spPr>
      </p:pic>
      <p:sp>
        <p:nvSpPr>
          <p:cNvPr id="2" name="TextBox 1"/>
          <p:cNvSpPr txBox="1"/>
          <p:nvPr/>
        </p:nvSpPr>
        <p:spPr>
          <a:xfrm>
            <a:off x="2657106" y="3671298"/>
            <a:ext cx="8304472" cy="4131900"/>
          </a:xfrm>
          <a:prstGeom prst="rect">
            <a:avLst/>
          </a:prstGeom>
          <a:noFill/>
        </p:spPr>
        <p:txBody>
          <a:bodyPr wrap="square" rtlCol="0">
            <a:spAutoFit/>
          </a:bodyPr>
          <a:lstStyle/>
          <a:p>
            <a:pPr algn="ctr">
              <a:lnSpc>
                <a:spcPct val="150000"/>
              </a:lnSpc>
            </a:pPr>
            <a:r>
              <a:rPr lang="en-US" sz="3500">
                <a:latin typeface="Arial" panose="020B0604020202020204" pitchFamily="34" charset="0"/>
                <a:cs typeface="Arial" panose="020B0604020202020204" pitchFamily="34" charset="0"/>
              </a:rPr>
              <a:t>Dựa vào bảng đánh giá chất lượng bài nói hãy đánh giá bài nói của nhóm bạn và tự rút kinh nghiệm cho bài của nhóm mình, để bài được hoàn thiện hơn vào các lần tới.</a:t>
            </a:r>
          </a:p>
        </p:txBody>
      </p:sp>
      <p:sp>
        <p:nvSpPr>
          <p:cNvPr id="3" name="Pentagon 2"/>
          <p:cNvSpPr/>
          <p:nvPr/>
        </p:nvSpPr>
        <p:spPr>
          <a:xfrm>
            <a:off x="0" y="1509474"/>
            <a:ext cx="3962400" cy="951174"/>
          </a:xfrm>
          <a:prstGeom prst="homePlate">
            <a:avLst/>
          </a:prstGeom>
          <a:solidFill>
            <a:srgbClr val="A8D2D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Làm nhóm</a:t>
            </a:r>
          </a:p>
        </p:txBody>
      </p:sp>
    </p:spTree>
    <p:extLst>
      <p:ext uri="{BB962C8B-B14F-4D97-AF65-F5344CB8AC3E}">
        <p14:creationId xmlns:p14="http://schemas.microsoft.com/office/powerpoint/2010/main" val="337426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BA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6235" y="0"/>
                  </a:moveTo>
                  <a:lnTo>
                    <a:pt x="4248491" y="0"/>
                  </a:lnTo>
                  <a:cubicBezTo>
                    <a:pt x="4262980" y="0"/>
                    <a:pt x="4274726" y="11746"/>
                    <a:pt x="4274726" y="26235"/>
                  </a:cubicBezTo>
                  <a:lnTo>
                    <a:pt x="4274726" y="2141232"/>
                  </a:lnTo>
                  <a:cubicBezTo>
                    <a:pt x="4274726" y="2155721"/>
                    <a:pt x="4262980" y="2167467"/>
                    <a:pt x="4248491" y="2167467"/>
                  </a:cubicBezTo>
                  <a:lnTo>
                    <a:pt x="26235" y="2167467"/>
                  </a:lnTo>
                  <a:cubicBezTo>
                    <a:pt x="19277" y="2167467"/>
                    <a:pt x="12604" y="2164703"/>
                    <a:pt x="7684" y="2159783"/>
                  </a:cubicBezTo>
                  <a:cubicBezTo>
                    <a:pt x="2764" y="2154863"/>
                    <a:pt x="0" y="2148190"/>
                    <a:pt x="0" y="2141232"/>
                  </a:cubicBezTo>
                  <a:lnTo>
                    <a:pt x="0" y="26235"/>
                  </a:lnTo>
                  <a:cubicBezTo>
                    <a:pt x="0" y="11746"/>
                    <a:pt x="11746" y="0"/>
                    <a:pt x="26235" y="0"/>
                  </a:cubicBezTo>
                  <a:close/>
                </a:path>
              </a:pathLst>
            </a:custGeom>
            <a:solidFill>
              <a:srgbClr val="FFFAE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353135" y="1556904"/>
            <a:ext cx="1077007" cy="135240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467146" y="419039"/>
            <a:ext cx="816564" cy="1025366"/>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311314" y="223564"/>
            <a:ext cx="534065" cy="670629"/>
          </a:xfrm>
          <a:prstGeom prst="rect">
            <a:avLst/>
          </a:prstGeom>
        </p:spPr>
      </p:pic>
      <p:sp>
        <p:nvSpPr>
          <p:cNvPr id="13" name="TextBox 12"/>
          <p:cNvSpPr txBox="1"/>
          <p:nvPr/>
        </p:nvSpPr>
        <p:spPr>
          <a:xfrm>
            <a:off x="1371600" y="1482153"/>
            <a:ext cx="155448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LUYỆN TẬP</a:t>
            </a:r>
          </a:p>
        </p:txBody>
      </p:sp>
      <p:pic>
        <p:nvPicPr>
          <p:cNvPr id="16" name="Picture 6"/>
          <p:cNvPicPr>
            <a:picLocks noChangeAspect="1"/>
          </p:cNvPicPr>
          <p:nvPr/>
        </p:nvPicPr>
        <p:blipFill>
          <a:blip r:embed="rId6"/>
          <a:srcRect/>
          <a:stretch>
            <a:fillRect/>
          </a:stretch>
        </p:blipFill>
        <p:spPr>
          <a:xfrm>
            <a:off x="9906000" y="4762500"/>
            <a:ext cx="6777659" cy="5261158"/>
          </a:xfrm>
          <a:prstGeom prst="rect">
            <a:avLst/>
          </a:prstGeom>
        </p:spPr>
      </p:pic>
      <p:sp>
        <p:nvSpPr>
          <p:cNvPr id="18" name="Rounded Rectangular Callout 17"/>
          <p:cNvSpPr/>
          <p:nvPr/>
        </p:nvSpPr>
        <p:spPr>
          <a:xfrm>
            <a:off x="2152650" y="3362685"/>
            <a:ext cx="7753350" cy="4114800"/>
          </a:xfrm>
          <a:prstGeom prst="wedgeRoundRectCallout">
            <a:avLst>
              <a:gd name="adj1" fmla="val 55441"/>
              <a:gd name="adj2" fmla="val 37314"/>
              <a:gd name="adj3" fmla="val 16667"/>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latin typeface="Arial" panose="020B0604020202020204" pitchFamily="34" charset="0"/>
                <a:cs typeface="Arial" panose="020B0604020202020204" pitchFamily="34" charset="0"/>
              </a:rPr>
              <a:t>Chỉnh sửa bài nói của nhóm mình theo sự hướng dẫn của giáo viên.</a:t>
            </a:r>
          </a:p>
        </p:txBody>
      </p:sp>
      <p:pic>
        <p:nvPicPr>
          <p:cNvPr id="19"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437475" flipH="1">
            <a:off x="1503769" y="6670869"/>
            <a:ext cx="2097861" cy="2258801"/>
          </a:xfrm>
          <a:prstGeom prst="rect">
            <a:avLst/>
          </a:prstGeom>
        </p:spPr>
      </p:pic>
      <p:pic>
        <p:nvPicPr>
          <p:cNvPr id="20"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562200">
            <a:off x="16036971" y="245300"/>
            <a:ext cx="1824152" cy="2241661"/>
          </a:xfrm>
          <a:prstGeom prst="rect">
            <a:avLst/>
          </a:prstGeom>
        </p:spPr>
      </p:pic>
    </p:spTree>
    <p:extLst>
      <p:ext uri="{BB962C8B-B14F-4D97-AF65-F5344CB8AC3E}">
        <p14:creationId xmlns:p14="http://schemas.microsoft.com/office/powerpoint/2010/main" val="2792216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BA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6235" y="0"/>
                  </a:moveTo>
                  <a:lnTo>
                    <a:pt x="4248491" y="0"/>
                  </a:lnTo>
                  <a:cubicBezTo>
                    <a:pt x="4262980" y="0"/>
                    <a:pt x="4274726" y="11746"/>
                    <a:pt x="4274726" y="26235"/>
                  </a:cubicBezTo>
                  <a:lnTo>
                    <a:pt x="4274726" y="2141232"/>
                  </a:lnTo>
                  <a:cubicBezTo>
                    <a:pt x="4274726" y="2155721"/>
                    <a:pt x="4262980" y="2167467"/>
                    <a:pt x="4248491" y="2167467"/>
                  </a:cubicBezTo>
                  <a:lnTo>
                    <a:pt x="26235" y="2167467"/>
                  </a:lnTo>
                  <a:cubicBezTo>
                    <a:pt x="19277" y="2167467"/>
                    <a:pt x="12604" y="2164703"/>
                    <a:pt x="7684" y="2159783"/>
                  </a:cubicBezTo>
                  <a:cubicBezTo>
                    <a:pt x="2764" y="2154863"/>
                    <a:pt x="0" y="2148190"/>
                    <a:pt x="0" y="2141232"/>
                  </a:cubicBezTo>
                  <a:lnTo>
                    <a:pt x="0" y="26235"/>
                  </a:lnTo>
                  <a:cubicBezTo>
                    <a:pt x="0" y="11746"/>
                    <a:pt x="11746" y="0"/>
                    <a:pt x="26235" y="0"/>
                  </a:cubicBezTo>
                  <a:close/>
                </a:path>
              </a:pathLst>
            </a:custGeom>
            <a:solidFill>
              <a:srgbClr val="FFFAE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353135" y="1556904"/>
            <a:ext cx="1077007" cy="135240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467146" y="419039"/>
            <a:ext cx="816564" cy="1025366"/>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311314" y="223564"/>
            <a:ext cx="534065" cy="670629"/>
          </a:xfrm>
          <a:prstGeom prst="rect">
            <a:avLst/>
          </a:prstGeom>
        </p:spPr>
      </p:pic>
      <p:sp>
        <p:nvSpPr>
          <p:cNvPr id="13" name="TextBox 12"/>
          <p:cNvSpPr txBox="1"/>
          <p:nvPr/>
        </p:nvSpPr>
        <p:spPr>
          <a:xfrm>
            <a:off x="1371600" y="1482153"/>
            <a:ext cx="155448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VẬN DỤNG</a:t>
            </a:r>
          </a:p>
        </p:txBody>
      </p:sp>
      <p:pic>
        <p:nvPicPr>
          <p:cNvPr id="2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62200">
            <a:off x="16036971" y="245300"/>
            <a:ext cx="1824152" cy="2241661"/>
          </a:xfrm>
          <a:prstGeom prst="rect">
            <a:avLst/>
          </a:prstGeom>
        </p:spPr>
      </p:pic>
      <p:sp>
        <p:nvSpPr>
          <p:cNvPr id="5" name="Rounded Rectangle 4"/>
          <p:cNvSpPr/>
          <p:nvPr/>
        </p:nvSpPr>
        <p:spPr>
          <a:xfrm>
            <a:off x="1942883" y="2828232"/>
            <a:ext cx="14443884" cy="3609470"/>
          </a:xfrm>
          <a:prstGeom prst="roundRect">
            <a:avLst/>
          </a:prstGeom>
          <a:solidFill>
            <a:srgbClr val="FBCA8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Dựa vào những chỉ dẫn của giáo viên và các bạn trong lớp, các nhóm hãy sửa hoàn chỉnh bài nói của nhóm mình. Thực hiện quay lại video bài nói của nhóm và nộp lại cho giáo viên.</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91597" y="6157566"/>
            <a:ext cx="4899603" cy="4017674"/>
          </a:xfrm>
          <a:prstGeom prst="rect">
            <a:avLst/>
          </a:prstGeom>
        </p:spPr>
      </p:pic>
      <p:pic>
        <p:nvPicPr>
          <p:cNvPr id="1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29420" y="6359310"/>
            <a:ext cx="3663895" cy="3357460"/>
          </a:xfrm>
          <a:prstGeom prst="rect">
            <a:avLst/>
          </a:prstGeom>
        </p:spPr>
      </p:pic>
    </p:spTree>
    <p:extLst>
      <p:ext uri="{BB962C8B-B14F-4D97-AF65-F5344CB8AC3E}">
        <p14:creationId xmlns:p14="http://schemas.microsoft.com/office/powerpoint/2010/main" val="3959558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C149"/>
        </a:solidFill>
        <a:effectLst/>
      </p:bgPr>
    </p:bg>
    <p:spTree>
      <p:nvGrpSpPr>
        <p:cNvPr id="1" name=""/>
        <p:cNvGrpSpPr/>
        <p:nvPr/>
      </p:nvGrpSpPr>
      <p:grpSpPr>
        <a:xfrm>
          <a:off x="0" y="0"/>
          <a:ext cx="0" cy="0"/>
          <a:chOff x="0" y="0"/>
          <a:chExt cx="0" cy="0"/>
        </a:xfrm>
      </p:grpSpPr>
      <p:grpSp>
        <p:nvGrpSpPr>
          <p:cNvPr id="2" name="Group 2"/>
          <p:cNvGrpSpPr/>
          <p:nvPr/>
        </p:nvGrpSpPr>
        <p:grpSpPr>
          <a:xfrm>
            <a:off x="1012164" y="1012648"/>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1374" y="6543990"/>
            <a:ext cx="3335039" cy="347399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46010" flipH="1">
            <a:off x="453269" y="1880860"/>
            <a:ext cx="1150863" cy="144514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46010" flipH="1">
            <a:off x="1761648" y="467335"/>
            <a:ext cx="894102" cy="1122731"/>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46010" flipH="1">
            <a:off x="290908" y="333953"/>
            <a:ext cx="685027" cy="860194"/>
          </a:xfrm>
          <a:prstGeom prst="rect">
            <a:avLst/>
          </a:prstGeom>
        </p:spPr>
      </p:pic>
      <p:sp>
        <p:nvSpPr>
          <p:cNvPr id="28" name="TextBox 28"/>
          <p:cNvSpPr txBox="1"/>
          <p:nvPr/>
        </p:nvSpPr>
        <p:spPr>
          <a:xfrm>
            <a:off x="5252199" y="1404642"/>
            <a:ext cx="6814010" cy="1166986"/>
          </a:xfrm>
          <a:prstGeom prst="rect">
            <a:avLst/>
          </a:prstGeom>
        </p:spPr>
        <p:txBody>
          <a:bodyPr wrap="square" lIns="0" tIns="0" rIns="0" bIns="0" rtlCol="0" anchor="t">
            <a:spAutoFit/>
          </a:bodyPr>
          <a:lstStyle/>
          <a:p>
            <a:pPr marL="0" lvl="0" indent="0" algn="l">
              <a:lnSpc>
                <a:spcPts val="9135"/>
              </a:lnSpc>
              <a:spcBef>
                <a:spcPct val="0"/>
              </a:spcBef>
            </a:pPr>
            <a:r>
              <a:rPr lang="en-US" sz="5000" b="1">
                <a:solidFill>
                  <a:srgbClr val="000000"/>
                </a:solidFill>
                <a:latin typeface="Arial" panose="020B0604020202020204" pitchFamily="34" charset="0"/>
                <a:cs typeface="Arial" panose="020B0604020202020204" pitchFamily="34" charset="0"/>
              </a:rPr>
              <a:t>HƯỚNG DẪN VỀ NHÀ</a:t>
            </a:r>
          </a:p>
        </p:txBody>
      </p:sp>
      <p:pic>
        <p:nvPicPr>
          <p:cNvPr id="3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5902" y="377463"/>
            <a:ext cx="3179165" cy="3605239"/>
          </a:xfrm>
          <a:prstGeom prst="rect">
            <a:avLst/>
          </a:prstGeom>
        </p:spPr>
      </p:pic>
      <p:grpSp>
        <p:nvGrpSpPr>
          <p:cNvPr id="35" name="Group 34"/>
          <p:cNvGrpSpPr/>
          <p:nvPr/>
        </p:nvGrpSpPr>
        <p:grpSpPr>
          <a:xfrm>
            <a:off x="3754226" y="3681106"/>
            <a:ext cx="1497973" cy="1321430"/>
            <a:chOff x="3896413" y="3982702"/>
            <a:chExt cx="1497973" cy="1321430"/>
          </a:xfrm>
        </p:grpSpPr>
        <p:grpSp>
          <p:nvGrpSpPr>
            <p:cNvPr id="33" name="Group 32"/>
            <p:cNvGrpSpPr/>
            <p:nvPr/>
          </p:nvGrpSpPr>
          <p:grpSpPr>
            <a:xfrm>
              <a:off x="3896413" y="3982702"/>
              <a:ext cx="1497973" cy="1321430"/>
              <a:chOff x="3896413" y="3982702"/>
              <a:chExt cx="1497973" cy="1321430"/>
            </a:xfrm>
          </p:grpSpPr>
          <p:grpSp>
            <p:nvGrpSpPr>
              <p:cNvPr id="12" name="Group 12"/>
              <p:cNvGrpSpPr/>
              <p:nvPr/>
            </p:nvGrpSpPr>
            <p:grpSpPr>
              <a:xfrm>
                <a:off x="3896413" y="3982702"/>
                <a:ext cx="1355786" cy="132143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CCD7"/>
                </a:solidFill>
              </p:spPr>
            </p:sp>
          </p:grpSp>
          <p:grpSp>
            <p:nvGrpSpPr>
              <p:cNvPr id="31" name="Group 12"/>
              <p:cNvGrpSpPr/>
              <p:nvPr/>
            </p:nvGrpSpPr>
            <p:grpSpPr>
              <a:xfrm>
                <a:off x="4038600" y="3982702"/>
                <a:ext cx="1355786" cy="1321430"/>
                <a:chOff x="0" y="0"/>
                <a:chExt cx="6350000" cy="6350000"/>
              </a:xfrm>
              <a:solidFill>
                <a:srgbClr val="FBCA8F"/>
              </a:solidFill>
            </p:grpSpPr>
            <p:sp>
              <p:nvSpPr>
                <p:cNvPr id="32"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sp>
          <p:nvSpPr>
            <p:cNvPr id="34" name="TextBox 33"/>
            <p:cNvSpPr txBox="1"/>
            <p:nvPr/>
          </p:nvSpPr>
          <p:spPr>
            <a:xfrm>
              <a:off x="4202127" y="4174057"/>
              <a:ext cx="908799" cy="938719"/>
            </a:xfrm>
            <a:prstGeom prst="rect">
              <a:avLst/>
            </a:prstGeom>
            <a:noFill/>
          </p:spPr>
          <p:txBody>
            <a:bodyPr wrap="square" rtlCol="0">
              <a:spAutoFit/>
            </a:bodyPr>
            <a:lstStyle/>
            <a:p>
              <a:pPr algn="ctr"/>
              <a:r>
                <a:rPr lang="en-US" sz="5500" b="1">
                  <a:latin typeface="Arial" panose="020B0604020202020204" pitchFamily="34" charset="0"/>
                  <a:cs typeface="Arial" panose="020B0604020202020204" pitchFamily="34" charset="0"/>
                </a:rPr>
                <a:t>1</a:t>
              </a:r>
            </a:p>
          </p:txBody>
        </p:sp>
      </p:grpSp>
      <p:grpSp>
        <p:nvGrpSpPr>
          <p:cNvPr id="36" name="Group 35"/>
          <p:cNvGrpSpPr/>
          <p:nvPr/>
        </p:nvGrpSpPr>
        <p:grpSpPr>
          <a:xfrm>
            <a:off x="4970719" y="6461677"/>
            <a:ext cx="1497973" cy="1321430"/>
            <a:chOff x="3896413" y="3982702"/>
            <a:chExt cx="1497973" cy="1321430"/>
          </a:xfrm>
        </p:grpSpPr>
        <p:grpSp>
          <p:nvGrpSpPr>
            <p:cNvPr id="37" name="Group 36"/>
            <p:cNvGrpSpPr/>
            <p:nvPr/>
          </p:nvGrpSpPr>
          <p:grpSpPr>
            <a:xfrm>
              <a:off x="3896413" y="3982702"/>
              <a:ext cx="1497973" cy="1321430"/>
              <a:chOff x="3896413" y="3982702"/>
              <a:chExt cx="1497973" cy="1321430"/>
            </a:xfrm>
          </p:grpSpPr>
          <p:grpSp>
            <p:nvGrpSpPr>
              <p:cNvPr id="39" name="Group 12"/>
              <p:cNvGrpSpPr/>
              <p:nvPr/>
            </p:nvGrpSpPr>
            <p:grpSpPr>
              <a:xfrm>
                <a:off x="3896413" y="3982702"/>
                <a:ext cx="1355786" cy="1321430"/>
                <a:chOff x="0" y="0"/>
                <a:chExt cx="6350000" cy="6350000"/>
              </a:xfrm>
            </p:grpSpPr>
            <p:sp>
              <p:nvSpPr>
                <p:cNvPr id="42"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CCD7"/>
                </a:solidFill>
              </p:spPr>
            </p:sp>
          </p:grpSp>
          <p:grpSp>
            <p:nvGrpSpPr>
              <p:cNvPr id="40" name="Group 12"/>
              <p:cNvGrpSpPr/>
              <p:nvPr/>
            </p:nvGrpSpPr>
            <p:grpSpPr>
              <a:xfrm>
                <a:off x="4038600" y="3982702"/>
                <a:ext cx="1355786" cy="1321430"/>
                <a:chOff x="0" y="0"/>
                <a:chExt cx="6350000" cy="6350000"/>
              </a:xfrm>
              <a:solidFill>
                <a:srgbClr val="FBCA8F"/>
              </a:solidFill>
            </p:grpSpPr>
            <p:sp>
              <p:nvSpPr>
                <p:cNvPr id="41"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sp>
          <p:nvSpPr>
            <p:cNvPr id="38" name="TextBox 37"/>
            <p:cNvSpPr txBox="1"/>
            <p:nvPr/>
          </p:nvSpPr>
          <p:spPr>
            <a:xfrm>
              <a:off x="4202127" y="4174057"/>
              <a:ext cx="908799" cy="938719"/>
            </a:xfrm>
            <a:prstGeom prst="rect">
              <a:avLst/>
            </a:prstGeom>
            <a:noFill/>
          </p:spPr>
          <p:txBody>
            <a:bodyPr wrap="square" rtlCol="0">
              <a:spAutoFit/>
            </a:bodyPr>
            <a:lstStyle/>
            <a:p>
              <a:pPr algn="ctr"/>
              <a:r>
                <a:rPr lang="en-US" sz="5500" b="1">
                  <a:latin typeface="Arial" panose="020B0604020202020204" pitchFamily="34" charset="0"/>
                  <a:cs typeface="Arial" panose="020B0604020202020204" pitchFamily="34" charset="0"/>
                </a:rPr>
                <a:t>2</a:t>
              </a:r>
            </a:p>
          </p:txBody>
        </p:sp>
      </p:grpSp>
      <p:sp>
        <p:nvSpPr>
          <p:cNvPr id="43" name="TextBox 42"/>
          <p:cNvSpPr txBox="1"/>
          <p:nvPr/>
        </p:nvSpPr>
        <p:spPr>
          <a:xfrm>
            <a:off x="5952467" y="3910001"/>
            <a:ext cx="9187781"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Hoàn thành nhiệm vụ được giao về nhà</a:t>
            </a:r>
          </a:p>
        </p:txBody>
      </p:sp>
      <p:sp>
        <p:nvSpPr>
          <p:cNvPr id="44" name="TextBox 43"/>
          <p:cNvSpPr txBox="1"/>
          <p:nvPr/>
        </p:nvSpPr>
        <p:spPr>
          <a:xfrm>
            <a:off x="7113210" y="6653032"/>
            <a:ext cx="9187781"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Đọc trước và soạn bài mới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CD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8055">
            <a:off x="14261722" y="165002"/>
            <a:ext cx="2446618" cy="27020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353" y="7579570"/>
            <a:ext cx="3663895" cy="335746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46010" flipH="1">
            <a:off x="453269" y="1880860"/>
            <a:ext cx="1150863" cy="144514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46010" flipH="1">
            <a:off x="1761648" y="467335"/>
            <a:ext cx="894102" cy="1122731"/>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46010" flipH="1">
            <a:off x="290908" y="333953"/>
            <a:ext cx="685027" cy="860194"/>
          </a:xfrm>
          <a:prstGeom prst="rect">
            <a:avLst/>
          </a:prstGeom>
        </p:spPr>
      </p:pic>
      <p:sp>
        <p:nvSpPr>
          <p:cNvPr id="11" name="TextBox 11"/>
          <p:cNvSpPr txBox="1"/>
          <p:nvPr/>
        </p:nvSpPr>
        <p:spPr>
          <a:xfrm>
            <a:off x="1054099" y="2710615"/>
            <a:ext cx="16079353" cy="4501232"/>
          </a:xfrm>
          <a:prstGeom prst="rect">
            <a:avLst/>
          </a:prstGeom>
        </p:spPr>
        <p:txBody>
          <a:bodyPr wrap="square" lIns="0" tIns="0" rIns="0" bIns="0" rtlCol="0" anchor="t">
            <a:spAutoFit/>
          </a:bodyPr>
          <a:lstStyle/>
          <a:p>
            <a:pPr algn="ctr">
              <a:lnSpc>
                <a:spcPct val="150000"/>
              </a:lnSpc>
            </a:pPr>
            <a:r>
              <a:rPr lang="en-US" sz="6500" b="1">
                <a:solidFill>
                  <a:srgbClr val="000000"/>
                </a:solidFill>
                <a:latin typeface="Arial" panose="020B0604020202020204" pitchFamily="34" charset="0"/>
                <a:cs typeface="Arial" panose="020B0604020202020204" pitchFamily="34" charset="0"/>
              </a:rPr>
              <a:t>TẠM BIỆT CÁC EM!</a:t>
            </a:r>
          </a:p>
          <a:p>
            <a:pPr algn="ctr">
              <a:lnSpc>
                <a:spcPct val="150000"/>
              </a:lnSpc>
            </a:pPr>
            <a:r>
              <a:rPr lang="en-US" sz="6500" b="1">
                <a:solidFill>
                  <a:srgbClr val="000000"/>
                </a:solidFill>
                <a:latin typeface="Arial" panose="020B0604020202020204" pitchFamily="34" charset="0"/>
                <a:cs typeface="Arial" panose="020B0604020202020204" pitchFamily="34" charset="0"/>
              </a:rPr>
              <a:t>HẸN GẶP LẠI CÁC EM </a:t>
            </a:r>
          </a:p>
          <a:p>
            <a:pPr algn="ctr">
              <a:lnSpc>
                <a:spcPct val="150000"/>
              </a:lnSpc>
            </a:pPr>
            <a:r>
              <a:rPr lang="en-US" sz="6500" b="1">
                <a:solidFill>
                  <a:srgbClr val="000000"/>
                </a:solidFill>
                <a:latin typeface="Arial" panose="020B0604020202020204" pitchFamily="34" charset="0"/>
                <a:cs typeface="Arial" panose="020B0604020202020204" pitchFamily="34" charset="0"/>
              </a:rPr>
              <a:t>Ở TIẾT HỌC CỦA BUỔI SAU!</a:t>
            </a:r>
          </a:p>
        </p:txBody>
      </p:sp>
      <p:pic>
        <p:nvPicPr>
          <p:cNvPr id="13"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4615" y="6975765"/>
            <a:ext cx="1238163" cy="3289806"/>
          </a:xfrm>
          <a:prstGeom prst="rect">
            <a:avLst/>
          </a:prstGeom>
        </p:spPr>
      </p:pic>
    </p:spTree>
    <p:extLst>
      <p:ext uri="{BB962C8B-B14F-4D97-AF65-F5344CB8AC3E}">
        <p14:creationId xmlns:p14="http://schemas.microsoft.com/office/powerpoint/2010/main" val="1215455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BA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6235" y="0"/>
                  </a:moveTo>
                  <a:lnTo>
                    <a:pt x="4248491" y="0"/>
                  </a:lnTo>
                  <a:cubicBezTo>
                    <a:pt x="4262980" y="0"/>
                    <a:pt x="4274726" y="11746"/>
                    <a:pt x="4274726" y="26235"/>
                  </a:cubicBezTo>
                  <a:lnTo>
                    <a:pt x="4274726" y="2141232"/>
                  </a:lnTo>
                  <a:cubicBezTo>
                    <a:pt x="4274726" y="2155721"/>
                    <a:pt x="4262980" y="2167467"/>
                    <a:pt x="4248491" y="2167467"/>
                  </a:cubicBezTo>
                  <a:lnTo>
                    <a:pt x="26235" y="2167467"/>
                  </a:lnTo>
                  <a:cubicBezTo>
                    <a:pt x="19277" y="2167467"/>
                    <a:pt x="12604" y="2164703"/>
                    <a:pt x="7684" y="2159783"/>
                  </a:cubicBezTo>
                  <a:cubicBezTo>
                    <a:pt x="2764" y="2154863"/>
                    <a:pt x="0" y="2148190"/>
                    <a:pt x="0" y="2141232"/>
                  </a:cubicBezTo>
                  <a:lnTo>
                    <a:pt x="0" y="26235"/>
                  </a:lnTo>
                  <a:cubicBezTo>
                    <a:pt x="0" y="11746"/>
                    <a:pt x="11746" y="0"/>
                    <a:pt x="26235" y="0"/>
                  </a:cubicBezTo>
                  <a:close/>
                </a:path>
              </a:pathLst>
            </a:custGeom>
            <a:solidFill>
              <a:srgbClr val="FFFAE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353135" y="1556904"/>
            <a:ext cx="1077007" cy="135240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467146" y="419039"/>
            <a:ext cx="816564" cy="1025366"/>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311314" y="223564"/>
            <a:ext cx="534065" cy="670629"/>
          </a:xfrm>
          <a:prstGeom prst="rect">
            <a:avLst/>
          </a:prstGeom>
        </p:spPr>
      </p:pic>
      <p:grpSp>
        <p:nvGrpSpPr>
          <p:cNvPr id="15" name="Group 14"/>
          <p:cNvGrpSpPr/>
          <p:nvPr/>
        </p:nvGrpSpPr>
        <p:grpSpPr>
          <a:xfrm>
            <a:off x="4648200" y="2560438"/>
            <a:ext cx="8991600" cy="1363861"/>
            <a:chOff x="4419600" y="1943100"/>
            <a:chExt cx="8991600" cy="1363861"/>
          </a:xfrm>
        </p:grpSpPr>
        <p:sp>
          <p:nvSpPr>
            <p:cNvPr id="14" name="Flowchart: Terminator 13"/>
            <p:cNvSpPr/>
            <p:nvPr/>
          </p:nvSpPr>
          <p:spPr>
            <a:xfrm>
              <a:off x="4419600" y="2087761"/>
              <a:ext cx="8991600" cy="1219200"/>
            </a:xfrm>
            <a:prstGeom prst="flowChartTermina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a:solidFill>
                  <a:schemeClr val="tx1"/>
                </a:solidFill>
                <a:latin typeface="Arial" panose="020B0604020202020204" pitchFamily="34" charset="0"/>
                <a:cs typeface="Arial" panose="020B0604020202020204" pitchFamily="34" charset="0"/>
              </a:endParaRPr>
            </a:p>
          </p:txBody>
        </p:sp>
        <p:sp>
          <p:nvSpPr>
            <p:cNvPr id="13" name="Flowchart: Terminator 12"/>
            <p:cNvSpPr/>
            <p:nvPr/>
          </p:nvSpPr>
          <p:spPr>
            <a:xfrm>
              <a:off x="4419600" y="1943100"/>
              <a:ext cx="8991600" cy="1219200"/>
            </a:xfrm>
            <a:prstGeom prst="flowChartTerminator">
              <a:avLst/>
            </a:prstGeom>
            <a:solidFill>
              <a:srgbClr val="A8D2DD"/>
            </a:solidFill>
            <a:ln>
              <a:solidFill>
                <a:srgbClr val="A8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NÓI VÀ NGHE</a:t>
              </a:r>
            </a:p>
          </p:txBody>
        </p:sp>
      </p:grpSp>
      <p:sp>
        <p:nvSpPr>
          <p:cNvPr id="16" name="TextBox 15"/>
          <p:cNvSpPr txBox="1"/>
          <p:nvPr/>
        </p:nvSpPr>
        <p:spPr>
          <a:xfrm>
            <a:off x="2346608" y="4628312"/>
            <a:ext cx="13716000" cy="263149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TIẾT...: </a:t>
            </a:r>
          </a:p>
          <a:p>
            <a:pPr algn="ctr">
              <a:lnSpc>
                <a:spcPct val="150000"/>
              </a:lnSpc>
            </a:pPr>
            <a:r>
              <a:rPr lang="en-US" sz="5500" b="1">
                <a:latin typeface="Arial" panose="020B0604020202020204" pitchFamily="34" charset="0"/>
                <a:cs typeface="Arial" panose="020B0604020202020204" pitchFamily="34" charset="0"/>
              </a:rPr>
              <a:t>THẢO LUẬN NHÓM VỀ MỘT VẤN ĐỀ</a:t>
            </a:r>
          </a:p>
        </p:txBody>
      </p:sp>
      <p:pic>
        <p:nvPicPr>
          <p:cNvPr id="17"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53200" y="7306119"/>
            <a:ext cx="5181600" cy="2891981"/>
          </a:xfrm>
          <a:prstGeom prst="rect">
            <a:avLst/>
          </a:prstGeom>
        </p:spPr>
      </p:pic>
      <p:pic>
        <p:nvPicPr>
          <p:cNvPr id="18" name="Picture 4"/>
          <p:cNvPicPr>
            <a:picLocks noChangeAspect="1"/>
          </p:cNvPicPr>
          <p:nvPr/>
        </p:nvPicPr>
        <p:blipFill>
          <a:blip r:embed="rId8"/>
          <a:srcRect/>
          <a:stretch>
            <a:fillRect/>
          </a:stretch>
        </p:blipFill>
        <p:spPr>
          <a:xfrm>
            <a:off x="15108643" y="388306"/>
            <a:ext cx="2867401" cy="270969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5367866" y="9304858"/>
            <a:ext cx="670763" cy="842283"/>
          </a:xfrm>
          <a:prstGeom prst="rect">
            <a:avLst/>
          </a:prstGeom>
        </p:spPr>
      </p:pic>
      <p:sp>
        <p:nvSpPr>
          <p:cNvPr id="4" name="TextBox 3"/>
          <p:cNvSpPr txBox="1"/>
          <p:nvPr/>
        </p:nvSpPr>
        <p:spPr>
          <a:xfrm>
            <a:off x="1487988" y="1485900"/>
            <a:ext cx="15750991"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a:latin typeface="Arial" panose="020B0604020202020204" pitchFamily="34" charset="0"/>
                <a:cs typeface="Arial" panose="020B0604020202020204" pitchFamily="34" charset="0"/>
              </a:rPr>
              <a:t>Đọc nội dung trong SGK trang 97 và trả lời các câu hỏi dưới đây:</a:t>
            </a:r>
          </a:p>
        </p:txBody>
      </p:sp>
      <p:sp>
        <p:nvSpPr>
          <p:cNvPr id="5" name="Rounded Rectangular Callout 4"/>
          <p:cNvSpPr/>
          <p:nvPr/>
        </p:nvSpPr>
        <p:spPr>
          <a:xfrm>
            <a:off x="2362200" y="3237671"/>
            <a:ext cx="8534400" cy="4991983"/>
          </a:xfrm>
          <a:prstGeom prst="wedgeRoundRectCallout">
            <a:avLst>
              <a:gd name="adj1" fmla="val -58293"/>
              <a:gd name="adj2" fmla="val -50286"/>
              <a:gd name="adj3" fmla="val 16667"/>
            </a:avLst>
          </a:prstGeom>
          <a:solidFill>
            <a:srgbClr val="A8D2D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05100" y="3953895"/>
            <a:ext cx="7848600" cy="378565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Thảo luận nhóm về một vấn đề là gì?</a:t>
            </a:r>
          </a:p>
          <a:p>
            <a:pPr marL="571500" indent="-571500">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Khi thảo luận nhóm về một vấn đề em cần chú ý điều gì?</a:t>
            </a:r>
          </a:p>
        </p:txBody>
      </p:sp>
      <p:pic>
        <p:nvPicPr>
          <p:cNvPr id="14" name="Picture 6"/>
          <p:cNvPicPr>
            <a:picLocks noChangeAspect="1"/>
          </p:cNvPicPr>
          <p:nvPr/>
        </p:nvPicPr>
        <p:blipFill rotWithShape="1">
          <a:blip r:embed="rId6"/>
          <a:srcRect t="30474"/>
          <a:stretch/>
        </p:blipFill>
        <p:spPr>
          <a:xfrm>
            <a:off x="10612069" y="3543299"/>
            <a:ext cx="5170932" cy="5721707"/>
          </a:xfrm>
          <a:prstGeom prst="rect">
            <a:avLst/>
          </a:prstGeom>
        </p:spPr>
      </p:pic>
    </p:spTree>
    <p:extLst>
      <p:ext uri="{BB962C8B-B14F-4D97-AF65-F5344CB8AC3E}">
        <p14:creationId xmlns:p14="http://schemas.microsoft.com/office/powerpoint/2010/main" val="4277753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5367866" y="9304858"/>
            <a:ext cx="670763" cy="842283"/>
          </a:xfrm>
          <a:prstGeom prst="rect">
            <a:avLst/>
          </a:prstGeom>
        </p:spPr>
      </p:pic>
      <p:sp>
        <p:nvSpPr>
          <p:cNvPr id="13" name="TextBox 12"/>
          <p:cNvSpPr txBox="1"/>
          <p:nvPr/>
        </p:nvSpPr>
        <p:spPr>
          <a:xfrm>
            <a:off x="1866900" y="1257300"/>
            <a:ext cx="145542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1. Yêu cầu khi thảo luận nhóm về một vấn đề</a:t>
            </a:r>
          </a:p>
        </p:txBody>
      </p:sp>
      <p:sp>
        <p:nvSpPr>
          <p:cNvPr id="4" name="TextBox 3"/>
          <p:cNvSpPr txBox="1"/>
          <p:nvPr/>
        </p:nvSpPr>
        <p:spPr>
          <a:xfrm>
            <a:off x="1866900" y="2855049"/>
            <a:ext cx="14223396" cy="4708981"/>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Khái niệm: </a:t>
            </a:r>
            <a:r>
              <a:rPr lang="en-US" sz="4000">
                <a:latin typeface="Arial" panose="020B0604020202020204" pitchFamily="34" charset="0"/>
                <a:cs typeface="Arial" panose="020B0604020202020204" pitchFamily="34" charset="0"/>
              </a:rPr>
              <a:t>Thảo luận nhóm về một vấn đề </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Là nêu lên những suy nghĩ của người nói trước một vấn đề trong đời sống.</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Đưa ra được lí lẽ và bằng chứng để làm sáng tỏ ý kiến của mình, nhằm thuyết phục người nghe.</a:t>
            </a:r>
          </a:p>
        </p:txBody>
      </p:sp>
      <p:pic>
        <p:nvPicPr>
          <p:cNvPr id="18"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1510" y="7525930"/>
            <a:ext cx="2964288" cy="2704913"/>
          </a:xfrm>
          <a:prstGeom prst="rect">
            <a:avLst/>
          </a:prstGeom>
        </p:spPr>
      </p:pic>
    </p:spTree>
    <p:extLst>
      <p:ext uri="{BB962C8B-B14F-4D97-AF65-F5344CB8AC3E}">
        <p14:creationId xmlns:p14="http://schemas.microsoft.com/office/powerpoint/2010/main" val="2513345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5367866" y="9304858"/>
            <a:ext cx="670763" cy="842283"/>
          </a:xfrm>
          <a:prstGeom prst="rect">
            <a:avLst/>
          </a:prstGeom>
        </p:spPr>
      </p:pic>
      <p:sp>
        <p:nvSpPr>
          <p:cNvPr id="5" name="Rounded Rectangle 4"/>
          <p:cNvSpPr/>
          <p:nvPr/>
        </p:nvSpPr>
        <p:spPr>
          <a:xfrm>
            <a:off x="6962140" y="1562100"/>
            <a:ext cx="4076700" cy="1447800"/>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Yêu cầu</a:t>
            </a:r>
          </a:p>
        </p:txBody>
      </p:sp>
      <p:sp>
        <p:nvSpPr>
          <p:cNvPr id="6" name="Rounded Rectangle 5"/>
          <p:cNvSpPr/>
          <p:nvPr/>
        </p:nvSpPr>
        <p:spPr>
          <a:xfrm>
            <a:off x="1621682" y="4991100"/>
            <a:ext cx="4343400" cy="3382818"/>
          </a:xfrm>
          <a:prstGeom prst="roundRect">
            <a:avLst/>
          </a:prstGeom>
          <a:solidFill>
            <a:srgbClr val="C8E139"/>
          </a:solidFill>
          <a:ln>
            <a:solidFill>
              <a:srgbClr val="C8E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Xác định được vấn đề có ý kiến </a:t>
            </a:r>
          </a:p>
        </p:txBody>
      </p:sp>
      <p:sp>
        <p:nvSpPr>
          <p:cNvPr id="14" name="Rounded Rectangle 13"/>
          <p:cNvSpPr/>
          <p:nvPr/>
        </p:nvSpPr>
        <p:spPr>
          <a:xfrm>
            <a:off x="6922427" y="4991100"/>
            <a:ext cx="4343400" cy="3382818"/>
          </a:xfrm>
          <a:prstGeom prst="roundRect">
            <a:avLst/>
          </a:prstGeom>
          <a:solidFill>
            <a:srgbClr val="FBCA8F"/>
          </a:solidFill>
          <a:ln>
            <a:solidFill>
              <a:srgbClr val="FBC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Tìm ý và lập dàn ý cho bài nói</a:t>
            </a:r>
          </a:p>
        </p:txBody>
      </p:sp>
      <p:sp>
        <p:nvSpPr>
          <p:cNvPr id="15" name="Rounded Rectangle 14"/>
          <p:cNvSpPr/>
          <p:nvPr/>
        </p:nvSpPr>
        <p:spPr>
          <a:xfrm>
            <a:off x="12129535" y="4991100"/>
            <a:ext cx="4343400" cy="3382818"/>
          </a:xfrm>
          <a:prstGeom prst="roundRect">
            <a:avLst/>
          </a:prstGeom>
          <a:solidFill>
            <a:srgbClr val="C1E485"/>
          </a:solidFill>
          <a:ln>
            <a:solidFill>
              <a:srgbClr val="C1E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Chuẩn bị các phương tiện </a:t>
            </a:r>
          </a:p>
          <a:p>
            <a:pPr algn="ctr">
              <a:lnSpc>
                <a:spcPct val="150000"/>
              </a:lnSpc>
            </a:pPr>
            <a:r>
              <a:rPr lang="en-US" sz="4000">
                <a:solidFill>
                  <a:schemeClr val="tx1"/>
                </a:solidFill>
                <a:latin typeface="Arial" panose="020B0604020202020204" pitchFamily="34" charset="0"/>
                <a:cs typeface="Arial" panose="020B0604020202020204" pitchFamily="34" charset="0"/>
              </a:rPr>
              <a:t>hỗ trợ</a:t>
            </a:r>
          </a:p>
        </p:txBody>
      </p:sp>
      <p:cxnSp>
        <p:nvCxnSpPr>
          <p:cNvPr id="9" name="Straight Arrow Connector 8"/>
          <p:cNvCxnSpPr>
            <a:stCxn id="5" idx="2"/>
            <a:endCxn id="6" idx="0"/>
          </p:cNvCxnSpPr>
          <p:nvPr/>
        </p:nvCxnSpPr>
        <p:spPr>
          <a:xfrm flipH="1">
            <a:off x="3793382" y="3009900"/>
            <a:ext cx="5207108" cy="1981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000490" y="3009900"/>
            <a:ext cx="0" cy="2133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15" idx="0"/>
          </p:cNvCxnSpPr>
          <p:nvPr/>
        </p:nvCxnSpPr>
        <p:spPr>
          <a:xfrm>
            <a:off x="9000490" y="3009900"/>
            <a:ext cx="5300745" cy="1981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8927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5367866" y="9304858"/>
            <a:ext cx="670763" cy="842283"/>
          </a:xfrm>
          <a:prstGeom prst="rect">
            <a:avLst/>
          </a:prstGeom>
        </p:spPr>
      </p:pic>
      <p:sp>
        <p:nvSpPr>
          <p:cNvPr id="4" name="TextBox 3"/>
          <p:cNvSpPr txBox="1"/>
          <p:nvPr/>
        </p:nvSpPr>
        <p:spPr>
          <a:xfrm>
            <a:off x="1257300" y="1409700"/>
            <a:ext cx="157734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2. Chuẩn bị cho bài nói</a:t>
            </a:r>
          </a:p>
        </p:txBody>
      </p:sp>
      <p:sp>
        <p:nvSpPr>
          <p:cNvPr id="7" name="Rounded Rectangle 6"/>
          <p:cNvSpPr/>
          <p:nvPr/>
        </p:nvSpPr>
        <p:spPr>
          <a:xfrm>
            <a:off x="1868170" y="2376213"/>
            <a:ext cx="14551660" cy="6231493"/>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50000"/>
              </a:lnSpc>
            </a:pPr>
            <a:r>
              <a:rPr lang="en-US" sz="4000" b="1">
                <a:latin typeface="Arial" panose="020B0604020202020204" pitchFamily="34" charset="0"/>
                <a:cs typeface="Arial" panose="020B0604020202020204" pitchFamily="34" charset="0"/>
              </a:rPr>
              <a:t>ĐỀ BÀI </a:t>
            </a:r>
          </a:p>
          <a:p>
            <a:pPr algn="just">
              <a:lnSpc>
                <a:spcPct val="150000"/>
              </a:lnSpc>
            </a:pPr>
            <a:r>
              <a:rPr lang="vi-VN" sz="4000"/>
              <a:t>Có người cho rằng phân tích đặc điểm nhân vật Võ Tòng tro</a:t>
            </a:r>
            <a:r>
              <a:rPr lang="en-US" sz="4000">
                <a:latin typeface="Arial" panose="020B0604020202020204" pitchFamily="34" charset="0"/>
                <a:cs typeface="Arial" panose="020B0604020202020204" pitchFamily="34" charset="0"/>
              </a:rPr>
              <a:t>n</a:t>
            </a:r>
            <a:r>
              <a:rPr lang="vi-VN" sz="4000"/>
              <a:t>g đoạn trích “Người đàn ông cô độc giữa rừng” ( trích tiểu thuyết “Đất rừng phương Nam) của Đoàn Giỏi nghĩa là kể lại câu chuyện về nhân vật ấy. Em sẽ nêu ý kiến như thế nào trong buổi thảo luận của mình?</a:t>
            </a:r>
            <a:endParaRPr lang="en-US" sz="4000"/>
          </a:p>
        </p:txBody>
      </p:sp>
      <p:pic>
        <p:nvPicPr>
          <p:cNvPr id="18"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793" y="7931334"/>
            <a:ext cx="2334866" cy="2075112"/>
          </a:xfrm>
          <a:prstGeom prst="rect">
            <a:avLst/>
          </a:prstGeom>
        </p:spPr>
      </p:pic>
    </p:spTree>
    <p:extLst>
      <p:ext uri="{BB962C8B-B14F-4D97-AF65-F5344CB8AC3E}">
        <p14:creationId xmlns:p14="http://schemas.microsoft.com/office/powerpoint/2010/main" val="15406121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5367866" y="9304858"/>
            <a:ext cx="670763" cy="842283"/>
          </a:xfrm>
          <a:prstGeom prst="rect">
            <a:avLst/>
          </a:prstGeom>
        </p:spPr>
      </p:pic>
      <p:sp>
        <p:nvSpPr>
          <p:cNvPr id="4" name="TextBox 3"/>
          <p:cNvSpPr txBox="1"/>
          <p:nvPr/>
        </p:nvSpPr>
        <p:spPr>
          <a:xfrm>
            <a:off x="1257300" y="1409700"/>
            <a:ext cx="15773400" cy="861774"/>
          </a:xfrm>
          <a:prstGeom prst="rect">
            <a:avLst/>
          </a:prstGeom>
          <a:noFill/>
        </p:spPr>
        <p:txBody>
          <a:bodyPr wrap="square" rtlCol="0">
            <a:spAutoFit/>
          </a:bodyPr>
          <a:lstStyle/>
          <a:p>
            <a:pPr algn="ctr"/>
            <a:r>
              <a:rPr lang="en-US" sz="5000" b="1">
                <a:latin typeface="Arial" panose="020B0604020202020204" pitchFamily="34" charset="0"/>
                <a:cs typeface="Arial" panose="020B0604020202020204" pitchFamily="34" charset="0"/>
              </a:rPr>
              <a:t>2. Chuẩn bị cho bài nói</a:t>
            </a:r>
          </a:p>
        </p:txBody>
      </p:sp>
      <p:pic>
        <p:nvPicPr>
          <p:cNvPr id="18"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793" y="7931334"/>
            <a:ext cx="2334866" cy="2075112"/>
          </a:xfrm>
          <a:prstGeom prst="rect">
            <a:avLst/>
          </a:prstGeom>
        </p:spPr>
      </p:pic>
      <p:sp>
        <p:nvSpPr>
          <p:cNvPr id="5" name="TextBox 4"/>
          <p:cNvSpPr txBox="1"/>
          <p:nvPr/>
        </p:nvSpPr>
        <p:spPr>
          <a:xfrm>
            <a:off x="2062549" y="2741607"/>
            <a:ext cx="13868400" cy="5632311"/>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Các bước chuẩn bị bài nói:</a:t>
            </a:r>
          </a:p>
          <a:p>
            <a:pPr marL="571500" indent="-571500">
              <a:lnSpc>
                <a:spcPct val="150000"/>
              </a:lnSpc>
              <a:buFontTx/>
              <a:buChar char="-"/>
            </a:pPr>
            <a:r>
              <a:rPr lang="vi-VN" sz="4000">
                <a:latin typeface="Arial" panose="020B0604020202020204" pitchFamily="34" charset="0"/>
                <a:cs typeface="Arial" panose="020B0604020202020204" pitchFamily="34" charset="0"/>
              </a:rPr>
              <a:t>Xem lại nội dung đọc hiểu văn bản </a:t>
            </a:r>
            <a:r>
              <a:rPr lang="en-US" sz="4000">
                <a:latin typeface="Arial" panose="020B0604020202020204" pitchFamily="34" charset="0"/>
                <a:cs typeface="Arial" panose="020B0604020202020204" pitchFamily="34" charset="0"/>
              </a:rPr>
              <a:t>“</a:t>
            </a:r>
            <a:r>
              <a:rPr lang="vi-VN" sz="4000">
                <a:latin typeface="Arial" panose="020B0604020202020204" pitchFamily="34" charset="0"/>
                <a:cs typeface="Arial" panose="020B0604020202020204" pitchFamily="34" charset="0"/>
              </a:rPr>
              <a:t>Người đàn ông cô độc giữa rừng</a:t>
            </a:r>
            <a:r>
              <a:rPr lang="en-US" sz="4000">
                <a:latin typeface="Arial" panose="020B0604020202020204" pitchFamily="34" charset="0"/>
                <a:cs typeface="Arial" panose="020B0604020202020204" pitchFamily="34" charset="0"/>
              </a:rPr>
              <a:t>”.</a:t>
            </a:r>
          </a:p>
          <a:p>
            <a:pPr marL="571500" indent="-571500">
              <a:lnSpc>
                <a:spcPct val="150000"/>
              </a:lnSpc>
              <a:buFontTx/>
              <a:buChar char="-"/>
            </a:pPr>
            <a:r>
              <a:rPr lang="vi-VN" sz="4000">
                <a:latin typeface="Arial" panose="020B0604020202020204" pitchFamily="34" charset="0"/>
                <a:cs typeface="Arial" panose="020B0604020202020204" pitchFamily="34" charset="0"/>
              </a:rPr>
              <a:t>Tìm hiểu sự giống khác nhau giữa kể lại chuyện về nhân vật và phân tích đặc điểm nhân vật</a:t>
            </a:r>
            <a:r>
              <a:rPr lang="en-US" sz="4000">
                <a:latin typeface="Arial" panose="020B0604020202020204" pitchFamily="34" charset="0"/>
                <a:cs typeface="Arial" panose="020B0604020202020204" pitchFamily="34" charset="0"/>
              </a:rPr>
              <a:t>.</a:t>
            </a:r>
          </a:p>
          <a:p>
            <a:pPr marL="571500" indent="-571500">
              <a:lnSpc>
                <a:spcPct val="150000"/>
              </a:lnSpc>
              <a:buFontTx/>
              <a:buChar char="-"/>
            </a:pPr>
            <a:r>
              <a:rPr lang="vi-VN" sz="4000">
                <a:latin typeface="Arial" panose="020B0604020202020204" pitchFamily="34" charset="0"/>
                <a:cs typeface="Arial" panose="020B0604020202020204" pitchFamily="34" charset="0"/>
              </a:rPr>
              <a:t>Xác định điểm thống nhất và điểm còn gây tranh cãi</a:t>
            </a:r>
            <a:r>
              <a:rPr lang="en-US" sz="4000">
                <a:latin typeface="Arial" panose="020B0604020202020204" pitchFamily="34" charset="0"/>
                <a:cs typeface="Arial" panose="020B0604020202020204" pitchFamily="34" charset="0"/>
              </a:rPr>
              <a:t>.</a:t>
            </a:r>
            <a:endParaRPr lang="vi-VN"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9209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279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5367866" y="9304858"/>
            <a:ext cx="670763" cy="842283"/>
          </a:xfrm>
          <a:prstGeom prst="rect">
            <a:avLst/>
          </a:prstGeom>
        </p:spPr>
      </p:pic>
      <p:pic>
        <p:nvPicPr>
          <p:cNvPr id="18"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793" y="7931334"/>
            <a:ext cx="2334866" cy="2075112"/>
          </a:xfrm>
          <a:prstGeom prst="rect">
            <a:avLst/>
          </a:prstGeom>
        </p:spPr>
      </p:pic>
      <p:sp>
        <p:nvSpPr>
          <p:cNvPr id="5" name="TextBox 4"/>
          <p:cNvSpPr txBox="1"/>
          <p:nvPr/>
        </p:nvSpPr>
        <p:spPr>
          <a:xfrm>
            <a:off x="1850087" y="1409700"/>
            <a:ext cx="13868400" cy="90159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Gợi ý cách tìm ý:</a:t>
            </a:r>
            <a:endParaRPr lang="vi-VN" sz="4000">
              <a:latin typeface="Arial" panose="020B0604020202020204" pitchFamily="34" charset="0"/>
              <a:cs typeface="Arial" panose="020B0604020202020204" pitchFamily="34" charset="0"/>
            </a:endParaRPr>
          </a:p>
        </p:txBody>
      </p:sp>
      <p:sp>
        <p:nvSpPr>
          <p:cNvPr id="7" name="Rounded Rectangle 6"/>
          <p:cNvSpPr/>
          <p:nvPr/>
        </p:nvSpPr>
        <p:spPr>
          <a:xfrm>
            <a:off x="1309211" y="2897473"/>
            <a:ext cx="3864913" cy="3159179"/>
          </a:xfrm>
          <a:prstGeom prst="roundRect">
            <a:avLst/>
          </a:prstGeom>
          <a:solidFill>
            <a:srgbClr val="C9E435"/>
          </a:solidFill>
          <a:ln>
            <a:solidFill>
              <a:srgbClr val="C9E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rgbClr val="002060"/>
                </a:solidFill>
                <a:latin typeface="Arial" panose="020B0604020202020204" pitchFamily="34" charset="0"/>
                <a:cs typeface="Arial" panose="020B0604020202020204" pitchFamily="34" charset="0"/>
              </a:rPr>
              <a:t>Kể lại câu chuyện về nhân vật là thế nào?</a:t>
            </a:r>
          </a:p>
        </p:txBody>
      </p:sp>
      <p:sp>
        <p:nvSpPr>
          <p:cNvPr id="13" name="Rounded Rectangle 12"/>
          <p:cNvSpPr/>
          <p:nvPr/>
        </p:nvSpPr>
        <p:spPr>
          <a:xfrm>
            <a:off x="5279087" y="5405513"/>
            <a:ext cx="3864913" cy="3159179"/>
          </a:xfrm>
          <a:prstGeom prst="roundRect">
            <a:avLst/>
          </a:prstGeom>
          <a:solidFill>
            <a:srgbClr val="FBCA8F"/>
          </a:solidFill>
          <a:ln>
            <a:solidFill>
              <a:srgbClr val="FBC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rgbClr val="002060"/>
                </a:solidFill>
                <a:latin typeface="Arial" panose="020B0604020202020204" pitchFamily="34" charset="0"/>
                <a:cs typeface="Arial" panose="020B0604020202020204" pitchFamily="34" charset="0"/>
              </a:rPr>
              <a:t>Phân tích đặc điểm nhân vật </a:t>
            </a:r>
          </a:p>
          <a:p>
            <a:pPr algn="ctr">
              <a:lnSpc>
                <a:spcPct val="150000"/>
              </a:lnSpc>
            </a:pPr>
            <a:r>
              <a:rPr lang="en-US" sz="3500">
                <a:solidFill>
                  <a:srgbClr val="002060"/>
                </a:solidFill>
                <a:latin typeface="Arial" panose="020B0604020202020204" pitchFamily="34" charset="0"/>
                <a:cs typeface="Arial" panose="020B0604020202020204" pitchFamily="34" charset="0"/>
              </a:rPr>
              <a:t>là gì?</a:t>
            </a:r>
          </a:p>
        </p:txBody>
      </p:sp>
      <p:sp>
        <p:nvSpPr>
          <p:cNvPr id="14" name="Rounded Rectangle 13"/>
          <p:cNvSpPr/>
          <p:nvPr/>
        </p:nvSpPr>
        <p:spPr>
          <a:xfrm>
            <a:off x="9319548" y="3062093"/>
            <a:ext cx="3864913" cy="3159179"/>
          </a:xfrm>
          <a:prstGeom prst="roundRect">
            <a:avLst/>
          </a:prstGeom>
          <a:solidFill>
            <a:srgbClr val="C0E588"/>
          </a:solidFill>
          <a:ln>
            <a:solidFill>
              <a:srgbClr val="C0E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rgbClr val="002060"/>
                </a:solidFill>
                <a:latin typeface="Arial" panose="020B0604020202020204" pitchFamily="34" charset="0"/>
                <a:cs typeface="Arial" panose="020B0604020202020204" pitchFamily="34" charset="0"/>
              </a:rPr>
              <a:t>Hai yêu cầu (kể lại và phân tích) có gì giống và khác nhau?</a:t>
            </a:r>
          </a:p>
        </p:txBody>
      </p:sp>
      <p:sp>
        <p:nvSpPr>
          <p:cNvPr id="15" name="Rounded Rectangle 14"/>
          <p:cNvSpPr/>
          <p:nvPr/>
        </p:nvSpPr>
        <p:spPr>
          <a:xfrm>
            <a:off x="13256968" y="5442218"/>
            <a:ext cx="3864913" cy="3159179"/>
          </a:xfrm>
          <a:prstGeom prst="roundRect">
            <a:avLst/>
          </a:prstGeom>
          <a:solidFill>
            <a:srgbClr val="B4E3E3"/>
          </a:solidFill>
          <a:ln>
            <a:solidFill>
              <a:srgbClr val="B4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rgbClr val="002060"/>
                </a:solidFill>
                <a:latin typeface="Arial" panose="020B0604020202020204" pitchFamily="34" charset="0"/>
                <a:cs typeface="Arial" panose="020B0604020202020204" pitchFamily="34" charset="0"/>
              </a:rPr>
              <a:t>Điểm nào cần trao đổi để thống nhất ý kiến?</a:t>
            </a:r>
          </a:p>
        </p:txBody>
      </p:sp>
      <p:cxnSp>
        <p:nvCxnSpPr>
          <p:cNvPr id="9" name="Straight Arrow Connector 8"/>
          <p:cNvCxnSpPr>
            <a:stCxn id="7" idx="3"/>
          </p:cNvCxnSpPr>
          <p:nvPr/>
        </p:nvCxnSpPr>
        <p:spPr>
          <a:xfrm>
            <a:off x="5174124" y="4477063"/>
            <a:ext cx="2037419" cy="9651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14" idx="2"/>
          </p:cNvCxnSpPr>
          <p:nvPr/>
        </p:nvCxnSpPr>
        <p:spPr>
          <a:xfrm flipV="1">
            <a:off x="9144000" y="6221272"/>
            <a:ext cx="2108005" cy="7638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184461" y="4440358"/>
            <a:ext cx="2037419" cy="9651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2246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279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6010" flipH="1">
            <a:off x="15367866" y="9304858"/>
            <a:ext cx="670763" cy="842283"/>
          </a:xfrm>
          <a:prstGeom prst="rect">
            <a:avLst/>
          </a:prstGeom>
        </p:spPr>
      </p:pic>
      <p:pic>
        <p:nvPicPr>
          <p:cNvPr id="18"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793" y="7931334"/>
            <a:ext cx="2334866" cy="2075112"/>
          </a:xfrm>
          <a:prstGeom prst="rect">
            <a:avLst/>
          </a:prstGeom>
        </p:spPr>
      </p:pic>
      <p:sp>
        <p:nvSpPr>
          <p:cNvPr id="4" name="Oval 3"/>
          <p:cNvSpPr/>
          <p:nvPr/>
        </p:nvSpPr>
        <p:spPr>
          <a:xfrm>
            <a:off x="7048500" y="1562100"/>
            <a:ext cx="4191000" cy="1600200"/>
          </a:xfrm>
          <a:prstGeom prst="ellipse">
            <a:avLst/>
          </a:prstGeom>
          <a:solidFill>
            <a:srgbClr val="A8D2D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Dàn ý </a:t>
            </a:r>
          </a:p>
        </p:txBody>
      </p:sp>
      <p:sp>
        <p:nvSpPr>
          <p:cNvPr id="6" name="Rounded Rectangle 5"/>
          <p:cNvSpPr/>
          <p:nvPr/>
        </p:nvSpPr>
        <p:spPr>
          <a:xfrm>
            <a:off x="2836947" y="4505130"/>
            <a:ext cx="2971800" cy="1295400"/>
          </a:xfrm>
          <a:prstGeom prst="roundRect">
            <a:avLst/>
          </a:prstGeom>
          <a:solidFill>
            <a:srgbClr val="FBCA8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Mở bài </a:t>
            </a:r>
          </a:p>
        </p:txBody>
      </p:sp>
      <p:sp>
        <p:nvSpPr>
          <p:cNvPr id="19" name="Rounded Rectangle 18"/>
          <p:cNvSpPr/>
          <p:nvPr/>
        </p:nvSpPr>
        <p:spPr>
          <a:xfrm>
            <a:off x="12731447" y="4505130"/>
            <a:ext cx="2971800" cy="1295400"/>
          </a:xfrm>
          <a:prstGeom prst="roundRect">
            <a:avLst/>
          </a:prstGeom>
          <a:solidFill>
            <a:srgbClr val="FBCA8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Kết thúc</a:t>
            </a:r>
          </a:p>
        </p:txBody>
      </p:sp>
      <p:sp>
        <p:nvSpPr>
          <p:cNvPr id="21" name="Rounded Rectangle 20"/>
          <p:cNvSpPr/>
          <p:nvPr/>
        </p:nvSpPr>
        <p:spPr>
          <a:xfrm>
            <a:off x="7658100" y="4505130"/>
            <a:ext cx="2971800" cy="1295400"/>
          </a:xfrm>
          <a:prstGeom prst="roundRect">
            <a:avLst/>
          </a:prstGeom>
          <a:solidFill>
            <a:srgbClr val="FBCA8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Nội dung</a:t>
            </a:r>
          </a:p>
        </p:txBody>
      </p:sp>
      <p:sp>
        <p:nvSpPr>
          <p:cNvPr id="8" name="TextBox 7"/>
          <p:cNvSpPr txBox="1"/>
          <p:nvPr/>
        </p:nvSpPr>
        <p:spPr>
          <a:xfrm>
            <a:off x="2417847" y="6586591"/>
            <a:ext cx="3810000" cy="1608325"/>
          </a:xfrm>
          <a:prstGeom prst="rect">
            <a:avLst/>
          </a:prstGeom>
          <a:noFill/>
        </p:spPr>
        <p:txBody>
          <a:bodyPr wrap="square" rtlCol="0">
            <a:spAutoFit/>
          </a:bodyPr>
          <a:lstStyle/>
          <a:p>
            <a:pPr algn="ctr">
              <a:lnSpc>
                <a:spcPct val="150000"/>
              </a:lnSpc>
            </a:pPr>
            <a:r>
              <a:rPr lang="en-US" sz="3500" i="1">
                <a:latin typeface="Arial" panose="020B0604020202020204" pitchFamily="34" charset="0"/>
                <a:cs typeface="Arial" panose="020B0604020202020204" pitchFamily="34" charset="0"/>
              </a:rPr>
              <a:t>Nêu vấn đề </a:t>
            </a:r>
          </a:p>
          <a:p>
            <a:pPr algn="ctr">
              <a:lnSpc>
                <a:spcPct val="150000"/>
              </a:lnSpc>
            </a:pPr>
            <a:r>
              <a:rPr lang="en-US" sz="3500" i="1">
                <a:latin typeface="Arial" panose="020B0604020202020204" pitchFamily="34" charset="0"/>
                <a:cs typeface="Arial" panose="020B0604020202020204" pitchFamily="34" charset="0"/>
              </a:rPr>
              <a:t>cần trình bày</a:t>
            </a:r>
          </a:p>
        </p:txBody>
      </p:sp>
      <p:sp>
        <p:nvSpPr>
          <p:cNvPr id="22" name="TextBox 21"/>
          <p:cNvSpPr txBox="1"/>
          <p:nvPr/>
        </p:nvSpPr>
        <p:spPr>
          <a:xfrm>
            <a:off x="7239000" y="6601523"/>
            <a:ext cx="3810000" cy="2516073"/>
          </a:xfrm>
          <a:prstGeom prst="rect">
            <a:avLst/>
          </a:prstGeom>
          <a:noFill/>
        </p:spPr>
        <p:txBody>
          <a:bodyPr wrap="square" rtlCol="0">
            <a:spAutoFit/>
          </a:bodyPr>
          <a:lstStyle/>
          <a:p>
            <a:pPr algn="ctr">
              <a:lnSpc>
                <a:spcPct val="150000"/>
              </a:lnSpc>
            </a:pPr>
            <a:r>
              <a:rPr lang="en-US" sz="3500" i="1">
                <a:latin typeface="Arial" panose="020B0604020202020204" pitchFamily="34" charset="0"/>
                <a:cs typeface="Arial" panose="020B0604020202020204" pitchFamily="34" charset="0"/>
              </a:rPr>
              <a:t>Trình bày các ý đã tìm được theo trình tự </a:t>
            </a:r>
          </a:p>
        </p:txBody>
      </p:sp>
      <p:sp>
        <p:nvSpPr>
          <p:cNvPr id="23" name="TextBox 22"/>
          <p:cNvSpPr txBox="1"/>
          <p:nvPr/>
        </p:nvSpPr>
        <p:spPr>
          <a:xfrm>
            <a:off x="12345435" y="6516688"/>
            <a:ext cx="3810000" cy="2516073"/>
          </a:xfrm>
          <a:prstGeom prst="rect">
            <a:avLst/>
          </a:prstGeom>
          <a:noFill/>
        </p:spPr>
        <p:txBody>
          <a:bodyPr wrap="square" rtlCol="0">
            <a:spAutoFit/>
          </a:bodyPr>
          <a:lstStyle/>
          <a:p>
            <a:pPr algn="ctr">
              <a:lnSpc>
                <a:spcPct val="150000"/>
              </a:lnSpc>
            </a:pPr>
            <a:r>
              <a:rPr lang="en-US" sz="3500" i="1">
                <a:latin typeface="Arial" panose="020B0604020202020204" pitchFamily="34" charset="0"/>
                <a:cs typeface="Arial" panose="020B0604020202020204" pitchFamily="34" charset="0"/>
              </a:rPr>
              <a:t>Khẳng định lại vấn đề và liên hệ thực tiễn</a:t>
            </a:r>
          </a:p>
        </p:txBody>
      </p:sp>
      <p:cxnSp>
        <p:nvCxnSpPr>
          <p:cNvPr id="24" name="Straight Connector 23"/>
          <p:cNvCxnSpPr/>
          <p:nvPr/>
        </p:nvCxnSpPr>
        <p:spPr>
          <a:xfrm flipH="1">
            <a:off x="4114800" y="3162300"/>
            <a:ext cx="5029200" cy="13428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4000" y="3162300"/>
            <a:ext cx="22074" cy="13428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4"/>
          </p:cNvCxnSpPr>
          <p:nvPr/>
        </p:nvCxnSpPr>
        <p:spPr>
          <a:xfrm>
            <a:off x="9144000" y="3162300"/>
            <a:ext cx="5106435" cy="134283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3658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9" grpId="0" animBg="1"/>
      <p:bldP spid="21" grpId="0" animBg="1"/>
      <p:bldP spid="8"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628</Words>
  <Application>Microsoft Office PowerPoint</Application>
  <PresentationFormat>Custom</PresentationFormat>
  <Paragraphs>66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Illustrated English Creative Writing Presentation| Extending Metaphors</dc:title>
  <cp:lastModifiedBy>PC</cp:lastModifiedBy>
  <cp:revision>21</cp:revision>
  <dcterms:created xsi:type="dcterms:W3CDTF">2006-08-16T00:00:00Z</dcterms:created>
  <dcterms:modified xsi:type="dcterms:W3CDTF">2023-10-20T03:44:14Z</dcterms:modified>
  <dc:identifier>DAFLhEeEzhg</dc:identifier>
</cp:coreProperties>
</file>