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1376" r:id="rId2"/>
    <p:sldId id="1588" r:id="rId3"/>
    <p:sldId id="1587" r:id="rId4"/>
    <p:sldId id="1589" r:id="rId5"/>
    <p:sldId id="1592" r:id="rId6"/>
    <p:sldId id="1590" r:id="rId7"/>
    <p:sldId id="1602" r:id="rId8"/>
    <p:sldId id="1593" r:id="rId9"/>
    <p:sldId id="1603" r:id="rId10"/>
    <p:sldId id="1601" r:id="rId11"/>
    <p:sldId id="1604" r:id="rId12"/>
    <p:sldId id="279" r:id="rId13"/>
    <p:sldId id="1594" r:id="rId14"/>
    <p:sldId id="1595" r:id="rId15"/>
    <p:sldId id="1596" r:id="rId16"/>
    <p:sldId id="1597" r:id="rId17"/>
    <p:sldId id="1598" r:id="rId18"/>
    <p:sldId id="1521" r:id="rId19"/>
    <p:sldId id="625" r:id="rId20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33CC"/>
    <a:srgbClr val="1B04FA"/>
    <a:srgbClr val="3333FF"/>
    <a:srgbClr val="1C11AF"/>
    <a:srgbClr val="F8F5EF"/>
    <a:srgbClr val="1503BD"/>
    <a:srgbClr val="F7FA76"/>
    <a:srgbClr val="F4FEFF"/>
    <a:srgbClr val="FCF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455" autoAdjust="0"/>
  </p:normalViewPr>
  <p:slideViewPr>
    <p:cSldViewPr snapToGrid="0">
      <p:cViewPr varScale="1">
        <p:scale>
          <a:sx n="58" d="100"/>
          <a:sy n="58" d="100"/>
        </p:scale>
        <p:origin x="240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5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52B7B-34B2-4118-8875-D5CD0C2E48F4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1CF8A-28E2-4785-8151-098E1A36E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31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1CF8A-28E2-4785-8151-098E1A36ED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1CF8A-28E2-4785-8151-098E1A36ED4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309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47F3D-9245-44A6-AA3F-A2B8B568D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F9283B-9385-4C6D-A251-71CF89BA9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559B7-EAB5-4594-A268-B76FACD84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42311-4061-450F-8A24-33E954183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BCF3C-DB24-4ED8-9084-2DA05E53F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4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33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442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63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91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89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99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04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34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17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4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47F3D-9245-44A6-AA3F-A2B8B568D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F9283B-9385-4C6D-A251-71CF89BA9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559B7-EAB5-4594-A268-B76FACD84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42311-4061-450F-8A24-33E954183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BCF3C-DB24-4ED8-9084-2DA05E53F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060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960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79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44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C0EE5-6A38-4C9A-8782-153599207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1311C-4BCA-485B-A5FA-4F57957FA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FA37B-A4E7-4F3E-ACA3-DC2332FB1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34388-F4F7-42F9-8F0E-DB30C12B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DD6EB-8013-4D77-AA66-3C9743F29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893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90218-487F-4AA6-AB0C-CD352E8C5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4C484-F236-45A2-8888-54AA9A97A7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328E16-8A89-45F3-B2CB-E85D2EA01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4AC11-0EAC-4FCE-9DAA-4C333CB46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CFDE6-0926-445A-99FD-0003D565F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75CD8-CC0B-47BD-A497-CB1B47FB6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431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EBA92-1B6F-47D2-86F5-66AA2FA53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F17EC-6D85-4596-9E00-C596F9D17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34067D-47BC-48CE-87C2-18ABADDC1E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78A983-6472-4996-BD92-3A07446648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B42AA2-26E9-4901-A134-A297812797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59A4A9-352E-45B4-9A76-0228D72F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EDAC4C-F79A-4DAB-966A-A2D145C27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337198-B4B5-4BA5-8855-514A21916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083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D9B4B-5B6A-49CC-B306-7BD24E5DB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80C360-0B23-426A-8A46-E05D4BF18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F6148-F941-4EDC-AFE5-36B30C78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0AA77-7B38-41B9-883F-3808D98F0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647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652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41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5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028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539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291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946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677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13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098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051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801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726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8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664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376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18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4939A-4CB7-46E1-8C30-FCBDC52C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D8F2D6-EB85-457B-B2E1-E9FEC926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DDD9F-1F05-484B-A92E-C9C82FB9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060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9528B-8E57-4CA5-8365-92BCB5725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AB05D-89E8-4081-A1E4-316BC928C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3AF7A8-8969-47B1-B145-95B4E8ED8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0A16-5B70-49EA-956C-6C1286968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8DE60-C80B-4C48-9178-D4B0834AC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68AF8-FDD4-4B21-ADAB-D7D5E309C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804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54180-18F2-4F34-A3FC-AEFDF7C9A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410162-7496-44D0-BF70-2851212B81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4AE83E-8C43-4AB8-960C-961C9612C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138D7-D4A0-4F93-B300-3E2263B8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5148B-5AE9-4CA6-8FBC-4184827F1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3F3A3-5FF3-4518-BE8D-0F1A71B9E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690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70DC1-596F-4B28-9241-273BD659F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3F4F7A-5493-403B-B044-9A5300195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0DDED-C05D-47AA-A272-2758E6162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B48F7-2F56-4AC5-99BD-38FA73387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75223-7A7A-43DD-B171-269C7E87F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4989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3F72F8-ED8D-4531-BB35-78507F5383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EFD618-1F98-4419-B706-ED6A4A19D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B8F42-75D9-4605-AE55-B8E8818F1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8E2AE-9EEC-480A-A9E1-55FAA4DA1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0AEDA-680C-4DA3-B7FF-757CAE8CA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4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3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5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4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21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C0F8-2315-4D1B-885E-A13EE93E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741F-9A70-4E87-971D-44152C2B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BBAE-A0A5-4301-BF39-5B44D512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C6A36-3AA6-4EA6-82BB-63DD8F11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75BB-EBE6-4593-AC05-18C9F93D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41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1.jp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8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4F66F9-C659-4502-9482-4B8A55A6D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A1648-7158-4D6E-A53A-32C00F90B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951FB-E3EE-4DCB-AF65-BA0DCE198F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DF02E-2989-4500-BEC6-028E9283B66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4AF8C-C96A-4781-89A0-793C148908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76426-973E-4D93-AAA0-DFB7F37E58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37D0-8FB2-471E-A45F-2D580B0C0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181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26" r:id="rId2"/>
    <p:sldLayoutId id="2147483650" r:id="rId3"/>
    <p:sldLayoutId id="2147483760" r:id="rId4"/>
    <p:sldLayoutId id="2147483759" r:id="rId5"/>
    <p:sldLayoutId id="2147483758" r:id="rId6"/>
    <p:sldLayoutId id="2147483757" r:id="rId7"/>
    <p:sldLayoutId id="2147483756" r:id="rId8"/>
    <p:sldLayoutId id="2147483755" r:id="rId9"/>
    <p:sldLayoutId id="2147483754" r:id="rId10"/>
    <p:sldLayoutId id="2147483753" r:id="rId11"/>
    <p:sldLayoutId id="2147483752" r:id="rId12"/>
    <p:sldLayoutId id="2147483751" r:id="rId13"/>
    <p:sldLayoutId id="2147483750" r:id="rId14"/>
    <p:sldLayoutId id="2147483749" r:id="rId15"/>
    <p:sldLayoutId id="2147483748" r:id="rId16"/>
    <p:sldLayoutId id="2147483747" r:id="rId17"/>
    <p:sldLayoutId id="2147483746" r:id="rId18"/>
    <p:sldLayoutId id="2147483743" r:id="rId19"/>
    <p:sldLayoutId id="2147483741" r:id="rId20"/>
    <p:sldLayoutId id="2147483740" r:id="rId21"/>
    <p:sldLayoutId id="2147483739" r:id="rId22"/>
    <p:sldLayoutId id="2147483651" r:id="rId23"/>
    <p:sldLayoutId id="2147483652" r:id="rId24"/>
    <p:sldLayoutId id="2147483653" r:id="rId25"/>
    <p:sldLayoutId id="2147483654" r:id="rId26"/>
    <p:sldLayoutId id="2147483655" r:id="rId27"/>
    <p:sldLayoutId id="2147483745" r:id="rId28"/>
    <p:sldLayoutId id="2147483744" r:id="rId29"/>
    <p:sldLayoutId id="2147483742" r:id="rId30"/>
    <p:sldLayoutId id="2147483738" r:id="rId31"/>
    <p:sldLayoutId id="2147483737" r:id="rId32"/>
    <p:sldLayoutId id="2147483736" r:id="rId33"/>
    <p:sldLayoutId id="2147483735" r:id="rId34"/>
    <p:sldLayoutId id="2147483734" r:id="rId35"/>
    <p:sldLayoutId id="2147483733" r:id="rId36"/>
    <p:sldLayoutId id="2147483732" r:id="rId37"/>
    <p:sldLayoutId id="2147483731" r:id="rId38"/>
    <p:sldLayoutId id="2147483730" r:id="rId39"/>
    <p:sldLayoutId id="2147483729" r:id="rId40"/>
    <p:sldLayoutId id="2147483728" r:id="rId41"/>
    <p:sldLayoutId id="2147483727" r:id="rId42"/>
    <p:sldLayoutId id="2147483656" r:id="rId43"/>
    <p:sldLayoutId id="2147483657" r:id="rId44"/>
    <p:sldLayoutId id="2147483658" r:id="rId45"/>
    <p:sldLayoutId id="2147483659" r:id="rId4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Vẻ đẹp khó cưỡng của châu Âu trong lòng du khách - Viet Sun Travel">
            <a:extLst>
              <a:ext uri="{FF2B5EF4-FFF2-40B4-BE49-F238E27FC236}">
                <a16:creationId xmlns:a16="http://schemas.microsoft.com/office/drawing/2014/main" id="{321733AC-8716-4BEC-A6BD-080711CBF1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7 cảnh quan thiên nhiên tuyệt đẹp ở Châu Âu">
            <a:extLst>
              <a:ext uri="{FF2B5EF4-FFF2-40B4-BE49-F238E27FC236}">
                <a16:creationId xmlns:a16="http://schemas.microsoft.com/office/drawing/2014/main" id="{337DA710-2965-464D-9A9F-C526A078D0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DAA2343-2EE3-4E43-9B08-56A242D09E71}"/>
              </a:ext>
            </a:extLst>
          </p:cNvPr>
          <p:cNvGrpSpPr/>
          <p:nvPr/>
        </p:nvGrpSpPr>
        <p:grpSpPr>
          <a:xfrm>
            <a:off x="473726" y="1984793"/>
            <a:ext cx="11215170" cy="2410727"/>
            <a:chOff x="473726" y="1984793"/>
            <a:chExt cx="11215170" cy="241072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2960C54-8634-4681-8D90-D4BE188273C1}"/>
                </a:ext>
              </a:extLst>
            </p:cNvPr>
            <p:cNvSpPr txBox="1"/>
            <p:nvPr/>
          </p:nvSpPr>
          <p:spPr>
            <a:xfrm>
              <a:off x="5069970" y="1984793"/>
              <a:ext cx="321774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000" b="1" dirty="0">
                  <a:solidFill>
                    <a:srgbClr val="3333FF"/>
                  </a:solidFill>
                  <a:latin typeface="+mj-lt"/>
                  <a:cs typeface="Arial" panose="020B0604020202020204" pitchFamily="34" charset="0"/>
                </a:rPr>
                <a:t>Bài 3</a:t>
              </a:r>
              <a:endParaRPr lang="en-US" sz="60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A26F50E-1B48-465F-878E-BA3A2BD470FE}"/>
                </a:ext>
              </a:extLst>
            </p:cNvPr>
            <p:cNvSpPr txBox="1"/>
            <p:nvPr/>
          </p:nvSpPr>
          <p:spPr>
            <a:xfrm>
              <a:off x="473726" y="3195191"/>
              <a:ext cx="11215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600" b="1" dirty="0">
                  <a:solidFill>
                    <a:srgbClr val="FF0066"/>
                  </a:solidFill>
                  <a:latin typeface="+mj-lt"/>
                  <a:cs typeface="Arial" panose="020B0604020202020204" pitchFamily="34" charset="0"/>
                </a:rPr>
                <a:t>PHƯƠNG THỨC CON NGƯỜI </a:t>
              </a:r>
              <a:r>
                <a:rPr lang="en-US" sz="36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KHAI THÁC</a:t>
              </a:r>
              <a:r>
                <a:rPr lang="vi-VN" sz="3600" b="1" dirty="0">
                  <a:solidFill>
                    <a:srgbClr val="FF0066"/>
                  </a:solidFill>
                  <a:latin typeface="+mj-lt"/>
                  <a:cs typeface="Arial" panose="020B0604020202020204" pitchFamily="34" charset="0"/>
                </a:rPr>
                <a:t>,</a:t>
              </a:r>
            </a:p>
            <a:p>
              <a:pPr algn="ctr"/>
              <a:r>
                <a:rPr lang="vi-VN" sz="3600" b="1" dirty="0">
                  <a:solidFill>
                    <a:srgbClr val="FF0066"/>
                  </a:solidFill>
                  <a:latin typeface="+mj-lt"/>
                  <a:cs typeface="Arial" panose="020B0604020202020204" pitchFamily="34" charset="0"/>
                </a:rPr>
                <a:t> SỬ DỤNG VÀ BẢO VỆ </a:t>
              </a:r>
              <a:r>
                <a:rPr lang="en-US" sz="36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THIÊN NHIÊN</a:t>
              </a:r>
              <a:r>
                <a:rPr lang="vi-VN" sz="36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3600" b="1" dirty="0">
                  <a:solidFill>
                    <a:srgbClr val="FF0066"/>
                  </a:solidFill>
                  <a:latin typeface="+mj-lt"/>
                  <a:cs typeface="Arial" panose="020B0604020202020204" pitchFamily="34" charset="0"/>
                </a:rPr>
                <a:t>Ở CHÂU ÂU</a:t>
              </a:r>
              <a:endParaRPr lang="en-US" sz="3600" b="1" dirty="0">
                <a:solidFill>
                  <a:srgbClr val="FF0066"/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-317509"/>
            <a:ext cx="27178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40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95745" y="131754"/>
          <a:ext cx="10210799" cy="656916"/>
        </p:xfrm>
        <a:graphic>
          <a:graphicData uri="http://schemas.openxmlformats.org/drawingml/2006/table">
            <a:tbl>
              <a:tblPr bandRow="1"/>
              <a:tblGrid>
                <a:gridCol w="10210799">
                  <a:extLst>
                    <a:ext uri="{9D8B030D-6E8A-4147-A177-3AD203B41FA5}">
                      <a16:colId xmlns:a16="http://schemas.microsoft.com/office/drawing/2014/main" val="2024322137"/>
                    </a:ext>
                  </a:extLst>
                </a:gridCol>
              </a:tblGrid>
              <a:tr h="656916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vi-VN" sz="18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3: </a:t>
                      </a: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KHAI </a:t>
                      </a:r>
                      <a:r>
                        <a:rPr lang="vi-VN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THÁC, SỬ DỤNG VÀ BẢO VỆ THIÊN NHIÊN Ở CHÂU ÂU</a:t>
                      </a:r>
                      <a:endParaRPr lang="vi-V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40328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95745" y="1042857"/>
            <a:ext cx="1036319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3. Vấn đề ứng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phó với biến đổi khí hậu ở châu Âu: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chemeClr val="bg1"/>
                </a:solidFill>
                <a:latin typeface="+mj-lt"/>
              </a:rPr>
              <a:t>- Biểu hiện của biến đổi khí hậu: ảnh hưởng liên tiếp của các hiện tượng thời tiết cực đoan (nắng nóng bất thường ở Bắc Âu, cháy rừng ở Nam Âu, mưa lũ ở Tây và Trung Âu).</a:t>
            </a:r>
          </a:p>
          <a:p>
            <a:r>
              <a:rPr lang="vi-VN" sz="2800" dirty="0">
                <a:solidFill>
                  <a:schemeClr val="bg1"/>
                </a:solidFill>
                <a:latin typeface="+mj-lt"/>
              </a:rPr>
              <a:t>- Biện pháp ứng phó:</a:t>
            </a:r>
          </a:p>
          <a:p>
            <a:r>
              <a:rPr lang="vi-VN" sz="2800" dirty="0">
                <a:solidFill>
                  <a:schemeClr val="bg1"/>
                </a:solidFill>
                <a:latin typeface="+mj-lt"/>
              </a:rPr>
              <a:t>+ Trồng và bảo vệ rừng.</a:t>
            </a:r>
          </a:p>
          <a:p>
            <a:r>
              <a:rPr lang="vi-VN" sz="2800" dirty="0">
                <a:solidFill>
                  <a:schemeClr val="bg1"/>
                </a:solidFill>
                <a:latin typeface="+mj-lt"/>
              </a:rPr>
              <a:t>+ Hạn chế tối đa việc sử dụng nhiên liệu hóa thạch.</a:t>
            </a:r>
          </a:p>
          <a:p>
            <a:r>
              <a:rPr lang="vi-VN" sz="2800" dirty="0">
                <a:solidFill>
                  <a:schemeClr val="bg1"/>
                </a:solidFill>
                <a:latin typeface="+mj-lt"/>
              </a:rPr>
              <a:t>+ Phát triển các nguồn năng lượng tái tạo, thân thiện với môi trường (mặt trời, gió, sóng biển, thủy triều).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39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2086" y="1280195"/>
            <a:ext cx="11273928" cy="4360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 động ứng phó với biến đổi khí hậu ở châu Âu: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vi-VN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4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ồ</a:t>
            </a:r>
            <a:r>
              <a:rPr lang="vi-VN" sz="4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vi-VN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 bảo vệ rừng giúp giảm thiểu khí co2, và giảm nguy cơ lũ lụt, chống hạn hán.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Hạn chế tối đa việc sử dụng nhiên liệu hoá thạch và phát triển các nguồn năng lượng tái </a:t>
            </a:r>
            <a:r>
              <a:rPr lang="vi-VN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719442" y="523167"/>
            <a:ext cx="9953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Vấn đề ứng phó với biến đổi khí hậu ở châu Âu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090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FE511D-2CB7-4F71-A19D-CB7F358E0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872" y="2417618"/>
            <a:ext cx="9131300" cy="1522413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078" tIns="45539" rIns="91078" bIns="45539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ts val="600"/>
              </a:spcBef>
              <a:buFontTx/>
              <a:buNone/>
            </a:pPr>
            <a:r>
              <a:rPr lang="en-US" altLang="en-US" sz="4400" b="1" dirty="0">
                <a:solidFill>
                  <a:srgbClr val="FF0066"/>
                </a:solidFill>
                <a:latin typeface="Times New Roman" panose="02020603050405020304" pitchFamily="18" charset="0"/>
                <a:ea typeface="Kids"/>
                <a:cs typeface="Times New Roman" panose="02020603050405020304" pitchFamily="18" charset="0"/>
              </a:rPr>
              <a:t>LUYỆN TẬP</a:t>
            </a:r>
          </a:p>
          <a:p>
            <a:pPr algn="ctr">
              <a:spcBef>
                <a:spcPts val="600"/>
              </a:spcBef>
              <a:buFontTx/>
              <a:buNone/>
            </a:pPr>
            <a:r>
              <a:rPr lang="en-US" altLang="en-US" sz="4400" b="1" dirty="0">
                <a:solidFill>
                  <a:srgbClr val="FF0066"/>
                </a:solidFill>
                <a:latin typeface="Times New Roman" panose="02020603050405020304" pitchFamily="18" charset="0"/>
                <a:ea typeface="Kids"/>
                <a:cs typeface="Times New Roman" panose="02020603050405020304" pitchFamily="18" charset="0"/>
              </a:rPr>
              <a:t> VÀ VẬN DỤNG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-317509"/>
            <a:ext cx="2717800" cy="271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14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9" decel="50000" autoRev="1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4" fill="hold">
                                          <p:stCondLst>
                                            <p:cond delay="21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nip and Round Single Corner Rectangle 3"/>
          <p:cNvSpPr/>
          <p:nvPr/>
        </p:nvSpPr>
        <p:spPr>
          <a:xfrm>
            <a:off x="3754581" y="1825625"/>
            <a:ext cx="5153891" cy="3061854"/>
          </a:xfrm>
          <a:prstGeom prst="snip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000" dirty="0" smtClean="0">
                <a:solidFill>
                  <a:srgbClr val="FF0066"/>
                </a:solidFill>
                <a:latin typeface="+mj-lt"/>
              </a:rPr>
              <a:t>AI NHANH HƠN</a:t>
            </a:r>
            <a:endParaRPr lang="vi-VN" sz="4000" dirty="0">
              <a:solidFill>
                <a:srgbClr val="FF0066"/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-317509"/>
            <a:ext cx="27178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411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3435" y="3460461"/>
            <a:ext cx="9490365" cy="86215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vi-VN" sz="3200" dirty="0"/>
              <a:t>Nguyên nhân gây ô nhiễm không khí ở châu Âu?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-317509"/>
            <a:ext cx="27178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598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1436" y="3567499"/>
            <a:ext cx="10515600" cy="72361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vi-VN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Nguyên nhân gây ô nhiễm nguồn nước ở châu Âu?</a:t>
            </a:r>
            <a:endParaRPr lang="vi-VN" sz="3600" dirty="0"/>
          </a:p>
          <a:p>
            <a:endParaRPr lang="vi-VN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-317509"/>
            <a:ext cx="27178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326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751677"/>
              </p:ext>
            </p:extLst>
          </p:nvPr>
        </p:nvGraphicFramePr>
        <p:xfrm>
          <a:off x="2867891" y="2770909"/>
          <a:ext cx="7329054" cy="132582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329054">
                  <a:extLst>
                    <a:ext uri="{9D8B030D-6E8A-4147-A177-3AD203B41FA5}">
                      <a16:colId xmlns:a16="http://schemas.microsoft.com/office/drawing/2014/main" val="1584261993"/>
                    </a:ext>
                  </a:extLst>
                </a:gridCol>
              </a:tblGrid>
              <a:tr h="1325826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 tên các nguồn năng lượng sạch?</a:t>
                      </a:r>
                      <a:endParaRPr lang="vi-VN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6420309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-317509"/>
            <a:ext cx="27178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856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5996180"/>
              </p:ext>
            </p:extLst>
          </p:nvPr>
        </p:nvGraphicFramePr>
        <p:xfrm>
          <a:off x="2604654" y="2951453"/>
          <a:ext cx="6982691" cy="12741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982691">
                  <a:extLst>
                    <a:ext uri="{9D8B030D-6E8A-4147-A177-3AD203B41FA5}">
                      <a16:colId xmlns:a16="http://schemas.microsoft.com/office/drawing/2014/main" val="624459869"/>
                    </a:ext>
                  </a:extLst>
                </a:gridCol>
              </a:tblGrid>
              <a:tr h="1274184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 thích vì sao nước Anh được mệnh danh là “Xứ sở sương mù”?</a:t>
                      </a:r>
                      <a:endParaRPr lang="vi-VN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731316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-317509"/>
            <a:ext cx="27178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936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17FD781-E026-4842-9A08-6B8F287C2960}"/>
              </a:ext>
            </a:extLst>
          </p:cNvPr>
          <p:cNvSpPr txBox="1"/>
          <p:nvPr/>
        </p:nvSpPr>
        <p:spPr>
          <a:xfrm>
            <a:off x="569843" y="1413930"/>
            <a:ext cx="11497465" cy="1077218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hiết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kế poster có chứa câu slogan về vấn đề bảo vệ môi trường ở châu Âu.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AFD0C9-25B1-4015-A605-DA1EDAB20624}"/>
              </a:ext>
            </a:extLst>
          </p:cNvPr>
          <p:cNvSpPr txBox="1"/>
          <p:nvPr/>
        </p:nvSpPr>
        <p:spPr>
          <a:xfrm>
            <a:off x="3696200" y="69505"/>
            <a:ext cx="52028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764104"/>
              </p:ext>
            </p:extLst>
          </p:nvPr>
        </p:nvGraphicFramePr>
        <p:xfrm>
          <a:off x="725656" y="2819910"/>
          <a:ext cx="10044545" cy="2453640"/>
        </p:xfrm>
        <a:graphic>
          <a:graphicData uri="http://schemas.openxmlformats.org/drawingml/2006/table">
            <a:tbl>
              <a:tblPr bandRow="1"/>
              <a:tblGrid>
                <a:gridCol w="10044545">
                  <a:extLst>
                    <a:ext uri="{9D8B030D-6E8A-4147-A177-3AD203B41FA5}">
                      <a16:colId xmlns:a16="http://schemas.microsoft.com/office/drawing/2014/main" val="3218017064"/>
                    </a:ext>
                  </a:extLst>
                </a:gridCol>
              </a:tblGrid>
              <a:tr h="486514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 thức: poster, có trang trí, hình vẽ/icon minh họa. 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96000"/>
                  </a:ext>
                </a:extLst>
              </a:tr>
              <a:tr h="486514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dung: câu slogan ngắn gọn khoảng 8 – 12 từ, chứa nội dung về bảo vệ môi trường.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6162632"/>
                  </a:ext>
                </a:extLst>
              </a:tr>
              <a:tr h="973027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 bày: 1 phút để trình bày nội dung poster, giải thích được lí do tại sao chọn câu slogan như vậy.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416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13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 hình nền cảm ơn Thank You đẹp dễ thương và ý nghĩa nhất">
            <a:extLst>
              <a:ext uri="{FF2B5EF4-FFF2-40B4-BE49-F238E27FC236}">
                <a16:creationId xmlns:a16="http://schemas.microsoft.com/office/drawing/2014/main" id="{3C98EE2A-9ACE-4614-83A5-D7B71BAF65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97" r="-1" b="2603"/>
          <a:stretch/>
        </p:blipFill>
        <p:spPr bwMode="auto">
          <a:xfrm>
            <a:off x="321733" y="321733"/>
            <a:ext cx="11548534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91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4246880" y="2489200"/>
            <a:ext cx="3484880" cy="2286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 smtClean="0">
                <a:solidFill>
                  <a:schemeClr val="tx1"/>
                </a:solidFill>
              </a:rPr>
              <a:t>NHIỆM VỤ NHÓM</a:t>
            </a:r>
            <a:endParaRPr lang="vi-VN" sz="320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64160" y="1930400"/>
            <a:ext cx="3210560" cy="2733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dirty="0" smtClean="0"/>
              <a:t>THIẾT KẾ SƠ ĐỒ TƯ DUY</a:t>
            </a:r>
            <a:endParaRPr lang="vi-VN" sz="3200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7818120" y="682625"/>
            <a:ext cx="3662680" cy="294957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vi-VN" dirty="0"/>
              <a:t>Đọc thông tin trong SGK, kết hợp sử dụng thiết bị có kết nối internet.</a:t>
            </a:r>
          </a:p>
        </p:txBody>
      </p:sp>
      <p:sp>
        <p:nvSpPr>
          <p:cNvPr id="20" name="Oval 19"/>
          <p:cNvSpPr/>
          <p:nvPr/>
        </p:nvSpPr>
        <p:spPr>
          <a:xfrm>
            <a:off x="8087360" y="4175760"/>
            <a:ext cx="3129280" cy="25298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200" dirty="0"/>
              <a:t>Mỗi nhóm chuẩn giấy A0, bút màu.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57" y="-108912"/>
            <a:ext cx="2319029" cy="2319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1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076960"/>
            <a:ext cx="5003800" cy="4927283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vi-VN" sz="6400" b="1" u="sng" dirty="0">
                <a:solidFill>
                  <a:srgbClr val="FF0000"/>
                </a:solidFill>
                <a:latin typeface="+mj-lt"/>
              </a:rPr>
              <a:t>Nhóm 1, 2: Tìm hiểu về bảo vệ môi trường nước ở châu Âu.</a:t>
            </a:r>
            <a:endParaRPr lang="vi-VN" sz="6400" b="1" dirty="0">
              <a:solidFill>
                <a:srgbClr val="FF0000"/>
              </a:solidFill>
              <a:latin typeface="+mj-lt"/>
            </a:endParaRPr>
          </a:p>
          <a:p>
            <a:pPr lvl="0"/>
            <a:r>
              <a:rPr lang="vi-VN" sz="6400" i="1" dirty="0">
                <a:latin typeface="+mj-lt"/>
              </a:rPr>
              <a:t>Nguyên nhân của ô nhiễm nước.</a:t>
            </a:r>
            <a:endParaRPr lang="vi-VN" sz="6400" dirty="0">
              <a:latin typeface="+mj-lt"/>
            </a:endParaRPr>
          </a:p>
          <a:p>
            <a:pPr lvl="0"/>
            <a:r>
              <a:rPr lang="vi-VN" sz="6400" i="1" dirty="0">
                <a:latin typeface="+mj-lt"/>
              </a:rPr>
              <a:t>Biểu hiện của ô nhiễm nước.</a:t>
            </a:r>
            <a:endParaRPr lang="vi-VN" sz="6400" dirty="0">
              <a:latin typeface="+mj-lt"/>
            </a:endParaRPr>
          </a:p>
          <a:p>
            <a:pPr lvl="0"/>
            <a:r>
              <a:rPr lang="vi-VN" sz="6400" i="1" dirty="0">
                <a:latin typeface="+mj-lt"/>
              </a:rPr>
              <a:t>Hậu quả (tác hại) của ô nhiễm nước.</a:t>
            </a:r>
            <a:endParaRPr lang="vi-VN" sz="6400" dirty="0">
              <a:latin typeface="+mj-lt"/>
            </a:endParaRPr>
          </a:p>
          <a:p>
            <a:pPr lvl="0"/>
            <a:r>
              <a:rPr lang="vi-VN" sz="6400" i="1" dirty="0">
                <a:latin typeface="+mj-lt"/>
              </a:rPr>
              <a:t>Giải pháp bảo vệ môi trường nước.</a:t>
            </a:r>
            <a:endParaRPr lang="vi-VN" sz="6400" dirty="0">
              <a:latin typeface="+mj-lt"/>
            </a:endParaRPr>
          </a:p>
          <a:p>
            <a:pPr lvl="0"/>
            <a:r>
              <a:rPr lang="vi-VN" sz="6400" b="1" u="sng" dirty="0">
                <a:solidFill>
                  <a:srgbClr val="FF0000"/>
                </a:solidFill>
                <a:latin typeface="+mj-lt"/>
              </a:rPr>
              <a:t>Nhóm 3, 4: Tìm hiểu về bảo vệ môi trường không khí ở châu Âu.</a:t>
            </a:r>
            <a:endParaRPr lang="vi-VN" sz="6400" b="1" dirty="0">
              <a:solidFill>
                <a:srgbClr val="FF0000"/>
              </a:solidFill>
              <a:latin typeface="+mj-lt"/>
            </a:endParaRPr>
          </a:p>
          <a:p>
            <a:pPr lvl="0"/>
            <a:r>
              <a:rPr lang="vi-VN" sz="6400" i="1" dirty="0">
                <a:latin typeface="+mj-lt"/>
              </a:rPr>
              <a:t>Nguyên nhân của ô nhiễm không khí.</a:t>
            </a:r>
            <a:endParaRPr lang="vi-VN" sz="6400" dirty="0">
              <a:latin typeface="+mj-lt"/>
            </a:endParaRPr>
          </a:p>
          <a:p>
            <a:pPr lvl="0"/>
            <a:r>
              <a:rPr lang="vi-VN" sz="6400" i="1" dirty="0">
                <a:latin typeface="+mj-lt"/>
              </a:rPr>
              <a:t>Biểu hiện của ô nhiễm không khí.</a:t>
            </a:r>
            <a:endParaRPr lang="vi-VN" sz="6400" dirty="0">
              <a:latin typeface="+mj-lt"/>
            </a:endParaRPr>
          </a:p>
          <a:p>
            <a:pPr lvl="0"/>
            <a:r>
              <a:rPr lang="vi-VN" sz="6400" i="1" dirty="0">
                <a:latin typeface="+mj-lt"/>
              </a:rPr>
              <a:t>Hậu quả (tác hại) của ô nhiễm không khí.</a:t>
            </a:r>
            <a:endParaRPr lang="vi-VN" sz="6400" dirty="0">
              <a:latin typeface="+mj-lt"/>
            </a:endParaRPr>
          </a:p>
          <a:p>
            <a:pPr lvl="0"/>
            <a:r>
              <a:rPr lang="vi-VN" sz="6400" i="1" dirty="0">
                <a:latin typeface="+mj-lt"/>
              </a:rPr>
              <a:t>Giải pháp bảo vệ môi trường không khí.</a:t>
            </a:r>
            <a:endParaRPr lang="vi-VN" sz="6400" dirty="0">
              <a:latin typeface="+mj-lt"/>
            </a:endParaRPr>
          </a:p>
          <a:p>
            <a:pPr lvl="0"/>
            <a:endParaRPr lang="vi-VN" sz="3600" dirty="0">
              <a:latin typeface="+mj-lt"/>
            </a:endParaRPr>
          </a:p>
          <a:p>
            <a:endParaRPr lang="vi-VN" dirty="0"/>
          </a:p>
        </p:txBody>
      </p:sp>
      <p:sp>
        <p:nvSpPr>
          <p:cNvPr id="4" name="TextBox 3"/>
          <p:cNvSpPr txBox="1"/>
          <p:nvPr/>
        </p:nvSpPr>
        <p:spPr>
          <a:xfrm>
            <a:off x="4104640" y="421660"/>
            <a:ext cx="43688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800" dirty="0" smtClean="0"/>
              <a:t>HOẠT ĐỘNG NHÓM</a:t>
            </a:r>
            <a:endParaRPr lang="vi-VN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160" y="-384805"/>
            <a:ext cx="2136149" cy="213614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96560" y="2181781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vi-VN" sz="2000" b="1" u="sng" dirty="0">
                <a:solidFill>
                  <a:srgbClr val="FF0000"/>
                </a:solidFill>
                <a:latin typeface="+mj-lt"/>
              </a:rPr>
              <a:t>Nhóm 5, 6: Tìm hiểu về vấn đề bảo vệ đa dạng sinh học ở châu Âu.</a:t>
            </a:r>
            <a:endParaRPr lang="vi-VN" sz="2000" b="1" dirty="0">
              <a:solidFill>
                <a:srgbClr val="FF0000"/>
              </a:solidFill>
              <a:latin typeface="+mj-lt"/>
            </a:endParaRPr>
          </a:p>
          <a:p>
            <a:pPr lvl="0"/>
            <a:r>
              <a:rPr lang="vi-VN" sz="2000" i="1" dirty="0">
                <a:latin typeface="+mj-lt"/>
              </a:rPr>
              <a:t>Vai trò của đa dạng sinh học.</a:t>
            </a:r>
            <a:endParaRPr lang="vi-VN" sz="2000" dirty="0">
              <a:latin typeface="+mj-lt"/>
            </a:endParaRPr>
          </a:p>
          <a:p>
            <a:pPr lvl="0"/>
            <a:r>
              <a:rPr lang="vi-VN" sz="2000" i="1" dirty="0">
                <a:latin typeface="+mj-lt"/>
              </a:rPr>
              <a:t>Nguyên nhân của suy giảm đa dạng sinh học.</a:t>
            </a:r>
            <a:endParaRPr lang="vi-VN" sz="2000" dirty="0">
              <a:latin typeface="+mj-lt"/>
            </a:endParaRPr>
          </a:p>
          <a:p>
            <a:pPr lvl="0"/>
            <a:r>
              <a:rPr lang="vi-VN" sz="2000" i="1" dirty="0">
                <a:latin typeface="+mj-lt"/>
              </a:rPr>
              <a:t>Hậu quả (tác hại) của suy giảm đa dạng sinh học.</a:t>
            </a:r>
            <a:endParaRPr lang="vi-VN" sz="2000" dirty="0">
              <a:latin typeface="+mj-lt"/>
            </a:endParaRPr>
          </a:p>
          <a:p>
            <a:pPr lvl="0"/>
            <a:r>
              <a:rPr lang="vi-VN" sz="2000" i="1" dirty="0">
                <a:latin typeface="+mj-lt"/>
              </a:rPr>
              <a:t>Giải pháp bảo vệ đa dạng sinh học.</a:t>
            </a:r>
          </a:p>
          <a:p>
            <a:pPr lvl="0"/>
            <a:r>
              <a:rPr lang="vi-VN" sz="2000" b="1" u="sng" dirty="0">
                <a:solidFill>
                  <a:srgbClr val="FF0000"/>
                </a:solidFill>
                <a:latin typeface="+mj-lt"/>
              </a:rPr>
              <a:t>Nhóm 7, 8: Tìm hiểu về vấn đề ứng phó với biến đổi khí hậu ở châu Âu. </a:t>
            </a:r>
            <a:endParaRPr lang="vi-VN" sz="2000" b="1" u="sng" dirty="0" smtClean="0">
              <a:solidFill>
                <a:srgbClr val="FF0000"/>
              </a:solidFill>
              <a:latin typeface="+mj-lt"/>
            </a:endParaRPr>
          </a:p>
          <a:p>
            <a:pPr lvl="0"/>
            <a:r>
              <a:rPr lang="vi-VN" sz="2000" i="1" dirty="0" smtClean="0">
                <a:latin typeface="+mj-lt"/>
              </a:rPr>
              <a:t>Nguyên </a:t>
            </a:r>
            <a:r>
              <a:rPr lang="vi-VN" sz="2000" i="1" dirty="0">
                <a:latin typeface="+mj-lt"/>
              </a:rPr>
              <a:t>nhân của biến đổi khí hậu.</a:t>
            </a:r>
            <a:endParaRPr lang="vi-VN" sz="2000" dirty="0">
              <a:latin typeface="+mj-lt"/>
            </a:endParaRPr>
          </a:p>
          <a:p>
            <a:pPr lvl="0"/>
            <a:r>
              <a:rPr lang="vi-VN" sz="2000" i="1" dirty="0">
                <a:latin typeface="+mj-lt"/>
              </a:rPr>
              <a:t>Biểu hiện của biến đổi khí hậu.</a:t>
            </a:r>
            <a:endParaRPr lang="vi-VN" sz="2000" dirty="0">
              <a:latin typeface="+mj-lt"/>
            </a:endParaRPr>
          </a:p>
          <a:p>
            <a:pPr lvl="0"/>
            <a:r>
              <a:rPr lang="vi-VN" sz="2000" i="1" dirty="0">
                <a:latin typeface="+mj-lt"/>
              </a:rPr>
              <a:t>Hậu quả (tác hại) của biến đổi khí hậu.</a:t>
            </a:r>
            <a:endParaRPr lang="vi-VN" sz="2000" dirty="0">
              <a:latin typeface="+mj-lt"/>
            </a:endParaRPr>
          </a:p>
          <a:p>
            <a:pPr lvl="0"/>
            <a:r>
              <a:rPr lang="vi-VN" sz="2000" i="1" dirty="0">
                <a:latin typeface="+mj-lt"/>
              </a:rPr>
              <a:t>Giải pháp ứng phó với biến đổi khí hậu.</a:t>
            </a:r>
            <a:endParaRPr lang="vi-VN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814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505200" y="1343891"/>
            <a:ext cx="6511635" cy="40732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400" b="1" dirty="0" smtClean="0">
                <a:solidFill>
                  <a:srgbClr val="3333CC"/>
                </a:solidFill>
              </a:rPr>
              <a:t>BÁO CÁO </a:t>
            </a:r>
          </a:p>
          <a:p>
            <a:pPr algn="ctr"/>
            <a:r>
              <a:rPr lang="vi-VN" sz="4400" b="1" dirty="0" smtClean="0">
                <a:solidFill>
                  <a:srgbClr val="3333CC"/>
                </a:solidFill>
              </a:rPr>
              <a:t>SẢN PHẨM</a:t>
            </a:r>
            <a:endParaRPr lang="vi-VN" sz="4400" b="1" dirty="0">
              <a:solidFill>
                <a:srgbClr val="3333CC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-317509"/>
            <a:ext cx="27178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991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989473"/>
              </p:ext>
            </p:extLst>
          </p:nvPr>
        </p:nvGraphicFramePr>
        <p:xfrm>
          <a:off x="595745" y="131754"/>
          <a:ext cx="10210799" cy="508326"/>
        </p:xfrm>
        <a:graphic>
          <a:graphicData uri="http://schemas.openxmlformats.org/drawingml/2006/table">
            <a:tbl>
              <a:tblPr bandRow="1"/>
              <a:tblGrid>
                <a:gridCol w="10210799">
                  <a:extLst>
                    <a:ext uri="{9D8B030D-6E8A-4147-A177-3AD203B41FA5}">
                      <a16:colId xmlns:a16="http://schemas.microsoft.com/office/drawing/2014/main" val="2024322137"/>
                    </a:ext>
                  </a:extLst>
                </a:gridCol>
              </a:tblGrid>
              <a:tr h="508326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vi-VN" sz="18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3: </a:t>
                      </a: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KHAI </a:t>
                      </a:r>
                      <a:r>
                        <a:rPr lang="vi-VN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THÁC, SỬ DỤNG VÀ BẢO VỆ THIÊN NHIÊN Ở CHÂU ÂU</a:t>
                      </a:r>
                      <a:endParaRPr lang="vi-V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40328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8145" y="1101745"/>
            <a:ext cx="10489060" cy="530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 vệ môi trường không khí: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Nguyên nhân ô nhiễm: hoạt động sản xuất công nghiệp, tiêu thụ năng lượng, vận tải đường bộ.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Giải pháp: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Kiểm soát lượng khí thải trong khí quyển.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Đánh thuế các-bon, thuế tiêu thụ đặc biệt với nhiên liệu có hàm lượng các-bon cao.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Đầu tư phát triển công nghệ xanh, sử dụng năng lượng tái tạo dần thay thế năng lượng hóa thạch.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Có các biện pháp giảm lượng khí thải trong thành phố.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Phát triển nông nghiệp sinh thái.</a:t>
            </a:r>
            <a:endParaRPr lang="vi-VN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8145" y="640080"/>
            <a:ext cx="5408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Vấn đề bảo vệ môi trườ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398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1998" y="898839"/>
            <a:ext cx="9878291" cy="5345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 vệ môi trường nước: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Nguyên nhân ô nhiễm: chất thải từ các hoạt động sản xuất và sinh hoạt.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Giải pháp: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Ban hành các quy định về nước, nước thải đô thị, nước uống để kiểm soát chất lượng.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Đổi mới công nghệ trong xử lý nước thải.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Tăng cường kiểm tra đầu ra nguồn rác thải, hóa chất độc hại từ nông nghiệp.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Đảm bảo xử lý rác thải, nước thải từ sinh hoạt, công nghiệp trước khi thải ra môi trường.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Kiểm soát, xử lý các nguồn gây ô nhiễm từ hoạt động kinh tế biển.</a:t>
            </a:r>
          </a:p>
          <a:p>
            <a:pPr marL="635" indent="-1905" algn="just">
              <a:lnSpc>
                <a:spcPct val="115000"/>
              </a:lnSpc>
              <a:spcAft>
                <a:spcPts val="6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Nâng cao ý thức của người dân trong bảo vệ môi trường nước,…</a:t>
            </a:r>
            <a:endParaRPr lang="vi-VN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294099"/>
              </p:ext>
            </p:extLst>
          </p:nvPr>
        </p:nvGraphicFramePr>
        <p:xfrm>
          <a:off x="595745" y="131754"/>
          <a:ext cx="10210799" cy="508326"/>
        </p:xfrm>
        <a:graphic>
          <a:graphicData uri="http://schemas.openxmlformats.org/drawingml/2006/table">
            <a:tbl>
              <a:tblPr bandRow="1"/>
              <a:tblGrid>
                <a:gridCol w="10210799">
                  <a:extLst>
                    <a:ext uri="{9D8B030D-6E8A-4147-A177-3AD203B41FA5}">
                      <a16:colId xmlns:a16="http://schemas.microsoft.com/office/drawing/2014/main" val="2024322137"/>
                    </a:ext>
                  </a:extLst>
                </a:gridCol>
              </a:tblGrid>
              <a:tr h="508326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vi-VN" sz="18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3: </a:t>
                      </a: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KHAI </a:t>
                      </a:r>
                      <a:r>
                        <a:rPr lang="vi-VN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THÁC, SỬ DỤNG VÀ BẢO VỆ THIÊN NHIÊN Ở CHÂU ÂU</a:t>
                      </a:r>
                      <a:endParaRPr lang="vi-V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40328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95745" y="483543"/>
            <a:ext cx="5408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1. Vấn đề bảo vệ môi trường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1032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141247"/>
              </p:ext>
            </p:extLst>
          </p:nvPr>
        </p:nvGraphicFramePr>
        <p:xfrm>
          <a:off x="1" y="13000"/>
          <a:ext cx="12192000" cy="7035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3150">
                  <a:extLst>
                    <a:ext uri="{9D8B030D-6E8A-4147-A177-3AD203B41FA5}">
                      <a16:colId xmlns:a16="http://schemas.microsoft.com/office/drawing/2014/main" val="2795603488"/>
                    </a:ext>
                  </a:extLst>
                </a:gridCol>
                <a:gridCol w="4869180">
                  <a:extLst>
                    <a:ext uri="{9D8B030D-6E8A-4147-A177-3AD203B41FA5}">
                      <a16:colId xmlns:a16="http://schemas.microsoft.com/office/drawing/2014/main" val="2003509281"/>
                    </a:ext>
                  </a:extLst>
                </a:gridCol>
                <a:gridCol w="4979670">
                  <a:extLst>
                    <a:ext uri="{9D8B030D-6E8A-4147-A177-3AD203B41FA5}">
                      <a16:colId xmlns:a16="http://schemas.microsoft.com/office/drawing/2014/main" val="1857848835"/>
                    </a:ext>
                  </a:extLst>
                </a:gridCol>
              </a:tblGrid>
              <a:tr h="718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nhiễm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690" marR="396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nhiễm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1,3,5)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690" marR="396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nhiễm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2,4,6)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690" marR="39690" marT="0" marB="0"/>
                </a:tc>
                <a:extLst>
                  <a:ext uri="{0D108BD9-81ED-4DB2-BD59-A6C34878D82A}">
                    <a16:rowId xmlns:a16="http://schemas.microsoft.com/office/drawing/2014/main" val="3823664041"/>
                  </a:ext>
                </a:extLst>
              </a:tr>
              <a:tr h="7188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690" marR="396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GT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690" marR="396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690" marR="39690" marT="0" marB="0"/>
                </a:tc>
                <a:extLst>
                  <a:ext uri="{0D108BD9-81ED-4DB2-BD59-A6C34878D82A}">
                    <a16:rowId xmlns:a16="http://schemas.microsoft.com/office/drawing/2014/main" val="1442294812"/>
                  </a:ext>
                </a:extLst>
              </a:tr>
              <a:tr h="54203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690" marR="396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	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soát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	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co2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thuế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bon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	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	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690" marR="396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Tăng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cường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soát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nguồn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hoá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nghiệp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	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nghiệp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soát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nguổn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gây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ô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nhiễm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	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Nâng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…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690" marR="39690" marT="0" marB="0"/>
                </a:tc>
                <a:extLst>
                  <a:ext uri="{0D108BD9-81ED-4DB2-BD59-A6C34878D82A}">
                    <a16:rowId xmlns:a16="http://schemas.microsoft.com/office/drawing/2014/main" val="261860301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24314979" y="81993"/>
            <a:ext cx="31265241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3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Bảo vệ môi trường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71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95745" y="131754"/>
          <a:ext cx="10210799" cy="656916"/>
        </p:xfrm>
        <a:graphic>
          <a:graphicData uri="http://schemas.openxmlformats.org/drawingml/2006/table">
            <a:tbl>
              <a:tblPr bandRow="1"/>
              <a:tblGrid>
                <a:gridCol w="10210799">
                  <a:extLst>
                    <a:ext uri="{9D8B030D-6E8A-4147-A177-3AD203B41FA5}">
                      <a16:colId xmlns:a16="http://schemas.microsoft.com/office/drawing/2014/main" val="2024322137"/>
                    </a:ext>
                  </a:extLst>
                </a:gridCol>
              </a:tblGrid>
              <a:tr h="656916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vi-VN" sz="18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3: </a:t>
                      </a: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KHAI </a:t>
                      </a:r>
                      <a:r>
                        <a:rPr lang="vi-VN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THÁC, SỬ DỤNG VÀ BẢO VỆ THIÊN NHIÊN Ở CHÂU ÂU</a:t>
                      </a:r>
                      <a:endParaRPr lang="vi-V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40328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95745" y="1042857"/>
            <a:ext cx="103631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Vấn đề bảo </a:t>
            </a:r>
            <a:r>
              <a:rPr 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 đa dạng sinh học ở châu Âu:</a:t>
            </a:r>
            <a:endParaRPr lang="vi-VN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Hoạt động khai thác quá mức tài nguyên, vấn đề ô nhiễm không khí, nước, biến đổi khí hậu,… đã làm suy giảm đa dạng sinh học ở châu Âu.</a:t>
            </a:r>
          </a:p>
          <a:p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Châu Âu đã thực hiện nhiều biện pháp để bảo vệ đa dạng sinh học:</a:t>
            </a:r>
          </a:p>
          <a:p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Thành lập các khu bảo tồn thiên nhiên.</a:t>
            </a:r>
          </a:p>
          <a:p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Áp dụng các quy định rất nghiêm ngặt trong đánh bắt thủy sản.</a:t>
            </a:r>
          </a:p>
          <a:p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Trồng rừng, xây dựng vành đai xanh quanh đô thị,…</a:t>
            </a:r>
          </a:p>
          <a:p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Nhờ các biện pháp bảo vệ nên các hệ sinh thái trên cạn và dưới nước được bảo tồn tương đối tốt.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338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6607" y="1872868"/>
            <a:ext cx="11501608" cy="3549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	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châu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Âu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ban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đa</a:t>
            </a: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779805" y="919775"/>
            <a:ext cx="91515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Vấn đề bảo vệ đa dạng sinh học ở châu Âu:</a:t>
            </a:r>
            <a:endParaRPr lang="vi-VN" sz="36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0655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3361156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1156</Words>
  <Application>Microsoft Office PowerPoint</Application>
  <PresentationFormat>Widescreen</PresentationFormat>
  <Paragraphs>106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Kids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FPT</cp:lastModifiedBy>
  <cp:revision>77</cp:revision>
  <dcterms:created xsi:type="dcterms:W3CDTF">2022-06-06T08:47:59Z</dcterms:created>
  <dcterms:modified xsi:type="dcterms:W3CDTF">2024-10-26T03:43:58Z</dcterms:modified>
</cp:coreProperties>
</file>